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5"/>
    <p:sldMasterId id="2147483709" r:id="rId6"/>
    <p:sldMasterId id="2147483741" r:id="rId7"/>
    <p:sldMasterId id="2147483766" r:id="rId8"/>
    <p:sldMasterId id="2147483772" r:id="rId9"/>
  </p:sldMasterIdLst>
  <p:notesMasterIdLst>
    <p:notesMasterId r:id="rId42"/>
  </p:notesMasterIdLst>
  <p:sldIdLst>
    <p:sldId id="531" r:id="rId10"/>
    <p:sldId id="525" r:id="rId11"/>
    <p:sldId id="562" r:id="rId12"/>
    <p:sldId id="561" r:id="rId13"/>
    <p:sldId id="439" r:id="rId14"/>
    <p:sldId id="437" r:id="rId15"/>
    <p:sldId id="257" r:id="rId16"/>
    <p:sldId id="376" r:id="rId17"/>
    <p:sldId id="381" r:id="rId18"/>
    <p:sldId id="378" r:id="rId19"/>
    <p:sldId id="430" r:id="rId20"/>
    <p:sldId id="414" r:id="rId21"/>
    <p:sldId id="431" r:id="rId22"/>
    <p:sldId id="413" r:id="rId23"/>
    <p:sldId id="379" r:id="rId24"/>
    <p:sldId id="315" r:id="rId25"/>
    <p:sldId id="382" r:id="rId26"/>
    <p:sldId id="415" r:id="rId27"/>
    <p:sldId id="312" r:id="rId28"/>
    <p:sldId id="416" r:id="rId29"/>
    <p:sldId id="419" r:id="rId30"/>
    <p:sldId id="316" r:id="rId31"/>
    <p:sldId id="268" r:id="rId32"/>
    <p:sldId id="402" r:id="rId33"/>
    <p:sldId id="427" r:id="rId34"/>
    <p:sldId id="371" r:id="rId35"/>
    <p:sldId id="428" r:id="rId36"/>
    <p:sldId id="433" r:id="rId37"/>
    <p:sldId id="434" r:id="rId38"/>
    <p:sldId id="432" r:id="rId39"/>
    <p:sldId id="444" r:id="rId40"/>
    <p:sldId id="27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769" autoAdjust="0"/>
  </p:normalViewPr>
  <p:slideViewPr>
    <p:cSldViewPr snapToGrid="0">
      <p:cViewPr varScale="1">
        <p:scale>
          <a:sx n="80" d="100"/>
          <a:sy n="80" d="100"/>
        </p:scale>
        <p:origin x="739" y="48"/>
      </p:cViewPr>
      <p:guideLst/>
    </p:cSldViewPr>
  </p:slideViewPr>
  <p:notesTextViewPr>
    <p:cViewPr>
      <p:scale>
        <a:sx n="1" d="1"/>
        <a:sy n="1" d="1"/>
      </p:scale>
      <p:origin x="0" y="0"/>
    </p:cViewPr>
  </p:notesTextViewPr>
  <p:sorterViewPr>
    <p:cViewPr>
      <p:scale>
        <a:sx n="100" d="100"/>
        <a:sy n="100" d="100"/>
      </p:scale>
      <p:origin x="0" y="-3582"/>
    </p:cViewPr>
  </p:sorterViewPr>
  <p:notesViewPr>
    <p:cSldViewPr snapToGrid="0">
      <p:cViewPr varScale="1">
        <p:scale>
          <a:sx n="55" d="100"/>
          <a:sy n="55" d="100"/>
        </p:scale>
        <p:origin x="202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D87012-BEEA-42E4-BF59-591D67FA9D2D}" type="datetimeFigureOut">
              <a:rPr lang="en-CA" smtClean="0"/>
              <a:t>21-May-2024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2E5118-917B-4883-BA66-64E8F5F0DCC7}" type="slidenum">
              <a:rPr lang="en-CA" smtClean="0"/>
              <a:t>‹#›</a:t>
            </a:fld>
            <a:endParaRPr lang="en-CA"/>
          </a:p>
        </p:txBody>
      </p:sp>
    </p:spTree>
    <p:extLst>
      <p:ext uri="{BB962C8B-B14F-4D97-AF65-F5344CB8AC3E}">
        <p14:creationId xmlns:p14="http://schemas.microsoft.com/office/powerpoint/2010/main" val="304555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r>
              <a:rPr lang="en-US" sz="1800" kern="100" dirty="0">
                <a:effectLst/>
                <a:latin typeface="Calibri" panose="020F0502020204030204" pitchFamily="34" charset="0"/>
                <a:ea typeface="Calibri" panose="020F0502020204030204" pitchFamily="34" charset="0"/>
                <a:cs typeface="Calibri" panose="020F0502020204030204" pitchFamily="34" charset="0"/>
              </a:rPr>
              <a:t>PURPOSE – REINFORCE SIZE AND SCOPE OF NBP &amp; COMPLEXITY OF NETWORK</a:t>
            </a:r>
          </a:p>
          <a:p>
            <a:pPr marL="457200"/>
            <a:r>
              <a:rPr lang="en-US" sz="1800" kern="100" dirty="0">
                <a:effectLst/>
                <a:latin typeface="Calibri" panose="020F0502020204030204" pitchFamily="34" charset="0"/>
                <a:ea typeface="Calibri" panose="020F0502020204030204" pitchFamily="34" charset="0"/>
                <a:cs typeface="Calibri" panose="020F0502020204030204" pitchFamily="34" charset="0"/>
              </a:rPr>
              <a:t>As New Brunswick’s power company, we’re responsible for the generation, transmission and distribution of electricity throughout the province. Our employees are proud New Brunswickers, committed to safely and reliably powering the homes, businesses and hospitals around our province.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US" sz="1800" kern="100" dirty="0">
                <a:effectLst/>
                <a:latin typeface="Calibri" panose="020F0502020204030204" pitchFamily="34" charset="0"/>
                <a:ea typeface="Calibri" panose="020F0502020204030204" pitchFamily="34" charset="0"/>
                <a:cs typeface="Calibri" panose="020F0502020204030204" pitchFamily="34"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US" sz="1800" kern="100" dirty="0">
                <a:effectLst/>
                <a:latin typeface="Calibri" panose="020F0502020204030204" pitchFamily="34" charset="0"/>
                <a:ea typeface="Calibri" panose="020F0502020204030204" pitchFamily="34" charset="0"/>
                <a:cs typeface="Calibri" panose="020F0502020204030204" pitchFamily="34" charset="0"/>
              </a:rPr>
              <a:t>To give you a sense of our overall size and scope, we have:</a:t>
            </a:r>
          </a:p>
          <a:p>
            <a:pPr marL="457200"/>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457200"/>
            <a:r>
              <a:rPr lang="en-US" sz="1800" kern="100" dirty="0">
                <a:effectLst/>
                <a:latin typeface="Calibri" panose="020F0502020204030204" pitchFamily="34" charset="0"/>
                <a:ea typeface="Calibri" panose="020F0502020204030204" pitchFamily="34" charset="0"/>
                <a:cs typeface="Calibri" panose="020F0502020204030204" pitchFamily="34" charset="0"/>
              </a:rPr>
              <a:t>COST OF SERVICE UTILITY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6EE51D9-838F-914C-8868-E048CAFF6DF9}" type="slidenum">
              <a:rPr lang="en-US" smtClean="0"/>
              <a:t>1</a:t>
            </a:fld>
            <a:endParaRPr lang="en-US"/>
          </a:p>
        </p:txBody>
      </p:sp>
    </p:spTree>
    <p:extLst>
      <p:ext uri="{BB962C8B-B14F-4D97-AF65-F5344CB8AC3E}">
        <p14:creationId xmlns:p14="http://schemas.microsoft.com/office/powerpoint/2010/main" val="919254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dirty="0">
                <a:ea typeface="Open Sans" panose="020B0606030504020204" pitchFamily="34" charset="0"/>
                <a:cs typeface="Times New Roman" panose="02020603050405020304" pitchFamily="18" charset="0"/>
              </a:rPr>
              <a:t>No organization should define how it’s going to meet a challenge like the one we’re facing without first making sure we know who we are and what we stand for. That is why we recently renewed the mission, vision and values for NB Power.  These were developed through a lengthy, collaborative process that involved focus groups with employees, managers and executives and are the foundation of the new strategic plan.</a:t>
            </a:r>
          </a:p>
          <a:p>
            <a:pPr>
              <a:lnSpc>
                <a:spcPct val="107000"/>
              </a:lnSpc>
              <a:spcAft>
                <a:spcPts val="846"/>
              </a:spcAft>
            </a:pPr>
            <a:endParaRPr lang="en-US" dirty="0">
              <a:ea typeface="Open Sans" panose="020B0606030504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6EE51D9-838F-914C-8868-E048CAFF6DF9}" type="slidenum">
              <a:rPr lang="en-US" smtClean="0"/>
              <a:t>2</a:t>
            </a:fld>
            <a:endParaRPr lang="en-US"/>
          </a:p>
        </p:txBody>
      </p:sp>
    </p:spTree>
    <p:extLst>
      <p:ext uri="{BB962C8B-B14F-4D97-AF65-F5344CB8AC3E}">
        <p14:creationId xmlns:p14="http://schemas.microsoft.com/office/powerpoint/2010/main" val="2432960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 REINFORCE NBP’S STRATEGIC PLAN</a:t>
            </a:r>
          </a:p>
        </p:txBody>
      </p:sp>
      <p:sp>
        <p:nvSpPr>
          <p:cNvPr id="4" name="Slide Number Placeholder 3"/>
          <p:cNvSpPr>
            <a:spLocks noGrp="1"/>
          </p:cNvSpPr>
          <p:nvPr>
            <p:ph type="sldNum" sz="quarter" idx="5"/>
          </p:nvPr>
        </p:nvSpPr>
        <p:spPr/>
        <p:txBody>
          <a:bodyPr/>
          <a:lstStyle/>
          <a:p>
            <a:fld id="{E6EE51D9-838F-914C-8868-E048CAFF6DF9}" type="slidenum">
              <a:rPr lang="en-US" smtClean="0"/>
              <a:pPr/>
              <a:t>4</a:t>
            </a:fld>
            <a:endParaRPr lang="en-US" dirty="0"/>
          </a:p>
        </p:txBody>
      </p:sp>
    </p:spTree>
    <p:extLst>
      <p:ext uri="{BB962C8B-B14F-4D97-AF65-F5344CB8AC3E}">
        <p14:creationId xmlns:p14="http://schemas.microsoft.com/office/powerpoint/2010/main" val="2711161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t>L'efficacité énergétique est avantageuse pour les Néo-Brunswickois, l'environnement et notre économie.</a:t>
            </a:r>
          </a:p>
          <a:p>
            <a:endParaRPr lang="fr-FR" sz="1200"/>
          </a:p>
          <a:p>
            <a:r>
              <a:rPr lang="fr-FR" sz="1200"/>
              <a:t>Depuis 2015, nous avons économisé plus de 250 millions de dollars en coûts énergétiques à vie, réduit le nombre de voitures sur la route de plus de 125 000 pendant un an, et investi plus de 175 millions de dollars dans l'économie du Nouveau-Brunswick. </a:t>
            </a:r>
            <a:endParaRPr lang="en-CA" sz="1200"/>
          </a:p>
        </p:txBody>
      </p:sp>
      <p:sp>
        <p:nvSpPr>
          <p:cNvPr id="4" name="Slide Number Placeholder 3"/>
          <p:cNvSpPr>
            <a:spLocks noGrp="1"/>
          </p:cNvSpPr>
          <p:nvPr>
            <p:ph type="sldNum" sz="quarter" idx="5"/>
          </p:nvPr>
        </p:nvSpPr>
        <p:spPr/>
        <p:txBody>
          <a:bodyPr/>
          <a:lstStyle/>
          <a:p>
            <a:fld id="{2A2E5118-917B-4883-BA66-64E8F5F0DCC7}" type="slidenum">
              <a:rPr lang="en-CA" smtClean="0"/>
              <a:t>11</a:t>
            </a:fld>
            <a:endParaRPr lang="en-CA"/>
          </a:p>
        </p:txBody>
      </p:sp>
    </p:spTree>
    <p:extLst>
      <p:ext uri="{BB962C8B-B14F-4D97-AF65-F5344CB8AC3E}">
        <p14:creationId xmlns:p14="http://schemas.microsoft.com/office/powerpoint/2010/main" val="3729218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a:solidFill>
                  <a:srgbClr val="333333"/>
                </a:solidFill>
                <a:effectLst/>
                <a:latin typeface="+mn-lt"/>
              </a:rPr>
              <a:t>La gestion de l'énergie est plus importante que jamais dans le cadre de la transition vers une économie à faible émission de carbone. Cela signifie que la gestion de l'énergie est l'outil le plus important pour minimiser l'impact sur l'environnement tout en maximisant la productivité et le profit.</a:t>
            </a:r>
          </a:p>
          <a:p>
            <a:endParaRPr lang="fr-FR" sz="1200" b="0" i="0">
              <a:solidFill>
                <a:srgbClr val="333333"/>
              </a:solidFill>
              <a:effectLst/>
              <a:latin typeface="+mn-lt"/>
            </a:endParaRPr>
          </a:p>
          <a:p>
            <a:r>
              <a:rPr lang="fr-FR" sz="1200" b="0" i="0">
                <a:solidFill>
                  <a:srgbClr val="333333"/>
                </a:solidFill>
                <a:effectLst/>
                <a:latin typeface="+mn-lt"/>
              </a:rPr>
              <a:t>En utilisant la pyramide énergétique comme méthode pour réduire le coût de la gestion de l'énergie, nous commencerions à la base de la pyramide avec la conservation de l'énergie en réduisant le gaspillage dans nos habitudes, nos comportements et la manière dont nous utilisons les équipements. Une fois que nous avons réduit les gaspillages, notre empreinte énergétique est plus faible, et nous passons à l'efficacité énergétique, qui consiste à moderniser les équipements et à utiliser l'énergie de la manière la plus efficace possible. Une fois que nous avons minimisé la consommation d'énergie grâce à l'efficacité énergétique et que notre empreinte énergétique est aussi réduite que possible, nous investissons dans des systèmes d'énergie renouvelable plus coûteux pour compenser l'énergie nécessaire au réseau.</a:t>
            </a:r>
          </a:p>
          <a:p>
            <a:endParaRPr lang="fr-FR" sz="1200" b="0" i="0">
              <a:solidFill>
                <a:srgbClr val="333333"/>
              </a:solidFill>
              <a:effectLst/>
              <a:latin typeface="+mn-lt"/>
            </a:endParaRPr>
          </a:p>
          <a:p>
            <a:r>
              <a:rPr lang="fr-FR" sz="1200" b="0" i="0">
                <a:solidFill>
                  <a:srgbClr val="333333"/>
                </a:solidFill>
                <a:effectLst/>
                <a:latin typeface="+mn-lt"/>
              </a:rPr>
              <a:t>Ces efforts permettent non seulement de minimiser les coûts, mais aussi de contribuer à la réalisation des objectifs de développement durable et de créer un lieu de travail plus confortable pour tous.</a:t>
            </a:r>
            <a:endParaRPr lang="en-CA" sz="1200">
              <a:latin typeface="+mn-lt"/>
            </a:endParaRPr>
          </a:p>
        </p:txBody>
      </p:sp>
      <p:sp>
        <p:nvSpPr>
          <p:cNvPr id="4" name="Slide Number Placeholder 3"/>
          <p:cNvSpPr>
            <a:spLocks noGrp="1"/>
          </p:cNvSpPr>
          <p:nvPr>
            <p:ph type="sldNum" sz="quarter" idx="5"/>
          </p:nvPr>
        </p:nvSpPr>
        <p:spPr/>
        <p:txBody>
          <a:bodyPr/>
          <a:lstStyle/>
          <a:p>
            <a:fld id="{2A2E5118-917B-4883-BA66-64E8F5F0DCC7}" type="slidenum">
              <a:rPr lang="en-CA" smtClean="0"/>
              <a:t>13</a:t>
            </a:fld>
            <a:endParaRPr lang="en-CA"/>
          </a:p>
        </p:txBody>
      </p:sp>
    </p:spTree>
    <p:extLst>
      <p:ext uri="{BB962C8B-B14F-4D97-AF65-F5344CB8AC3E}">
        <p14:creationId xmlns:p14="http://schemas.microsoft.com/office/powerpoint/2010/main" val="2558809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A2E5118-917B-4883-BA66-64E8F5F0DCC7}" type="slidenum">
              <a:rPr lang="en-CA" smtClean="0"/>
              <a:t>25</a:t>
            </a:fld>
            <a:endParaRPr lang="en-CA"/>
          </a:p>
        </p:txBody>
      </p:sp>
    </p:spTree>
    <p:extLst>
      <p:ext uri="{BB962C8B-B14F-4D97-AF65-F5344CB8AC3E}">
        <p14:creationId xmlns:p14="http://schemas.microsoft.com/office/powerpoint/2010/main" val="502920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(Speaker – New Construction)</a:t>
            </a:r>
            <a:endParaRPr lang="en-US"/>
          </a:p>
        </p:txBody>
      </p:sp>
      <p:sp>
        <p:nvSpPr>
          <p:cNvPr id="4" name="Slide Number Placeholder 3"/>
          <p:cNvSpPr>
            <a:spLocks noGrp="1"/>
          </p:cNvSpPr>
          <p:nvPr>
            <p:ph type="sldNum" sz="quarter" idx="5"/>
          </p:nvPr>
        </p:nvSpPr>
        <p:spPr/>
        <p:txBody>
          <a:bodyPr/>
          <a:lstStyle/>
          <a:p>
            <a:fld id="{2A2E5118-917B-4883-BA66-64E8F5F0DCC7}" type="slidenum">
              <a:rPr lang="en-CA" smtClean="0"/>
              <a:t>28</a:t>
            </a:fld>
            <a:endParaRPr lang="en-CA"/>
          </a:p>
        </p:txBody>
      </p:sp>
    </p:spTree>
    <p:extLst>
      <p:ext uri="{BB962C8B-B14F-4D97-AF65-F5344CB8AC3E}">
        <p14:creationId xmlns:p14="http://schemas.microsoft.com/office/powerpoint/2010/main" val="1451728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A2E5118-917B-4883-BA66-64E8F5F0DCC7}" type="slidenum">
              <a:rPr lang="en-CA" smtClean="0"/>
              <a:t>29</a:t>
            </a:fld>
            <a:endParaRPr lang="en-CA"/>
          </a:p>
        </p:txBody>
      </p:sp>
    </p:spTree>
    <p:extLst>
      <p:ext uri="{BB962C8B-B14F-4D97-AF65-F5344CB8AC3E}">
        <p14:creationId xmlns:p14="http://schemas.microsoft.com/office/powerpoint/2010/main" val="1146899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A2E5118-917B-4883-BA66-64E8F5F0DCC7}" type="slidenum">
              <a:rPr lang="en-CA" smtClean="0"/>
              <a:t>30</a:t>
            </a:fld>
            <a:endParaRPr lang="en-CA"/>
          </a:p>
        </p:txBody>
      </p:sp>
    </p:spTree>
    <p:extLst>
      <p:ext uri="{BB962C8B-B14F-4D97-AF65-F5344CB8AC3E}">
        <p14:creationId xmlns:p14="http://schemas.microsoft.com/office/powerpoint/2010/main" val="1591145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732342-41C9-3348-982E-7906ECEB3E4E}"/>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EADD2F5E-CBF0-184E-B601-06BF71D23D43}"/>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CDBFB597-9153-5741-9425-A927CDE2010D}"/>
              </a:ext>
            </a:extLst>
          </p:cNvPr>
          <p:cNvSpPr>
            <a:spLocks noGrp="1"/>
          </p:cNvSpPr>
          <p:nvPr>
            <p:ph type="body" sz="quarter" idx="10" hasCustomPrompt="1"/>
          </p:nvPr>
        </p:nvSpPr>
        <p:spPr>
          <a:xfrm>
            <a:off x="545522" y="1325499"/>
            <a:ext cx="8854787" cy="1094303"/>
          </a:xfrm>
          <a:prstGeom prst="rect">
            <a:avLst/>
          </a:prstGeom>
        </p:spPr>
        <p:txBody>
          <a:bodyPr/>
          <a:lstStyle>
            <a:lvl1pPr marL="0" indent="0">
              <a:buNone/>
              <a:defRPr sz="48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Title goes here</a:t>
            </a:r>
          </a:p>
        </p:txBody>
      </p:sp>
    </p:spTree>
    <p:extLst>
      <p:ext uri="{BB962C8B-B14F-4D97-AF65-F5344CB8AC3E}">
        <p14:creationId xmlns:p14="http://schemas.microsoft.com/office/powerpoint/2010/main" val="804966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dditional slide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14E12BB-0FE8-A048-AB9D-C9C34735AD7E}"/>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8E74C72D-87FB-7A47-B6FA-EF4FC32A2A23}"/>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AF07A9E3-08FA-8D4D-AEA0-539827698EC6}"/>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1941401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dditional slide1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14E12BB-0FE8-A048-AB9D-C9C34735AD7E}"/>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03B2D6CB-FBEB-9A48-95D9-BA0940CE0B18}"/>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EEB63B5E-8016-C64F-89C7-57D442805571}"/>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1261644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dditional slide1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14E12BB-0FE8-A048-AB9D-C9C34735AD7E}"/>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8F9533E1-E7CA-DD47-B1BF-29940A6F8AFB}"/>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689525DA-4284-354A-BC94-0722D893358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4236377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57886-3338-7445-82B1-4B994DD16F2F}"/>
              </a:ext>
            </a:extLst>
          </p:cNvPr>
          <p:cNvSpPr/>
          <p:nvPr userDrawn="1"/>
        </p:nvSpPr>
        <p:spPr>
          <a:xfrm>
            <a:off x="3021497" y="0"/>
            <a:ext cx="4611755" cy="407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D288B0A-3B18-414E-9523-768A5E10E9BF}"/>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4537D54-830F-624C-B1BB-B9B1EFEDCB25}"/>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7" name="Text Placeholder 3">
            <a:extLst>
              <a:ext uri="{FF2B5EF4-FFF2-40B4-BE49-F238E27FC236}">
                <a16:creationId xmlns:a16="http://schemas.microsoft.com/office/drawing/2014/main" id="{1769722D-8C57-824A-B26B-3A55E8AC5468}"/>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8" name="Text Placeholder 3">
            <a:extLst>
              <a:ext uri="{FF2B5EF4-FFF2-40B4-BE49-F238E27FC236}">
                <a16:creationId xmlns:a16="http://schemas.microsoft.com/office/drawing/2014/main" id="{F90F153F-0069-C04F-BC0C-6CFCAA936305}"/>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4180795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dditional slide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8AFA1426-EEB8-0140-8A3A-E1B69AC3B67A}"/>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5" name="Text Placeholder 3">
            <a:extLst>
              <a:ext uri="{FF2B5EF4-FFF2-40B4-BE49-F238E27FC236}">
                <a16:creationId xmlns:a16="http://schemas.microsoft.com/office/drawing/2014/main" id="{7595B8E1-F666-994C-A00C-81C8A2C688DA}"/>
              </a:ext>
            </a:extLst>
          </p:cNvPr>
          <p:cNvSpPr>
            <a:spLocks noGrp="1"/>
          </p:cNvSpPr>
          <p:nvPr>
            <p:ph type="body" sz="quarter" idx="10" hasCustomPrompt="1"/>
          </p:nvPr>
        </p:nvSpPr>
        <p:spPr>
          <a:xfrm>
            <a:off x="353535" y="2847109"/>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Impactful statements</a:t>
            </a:r>
          </a:p>
        </p:txBody>
      </p:sp>
    </p:spTree>
    <p:extLst>
      <p:ext uri="{BB962C8B-B14F-4D97-AF65-F5344CB8AC3E}">
        <p14:creationId xmlns:p14="http://schemas.microsoft.com/office/powerpoint/2010/main" val="3467708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dditional slide1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EAA6FAA9-7300-A941-925F-4FCCF4373D14}"/>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5" name="Text Placeholder 3">
            <a:extLst>
              <a:ext uri="{FF2B5EF4-FFF2-40B4-BE49-F238E27FC236}">
                <a16:creationId xmlns:a16="http://schemas.microsoft.com/office/drawing/2014/main" id="{C4B300D6-1614-1549-B374-594B330608B8}"/>
              </a:ext>
            </a:extLst>
          </p:cNvPr>
          <p:cNvSpPr>
            <a:spLocks noGrp="1"/>
          </p:cNvSpPr>
          <p:nvPr>
            <p:ph type="body" sz="quarter" idx="10" hasCustomPrompt="1"/>
          </p:nvPr>
        </p:nvSpPr>
        <p:spPr>
          <a:xfrm>
            <a:off x="7523260" y="1348950"/>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Impactful statements</a:t>
            </a:r>
          </a:p>
        </p:txBody>
      </p:sp>
    </p:spTree>
    <p:extLst>
      <p:ext uri="{BB962C8B-B14F-4D97-AF65-F5344CB8AC3E}">
        <p14:creationId xmlns:p14="http://schemas.microsoft.com/office/powerpoint/2010/main" val="4161304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8AFA5-202B-FA40-8C08-24835E76C265}"/>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1959986-3DB4-FF4D-85E5-81AAAB2BF5F4}"/>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7" name="Text Placeholder 3">
            <a:extLst>
              <a:ext uri="{FF2B5EF4-FFF2-40B4-BE49-F238E27FC236}">
                <a16:creationId xmlns:a16="http://schemas.microsoft.com/office/drawing/2014/main" id="{73443819-C1BF-DC43-B973-247FE5AD3C09}"/>
              </a:ext>
            </a:extLst>
          </p:cNvPr>
          <p:cNvSpPr>
            <a:spLocks noGrp="1"/>
          </p:cNvSpPr>
          <p:nvPr>
            <p:ph type="body" sz="quarter" idx="10" hasCustomPrompt="1"/>
          </p:nvPr>
        </p:nvSpPr>
        <p:spPr>
          <a:xfrm>
            <a:off x="353535" y="693189"/>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Impactful statements</a:t>
            </a:r>
          </a:p>
        </p:txBody>
      </p:sp>
    </p:spTree>
    <p:extLst>
      <p:ext uri="{BB962C8B-B14F-4D97-AF65-F5344CB8AC3E}">
        <p14:creationId xmlns:p14="http://schemas.microsoft.com/office/powerpoint/2010/main" val="2191738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rrow Slide 1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6AC-F098-AB45-9D92-8FD62454E82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647" r="19269"/>
          <a:stretch/>
        </p:blipFill>
        <p:spPr>
          <a:xfrm flipH="1">
            <a:off x="4650578" y="0"/>
            <a:ext cx="7541419" cy="6858000"/>
          </a:xfrm>
          <a:prstGeom prst="rect">
            <a:avLst/>
          </a:prstGeom>
        </p:spPr>
      </p:pic>
      <p:pic>
        <p:nvPicPr>
          <p:cNvPr id="2" name="Picture 1">
            <a:extLst>
              <a:ext uri="{FF2B5EF4-FFF2-40B4-BE49-F238E27FC236}">
                <a16:creationId xmlns:a16="http://schemas.microsoft.com/office/drawing/2014/main" id="{E1560287-B2A4-9D40-9079-660504B6C967}"/>
              </a:ext>
            </a:extLst>
          </p:cNvPr>
          <p:cNvPicPr>
            <a:picLocks noChangeAspect="1"/>
          </p:cNvPicPr>
          <p:nvPr userDrawn="1"/>
        </p:nvPicPr>
        <p:blipFill>
          <a:blip r:embed="rId3"/>
          <a:srcRect/>
          <a:stretch/>
        </p:blipFill>
        <p:spPr>
          <a:xfrm>
            <a:off x="0" y="0"/>
            <a:ext cx="9301163" cy="686151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EB9752B-75B7-CD49-987B-51EFF732973A}"/>
              </a:ext>
            </a:extLst>
          </p:cNvPr>
          <p:cNvPicPr>
            <a:picLocks noChangeAspect="1"/>
          </p:cNvPicPr>
          <p:nvPr userDrawn="1"/>
        </p:nvPicPr>
        <p:blipFill>
          <a:blip r:embed="rId4"/>
          <a:stretch>
            <a:fillRect/>
          </a:stretch>
        </p:blipFill>
        <p:spPr>
          <a:xfrm>
            <a:off x="353535" y="5593278"/>
            <a:ext cx="3019464" cy="1094302"/>
          </a:xfrm>
          <a:prstGeom prst="rect">
            <a:avLst/>
          </a:prstGeom>
        </p:spPr>
      </p:pic>
      <p:pic>
        <p:nvPicPr>
          <p:cNvPr id="5" name="Picture 4">
            <a:extLst>
              <a:ext uri="{FF2B5EF4-FFF2-40B4-BE49-F238E27FC236}">
                <a16:creationId xmlns:a16="http://schemas.microsoft.com/office/drawing/2014/main" id="{4A175F4C-DB6C-F447-8D40-72653629EA76}"/>
              </a:ext>
            </a:extLst>
          </p:cNvPr>
          <p:cNvPicPr>
            <a:picLocks noChangeAspect="1"/>
          </p:cNvPicPr>
          <p:nvPr userDrawn="1"/>
        </p:nvPicPr>
        <p:blipFill>
          <a:blip r:embed="rId5"/>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565C06B6-1DB1-6044-8F2F-209A1D581F7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10" name="Text Placeholder 3">
            <a:extLst>
              <a:ext uri="{FF2B5EF4-FFF2-40B4-BE49-F238E27FC236}">
                <a16:creationId xmlns:a16="http://schemas.microsoft.com/office/drawing/2014/main" id="{56204BCF-A514-4C62-96AC-2E3882D7107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2858626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New Sec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D653E2-B0D1-4686-BC03-BD701DDE8AD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5" t="7482" r="7170" b="2035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3125136-775C-4217-9000-7FD954EA8E6A}"/>
              </a:ext>
            </a:extLst>
          </p:cNvPr>
          <p:cNvSpPr/>
          <p:nvPr userDrawn="1"/>
        </p:nvSpPr>
        <p:spPr>
          <a:xfrm>
            <a:off x="0" y="0"/>
            <a:ext cx="12192000" cy="6858000"/>
          </a:xfrm>
          <a:prstGeom prst="rect">
            <a:avLst/>
          </a:prstGeom>
          <a:solidFill>
            <a:schemeClr val="bg2">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 Placeholder 3">
            <a:extLst>
              <a:ext uri="{FF2B5EF4-FFF2-40B4-BE49-F238E27FC236}">
                <a16:creationId xmlns:a16="http://schemas.microsoft.com/office/drawing/2014/main" id="{EF624558-325B-43AC-BB55-4F8D43C29149}"/>
              </a:ext>
            </a:extLst>
          </p:cNvPr>
          <p:cNvSpPr>
            <a:spLocks noGrp="1"/>
          </p:cNvSpPr>
          <p:nvPr>
            <p:ph type="body" sz="quarter" idx="10" hasCustomPrompt="1"/>
          </p:nvPr>
        </p:nvSpPr>
        <p:spPr>
          <a:xfrm>
            <a:off x="588940" y="1978928"/>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New section</a:t>
            </a:r>
          </a:p>
        </p:txBody>
      </p:sp>
      <p:sp>
        <p:nvSpPr>
          <p:cNvPr id="7" name="Text Placeholder 3">
            <a:extLst>
              <a:ext uri="{FF2B5EF4-FFF2-40B4-BE49-F238E27FC236}">
                <a16:creationId xmlns:a16="http://schemas.microsoft.com/office/drawing/2014/main" id="{5DE92D2F-8FA7-4D02-8F78-F9791B826E87}"/>
              </a:ext>
            </a:extLst>
          </p:cNvPr>
          <p:cNvSpPr>
            <a:spLocks noGrp="1"/>
          </p:cNvSpPr>
          <p:nvPr>
            <p:ph type="body" sz="quarter" idx="11" hasCustomPrompt="1"/>
          </p:nvPr>
        </p:nvSpPr>
        <p:spPr>
          <a:xfrm>
            <a:off x="588940" y="2641161"/>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Use slides like this to separate sections </a:t>
            </a:r>
            <a:br>
              <a:rPr lang="en-US"/>
            </a:br>
            <a:r>
              <a:rPr lang="en-US"/>
              <a:t>in you presentation</a:t>
            </a:r>
          </a:p>
        </p:txBody>
      </p:sp>
      <p:pic>
        <p:nvPicPr>
          <p:cNvPr id="11" name="Picture 10" descr="Graphical user interface, text&#10;&#10;Description automatically generated">
            <a:extLst>
              <a:ext uri="{FF2B5EF4-FFF2-40B4-BE49-F238E27FC236}">
                <a16:creationId xmlns:a16="http://schemas.microsoft.com/office/drawing/2014/main" id="{33B342FF-72A0-42D2-A06D-E21BA5A2E8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056" y="5811199"/>
            <a:ext cx="2808417" cy="561026"/>
          </a:xfrm>
          <a:prstGeom prst="rect">
            <a:avLst/>
          </a:prstGeom>
        </p:spPr>
      </p:pic>
    </p:spTree>
    <p:extLst>
      <p:ext uri="{BB962C8B-B14F-4D97-AF65-F5344CB8AC3E}">
        <p14:creationId xmlns:p14="http://schemas.microsoft.com/office/powerpoint/2010/main" val="376960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BE34A882-534E-494C-9777-C8EE49E6EAE5}"/>
              </a:ext>
            </a:extLst>
          </p:cNvPr>
          <p:cNvSpPr>
            <a:spLocks noGrp="1"/>
          </p:cNvSpPr>
          <p:nvPr>
            <p:ph type="body" sz="quarter" idx="10" hasCustomPrompt="1"/>
          </p:nvPr>
        </p:nvSpPr>
        <p:spPr>
          <a:xfrm>
            <a:off x="429149" y="1168809"/>
            <a:ext cx="4658241" cy="795412"/>
          </a:xfrm>
          <a:prstGeom prst="rect">
            <a:avLst/>
          </a:prstGeom>
        </p:spPr>
        <p:txBody>
          <a:bodyPr/>
          <a:lstStyle>
            <a:lvl1pPr marL="0" indent="0">
              <a:lnSpc>
                <a:spcPct val="100000"/>
              </a:lnSpc>
              <a:buNone/>
              <a:defRPr sz="2400">
                <a:solidFill>
                  <a:schemeClr val="tx2"/>
                </a:solidFill>
                <a:latin typeface="Montserrat" panose="00000500000000000000" pitchFamily="2"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5" name="Text Placeholder 3">
            <a:extLst>
              <a:ext uri="{FF2B5EF4-FFF2-40B4-BE49-F238E27FC236}">
                <a16:creationId xmlns:a16="http://schemas.microsoft.com/office/drawing/2014/main" id="{74689E09-A48B-40E6-B0B0-2C619F906C46}"/>
              </a:ext>
            </a:extLst>
          </p:cNvPr>
          <p:cNvSpPr>
            <a:spLocks noGrp="1"/>
          </p:cNvSpPr>
          <p:nvPr>
            <p:ph type="body" sz="quarter" idx="11" hasCustomPrompt="1"/>
          </p:nvPr>
        </p:nvSpPr>
        <p:spPr>
          <a:xfrm>
            <a:off x="429149" y="2395258"/>
            <a:ext cx="6822441" cy="2687682"/>
          </a:xfrm>
          <a:prstGeom prst="rect">
            <a:avLst/>
          </a:prstGeom>
        </p:spPr>
        <p:txBody>
          <a:bodyPr/>
          <a:lstStyle>
            <a:lvl1pPr marL="285750" indent="-285750">
              <a:lnSpc>
                <a:spcPct val="100000"/>
              </a:lnSpc>
              <a:buClr>
                <a:schemeClr val="bg2"/>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1pPr>
            <a:lvl2pPr marL="742950" indent="-285750">
              <a:lnSpc>
                <a:spcPct val="100000"/>
              </a:lnSpc>
              <a:buClr>
                <a:schemeClr val="tx2"/>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2pPr>
            <a:lvl3pPr marL="1200150" marR="0" indent="-285750" algn="l" defTabSz="914400" rtl="0" eaLnBrk="1" fontAlgn="auto" latinLnBrk="0" hangingPunct="1">
              <a:lnSpc>
                <a:spcPct val="100000"/>
              </a:lnSpc>
              <a:spcBef>
                <a:spcPts val="500"/>
              </a:spcBef>
              <a:spcAft>
                <a:spcPts val="0"/>
              </a:spcAft>
              <a:buClrTx/>
              <a:buSzTx/>
              <a:buFont typeface="Courier New" panose="02070309020205020404" pitchFamily="49" charset="0"/>
              <a:buChar char="o"/>
              <a:tabLst/>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3pPr>
            <a:lvl4pPr marL="1657350" indent="-285750">
              <a:lnSpc>
                <a:spcPct val="100000"/>
              </a:lnSpc>
              <a:buClr>
                <a:schemeClr val="bg1">
                  <a:lumMod val="65000"/>
                </a:schemeClr>
              </a:buClr>
              <a:buFont typeface="Wingdings" pitchFamily="2" charset="2"/>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4pPr>
            <a:lvl5pPr marL="2114550" indent="-285750">
              <a:lnSpc>
                <a:spcPct val="100000"/>
              </a:lnSpc>
              <a:buClr>
                <a:schemeClr val="bg1">
                  <a:lumMod val="65000"/>
                </a:schemeClr>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5pPr>
          </a:lstStyle>
          <a:p>
            <a:pPr lvl="0"/>
            <a:r>
              <a:rPr lang="en-US"/>
              <a:t>Bullet 1</a:t>
            </a:r>
          </a:p>
          <a:p>
            <a:pPr lvl="1"/>
            <a:r>
              <a:rPr lang="en-US"/>
              <a:t>Level 2 bullet</a:t>
            </a:r>
          </a:p>
          <a:p>
            <a:pPr lvl="2"/>
            <a:r>
              <a:rPr lang="en-US"/>
              <a:t>Level 3 bullet</a:t>
            </a:r>
          </a:p>
          <a:p>
            <a:pPr lvl="3"/>
            <a:r>
              <a:rPr lang="en-US"/>
              <a:t>Level 4 bullet</a:t>
            </a:r>
          </a:p>
          <a:p>
            <a:pPr lvl="4"/>
            <a:r>
              <a:rPr lang="en-US"/>
              <a:t>Level 5 bullet</a:t>
            </a:r>
          </a:p>
          <a:p>
            <a:pPr lvl="0"/>
            <a:endParaRPr lang="en-US"/>
          </a:p>
        </p:txBody>
      </p:sp>
      <p:sp>
        <p:nvSpPr>
          <p:cNvPr id="7" name="Rectangle 6">
            <a:extLst>
              <a:ext uri="{FF2B5EF4-FFF2-40B4-BE49-F238E27FC236}">
                <a16:creationId xmlns:a16="http://schemas.microsoft.com/office/drawing/2014/main" id="{D1784646-E9E7-6EB5-9D18-EADAE6C1526F}"/>
              </a:ext>
            </a:extLst>
          </p:cNvPr>
          <p:cNvSpPr/>
          <p:nvPr userDrawn="1"/>
        </p:nvSpPr>
        <p:spPr>
          <a:xfrm>
            <a:off x="0" y="6783572"/>
            <a:ext cx="12192000" cy="74428"/>
          </a:xfrm>
          <a:prstGeom prst="rect">
            <a:avLst/>
          </a:prstGeom>
          <a:solidFill>
            <a:srgbClr val="009246"/>
          </a:solidFill>
          <a:ln>
            <a:solidFill>
              <a:srgbClr val="0092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 name="Rectangle 7">
            <a:extLst>
              <a:ext uri="{FF2B5EF4-FFF2-40B4-BE49-F238E27FC236}">
                <a16:creationId xmlns:a16="http://schemas.microsoft.com/office/drawing/2014/main" id="{77E61042-93FC-74BB-C035-67CE13B34083}"/>
              </a:ext>
            </a:extLst>
          </p:cNvPr>
          <p:cNvSpPr/>
          <p:nvPr userDrawn="1"/>
        </p:nvSpPr>
        <p:spPr>
          <a:xfrm>
            <a:off x="0" y="6671560"/>
            <a:ext cx="12192000" cy="7442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7" name="Picture 16" descr="Graphical user interface, text&#10;&#10;Description automatically generated">
            <a:extLst>
              <a:ext uri="{FF2B5EF4-FFF2-40B4-BE49-F238E27FC236}">
                <a16:creationId xmlns:a16="http://schemas.microsoft.com/office/drawing/2014/main" id="{D6D08809-DA46-4078-9E55-E87B100F0640}"/>
              </a:ext>
            </a:extLst>
          </p:cNvPr>
          <p:cNvPicPr>
            <a:picLocks noChangeAspect="1"/>
          </p:cNvPicPr>
          <p:nvPr userDrawn="1"/>
        </p:nvPicPr>
        <p:blipFill>
          <a:blip r:embed="rId2"/>
          <a:stretch>
            <a:fillRect/>
          </a:stretch>
        </p:blipFill>
        <p:spPr>
          <a:xfrm>
            <a:off x="9704929" y="6129077"/>
            <a:ext cx="1989167" cy="397367"/>
          </a:xfrm>
          <a:prstGeom prst="rect">
            <a:avLst/>
          </a:prstGeom>
        </p:spPr>
      </p:pic>
      <p:pic>
        <p:nvPicPr>
          <p:cNvPr id="11" name="Picture 10" descr="Text&#10;&#10;Description automatically generated with low confidence">
            <a:extLst>
              <a:ext uri="{FF2B5EF4-FFF2-40B4-BE49-F238E27FC236}">
                <a16:creationId xmlns:a16="http://schemas.microsoft.com/office/drawing/2014/main" id="{CB3FD241-DB89-481A-885D-6A40E8ADF6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354" y="6128600"/>
            <a:ext cx="2157522" cy="490836"/>
          </a:xfrm>
          <a:prstGeom prst="rect">
            <a:avLst/>
          </a:prstGeom>
        </p:spPr>
      </p:pic>
    </p:spTree>
    <p:extLst>
      <p:ext uri="{BB962C8B-B14F-4D97-AF65-F5344CB8AC3E}">
        <p14:creationId xmlns:p14="http://schemas.microsoft.com/office/powerpoint/2010/main" val="2356045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78008B-BC7B-44BA-9787-F2B1CAC462BE}"/>
              </a:ext>
            </a:extLst>
          </p:cNvPr>
          <p:cNvPicPr>
            <a:picLocks noChangeAspect="1"/>
          </p:cNvPicPr>
          <p:nvPr userDrawn="1"/>
        </p:nvPicPr>
        <p:blipFill>
          <a:blip r:embed="rId2"/>
          <a:srcRect/>
          <a:stretch/>
        </p:blipFill>
        <p:spPr>
          <a:xfrm>
            <a:off x="353536" y="5593278"/>
            <a:ext cx="3019462" cy="1094302"/>
          </a:xfrm>
          <a:prstGeom prst="rect">
            <a:avLst/>
          </a:prstGeom>
        </p:spPr>
      </p:pic>
      <p:sp>
        <p:nvSpPr>
          <p:cNvPr id="3" name="Text Placeholder 3">
            <a:extLst>
              <a:ext uri="{FF2B5EF4-FFF2-40B4-BE49-F238E27FC236}">
                <a16:creationId xmlns:a16="http://schemas.microsoft.com/office/drawing/2014/main" id="{A38E20C7-E0D8-4680-8B8D-F71640E8187B}"/>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
        <p:nvSpPr>
          <p:cNvPr id="4" name="Text Placeholder 3">
            <a:extLst>
              <a:ext uri="{FF2B5EF4-FFF2-40B4-BE49-F238E27FC236}">
                <a16:creationId xmlns:a16="http://schemas.microsoft.com/office/drawing/2014/main" id="{60CB4F49-130A-4827-B93F-E3F2DD32FCD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Tree>
    <p:extLst>
      <p:ext uri="{BB962C8B-B14F-4D97-AF65-F5344CB8AC3E}">
        <p14:creationId xmlns:p14="http://schemas.microsoft.com/office/powerpoint/2010/main" val="3991816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C80FF-47C2-CFBA-1C23-10E4183E7FE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9543385-0C8B-47CD-69CA-7ED61C7F60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5500542-95D2-B6E4-CC88-8C4E258CF7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A60C59C-A6AA-614B-DC27-1FCFBFD30DCE}"/>
              </a:ext>
            </a:extLst>
          </p:cNvPr>
          <p:cNvSpPr>
            <a:spLocks noGrp="1"/>
          </p:cNvSpPr>
          <p:nvPr>
            <p:ph type="dt" sz="half" idx="10"/>
          </p:nvPr>
        </p:nvSpPr>
        <p:spPr/>
        <p:txBody>
          <a:bodyPr/>
          <a:lstStyle/>
          <a:p>
            <a:fld id="{A304F3D9-8D20-429E-8D4B-F337E24EC2A2}" type="datetimeFigureOut">
              <a:rPr lang="en-CA" smtClean="0"/>
              <a:t>21-May-2024</a:t>
            </a:fld>
            <a:endParaRPr lang="en-CA"/>
          </a:p>
        </p:txBody>
      </p:sp>
      <p:sp>
        <p:nvSpPr>
          <p:cNvPr id="6" name="Footer Placeholder 5">
            <a:extLst>
              <a:ext uri="{FF2B5EF4-FFF2-40B4-BE49-F238E27FC236}">
                <a16:creationId xmlns:a16="http://schemas.microsoft.com/office/drawing/2014/main" id="{7128819E-F1BB-CA97-8E58-97531774F8A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7B2954B-1663-4347-8B5A-5062FCE78B44}"/>
              </a:ext>
            </a:extLst>
          </p:cNvPr>
          <p:cNvSpPr>
            <a:spLocks noGrp="1"/>
          </p:cNvSpPr>
          <p:nvPr>
            <p:ph type="sldNum" sz="quarter" idx="12"/>
          </p:nvPr>
        </p:nvSpPr>
        <p:spPr/>
        <p:txBody>
          <a:bodyPr/>
          <a:lstStyle/>
          <a:p>
            <a:fld id="{DFCD9188-47D3-4456-88B3-746CE102D582}" type="slidenum">
              <a:rPr lang="en-CA" smtClean="0"/>
              <a:t>‹#›</a:t>
            </a:fld>
            <a:endParaRPr lang="en-CA"/>
          </a:p>
        </p:txBody>
      </p:sp>
    </p:spTree>
    <p:extLst>
      <p:ext uri="{BB962C8B-B14F-4D97-AF65-F5344CB8AC3E}">
        <p14:creationId xmlns:p14="http://schemas.microsoft.com/office/powerpoint/2010/main" val="2222059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757B33-9F55-D021-9FE3-C799901D4C20}"/>
              </a:ext>
            </a:extLst>
          </p:cNvPr>
          <p:cNvSpPr>
            <a:spLocks noGrp="1"/>
          </p:cNvSpPr>
          <p:nvPr>
            <p:ph type="dt" sz="half" idx="10"/>
          </p:nvPr>
        </p:nvSpPr>
        <p:spPr/>
        <p:txBody>
          <a:bodyPr/>
          <a:lstStyle/>
          <a:p>
            <a:fld id="{A304F3D9-8D20-429E-8D4B-F337E24EC2A2}" type="datetimeFigureOut">
              <a:rPr lang="en-CA" smtClean="0"/>
              <a:t>21-May-2024</a:t>
            </a:fld>
            <a:endParaRPr lang="en-CA"/>
          </a:p>
        </p:txBody>
      </p:sp>
      <p:sp>
        <p:nvSpPr>
          <p:cNvPr id="3" name="Footer Placeholder 2">
            <a:extLst>
              <a:ext uri="{FF2B5EF4-FFF2-40B4-BE49-F238E27FC236}">
                <a16:creationId xmlns:a16="http://schemas.microsoft.com/office/drawing/2014/main" id="{BD3E1211-5ADE-2684-51D3-BFCD27545D9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3DFC7B4-5DC9-50D6-C7EB-9678470C05DC}"/>
              </a:ext>
            </a:extLst>
          </p:cNvPr>
          <p:cNvSpPr>
            <a:spLocks noGrp="1"/>
          </p:cNvSpPr>
          <p:nvPr>
            <p:ph type="sldNum" sz="quarter" idx="12"/>
          </p:nvPr>
        </p:nvSpPr>
        <p:spPr/>
        <p:txBody>
          <a:bodyPr/>
          <a:lstStyle/>
          <a:p>
            <a:fld id="{DFCD9188-47D3-4456-88B3-746CE102D582}" type="slidenum">
              <a:rPr lang="en-CA" smtClean="0"/>
              <a:t>‹#›</a:t>
            </a:fld>
            <a:endParaRPr lang="en-CA"/>
          </a:p>
        </p:txBody>
      </p:sp>
    </p:spTree>
    <p:extLst>
      <p:ext uri="{BB962C8B-B14F-4D97-AF65-F5344CB8AC3E}">
        <p14:creationId xmlns:p14="http://schemas.microsoft.com/office/powerpoint/2010/main" val="612583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5C613-5D44-339D-94E1-FA29B9EB36B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C2E53AD-CC14-D0F9-CDAC-703E9801CC00}"/>
              </a:ext>
            </a:extLst>
          </p:cNvPr>
          <p:cNvSpPr>
            <a:spLocks noGrp="1"/>
          </p:cNvSpPr>
          <p:nvPr>
            <p:ph type="dt" sz="half" idx="10"/>
          </p:nvPr>
        </p:nvSpPr>
        <p:spPr/>
        <p:txBody>
          <a:bodyPr/>
          <a:lstStyle/>
          <a:p>
            <a:fld id="{A304F3D9-8D20-429E-8D4B-F337E24EC2A2}" type="datetimeFigureOut">
              <a:rPr lang="en-CA" smtClean="0"/>
              <a:t>21-May-2024</a:t>
            </a:fld>
            <a:endParaRPr lang="en-CA"/>
          </a:p>
        </p:txBody>
      </p:sp>
      <p:sp>
        <p:nvSpPr>
          <p:cNvPr id="4" name="Footer Placeholder 3">
            <a:extLst>
              <a:ext uri="{FF2B5EF4-FFF2-40B4-BE49-F238E27FC236}">
                <a16:creationId xmlns:a16="http://schemas.microsoft.com/office/drawing/2014/main" id="{B9A20E2D-7E54-D28D-E8C4-9030F6D70DB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8AC538D-2A5B-6EE5-2B83-5454C0BD9A71}"/>
              </a:ext>
            </a:extLst>
          </p:cNvPr>
          <p:cNvSpPr>
            <a:spLocks noGrp="1"/>
          </p:cNvSpPr>
          <p:nvPr>
            <p:ph type="sldNum" sz="quarter" idx="12"/>
          </p:nvPr>
        </p:nvSpPr>
        <p:spPr/>
        <p:txBody>
          <a:bodyPr/>
          <a:lstStyle/>
          <a:p>
            <a:fld id="{DFCD9188-47D3-4456-88B3-746CE102D582}" type="slidenum">
              <a:rPr lang="en-CA" smtClean="0"/>
              <a:t>‹#›</a:t>
            </a:fld>
            <a:endParaRPr lang="en-CA"/>
          </a:p>
        </p:txBody>
      </p:sp>
    </p:spTree>
    <p:extLst>
      <p:ext uri="{BB962C8B-B14F-4D97-AF65-F5344CB8AC3E}">
        <p14:creationId xmlns:p14="http://schemas.microsoft.com/office/powerpoint/2010/main" val="886435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EADD2F5E-CBF0-184E-B601-06BF71D23D43}"/>
              </a:ext>
            </a:extLst>
          </p:cNvPr>
          <p:cNvPicPr>
            <a:picLocks noChangeAspect="1"/>
          </p:cNvPicPr>
          <p:nvPr userDrawn="1"/>
        </p:nvPicPr>
        <p:blipFill>
          <a:blip r:embed="rId2"/>
          <a:stretch>
            <a:fillRect/>
          </a:stretch>
        </p:blipFill>
        <p:spPr>
          <a:xfrm>
            <a:off x="353535" y="5593278"/>
            <a:ext cx="3019464" cy="1094302"/>
          </a:xfrm>
          <a:prstGeom prst="rect">
            <a:avLst/>
          </a:prstGeom>
        </p:spPr>
      </p:pic>
      <p:sp>
        <p:nvSpPr>
          <p:cNvPr id="6" name="Slide Number Placeholder 1">
            <a:extLst>
              <a:ext uri="{FF2B5EF4-FFF2-40B4-BE49-F238E27FC236}">
                <a16:creationId xmlns:a16="http://schemas.microsoft.com/office/drawing/2014/main" id="{0FD2CA69-8F08-4125-BEB9-23BBDD4DCAA2}"/>
              </a:ext>
            </a:extLst>
          </p:cNvPr>
          <p:cNvSpPr>
            <a:spLocks noGrp="1"/>
          </p:cNvSpPr>
          <p:nvPr>
            <p:ph type="sldNum" sz="quarter" idx="11"/>
          </p:nvPr>
        </p:nvSpPr>
        <p:spPr>
          <a:xfrm>
            <a:off x="8819003" y="6319950"/>
            <a:ext cx="2743200" cy="365125"/>
          </a:xfrm>
        </p:spPr>
        <p:txBody>
          <a:bodyPr/>
          <a:lstStyle>
            <a:lvl1pPr>
              <a:defRPr>
                <a:solidFill>
                  <a:schemeClr val="bg1"/>
                </a:solidFill>
              </a:defRPr>
            </a:lvl1pPr>
          </a:lstStyle>
          <a:p>
            <a:fld id="{17C88F6C-0DE7-4C4A-A34C-E1E852F85389}" type="slidenum">
              <a:rPr lang="en-US" smtClean="0"/>
              <a:pPr/>
              <a:t>‹#›</a:t>
            </a:fld>
            <a:endParaRPr lang="en-US" dirty="0"/>
          </a:p>
        </p:txBody>
      </p:sp>
      <p:pic>
        <p:nvPicPr>
          <p:cNvPr id="3" name="Picture 2">
            <a:extLst>
              <a:ext uri="{FF2B5EF4-FFF2-40B4-BE49-F238E27FC236}">
                <a16:creationId xmlns:a16="http://schemas.microsoft.com/office/drawing/2014/main" id="{E76F8F64-8BB0-ABC6-1062-18B5742E41CD}"/>
              </a:ext>
            </a:extLst>
          </p:cNvPr>
          <p:cNvPicPr>
            <a:picLocks noChangeAspect="1"/>
          </p:cNvPicPr>
          <p:nvPr userDrawn="1"/>
        </p:nvPicPr>
        <p:blipFill>
          <a:blip r:embed="rId3"/>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9218DC09-BAD7-33D6-886C-C2D0343331B3}"/>
              </a:ext>
            </a:extLst>
          </p:cNvPr>
          <p:cNvPicPr>
            <a:picLocks noChangeAspect="1"/>
          </p:cNvPicPr>
          <p:nvPr userDrawn="1"/>
        </p:nvPicPr>
        <p:blipFill>
          <a:blip r:embed="rId4"/>
          <a:srcRect/>
          <a:stretch/>
        </p:blipFill>
        <p:spPr>
          <a:xfrm>
            <a:off x="353536" y="5593278"/>
            <a:ext cx="3019462" cy="1094302"/>
          </a:xfrm>
          <a:prstGeom prst="rect">
            <a:avLst/>
          </a:prstGeom>
        </p:spPr>
      </p:pic>
      <p:sp>
        <p:nvSpPr>
          <p:cNvPr id="12" name="Text Placeholder 3">
            <a:extLst>
              <a:ext uri="{FF2B5EF4-FFF2-40B4-BE49-F238E27FC236}">
                <a16:creationId xmlns:a16="http://schemas.microsoft.com/office/drawing/2014/main" id="{27FBE935-A7BC-AAD9-BE05-9C6093AC20F6}"/>
              </a:ext>
            </a:extLst>
          </p:cNvPr>
          <p:cNvSpPr>
            <a:spLocks noGrp="1"/>
          </p:cNvSpPr>
          <p:nvPr>
            <p:ph type="body" sz="quarter" idx="12" hasCustomPrompt="1"/>
          </p:nvPr>
        </p:nvSpPr>
        <p:spPr>
          <a:xfrm>
            <a:off x="353535" y="596789"/>
            <a:ext cx="3977396" cy="795412"/>
          </a:xfrm>
          <a:prstGeom prst="rect">
            <a:avLst/>
          </a:prstGeom>
        </p:spPr>
        <p:txBody>
          <a:bodyPr/>
          <a:lstStyle>
            <a:lvl1pPr marL="0" indent="0">
              <a:lnSpc>
                <a:spcPct val="100000"/>
              </a:lnSpc>
              <a:buNone/>
              <a:defRPr sz="48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Title/End Slide Option</a:t>
            </a:r>
          </a:p>
        </p:txBody>
      </p:sp>
      <p:sp>
        <p:nvSpPr>
          <p:cNvPr id="13" name="Slide Number Placeholder 1">
            <a:extLst>
              <a:ext uri="{FF2B5EF4-FFF2-40B4-BE49-F238E27FC236}">
                <a16:creationId xmlns:a16="http://schemas.microsoft.com/office/drawing/2014/main" id="{B787C619-E3D3-402F-F2DE-B330277AB332}"/>
              </a:ext>
            </a:extLst>
          </p:cNvPr>
          <p:cNvSpPr txBox="1">
            <a:spLocks/>
          </p:cNvSpPr>
          <p:nvPr userDrawn="1"/>
        </p:nvSpPr>
        <p:spPr>
          <a:xfrm>
            <a:off x="8819003" y="634412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C88F6C-0DE7-4C4A-A34C-E1E852F85389}" type="slidenum">
              <a:rPr lang="en-US" smtClean="0"/>
              <a:pPr/>
              <a:t>‹#›</a:t>
            </a:fld>
            <a:endParaRPr lang="en-US" dirty="0"/>
          </a:p>
        </p:txBody>
      </p:sp>
    </p:spTree>
    <p:extLst>
      <p:ext uri="{BB962C8B-B14F-4D97-AF65-F5344CB8AC3E}">
        <p14:creationId xmlns:p14="http://schemas.microsoft.com/office/powerpoint/2010/main" val="1722235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732342-41C9-3348-982E-7906ECEB3E4E}"/>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EADD2F5E-CBF0-184E-B601-06BF71D23D43}"/>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CDBFB597-9153-5741-9425-A927CDE2010D}"/>
              </a:ext>
            </a:extLst>
          </p:cNvPr>
          <p:cNvSpPr>
            <a:spLocks noGrp="1"/>
          </p:cNvSpPr>
          <p:nvPr>
            <p:ph type="body" sz="quarter" idx="10" hasCustomPrompt="1"/>
          </p:nvPr>
        </p:nvSpPr>
        <p:spPr>
          <a:xfrm>
            <a:off x="545522" y="1325499"/>
            <a:ext cx="8854787" cy="1094303"/>
          </a:xfrm>
          <a:prstGeom prst="rect">
            <a:avLst/>
          </a:prstGeom>
        </p:spPr>
        <p:txBody>
          <a:bodyPr/>
          <a:lstStyle>
            <a:lvl1pPr marL="0" indent="0">
              <a:buNone/>
              <a:defRPr sz="48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Title goes here</a:t>
            </a:r>
          </a:p>
        </p:txBody>
      </p:sp>
    </p:spTree>
    <p:extLst>
      <p:ext uri="{BB962C8B-B14F-4D97-AF65-F5344CB8AC3E}">
        <p14:creationId xmlns:p14="http://schemas.microsoft.com/office/powerpoint/2010/main" val="2337110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0E992-DDD9-2D40-BE6D-3248C266030E}"/>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5BBC810-E927-9F48-A8AE-872DF3DA26FC}"/>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5C422CEA-2C37-B942-82DF-20E575263D55}"/>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A290B0BD-5C29-5F41-B043-FB70955D5D8D}"/>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1867729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3EE0DF-CBEA-6143-9847-19FE7A88186C}"/>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2B71744-43AC-624B-ABC9-87416FCCC117}"/>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1C8C685F-9B7D-974C-A943-6E88EAAD150E}"/>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7" name="Text Placeholder 3">
            <a:extLst>
              <a:ext uri="{FF2B5EF4-FFF2-40B4-BE49-F238E27FC236}">
                <a16:creationId xmlns:a16="http://schemas.microsoft.com/office/drawing/2014/main" id="{854670D0-C8C1-1445-A00E-8BA8202B6D27}"/>
              </a:ext>
            </a:extLst>
          </p:cNvPr>
          <p:cNvSpPr>
            <a:spLocks noGrp="1"/>
          </p:cNvSpPr>
          <p:nvPr>
            <p:ph type="body" sz="quarter" idx="11" hasCustomPrompt="1"/>
          </p:nvPr>
        </p:nvSpPr>
        <p:spPr>
          <a:xfrm>
            <a:off x="353536" y="3100868"/>
            <a:ext cx="5116831" cy="2687682"/>
          </a:xfrm>
          <a:prstGeom prst="rect">
            <a:avLst/>
          </a:prstGeom>
        </p:spPr>
        <p:txBody>
          <a:bodyPr/>
          <a:lstStyle>
            <a:lvl1pPr marL="285750" indent="-285750">
              <a:buClr>
                <a:schemeClr val="bg2"/>
              </a:buClr>
              <a:buFont typeface="Arial" panose="020B0604020202020204" pitchFamily="34" charset="0"/>
              <a:buChar char="•"/>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Bullet 1</a:t>
            </a:r>
          </a:p>
          <a:p>
            <a:pPr lvl="0"/>
            <a:r>
              <a:rPr lang="en-US" dirty="0"/>
              <a:t>Bullet 2</a:t>
            </a:r>
          </a:p>
          <a:p>
            <a:pPr lvl="0"/>
            <a:r>
              <a:rPr lang="en-US" dirty="0"/>
              <a:t>Bullet 3</a:t>
            </a:r>
          </a:p>
          <a:p>
            <a:pPr lvl="0"/>
            <a:endParaRPr lang="en-US" dirty="0"/>
          </a:p>
        </p:txBody>
      </p:sp>
    </p:spTree>
    <p:extLst>
      <p:ext uri="{BB962C8B-B14F-4D97-AF65-F5344CB8AC3E}">
        <p14:creationId xmlns:p14="http://schemas.microsoft.com/office/powerpoint/2010/main" val="606962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309BB-B942-8345-B849-015AB24ED772}"/>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66C370C-2462-9248-8EAE-84C7DF7B5365}"/>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3983DD8D-27AC-E74B-96E8-671B088AB70D}"/>
              </a:ext>
            </a:extLst>
          </p:cNvPr>
          <p:cNvSpPr>
            <a:spLocks noGrp="1"/>
          </p:cNvSpPr>
          <p:nvPr>
            <p:ph type="body" sz="quarter" idx="10" hasCustomPrompt="1"/>
          </p:nvPr>
        </p:nvSpPr>
        <p:spPr>
          <a:xfrm>
            <a:off x="353535" y="2083103"/>
            <a:ext cx="5617773" cy="3920132"/>
          </a:xfrm>
          <a:prstGeom prst="rect">
            <a:avLst/>
          </a:prstGeom>
        </p:spPr>
        <p:txBody>
          <a:bodyPr/>
          <a:lstStyle>
            <a:lvl1pPr marL="0" indent="0">
              <a:buNone/>
              <a:defRPr sz="48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this slide style for impactful statements</a:t>
            </a:r>
          </a:p>
        </p:txBody>
      </p:sp>
    </p:spTree>
    <p:extLst>
      <p:ext uri="{BB962C8B-B14F-4D97-AF65-F5344CB8AC3E}">
        <p14:creationId xmlns:p14="http://schemas.microsoft.com/office/powerpoint/2010/main" val="651346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D83CDF-3020-4945-B7D7-7C67E860DF0A}"/>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AA2D609-AA39-7147-B560-A6F45008492B}"/>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7AC1F9DD-3CEB-AD49-827E-8DC11F6C648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7" name="Text Placeholder 3">
            <a:extLst>
              <a:ext uri="{FF2B5EF4-FFF2-40B4-BE49-F238E27FC236}">
                <a16:creationId xmlns:a16="http://schemas.microsoft.com/office/drawing/2014/main" id="{A13E1467-E312-884D-A563-647356790521}"/>
              </a:ext>
            </a:extLst>
          </p:cNvPr>
          <p:cNvSpPr>
            <a:spLocks noGrp="1"/>
          </p:cNvSpPr>
          <p:nvPr>
            <p:ph type="body" sz="quarter" idx="11" hasCustomPrompt="1"/>
          </p:nvPr>
        </p:nvSpPr>
        <p:spPr>
          <a:xfrm>
            <a:off x="353536" y="3100868"/>
            <a:ext cx="5116831" cy="2687682"/>
          </a:xfrm>
          <a:prstGeom prst="rect">
            <a:avLst/>
          </a:prstGeom>
        </p:spPr>
        <p:txBody>
          <a:bodyPr/>
          <a:lstStyle>
            <a:lvl1pPr marL="285750" indent="-285750">
              <a:buClr>
                <a:schemeClr val="bg2"/>
              </a:buClr>
              <a:buFont typeface="Arial" panose="020B0604020202020204" pitchFamily="34" charset="0"/>
              <a:buChar char="•"/>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Bullet 1</a:t>
            </a:r>
          </a:p>
          <a:p>
            <a:pPr lvl="0"/>
            <a:r>
              <a:rPr lang="en-US" dirty="0"/>
              <a:t>Bullet 2</a:t>
            </a:r>
          </a:p>
          <a:p>
            <a:pPr lvl="0"/>
            <a:r>
              <a:rPr lang="en-US" dirty="0"/>
              <a:t>Bullet 3</a:t>
            </a:r>
          </a:p>
          <a:p>
            <a:pPr lvl="0"/>
            <a:endParaRPr lang="en-US" dirty="0"/>
          </a:p>
        </p:txBody>
      </p:sp>
    </p:spTree>
    <p:extLst>
      <p:ext uri="{BB962C8B-B14F-4D97-AF65-F5344CB8AC3E}">
        <p14:creationId xmlns:p14="http://schemas.microsoft.com/office/powerpoint/2010/main" val="1564634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CFDD41-79D3-D14D-8714-5B01E458B6C8}"/>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3C709A3F-49A5-634E-AB59-D962B7A6AF44}"/>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0029BAEB-BE02-7049-B2A9-A6651AE4DDAE}"/>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New section</a:t>
            </a:r>
          </a:p>
        </p:txBody>
      </p:sp>
      <p:sp>
        <p:nvSpPr>
          <p:cNvPr id="6" name="Text Placeholder 3">
            <a:extLst>
              <a:ext uri="{FF2B5EF4-FFF2-40B4-BE49-F238E27FC236}">
                <a16:creationId xmlns:a16="http://schemas.microsoft.com/office/drawing/2014/main" id="{366EEB60-E70B-CD41-BDB9-D938F27AE91E}"/>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slides like this to separate sections </a:t>
            </a:r>
            <a:br>
              <a:rPr lang="en-US" dirty="0"/>
            </a:br>
            <a:r>
              <a:rPr lang="en-US" dirty="0"/>
              <a:t>in you presentation</a:t>
            </a:r>
          </a:p>
        </p:txBody>
      </p:sp>
    </p:spTree>
    <p:extLst>
      <p:ext uri="{BB962C8B-B14F-4D97-AF65-F5344CB8AC3E}">
        <p14:creationId xmlns:p14="http://schemas.microsoft.com/office/powerpoint/2010/main" val="4069896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D83CDF-3020-4945-B7D7-7C67E860DF0A}"/>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AA2D609-AA39-7147-B560-A6F45008492B}"/>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7AC1F9DD-3CEB-AD49-827E-8DC11F6C648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7" name="Text Placeholder 3">
            <a:extLst>
              <a:ext uri="{FF2B5EF4-FFF2-40B4-BE49-F238E27FC236}">
                <a16:creationId xmlns:a16="http://schemas.microsoft.com/office/drawing/2014/main" id="{A13E1467-E312-884D-A563-647356790521}"/>
              </a:ext>
            </a:extLst>
          </p:cNvPr>
          <p:cNvSpPr>
            <a:spLocks noGrp="1"/>
          </p:cNvSpPr>
          <p:nvPr>
            <p:ph type="body" sz="quarter" idx="11" hasCustomPrompt="1"/>
          </p:nvPr>
        </p:nvSpPr>
        <p:spPr>
          <a:xfrm>
            <a:off x="353536" y="3100868"/>
            <a:ext cx="5116831" cy="2687682"/>
          </a:xfrm>
          <a:prstGeom prst="rect">
            <a:avLst/>
          </a:prstGeom>
        </p:spPr>
        <p:txBody>
          <a:bodyPr/>
          <a:lstStyle>
            <a:lvl1pPr marL="285750" indent="-285750">
              <a:buClr>
                <a:schemeClr val="bg2"/>
              </a:buClr>
              <a:buFont typeface="Arial" panose="020B0604020202020204" pitchFamily="34" charset="0"/>
              <a:buChar char="•"/>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Bullet 1</a:t>
            </a:r>
          </a:p>
          <a:p>
            <a:pPr lvl="0"/>
            <a:r>
              <a:rPr lang="en-US" dirty="0"/>
              <a:t>Bullet 2</a:t>
            </a:r>
          </a:p>
          <a:p>
            <a:pPr lvl="0"/>
            <a:r>
              <a:rPr lang="en-US" dirty="0"/>
              <a:t>Bullet 3</a:t>
            </a:r>
          </a:p>
          <a:p>
            <a:pPr lvl="0"/>
            <a:endParaRPr lang="en-US" dirty="0"/>
          </a:p>
        </p:txBody>
      </p:sp>
    </p:spTree>
    <p:extLst>
      <p:ext uri="{BB962C8B-B14F-4D97-AF65-F5344CB8AC3E}">
        <p14:creationId xmlns:p14="http://schemas.microsoft.com/office/powerpoint/2010/main" val="11296685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7EEBC3-7002-0F45-B0E1-FE8620032332}"/>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21E2B0A-60F6-C745-8260-8C886120FE64}"/>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8" name="Text Placeholder 3">
            <a:extLst>
              <a:ext uri="{FF2B5EF4-FFF2-40B4-BE49-F238E27FC236}">
                <a16:creationId xmlns:a16="http://schemas.microsoft.com/office/drawing/2014/main" id="{951A7785-CD26-5E4A-88BE-D86A201A9F92}"/>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9" name="Text Placeholder 3">
            <a:extLst>
              <a:ext uri="{FF2B5EF4-FFF2-40B4-BE49-F238E27FC236}">
                <a16:creationId xmlns:a16="http://schemas.microsoft.com/office/drawing/2014/main" id="{5A34C669-1FF9-AF48-A338-49C0BBF3F13A}"/>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613756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2A88A1-FE7E-4445-ACEA-47A1C03F5072}"/>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9CC732CB-A16C-A246-ABCF-902349106A6D}"/>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6D82718E-EFC0-554C-AE3E-3EAC88039470}"/>
              </a:ext>
            </a:extLst>
          </p:cNvPr>
          <p:cNvSpPr>
            <a:spLocks noGrp="1"/>
          </p:cNvSpPr>
          <p:nvPr>
            <p:ph type="body" sz="quarter" idx="10" hasCustomPrompt="1"/>
          </p:nvPr>
        </p:nvSpPr>
        <p:spPr>
          <a:xfrm>
            <a:off x="353535" y="2154525"/>
            <a:ext cx="6333381"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Sub point</a:t>
            </a:r>
          </a:p>
        </p:txBody>
      </p:sp>
      <p:sp>
        <p:nvSpPr>
          <p:cNvPr id="6" name="Text Placeholder 3">
            <a:extLst>
              <a:ext uri="{FF2B5EF4-FFF2-40B4-BE49-F238E27FC236}">
                <a16:creationId xmlns:a16="http://schemas.microsoft.com/office/drawing/2014/main" id="{E904C32C-26E9-5740-8626-F0BFE6786039}"/>
              </a:ext>
            </a:extLst>
          </p:cNvPr>
          <p:cNvSpPr>
            <a:spLocks noGrp="1"/>
          </p:cNvSpPr>
          <p:nvPr>
            <p:ph type="body" sz="quarter" idx="11" hasCustomPrompt="1"/>
          </p:nvPr>
        </p:nvSpPr>
        <p:spPr>
          <a:xfrm>
            <a:off x="353535" y="2671358"/>
            <a:ext cx="6333381" cy="2926359"/>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this if you have impactful sub points/statements you want to highlight</a:t>
            </a:r>
          </a:p>
        </p:txBody>
      </p:sp>
    </p:spTree>
    <p:extLst>
      <p:ext uri="{BB962C8B-B14F-4D97-AF65-F5344CB8AC3E}">
        <p14:creationId xmlns:p14="http://schemas.microsoft.com/office/powerpoint/2010/main" val="204523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91E442-9F98-FF44-AF1E-42CB7FA6F602}"/>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AD95597-A19B-464C-89F0-9E0AC6490E44}"/>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2A5D846A-A900-7F4E-AC97-4DC24C8DF249}"/>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625F679F-EB39-DC40-A9C2-F540A2687927}"/>
              </a:ext>
            </a:extLst>
          </p:cNvPr>
          <p:cNvSpPr>
            <a:spLocks noGrp="1"/>
          </p:cNvSpPr>
          <p:nvPr>
            <p:ph type="body" sz="quarter" idx="11" hasCustomPrompt="1"/>
          </p:nvPr>
        </p:nvSpPr>
        <p:spPr>
          <a:xfrm>
            <a:off x="353536" y="3100868"/>
            <a:ext cx="5116831" cy="2687682"/>
          </a:xfrm>
          <a:prstGeom prst="rect">
            <a:avLst/>
          </a:prstGeom>
        </p:spPr>
        <p:txBody>
          <a:bodyPr/>
          <a:lstStyle>
            <a:lvl1pPr marL="285750" indent="-285750">
              <a:buClr>
                <a:schemeClr val="bg2"/>
              </a:buClr>
              <a:buFont typeface="Arial" panose="020B0604020202020204" pitchFamily="34" charset="0"/>
              <a:buChar char="•"/>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Bullet 1</a:t>
            </a:r>
          </a:p>
          <a:p>
            <a:pPr lvl="0"/>
            <a:r>
              <a:rPr lang="en-US" dirty="0"/>
              <a:t>Bullet 2</a:t>
            </a:r>
          </a:p>
          <a:p>
            <a:pPr lvl="0"/>
            <a:r>
              <a:rPr lang="en-US" dirty="0"/>
              <a:t>Bullet 3</a:t>
            </a:r>
          </a:p>
          <a:p>
            <a:pPr lvl="0"/>
            <a:endParaRPr lang="en-US" dirty="0"/>
          </a:p>
        </p:txBody>
      </p:sp>
    </p:spTree>
    <p:extLst>
      <p:ext uri="{BB962C8B-B14F-4D97-AF65-F5344CB8AC3E}">
        <p14:creationId xmlns:p14="http://schemas.microsoft.com/office/powerpoint/2010/main" val="1004155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A9B31D-7363-6F4A-8C38-E83FCEB53277}"/>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844B027-BC0B-3446-BBBF-9EA66AD24A48}"/>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CB4EB22C-53F3-9C4C-A749-B8EE39E83A67}"/>
              </a:ext>
            </a:extLst>
          </p:cNvPr>
          <p:cNvSpPr>
            <a:spLocks noGrp="1"/>
          </p:cNvSpPr>
          <p:nvPr>
            <p:ph type="body" sz="quarter" idx="10" hasCustomPrompt="1"/>
          </p:nvPr>
        </p:nvSpPr>
        <p:spPr>
          <a:xfrm>
            <a:off x="7280805" y="3373582"/>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Impactful statements</a:t>
            </a:r>
          </a:p>
        </p:txBody>
      </p:sp>
    </p:spTree>
    <p:extLst>
      <p:ext uri="{BB962C8B-B14F-4D97-AF65-F5344CB8AC3E}">
        <p14:creationId xmlns:p14="http://schemas.microsoft.com/office/powerpoint/2010/main" val="10701604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89815C-F33B-D640-8694-F0261B399E0E}"/>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C4A1A94-8D57-404D-9CCF-B8CCB1B863B7}"/>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255FCBD2-D89A-7D42-A13D-B5B14BEC5ADA}"/>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48457978-0D4F-A544-B59E-50BF1F162311}"/>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3345412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D8430B-497A-FA4F-9DA5-2CA2177B65E5}"/>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D087EB9F-0C13-C94A-8A4A-5AE0F6F3D026}"/>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AD57E62B-19CF-AF41-866E-6698B3ED08A0}"/>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New section</a:t>
            </a:r>
          </a:p>
        </p:txBody>
      </p:sp>
      <p:sp>
        <p:nvSpPr>
          <p:cNvPr id="6" name="Text Placeholder 3">
            <a:extLst>
              <a:ext uri="{FF2B5EF4-FFF2-40B4-BE49-F238E27FC236}">
                <a16:creationId xmlns:a16="http://schemas.microsoft.com/office/drawing/2014/main" id="{CAAFD83E-86FC-5F43-AA25-9CFABBD4645B}"/>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slides like this to separate sections </a:t>
            </a:r>
            <a:br>
              <a:rPr lang="en-US" dirty="0"/>
            </a:br>
            <a:r>
              <a:rPr lang="en-US" dirty="0"/>
              <a:t>in you presentation</a:t>
            </a:r>
          </a:p>
        </p:txBody>
      </p:sp>
    </p:spTree>
    <p:extLst>
      <p:ext uri="{BB962C8B-B14F-4D97-AF65-F5344CB8AC3E}">
        <p14:creationId xmlns:p14="http://schemas.microsoft.com/office/powerpoint/2010/main" val="2493864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843417-8062-254B-8ECD-E0FFC71DA45E}"/>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3B91D5E4-1E3B-9D4D-B3DE-2068FF3D4CFB}"/>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5" name="Text Placeholder 3">
            <a:extLst>
              <a:ext uri="{FF2B5EF4-FFF2-40B4-BE49-F238E27FC236}">
                <a16:creationId xmlns:a16="http://schemas.microsoft.com/office/drawing/2014/main" id="{AD62BE8E-5D6A-5846-8EE1-A8CF22013805}"/>
              </a:ext>
            </a:extLst>
          </p:cNvPr>
          <p:cNvSpPr>
            <a:spLocks noGrp="1"/>
          </p:cNvSpPr>
          <p:nvPr>
            <p:ph type="body" sz="quarter" idx="10" hasCustomPrompt="1"/>
          </p:nvPr>
        </p:nvSpPr>
        <p:spPr>
          <a:xfrm>
            <a:off x="7169725" y="4348898"/>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Impactful statements</a:t>
            </a:r>
          </a:p>
        </p:txBody>
      </p:sp>
    </p:spTree>
    <p:extLst>
      <p:ext uri="{BB962C8B-B14F-4D97-AF65-F5344CB8AC3E}">
        <p14:creationId xmlns:p14="http://schemas.microsoft.com/office/powerpoint/2010/main" val="1517847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328B0B-7C66-6347-9580-BF1F5B5A7111}"/>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CE48D63-1D8D-374D-A3CF-BD3649516454}"/>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D6F6C64E-EEB8-0D47-8D81-E831405A06F1}"/>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7" name="Text Placeholder 3">
            <a:extLst>
              <a:ext uri="{FF2B5EF4-FFF2-40B4-BE49-F238E27FC236}">
                <a16:creationId xmlns:a16="http://schemas.microsoft.com/office/drawing/2014/main" id="{590D9DAF-51AD-844F-9F91-31E3BDC1A175}"/>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3025156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E0CDE5-5B4A-554B-AEC6-12F245924100}"/>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BF385C81-7C0C-0F47-B1F7-267604C3B2E3}"/>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F9F69707-CE0B-6D43-8FA6-DD69B3FAA373}"/>
              </a:ext>
            </a:extLst>
          </p:cNvPr>
          <p:cNvSpPr>
            <a:spLocks noGrp="1"/>
          </p:cNvSpPr>
          <p:nvPr>
            <p:ph type="body" sz="quarter" idx="10" hasCustomPrompt="1"/>
          </p:nvPr>
        </p:nvSpPr>
        <p:spPr>
          <a:xfrm>
            <a:off x="6982932" y="1898073"/>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Impactful statements</a:t>
            </a:r>
          </a:p>
        </p:txBody>
      </p:sp>
    </p:spTree>
    <p:extLst>
      <p:ext uri="{BB962C8B-B14F-4D97-AF65-F5344CB8AC3E}">
        <p14:creationId xmlns:p14="http://schemas.microsoft.com/office/powerpoint/2010/main" val="2189095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754961-0E8A-374E-A7D6-A02D87AFC51D}"/>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BCD891B-2D6F-BC45-8456-D8D80FED33D1}"/>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EAB018F1-FEF1-6448-A410-495158B38062}"/>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7" name="Text Placeholder 3">
            <a:extLst>
              <a:ext uri="{FF2B5EF4-FFF2-40B4-BE49-F238E27FC236}">
                <a16:creationId xmlns:a16="http://schemas.microsoft.com/office/drawing/2014/main" id="{F470914B-D256-7A47-9405-5B490D7E3A7B}"/>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3287699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CFDD41-79D3-D14D-8714-5B01E458B6C8}"/>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3C709A3F-49A5-634E-AB59-D962B7A6AF44}"/>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0029BAEB-BE02-7049-B2A9-A6651AE4DDAE}"/>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New section</a:t>
            </a:r>
          </a:p>
        </p:txBody>
      </p:sp>
      <p:sp>
        <p:nvSpPr>
          <p:cNvPr id="6" name="Text Placeholder 3">
            <a:extLst>
              <a:ext uri="{FF2B5EF4-FFF2-40B4-BE49-F238E27FC236}">
                <a16:creationId xmlns:a16="http://schemas.microsoft.com/office/drawing/2014/main" id="{366EEB60-E70B-CD41-BDB9-D938F27AE91E}"/>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slides like this to separate sections </a:t>
            </a:r>
            <a:br>
              <a:rPr lang="en-US" dirty="0"/>
            </a:br>
            <a:r>
              <a:rPr lang="en-US" dirty="0"/>
              <a:t>in you presentation</a:t>
            </a:r>
          </a:p>
        </p:txBody>
      </p:sp>
    </p:spTree>
    <p:extLst>
      <p:ext uri="{BB962C8B-B14F-4D97-AF65-F5344CB8AC3E}">
        <p14:creationId xmlns:p14="http://schemas.microsoft.com/office/powerpoint/2010/main" val="11002071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193F1B-065E-1E4E-BB56-F1C33A5AFCD7}"/>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BDBA66D-C588-A24D-97A2-C728D1EBF723}"/>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8664D878-0DB5-304F-A2F2-89340D1030F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2CFE6F3E-2306-5849-8FFC-5A06F557BB8E}"/>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13111851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55D13B-469F-A64A-B5F0-B206F00193A4}"/>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1E6457BB-E9F1-FA45-8732-1D316B9E349B}"/>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86E1F3F0-A188-E649-A477-C109628F5714}"/>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New section</a:t>
            </a:r>
          </a:p>
        </p:txBody>
      </p:sp>
      <p:sp>
        <p:nvSpPr>
          <p:cNvPr id="6" name="Text Placeholder 3">
            <a:extLst>
              <a:ext uri="{FF2B5EF4-FFF2-40B4-BE49-F238E27FC236}">
                <a16:creationId xmlns:a16="http://schemas.microsoft.com/office/drawing/2014/main" id="{DFAA33FD-21E0-204F-8D83-E0220CBFC4B0}"/>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slides like this to separate sections </a:t>
            </a:r>
            <a:br>
              <a:rPr lang="en-US" dirty="0"/>
            </a:br>
            <a:r>
              <a:rPr lang="en-US" dirty="0"/>
              <a:t>in you presentation</a:t>
            </a:r>
          </a:p>
        </p:txBody>
      </p:sp>
    </p:spTree>
    <p:extLst>
      <p:ext uri="{BB962C8B-B14F-4D97-AF65-F5344CB8AC3E}">
        <p14:creationId xmlns:p14="http://schemas.microsoft.com/office/powerpoint/2010/main" val="397005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731F70-1FC5-BF41-A538-20E03D9642ED}"/>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B00BFBC-22E6-1545-A404-02D2C16DD169}"/>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BEF50AF3-72FB-A941-AB3F-84607084C3F0}"/>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7" name="Text Placeholder 3">
            <a:extLst>
              <a:ext uri="{FF2B5EF4-FFF2-40B4-BE49-F238E27FC236}">
                <a16:creationId xmlns:a16="http://schemas.microsoft.com/office/drawing/2014/main" id="{4299B4F6-B286-BD40-8244-11AB0EBD7F8B}"/>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34260673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D0D5A2-10EA-294C-8E69-98E63AE3C76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EE57BEC-E054-F64C-8250-AE3C6C26097B}"/>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1671E0AA-6593-4247-860C-4EE8CD6DB992}"/>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5" name="Text Placeholder 3">
            <a:extLst>
              <a:ext uri="{FF2B5EF4-FFF2-40B4-BE49-F238E27FC236}">
                <a16:creationId xmlns:a16="http://schemas.microsoft.com/office/drawing/2014/main" id="{71D2EBFA-505E-A644-B916-1C643ECDC37C}"/>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2753055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399076-238D-D545-BA2F-B4A4CC45F4D7}"/>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064B99D-95C2-904E-A812-B0C2E4FABF9A}"/>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DE3360D6-2533-EF45-9256-A100E1ADDA8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5" name="Text Placeholder 3">
            <a:extLst>
              <a:ext uri="{FF2B5EF4-FFF2-40B4-BE49-F238E27FC236}">
                <a16:creationId xmlns:a16="http://schemas.microsoft.com/office/drawing/2014/main" id="{5773D986-569C-924D-A5D1-ED24986A1E5C}"/>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42126861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AE6689-01D3-3344-923D-EAD426A80D03}"/>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2274D6A-9EBD-684C-BCFF-7C256D63C2E3}"/>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0BA68BD5-77E0-BA47-B59A-D4662BDE1942}"/>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7B4AA216-A375-1442-A795-5E47A862F196}"/>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225914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06A565-ED08-FF4E-91DE-DACDAA9C27F5}"/>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1BA9FD-C47C-FA40-9F81-74230580FFD2}"/>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AABB4C39-8AAA-874A-B7DD-AEDE4877EDA6}"/>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7" name="Text Placeholder 3">
            <a:extLst>
              <a:ext uri="{FF2B5EF4-FFF2-40B4-BE49-F238E27FC236}">
                <a16:creationId xmlns:a16="http://schemas.microsoft.com/office/drawing/2014/main" id="{965D27D0-951F-CF48-962A-61848A886D64}"/>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39378477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18EEAB-BF01-F04D-BA5E-E338558EBE62}"/>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3027816-C625-284E-B40D-7BB97792561F}"/>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A6927F49-FDFE-9742-899D-21470B772EA3}"/>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AE580BD0-2310-E84D-A946-CBD9B0613283}"/>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32379321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F8C18-2DC9-8A4C-947D-DE3C2A86B5C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AE92BD2-FE33-C84A-A115-AA231D9227D1}"/>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F1AE106C-C232-3F43-8EA1-CA9D279E5485}"/>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7" name="Text Placeholder 3">
            <a:extLst>
              <a:ext uri="{FF2B5EF4-FFF2-40B4-BE49-F238E27FC236}">
                <a16:creationId xmlns:a16="http://schemas.microsoft.com/office/drawing/2014/main" id="{8822DEAE-A06A-EF44-B8A0-02A039E1266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109442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8FFB94-7476-C24A-9238-2C8A907993D6}"/>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BAA66C3-BE5C-FF4D-B79D-F54CD4CD05B8}"/>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1FE6958F-858B-AE44-9DFF-683432EEF5B4}"/>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5" name="Text Placeholder 3">
            <a:extLst>
              <a:ext uri="{FF2B5EF4-FFF2-40B4-BE49-F238E27FC236}">
                <a16:creationId xmlns:a16="http://schemas.microsoft.com/office/drawing/2014/main" id="{B6B708C5-C718-E144-9670-B80F86ACA7FD}"/>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3204284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D8430B-497A-FA4F-9DA5-2CA2177B65E5}"/>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D087EB9F-0C13-C94A-8A4A-5AE0F6F3D026}"/>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AD57E62B-19CF-AF41-866E-6698B3ED08A0}"/>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New section</a:t>
            </a:r>
          </a:p>
        </p:txBody>
      </p:sp>
      <p:sp>
        <p:nvSpPr>
          <p:cNvPr id="6" name="Text Placeholder 3">
            <a:extLst>
              <a:ext uri="{FF2B5EF4-FFF2-40B4-BE49-F238E27FC236}">
                <a16:creationId xmlns:a16="http://schemas.microsoft.com/office/drawing/2014/main" id="{CAAFD83E-86FC-5F43-AA25-9CFABBD4645B}"/>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slides like this to separate sections </a:t>
            </a:r>
            <a:br>
              <a:rPr lang="en-US" dirty="0"/>
            </a:br>
            <a:r>
              <a:rPr lang="en-US" dirty="0"/>
              <a:t>in you presentation</a:t>
            </a:r>
          </a:p>
        </p:txBody>
      </p:sp>
    </p:spTree>
    <p:extLst>
      <p:ext uri="{BB962C8B-B14F-4D97-AF65-F5344CB8AC3E}">
        <p14:creationId xmlns:p14="http://schemas.microsoft.com/office/powerpoint/2010/main" val="2646657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5A0684-9DA6-E24B-B1C8-08A24E37C362}"/>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A10B9FC-3072-D640-A22A-97ABFE96437B}"/>
              </a:ext>
            </a:extLst>
          </p:cNvPr>
          <p:cNvPicPr>
            <a:picLocks noChangeAspect="1"/>
          </p:cNvPicPr>
          <p:nvPr userDrawn="1"/>
        </p:nvPicPr>
        <p:blipFill>
          <a:blip r:embed="rId3"/>
          <a:srcRect/>
          <a:stretch/>
        </p:blipFill>
        <p:spPr>
          <a:xfrm>
            <a:off x="353536" y="5593278"/>
            <a:ext cx="3019462" cy="1094302"/>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7C504D1D-A949-7848-A0F3-C23A5AA66ADC}"/>
              </a:ext>
            </a:extLst>
          </p:cNvPr>
          <p:cNvPicPr>
            <a:picLocks noChangeAspect="1"/>
          </p:cNvPicPr>
          <p:nvPr userDrawn="1"/>
        </p:nvPicPr>
        <p:blipFill>
          <a:blip r:embed="rId4"/>
          <a:stretch>
            <a:fillRect/>
          </a:stretch>
        </p:blipFill>
        <p:spPr>
          <a:xfrm>
            <a:off x="353535" y="5593278"/>
            <a:ext cx="3019464" cy="1094302"/>
          </a:xfrm>
          <a:prstGeom prst="rect">
            <a:avLst/>
          </a:prstGeom>
        </p:spPr>
      </p:pic>
      <p:sp>
        <p:nvSpPr>
          <p:cNvPr id="6" name="Text Placeholder 3">
            <a:extLst>
              <a:ext uri="{FF2B5EF4-FFF2-40B4-BE49-F238E27FC236}">
                <a16:creationId xmlns:a16="http://schemas.microsoft.com/office/drawing/2014/main" id="{CA6B504F-1339-F64E-9695-5EAD5B150895}"/>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New section</a:t>
            </a:r>
          </a:p>
        </p:txBody>
      </p:sp>
      <p:sp>
        <p:nvSpPr>
          <p:cNvPr id="7" name="Text Placeholder 3">
            <a:extLst>
              <a:ext uri="{FF2B5EF4-FFF2-40B4-BE49-F238E27FC236}">
                <a16:creationId xmlns:a16="http://schemas.microsoft.com/office/drawing/2014/main" id="{8F111E96-2D80-9543-B4EB-C77A52769AE1}"/>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slides like this to separate sections </a:t>
            </a:r>
            <a:br>
              <a:rPr lang="en-US" dirty="0"/>
            </a:br>
            <a:r>
              <a:rPr lang="en-US" dirty="0"/>
              <a:t>in you presentation</a:t>
            </a:r>
          </a:p>
        </p:txBody>
      </p:sp>
    </p:spTree>
    <p:extLst>
      <p:ext uri="{BB962C8B-B14F-4D97-AF65-F5344CB8AC3E}">
        <p14:creationId xmlns:p14="http://schemas.microsoft.com/office/powerpoint/2010/main" val="35735088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D6EF17-2D60-0E4A-B91E-1C99110C5566}"/>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694DC6A-C24D-0947-9023-65D7A8349D80}"/>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35552DA0-26E7-EA47-B92F-57DC279B336A}"/>
              </a:ext>
            </a:extLst>
          </p:cNvPr>
          <p:cNvSpPr>
            <a:spLocks noGrp="1"/>
          </p:cNvSpPr>
          <p:nvPr>
            <p:ph type="body" sz="quarter" idx="10" hasCustomPrompt="1"/>
          </p:nvPr>
        </p:nvSpPr>
        <p:spPr>
          <a:xfrm>
            <a:off x="7675418" y="2369127"/>
            <a:ext cx="4516582"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Impactful statements</a:t>
            </a:r>
          </a:p>
        </p:txBody>
      </p:sp>
    </p:spTree>
    <p:extLst>
      <p:ext uri="{BB962C8B-B14F-4D97-AF65-F5344CB8AC3E}">
        <p14:creationId xmlns:p14="http://schemas.microsoft.com/office/powerpoint/2010/main" val="9237702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25536F-0ECE-C642-B15E-EF35FD71B6F8}"/>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B8C2AE2B-0D08-774F-B958-0246BB75C351}"/>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5" name="Text Placeholder 3">
            <a:extLst>
              <a:ext uri="{FF2B5EF4-FFF2-40B4-BE49-F238E27FC236}">
                <a16:creationId xmlns:a16="http://schemas.microsoft.com/office/drawing/2014/main" id="{EA29284F-5AA1-9B42-9C03-1D6CFBC2D29E}"/>
              </a:ext>
            </a:extLst>
          </p:cNvPr>
          <p:cNvSpPr>
            <a:spLocks noGrp="1"/>
          </p:cNvSpPr>
          <p:nvPr>
            <p:ph type="body" sz="quarter" idx="10" hasCustomPrompt="1"/>
          </p:nvPr>
        </p:nvSpPr>
        <p:spPr>
          <a:xfrm>
            <a:off x="7523260" y="1274619"/>
            <a:ext cx="4668740" cy="2488759"/>
          </a:xfrm>
          <a:prstGeom prst="rect">
            <a:avLst/>
          </a:prstGeom>
        </p:spPr>
        <p:txBody>
          <a:bodyPr/>
          <a:lstStyle>
            <a:lvl1pPr marL="0" indent="0" algn="l">
              <a:buNone/>
              <a:defRPr sz="4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Impactful statements</a:t>
            </a:r>
          </a:p>
        </p:txBody>
      </p:sp>
    </p:spTree>
    <p:extLst>
      <p:ext uri="{BB962C8B-B14F-4D97-AF65-F5344CB8AC3E}">
        <p14:creationId xmlns:p14="http://schemas.microsoft.com/office/powerpoint/2010/main" val="39007719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D57886-3338-7445-82B1-4B994DD16F2F}"/>
              </a:ext>
            </a:extLst>
          </p:cNvPr>
          <p:cNvSpPr/>
          <p:nvPr userDrawn="1"/>
        </p:nvSpPr>
        <p:spPr>
          <a:xfrm>
            <a:off x="3021497" y="0"/>
            <a:ext cx="4611755" cy="407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D288B0A-3B18-414E-9523-768A5E10E9BF}"/>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4537D54-830F-624C-B1BB-B9B1EFEDCB25}"/>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7" name="Text Placeholder 3">
            <a:extLst>
              <a:ext uri="{FF2B5EF4-FFF2-40B4-BE49-F238E27FC236}">
                <a16:creationId xmlns:a16="http://schemas.microsoft.com/office/drawing/2014/main" id="{1769722D-8C57-824A-B26B-3A55E8AC5468}"/>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8" name="Text Placeholder 3">
            <a:extLst>
              <a:ext uri="{FF2B5EF4-FFF2-40B4-BE49-F238E27FC236}">
                <a16:creationId xmlns:a16="http://schemas.microsoft.com/office/drawing/2014/main" id="{F90F153F-0069-C04F-BC0C-6CFCAA936305}"/>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31159994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8AFA5-202B-FA40-8C08-24835E76C265}"/>
              </a:ext>
            </a:extLst>
          </p:cNvPr>
          <p:cNvPicPr>
            <a:picLocks noChangeAspect="1"/>
          </p:cNvPicPr>
          <p:nvPr userDrawn="1"/>
        </p:nvPicPr>
        <p:blipFill>
          <a:blip r:embed="rId2"/>
          <a:src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1959986-3DB4-FF4D-85E5-81AAAB2BF5F4}"/>
              </a:ext>
            </a:extLst>
          </p:cNvPr>
          <p:cNvPicPr>
            <a:picLocks noChangeAspect="1"/>
          </p:cNvPicPr>
          <p:nvPr userDrawn="1"/>
        </p:nvPicPr>
        <p:blipFill>
          <a:blip r:embed="rId3"/>
          <a:stretch>
            <a:fillRect/>
          </a:stretch>
        </p:blipFill>
        <p:spPr>
          <a:xfrm>
            <a:off x="353535" y="5593278"/>
            <a:ext cx="3019464" cy="1094302"/>
          </a:xfrm>
          <a:prstGeom prst="rect">
            <a:avLst/>
          </a:prstGeom>
        </p:spPr>
      </p:pic>
    </p:spTree>
    <p:extLst>
      <p:ext uri="{BB962C8B-B14F-4D97-AF65-F5344CB8AC3E}">
        <p14:creationId xmlns:p14="http://schemas.microsoft.com/office/powerpoint/2010/main" val="13784123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Additional slide1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E12BB-0FE8-A048-AB9D-C9C34735AD7E}"/>
              </a:ext>
            </a:extLst>
          </p:cNvPr>
          <p:cNvPicPr>
            <a:picLocks noChangeAspect="1"/>
          </p:cNvPicPr>
          <p:nvPr userDrawn="1"/>
        </p:nvPicPr>
        <p:blipFill>
          <a:blip r:embed="rId2"/>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8F9533E1-E7CA-DD47-B1BF-29940A6F8AFB}"/>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6" name="Text Placeholder 3">
            <a:extLst>
              <a:ext uri="{FF2B5EF4-FFF2-40B4-BE49-F238E27FC236}">
                <a16:creationId xmlns:a16="http://schemas.microsoft.com/office/drawing/2014/main" id="{689525DA-4284-354A-BC94-0722D893358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copy here</a:t>
            </a:r>
          </a:p>
        </p:txBody>
      </p:sp>
    </p:spTree>
    <p:extLst>
      <p:ext uri="{BB962C8B-B14F-4D97-AF65-F5344CB8AC3E}">
        <p14:creationId xmlns:p14="http://schemas.microsoft.com/office/powerpoint/2010/main" val="7130810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6993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F46E40-AA26-86E9-A540-51AE64B8120A}"/>
              </a:ext>
            </a:extLst>
          </p:cNvPr>
          <p:cNvPicPr>
            <a:picLocks noChangeAspect="1"/>
          </p:cNvPicPr>
          <p:nvPr userDrawn="1"/>
        </p:nvPicPr>
        <p:blipFill>
          <a:blip r:embed="rId2"/>
          <a:stretch>
            <a:fillRect/>
          </a:stretch>
        </p:blipFill>
        <p:spPr>
          <a:xfrm>
            <a:off x="-1" y="0"/>
            <a:ext cx="11499497" cy="6858000"/>
          </a:xfrm>
          <a:prstGeom prst="rect">
            <a:avLst/>
          </a:prstGeom>
        </p:spPr>
      </p:pic>
      <p:sp>
        <p:nvSpPr>
          <p:cNvPr id="10" name="Text Placeholder 3">
            <a:extLst>
              <a:ext uri="{FF2B5EF4-FFF2-40B4-BE49-F238E27FC236}">
                <a16:creationId xmlns:a16="http://schemas.microsoft.com/office/drawing/2014/main" id="{BE34A882-534E-494C-9777-C8EE49E6EAE5}"/>
              </a:ext>
            </a:extLst>
          </p:cNvPr>
          <p:cNvSpPr>
            <a:spLocks noGrp="1"/>
          </p:cNvSpPr>
          <p:nvPr>
            <p:ph type="body" sz="quarter" idx="10" hasCustomPrompt="1"/>
          </p:nvPr>
        </p:nvSpPr>
        <p:spPr>
          <a:xfrm>
            <a:off x="429149" y="2226084"/>
            <a:ext cx="4658241" cy="795412"/>
          </a:xfrm>
          <a:prstGeom prst="rect">
            <a:avLst/>
          </a:prstGeom>
        </p:spPr>
        <p:txBody>
          <a:bodyPr/>
          <a:lstStyle>
            <a:lvl1pPr marL="0" indent="0">
              <a:lnSpc>
                <a:spcPct val="100000"/>
              </a:lnSpc>
              <a:buNone/>
              <a:defRPr sz="2400">
                <a:solidFill>
                  <a:schemeClr val="tx2"/>
                </a:solidFill>
                <a:latin typeface="Montserrat" panose="00000500000000000000" pitchFamily="2"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3" name="Rectangle 2">
            <a:extLst>
              <a:ext uri="{FF2B5EF4-FFF2-40B4-BE49-F238E27FC236}">
                <a16:creationId xmlns:a16="http://schemas.microsoft.com/office/drawing/2014/main" id="{F9C002C6-33DC-46E5-34E2-EBAFADC80D21}"/>
              </a:ext>
            </a:extLst>
          </p:cNvPr>
          <p:cNvSpPr/>
          <p:nvPr userDrawn="1"/>
        </p:nvSpPr>
        <p:spPr>
          <a:xfrm>
            <a:off x="454430" y="3225337"/>
            <a:ext cx="4910049" cy="1699960"/>
          </a:xfrm>
          <a:prstGeom prst="rect">
            <a:avLst/>
          </a:prstGeom>
          <a:solidFill>
            <a:srgbClr val="009246"/>
          </a:solidFill>
          <a:ln>
            <a:solidFill>
              <a:srgbClr val="0092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Text Placeholder 3">
            <a:extLst>
              <a:ext uri="{FF2B5EF4-FFF2-40B4-BE49-F238E27FC236}">
                <a16:creationId xmlns:a16="http://schemas.microsoft.com/office/drawing/2014/main" id="{74689E09-A48B-40E6-B0B0-2C619F906C46}"/>
              </a:ext>
            </a:extLst>
          </p:cNvPr>
          <p:cNvSpPr>
            <a:spLocks noGrp="1"/>
          </p:cNvSpPr>
          <p:nvPr>
            <p:ph type="body" sz="quarter" idx="11" hasCustomPrompt="1"/>
          </p:nvPr>
        </p:nvSpPr>
        <p:spPr>
          <a:xfrm>
            <a:off x="471382" y="3100868"/>
            <a:ext cx="6822441" cy="2687682"/>
          </a:xfrm>
          <a:prstGeom prst="rect">
            <a:avLst/>
          </a:prstGeom>
        </p:spPr>
        <p:txBody>
          <a:bodyPr/>
          <a:lstStyle>
            <a:lvl1pPr marL="285750" indent="-285750">
              <a:lnSpc>
                <a:spcPct val="100000"/>
              </a:lnSpc>
              <a:buClr>
                <a:schemeClr val="bg2"/>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1pPr>
            <a:lvl2pPr marL="742950" indent="-285750">
              <a:lnSpc>
                <a:spcPct val="100000"/>
              </a:lnSpc>
              <a:buClr>
                <a:schemeClr val="tx2"/>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2pPr>
            <a:lvl3pPr marL="1200150" marR="0" indent="-285750" algn="l" defTabSz="914400" rtl="0" eaLnBrk="1" fontAlgn="auto" latinLnBrk="0" hangingPunct="1">
              <a:lnSpc>
                <a:spcPct val="100000"/>
              </a:lnSpc>
              <a:spcBef>
                <a:spcPts val="500"/>
              </a:spcBef>
              <a:spcAft>
                <a:spcPts val="0"/>
              </a:spcAft>
              <a:buClrTx/>
              <a:buSzTx/>
              <a:buFont typeface="Courier New" panose="02070309020205020404" pitchFamily="49" charset="0"/>
              <a:buChar char="o"/>
              <a:tabLst/>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3pPr>
            <a:lvl4pPr marL="1657350" indent="-285750">
              <a:lnSpc>
                <a:spcPct val="100000"/>
              </a:lnSpc>
              <a:buClr>
                <a:schemeClr val="bg1">
                  <a:lumMod val="65000"/>
                </a:schemeClr>
              </a:buClr>
              <a:buFont typeface="Wingdings" pitchFamily="2" charset="2"/>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4pPr>
            <a:lvl5pPr marL="2114550" indent="-285750">
              <a:lnSpc>
                <a:spcPct val="100000"/>
              </a:lnSpc>
              <a:buClr>
                <a:schemeClr val="bg1">
                  <a:lumMod val="65000"/>
                </a:schemeClr>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5pPr>
          </a:lstStyle>
          <a:p>
            <a:pPr lvl="0"/>
            <a:r>
              <a:rPr lang="en-US"/>
              <a:t>Bullet 1</a:t>
            </a:r>
          </a:p>
          <a:p>
            <a:pPr lvl="1"/>
            <a:r>
              <a:rPr lang="en-US"/>
              <a:t>Level 2 bullet</a:t>
            </a:r>
          </a:p>
          <a:p>
            <a:pPr lvl="2"/>
            <a:r>
              <a:rPr lang="en-US"/>
              <a:t>Level 3 bullet</a:t>
            </a:r>
          </a:p>
          <a:p>
            <a:pPr lvl="3"/>
            <a:r>
              <a:rPr lang="en-US"/>
              <a:t>Level 4 bullet</a:t>
            </a:r>
          </a:p>
          <a:p>
            <a:pPr lvl="4"/>
            <a:r>
              <a:rPr lang="en-US"/>
              <a:t>Level 5 bullet</a:t>
            </a:r>
          </a:p>
          <a:p>
            <a:pPr lvl="0"/>
            <a:endParaRPr lang="en-US"/>
          </a:p>
        </p:txBody>
      </p:sp>
      <p:pic>
        <p:nvPicPr>
          <p:cNvPr id="4" name="Picture 3" descr="A picture containing text&#10;&#10;Description automatically generated">
            <a:extLst>
              <a:ext uri="{FF2B5EF4-FFF2-40B4-BE49-F238E27FC236}">
                <a16:creationId xmlns:a16="http://schemas.microsoft.com/office/drawing/2014/main" id="{129DE74E-2364-6EBE-8F86-3C1C0D5BDF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46" y="6315550"/>
            <a:ext cx="2652223" cy="452535"/>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08EEA3C6-40C2-440A-92EE-98EF2B19B3E0}"/>
              </a:ext>
            </a:extLst>
          </p:cNvPr>
          <p:cNvPicPr>
            <a:picLocks noChangeAspect="1"/>
          </p:cNvPicPr>
          <p:nvPr userDrawn="1"/>
        </p:nvPicPr>
        <p:blipFill>
          <a:blip r:embed="rId4"/>
          <a:stretch>
            <a:fillRect/>
          </a:stretch>
        </p:blipFill>
        <p:spPr>
          <a:xfrm>
            <a:off x="9104506" y="6302367"/>
            <a:ext cx="2652223" cy="397367"/>
          </a:xfrm>
          <a:prstGeom prst="rect">
            <a:avLst/>
          </a:prstGeom>
        </p:spPr>
      </p:pic>
    </p:spTree>
    <p:extLst>
      <p:ext uri="{BB962C8B-B14F-4D97-AF65-F5344CB8AC3E}">
        <p14:creationId xmlns:p14="http://schemas.microsoft.com/office/powerpoint/2010/main" val="274402571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ustom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BE34A882-534E-494C-9777-C8EE49E6EAE5}"/>
              </a:ext>
            </a:extLst>
          </p:cNvPr>
          <p:cNvSpPr>
            <a:spLocks noGrp="1"/>
          </p:cNvSpPr>
          <p:nvPr>
            <p:ph type="body" sz="quarter" idx="10" hasCustomPrompt="1"/>
          </p:nvPr>
        </p:nvSpPr>
        <p:spPr>
          <a:xfrm>
            <a:off x="429149" y="1168809"/>
            <a:ext cx="4658241" cy="795412"/>
          </a:xfrm>
          <a:prstGeom prst="rect">
            <a:avLst/>
          </a:prstGeom>
        </p:spPr>
        <p:txBody>
          <a:bodyPr/>
          <a:lstStyle>
            <a:lvl1pPr marL="0" indent="0">
              <a:lnSpc>
                <a:spcPct val="100000"/>
              </a:lnSpc>
              <a:buNone/>
              <a:defRPr sz="2400">
                <a:solidFill>
                  <a:schemeClr val="tx2"/>
                </a:solidFill>
                <a:latin typeface="Montserrat" panose="00000500000000000000" pitchFamily="2"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5" name="Text Placeholder 3">
            <a:extLst>
              <a:ext uri="{FF2B5EF4-FFF2-40B4-BE49-F238E27FC236}">
                <a16:creationId xmlns:a16="http://schemas.microsoft.com/office/drawing/2014/main" id="{74689E09-A48B-40E6-B0B0-2C619F906C46}"/>
              </a:ext>
            </a:extLst>
          </p:cNvPr>
          <p:cNvSpPr>
            <a:spLocks noGrp="1"/>
          </p:cNvSpPr>
          <p:nvPr>
            <p:ph type="body" sz="quarter" idx="11" hasCustomPrompt="1"/>
          </p:nvPr>
        </p:nvSpPr>
        <p:spPr>
          <a:xfrm>
            <a:off x="429149" y="2395258"/>
            <a:ext cx="6822441" cy="2687682"/>
          </a:xfrm>
          <a:prstGeom prst="rect">
            <a:avLst/>
          </a:prstGeom>
        </p:spPr>
        <p:txBody>
          <a:bodyPr/>
          <a:lstStyle>
            <a:lvl1pPr marL="285750" indent="-285750">
              <a:lnSpc>
                <a:spcPct val="100000"/>
              </a:lnSpc>
              <a:buClr>
                <a:schemeClr val="bg2"/>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1pPr>
            <a:lvl2pPr marL="742950" indent="-285750">
              <a:lnSpc>
                <a:spcPct val="100000"/>
              </a:lnSpc>
              <a:buClr>
                <a:schemeClr val="tx2"/>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2pPr>
            <a:lvl3pPr marL="1200150" marR="0" indent="-285750" algn="l" defTabSz="914400" rtl="0" eaLnBrk="1" fontAlgn="auto" latinLnBrk="0" hangingPunct="1">
              <a:lnSpc>
                <a:spcPct val="100000"/>
              </a:lnSpc>
              <a:spcBef>
                <a:spcPts val="500"/>
              </a:spcBef>
              <a:spcAft>
                <a:spcPts val="0"/>
              </a:spcAft>
              <a:buClrTx/>
              <a:buSzTx/>
              <a:buFont typeface="Courier New" panose="02070309020205020404" pitchFamily="49" charset="0"/>
              <a:buChar char="o"/>
              <a:tabLst/>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3pPr>
            <a:lvl4pPr marL="1657350" indent="-285750">
              <a:lnSpc>
                <a:spcPct val="100000"/>
              </a:lnSpc>
              <a:buClr>
                <a:schemeClr val="bg1">
                  <a:lumMod val="65000"/>
                </a:schemeClr>
              </a:buClr>
              <a:buFont typeface="Wingdings" pitchFamily="2" charset="2"/>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4pPr>
            <a:lvl5pPr marL="2114550" indent="-285750">
              <a:lnSpc>
                <a:spcPct val="100000"/>
              </a:lnSpc>
              <a:buClr>
                <a:schemeClr val="bg1">
                  <a:lumMod val="65000"/>
                </a:schemeClr>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5pPr>
          </a:lstStyle>
          <a:p>
            <a:pPr lvl="0"/>
            <a:r>
              <a:rPr lang="en-US"/>
              <a:t>Bullet 1</a:t>
            </a:r>
          </a:p>
          <a:p>
            <a:pPr lvl="1"/>
            <a:r>
              <a:rPr lang="en-US"/>
              <a:t>Level 2 bullet</a:t>
            </a:r>
          </a:p>
          <a:p>
            <a:pPr lvl="2"/>
            <a:r>
              <a:rPr lang="en-US"/>
              <a:t>Level 3 bullet</a:t>
            </a:r>
          </a:p>
          <a:p>
            <a:pPr lvl="3"/>
            <a:r>
              <a:rPr lang="en-US"/>
              <a:t>Level 4 bullet</a:t>
            </a:r>
          </a:p>
          <a:p>
            <a:pPr lvl="4"/>
            <a:r>
              <a:rPr lang="en-US"/>
              <a:t>Level 5 bullet</a:t>
            </a:r>
          </a:p>
          <a:p>
            <a:pPr lvl="0"/>
            <a:endParaRPr lang="en-US"/>
          </a:p>
        </p:txBody>
      </p:sp>
      <p:sp>
        <p:nvSpPr>
          <p:cNvPr id="7" name="Rectangle 6">
            <a:extLst>
              <a:ext uri="{FF2B5EF4-FFF2-40B4-BE49-F238E27FC236}">
                <a16:creationId xmlns:a16="http://schemas.microsoft.com/office/drawing/2014/main" id="{D1784646-E9E7-6EB5-9D18-EADAE6C1526F}"/>
              </a:ext>
            </a:extLst>
          </p:cNvPr>
          <p:cNvSpPr/>
          <p:nvPr userDrawn="1"/>
        </p:nvSpPr>
        <p:spPr>
          <a:xfrm>
            <a:off x="0" y="6783572"/>
            <a:ext cx="12192000" cy="74428"/>
          </a:xfrm>
          <a:prstGeom prst="rect">
            <a:avLst/>
          </a:prstGeom>
          <a:solidFill>
            <a:srgbClr val="009246"/>
          </a:solidFill>
          <a:ln>
            <a:solidFill>
              <a:srgbClr val="0092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 name="Rectangle 7">
            <a:extLst>
              <a:ext uri="{FF2B5EF4-FFF2-40B4-BE49-F238E27FC236}">
                <a16:creationId xmlns:a16="http://schemas.microsoft.com/office/drawing/2014/main" id="{77E61042-93FC-74BB-C035-67CE13B34083}"/>
              </a:ext>
            </a:extLst>
          </p:cNvPr>
          <p:cNvSpPr/>
          <p:nvPr userDrawn="1"/>
        </p:nvSpPr>
        <p:spPr>
          <a:xfrm>
            <a:off x="0" y="6671560"/>
            <a:ext cx="12192000" cy="7442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7" name="Picture 16" descr="Graphical user interface, text&#10;&#10;Description automatically generated">
            <a:extLst>
              <a:ext uri="{FF2B5EF4-FFF2-40B4-BE49-F238E27FC236}">
                <a16:creationId xmlns:a16="http://schemas.microsoft.com/office/drawing/2014/main" id="{D6D08809-DA46-4078-9E55-E87B100F0640}"/>
              </a:ext>
            </a:extLst>
          </p:cNvPr>
          <p:cNvPicPr>
            <a:picLocks noChangeAspect="1"/>
          </p:cNvPicPr>
          <p:nvPr userDrawn="1"/>
        </p:nvPicPr>
        <p:blipFill>
          <a:blip r:embed="rId2"/>
          <a:stretch>
            <a:fillRect/>
          </a:stretch>
        </p:blipFill>
        <p:spPr>
          <a:xfrm>
            <a:off x="9704929" y="6129077"/>
            <a:ext cx="1989167" cy="397367"/>
          </a:xfrm>
          <a:prstGeom prst="rect">
            <a:avLst/>
          </a:prstGeom>
        </p:spPr>
      </p:pic>
      <p:pic>
        <p:nvPicPr>
          <p:cNvPr id="11" name="Picture 10" descr="Text&#10;&#10;Description automatically generated with low confidence">
            <a:extLst>
              <a:ext uri="{FF2B5EF4-FFF2-40B4-BE49-F238E27FC236}">
                <a16:creationId xmlns:a16="http://schemas.microsoft.com/office/drawing/2014/main" id="{B1AC64A5-3F5C-4462-A862-60E81DC87C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354" y="6128600"/>
            <a:ext cx="2157522" cy="490836"/>
          </a:xfrm>
          <a:prstGeom prst="rect">
            <a:avLst/>
          </a:prstGeom>
        </p:spPr>
      </p:pic>
    </p:spTree>
    <p:extLst>
      <p:ext uri="{BB962C8B-B14F-4D97-AF65-F5344CB8AC3E}">
        <p14:creationId xmlns:p14="http://schemas.microsoft.com/office/powerpoint/2010/main" val="253158361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F46E40-AA26-86E9-A540-51AE64B8120A}"/>
              </a:ext>
            </a:extLst>
          </p:cNvPr>
          <p:cNvPicPr>
            <a:picLocks noChangeAspect="1"/>
          </p:cNvPicPr>
          <p:nvPr userDrawn="1"/>
        </p:nvPicPr>
        <p:blipFill>
          <a:blip r:embed="rId2"/>
          <a:stretch>
            <a:fillRect/>
          </a:stretch>
        </p:blipFill>
        <p:spPr>
          <a:xfrm>
            <a:off x="-1" y="0"/>
            <a:ext cx="11499497" cy="6858000"/>
          </a:xfrm>
          <a:prstGeom prst="rect">
            <a:avLst/>
          </a:prstGeom>
        </p:spPr>
      </p:pic>
      <p:sp>
        <p:nvSpPr>
          <p:cNvPr id="10" name="Text Placeholder 3">
            <a:extLst>
              <a:ext uri="{FF2B5EF4-FFF2-40B4-BE49-F238E27FC236}">
                <a16:creationId xmlns:a16="http://schemas.microsoft.com/office/drawing/2014/main" id="{BE34A882-534E-494C-9777-C8EE49E6EAE5}"/>
              </a:ext>
            </a:extLst>
          </p:cNvPr>
          <p:cNvSpPr>
            <a:spLocks noGrp="1"/>
          </p:cNvSpPr>
          <p:nvPr>
            <p:ph type="body" sz="quarter" idx="10" hasCustomPrompt="1"/>
          </p:nvPr>
        </p:nvSpPr>
        <p:spPr>
          <a:xfrm>
            <a:off x="429149" y="2226084"/>
            <a:ext cx="4658241" cy="795412"/>
          </a:xfrm>
          <a:prstGeom prst="rect">
            <a:avLst/>
          </a:prstGeom>
        </p:spPr>
        <p:txBody>
          <a:bodyPr/>
          <a:lstStyle>
            <a:lvl1pPr marL="0" indent="0">
              <a:lnSpc>
                <a:spcPct val="100000"/>
              </a:lnSpc>
              <a:buNone/>
              <a:defRPr sz="2400">
                <a:solidFill>
                  <a:schemeClr val="tx2"/>
                </a:solidFill>
                <a:latin typeface="Montserrat" panose="00000500000000000000" pitchFamily="2"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3" name="Rectangle 2">
            <a:extLst>
              <a:ext uri="{FF2B5EF4-FFF2-40B4-BE49-F238E27FC236}">
                <a16:creationId xmlns:a16="http://schemas.microsoft.com/office/drawing/2014/main" id="{F9C002C6-33DC-46E5-34E2-EBAFADC80D21}"/>
              </a:ext>
            </a:extLst>
          </p:cNvPr>
          <p:cNvSpPr/>
          <p:nvPr userDrawn="1"/>
        </p:nvSpPr>
        <p:spPr>
          <a:xfrm>
            <a:off x="454430" y="3225337"/>
            <a:ext cx="4910049" cy="1699960"/>
          </a:xfrm>
          <a:prstGeom prst="rect">
            <a:avLst/>
          </a:prstGeom>
          <a:solidFill>
            <a:srgbClr val="009246"/>
          </a:solidFill>
          <a:ln>
            <a:solidFill>
              <a:srgbClr val="0092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Text Placeholder 3">
            <a:extLst>
              <a:ext uri="{FF2B5EF4-FFF2-40B4-BE49-F238E27FC236}">
                <a16:creationId xmlns:a16="http://schemas.microsoft.com/office/drawing/2014/main" id="{74689E09-A48B-40E6-B0B0-2C619F906C46}"/>
              </a:ext>
            </a:extLst>
          </p:cNvPr>
          <p:cNvSpPr>
            <a:spLocks noGrp="1"/>
          </p:cNvSpPr>
          <p:nvPr>
            <p:ph type="body" sz="quarter" idx="11" hasCustomPrompt="1"/>
          </p:nvPr>
        </p:nvSpPr>
        <p:spPr>
          <a:xfrm>
            <a:off x="471382" y="3100868"/>
            <a:ext cx="6822441" cy="2687682"/>
          </a:xfrm>
          <a:prstGeom prst="rect">
            <a:avLst/>
          </a:prstGeom>
        </p:spPr>
        <p:txBody>
          <a:bodyPr/>
          <a:lstStyle>
            <a:lvl1pPr marL="285750" indent="-285750">
              <a:lnSpc>
                <a:spcPct val="100000"/>
              </a:lnSpc>
              <a:buClr>
                <a:schemeClr val="bg2"/>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1pPr>
            <a:lvl2pPr marL="742950" indent="-285750">
              <a:lnSpc>
                <a:spcPct val="100000"/>
              </a:lnSpc>
              <a:buClr>
                <a:schemeClr val="tx2"/>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2pPr>
            <a:lvl3pPr marL="1200150" marR="0" indent="-285750" algn="l" defTabSz="914400" rtl="0" eaLnBrk="1" fontAlgn="auto" latinLnBrk="0" hangingPunct="1">
              <a:lnSpc>
                <a:spcPct val="100000"/>
              </a:lnSpc>
              <a:spcBef>
                <a:spcPts val="500"/>
              </a:spcBef>
              <a:spcAft>
                <a:spcPts val="0"/>
              </a:spcAft>
              <a:buClrTx/>
              <a:buSzTx/>
              <a:buFont typeface="Courier New" panose="02070309020205020404" pitchFamily="49" charset="0"/>
              <a:buChar char="o"/>
              <a:tabLst/>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3pPr>
            <a:lvl4pPr marL="1657350" indent="-285750">
              <a:lnSpc>
                <a:spcPct val="100000"/>
              </a:lnSpc>
              <a:buClr>
                <a:schemeClr val="bg1">
                  <a:lumMod val="65000"/>
                </a:schemeClr>
              </a:buClr>
              <a:buFont typeface="Wingdings" pitchFamily="2" charset="2"/>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4pPr>
            <a:lvl5pPr marL="2114550" indent="-285750">
              <a:lnSpc>
                <a:spcPct val="100000"/>
              </a:lnSpc>
              <a:buClr>
                <a:schemeClr val="bg1">
                  <a:lumMod val="65000"/>
                </a:schemeClr>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5pPr>
          </a:lstStyle>
          <a:p>
            <a:pPr lvl="0"/>
            <a:r>
              <a:rPr lang="en-US"/>
              <a:t>Bullet 1</a:t>
            </a:r>
          </a:p>
          <a:p>
            <a:pPr lvl="1"/>
            <a:r>
              <a:rPr lang="en-US"/>
              <a:t>Level 2 bullet</a:t>
            </a:r>
          </a:p>
          <a:p>
            <a:pPr lvl="2"/>
            <a:r>
              <a:rPr lang="en-US"/>
              <a:t>Level 3 bullet</a:t>
            </a:r>
          </a:p>
          <a:p>
            <a:pPr lvl="3"/>
            <a:r>
              <a:rPr lang="en-US"/>
              <a:t>Level 4 bullet</a:t>
            </a:r>
          </a:p>
          <a:p>
            <a:pPr lvl="4"/>
            <a:r>
              <a:rPr lang="en-US"/>
              <a:t>Level 5 bullet</a:t>
            </a:r>
          </a:p>
          <a:p>
            <a:pPr lvl="0"/>
            <a:endParaRPr lang="en-US"/>
          </a:p>
        </p:txBody>
      </p:sp>
      <p:pic>
        <p:nvPicPr>
          <p:cNvPr id="4" name="Picture 3" descr="A picture containing text&#10;&#10;Description automatically generated">
            <a:extLst>
              <a:ext uri="{FF2B5EF4-FFF2-40B4-BE49-F238E27FC236}">
                <a16:creationId xmlns:a16="http://schemas.microsoft.com/office/drawing/2014/main" id="{129DE74E-2364-6EBE-8F86-3C1C0D5BDF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046" y="6315550"/>
            <a:ext cx="2652223" cy="452535"/>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08EEA3C6-40C2-440A-92EE-98EF2B19B3E0}"/>
              </a:ext>
            </a:extLst>
          </p:cNvPr>
          <p:cNvPicPr>
            <a:picLocks noChangeAspect="1"/>
          </p:cNvPicPr>
          <p:nvPr userDrawn="1"/>
        </p:nvPicPr>
        <p:blipFill>
          <a:blip r:embed="rId4"/>
          <a:stretch>
            <a:fillRect/>
          </a:stretch>
        </p:blipFill>
        <p:spPr>
          <a:xfrm>
            <a:off x="9104506" y="6302367"/>
            <a:ext cx="2652223" cy="397367"/>
          </a:xfrm>
          <a:prstGeom prst="rect">
            <a:avLst/>
          </a:prstGeom>
        </p:spPr>
      </p:pic>
    </p:spTree>
    <p:extLst>
      <p:ext uri="{BB962C8B-B14F-4D97-AF65-F5344CB8AC3E}">
        <p14:creationId xmlns:p14="http://schemas.microsoft.com/office/powerpoint/2010/main" val="274402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193F1B-065E-1E4E-BB56-F1C33A5AFCD7}"/>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BDBA66D-C588-A24D-97A2-C728D1EBF723}"/>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5" name="Text Placeholder 3">
            <a:extLst>
              <a:ext uri="{FF2B5EF4-FFF2-40B4-BE49-F238E27FC236}">
                <a16:creationId xmlns:a16="http://schemas.microsoft.com/office/drawing/2014/main" id="{8664D878-0DB5-304F-A2F2-89340D1030FF}"/>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6" name="Text Placeholder 3">
            <a:extLst>
              <a:ext uri="{FF2B5EF4-FFF2-40B4-BE49-F238E27FC236}">
                <a16:creationId xmlns:a16="http://schemas.microsoft.com/office/drawing/2014/main" id="{2CFE6F3E-2306-5849-8FFC-5A06F557BB8E}"/>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26386099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BE34A882-534E-494C-9777-C8EE49E6EAE5}"/>
              </a:ext>
            </a:extLst>
          </p:cNvPr>
          <p:cNvSpPr>
            <a:spLocks noGrp="1"/>
          </p:cNvSpPr>
          <p:nvPr>
            <p:ph type="body" sz="quarter" idx="10" hasCustomPrompt="1"/>
          </p:nvPr>
        </p:nvSpPr>
        <p:spPr>
          <a:xfrm>
            <a:off x="429149" y="1168809"/>
            <a:ext cx="4658241" cy="795412"/>
          </a:xfrm>
          <a:prstGeom prst="rect">
            <a:avLst/>
          </a:prstGeom>
        </p:spPr>
        <p:txBody>
          <a:bodyPr/>
          <a:lstStyle>
            <a:lvl1pPr marL="0" indent="0">
              <a:lnSpc>
                <a:spcPct val="100000"/>
              </a:lnSpc>
              <a:buNone/>
              <a:defRPr sz="2400">
                <a:solidFill>
                  <a:schemeClr val="tx2"/>
                </a:solidFill>
                <a:latin typeface="Montserrat" panose="00000500000000000000" pitchFamily="2"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Slide title</a:t>
            </a:r>
          </a:p>
        </p:txBody>
      </p:sp>
      <p:sp>
        <p:nvSpPr>
          <p:cNvPr id="5" name="Text Placeholder 3">
            <a:extLst>
              <a:ext uri="{FF2B5EF4-FFF2-40B4-BE49-F238E27FC236}">
                <a16:creationId xmlns:a16="http://schemas.microsoft.com/office/drawing/2014/main" id="{74689E09-A48B-40E6-B0B0-2C619F906C46}"/>
              </a:ext>
            </a:extLst>
          </p:cNvPr>
          <p:cNvSpPr>
            <a:spLocks noGrp="1"/>
          </p:cNvSpPr>
          <p:nvPr>
            <p:ph type="body" sz="quarter" idx="11" hasCustomPrompt="1"/>
          </p:nvPr>
        </p:nvSpPr>
        <p:spPr>
          <a:xfrm>
            <a:off x="429149" y="2395258"/>
            <a:ext cx="6822441" cy="2687682"/>
          </a:xfrm>
          <a:prstGeom prst="rect">
            <a:avLst/>
          </a:prstGeom>
        </p:spPr>
        <p:txBody>
          <a:bodyPr/>
          <a:lstStyle>
            <a:lvl1pPr marL="285750" indent="-285750">
              <a:lnSpc>
                <a:spcPct val="100000"/>
              </a:lnSpc>
              <a:buClr>
                <a:schemeClr val="bg2"/>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1pPr>
            <a:lvl2pPr marL="742950" indent="-285750">
              <a:lnSpc>
                <a:spcPct val="100000"/>
              </a:lnSpc>
              <a:buClr>
                <a:schemeClr val="tx2"/>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2pPr>
            <a:lvl3pPr marL="1200150" marR="0" indent="-285750" algn="l" defTabSz="914400" rtl="0" eaLnBrk="1" fontAlgn="auto" latinLnBrk="0" hangingPunct="1">
              <a:lnSpc>
                <a:spcPct val="100000"/>
              </a:lnSpc>
              <a:spcBef>
                <a:spcPts val="500"/>
              </a:spcBef>
              <a:spcAft>
                <a:spcPts val="0"/>
              </a:spcAft>
              <a:buClrTx/>
              <a:buSzTx/>
              <a:buFont typeface="Courier New" panose="02070309020205020404" pitchFamily="49" charset="0"/>
              <a:buChar char="o"/>
              <a:tabLst/>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3pPr>
            <a:lvl4pPr marL="1657350" indent="-285750">
              <a:lnSpc>
                <a:spcPct val="100000"/>
              </a:lnSpc>
              <a:buClr>
                <a:schemeClr val="bg1">
                  <a:lumMod val="65000"/>
                </a:schemeClr>
              </a:buClr>
              <a:buFont typeface="Wingdings" pitchFamily="2" charset="2"/>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4pPr>
            <a:lvl5pPr marL="2114550" indent="-285750">
              <a:lnSpc>
                <a:spcPct val="100000"/>
              </a:lnSpc>
              <a:buClr>
                <a:schemeClr val="bg1">
                  <a:lumMod val="65000"/>
                </a:schemeClr>
              </a:buClr>
              <a:buFont typeface="Arial" panose="020B0604020202020204" pitchFamily="34" charset="0"/>
              <a:buChar char="•"/>
              <a:defRPr sz="1400">
                <a:solidFill>
                  <a:schemeClr val="tx2"/>
                </a:solidFill>
                <a:latin typeface="Montserrat" panose="00000500000000000000" pitchFamily="2" charset="0"/>
                <a:ea typeface="Open Sans" panose="020B0606030504020204" pitchFamily="34" charset="0"/>
                <a:cs typeface="Open Sans" panose="020B0606030504020204" pitchFamily="34" charset="0"/>
              </a:defRPr>
            </a:lvl5pPr>
          </a:lstStyle>
          <a:p>
            <a:pPr lvl="0"/>
            <a:r>
              <a:rPr lang="en-US"/>
              <a:t>Bullet 1</a:t>
            </a:r>
          </a:p>
          <a:p>
            <a:pPr lvl="1"/>
            <a:r>
              <a:rPr lang="en-US"/>
              <a:t>Level 2 bullet</a:t>
            </a:r>
          </a:p>
          <a:p>
            <a:pPr lvl="2"/>
            <a:r>
              <a:rPr lang="en-US"/>
              <a:t>Level 3 bullet</a:t>
            </a:r>
          </a:p>
          <a:p>
            <a:pPr lvl="3"/>
            <a:r>
              <a:rPr lang="en-US"/>
              <a:t>Level 4 bullet</a:t>
            </a:r>
          </a:p>
          <a:p>
            <a:pPr lvl="4"/>
            <a:r>
              <a:rPr lang="en-US"/>
              <a:t>Level 5 bullet</a:t>
            </a:r>
          </a:p>
          <a:p>
            <a:pPr lvl="0"/>
            <a:endParaRPr lang="en-US"/>
          </a:p>
        </p:txBody>
      </p:sp>
      <p:sp>
        <p:nvSpPr>
          <p:cNvPr id="7" name="Rectangle 6">
            <a:extLst>
              <a:ext uri="{FF2B5EF4-FFF2-40B4-BE49-F238E27FC236}">
                <a16:creationId xmlns:a16="http://schemas.microsoft.com/office/drawing/2014/main" id="{D1784646-E9E7-6EB5-9D18-EADAE6C1526F}"/>
              </a:ext>
            </a:extLst>
          </p:cNvPr>
          <p:cNvSpPr/>
          <p:nvPr userDrawn="1"/>
        </p:nvSpPr>
        <p:spPr>
          <a:xfrm>
            <a:off x="0" y="6783572"/>
            <a:ext cx="12192000" cy="74428"/>
          </a:xfrm>
          <a:prstGeom prst="rect">
            <a:avLst/>
          </a:prstGeom>
          <a:solidFill>
            <a:srgbClr val="009246"/>
          </a:solidFill>
          <a:ln>
            <a:solidFill>
              <a:srgbClr val="0092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8" name="Rectangle 7">
            <a:extLst>
              <a:ext uri="{FF2B5EF4-FFF2-40B4-BE49-F238E27FC236}">
                <a16:creationId xmlns:a16="http://schemas.microsoft.com/office/drawing/2014/main" id="{77E61042-93FC-74BB-C035-67CE13B34083}"/>
              </a:ext>
            </a:extLst>
          </p:cNvPr>
          <p:cNvSpPr/>
          <p:nvPr userDrawn="1"/>
        </p:nvSpPr>
        <p:spPr>
          <a:xfrm>
            <a:off x="0" y="6671560"/>
            <a:ext cx="12192000" cy="7442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7" name="Picture 16" descr="Graphical user interface, text&#10;&#10;Description automatically generated">
            <a:extLst>
              <a:ext uri="{FF2B5EF4-FFF2-40B4-BE49-F238E27FC236}">
                <a16:creationId xmlns:a16="http://schemas.microsoft.com/office/drawing/2014/main" id="{D6D08809-DA46-4078-9E55-E87B100F0640}"/>
              </a:ext>
            </a:extLst>
          </p:cNvPr>
          <p:cNvPicPr>
            <a:picLocks noChangeAspect="1"/>
          </p:cNvPicPr>
          <p:nvPr userDrawn="1"/>
        </p:nvPicPr>
        <p:blipFill>
          <a:blip r:embed="rId2"/>
          <a:stretch>
            <a:fillRect/>
          </a:stretch>
        </p:blipFill>
        <p:spPr>
          <a:xfrm>
            <a:off x="9704929" y="6129077"/>
            <a:ext cx="1989167" cy="397367"/>
          </a:xfrm>
          <a:prstGeom prst="rect">
            <a:avLst/>
          </a:prstGeom>
        </p:spPr>
      </p:pic>
      <p:pic>
        <p:nvPicPr>
          <p:cNvPr id="11" name="Picture 10" descr="Text&#10;&#10;Description automatically generated with low confidence">
            <a:extLst>
              <a:ext uri="{FF2B5EF4-FFF2-40B4-BE49-F238E27FC236}">
                <a16:creationId xmlns:a16="http://schemas.microsoft.com/office/drawing/2014/main" id="{B1AC64A5-3F5C-4462-A862-60E81DC87C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354" y="6128600"/>
            <a:ext cx="2157522" cy="490836"/>
          </a:xfrm>
          <a:prstGeom prst="rect">
            <a:avLst/>
          </a:prstGeom>
        </p:spPr>
      </p:pic>
    </p:spTree>
    <p:extLst>
      <p:ext uri="{BB962C8B-B14F-4D97-AF65-F5344CB8AC3E}">
        <p14:creationId xmlns:p14="http://schemas.microsoft.com/office/powerpoint/2010/main" val="253158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55D13B-469F-A64A-B5F0-B206F00193A4}"/>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1E6457BB-E9F1-FA45-8732-1D316B9E349B}"/>
              </a:ext>
            </a:extLst>
          </p:cNvPr>
          <p:cNvPicPr>
            <a:picLocks noChangeAspect="1"/>
          </p:cNvPicPr>
          <p:nvPr userDrawn="1"/>
        </p:nvPicPr>
        <p:blipFill>
          <a:blip r:embed="rId3"/>
          <a:stretch>
            <a:fillRect/>
          </a:stretch>
        </p:blipFill>
        <p:spPr>
          <a:xfrm>
            <a:off x="353535" y="5593278"/>
            <a:ext cx="3019464" cy="1094302"/>
          </a:xfrm>
          <a:prstGeom prst="rect">
            <a:avLst/>
          </a:prstGeom>
        </p:spPr>
      </p:pic>
      <p:sp>
        <p:nvSpPr>
          <p:cNvPr id="4" name="Text Placeholder 3">
            <a:extLst>
              <a:ext uri="{FF2B5EF4-FFF2-40B4-BE49-F238E27FC236}">
                <a16:creationId xmlns:a16="http://schemas.microsoft.com/office/drawing/2014/main" id="{86E1F3F0-A188-E649-A477-C109628F5714}"/>
              </a:ext>
            </a:extLst>
          </p:cNvPr>
          <p:cNvSpPr>
            <a:spLocks noGrp="1"/>
          </p:cNvSpPr>
          <p:nvPr>
            <p:ph type="body" sz="quarter" idx="10" hasCustomPrompt="1"/>
          </p:nvPr>
        </p:nvSpPr>
        <p:spPr>
          <a:xfrm>
            <a:off x="353535" y="2154525"/>
            <a:ext cx="3820769" cy="373993"/>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New section</a:t>
            </a:r>
          </a:p>
        </p:txBody>
      </p:sp>
      <p:sp>
        <p:nvSpPr>
          <p:cNvPr id="6" name="Text Placeholder 3">
            <a:extLst>
              <a:ext uri="{FF2B5EF4-FFF2-40B4-BE49-F238E27FC236}">
                <a16:creationId xmlns:a16="http://schemas.microsoft.com/office/drawing/2014/main" id="{DFAA33FD-21E0-204F-8D83-E0220CBFC4B0}"/>
              </a:ext>
            </a:extLst>
          </p:cNvPr>
          <p:cNvSpPr>
            <a:spLocks noGrp="1"/>
          </p:cNvSpPr>
          <p:nvPr>
            <p:ph type="body" sz="quarter" idx="11" hasCustomPrompt="1"/>
          </p:nvPr>
        </p:nvSpPr>
        <p:spPr>
          <a:xfrm>
            <a:off x="353535" y="2671359"/>
            <a:ext cx="11014120" cy="2345914"/>
          </a:xfrm>
          <a:prstGeom prst="rect">
            <a:avLst/>
          </a:prstGeom>
        </p:spPr>
        <p:txBody>
          <a:bodyPr/>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Use slides like this to separate sections </a:t>
            </a:r>
            <a:br>
              <a:rPr lang="en-US" dirty="0"/>
            </a:br>
            <a:r>
              <a:rPr lang="en-US" dirty="0"/>
              <a:t>in you presentation</a:t>
            </a:r>
          </a:p>
        </p:txBody>
      </p:sp>
    </p:spTree>
    <p:extLst>
      <p:ext uri="{BB962C8B-B14F-4D97-AF65-F5344CB8AC3E}">
        <p14:creationId xmlns:p14="http://schemas.microsoft.com/office/powerpoint/2010/main" val="4067073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D0D5A2-10EA-294C-8E69-98E63AE3C76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EE57BEC-E054-F64C-8250-AE3C6C26097B}"/>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4" name="Text Placeholder 3">
            <a:extLst>
              <a:ext uri="{FF2B5EF4-FFF2-40B4-BE49-F238E27FC236}">
                <a16:creationId xmlns:a16="http://schemas.microsoft.com/office/drawing/2014/main" id="{1671E0AA-6593-4247-860C-4EE8CD6DB992}"/>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5" name="Text Placeholder 3">
            <a:extLst>
              <a:ext uri="{FF2B5EF4-FFF2-40B4-BE49-F238E27FC236}">
                <a16:creationId xmlns:a16="http://schemas.microsoft.com/office/drawing/2014/main" id="{71D2EBFA-505E-A644-B916-1C643ECDC37C}"/>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829676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F8C18-2DC9-8A4C-947D-DE3C2A86B5C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AE92BD2-FE33-C84A-A115-AA231D9227D1}"/>
              </a:ext>
            </a:extLst>
          </p:cNvPr>
          <p:cNvPicPr>
            <a:picLocks noChangeAspect="1"/>
          </p:cNvPicPr>
          <p:nvPr userDrawn="1"/>
        </p:nvPicPr>
        <p:blipFill>
          <a:blip r:embed="rId3"/>
          <a:srcRect/>
          <a:stretch/>
        </p:blipFill>
        <p:spPr>
          <a:xfrm>
            <a:off x="353536" y="5593278"/>
            <a:ext cx="3019462" cy="1094302"/>
          </a:xfrm>
          <a:prstGeom prst="rect">
            <a:avLst/>
          </a:prstGeom>
        </p:spPr>
      </p:pic>
      <p:sp>
        <p:nvSpPr>
          <p:cNvPr id="6" name="Text Placeholder 3">
            <a:extLst>
              <a:ext uri="{FF2B5EF4-FFF2-40B4-BE49-F238E27FC236}">
                <a16:creationId xmlns:a16="http://schemas.microsoft.com/office/drawing/2014/main" id="{F1AE106C-C232-3F43-8EA1-CA9D279E5485}"/>
              </a:ext>
            </a:extLst>
          </p:cNvPr>
          <p:cNvSpPr>
            <a:spLocks noGrp="1"/>
          </p:cNvSpPr>
          <p:nvPr>
            <p:ph type="body" sz="quarter" idx="10" hasCustomPrompt="1"/>
          </p:nvPr>
        </p:nvSpPr>
        <p:spPr>
          <a:xfrm>
            <a:off x="353536" y="2226084"/>
            <a:ext cx="3820769" cy="795412"/>
          </a:xfrm>
          <a:prstGeom prst="rect">
            <a:avLst/>
          </a:prstGeom>
        </p:spPr>
        <p:txBody>
          <a:bodyPr/>
          <a:lstStyle>
            <a:lvl1pPr marL="0" indent="0">
              <a:buNone/>
              <a:defRPr sz="2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title</a:t>
            </a:r>
          </a:p>
        </p:txBody>
      </p:sp>
      <p:sp>
        <p:nvSpPr>
          <p:cNvPr id="7" name="Text Placeholder 3">
            <a:extLst>
              <a:ext uri="{FF2B5EF4-FFF2-40B4-BE49-F238E27FC236}">
                <a16:creationId xmlns:a16="http://schemas.microsoft.com/office/drawing/2014/main" id="{8822DEAE-A06A-EF44-B8A0-02A039E1266F}"/>
              </a:ext>
            </a:extLst>
          </p:cNvPr>
          <p:cNvSpPr>
            <a:spLocks noGrp="1"/>
          </p:cNvSpPr>
          <p:nvPr>
            <p:ph type="body" sz="quarter" idx="11" hasCustomPrompt="1"/>
          </p:nvPr>
        </p:nvSpPr>
        <p:spPr>
          <a:xfrm>
            <a:off x="353536" y="3100868"/>
            <a:ext cx="5116831" cy="2687682"/>
          </a:xfrm>
          <a:prstGeom prst="rect">
            <a:avLst/>
          </a:prstGeom>
        </p:spPr>
        <p:txBody>
          <a:bodyPr/>
          <a:lstStyle>
            <a:lvl1pPr marL="0" indent="0">
              <a:buClr>
                <a:schemeClr val="bg2"/>
              </a:buClr>
              <a:buFont typeface="Arial" panose="020B0604020202020204" pitchFamily="34" charset="0"/>
              <a:buNone/>
              <a:defRPr sz="14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Slide copy here</a:t>
            </a:r>
          </a:p>
        </p:txBody>
      </p:sp>
    </p:spTree>
    <p:extLst>
      <p:ext uri="{BB962C8B-B14F-4D97-AF65-F5344CB8AC3E}">
        <p14:creationId xmlns:p14="http://schemas.microsoft.com/office/powerpoint/2010/main" val="212780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theme" Target="../theme/theme3.xml"/><Relationship Id="rId1"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18081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651" r:id="rId3"/>
    <p:sldLayoutId id="2147483652" r:id="rId4"/>
    <p:sldLayoutId id="2147483653" r:id="rId5"/>
    <p:sldLayoutId id="2147483654" r:id="rId6"/>
    <p:sldLayoutId id="2147483655" r:id="rId7"/>
    <p:sldLayoutId id="2147483656" r:id="rId8"/>
    <p:sldLayoutId id="2147483657" r:id="rId9"/>
    <p:sldLayoutId id="2147483667" r:id="rId10"/>
    <p:sldLayoutId id="2147483672" r:id="rId11"/>
    <p:sldLayoutId id="2147483674" r:id="rId12"/>
    <p:sldLayoutId id="2147483705" r:id="rId13"/>
    <p:sldLayoutId id="2147483661" r:id="rId14"/>
    <p:sldLayoutId id="2147483671" r:id="rId15"/>
    <p:sldLayoutId id="2147483658" r:id="rId16"/>
    <p:sldLayoutId id="2147483764" r:id="rId17"/>
    <p:sldLayoutId id="2147483765" r:id="rId18"/>
    <p:sldLayoutId id="2147483769" r:id="rId19"/>
    <p:sldLayoutId id="2147483773" r:id="rId20"/>
    <p:sldLayoutId id="2147483774" r:id="rId21"/>
    <p:sldLayoutId id="2147483775" r:id="rId22"/>
    <p:sldLayoutId id="214748377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44677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3"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75EAA7-1EC4-3E48-BEA3-A2E26D54152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22136549"/>
      </p:ext>
    </p:extLst>
  </p:cSld>
  <p:clrMap bg1="lt1" tx1="dk1" bg2="lt2" tx2="dk2" accent1="accent1" accent2="accent2" accent3="accent3" accent4="accent4" accent5="accent5" accent6="accent6" hlink="hlink" folHlink="folHlink"/>
  <p:sldLayoutIdLst>
    <p:sldLayoutId id="214748374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37046"/>
      </p:ext>
    </p:extLst>
  </p:cSld>
  <p:clrMap bg1="lt1" tx1="dk1" bg2="lt2" tx2="dk2" accent1="accent1" accent2="accent2" accent3="accent3" accent4="accent4" accent5="accent5" accent6="accent6" hlink="hlink" folHlink="folHlink"/>
  <p:sldLayoutIdLst>
    <p:sldLayoutId id="2147483767" r:id="rId1"/>
    <p:sldLayoutId id="2147483768" r:id="rId2"/>
  </p:sldLayoutIdLst>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37046"/>
      </p:ext>
    </p:extLst>
  </p:cSld>
  <p:clrMap bg1="lt1" tx1="dk1" bg2="lt2" tx2="dk2" accent1="accent1" accent2="accent2" accent3="accent3" accent4="accent4" accent5="accent5" accent6="accent6" hlink="hlink" folHlink="folHlink"/>
  <p:sldLayoutIdLst>
    <p:sldLayoutId id="2147483770" r:id="rId1"/>
    <p:sldLayoutId id="21474837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microsoft.com/office/2007/relationships/hdphoto" Target="../media/hdphoto2.wdp"/><Relationship Id="rId5" Type="http://schemas.openxmlformats.org/officeDocument/2006/relationships/image" Target="../media/image6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60.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51.png"/></Relationships>
</file>

<file path=ppt/slides/_rels/slide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1.xml"/><Relationship Id="rId5" Type="http://schemas.openxmlformats.org/officeDocument/2006/relationships/image" Target="../media/image55.png"/><Relationship Id="rId4" Type="http://schemas.openxmlformats.org/officeDocument/2006/relationships/image" Target="../media/image54.pn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7">
            <a:extLst>
              <a:ext uri="{FF2B5EF4-FFF2-40B4-BE49-F238E27FC236}">
                <a16:creationId xmlns:a16="http://schemas.microsoft.com/office/drawing/2014/main" id="{1876C0A3-61DF-3EB1-5973-7D0BE4C246DA}"/>
              </a:ext>
            </a:extLst>
          </p:cNvPr>
          <p:cNvSpPr>
            <a:spLocks noGrp="1"/>
          </p:cNvSpPr>
          <p:nvPr>
            <p:ph type="ftr" sz="quarter" idx="11"/>
          </p:nvPr>
        </p:nvSpPr>
        <p:spPr>
          <a:prstGeom prst="rect">
            <a:avLst/>
          </a:prstGeom>
        </p:spPr>
        <p:txBody>
          <a:bodyPr>
            <a:normAutofit fontScale="25000" lnSpcReduction="20000"/>
          </a:bodyPr>
          <a:lstStyle>
            <a:lvl1pPr algn="ctr">
              <a:defRPr sz="1400">
                <a:solidFill>
                  <a:schemeClr val="bg1">
                    <a:lumMod val="50000"/>
                  </a:schemeClr>
                </a:solidFill>
              </a:defRPr>
            </a:lvl1pPr>
          </a:lstStyle>
          <a:p>
            <a:pPr>
              <a:spcAft>
                <a:spcPts val="600"/>
              </a:spcAft>
            </a:pPr>
            <a:fld id="{681FD8D5-2B42-4EC0-BEFD-F9678D70D312}" type="slidenum">
              <a:rPr lang="en-CA" smtClean="0"/>
              <a:pPr>
                <a:spcAft>
                  <a:spcPts val="600"/>
                </a:spcAft>
              </a:pPr>
              <a:t>1</a:t>
            </a:fld>
            <a:endParaRPr lang="en-CA"/>
          </a:p>
        </p:txBody>
      </p:sp>
      <p:pic>
        <p:nvPicPr>
          <p:cNvPr id="8" name="Picture 7" descr="A screenshot of a computer&#10;&#10;Description automatically generated">
            <a:extLst>
              <a:ext uri="{FF2B5EF4-FFF2-40B4-BE49-F238E27FC236}">
                <a16:creationId xmlns:a16="http://schemas.microsoft.com/office/drawing/2014/main" id="{11003EF0-171E-1281-4145-F0B5CB0D0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0389"/>
            <a:ext cx="12141720" cy="6644737"/>
          </a:xfrm>
          <a:prstGeom prst="rect">
            <a:avLst/>
          </a:prstGeom>
        </p:spPr>
      </p:pic>
    </p:spTree>
    <p:extLst>
      <p:ext uri="{BB962C8B-B14F-4D97-AF65-F5344CB8AC3E}">
        <p14:creationId xmlns:p14="http://schemas.microsoft.com/office/powerpoint/2010/main" val="128474617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CA50A3-1106-4AC1-A42E-01B1F6ECFD4D}"/>
              </a:ext>
            </a:extLst>
          </p:cNvPr>
          <p:cNvSpPr>
            <a:spLocks noGrp="1"/>
          </p:cNvSpPr>
          <p:nvPr>
            <p:ph type="body" sz="quarter" idx="10"/>
          </p:nvPr>
        </p:nvSpPr>
        <p:spPr>
          <a:xfrm>
            <a:off x="496411" y="854484"/>
            <a:ext cx="5475414" cy="795412"/>
          </a:xfrm>
        </p:spPr>
        <p:txBody>
          <a:bodyPr/>
          <a:lstStyle/>
          <a:p>
            <a:r>
              <a:rPr lang="en-US" dirty="0" err="1"/>
              <a:t>Avantages</a:t>
            </a:r>
            <a:r>
              <a:rPr lang="en-US" dirty="0"/>
              <a:t> de </a:t>
            </a:r>
            <a:r>
              <a:rPr lang="en-US" dirty="0" err="1"/>
              <a:t>l'efficacité</a:t>
            </a:r>
            <a:r>
              <a:rPr lang="en-US" dirty="0"/>
              <a:t> </a:t>
            </a:r>
            <a:r>
              <a:rPr lang="en-US" dirty="0" err="1"/>
              <a:t>énergétique</a:t>
            </a:r>
            <a:endParaRPr lang="en-CA" dirty="0"/>
          </a:p>
        </p:txBody>
      </p:sp>
      <p:sp>
        <p:nvSpPr>
          <p:cNvPr id="6" name="Text Placeholder 2">
            <a:extLst>
              <a:ext uri="{FF2B5EF4-FFF2-40B4-BE49-F238E27FC236}">
                <a16:creationId xmlns:a16="http://schemas.microsoft.com/office/drawing/2014/main" id="{0E40427F-5B87-43CA-A793-BFA9A651F908}"/>
              </a:ext>
            </a:extLst>
          </p:cNvPr>
          <p:cNvSpPr txBox="1">
            <a:spLocks/>
          </p:cNvSpPr>
          <p:nvPr/>
        </p:nvSpPr>
        <p:spPr>
          <a:xfrm>
            <a:off x="496411" y="1847261"/>
            <a:ext cx="5475414" cy="2687682"/>
          </a:xfrm>
          <a:prstGeom prst="rect">
            <a:avLst/>
          </a:prstGeom>
        </p:spPr>
        <p:txBody>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1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buClr>
                <a:schemeClr val="accent3"/>
              </a:buClr>
              <a:buSzPct val="119000"/>
              <a:buFont typeface="Wingdings" panose="05000000000000000000" pitchFamily="2" charset="2"/>
              <a:buChar char="ü"/>
            </a:pPr>
            <a:r>
              <a:rPr lang="fr-FR" dirty="0">
                <a:solidFill>
                  <a:schemeClr val="tx1">
                    <a:lumMod val="65000"/>
                    <a:lumOff val="35000"/>
                  </a:schemeClr>
                </a:solidFill>
              </a:rPr>
              <a:t>Économies financières</a:t>
            </a:r>
          </a:p>
          <a:p>
            <a:pPr marL="457200" indent="-457200">
              <a:lnSpc>
                <a:spcPct val="120000"/>
              </a:lnSpc>
              <a:buClr>
                <a:schemeClr val="accent3"/>
              </a:buClr>
              <a:buSzPct val="119000"/>
              <a:buFont typeface="Wingdings" panose="05000000000000000000" pitchFamily="2" charset="2"/>
              <a:buChar char="ü"/>
            </a:pPr>
            <a:r>
              <a:rPr lang="fr-FR" dirty="0">
                <a:solidFill>
                  <a:schemeClr val="tx1">
                    <a:lumMod val="65000"/>
                    <a:lumOff val="35000"/>
                  </a:schemeClr>
                </a:solidFill>
              </a:rPr>
              <a:t>Améliore le confort</a:t>
            </a:r>
          </a:p>
          <a:p>
            <a:pPr marL="457200" indent="-457200">
              <a:lnSpc>
                <a:spcPct val="120000"/>
              </a:lnSpc>
              <a:buClr>
                <a:schemeClr val="accent3"/>
              </a:buClr>
              <a:buSzPct val="119000"/>
              <a:buFont typeface="Wingdings" panose="05000000000000000000" pitchFamily="2" charset="2"/>
              <a:buChar char="ü"/>
            </a:pPr>
            <a:r>
              <a:rPr lang="fr-FR" dirty="0">
                <a:solidFill>
                  <a:schemeClr val="tx1">
                    <a:lumMod val="65000"/>
                    <a:lumOff val="35000"/>
                  </a:schemeClr>
                </a:solidFill>
              </a:rPr>
              <a:t>Augmentation de la valeur / productivité</a:t>
            </a:r>
          </a:p>
          <a:p>
            <a:pPr marL="457200" indent="-457200">
              <a:lnSpc>
                <a:spcPct val="120000"/>
              </a:lnSpc>
              <a:buClr>
                <a:schemeClr val="accent3"/>
              </a:buClr>
              <a:buSzPct val="119000"/>
              <a:buFont typeface="Wingdings" panose="05000000000000000000" pitchFamily="2" charset="2"/>
              <a:buChar char="ü"/>
            </a:pPr>
            <a:r>
              <a:rPr lang="fr-FR" dirty="0">
                <a:solidFill>
                  <a:schemeClr val="tx1">
                    <a:lumMod val="65000"/>
                    <a:lumOff val="35000"/>
                  </a:schemeClr>
                </a:solidFill>
              </a:rPr>
              <a:t>Stimule l'économie</a:t>
            </a:r>
          </a:p>
          <a:p>
            <a:pPr marL="457200" indent="-457200">
              <a:lnSpc>
                <a:spcPct val="120000"/>
              </a:lnSpc>
              <a:buClr>
                <a:schemeClr val="accent3"/>
              </a:buClr>
              <a:buSzPct val="119000"/>
              <a:buFont typeface="Wingdings" panose="05000000000000000000" pitchFamily="2" charset="2"/>
              <a:buChar char="ü"/>
            </a:pPr>
            <a:r>
              <a:rPr lang="fr-FR" dirty="0">
                <a:solidFill>
                  <a:schemeClr val="tx1">
                    <a:lumMod val="65000"/>
                    <a:lumOff val="35000"/>
                  </a:schemeClr>
                </a:solidFill>
              </a:rPr>
              <a:t>Crée des emplois</a:t>
            </a:r>
          </a:p>
          <a:p>
            <a:pPr marL="457200" indent="-457200">
              <a:lnSpc>
                <a:spcPct val="120000"/>
              </a:lnSpc>
              <a:buClr>
                <a:schemeClr val="accent3"/>
              </a:buClr>
              <a:buSzPct val="119000"/>
              <a:buFont typeface="Wingdings" panose="05000000000000000000" pitchFamily="2" charset="2"/>
              <a:buChar char="ü"/>
            </a:pPr>
            <a:r>
              <a:rPr lang="fr-FR" dirty="0">
                <a:solidFill>
                  <a:schemeClr val="tx1">
                    <a:lumMod val="65000"/>
                    <a:lumOff val="35000"/>
                  </a:schemeClr>
                </a:solidFill>
              </a:rPr>
              <a:t>Réduit les gaz à effet de serre </a:t>
            </a:r>
          </a:p>
          <a:p>
            <a:pPr marL="457200" indent="-457200">
              <a:lnSpc>
                <a:spcPct val="120000"/>
              </a:lnSpc>
              <a:buClr>
                <a:schemeClr val="accent3"/>
              </a:buClr>
              <a:buSzPct val="119000"/>
              <a:buFont typeface="Wingdings" panose="05000000000000000000" pitchFamily="2" charset="2"/>
              <a:buChar char="ü"/>
            </a:pPr>
            <a:r>
              <a:rPr lang="fr-FR" dirty="0">
                <a:solidFill>
                  <a:schemeClr val="tx1">
                    <a:lumMod val="65000"/>
                    <a:lumOff val="35000"/>
                  </a:schemeClr>
                </a:solidFill>
              </a:rPr>
              <a:t>Diminue notre impact sur l'environnement</a:t>
            </a:r>
          </a:p>
          <a:p>
            <a:pPr marL="457200" indent="-457200">
              <a:lnSpc>
                <a:spcPct val="120000"/>
              </a:lnSpc>
              <a:buClr>
                <a:schemeClr val="accent3"/>
              </a:buClr>
              <a:buSzPct val="119000"/>
              <a:buFont typeface="Wingdings" panose="05000000000000000000" pitchFamily="2" charset="2"/>
              <a:buChar char="ü"/>
            </a:pPr>
            <a:r>
              <a:rPr lang="fr-FR" dirty="0">
                <a:solidFill>
                  <a:schemeClr val="tx1">
                    <a:lumMod val="65000"/>
                    <a:lumOff val="35000"/>
                  </a:schemeClr>
                </a:solidFill>
              </a:rPr>
              <a:t>Défère le besoin de construire une nouvelle génération</a:t>
            </a:r>
          </a:p>
          <a:p>
            <a:pPr marL="457200" indent="-457200">
              <a:lnSpc>
                <a:spcPct val="120000"/>
              </a:lnSpc>
              <a:buClr>
                <a:schemeClr val="accent3"/>
              </a:buClr>
              <a:buSzPct val="119000"/>
              <a:buFont typeface="Wingdings" panose="05000000000000000000" pitchFamily="2" charset="2"/>
              <a:buChar char="ü"/>
            </a:pPr>
            <a:r>
              <a:rPr lang="en-CA" dirty="0" err="1">
                <a:effectLst/>
              </a:rPr>
              <a:t>Maintenir</a:t>
            </a:r>
            <a:r>
              <a:rPr lang="en-CA" dirty="0">
                <a:effectLst/>
              </a:rPr>
              <a:t> les </a:t>
            </a:r>
            <a:r>
              <a:rPr lang="en-CA" dirty="0" err="1">
                <a:effectLst/>
              </a:rPr>
              <a:t>taux</a:t>
            </a:r>
            <a:r>
              <a:rPr lang="en-CA" dirty="0">
                <a:effectLst/>
              </a:rPr>
              <a:t> bas et stables (</a:t>
            </a:r>
            <a:r>
              <a:rPr lang="en-CA" dirty="0" err="1">
                <a:effectLst/>
              </a:rPr>
              <a:t>coûts</a:t>
            </a:r>
            <a:r>
              <a:rPr lang="en-CA" dirty="0">
                <a:effectLst/>
              </a:rPr>
              <a:t> </a:t>
            </a:r>
            <a:r>
              <a:rPr lang="en-CA" dirty="0" err="1">
                <a:effectLst/>
              </a:rPr>
              <a:t>évités</a:t>
            </a:r>
            <a:r>
              <a:rPr lang="en-CA" b="1" dirty="0">
                <a:effectLst/>
              </a:rPr>
              <a:t>)</a:t>
            </a:r>
            <a:endParaRPr lang="en-CA" sz="1100" dirty="0"/>
          </a:p>
        </p:txBody>
      </p:sp>
    </p:spTree>
    <p:extLst>
      <p:ext uri="{BB962C8B-B14F-4D97-AF65-F5344CB8AC3E}">
        <p14:creationId xmlns:p14="http://schemas.microsoft.com/office/powerpoint/2010/main" val="1988542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0D14-0B39-4D96-9BE4-D1B850841802}"/>
              </a:ext>
            </a:extLst>
          </p:cNvPr>
          <p:cNvSpPr txBox="1">
            <a:spLocks/>
          </p:cNvSpPr>
          <p:nvPr/>
        </p:nvSpPr>
        <p:spPr>
          <a:xfrm>
            <a:off x="443883" y="578754"/>
            <a:ext cx="11629748" cy="691183"/>
          </a:xfrm>
          <a:prstGeom prst="rect">
            <a:avLst/>
          </a:prstGeom>
        </p:spPr>
        <p:txBody>
          <a:bodyPr/>
          <a:lstStyle>
            <a:lvl1pPr algn="l" defTabSz="914400" rtl="0" eaLnBrk="1" latinLnBrk="0" hangingPunct="1">
              <a:lnSpc>
                <a:spcPct val="90000"/>
              </a:lnSpc>
              <a:spcBef>
                <a:spcPct val="0"/>
              </a:spcBef>
              <a:buNone/>
              <a:defRPr sz="3600" kern="1200" cap="all">
                <a:solidFill>
                  <a:schemeClr val="accent2"/>
                </a:solidFill>
                <a:latin typeface="+mj-lt"/>
                <a:ea typeface="+mj-ea"/>
                <a:cs typeface="+mj-cs"/>
              </a:defRPr>
            </a:lvl1pPr>
          </a:lstStyle>
          <a:p>
            <a:pPr algn="ctr"/>
            <a:r>
              <a:rPr lang="fr-FR" sz="3200" b="1">
                <a:solidFill>
                  <a:srgbClr val="077CBB"/>
                </a:solidFill>
                <a:latin typeface="Open Sans" panose="020B0606030504020204" pitchFamily="34" charset="0"/>
                <a:ea typeface="Open Sans" panose="020B0606030504020204" pitchFamily="34" charset="0"/>
                <a:cs typeface="Open Sans" panose="020B0606030504020204" pitchFamily="34" charset="0"/>
              </a:rPr>
              <a:t>L’EFFICACITÉ ÉNERGÉTIQUE EST AVANTAGEUSE </a:t>
            </a:r>
          </a:p>
          <a:p>
            <a:pPr algn="ctr"/>
            <a:r>
              <a:rPr lang="fr-FR" sz="1800" b="1">
                <a:solidFill>
                  <a:schemeClr val="bg2"/>
                </a:solidFill>
                <a:latin typeface="Open Sans" panose="020B0606030504020204" pitchFamily="34" charset="0"/>
                <a:ea typeface="Open Sans" panose="020B0606030504020204" pitchFamily="34" charset="0"/>
                <a:cs typeface="Open Sans" panose="020B0606030504020204" pitchFamily="34" charset="0"/>
              </a:rPr>
              <a:t>POUR LE NOUVEAU-BRUNSWICK, POUR L’ENVIRONNEMENT, ET POUR NOTRE ÉCONOMIE</a:t>
            </a:r>
            <a:endParaRPr lang="en-CA" sz="1800" b="1">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456136B-349E-4AF9-9DF4-5B6C94492B87}"/>
              </a:ext>
            </a:extLst>
          </p:cNvPr>
          <p:cNvSpPr txBox="1"/>
          <p:nvPr/>
        </p:nvSpPr>
        <p:spPr>
          <a:xfrm>
            <a:off x="729378" y="1629344"/>
            <a:ext cx="10867056" cy="435568"/>
          </a:xfrm>
          <a:prstGeom prst="rect">
            <a:avLst/>
          </a:prstGeom>
          <a:noFill/>
        </p:spPr>
        <p:txBody>
          <a:bodyPr wrap="square">
            <a:spAutoFit/>
          </a:bodyPr>
          <a:lstStyle/>
          <a:p>
            <a:pPr algn="ctr">
              <a:lnSpc>
                <a:spcPct val="120000"/>
              </a:lnSpc>
              <a:spcBef>
                <a:spcPts val="0"/>
              </a:spcBef>
              <a:buClr>
                <a:schemeClr val="accent2"/>
              </a:buClr>
              <a:buSzPct val="119000"/>
            </a:pPr>
            <a:r>
              <a:rPr lang="fr-FR" sz="2000" b="1" i="1">
                <a:solidFill>
                  <a:schemeClr val="tx2"/>
                </a:solidFill>
                <a:latin typeface="Open Sans" panose="020B0606030504020204" pitchFamily="34" charset="0"/>
                <a:ea typeface="Open Sans" panose="020B0606030504020204" pitchFamily="34" charset="0"/>
                <a:cs typeface="Open Sans" panose="020B0606030504020204" pitchFamily="34" charset="0"/>
              </a:rPr>
              <a:t>Depuis 2015, les Néo-Brunswickois ont investi dans l’efficacité énergétique, et ils ont </a:t>
            </a:r>
            <a:r>
              <a:rPr lang="en-US" sz="2000" b="1" i="1">
                <a:solidFill>
                  <a:schemeClr val="tx2"/>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18" name="Group 17">
            <a:extLst>
              <a:ext uri="{FF2B5EF4-FFF2-40B4-BE49-F238E27FC236}">
                <a16:creationId xmlns:a16="http://schemas.microsoft.com/office/drawing/2014/main" id="{EBB34597-2B79-440E-8B61-B0A9420C1C01}"/>
              </a:ext>
            </a:extLst>
          </p:cNvPr>
          <p:cNvGrpSpPr/>
          <p:nvPr/>
        </p:nvGrpSpPr>
        <p:grpSpPr>
          <a:xfrm>
            <a:off x="1959714" y="2127282"/>
            <a:ext cx="8406385" cy="4455753"/>
            <a:chOff x="1964830" y="1934371"/>
            <a:chExt cx="8406385" cy="4455753"/>
          </a:xfrm>
        </p:grpSpPr>
        <p:sp>
          <p:nvSpPr>
            <p:cNvPr id="7" name="Rectangle 6">
              <a:extLst>
                <a:ext uri="{FF2B5EF4-FFF2-40B4-BE49-F238E27FC236}">
                  <a16:creationId xmlns:a16="http://schemas.microsoft.com/office/drawing/2014/main" id="{48005AD5-7F50-4493-83B9-E84413AEE2E3}"/>
                </a:ext>
              </a:extLst>
            </p:cNvPr>
            <p:cNvSpPr/>
            <p:nvPr/>
          </p:nvSpPr>
          <p:spPr>
            <a:xfrm>
              <a:off x="1964830" y="1934371"/>
              <a:ext cx="2724912" cy="2651760"/>
            </a:xfrm>
            <a:prstGeom prst="rect">
              <a:avLst/>
            </a:prstGeom>
            <a:solidFill>
              <a:srgbClr val="077C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F9545"/>
                </a:solidFill>
              </a:endParaRPr>
            </a:p>
          </p:txBody>
        </p:sp>
        <p:sp>
          <p:nvSpPr>
            <p:cNvPr id="8" name="Rectangle 7">
              <a:extLst>
                <a:ext uri="{FF2B5EF4-FFF2-40B4-BE49-F238E27FC236}">
                  <a16:creationId xmlns:a16="http://schemas.microsoft.com/office/drawing/2014/main" id="{719B97F7-60D9-4E16-9981-415D8842CEE9}"/>
                </a:ext>
              </a:extLst>
            </p:cNvPr>
            <p:cNvSpPr/>
            <p:nvPr/>
          </p:nvSpPr>
          <p:spPr>
            <a:xfrm>
              <a:off x="4805566" y="1934371"/>
              <a:ext cx="2724912" cy="2651760"/>
            </a:xfrm>
            <a:prstGeom prst="rect">
              <a:avLst/>
            </a:prstGeom>
            <a:solidFill>
              <a:srgbClr val="077C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F9545"/>
                </a:solidFill>
              </a:endParaRPr>
            </a:p>
          </p:txBody>
        </p:sp>
        <p:sp>
          <p:nvSpPr>
            <p:cNvPr id="9" name="Rectangle 8">
              <a:extLst>
                <a:ext uri="{FF2B5EF4-FFF2-40B4-BE49-F238E27FC236}">
                  <a16:creationId xmlns:a16="http://schemas.microsoft.com/office/drawing/2014/main" id="{0A54984C-4218-46EC-A6D3-8DEA9650F64F}"/>
                </a:ext>
              </a:extLst>
            </p:cNvPr>
            <p:cNvSpPr/>
            <p:nvPr/>
          </p:nvSpPr>
          <p:spPr>
            <a:xfrm>
              <a:off x="7646302" y="1934371"/>
              <a:ext cx="2724912" cy="2651760"/>
            </a:xfrm>
            <a:prstGeom prst="rect">
              <a:avLst/>
            </a:prstGeom>
            <a:solidFill>
              <a:srgbClr val="077C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F9545"/>
                </a:solidFill>
              </a:endParaRPr>
            </a:p>
          </p:txBody>
        </p:sp>
        <p:sp>
          <p:nvSpPr>
            <p:cNvPr id="11" name="TextBox 10">
              <a:extLst>
                <a:ext uri="{FF2B5EF4-FFF2-40B4-BE49-F238E27FC236}">
                  <a16:creationId xmlns:a16="http://schemas.microsoft.com/office/drawing/2014/main" id="{2EB7E493-74BA-4CEB-B1F2-AD7D384A8570}"/>
                </a:ext>
              </a:extLst>
            </p:cNvPr>
            <p:cNvSpPr txBox="1"/>
            <p:nvPr/>
          </p:nvSpPr>
          <p:spPr>
            <a:xfrm>
              <a:off x="4834522" y="2216536"/>
              <a:ext cx="2724913" cy="2200602"/>
            </a:xfrm>
            <a:prstGeom prst="rect">
              <a:avLst/>
            </a:prstGeom>
            <a:noFill/>
          </p:spPr>
          <p:txBody>
            <a:bodyPr wrap="square" rtlCol="0">
              <a:spAutoFit/>
            </a:bodyPr>
            <a:lstStyle/>
            <a:p>
              <a:pPr algn="ctr"/>
              <a:r>
                <a:rPr lang="en-US" sz="3600" b="1" dirty="0" err="1">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rPr>
                <a:t>réduit</a:t>
              </a:r>
              <a:endParaRPr lang="en-US" sz="36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endParaRPr>
            </a:p>
            <a:p>
              <a:pPr algn="ctr"/>
              <a:r>
                <a:rPr lang="fr-FR"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rPr>
                <a:t>leurs émissions de GES de l’équivalent de retirer 166,186 voitures de la circulation pendant un an</a:t>
              </a:r>
              <a:r>
                <a:rPr lang="en-US"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rPr>
                <a:t>!</a:t>
              </a:r>
              <a:endParaRPr lang="en-CA"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5FD046A5-F99C-444D-9450-869DD64E60F2}"/>
                </a:ext>
              </a:extLst>
            </p:cNvPr>
            <p:cNvSpPr txBox="1"/>
            <p:nvPr/>
          </p:nvSpPr>
          <p:spPr>
            <a:xfrm>
              <a:off x="2004453" y="2216536"/>
              <a:ext cx="2724913" cy="1692771"/>
            </a:xfrm>
            <a:prstGeom prst="rect">
              <a:avLst/>
            </a:prstGeom>
            <a:noFill/>
          </p:spPr>
          <p:txBody>
            <a:bodyPr wrap="square" rtlCol="0">
              <a:spAutoFit/>
            </a:bodyPr>
            <a:lstStyle/>
            <a:p>
              <a:pPr algn="ctr"/>
              <a:r>
                <a:rPr lang="en-US" sz="3600" b="1" dirty="0" err="1">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rPr>
                <a:t>économisé</a:t>
              </a:r>
              <a:endParaRPr lang="en-US" sz="36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endParaRPr>
            </a:p>
            <a:p>
              <a:pPr algn="ctr"/>
              <a:endParaRPr lang="en-US"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endParaRPr>
            </a:p>
            <a:p>
              <a:pPr algn="ctr"/>
              <a:r>
                <a:rPr lang="fr-FR"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rPr>
                <a:t>774 millions de $ en coûts énergétiques au cours de leur vie</a:t>
              </a:r>
              <a:r>
                <a:rPr lang="en-US"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rPr>
                <a:t>.</a:t>
              </a:r>
              <a:endParaRPr lang="en-CA"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8228A2A0-E495-4D70-A969-D0667E8E4784}"/>
                </a:ext>
              </a:extLst>
            </p:cNvPr>
            <p:cNvSpPr txBox="1"/>
            <p:nvPr/>
          </p:nvSpPr>
          <p:spPr>
            <a:xfrm>
              <a:off x="7646302" y="2216536"/>
              <a:ext cx="2724913" cy="1677382"/>
            </a:xfrm>
            <a:prstGeom prst="rect">
              <a:avLst/>
            </a:prstGeom>
            <a:noFill/>
          </p:spPr>
          <p:txBody>
            <a:bodyPr wrap="square" rtlCol="0">
              <a:spAutoFit/>
            </a:bodyPr>
            <a:lstStyle/>
            <a:p>
              <a:pPr algn="ctr"/>
              <a:r>
                <a:rPr lang="en-US" sz="3600" b="1" dirty="0" err="1">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rPr>
                <a:t>investi</a:t>
              </a:r>
              <a:endParaRPr lang="en-US" sz="36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endParaRPr>
            </a:p>
            <a:p>
              <a:pPr algn="ctr"/>
              <a:r>
                <a:rPr lang="fr-FR"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rPr>
                <a:t>plus de 510.5 millions de $ dans l’économie locale</a:t>
              </a:r>
              <a:r>
                <a:rPr lang="en-US"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rPr>
                <a:t>!</a:t>
              </a:r>
              <a:endParaRPr lang="en-CA" sz="1700" b="1" dirty="0">
                <a:solidFill>
                  <a:schemeClr val="bg1"/>
                </a:solidFill>
                <a:effectLst>
                  <a:outerShdw blurRad="38100" dist="38100" dir="2700000" algn="tl">
                    <a:srgbClr val="000000">
                      <a:alpha val="43137"/>
                    </a:srgbClr>
                  </a:outerShdw>
                </a:effectLst>
                <a:uFill>
                  <a:solidFill>
                    <a:schemeClr val="bg2"/>
                  </a:solidFill>
                </a:u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Icon&#10;&#10;Description automatically generated">
              <a:extLst>
                <a:ext uri="{FF2B5EF4-FFF2-40B4-BE49-F238E27FC236}">
                  <a16:creationId xmlns:a16="http://schemas.microsoft.com/office/drawing/2014/main" id="{98F77510-7BF5-461F-8230-789C54A2192B}"/>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4000" b="99556" l="9778" r="92000">
                          <a14:foregroundMark x1="17333" y1="20000" x2="17333" y2="20000"/>
                          <a14:foregroundMark x1="39111" y1="4444" x2="39111" y2="4444"/>
                          <a14:foregroundMark x1="39556" y1="96000" x2="39556" y2="96000"/>
                          <a14:foregroundMark x1="92000" y1="62222" x2="92000" y2="62222"/>
                          <a14:foregroundMark x1="66222" y1="99556" x2="66222" y2="99556"/>
                        </a14:backgroundRemoval>
                      </a14:imgEffect>
                    </a14:imgLayer>
                  </a14:imgProps>
                </a:ext>
                <a:ext uri="{28A0092B-C50C-407E-A947-70E740481C1C}">
                  <a14:useLocalDpi xmlns:a14="http://schemas.microsoft.com/office/drawing/2010/main" val="0"/>
                </a:ext>
              </a:extLst>
            </a:blip>
            <a:stretch>
              <a:fillRect/>
            </a:stretch>
          </p:blipFill>
          <p:spPr>
            <a:xfrm>
              <a:off x="2858123" y="4499248"/>
              <a:ext cx="1241152" cy="1241152"/>
            </a:xfrm>
            <a:prstGeom prst="rect">
              <a:avLst/>
            </a:prstGeom>
          </p:spPr>
        </p:pic>
        <p:pic>
          <p:nvPicPr>
            <p:cNvPr id="12" name="Picture 11" descr="Icon&#10;&#10;Description automatically generated">
              <a:extLst>
                <a:ext uri="{FF2B5EF4-FFF2-40B4-BE49-F238E27FC236}">
                  <a16:creationId xmlns:a16="http://schemas.microsoft.com/office/drawing/2014/main" id="{372D3C3B-62D2-4135-83A7-B1AF670D3E65}"/>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9453" b="92040" l="1594" r="96813">
                          <a14:foregroundMark x1="5976" y1="65672" x2="5976" y2="65672"/>
                          <a14:foregroundMark x1="96813" y1="69652" x2="96813" y2="69652"/>
                          <a14:foregroundMark x1="67729" y1="92537" x2="67729" y2="92537"/>
                          <a14:foregroundMark x1="1594" y1="62189" x2="1594" y2="62189"/>
                          <a14:foregroundMark x1="38247" y1="9453" x2="38247" y2="9453"/>
                        </a14:backgroundRemoval>
                      </a14:imgEffect>
                    </a14:imgLayer>
                  </a14:imgProps>
                </a:ext>
                <a:ext uri="{28A0092B-C50C-407E-A947-70E740481C1C}">
                  <a14:useLocalDpi xmlns:a14="http://schemas.microsoft.com/office/drawing/2010/main" val="0"/>
                </a:ext>
              </a:extLst>
            </a:blip>
            <a:stretch>
              <a:fillRect/>
            </a:stretch>
          </p:blipFill>
          <p:spPr>
            <a:xfrm>
              <a:off x="5396579" y="4377467"/>
              <a:ext cx="1817033" cy="1455074"/>
            </a:xfrm>
            <a:prstGeom prst="rect">
              <a:avLst/>
            </a:prstGeom>
          </p:spPr>
        </p:pic>
        <p:pic>
          <p:nvPicPr>
            <p:cNvPr id="15" name="Picture 14" descr="Icon&#10;&#10;Description automatically generated">
              <a:extLst>
                <a:ext uri="{FF2B5EF4-FFF2-40B4-BE49-F238E27FC236}">
                  <a16:creationId xmlns:a16="http://schemas.microsoft.com/office/drawing/2014/main" id="{263C301A-ED21-4B60-A5BD-1CB827D023C7}"/>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8000" b="94500" l="10000" r="90000">
                          <a14:foregroundMark x1="52000" y1="8000" x2="52000" y2="8000"/>
                          <a14:foregroundMark x1="45500" y1="94500" x2="45500" y2="94500"/>
                          <a14:backgroundMark x1="51500" y1="24500" x2="51500" y2="24500"/>
                          <a14:backgroundMark x1="56500" y1="21000" x2="56500" y2="21000"/>
                          <a14:backgroundMark x1="55000" y1="23500" x2="55000" y2="23500"/>
                        </a14:backgroundRemoval>
                      </a14:imgEffect>
                    </a14:imgLayer>
                  </a14:imgProps>
                </a:ext>
                <a:ext uri="{28A0092B-C50C-407E-A947-70E740481C1C}">
                  <a14:useLocalDpi xmlns:a14="http://schemas.microsoft.com/office/drawing/2010/main" val="0"/>
                </a:ext>
              </a:extLst>
            </a:blip>
            <a:stretch>
              <a:fillRect/>
            </a:stretch>
          </p:blipFill>
          <p:spPr>
            <a:xfrm>
              <a:off x="8413808" y="4418202"/>
              <a:ext cx="1414340" cy="1414340"/>
            </a:xfrm>
            <a:prstGeom prst="rect">
              <a:avLst/>
            </a:prstGeom>
          </p:spPr>
        </p:pic>
        <p:sp>
          <p:nvSpPr>
            <p:cNvPr id="17" name="TextBox 16">
              <a:extLst>
                <a:ext uri="{FF2B5EF4-FFF2-40B4-BE49-F238E27FC236}">
                  <a16:creationId xmlns:a16="http://schemas.microsoft.com/office/drawing/2014/main" id="{E3C7321C-A71C-4EE2-B722-B975C1222551}"/>
                </a:ext>
              </a:extLst>
            </p:cNvPr>
            <p:cNvSpPr txBox="1"/>
            <p:nvPr/>
          </p:nvSpPr>
          <p:spPr>
            <a:xfrm>
              <a:off x="4834522" y="6113125"/>
              <a:ext cx="2695956" cy="276999"/>
            </a:xfrm>
            <a:prstGeom prst="rect">
              <a:avLst/>
            </a:prstGeom>
            <a:noFill/>
          </p:spPr>
          <p:txBody>
            <a:bodyPr wrap="square" rtlCol="0">
              <a:spAutoFit/>
            </a:bodyPr>
            <a:lstStyle/>
            <a:p>
              <a:pPr algn="ctr"/>
              <a:r>
                <a:rPr lang="en-US" sz="1200" dirty="0">
                  <a:solidFill>
                    <a:schemeClr val="bg1">
                      <a:lumMod val="50000"/>
                    </a:schemeClr>
                  </a:solidFill>
                </a:rPr>
                <a:t>31 dec, 2023.</a:t>
              </a:r>
              <a:endParaRPr lang="en-CA" sz="1200" dirty="0">
                <a:solidFill>
                  <a:schemeClr val="bg1">
                    <a:lumMod val="50000"/>
                  </a:schemeClr>
                </a:solidFill>
              </a:endParaRPr>
            </a:p>
          </p:txBody>
        </p:sp>
      </p:grpSp>
    </p:spTree>
    <p:extLst>
      <p:ext uri="{BB962C8B-B14F-4D97-AF65-F5344CB8AC3E}">
        <p14:creationId xmlns:p14="http://schemas.microsoft.com/office/powerpoint/2010/main" val="332444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06B9CB-C831-4240-B452-A419B586741A}"/>
              </a:ext>
            </a:extLst>
          </p:cNvPr>
          <p:cNvSpPr>
            <a:spLocks noGrp="1"/>
          </p:cNvSpPr>
          <p:nvPr>
            <p:ph type="body" sz="quarter" idx="11"/>
          </p:nvPr>
        </p:nvSpPr>
        <p:spPr/>
        <p:txBody>
          <a:bodyPr/>
          <a:lstStyle/>
          <a:p>
            <a:endParaRPr lang="en-CA"/>
          </a:p>
        </p:txBody>
      </p:sp>
      <p:pic>
        <p:nvPicPr>
          <p:cNvPr id="2050" name="Picture 2">
            <a:extLst>
              <a:ext uri="{FF2B5EF4-FFF2-40B4-BE49-F238E27FC236}">
                <a16:creationId xmlns:a16="http://schemas.microsoft.com/office/drawing/2014/main" id="{D21F12CB-555D-4AAF-B176-EE3A88AB29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49" b="1957"/>
          <a:stretch/>
        </p:blipFill>
        <p:spPr bwMode="auto">
          <a:xfrm>
            <a:off x="-1" y="10110"/>
            <a:ext cx="12317014" cy="684788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FA614C61-9373-4359-BF2E-3378A6703082}"/>
              </a:ext>
            </a:extLst>
          </p:cNvPr>
          <p:cNvSpPr txBox="1">
            <a:spLocks/>
          </p:cNvSpPr>
          <p:nvPr/>
        </p:nvSpPr>
        <p:spPr>
          <a:xfrm>
            <a:off x="116867" y="300566"/>
            <a:ext cx="9521984" cy="22779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5400" dirty="0"/>
              <a:t>Gestion de </a:t>
            </a:r>
            <a:r>
              <a:rPr lang="en-US" sz="5400" dirty="0" err="1"/>
              <a:t>l'énergie</a:t>
            </a:r>
            <a:r>
              <a:rPr lang="en-US" sz="5400" dirty="0"/>
              <a:t> 101</a:t>
            </a:r>
          </a:p>
        </p:txBody>
      </p:sp>
    </p:spTree>
    <p:extLst>
      <p:ext uri="{BB962C8B-B14F-4D97-AF65-F5344CB8AC3E}">
        <p14:creationId xmlns:p14="http://schemas.microsoft.com/office/powerpoint/2010/main" val="298872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B12A31-4230-492E-BF8E-2687A52CA642}"/>
              </a:ext>
            </a:extLst>
          </p:cNvPr>
          <p:cNvSpPr txBox="1">
            <a:spLocks/>
          </p:cNvSpPr>
          <p:nvPr/>
        </p:nvSpPr>
        <p:spPr>
          <a:xfrm>
            <a:off x="630000" y="578754"/>
            <a:ext cx="11229608" cy="691183"/>
          </a:xfrm>
          <a:prstGeom prst="rect">
            <a:avLst/>
          </a:prstGeom>
        </p:spPr>
        <p:txBody>
          <a:bodyPr/>
          <a:lstStyle>
            <a:lvl1pPr algn="l" defTabSz="914400" rtl="0" eaLnBrk="1" latinLnBrk="0" hangingPunct="1">
              <a:lnSpc>
                <a:spcPct val="90000"/>
              </a:lnSpc>
              <a:spcBef>
                <a:spcPct val="0"/>
              </a:spcBef>
              <a:buNone/>
              <a:defRPr sz="3600" kern="1200" cap="all">
                <a:solidFill>
                  <a:schemeClr val="accent2"/>
                </a:solidFill>
                <a:latin typeface="+mj-lt"/>
                <a:ea typeface="+mj-ea"/>
                <a:cs typeface="+mj-cs"/>
              </a:defRPr>
            </a:lvl1pPr>
          </a:lstStyle>
          <a:p>
            <a:pPr algn="ctr"/>
            <a:r>
              <a:rPr lang="fr-FR" sz="2800" b="1">
                <a:solidFill>
                  <a:schemeClr val="bg2"/>
                </a:solidFill>
                <a:latin typeface="Open Sans" panose="020B0606030504020204" pitchFamily="34" charset="0"/>
                <a:ea typeface="Open Sans" panose="020B0606030504020204" pitchFamily="34" charset="0"/>
                <a:cs typeface="Open Sans" panose="020B0606030504020204" pitchFamily="34" charset="0"/>
              </a:rPr>
              <a:t>OBJECTIFS DES PROGRAMMES D’EFFICACITÉ ÉNERGÉTIQUE</a:t>
            </a:r>
            <a:r>
              <a:rPr lang="en-CA" sz="2800" b="1">
                <a:solidFill>
                  <a:schemeClr val="bg2"/>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2" name="Text Placeholder 3">
            <a:extLst>
              <a:ext uri="{FF2B5EF4-FFF2-40B4-BE49-F238E27FC236}">
                <a16:creationId xmlns:a16="http://schemas.microsoft.com/office/drawing/2014/main" id="{96571D21-FA89-4732-B4C6-B66982CDDB85}"/>
              </a:ext>
            </a:extLst>
          </p:cNvPr>
          <p:cNvSpPr txBox="1">
            <a:spLocks/>
          </p:cNvSpPr>
          <p:nvPr/>
        </p:nvSpPr>
        <p:spPr>
          <a:xfrm>
            <a:off x="629999" y="1368653"/>
            <a:ext cx="5167685" cy="47676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chemeClr val="accent2"/>
              </a:buClr>
              <a:buSzPct val="119000"/>
              <a:buFont typeface="Wingdings" panose="05000000000000000000" pitchFamily="2" charset="2"/>
              <a:buChar char="ü"/>
            </a:pPr>
            <a:r>
              <a:rPr lang="fr-FR" sz="1900" dirty="0">
                <a:solidFill>
                  <a:schemeClr val="tx2"/>
                </a:solidFill>
                <a:latin typeface="Open Sans"/>
                <a:ea typeface="Open Sans"/>
                <a:cs typeface="Open Sans"/>
              </a:rPr>
              <a:t>Travailler avec les organisations à but non lucratif pour les aider à naviguer les programmes d'efficacité  énergétique</a:t>
            </a:r>
            <a:endParaRPr lang="fr-FR" sz="1900" dirty="0">
              <a:solidFill>
                <a:schemeClr val="tx2"/>
              </a:solidFill>
              <a:latin typeface="Open Sans"/>
              <a:ea typeface="Open Sans" panose="020B0606030504020204" pitchFamily="34" charset="0"/>
              <a:cs typeface="Open Sans" panose="020B0606030504020204" pitchFamily="34" charset="0"/>
            </a:endParaRPr>
          </a:p>
          <a:p>
            <a:pPr marL="457200" indent="-457200">
              <a:lnSpc>
                <a:spcPct val="100000"/>
              </a:lnSpc>
              <a:spcBef>
                <a:spcPts val="0"/>
              </a:spcBef>
              <a:buClr>
                <a:schemeClr val="accent2"/>
              </a:buClr>
              <a:buSzPct val="119000"/>
              <a:buFont typeface="Wingdings" panose="05000000000000000000" pitchFamily="2" charset="2"/>
              <a:buChar char="ü"/>
            </a:pPr>
            <a:endParaRPr lang="fr-FR"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20000"/>
              </a:lnSpc>
              <a:spcBef>
                <a:spcPts val="0"/>
              </a:spcBef>
              <a:buClr>
                <a:schemeClr val="accent2"/>
              </a:buClr>
              <a:buSzPct val="119000"/>
              <a:buFont typeface="Wingdings" panose="05000000000000000000" pitchFamily="2" charset="2"/>
              <a:buChar char="ü"/>
            </a:pPr>
            <a:r>
              <a:rPr lang="fr-FR" sz="1900" dirty="0">
                <a:solidFill>
                  <a:schemeClr val="tx2"/>
                </a:solidFill>
                <a:latin typeface="Open Sans"/>
                <a:ea typeface="Open Sans"/>
                <a:cs typeface="Open Sans"/>
              </a:rPr>
              <a:t>Réduire la consommation d’énergie</a:t>
            </a:r>
          </a:p>
          <a:p>
            <a:pPr marL="457200" indent="-457200">
              <a:lnSpc>
                <a:spcPct val="120000"/>
              </a:lnSpc>
              <a:spcBef>
                <a:spcPts val="0"/>
              </a:spcBef>
              <a:buClr>
                <a:schemeClr val="accent2"/>
              </a:buClr>
              <a:buSzPct val="119000"/>
              <a:buFont typeface="Wingdings" panose="05000000000000000000" pitchFamily="2" charset="2"/>
              <a:buChar char="ü"/>
            </a:pPr>
            <a:endParaRPr lang="fr-FR"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20000"/>
              </a:lnSpc>
              <a:spcBef>
                <a:spcPts val="0"/>
              </a:spcBef>
              <a:buClr>
                <a:schemeClr val="accent2"/>
              </a:buClr>
              <a:buSzPct val="119000"/>
              <a:buFont typeface="Wingdings" panose="05000000000000000000" pitchFamily="2" charset="2"/>
              <a:buChar char="ü"/>
            </a:pPr>
            <a:r>
              <a:rPr lang="fr-FR" sz="1900" dirty="0">
                <a:solidFill>
                  <a:schemeClr val="tx2"/>
                </a:solidFill>
                <a:latin typeface="Open Sans"/>
                <a:ea typeface="Open Sans"/>
                <a:cs typeface="Open Sans"/>
              </a:rPr>
              <a:t>Économiser sur les coûts d’entretien </a:t>
            </a:r>
            <a:endParaRPr lang="fr-FR" sz="19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20000"/>
              </a:lnSpc>
              <a:spcBef>
                <a:spcPts val="0"/>
              </a:spcBef>
              <a:buClr>
                <a:schemeClr val="accent2"/>
              </a:buClr>
              <a:buSzPct val="119000"/>
              <a:buFont typeface="Wingdings" panose="05000000000000000000" pitchFamily="2" charset="2"/>
              <a:buChar char="ü"/>
            </a:pPr>
            <a:endParaRPr lang="fr-FR"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20000"/>
              </a:lnSpc>
              <a:spcBef>
                <a:spcPts val="0"/>
              </a:spcBef>
              <a:buClr>
                <a:schemeClr val="accent2"/>
              </a:buClr>
              <a:buSzPct val="119000"/>
              <a:buFont typeface="Wingdings" panose="05000000000000000000" pitchFamily="2" charset="2"/>
              <a:buChar char="ü"/>
            </a:pPr>
            <a:r>
              <a:rPr lang="fr-FR" sz="1900" dirty="0">
                <a:solidFill>
                  <a:schemeClr val="tx2"/>
                </a:solidFill>
                <a:latin typeface="Open Sans"/>
                <a:ea typeface="Open Sans"/>
                <a:cs typeface="Open Sans"/>
              </a:rPr>
              <a:t>Contribuer à la réalisation d’objectifs de développement durable des sites</a:t>
            </a:r>
            <a:endParaRPr lang="fr-FR" dirty="0">
              <a:solidFill>
                <a:schemeClr val="tx2"/>
              </a:solidFill>
            </a:endParaRPr>
          </a:p>
          <a:p>
            <a:pPr marL="0" indent="0">
              <a:lnSpc>
                <a:spcPct val="120000"/>
              </a:lnSpc>
              <a:spcBef>
                <a:spcPts val="0"/>
              </a:spcBef>
              <a:buClr>
                <a:schemeClr val="accent2"/>
              </a:buClr>
              <a:buSzPct val="119000"/>
              <a:buNone/>
            </a:pPr>
            <a:endParaRPr lang="fr-FR" sz="100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20000"/>
              </a:lnSpc>
              <a:spcBef>
                <a:spcPts val="0"/>
              </a:spcBef>
              <a:buClr>
                <a:schemeClr val="accent2"/>
              </a:buClr>
              <a:buSzPct val="119000"/>
              <a:buFont typeface="Wingdings" panose="05000000000000000000" pitchFamily="2" charset="2"/>
              <a:buChar char="ü"/>
            </a:pPr>
            <a:r>
              <a:rPr lang="fr-FR" sz="1900" dirty="0">
                <a:solidFill>
                  <a:schemeClr val="tx2"/>
                </a:solidFill>
                <a:latin typeface="Open Sans"/>
                <a:ea typeface="Open Sans"/>
                <a:cs typeface="Open Sans"/>
              </a:rPr>
              <a:t>Créer un lieu de travail plus sain, plus sûr et plus confortable</a:t>
            </a:r>
          </a:p>
        </p:txBody>
      </p:sp>
      <p:pic>
        <p:nvPicPr>
          <p:cNvPr id="16" name="Picture 15">
            <a:extLst>
              <a:ext uri="{FF2B5EF4-FFF2-40B4-BE49-F238E27FC236}">
                <a16:creationId xmlns:a16="http://schemas.microsoft.com/office/drawing/2014/main" id="{41C61B8A-E9E9-4198-9B7C-541E80F81B18}"/>
              </a:ext>
            </a:extLst>
          </p:cNvPr>
          <p:cNvPicPr>
            <a:picLocks noChangeAspect="1"/>
          </p:cNvPicPr>
          <p:nvPr/>
        </p:nvPicPr>
        <p:blipFill>
          <a:blip r:embed="rId3"/>
          <a:stretch>
            <a:fillRect/>
          </a:stretch>
        </p:blipFill>
        <p:spPr>
          <a:xfrm>
            <a:off x="5808478" y="1269937"/>
            <a:ext cx="6298780" cy="4421586"/>
          </a:xfrm>
          <a:prstGeom prst="rect">
            <a:avLst/>
          </a:prstGeom>
        </p:spPr>
      </p:pic>
      <p:cxnSp>
        <p:nvCxnSpPr>
          <p:cNvPr id="17" name="Straight Connector 16">
            <a:extLst>
              <a:ext uri="{FF2B5EF4-FFF2-40B4-BE49-F238E27FC236}">
                <a16:creationId xmlns:a16="http://schemas.microsoft.com/office/drawing/2014/main" id="{0AD3295A-A5CF-4AF2-BD5C-AB0D89DD7373}"/>
              </a:ext>
            </a:extLst>
          </p:cNvPr>
          <p:cNvCxnSpPr>
            <a:cxnSpLocks/>
          </p:cNvCxnSpPr>
          <p:nvPr/>
        </p:nvCxnSpPr>
        <p:spPr>
          <a:xfrm>
            <a:off x="694944" y="1117600"/>
            <a:ext cx="1086705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92FE67FE-128D-4B36-B1AA-41B7CD7FA53F}"/>
              </a:ext>
            </a:extLst>
          </p:cNvPr>
          <p:cNvGrpSpPr/>
          <p:nvPr/>
        </p:nvGrpSpPr>
        <p:grpSpPr>
          <a:xfrm>
            <a:off x="6215288" y="1377709"/>
            <a:ext cx="5679755" cy="4259050"/>
            <a:chOff x="6215288" y="1377709"/>
            <a:chExt cx="5679755" cy="4259050"/>
          </a:xfrm>
        </p:grpSpPr>
        <p:sp>
          <p:nvSpPr>
            <p:cNvPr id="3" name="TextBox 2">
              <a:extLst>
                <a:ext uri="{FF2B5EF4-FFF2-40B4-BE49-F238E27FC236}">
                  <a16:creationId xmlns:a16="http://schemas.microsoft.com/office/drawing/2014/main" id="{5877ED13-E607-D7B9-DC41-4BA82348F8CA}"/>
                </a:ext>
              </a:extLst>
            </p:cNvPr>
            <p:cNvSpPr txBox="1"/>
            <p:nvPr/>
          </p:nvSpPr>
          <p:spPr>
            <a:xfrm>
              <a:off x="8422929" y="2372008"/>
              <a:ext cx="1264475" cy="261610"/>
            </a:xfrm>
            <a:prstGeom prst="rect">
              <a:avLst/>
            </a:prstGeom>
            <a:solidFill>
              <a:srgbClr val="8C8C8C"/>
            </a:solidFill>
          </p:spPr>
          <p:txBody>
            <a:bodyPr wrap="square" rtlCol="0">
              <a:spAutoFit/>
            </a:bodyPr>
            <a:lstStyle/>
            <a:p>
              <a:pPr algn="ctr"/>
              <a:endParaRPr lang="en-CA" sz="110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26F3CE36-79CE-4193-C8F2-563EB2EC3823}"/>
                </a:ext>
              </a:extLst>
            </p:cNvPr>
            <p:cNvSpPr txBox="1"/>
            <p:nvPr/>
          </p:nvSpPr>
          <p:spPr>
            <a:xfrm>
              <a:off x="8246555" y="2926006"/>
              <a:ext cx="1792404" cy="995882"/>
            </a:xfrm>
            <a:prstGeom prst="rect">
              <a:avLst/>
            </a:prstGeom>
            <a:solidFill>
              <a:srgbClr val="E29362"/>
            </a:solidFill>
          </p:spPr>
          <p:txBody>
            <a:bodyPr wrap="square" rtlCol="0">
              <a:spAutoFit/>
            </a:bodyPr>
            <a:lstStyle/>
            <a:p>
              <a:endParaRPr lang="en-CA"/>
            </a:p>
          </p:txBody>
        </p:sp>
        <p:sp>
          <p:nvSpPr>
            <p:cNvPr id="7" name="TextBox 6">
              <a:extLst>
                <a:ext uri="{FF2B5EF4-FFF2-40B4-BE49-F238E27FC236}">
                  <a16:creationId xmlns:a16="http://schemas.microsoft.com/office/drawing/2014/main" id="{42A9090E-9CD8-6BF9-85E1-63311BF5F4B9}"/>
                </a:ext>
              </a:extLst>
            </p:cNvPr>
            <p:cNvSpPr txBox="1"/>
            <p:nvPr/>
          </p:nvSpPr>
          <p:spPr>
            <a:xfrm>
              <a:off x="7309353" y="4499572"/>
              <a:ext cx="3666809" cy="787652"/>
            </a:xfrm>
            <a:prstGeom prst="rect">
              <a:avLst/>
            </a:prstGeom>
            <a:solidFill>
              <a:srgbClr val="ACACAC"/>
            </a:solidFill>
          </p:spPr>
          <p:txBody>
            <a:bodyPr wrap="square" rtlCol="0">
              <a:spAutoFit/>
            </a:bodyPr>
            <a:lstStyle/>
            <a:p>
              <a:endParaRPr lang="en-CA"/>
            </a:p>
          </p:txBody>
        </p:sp>
        <p:pic>
          <p:nvPicPr>
            <p:cNvPr id="13" name="Picture 12" descr="A close up of a card&#10;&#10;Description automatically generated">
              <a:extLst>
                <a:ext uri="{FF2B5EF4-FFF2-40B4-BE49-F238E27FC236}">
                  <a16:creationId xmlns:a16="http://schemas.microsoft.com/office/drawing/2014/main" id="{045C15E6-94CF-4F0D-803B-065BCAF3392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15288" y="1377709"/>
              <a:ext cx="5679755" cy="4259050"/>
            </a:xfrm>
            <a:prstGeom prst="rect">
              <a:avLst/>
            </a:prstGeom>
          </p:spPr>
        </p:pic>
        <p:sp>
          <p:nvSpPr>
            <p:cNvPr id="2" name="Rectangle 1">
              <a:extLst>
                <a:ext uri="{FF2B5EF4-FFF2-40B4-BE49-F238E27FC236}">
                  <a16:creationId xmlns:a16="http://schemas.microsoft.com/office/drawing/2014/main" id="{ACCB78C6-7894-4E2F-863A-569FE4C70854}"/>
                </a:ext>
              </a:extLst>
            </p:cNvPr>
            <p:cNvSpPr/>
            <p:nvPr/>
          </p:nvSpPr>
          <p:spPr>
            <a:xfrm>
              <a:off x="8497957" y="2264236"/>
              <a:ext cx="1103243" cy="261610"/>
            </a:xfrm>
            <a:prstGeom prst="rect">
              <a:avLst/>
            </a:prstGeom>
            <a:solidFill>
              <a:srgbClr val="28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33CFA321-DEB3-4658-8BA1-0965D31A5AB0}"/>
                </a:ext>
              </a:extLst>
            </p:cNvPr>
            <p:cNvSpPr/>
            <p:nvPr/>
          </p:nvSpPr>
          <p:spPr>
            <a:xfrm>
              <a:off x="8420317" y="3275962"/>
              <a:ext cx="1267087" cy="593389"/>
            </a:xfrm>
            <a:prstGeom prst="rect">
              <a:avLst/>
            </a:prstGeom>
            <a:solidFill>
              <a:srgbClr val="42B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312FF56A-5D18-45E5-96ED-ECF4501F495D}"/>
                </a:ext>
              </a:extLst>
            </p:cNvPr>
            <p:cNvSpPr/>
            <p:nvPr/>
          </p:nvSpPr>
          <p:spPr>
            <a:xfrm>
              <a:off x="8246555" y="4721087"/>
              <a:ext cx="1662758" cy="493433"/>
            </a:xfrm>
            <a:prstGeom prst="rect">
              <a:avLst/>
            </a:prstGeom>
            <a:solidFill>
              <a:srgbClr val="EF8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D536B6D3-1EB1-4FBA-8153-A0C8AB84078D}"/>
                </a:ext>
              </a:extLst>
            </p:cNvPr>
            <p:cNvSpPr txBox="1"/>
            <p:nvPr/>
          </p:nvSpPr>
          <p:spPr>
            <a:xfrm>
              <a:off x="7993269" y="2233458"/>
              <a:ext cx="2145672" cy="584775"/>
            </a:xfrm>
            <a:prstGeom prst="rect">
              <a:avLst/>
            </a:prstGeom>
            <a:noFill/>
          </p:spPr>
          <p:txBody>
            <a:bodyPr wrap="square" rtlCol="0">
              <a:spAutoFit/>
            </a:bodyPr>
            <a:lstStyle/>
            <a:p>
              <a:pPr algn="ctr"/>
              <a:r>
                <a:rPr lang="en-US" sz="1600" b="1" err="1">
                  <a:solidFill>
                    <a:schemeClr val="bg1"/>
                  </a:solidFill>
                  <a:latin typeface="Open Sans" panose="020B0606030504020204" pitchFamily="34" charset="0"/>
                  <a:ea typeface="Open Sans" panose="020B0606030504020204" pitchFamily="34" charset="0"/>
                  <a:cs typeface="Open Sans" panose="020B0606030504020204" pitchFamily="34" charset="0"/>
                </a:rPr>
                <a:t>Énergie</a:t>
              </a: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b="1" err="1">
                  <a:solidFill>
                    <a:schemeClr val="bg1"/>
                  </a:solidFill>
                  <a:latin typeface="Open Sans" panose="020B0606030504020204" pitchFamily="34" charset="0"/>
                  <a:ea typeface="Open Sans" panose="020B0606030504020204" pitchFamily="34" charset="0"/>
                  <a:cs typeface="Open Sans" panose="020B0606030504020204" pitchFamily="34" charset="0"/>
                </a:rPr>
                <a:t>Renouvelable</a:t>
              </a:r>
              <a:endParaRPr lang="en-CA"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ACA9A96-1084-457F-A8A8-9185874A310C}"/>
                </a:ext>
              </a:extLst>
            </p:cNvPr>
            <p:cNvSpPr txBox="1"/>
            <p:nvPr/>
          </p:nvSpPr>
          <p:spPr>
            <a:xfrm>
              <a:off x="7807688" y="3460577"/>
              <a:ext cx="2574927" cy="338554"/>
            </a:xfrm>
            <a:prstGeom prst="rect">
              <a:avLst/>
            </a:prstGeom>
            <a:noFill/>
          </p:spPr>
          <p:txBody>
            <a:bodyPr wrap="square" rtlCol="0">
              <a:spAutoFit/>
            </a:bodyPr>
            <a:lstStyle/>
            <a:p>
              <a:pPr algn="ctr"/>
              <a:r>
                <a:rPr lang="en-US" sz="1600" b="1" err="1">
                  <a:solidFill>
                    <a:schemeClr val="bg1"/>
                  </a:solidFill>
                  <a:latin typeface="Open Sans" panose="020B0606030504020204" pitchFamily="34" charset="0"/>
                  <a:ea typeface="Open Sans" panose="020B0606030504020204" pitchFamily="34" charset="0"/>
                  <a:cs typeface="Open Sans" panose="020B0606030504020204" pitchFamily="34" charset="0"/>
                </a:rPr>
                <a:t>Efficacité</a:t>
              </a: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 Énergétique</a:t>
              </a:r>
              <a:endParaRPr lang="en-CA"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D3B06CF4-2411-4CC8-9096-72327D0212FD}"/>
                </a:ext>
              </a:extLst>
            </p:cNvPr>
            <p:cNvSpPr txBox="1"/>
            <p:nvPr/>
          </p:nvSpPr>
          <p:spPr>
            <a:xfrm>
              <a:off x="7789292" y="4653410"/>
              <a:ext cx="2574927" cy="584775"/>
            </a:xfrm>
            <a:prstGeom prst="rect">
              <a:avLst/>
            </a:prstGeom>
            <a:noFill/>
          </p:spPr>
          <p:txBody>
            <a:bodyPr wrap="square" rtlCol="0">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Conservation de </a:t>
              </a:r>
              <a:r>
                <a:rPr lang="en-US" sz="1600" b="1" err="1">
                  <a:solidFill>
                    <a:schemeClr val="bg1"/>
                  </a:solidFill>
                  <a:latin typeface="Open Sans" panose="020B0606030504020204" pitchFamily="34" charset="0"/>
                  <a:ea typeface="Open Sans" panose="020B0606030504020204" pitchFamily="34" charset="0"/>
                  <a:cs typeface="Open Sans" panose="020B0606030504020204" pitchFamily="34" charset="0"/>
                </a:rPr>
                <a:t>l’Énergie</a:t>
              </a:r>
              <a:endParaRPr lang="en-CA"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767728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06B9CB-C831-4240-B452-A419B586741A}"/>
              </a:ext>
            </a:extLst>
          </p:cNvPr>
          <p:cNvSpPr>
            <a:spLocks noGrp="1"/>
          </p:cNvSpPr>
          <p:nvPr>
            <p:ph type="body" sz="quarter" idx="11"/>
          </p:nvPr>
        </p:nvSpPr>
        <p:spPr/>
        <p:txBody>
          <a:bodyPr/>
          <a:lstStyle/>
          <a:p>
            <a:endParaRPr lang="en-CA"/>
          </a:p>
        </p:txBody>
      </p:sp>
      <p:pic>
        <p:nvPicPr>
          <p:cNvPr id="2050" name="Picture 2">
            <a:extLst>
              <a:ext uri="{FF2B5EF4-FFF2-40B4-BE49-F238E27FC236}">
                <a16:creationId xmlns:a16="http://schemas.microsoft.com/office/drawing/2014/main" id="{D21F12CB-555D-4AAF-B176-EE3A88AB29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49" b="1957"/>
          <a:stretch/>
        </p:blipFill>
        <p:spPr bwMode="auto">
          <a:xfrm>
            <a:off x="-1" y="10110"/>
            <a:ext cx="12317014" cy="684788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FA614C61-9373-4359-BF2E-3378A6703082}"/>
              </a:ext>
            </a:extLst>
          </p:cNvPr>
          <p:cNvSpPr txBox="1">
            <a:spLocks/>
          </p:cNvSpPr>
          <p:nvPr/>
        </p:nvSpPr>
        <p:spPr>
          <a:xfrm>
            <a:off x="245781" y="12776"/>
            <a:ext cx="8102153" cy="217102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5400" dirty="0" err="1"/>
              <a:t>Pourquoi</a:t>
            </a:r>
            <a:r>
              <a:rPr lang="en-US" sz="5400" dirty="0"/>
              <a:t> </a:t>
            </a:r>
            <a:r>
              <a:rPr lang="en-US" sz="5400" dirty="0" err="1"/>
              <a:t>Énergie</a:t>
            </a:r>
            <a:r>
              <a:rPr lang="en-US" sz="5400" dirty="0"/>
              <a:t> NB?</a:t>
            </a:r>
          </a:p>
        </p:txBody>
      </p:sp>
    </p:spTree>
    <p:extLst>
      <p:ext uri="{BB962C8B-B14F-4D97-AF65-F5344CB8AC3E}">
        <p14:creationId xmlns:p14="http://schemas.microsoft.com/office/powerpoint/2010/main" val="1774692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1DC73A4-D64B-46F1-A67D-5601A5C888ED}"/>
              </a:ext>
            </a:extLst>
          </p:cNvPr>
          <p:cNvSpPr>
            <a:spLocks noGrp="1"/>
          </p:cNvSpPr>
          <p:nvPr>
            <p:ph type="body" sz="quarter" idx="11"/>
          </p:nvPr>
        </p:nvSpPr>
        <p:spPr>
          <a:xfrm>
            <a:off x="354013" y="414780"/>
            <a:ext cx="5038119" cy="4392890"/>
          </a:xfrm>
        </p:spPr>
        <p:txBody>
          <a:bodyPr>
            <a:noAutofit/>
          </a:bodyPr>
          <a:lstStyle/>
          <a:p>
            <a:pPr marL="457200" indent="-457200">
              <a:lnSpc>
                <a:spcPts val="2600"/>
              </a:lnSpc>
              <a:buFont typeface="Arial" panose="020B0604020202020204" pitchFamily="34" charset="0"/>
              <a:buChar char="•"/>
            </a:pPr>
            <a:r>
              <a:rPr lang="fr-FR" sz="1600" dirty="0"/>
              <a:t>L'efficacité énergétique est très importante dans l'engagement d'Énergie NB à l'égard d'une vision de l'électricité durable</a:t>
            </a:r>
          </a:p>
          <a:p>
            <a:pPr marL="457200" indent="-457200">
              <a:lnSpc>
                <a:spcPts val="2600"/>
              </a:lnSpc>
              <a:buFont typeface="Arial" panose="020B0604020202020204" pitchFamily="34" charset="0"/>
              <a:buChar char="•"/>
            </a:pPr>
            <a:r>
              <a:rPr lang="en-US" sz="1600" dirty="0"/>
              <a:t> </a:t>
            </a:r>
            <a:r>
              <a:rPr lang="fr-FR" sz="1600" dirty="0"/>
              <a:t>... et d'être le partenaire de choix de nos clients. </a:t>
            </a:r>
          </a:p>
          <a:p>
            <a:pPr marL="457200" indent="-457200">
              <a:lnSpc>
                <a:spcPts val="2600"/>
              </a:lnSpc>
              <a:buFont typeface="Arial" panose="020B0604020202020204" pitchFamily="34" charset="0"/>
              <a:buChar char="•"/>
            </a:pPr>
            <a:r>
              <a:rPr lang="fr-FR" sz="1600" dirty="0"/>
              <a:t>L'efficacité énergétique favorise l'utilisation efficace de l'énergie dans les maisons et les entreprises de nos clients</a:t>
            </a:r>
          </a:p>
          <a:p>
            <a:pPr marL="457200" indent="-457200">
              <a:lnSpc>
                <a:spcPts val="2600"/>
              </a:lnSpc>
              <a:buFont typeface="Arial" panose="020B0604020202020204" pitchFamily="34" charset="0"/>
              <a:buChar char="•"/>
            </a:pPr>
            <a:endParaRPr lang="en-US" sz="1600" dirty="0"/>
          </a:p>
        </p:txBody>
      </p:sp>
    </p:spTree>
    <p:extLst>
      <p:ext uri="{BB962C8B-B14F-4D97-AF65-F5344CB8AC3E}">
        <p14:creationId xmlns:p14="http://schemas.microsoft.com/office/powerpoint/2010/main" val="2090225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4C3053F-7E7E-49F2-93D6-5F57B6D91DF2}"/>
              </a:ext>
            </a:extLst>
          </p:cNvPr>
          <p:cNvSpPr txBox="1">
            <a:spLocks/>
          </p:cNvSpPr>
          <p:nvPr/>
        </p:nvSpPr>
        <p:spPr>
          <a:xfrm>
            <a:off x="108857" y="1994684"/>
            <a:ext cx="5987143" cy="7954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t>Programmes</a:t>
            </a:r>
            <a:r>
              <a:rPr lang="en-US" b="1" dirty="0"/>
              <a:t> </a:t>
            </a:r>
            <a:r>
              <a:rPr lang="en-US" b="1" dirty="0" err="1"/>
              <a:t>d'efficacité</a:t>
            </a:r>
            <a:r>
              <a:rPr lang="en-US" b="1" dirty="0"/>
              <a:t> </a:t>
            </a:r>
            <a:r>
              <a:rPr lang="en-US" b="1" dirty="0" err="1"/>
              <a:t>énergétique</a:t>
            </a:r>
            <a:endParaRPr lang="en-CA" b="1" dirty="0"/>
          </a:p>
        </p:txBody>
      </p:sp>
      <p:sp>
        <p:nvSpPr>
          <p:cNvPr id="5" name="Text Placeholder 2">
            <a:extLst>
              <a:ext uri="{FF2B5EF4-FFF2-40B4-BE49-F238E27FC236}">
                <a16:creationId xmlns:a16="http://schemas.microsoft.com/office/drawing/2014/main" id="{713A6C00-FD4F-4CB5-816B-9DFEE5FF2005}"/>
              </a:ext>
            </a:extLst>
          </p:cNvPr>
          <p:cNvSpPr txBox="1">
            <a:spLocks/>
          </p:cNvSpPr>
          <p:nvPr/>
        </p:nvSpPr>
        <p:spPr>
          <a:xfrm>
            <a:off x="413657" y="3026765"/>
            <a:ext cx="5116831" cy="2687682"/>
          </a:xfrm>
          <a:prstGeom prst="rect">
            <a:avLst/>
          </a:prstGeom>
        </p:spPr>
        <p:txBody>
          <a:bodyPr lIns="91440" tIns="45720" rIns="91440" bIns="45720" anchor="t"/>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1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fr-FR" sz="1600" dirty="0">
                <a:latin typeface="Open Sans"/>
                <a:ea typeface="Open Sans"/>
                <a:cs typeface="Open Sans"/>
              </a:rPr>
              <a:t>Depuis 2015, Énergie NB offre des programmes d'efficacité énergétique à toutes les communauté du Nouveau-Brunswick.</a:t>
            </a:r>
          </a:p>
          <a:p>
            <a:pPr marL="285750" indent="-285750">
              <a:lnSpc>
                <a:spcPct val="150000"/>
              </a:lnSpc>
              <a:buFont typeface="Arial" panose="020B0604020202020204" pitchFamily="34" charset="0"/>
              <a:buChar char="•"/>
            </a:pPr>
            <a:r>
              <a:rPr lang="fr-FR" sz="1600" dirty="0"/>
              <a:t>Et depuis avril 2018, ces programmes incluent des incitations </a:t>
            </a:r>
            <a:r>
              <a:rPr lang="fr-FR" sz="1600" b="1" dirty="0"/>
              <a:t>pour tous les types de combustibles énergétiques, pas seulement l'électricité</a:t>
            </a:r>
            <a:r>
              <a:rPr lang="fr-FR" sz="1600" dirty="0"/>
              <a:t>.</a:t>
            </a:r>
            <a:endParaRPr lang="en-CA" sz="1600" b="1" dirty="0"/>
          </a:p>
        </p:txBody>
      </p:sp>
    </p:spTree>
    <p:extLst>
      <p:ext uri="{BB962C8B-B14F-4D97-AF65-F5344CB8AC3E}">
        <p14:creationId xmlns:p14="http://schemas.microsoft.com/office/powerpoint/2010/main" val="3125513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F3DD7C-C55C-497A-AC92-22E5440ED017}"/>
              </a:ext>
            </a:extLst>
          </p:cNvPr>
          <p:cNvSpPr>
            <a:spLocks noGrp="1"/>
          </p:cNvSpPr>
          <p:nvPr>
            <p:ph type="body" sz="quarter" idx="11"/>
          </p:nvPr>
        </p:nvSpPr>
        <p:spPr>
          <a:xfrm>
            <a:off x="604836" y="2848639"/>
            <a:ext cx="5695951" cy="3659149"/>
          </a:xfrm>
        </p:spPr>
        <p:txBody>
          <a:bodyPr lIns="91440" tIns="45720" rIns="91440" bIns="45720" anchor="t"/>
          <a:lstStyle/>
          <a:p>
            <a:pPr marL="285750" indent="-285750">
              <a:buFont typeface="Courier New"/>
              <a:buChar char="o"/>
            </a:pPr>
            <a:r>
              <a:rPr lang="en-US" sz="1600" dirty="0" err="1">
                <a:latin typeface="Open Sans"/>
                <a:ea typeface="Open Sans"/>
                <a:cs typeface="Open Sans"/>
              </a:rPr>
              <a:t>offrir</a:t>
            </a:r>
            <a:r>
              <a:rPr lang="en-US" sz="1600" dirty="0">
                <a:latin typeface="Open Sans"/>
                <a:ea typeface="Open Sans"/>
                <a:cs typeface="Open Sans"/>
              </a:rPr>
              <a:t> des </a:t>
            </a:r>
            <a:r>
              <a:rPr lang="en-US" sz="1600" dirty="0" err="1">
                <a:latin typeface="Open Sans"/>
                <a:ea typeface="Open Sans"/>
                <a:cs typeface="Open Sans"/>
              </a:rPr>
              <a:t>programmes</a:t>
            </a:r>
            <a:r>
              <a:rPr lang="en-US" sz="1600" dirty="0">
                <a:latin typeface="Open Sans"/>
                <a:ea typeface="Open Sans"/>
                <a:cs typeface="Open Sans"/>
              </a:rPr>
              <a:t> pour </a:t>
            </a:r>
            <a:r>
              <a:rPr lang="en-US" sz="1600" dirty="0" err="1">
                <a:latin typeface="Open Sans"/>
                <a:ea typeface="Open Sans"/>
                <a:cs typeface="Open Sans"/>
              </a:rPr>
              <a:t>tous</a:t>
            </a:r>
            <a:r>
              <a:rPr lang="en-US" sz="1600" dirty="0">
                <a:latin typeface="Open Sans"/>
                <a:ea typeface="Open Sans"/>
                <a:cs typeface="Open Sans"/>
              </a:rPr>
              <a:t> les combustibles</a:t>
            </a:r>
            <a:endParaRPr lang="en-US" sz="1600" dirty="0">
              <a:solidFill>
                <a:srgbClr val="515151"/>
              </a:solidFill>
              <a:latin typeface="Open Sans"/>
              <a:ea typeface="Open Sans"/>
              <a:cs typeface="Open Sans"/>
            </a:endParaRPr>
          </a:p>
          <a:p>
            <a:pPr marL="285750" indent="-285750">
              <a:buFont typeface="Courier New"/>
              <a:buChar char="o"/>
            </a:pPr>
            <a:endParaRPr lang="en-US"/>
          </a:p>
          <a:p>
            <a:pPr marL="285750" indent="-285750">
              <a:buFont typeface="Courier New"/>
              <a:buChar char="o"/>
            </a:pPr>
            <a:r>
              <a:rPr lang="en-US" sz="1600" dirty="0" err="1">
                <a:latin typeface="Open Sans"/>
                <a:ea typeface="Open Sans"/>
                <a:cs typeface="Open Sans"/>
              </a:rPr>
              <a:t>fournir</a:t>
            </a:r>
            <a:r>
              <a:rPr lang="en-US" sz="1600" dirty="0">
                <a:latin typeface="Open Sans"/>
                <a:ea typeface="Open Sans"/>
                <a:cs typeface="Open Sans"/>
              </a:rPr>
              <a:t> un </a:t>
            </a:r>
            <a:r>
              <a:rPr lang="en-US" sz="1600" dirty="0" err="1">
                <a:latin typeface="Open Sans"/>
                <a:ea typeface="Open Sans"/>
                <a:cs typeface="Open Sans"/>
              </a:rPr>
              <a:t>accès</a:t>
            </a:r>
            <a:r>
              <a:rPr lang="en-US" sz="1600" dirty="0">
                <a:latin typeface="Open Sans"/>
                <a:ea typeface="Open Sans"/>
                <a:cs typeface="Open Sans"/>
              </a:rPr>
              <a:t> aux </a:t>
            </a:r>
            <a:r>
              <a:rPr lang="en-US" sz="1600" dirty="0" err="1">
                <a:latin typeface="Open Sans"/>
                <a:ea typeface="Open Sans"/>
                <a:cs typeface="Open Sans"/>
              </a:rPr>
              <a:t>incitatifs</a:t>
            </a:r>
            <a:r>
              <a:rPr lang="en-US" sz="1600" dirty="0">
                <a:latin typeface="Open Sans"/>
                <a:ea typeface="Open Sans"/>
                <a:cs typeface="Open Sans"/>
              </a:rPr>
              <a:t> pour </a:t>
            </a:r>
            <a:r>
              <a:rPr lang="en-US" sz="1600" dirty="0" err="1">
                <a:latin typeface="Open Sans"/>
                <a:ea typeface="Open Sans"/>
                <a:cs typeface="Open Sans"/>
              </a:rPr>
              <a:t>tous</a:t>
            </a:r>
            <a:r>
              <a:rPr lang="en-US" sz="1600" dirty="0">
                <a:latin typeface="Open Sans"/>
                <a:ea typeface="Open Sans"/>
                <a:cs typeface="Open Sans"/>
              </a:rPr>
              <a:t> les </a:t>
            </a:r>
            <a:r>
              <a:rPr lang="en-US" sz="1600" dirty="0" err="1">
                <a:latin typeface="Open Sans"/>
                <a:ea typeface="Open Sans"/>
                <a:cs typeface="Open Sans"/>
              </a:rPr>
              <a:t>secteurs</a:t>
            </a:r>
            <a:endParaRPr lang="en-US" dirty="0" err="1"/>
          </a:p>
          <a:p>
            <a:pPr marL="285750" indent="-285750">
              <a:buFont typeface="Courier New"/>
              <a:buChar char="o"/>
            </a:pPr>
            <a:endParaRPr lang="en-US"/>
          </a:p>
          <a:p>
            <a:pPr marL="285750" indent="-285750">
              <a:buFont typeface="Courier New"/>
              <a:buChar char="o"/>
            </a:pPr>
            <a:r>
              <a:rPr lang="en-US" sz="1600" dirty="0">
                <a:latin typeface="Open Sans"/>
                <a:ea typeface="Open Sans"/>
                <a:cs typeface="Open Sans"/>
              </a:rPr>
              <a:t>Augmenter la </a:t>
            </a:r>
            <a:r>
              <a:rPr lang="en-US" sz="1600" dirty="0" err="1">
                <a:latin typeface="Open Sans"/>
                <a:ea typeface="Open Sans"/>
                <a:cs typeface="Open Sans"/>
              </a:rPr>
              <a:t>sensibilisation</a:t>
            </a:r>
            <a:r>
              <a:rPr lang="en-US" sz="1600" dirty="0">
                <a:latin typeface="Open Sans"/>
                <a:ea typeface="Open Sans"/>
                <a:cs typeface="Open Sans"/>
              </a:rPr>
              <a:t> et </a:t>
            </a:r>
            <a:r>
              <a:rPr lang="en-US" sz="1600" dirty="0" err="1">
                <a:latin typeface="Open Sans"/>
                <a:ea typeface="Open Sans"/>
                <a:cs typeface="Open Sans"/>
              </a:rPr>
              <a:t>l'accès</a:t>
            </a:r>
            <a:r>
              <a:rPr lang="en-US" sz="1600" dirty="0">
                <a:latin typeface="Open Sans"/>
                <a:ea typeface="Open Sans"/>
                <a:cs typeface="Open Sans"/>
              </a:rPr>
              <a:t> aux </a:t>
            </a:r>
            <a:r>
              <a:rPr lang="en-US" sz="1600" dirty="0" err="1">
                <a:latin typeface="Open Sans"/>
                <a:ea typeface="Open Sans"/>
                <a:cs typeface="Open Sans"/>
              </a:rPr>
              <a:t>mesures</a:t>
            </a:r>
            <a:r>
              <a:rPr lang="en-US" sz="1600" dirty="0">
                <a:latin typeface="Open Sans"/>
                <a:ea typeface="Open Sans"/>
                <a:cs typeface="Open Sans"/>
              </a:rPr>
              <a:t> </a:t>
            </a:r>
            <a:r>
              <a:rPr lang="en-US" sz="1600" dirty="0" err="1">
                <a:latin typeface="Open Sans"/>
                <a:ea typeface="Open Sans"/>
                <a:cs typeface="Open Sans"/>
              </a:rPr>
              <a:t>incitatives</a:t>
            </a:r>
            <a:endParaRPr lang="en-US" dirty="0" err="1"/>
          </a:p>
        </p:txBody>
      </p:sp>
      <p:sp>
        <p:nvSpPr>
          <p:cNvPr id="3" name="Text Placeholder 2">
            <a:extLst>
              <a:ext uri="{FF2B5EF4-FFF2-40B4-BE49-F238E27FC236}">
                <a16:creationId xmlns:a16="http://schemas.microsoft.com/office/drawing/2014/main" id="{891BD2ED-B4C8-473F-ACDD-029CA54D89CB}"/>
              </a:ext>
            </a:extLst>
          </p:cNvPr>
          <p:cNvSpPr>
            <a:spLocks noGrp="1"/>
          </p:cNvSpPr>
          <p:nvPr>
            <p:ph type="body" sz="quarter" idx="10"/>
          </p:nvPr>
        </p:nvSpPr>
        <p:spPr>
          <a:xfrm>
            <a:off x="197011" y="604545"/>
            <a:ext cx="6367902" cy="837920"/>
          </a:xfrm>
        </p:spPr>
        <p:txBody>
          <a:bodyPr/>
          <a:lstStyle/>
          <a:p>
            <a:r>
              <a:rPr lang="fr-FR" dirty="0"/>
              <a:t>Énergie NB; Agent de prestation de programmes d'efficacité énergétique au Nouveau-Brunswick</a:t>
            </a:r>
          </a:p>
        </p:txBody>
      </p:sp>
      <p:sp>
        <p:nvSpPr>
          <p:cNvPr id="5" name="Text Placeholder 2">
            <a:extLst>
              <a:ext uri="{FF2B5EF4-FFF2-40B4-BE49-F238E27FC236}">
                <a16:creationId xmlns:a16="http://schemas.microsoft.com/office/drawing/2014/main" id="{4E73B359-B088-43C5-A1D2-95AC4686AC84}"/>
              </a:ext>
            </a:extLst>
          </p:cNvPr>
          <p:cNvSpPr txBox="1">
            <a:spLocks/>
          </p:cNvSpPr>
          <p:nvPr/>
        </p:nvSpPr>
        <p:spPr>
          <a:xfrm>
            <a:off x="1609235" y="596884"/>
            <a:ext cx="5130140" cy="35388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Courier New" panose="02070309020205020404" pitchFamily="49" charset="0"/>
              <a:buChar char="o"/>
            </a:pPr>
            <a:endParaRPr lang="en-US" sz="2400" dirty="0"/>
          </a:p>
          <a:p>
            <a:pPr marL="342900" indent="-342900">
              <a:lnSpc>
                <a:spcPct val="100000"/>
              </a:lnSpc>
              <a:buFont typeface="Courier New" panose="02070309020205020404" pitchFamily="49" charset="0"/>
              <a:buChar char="o"/>
            </a:pPr>
            <a:endParaRPr lang="en-CA" sz="2400" dirty="0"/>
          </a:p>
        </p:txBody>
      </p:sp>
      <p:pic>
        <p:nvPicPr>
          <p:cNvPr id="4" name="Picture 5" descr="A picture containing text, nature&#10;&#10;Description automatically generated">
            <a:extLst>
              <a:ext uri="{FF2B5EF4-FFF2-40B4-BE49-F238E27FC236}">
                <a16:creationId xmlns:a16="http://schemas.microsoft.com/office/drawing/2014/main" id="{5BEF4780-F157-23E2-B2D8-ADEAB943F9FE}"/>
              </a:ext>
            </a:extLst>
          </p:cNvPr>
          <p:cNvPicPr>
            <a:picLocks noChangeAspect="1"/>
          </p:cNvPicPr>
          <p:nvPr/>
        </p:nvPicPr>
        <p:blipFill>
          <a:blip r:embed="rId2"/>
          <a:stretch>
            <a:fillRect/>
          </a:stretch>
        </p:blipFill>
        <p:spPr>
          <a:xfrm>
            <a:off x="6505807" y="193093"/>
            <a:ext cx="5488354" cy="6400930"/>
          </a:xfrm>
          <a:prstGeom prst="rect">
            <a:avLst/>
          </a:prstGeom>
        </p:spPr>
      </p:pic>
    </p:spTree>
    <p:extLst>
      <p:ext uri="{BB962C8B-B14F-4D97-AF65-F5344CB8AC3E}">
        <p14:creationId xmlns:p14="http://schemas.microsoft.com/office/powerpoint/2010/main" val="1281077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06B9CB-C831-4240-B452-A419B586741A}"/>
              </a:ext>
            </a:extLst>
          </p:cNvPr>
          <p:cNvSpPr>
            <a:spLocks noGrp="1"/>
          </p:cNvSpPr>
          <p:nvPr>
            <p:ph type="body" sz="quarter" idx="11"/>
          </p:nvPr>
        </p:nvSpPr>
        <p:spPr/>
        <p:txBody>
          <a:bodyPr/>
          <a:lstStyle/>
          <a:p>
            <a:endParaRPr lang="en-CA"/>
          </a:p>
        </p:txBody>
      </p:sp>
      <p:pic>
        <p:nvPicPr>
          <p:cNvPr id="2050" name="Picture 2">
            <a:extLst>
              <a:ext uri="{FF2B5EF4-FFF2-40B4-BE49-F238E27FC236}">
                <a16:creationId xmlns:a16="http://schemas.microsoft.com/office/drawing/2014/main" id="{D21F12CB-555D-4AAF-B176-EE3A88AB29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49" b="1957"/>
          <a:stretch/>
        </p:blipFill>
        <p:spPr bwMode="auto">
          <a:xfrm>
            <a:off x="-1" y="10110"/>
            <a:ext cx="12317014" cy="684788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FA614C61-9373-4359-BF2E-3378A6703082}"/>
              </a:ext>
            </a:extLst>
          </p:cNvPr>
          <p:cNvSpPr txBox="1">
            <a:spLocks/>
          </p:cNvSpPr>
          <p:nvPr/>
        </p:nvSpPr>
        <p:spPr>
          <a:xfrm>
            <a:off x="245959" y="316308"/>
            <a:ext cx="11781090" cy="227795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fr-FR" sz="5400" dirty="0">
                <a:latin typeface="Open Sans"/>
                <a:ea typeface="Open Sans"/>
                <a:cs typeface="Open Sans"/>
              </a:rPr>
              <a:t>Programmes résidentiels d'efficacité énergétique</a:t>
            </a:r>
            <a:endParaRPr lang="en-US" dirty="0"/>
          </a:p>
        </p:txBody>
      </p:sp>
    </p:spTree>
    <p:extLst>
      <p:ext uri="{BB962C8B-B14F-4D97-AF65-F5344CB8AC3E}">
        <p14:creationId xmlns:p14="http://schemas.microsoft.com/office/powerpoint/2010/main" val="1635047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0F0A58-288E-40BE-A3F3-8002CA45728D}"/>
              </a:ext>
            </a:extLst>
          </p:cNvPr>
          <p:cNvSpPr>
            <a:spLocks noGrp="1"/>
          </p:cNvSpPr>
          <p:nvPr>
            <p:ph type="body" sz="quarter" idx="10"/>
          </p:nvPr>
        </p:nvSpPr>
        <p:spPr>
          <a:xfrm>
            <a:off x="256717" y="1106201"/>
            <a:ext cx="6499085" cy="668810"/>
          </a:xfrm>
        </p:spPr>
        <p:txBody>
          <a:bodyPr/>
          <a:lstStyle/>
          <a:p>
            <a:r>
              <a:rPr lang="en-US" b="1" dirty="0" err="1"/>
              <a:t>Programme</a:t>
            </a:r>
            <a:r>
              <a:rPr lang="en-US" b="1" dirty="0"/>
              <a:t> </a:t>
            </a:r>
            <a:r>
              <a:rPr lang="en-US" b="1" dirty="0" err="1"/>
              <a:t>éconergitique</a:t>
            </a:r>
            <a:r>
              <a:rPr lang="en-US" b="1" dirty="0"/>
              <a:t> pour les </a:t>
            </a:r>
            <a:r>
              <a:rPr lang="en-US" b="1" dirty="0" err="1"/>
              <a:t>maisons</a:t>
            </a:r>
            <a:endParaRPr lang="en-CA" b="1" dirty="0"/>
          </a:p>
        </p:txBody>
      </p:sp>
      <p:sp>
        <p:nvSpPr>
          <p:cNvPr id="3" name="Text Placeholder 2">
            <a:extLst>
              <a:ext uri="{FF2B5EF4-FFF2-40B4-BE49-F238E27FC236}">
                <a16:creationId xmlns:a16="http://schemas.microsoft.com/office/drawing/2014/main" id="{B64ECF7D-C799-4791-8D7D-571E41161991}"/>
              </a:ext>
            </a:extLst>
          </p:cNvPr>
          <p:cNvSpPr>
            <a:spLocks noGrp="1"/>
          </p:cNvSpPr>
          <p:nvPr>
            <p:ph type="body" sz="quarter" idx="11"/>
          </p:nvPr>
        </p:nvSpPr>
        <p:spPr>
          <a:xfrm>
            <a:off x="256717" y="2017782"/>
            <a:ext cx="5283471" cy="3971396"/>
          </a:xfrm>
        </p:spPr>
        <p:txBody>
          <a:bodyPr/>
          <a:lstStyle/>
          <a:p>
            <a:pPr marL="285750" indent="-285750" fontAlgn="base">
              <a:buFont typeface="Arial" panose="020B0604020202020204" pitchFamily="34" charset="0"/>
              <a:buChar char="•"/>
            </a:pPr>
            <a:r>
              <a:rPr lang="fr-FR" sz="1600" dirty="0"/>
              <a:t>Le </a:t>
            </a:r>
            <a:r>
              <a:rPr lang="en-US" sz="1600" dirty="0" err="1"/>
              <a:t>programme</a:t>
            </a:r>
            <a:r>
              <a:rPr lang="en-US" sz="1600" dirty="0"/>
              <a:t> </a:t>
            </a:r>
            <a:r>
              <a:rPr lang="en-US" sz="1600" dirty="0" err="1"/>
              <a:t>éconergétique</a:t>
            </a:r>
            <a:r>
              <a:rPr lang="en-US" sz="1600" dirty="0"/>
              <a:t> pour les </a:t>
            </a:r>
            <a:r>
              <a:rPr lang="en-US" sz="1600" dirty="0" err="1"/>
              <a:t>maisons</a:t>
            </a:r>
            <a:r>
              <a:rPr lang="en-US" sz="1600" dirty="0"/>
              <a:t> </a:t>
            </a:r>
            <a:r>
              <a:rPr lang="fr-FR" sz="1600" dirty="0"/>
              <a:t>offre une remise sur les améliorations d'efficacité sur tout, de l'isolation et de l'étanchéité à l'air aux systèmes de chauffage central à haute efficacité, aux fenêtres, aux portes, etc.</a:t>
            </a:r>
          </a:p>
          <a:p>
            <a:pPr marL="742950" lvl="1" indent="-285750" fontAlgn="base">
              <a:buFont typeface="Arial" panose="020B0604020202020204" pitchFamily="34" charset="0"/>
              <a:buChar char="•"/>
            </a:pPr>
            <a:r>
              <a:rPr lang="en-US" sz="1600" dirty="0" err="1">
                <a:solidFill>
                  <a:schemeClr val="tx1">
                    <a:lumMod val="65000"/>
                    <a:lumOff val="35000"/>
                  </a:schemeClr>
                </a:solidFill>
              </a:rPr>
              <a:t>Réduisez</a:t>
            </a:r>
            <a:r>
              <a:rPr lang="en-US" sz="1600" dirty="0">
                <a:solidFill>
                  <a:schemeClr val="tx1">
                    <a:lumMod val="65000"/>
                    <a:lumOff val="35000"/>
                  </a:schemeClr>
                </a:solidFill>
              </a:rPr>
              <a:t> </a:t>
            </a:r>
            <a:r>
              <a:rPr lang="en-US" sz="1600" dirty="0" err="1">
                <a:solidFill>
                  <a:schemeClr val="tx1">
                    <a:lumMod val="65000"/>
                    <a:lumOff val="35000"/>
                  </a:schemeClr>
                </a:solidFill>
              </a:rPr>
              <a:t>vos</a:t>
            </a:r>
            <a:r>
              <a:rPr lang="en-US" sz="1600" dirty="0">
                <a:solidFill>
                  <a:schemeClr val="tx1">
                    <a:lumMod val="65000"/>
                    <a:lumOff val="35000"/>
                  </a:schemeClr>
                </a:solidFill>
              </a:rPr>
              <a:t> factures </a:t>
            </a:r>
            <a:r>
              <a:rPr lang="en-US" sz="1600" dirty="0" err="1">
                <a:solidFill>
                  <a:schemeClr val="tx1">
                    <a:lumMod val="65000"/>
                    <a:lumOff val="35000"/>
                  </a:schemeClr>
                </a:solidFill>
              </a:rPr>
              <a:t>d'énergie</a:t>
            </a:r>
            <a:endParaRPr lang="en-US" sz="1600" dirty="0">
              <a:solidFill>
                <a:schemeClr val="tx1">
                  <a:lumMod val="65000"/>
                  <a:lumOff val="35000"/>
                </a:schemeClr>
              </a:solidFill>
            </a:endParaRPr>
          </a:p>
          <a:p>
            <a:pPr marL="742950" lvl="1" indent="-285750" algn="just" fontAlgn="base">
              <a:buFont typeface="Arial" panose="020B0604020202020204" pitchFamily="34" charset="0"/>
              <a:buChar char="•"/>
            </a:pPr>
            <a:r>
              <a:rPr lang="en-US" sz="1600" dirty="0">
                <a:solidFill>
                  <a:schemeClr val="tx1">
                    <a:lumMod val="65000"/>
                    <a:lumOff val="35000"/>
                  </a:schemeClr>
                </a:solidFill>
              </a:rPr>
              <a:t>Augmenter le </a:t>
            </a:r>
            <a:r>
              <a:rPr lang="en-US" sz="1600" dirty="0" err="1">
                <a:solidFill>
                  <a:schemeClr val="tx1">
                    <a:lumMod val="65000"/>
                    <a:lumOff val="35000"/>
                  </a:schemeClr>
                </a:solidFill>
              </a:rPr>
              <a:t>confort</a:t>
            </a:r>
            <a:endParaRPr lang="en-US" sz="1600" dirty="0">
              <a:solidFill>
                <a:schemeClr val="tx1">
                  <a:lumMod val="65000"/>
                  <a:lumOff val="35000"/>
                </a:schemeClr>
              </a:solidFill>
            </a:endParaRPr>
          </a:p>
          <a:p>
            <a:pPr marL="742950" lvl="1" indent="-285750" algn="just" fontAlgn="base">
              <a:buFont typeface="Arial" panose="020B0604020202020204" pitchFamily="34" charset="0"/>
              <a:buChar char="•"/>
            </a:pPr>
            <a:r>
              <a:rPr lang="en-US" sz="1600" dirty="0">
                <a:solidFill>
                  <a:schemeClr val="tx1">
                    <a:lumMod val="65000"/>
                    <a:lumOff val="35000"/>
                  </a:schemeClr>
                </a:solidFill>
              </a:rPr>
              <a:t>Aider </a:t>
            </a:r>
            <a:r>
              <a:rPr lang="en-US" sz="1600" dirty="0" err="1">
                <a:solidFill>
                  <a:schemeClr val="tx1">
                    <a:lumMod val="65000"/>
                    <a:lumOff val="35000"/>
                  </a:schemeClr>
                </a:solidFill>
              </a:rPr>
              <a:t>l'environnement</a:t>
            </a:r>
            <a:endParaRPr lang="en-US" sz="1600" dirty="0">
              <a:solidFill>
                <a:schemeClr val="tx1">
                  <a:lumMod val="65000"/>
                  <a:lumOff val="35000"/>
                </a:schemeClr>
              </a:solidFill>
            </a:endParaRPr>
          </a:p>
          <a:p>
            <a:pPr algn="just" fontAlgn="base"/>
            <a:endParaRPr lang="en-US" sz="600" dirty="0">
              <a:solidFill>
                <a:schemeClr val="tx1">
                  <a:lumMod val="65000"/>
                  <a:lumOff val="35000"/>
                </a:schemeClr>
              </a:solidFill>
            </a:endParaRPr>
          </a:p>
          <a:p>
            <a:pPr marL="285750" indent="-285750" algn="just" fontAlgn="base">
              <a:buFont typeface="Arial" panose="020B0604020202020204" pitchFamily="34" charset="0"/>
              <a:buChar char="•"/>
            </a:pPr>
            <a:r>
              <a:rPr lang="en-US" sz="1600" dirty="0" err="1">
                <a:solidFill>
                  <a:schemeClr val="tx1">
                    <a:lumMod val="65000"/>
                    <a:lumOff val="35000"/>
                  </a:schemeClr>
                </a:solidFill>
              </a:rPr>
              <a:t>Rénover</a:t>
            </a:r>
            <a:r>
              <a:rPr lang="en-US" sz="1600" dirty="0">
                <a:solidFill>
                  <a:schemeClr val="tx1">
                    <a:lumMod val="65000"/>
                    <a:lumOff val="35000"/>
                  </a:schemeClr>
                </a:solidFill>
              </a:rPr>
              <a:t> des </a:t>
            </a:r>
            <a:r>
              <a:rPr lang="en-US" sz="1600" dirty="0" err="1">
                <a:solidFill>
                  <a:schemeClr val="tx1">
                    <a:lumMod val="65000"/>
                    <a:lumOff val="35000"/>
                  </a:schemeClr>
                </a:solidFill>
              </a:rPr>
              <a:t>maisons</a:t>
            </a:r>
            <a:r>
              <a:rPr lang="en-US" sz="1600" dirty="0">
                <a:solidFill>
                  <a:schemeClr val="tx1">
                    <a:lumMod val="65000"/>
                    <a:lumOff val="35000"/>
                  </a:schemeClr>
                </a:solidFill>
              </a:rPr>
              <a:t> </a:t>
            </a:r>
            <a:r>
              <a:rPr lang="en-US" sz="1600" dirty="0" err="1">
                <a:solidFill>
                  <a:schemeClr val="tx1">
                    <a:lumMod val="65000"/>
                    <a:lumOff val="35000"/>
                  </a:schemeClr>
                </a:solidFill>
              </a:rPr>
              <a:t>existantes</a:t>
            </a:r>
            <a:endParaRPr lang="en-US" sz="1600" dirty="0">
              <a:solidFill>
                <a:schemeClr val="tx1">
                  <a:lumMod val="65000"/>
                  <a:lumOff val="35000"/>
                </a:schemeClr>
              </a:solidFill>
            </a:endParaRPr>
          </a:p>
          <a:p>
            <a:pPr marL="285750" indent="-285750" algn="just" fontAlgn="base">
              <a:buFont typeface="Arial" panose="020B0604020202020204" pitchFamily="34" charset="0"/>
              <a:buChar char="•"/>
            </a:pPr>
            <a:r>
              <a:rPr lang="fr-FR" sz="1600" dirty="0"/>
              <a:t>Tous les Néo-Brunswickois, tous les carburants</a:t>
            </a:r>
          </a:p>
          <a:p>
            <a:pPr marL="285750" indent="-285750">
              <a:buFont typeface="Arial" panose="020B0604020202020204" pitchFamily="34" charset="0"/>
              <a:buChar char="•"/>
            </a:pPr>
            <a:r>
              <a:rPr lang="fr-FR" sz="1600" dirty="0"/>
              <a:t>Deux processus d’évaluations, achat/installation de mises à niveau </a:t>
            </a:r>
            <a:r>
              <a:rPr lang="fr-FR" sz="1600" b="1" i="1" dirty="0"/>
              <a:t>après</a:t>
            </a:r>
            <a:r>
              <a:rPr lang="fr-FR" sz="1600" dirty="0"/>
              <a:t> l'évaluation énergétique initiale</a:t>
            </a:r>
            <a:endParaRPr lang="en-US" sz="2600" dirty="0"/>
          </a:p>
          <a:p>
            <a:pPr marL="742950" lvl="1" indent="-285750" fontAlgn="base">
              <a:buFont typeface="Arial" panose="020B0604020202020204" pitchFamily="34" charset="0"/>
              <a:buChar char="•"/>
            </a:pPr>
            <a:endParaRPr lang="en-US" sz="1600" dirty="0">
              <a:solidFill>
                <a:schemeClr val="tx1">
                  <a:lumMod val="65000"/>
                  <a:lumOff val="35000"/>
                </a:schemeClr>
              </a:solidFill>
            </a:endParaRPr>
          </a:p>
          <a:p>
            <a:endParaRPr lang="en-CA" sz="1800" dirty="0"/>
          </a:p>
        </p:txBody>
      </p:sp>
    </p:spTree>
    <p:extLst>
      <p:ext uri="{BB962C8B-B14F-4D97-AF65-F5344CB8AC3E}">
        <p14:creationId xmlns:p14="http://schemas.microsoft.com/office/powerpoint/2010/main" val="658412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8FCE20-7D05-3F40-51EB-DF94D60E0A1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461901" y="560464"/>
            <a:ext cx="1268195" cy="1268198"/>
          </a:xfrm>
          <a:prstGeom prst="rect">
            <a:avLst/>
          </a:prstGeom>
        </p:spPr>
      </p:pic>
      <p:sp>
        <p:nvSpPr>
          <p:cNvPr id="3" name="Rectangle 2">
            <a:extLst>
              <a:ext uri="{FF2B5EF4-FFF2-40B4-BE49-F238E27FC236}">
                <a16:creationId xmlns:a16="http://schemas.microsoft.com/office/drawing/2014/main" id="{F91245C2-D2AD-D106-F51C-7D328A550225}"/>
              </a:ext>
            </a:extLst>
          </p:cNvPr>
          <p:cNvSpPr/>
          <p:nvPr/>
        </p:nvSpPr>
        <p:spPr>
          <a:xfrm>
            <a:off x="1786294" y="1969276"/>
            <a:ext cx="8619410" cy="153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96112">
              <a:spcAft>
                <a:spcPts val="600"/>
              </a:spcAft>
            </a:pPr>
            <a:r>
              <a:rPr lang="en-US" sz="2800" b="1" kern="1200" dirty="0">
                <a:solidFill>
                  <a:srgbClr val="566775"/>
                </a:solidFill>
                <a:latin typeface="Open Sans Extrabold" panose="020B0606030504020204" pitchFamily="34" charset="0"/>
                <a:ea typeface="Open Sans Semibold" panose="020B0706030804020204" pitchFamily="34" charset="0"/>
                <a:cs typeface="Open Sans Semibold" panose="020B0706030804020204" pitchFamily="34" charset="0"/>
              </a:rPr>
              <a:t>NOTRE VISION</a:t>
            </a:r>
          </a:p>
          <a:p>
            <a:pPr algn="ctr" defTabSz="896112">
              <a:spcAft>
                <a:spcPts val="600"/>
              </a:spcAft>
            </a:pPr>
            <a:r>
              <a:rPr lang="fr-FR" sz="2400" b="1" dirty="0">
                <a:solidFill>
                  <a:schemeClr val="bg1">
                    <a:lumMod val="50000"/>
                  </a:schemeClr>
                </a:solidFill>
                <a:latin typeface="Open Sans" panose="020B0606030504020204" pitchFamily="34" charset="0"/>
                <a:ea typeface="Open Sans SemiBold" panose="020B0706030804020204" pitchFamily="34" charset="0"/>
                <a:cs typeface="Open Sans SemiBold" panose="020B0706030804020204" pitchFamily="34" charset="0"/>
              </a:rPr>
              <a:t>Nous </a:t>
            </a:r>
            <a:r>
              <a:rPr lang="fr-FR" sz="2400" b="1" kern="1200" dirty="0">
                <a:solidFill>
                  <a:schemeClr val="bg1">
                    <a:lumMod val="50000"/>
                  </a:schemeClr>
                </a:solidFill>
                <a:latin typeface="Open Sans" panose="020B0606030504020204" pitchFamily="34" charset="0"/>
                <a:ea typeface="Open Sans SemiBold" panose="020B0706030804020204" pitchFamily="34" charset="0"/>
                <a:cs typeface="Open Sans SemiBold" panose="020B0706030804020204" pitchFamily="34" charset="0"/>
              </a:rPr>
              <a:t>enrichissons les vies en offrant des solutions énergétiques propres, compétitives et fiables</a:t>
            </a:r>
            <a:endParaRPr lang="en-CA" sz="2400" b="1" dirty="0">
              <a:solidFill>
                <a:schemeClr val="bg1">
                  <a:lumMod val="50000"/>
                </a:schemeClr>
              </a:solidFill>
              <a:latin typeface="Open Sans" panose="020B0606030504020204" pitchFamily="34" charset="0"/>
              <a:ea typeface="Open Sans SemiBold" panose="020B0706030804020204" pitchFamily="34" charset="0"/>
              <a:cs typeface="Open Sans SemiBold" panose="020B0706030804020204" pitchFamily="34" charset="0"/>
            </a:endParaRPr>
          </a:p>
        </p:txBody>
      </p:sp>
      <p:pic>
        <p:nvPicPr>
          <p:cNvPr id="4" name="Picture 3" descr="A picture containing graphics, circle, design&#10;&#10;Description automatically generated">
            <a:extLst>
              <a:ext uri="{FF2B5EF4-FFF2-40B4-BE49-F238E27FC236}">
                <a16:creationId xmlns:a16="http://schemas.microsoft.com/office/drawing/2014/main" id="{987C140B-5CAE-521C-815E-9C335E1986C4}"/>
              </a:ext>
            </a:extLst>
          </p:cNvPr>
          <p:cNvPicPr>
            <a:picLocks noChangeAspect="1"/>
          </p:cNvPicPr>
          <p:nvPr/>
        </p:nvPicPr>
        <p:blipFill>
          <a:blip r:embed="rId4"/>
          <a:stretch>
            <a:fillRect/>
          </a:stretch>
        </p:blipFill>
        <p:spPr>
          <a:xfrm>
            <a:off x="5589491" y="3447543"/>
            <a:ext cx="1013013" cy="1013013"/>
          </a:xfrm>
          <a:prstGeom prst="rect">
            <a:avLst/>
          </a:prstGeom>
        </p:spPr>
      </p:pic>
      <p:sp>
        <p:nvSpPr>
          <p:cNvPr id="5" name="Rectangle 4">
            <a:extLst>
              <a:ext uri="{FF2B5EF4-FFF2-40B4-BE49-F238E27FC236}">
                <a16:creationId xmlns:a16="http://schemas.microsoft.com/office/drawing/2014/main" id="{C11EFFC7-F5B1-99BA-8BFA-203835BD811F}"/>
              </a:ext>
            </a:extLst>
          </p:cNvPr>
          <p:cNvSpPr/>
          <p:nvPr/>
        </p:nvSpPr>
        <p:spPr>
          <a:xfrm>
            <a:off x="1786294" y="4559818"/>
            <a:ext cx="8619410" cy="2182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96112">
              <a:spcAft>
                <a:spcPts val="600"/>
              </a:spcAft>
            </a:pPr>
            <a:r>
              <a:rPr lang="en-US" sz="2800" b="1" kern="1200" dirty="0">
                <a:solidFill>
                  <a:srgbClr val="566775"/>
                </a:solidFill>
                <a:latin typeface="Open Sans Extrabold" panose="020B0606030504020204" pitchFamily="34" charset="0"/>
                <a:ea typeface="Open Sans Semibold" panose="020B0706030804020204" pitchFamily="34" charset="0"/>
                <a:cs typeface="Open Sans Semibold" panose="020B0706030804020204" pitchFamily="34" charset="0"/>
              </a:rPr>
              <a:t>NOTRE MISSION</a:t>
            </a:r>
          </a:p>
          <a:p>
            <a:pPr algn="ctr" defTabSz="896112">
              <a:spcAft>
                <a:spcPts val="600"/>
              </a:spcAft>
            </a:pPr>
            <a:r>
              <a:rPr lang="fr-FR" sz="2400" b="1" kern="1200" dirty="0">
                <a:solidFill>
                  <a:schemeClr val="bg1">
                    <a:lumMod val="50000"/>
                  </a:schemeClr>
                </a:solidFill>
                <a:latin typeface="Open Sans" panose="020B0606030504020204" pitchFamily="34" charset="0"/>
                <a:ea typeface="Open Sans SemiBold" panose="020B0706030804020204" pitchFamily="34" charset="0"/>
                <a:cs typeface="Open Sans SemiBold" panose="020B0706030804020204" pitchFamily="34" charset="0"/>
              </a:rPr>
              <a:t>Nous nous engageons avec passion à offrir la meilleure expérience client, à assurer la sécurité énergétique et à accélérer une transition énergétique propre et durable</a:t>
            </a:r>
            <a:endParaRPr lang="en-CA" sz="2400" b="1" dirty="0">
              <a:solidFill>
                <a:schemeClr val="bg1">
                  <a:lumMod val="50000"/>
                </a:schemeClr>
              </a:solidFill>
              <a:latin typeface="Open Sans" panose="020B0606030504020204" pitchFamily="34" charset="0"/>
              <a:ea typeface="Open Sans SemiBold" panose="020B0706030804020204" pitchFamily="34" charset="0"/>
              <a:cs typeface="Open Sans SemiBold" panose="020B0706030804020204" pitchFamily="34" charset="0"/>
            </a:endParaRPr>
          </a:p>
        </p:txBody>
      </p:sp>
      <p:sp>
        <p:nvSpPr>
          <p:cNvPr id="6" name="Footer Placeholder 7">
            <a:extLst>
              <a:ext uri="{FF2B5EF4-FFF2-40B4-BE49-F238E27FC236}">
                <a16:creationId xmlns:a16="http://schemas.microsoft.com/office/drawing/2014/main" id="{2EBD9534-368F-AD8B-E8CB-B48F1E8C22BF}"/>
              </a:ext>
            </a:extLst>
          </p:cNvPr>
          <p:cNvSpPr>
            <a:spLocks noGrp="1"/>
          </p:cNvSpPr>
          <p:nvPr>
            <p:ph type="ftr" sz="quarter" idx="11"/>
          </p:nvPr>
        </p:nvSpPr>
        <p:spPr>
          <a:xfrm>
            <a:off x="4038600" y="6481045"/>
            <a:ext cx="4114800" cy="365125"/>
          </a:xfrm>
          <a:prstGeom prst="rect">
            <a:avLst/>
          </a:prstGeom>
        </p:spPr>
        <p:txBody>
          <a:bodyPr/>
          <a:lstStyle>
            <a:lvl1pPr algn="ctr">
              <a:defRPr sz="1400">
                <a:solidFill>
                  <a:schemeClr val="bg1">
                    <a:lumMod val="50000"/>
                  </a:schemeClr>
                </a:solidFill>
              </a:defRPr>
            </a:lvl1pPr>
          </a:lstStyle>
          <a:p>
            <a:fld id="{681FD8D5-2B42-4EC0-BEFD-F9678D70D312}" type="slidenum">
              <a:rPr lang="en-CA" sz="1200" smtClean="0"/>
              <a:pPr/>
              <a:t>2</a:t>
            </a:fld>
            <a:endParaRPr lang="en-CA" sz="1200" dirty="0"/>
          </a:p>
        </p:txBody>
      </p:sp>
    </p:spTree>
    <p:extLst>
      <p:ext uri="{BB962C8B-B14F-4D97-AF65-F5344CB8AC3E}">
        <p14:creationId xmlns:p14="http://schemas.microsoft.com/office/powerpoint/2010/main" val="53880867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31468B-1E93-4A4D-8720-F7636C58732F}"/>
              </a:ext>
            </a:extLst>
          </p:cNvPr>
          <p:cNvPicPr>
            <a:picLocks noChangeAspect="1"/>
          </p:cNvPicPr>
          <p:nvPr/>
        </p:nvPicPr>
        <p:blipFill rotWithShape="1">
          <a:blip r:embed="rId2"/>
          <a:srcRect t="5128" b="3787"/>
          <a:stretch/>
        </p:blipFill>
        <p:spPr>
          <a:xfrm>
            <a:off x="0" y="0"/>
            <a:ext cx="12192000" cy="1996580"/>
          </a:xfrm>
          <a:prstGeom prst="rect">
            <a:avLst/>
          </a:prstGeom>
        </p:spPr>
      </p:pic>
      <p:sp>
        <p:nvSpPr>
          <p:cNvPr id="5" name="Text Placeholder 1">
            <a:extLst>
              <a:ext uri="{FF2B5EF4-FFF2-40B4-BE49-F238E27FC236}">
                <a16:creationId xmlns:a16="http://schemas.microsoft.com/office/drawing/2014/main" id="{F0DCF586-C913-4FCF-8284-E6E91EA5B713}"/>
              </a:ext>
            </a:extLst>
          </p:cNvPr>
          <p:cNvSpPr txBox="1">
            <a:spLocks/>
          </p:cNvSpPr>
          <p:nvPr/>
        </p:nvSpPr>
        <p:spPr>
          <a:xfrm>
            <a:off x="667505" y="2390744"/>
            <a:ext cx="3820769" cy="7954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chemeClr val="tx1">
                    <a:lumMod val="75000"/>
                    <a:lumOff val="25000"/>
                  </a:schemeClr>
                </a:solidFill>
              </a:rPr>
              <a:t>Bâtiments</a:t>
            </a:r>
            <a:r>
              <a:rPr lang="en-US" dirty="0">
                <a:solidFill>
                  <a:schemeClr val="tx1">
                    <a:lumMod val="75000"/>
                    <a:lumOff val="25000"/>
                  </a:schemeClr>
                </a:solidFill>
              </a:rPr>
              <a:t> </a:t>
            </a:r>
            <a:r>
              <a:rPr lang="en-US" dirty="0" err="1">
                <a:solidFill>
                  <a:schemeClr val="tx1">
                    <a:lumMod val="75000"/>
                    <a:lumOff val="25000"/>
                  </a:schemeClr>
                </a:solidFill>
              </a:rPr>
              <a:t>résidentiels</a:t>
            </a:r>
            <a:endParaRPr lang="en-CA" dirty="0">
              <a:solidFill>
                <a:schemeClr val="tx1">
                  <a:lumMod val="75000"/>
                  <a:lumOff val="25000"/>
                </a:schemeClr>
              </a:solidFill>
            </a:endParaRPr>
          </a:p>
        </p:txBody>
      </p:sp>
      <p:sp>
        <p:nvSpPr>
          <p:cNvPr id="6" name="Text Placeholder 2">
            <a:extLst>
              <a:ext uri="{FF2B5EF4-FFF2-40B4-BE49-F238E27FC236}">
                <a16:creationId xmlns:a16="http://schemas.microsoft.com/office/drawing/2014/main" id="{EFB3FF2A-C0F3-4C6D-881E-F5D319D01F4E}"/>
              </a:ext>
            </a:extLst>
          </p:cNvPr>
          <p:cNvSpPr txBox="1">
            <a:spLocks/>
          </p:cNvSpPr>
          <p:nvPr/>
        </p:nvSpPr>
        <p:spPr>
          <a:xfrm>
            <a:off x="1929858" y="3186156"/>
            <a:ext cx="8268391" cy="2687682"/>
          </a:xfrm>
          <a:prstGeom prst="rect">
            <a:avLst/>
          </a:prstGeom>
        </p:spPr>
        <p:txBody>
          <a:bodyPr lIns="91440" tIns="45720" rIns="91440" bIns="45720" anchor="t"/>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1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2"/>
              </a:buClr>
              <a:buFont typeface="Arial" panose="020B0604020202020204" pitchFamily="34" charset="0"/>
              <a:buChar char="•"/>
            </a:pPr>
            <a:r>
              <a:rPr lang="en-US" sz="1800" dirty="0">
                <a:solidFill>
                  <a:schemeClr val="bg2">
                    <a:lumMod val="25000"/>
                  </a:schemeClr>
                </a:solidFill>
              </a:rPr>
              <a:t>Les </a:t>
            </a:r>
            <a:r>
              <a:rPr lang="en-US" sz="1800" dirty="0" err="1">
                <a:solidFill>
                  <a:schemeClr val="bg2">
                    <a:lumMod val="25000"/>
                  </a:schemeClr>
                </a:solidFill>
              </a:rPr>
              <a:t>maisons</a:t>
            </a:r>
            <a:r>
              <a:rPr lang="en-US" sz="1800" dirty="0">
                <a:solidFill>
                  <a:schemeClr val="bg2">
                    <a:lumMod val="25000"/>
                  </a:schemeClr>
                </a:solidFill>
              </a:rPr>
              <a:t> </a:t>
            </a:r>
            <a:r>
              <a:rPr lang="en-US" sz="1800" dirty="0" err="1">
                <a:solidFill>
                  <a:schemeClr val="bg2">
                    <a:lumMod val="25000"/>
                  </a:schemeClr>
                </a:solidFill>
              </a:rPr>
              <a:t>unifamiliales</a:t>
            </a:r>
            <a:endParaRPr lang="en-US" sz="1800" dirty="0">
              <a:solidFill>
                <a:schemeClr val="bg2">
                  <a:lumMod val="25000"/>
                </a:schemeClr>
              </a:solidFill>
            </a:endParaRPr>
          </a:p>
          <a:p>
            <a:pPr marL="285750" indent="-285750">
              <a:buClr>
                <a:schemeClr val="accent2"/>
              </a:buClr>
              <a:buFont typeface="Arial" panose="020B0604020202020204" pitchFamily="34" charset="0"/>
              <a:buChar char="•"/>
            </a:pPr>
            <a:r>
              <a:rPr lang="en-US" sz="1800" b="1" dirty="0">
                <a:solidFill>
                  <a:schemeClr val="tx2">
                    <a:lumMod val="50000"/>
                  </a:schemeClr>
                </a:solidFill>
              </a:rPr>
              <a:t>Petits </a:t>
            </a:r>
            <a:r>
              <a:rPr lang="en-CA" sz="1800" b="1" dirty="0">
                <a:solidFill>
                  <a:schemeClr val="tx2">
                    <a:lumMod val="50000"/>
                  </a:schemeClr>
                </a:solidFill>
              </a:rPr>
              <a:t>immeubles à </a:t>
            </a:r>
            <a:r>
              <a:rPr lang="en-CA" sz="1800" b="1" dirty="0" err="1">
                <a:solidFill>
                  <a:schemeClr val="tx2">
                    <a:lumMod val="50000"/>
                  </a:schemeClr>
                </a:solidFill>
              </a:rPr>
              <a:t>appartements</a:t>
            </a:r>
            <a:r>
              <a:rPr lang="en-CA" sz="1800" b="1" dirty="0">
                <a:solidFill>
                  <a:schemeClr val="tx2">
                    <a:lumMod val="50000"/>
                  </a:schemeClr>
                </a:solidFill>
              </a:rPr>
              <a:t> </a:t>
            </a:r>
            <a:r>
              <a:rPr lang="en-US" sz="1800" b="1" dirty="0">
                <a:solidFill>
                  <a:schemeClr val="tx2">
                    <a:lumMod val="50000"/>
                  </a:schemeClr>
                </a:solidFill>
              </a:rPr>
              <a:t>: (pas plus de 3  </a:t>
            </a:r>
            <a:r>
              <a:rPr lang="en-US" sz="1800" b="1" dirty="0" err="1">
                <a:solidFill>
                  <a:schemeClr val="tx2">
                    <a:lumMod val="50000"/>
                  </a:schemeClr>
                </a:solidFill>
              </a:rPr>
              <a:t>étages</a:t>
            </a:r>
            <a:r>
              <a:rPr lang="en-US" sz="1800" b="1" dirty="0">
                <a:solidFill>
                  <a:schemeClr val="tx2">
                    <a:lumMod val="50000"/>
                  </a:schemeClr>
                </a:solidFill>
              </a:rPr>
              <a:t> de </a:t>
            </a:r>
            <a:r>
              <a:rPr lang="en-US" sz="1800" b="1" dirty="0" err="1">
                <a:solidFill>
                  <a:schemeClr val="tx2">
                    <a:lumMod val="50000"/>
                  </a:schemeClr>
                </a:solidFill>
              </a:rPr>
              <a:t>haut</a:t>
            </a:r>
            <a:r>
              <a:rPr lang="en-CA" sz="1800" b="1" dirty="0">
                <a:solidFill>
                  <a:schemeClr val="tx2">
                    <a:lumMod val="50000"/>
                  </a:schemeClr>
                </a:solidFill>
              </a:rPr>
              <a:t>, </a:t>
            </a:r>
            <a:r>
              <a:rPr lang="en-CA" sz="1800" b="1" dirty="0" err="1">
                <a:solidFill>
                  <a:schemeClr val="tx2">
                    <a:lumMod val="50000"/>
                  </a:schemeClr>
                </a:solidFill>
              </a:rPr>
              <a:t>moins</a:t>
            </a:r>
            <a:r>
              <a:rPr lang="en-CA" sz="1800" b="1" dirty="0">
                <a:solidFill>
                  <a:schemeClr val="tx2">
                    <a:lumMod val="50000"/>
                  </a:schemeClr>
                </a:solidFill>
              </a:rPr>
              <a:t> de 6458 ft2 </a:t>
            </a:r>
            <a:r>
              <a:rPr lang="en-CA" sz="1800" b="1" dirty="0" err="1">
                <a:solidFill>
                  <a:schemeClr val="tx2">
                    <a:lumMod val="50000"/>
                  </a:schemeClr>
                </a:solidFill>
              </a:rPr>
              <a:t>d'empreinte</a:t>
            </a:r>
            <a:r>
              <a:rPr lang="en-CA" sz="1800" b="1" dirty="0">
                <a:solidFill>
                  <a:schemeClr val="tx2">
                    <a:lumMod val="50000"/>
                  </a:schemeClr>
                </a:solidFill>
              </a:rPr>
              <a:t> au sol </a:t>
            </a:r>
            <a:r>
              <a:rPr lang="en-US" sz="1800" b="1" dirty="0">
                <a:solidFill>
                  <a:schemeClr val="tx2">
                    <a:lumMod val="50000"/>
                  </a:schemeClr>
                </a:solidFill>
              </a:rPr>
              <a:t>(600m</a:t>
            </a:r>
            <a:r>
              <a:rPr lang="en-US" sz="1800" b="1" baseline="30000" dirty="0">
                <a:solidFill>
                  <a:schemeClr val="tx1">
                    <a:lumMod val="75000"/>
                    <a:lumOff val="25000"/>
                  </a:schemeClr>
                </a:solidFill>
              </a:rPr>
              <a:t>2</a:t>
            </a:r>
            <a:r>
              <a:rPr lang="en-US" sz="1800" b="1" dirty="0">
                <a:solidFill>
                  <a:schemeClr val="tx1">
                    <a:lumMod val="75000"/>
                    <a:lumOff val="25000"/>
                  </a:schemeClr>
                </a:solidFill>
              </a:rPr>
              <a:t>)</a:t>
            </a:r>
            <a:r>
              <a:rPr lang="en-US" sz="1800" b="1" baseline="30000" dirty="0">
                <a:solidFill>
                  <a:schemeClr val="tx1">
                    <a:lumMod val="75000"/>
                    <a:lumOff val="25000"/>
                  </a:schemeClr>
                </a:solidFill>
              </a:rPr>
              <a:t> </a:t>
            </a:r>
            <a:endParaRPr lang="en-US" sz="1800" b="1" dirty="0">
              <a:solidFill>
                <a:schemeClr val="tx2">
                  <a:lumMod val="50000"/>
                </a:schemeClr>
              </a:solidFill>
            </a:endParaRPr>
          </a:p>
          <a:p>
            <a:pPr marL="285750" indent="-285750">
              <a:buClr>
                <a:schemeClr val="accent2"/>
              </a:buClr>
              <a:buFont typeface="Arial" panose="020B0604020202020204" pitchFamily="34" charset="0"/>
              <a:buChar char="•"/>
            </a:pPr>
            <a:r>
              <a:rPr lang="fr-FR" sz="1800" dirty="0">
                <a:solidFill>
                  <a:schemeClr val="bg2">
                    <a:lumMod val="25000"/>
                  </a:schemeClr>
                </a:solidFill>
              </a:rPr>
              <a:t>Comprend une évaluation énergétique (</a:t>
            </a:r>
            <a:r>
              <a:rPr lang="en-CA" sz="1800" b="1" dirty="0" err="1">
                <a:solidFill>
                  <a:schemeClr val="bg2">
                    <a:lumMod val="25000"/>
                  </a:schemeClr>
                </a:solidFill>
              </a:rPr>
              <a:t>logiciel</a:t>
            </a:r>
            <a:r>
              <a:rPr lang="en-CA" sz="1800" b="1" dirty="0">
                <a:solidFill>
                  <a:schemeClr val="bg2">
                    <a:lumMod val="25000"/>
                  </a:schemeClr>
                </a:solidFill>
              </a:rPr>
              <a:t> HOT2000 </a:t>
            </a:r>
            <a:r>
              <a:rPr lang="fr-FR" sz="1800" b="1" dirty="0">
                <a:solidFill>
                  <a:schemeClr val="bg2">
                    <a:lumMod val="25000"/>
                  </a:schemeClr>
                </a:solidFill>
              </a:rPr>
              <a:t>, conforme à la SCHL</a:t>
            </a:r>
            <a:r>
              <a:rPr lang="fr-FR" sz="1800" dirty="0">
                <a:solidFill>
                  <a:schemeClr val="bg2">
                    <a:lumMod val="25000"/>
                  </a:schemeClr>
                </a:solidFill>
              </a:rPr>
              <a:t>)</a:t>
            </a:r>
          </a:p>
          <a:p>
            <a:pPr marL="285750" indent="-285750">
              <a:buClr>
                <a:schemeClr val="accent2"/>
              </a:buClr>
              <a:buFont typeface="Arial" panose="020B0604020202020204" pitchFamily="34" charset="0"/>
              <a:buChar char="•"/>
            </a:pPr>
            <a:r>
              <a:rPr lang="fr-FR" sz="1800" dirty="0">
                <a:solidFill>
                  <a:schemeClr val="bg2">
                    <a:lumMod val="25000"/>
                  </a:schemeClr>
                </a:solidFill>
              </a:rPr>
              <a:t>Subventions pour l'enveloppe du bâtiment, les fenêtres, les portes et les systèmes de chauffage</a:t>
            </a:r>
            <a:endParaRPr lang="en-CA" sz="1800" dirty="0">
              <a:solidFill>
                <a:schemeClr val="bg2">
                  <a:lumMod val="25000"/>
                </a:schemeClr>
              </a:solidFill>
            </a:endParaRPr>
          </a:p>
          <a:p>
            <a:pPr marL="285750" indent="-285750">
              <a:buClr>
                <a:schemeClr val="accent2"/>
              </a:buClr>
              <a:buFont typeface="Arial" panose="020B0604020202020204" pitchFamily="34" charset="0"/>
              <a:buChar char="•"/>
            </a:pPr>
            <a:endParaRPr lang="en-US" sz="1800" dirty="0"/>
          </a:p>
          <a:p>
            <a:pPr marL="285750" indent="-285750">
              <a:buClr>
                <a:schemeClr val="accent2"/>
              </a:buClr>
              <a:buFont typeface="Arial" panose="020B0604020202020204" pitchFamily="34" charset="0"/>
              <a:buChar char="•"/>
            </a:pPr>
            <a:endParaRPr lang="en-US" dirty="0"/>
          </a:p>
          <a:p>
            <a:pPr marL="285750" indent="-285750">
              <a:buClr>
                <a:schemeClr val="accent2"/>
              </a:buClr>
              <a:buFont typeface="Arial" panose="020B0604020202020204" pitchFamily="34" charset="0"/>
              <a:buChar char="•"/>
            </a:pPr>
            <a:endParaRPr lang="en-US" dirty="0"/>
          </a:p>
          <a:p>
            <a:pPr marL="285750" indent="-285750">
              <a:buClr>
                <a:schemeClr val="accent2"/>
              </a:buClr>
              <a:buFont typeface="Arial" panose="020B0604020202020204" pitchFamily="34" charset="0"/>
              <a:buChar char="•"/>
            </a:pPr>
            <a:endParaRPr lang="en-US" dirty="0">
              <a:solidFill>
                <a:srgbClr val="44546A"/>
              </a:solidFill>
            </a:endParaRPr>
          </a:p>
          <a:p>
            <a:pPr marL="285750" indent="-285750">
              <a:buClr>
                <a:schemeClr val="accent2"/>
              </a:buClr>
              <a:buFont typeface="Arial" panose="020B0604020202020204" pitchFamily="34" charset="0"/>
              <a:buChar char="•"/>
            </a:pPr>
            <a:endParaRPr lang="en-US" dirty="0">
              <a:solidFill>
                <a:srgbClr val="44546A"/>
              </a:solidFill>
            </a:endParaRPr>
          </a:p>
          <a:p>
            <a:pPr marL="285750" indent="-285750">
              <a:buClr>
                <a:schemeClr val="accent2"/>
              </a:buClr>
              <a:buFont typeface="Arial" panose="020B0604020202020204" pitchFamily="34" charset="0"/>
              <a:buChar char="•"/>
            </a:pPr>
            <a:endParaRPr lang="en-US" dirty="0">
              <a:solidFill>
                <a:srgbClr val="44546A"/>
              </a:solidFill>
            </a:endParaRPr>
          </a:p>
        </p:txBody>
      </p:sp>
    </p:spTree>
    <p:extLst>
      <p:ext uri="{BB962C8B-B14F-4D97-AF65-F5344CB8AC3E}">
        <p14:creationId xmlns:p14="http://schemas.microsoft.com/office/powerpoint/2010/main" val="1930533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0F0A58-288E-40BE-A3F3-8002CA45728D}"/>
              </a:ext>
            </a:extLst>
          </p:cNvPr>
          <p:cNvSpPr>
            <a:spLocks noGrp="1"/>
          </p:cNvSpPr>
          <p:nvPr>
            <p:ph type="body" sz="quarter" idx="10"/>
          </p:nvPr>
        </p:nvSpPr>
        <p:spPr>
          <a:xfrm>
            <a:off x="266908" y="1764070"/>
            <a:ext cx="4988485" cy="940629"/>
          </a:xfrm>
        </p:spPr>
        <p:txBody>
          <a:bodyPr/>
          <a:lstStyle/>
          <a:p>
            <a:r>
              <a:rPr lang="en-US" b="1" dirty="0"/>
              <a:t>Programme de </a:t>
            </a:r>
            <a:r>
              <a:rPr lang="en-CA" b="1" i="0" dirty="0" err="1">
                <a:solidFill>
                  <a:srgbClr val="252423"/>
                </a:solidFill>
                <a:effectLst/>
              </a:rPr>
              <a:t>sensibilisation</a:t>
            </a:r>
            <a:r>
              <a:rPr lang="en-US" b="1" dirty="0"/>
              <a:t> </a:t>
            </a:r>
            <a:r>
              <a:rPr lang="en-US" b="1" dirty="0" err="1"/>
              <a:t>communautaire</a:t>
            </a:r>
            <a:endParaRPr lang="en-US" b="1" dirty="0"/>
          </a:p>
        </p:txBody>
      </p:sp>
      <p:sp>
        <p:nvSpPr>
          <p:cNvPr id="3" name="Text Placeholder 2">
            <a:extLst>
              <a:ext uri="{FF2B5EF4-FFF2-40B4-BE49-F238E27FC236}">
                <a16:creationId xmlns:a16="http://schemas.microsoft.com/office/drawing/2014/main" id="{B64ECF7D-C799-4791-8D7D-571E41161991}"/>
              </a:ext>
            </a:extLst>
          </p:cNvPr>
          <p:cNvSpPr>
            <a:spLocks noGrp="1"/>
          </p:cNvSpPr>
          <p:nvPr>
            <p:ph type="body" sz="quarter" idx="11"/>
          </p:nvPr>
        </p:nvSpPr>
        <p:spPr>
          <a:xfrm>
            <a:off x="266908" y="2809461"/>
            <a:ext cx="5116831" cy="2687682"/>
          </a:xfrm>
        </p:spPr>
        <p:txBody>
          <a:bodyPr/>
          <a:lstStyle/>
          <a:p>
            <a:pPr marL="285750" lvl="0" indent="-285750">
              <a:buClr>
                <a:schemeClr val="bg2"/>
              </a:buClr>
              <a:buFont typeface="Arial" panose="020B0604020202020204" pitchFamily="34" charset="0"/>
              <a:buChar char="•"/>
            </a:pPr>
            <a:r>
              <a:rPr lang="fr-FR" sz="1600" dirty="0">
                <a:ea typeface="Open Sans" panose="020B0606030504020204" pitchFamily="34" charset="0"/>
                <a:cs typeface="Open Sans" panose="020B0606030504020204" pitchFamily="34" charset="0"/>
              </a:rPr>
              <a:t>Le Programme de sensibilisation communautaire d’Énergie NB collabore avec des organismes sans but lucratif et d’autres organismes communautaires pour offrir des trousse d’économie d’énergie gratuites à leurs clients. </a:t>
            </a:r>
          </a:p>
          <a:p>
            <a:pPr marL="285750" lvl="0" indent="-285750">
              <a:buClr>
                <a:schemeClr val="bg2"/>
              </a:buClr>
              <a:buFont typeface="Arial" panose="020B0604020202020204" pitchFamily="34" charset="0"/>
              <a:buChar char="•"/>
            </a:pPr>
            <a:endParaRPr lang="en-CA" sz="1600" dirty="0">
              <a:ea typeface="Open Sans" panose="020B0606030504020204" pitchFamily="34" charset="0"/>
              <a:cs typeface="Open Sans" panose="020B0606030504020204" pitchFamily="34" charset="0"/>
            </a:endParaRPr>
          </a:p>
          <a:p>
            <a:pPr marL="285750" indent="-285750">
              <a:buClr>
                <a:schemeClr val="bg2"/>
              </a:buClr>
              <a:buFont typeface="Arial" panose="020B0604020202020204" pitchFamily="34" charset="0"/>
              <a:buChar char="•"/>
            </a:pPr>
            <a:r>
              <a:rPr lang="fr-FR" sz="1600" dirty="0">
                <a:ea typeface="Open Sans" panose="020B0606030504020204" pitchFamily="34" charset="0"/>
                <a:cs typeface="Open Sans" panose="020B0606030504020204" pitchFamily="34" charset="0"/>
              </a:rPr>
              <a:t>Ces trousses contiennent des produits </a:t>
            </a:r>
            <a:r>
              <a:rPr lang="fr-FR" sz="1600" dirty="0" err="1">
                <a:ea typeface="Open Sans" panose="020B0606030504020204" pitchFamily="34" charset="0"/>
                <a:cs typeface="Open Sans" panose="020B0606030504020204" pitchFamily="34" charset="0"/>
              </a:rPr>
              <a:t>éconergétiques</a:t>
            </a:r>
            <a:r>
              <a:rPr lang="fr-FR" sz="1600" dirty="0">
                <a:ea typeface="Open Sans" panose="020B0606030504020204" pitchFamily="34" charset="0"/>
                <a:cs typeface="Open Sans" panose="020B0606030504020204" pitchFamily="34" charset="0"/>
              </a:rPr>
              <a:t> qui peuvent aider leurs clients à économiser de l’argent et à améliorer le confort au foyer.</a:t>
            </a:r>
            <a:endParaRPr lang="en-US" sz="1600" dirty="0"/>
          </a:p>
          <a:p>
            <a:pPr marL="742950" lvl="1" indent="-285750" fontAlgn="base">
              <a:buFont typeface="Arial" panose="020B0604020202020204" pitchFamily="34" charset="0"/>
              <a:buChar char="•"/>
            </a:pPr>
            <a:endParaRPr lang="en-US" sz="1600" dirty="0">
              <a:solidFill>
                <a:schemeClr val="tx1">
                  <a:lumMod val="65000"/>
                  <a:lumOff val="35000"/>
                </a:schemeClr>
              </a:solidFill>
            </a:endParaRPr>
          </a:p>
          <a:p>
            <a:endParaRPr lang="en-CA" sz="1800" dirty="0"/>
          </a:p>
        </p:txBody>
      </p:sp>
      <p:pic>
        <p:nvPicPr>
          <p:cNvPr id="8" name="Picture 7">
            <a:extLst>
              <a:ext uri="{FF2B5EF4-FFF2-40B4-BE49-F238E27FC236}">
                <a16:creationId xmlns:a16="http://schemas.microsoft.com/office/drawing/2014/main" id="{27882F83-40C9-4DDF-9B67-0FC4BE78F283}"/>
              </a:ext>
            </a:extLst>
          </p:cNvPr>
          <p:cNvPicPr>
            <a:picLocks noChangeAspect="1"/>
          </p:cNvPicPr>
          <p:nvPr/>
        </p:nvPicPr>
        <p:blipFill>
          <a:blip r:embed="rId2"/>
          <a:stretch>
            <a:fillRect/>
          </a:stretch>
        </p:blipFill>
        <p:spPr>
          <a:xfrm>
            <a:off x="5555563" y="1476702"/>
            <a:ext cx="6486487" cy="4835574"/>
          </a:xfrm>
          <a:prstGeom prst="rect">
            <a:avLst/>
          </a:prstGeom>
        </p:spPr>
      </p:pic>
    </p:spTree>
    <p:extLst>
      <p:ext uri="{BB962C8B-B14F-4D97-AF65-F5344CB8AC3E}">
        <p14:creationId xmlns:p14="http://schemas.microsoft.com/office/powerpoint/2010/main" val="895777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AE65CD-CC73-4A1F-A234-60781BD647FE}"/>
              </a:ext>
            </a:extLst>
          </p:cNvPr>
          <p:cNvSpPr>
            <a:spLocks noGrp="1"/>
          </p:cNvSpPr>
          <p:nvPr>
            <p:ph type="body" sz="quarter" idx="11"/>
          </p:nvPr>
        </p:nvSpPr>
        <p:spPr>
          <a:xfrm>
            <a:off x="95351" y="2649843"/>
            <a:ext cx="6811058" cy="2926359"/>
          </a:xfrm>
        </p:spPr>
        <p:txBody>
          <a:bodyPr/>
          <a:lstStyle/>
          <a:p>
            <a:r>
              <a:rPr lang="fr-FR" dirty="0"/>
              <a:t>Économiser de l'énergie au travail</a:t>
            </a:r>
          </a:p>
        </p:txBody>
      </p:sp>
    </p:spTree>
    <p:extLst>
      <p:ext uri="{BB962C8B-B14F-4D97-AF65-F5344CB8AC3E}">
        <p14:creationId xmlns:p14="http://schemas.microsoft.com/office/powerpoint/2010/main" val="2991858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7238203-4145-4E6E-913C-46130826565B}"/>
              </a:ext>
            </a:extLst>
          </p:cNvPr>
          <p:cNvSpPr txBox="1">
            <a:spLocks/>
          </p:cNvSpPr>
          <p:nvPr/>
        </p:nvSpPr>
        <p:spPr>
          <a:xfrm>
            <a:off x="353536" y="2292342"/>
            <a:ext cx="4258221" cy="7954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t>Chaque</a:t>
            </a:r>
            <a:r>
              <a:rPr lang="en-US" b="1" dirty="0"/>
              <a:t> </a:t>
            </a:r>
            <a:r>
              <a:rPr lang="en-US" b="1" dirty="0" err="1"/>
              <a:t>entreprise</a:t>
            </a:r>
            <a:r>
              <a:rPr lang="en-US" b="1" dirty="0"/>
              <a:t> </a:t>
            </a:r>
            <a:r>
              <a:rPr lang="en-US" b="1" dirty="0" err="1"/>
              <a:t>est</a:t>
            </a:r>
            <a:r>
              <a:rPr lang="en-US" b="1" dirty="0"/>
              <a:t> </a:t>
            </a:r>
            <a:r>
              <a:rPr lang="en-US" b="1" dirty="0" err="1"/>
              <a:t>différente</a:t>
            </a:r>
            <a:r>
              <a:rPr lang="en-US" b="1" dirty="0"/>
              <a:t>!</a:t>
            </a:r>
          </a:p>
        </p:txBody>
      </p:sp>
      <p:sp>
        <p:nvSpPr>
          <p:cNvPr id="5" name="Text Placeholder 2">
            <a:extLst>
              <a:ext uri="{FF2B5EF4-FFF2-40B4-BE49-F238E27FC236}">
                <a16:creationId xmlns:a16="http://schemas.microsoft.com/office/drawing/2014/main" id="{F05C63DB-78F6-4306-BD08-B6B2F97E5213}"/>
              </a:ext>
            </a:extLst>
          </p:cNvPr>
          <p:cNvSpPr txBox="1">
            <a:spLocks/>
          </p:cNvSpPr>
          <p:nvPr/>
        </p:nvSpPr>
        <p:spPr>
          <a:xfrm>
            <a:off x="245959" y="3270634"/>
            <a:ext cx="5742464" cy="2661038"/>
          </a:xfrm>
          <a:prstGeom prst="rect">
            <a:avLst/>
          </a:prstGeom>
        </p:spPr>
        <p:txBody>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1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buFont typeface="Arial" panose="020B0604020202020204" pitchFamily="34" charset="0"/>
              <a:buChar char="•"/>
            </a:pPr>
            <a:r>
              <a:rPr lang="fr-FR" sz="1600" dirty="0"/>
              <a:t>C'est pourquoi nos programmes sont conçus pour fonctionner pour vous.</a:t>
            </a:r>
            <a:endParaRPr lang="en-US" sz="1600" dirty="0"/>
          </a:p>
          <a:p>
            <a:pPr marL="285750" indent="-285750" fontAlgn="base">
              <a:buFont typeface="Arial" panose="020B0604020202020204" pitchFamily="34" charset="0"/>
              <a:buChar char="•"/>
            </a:pPr>
            <a:r>
              <a:rPr lang="fr-FR" sz="1600" dirty="0"/>
              <a:t>Qu'il s'agisse d'améliorer la réfrigération, l'éclairage, les systèmes de chauffage ou d'optimiser la consommation d'énergie sur la chaîne de production, nous sommes là pour vous aider à identifier les projets éligibles.</a:t>
            </a:r>
            <a:endParaRPr lang="en-US" sz="1600" dirty="0"/>
          </a:p>
          <a:p>
            <a:pPr marL="285750" indent="-285750" fontAlgn="base">
              <a:buFont typeface="Arial" panose="020B0604020202020204" pitchFamily="34" charset="0"/>
              <a:buChar char="•"/>
            </a:pPr>
            <a:r>
              <a:rPr lang="fr-FR" sz="1600" dirty="0"/>
              <a:t>Commencez dès aujourd'hui à réduire vos coûts grâce à des mises à niveau écoénergétiques.</a:t>
            </a:r>
            <a:endParaRPr lang="en-US" sz="1600" dirty="0"/>
          </a:p>
          <a:p>
            <a:pPr fontAlgn="base"/>
            <a:endParaRPr lang="en-US" sz="1600" dirty="0"/>
          </a:p>
          <a:p>
            <a:pPr fontAlgn="base"/>
            <a:endParaRPr lang="en-US" sz="1600" dirty="0"/>
          </a:p>
          <a:p>
            <a:pPr fontAlgn="base"/>
            <a:endParaRPr lang="en-US" sz="1600" dirty="0"/>
          </a:p>
          <a:p>
            <a:endParaRPr lang="en-CA" sz="1600" dirty="0"/>
          </a:p>
        </p:txBody>
      </p:sp>
    </p:spTree>
    <p:extLst>
      <p:ext uri="{BB962C8B-B14F-4D97-AF65-F5344CB8AC3E}">
        <p14:creationId xmlns:p14="http://schemas.microsoft.com/office/powerpoint/2010/main" val="2466213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D0A680-434B-4AFD-AF4E-2F31CA05B8FD}"/>
              </a:ext>
            </a:extLst>
          </p:cNvPr>
          <p:cNvSpPr>
            <a:spLocks noGrp="1"/>
          </p:cNvSpPr>
          <p:nvPr>
            <p:ph type="body" sz="quarter" idx="10"/>
          </p:nvPr>
        </p:nvSpPr>
        <p:spPr>
          <a:xfrm>
            <a:off x="116679" y="846739"/>
            <a:ext cx="6133325" cy="721492"/>
          </a:xfrm>
        </p:spPr>
        <p:txBody>
          <a:bodyPr/>
          <a:lstStyle/>
          <a:p>
            <a:r>
              <a:rPr lang="fr-FR" b="1" dirty="0"/>
              <a:t>Programme d’amélioration énergétique des immeubles commerciaux</a:t>
            </a:r>
          </a:p>
        </p:txBody>
      </p:sp>
      <p:sp>
        <p:nvSpPr>
          <p:cNvPr id="4" name="Text Placeholder 2">
            <a:extLst>
              <a:ext uri="{FF2B5EF4-FFF2-40B4-BE49-F238E27FC236}">
                <a16:creationId xmlns:a16="http://schemas.microsoft.com/office/drawing/2014/main" id="{F537397F-BADA-48A4-890F-E8124A162858}"/>
              </a:ext>
            </a:extLst>
          </p:cNvPr>
          <p:cNvSpPr txBox="1">
            <a:spLocks/>
          </p:cNvSpPr>
          <p:nvPr/>
        </p:nvSpPr>
        <p:spPr>
          <a:xfrm>
            <a:off x="3814084" y="5514159"/>
            <a:ext cx="5116831" cy="2687682"/>
          </a:xfrm>
          <a:prstGeom prst="rect">
            <a:avLst/>
          </a:prstGeom>
        </p:spPr>
        <p:txBody>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1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83B54EC6-B2F5-48EE-B973-8AAC1DB64990}"/>
              </a:ext>
            </a:extLst>
          </p:cNvPr>
          <p:cNvSpPr txBox="1"/>
          <p:nvPr/>
        </p:nvSpPr>
        <p:spPr>
          <a:xfrm>
            <a:off x="311971" y="2256442"/>
            <a:ext cx="4581427" cy="3293209"/>
          </a:xfrm>
          <a:prstGeom prst="rect">
            <a:avLst/>
          </a:prstGeom>
          <a:noFill/>
        </p:spPr>
        <p:txBody>
          <a:bodyPr wrap="square" rtlCol="0">
            <a:spAutoFit/>
          </a:bodyPr>
          <a:lstStyle/>
          <a:p>
            <a:r>
              <a:rPr lang="fr-FR"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Voici quelques exemples d’entités admissibles:</a:t>
            </a:r>
          </a:p>
          <a:p>
            <a:pPr marL="342900" indent="-342900">
              <a:buFont typeface="Arial" panose="020B0604020202020204" pitchFamily="34" charset="0"/>
              <a:buChar char="•"/>
            </a:pPr>
            <a:r>
              <a:rPr lang="fr-FR"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Foyers de soins</a:t>
            </a:r>
          </a:p>
          <a:p>
            <a:pPr marL="342900" indent="-342900">
              <a:buFont typeface="Arial" panose="020B0604020202020204" pitchFamily="34" charset="0"/>
              <a:buChar char="•"/>
            </a:pPr>
            <a:r>
              <a:rPr lang="fr-FR"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Motels</a:t>
            </a:r>
          </a:p>
          <a:p>
            <a:pPr marL="342900" indent="-342900">
              <a:buFont typeface="Arial" panose="020B0604020202020204" pitchFamily="34" charset="0"/>
              <a:buChar char="•"/>
            </a:pPr>
            <a:r>
              <a:rPr lang="fr-FR"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Hôtels</a:t>
            </a:r>
          </a:p>
          <a:p>
            <a:pPr marL="342900" indent="-342900">
              <a:buFont typeface="Arial" panose="020B0604020202020204" pitchFamily="34" charset="0"/>
              <a:buChar char="•"/>
            </a:pPr>
            <a:r>
              <a:rPr lang="fr-FR"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Terrains de camping</a:t>
            </a:r>
          </a:p>
          <a:p>
            <a:pPr marL="342900" indent="-342900">
              <a:buFont typeface="Arial" panose="020B0604020202020204" pitchFamily="34" charset="0"/>
              <a:buChar char="•"/>
            </a:pPr>
            <a:r>
              <a:rPr lang="fr-FR"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Terrains de golf </a:t>
            </a:r>
          </a:p>
          <a:p>
            <a:pPr marL="342900" indent="-342900">
              <a:buFont typeface="Arial" panose="020B0604020202020204" pitchFamily="34" charset="0"/>
              <a:buChar char="•"/>
            </a:pPr>
            <a:r>
              <a:rPr lang="fr-FR"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Restaurants</a:t>
            </a:r>
          </a:p>
          <a:p>
            <a:pPr marL="342900" indent="-342900">
              <a:buFont typeface="Arial" panose="020B0604020202020204" pitchFamily="34" charset="0"/>
              <a:buChar char="•"/>
            </a:pPr>
            <a:r>
              <a:rPr lang="fr-FR"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Restaurants de vente à emporter</a:t>
            </a:r>
          </a:p>
          <a:p>
            <a:pPr marL="342900" indent="-342900">
              <a:buFont typeface="Arial" panose="020B0604020202020204" pitchFamily="34" charset="0"/>
              <a:buChar char="•"/>
            </a:pPr>
            <a:r>
              <a:rPr lang="fr-FR"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Grands immeubles d'appartements</a:t>
            </a:r>
          </a:p>
          <a:p>
            <a:endParaRPr lang="en-US" sz="2800" b="1" dirty="0">
              <a:solidFill>
                <a:schemeClr val="tx1">
                  <a:lumMod val="65000"/>
                  <a:lumOff val="35000"/>
                </a:schemeClr>
              </a:solidFill>
              <a:latin typeface="Museo Sans 500" panose="02000000000000000000" pitchFamily="2" charset="77"/>
            </a:endParaRPr>
          </a:p>
        </p:txBody>
      </p:sp>
    </p:spTree>
    <p:extLst>
      <p:ext uri="{BB962C8B-B14F-4D97-AF65-F5344CB8AC3E}">
        <p14:creationId xmlns:p14="http://schemas.microsoft.com/office/powerpoint/2010/main" val="1428921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D0A680-434B-4AFD-AF4E-2F31CA05B8FD}"/>
              </a:ext>
            </a:extLst>
          </p:cNvPr>
          <p:cNvSpPr>
            <a:spLocks noGrp="1"/>
          </p:cNvSpPr>
          <p:nvPr>
            <p:ph type="body" sz="quarter" idx="10"/>
          </p:nvPr>
        </p:nvSpPr>
        <p:spPr>
          <a:xfrm>
            <a:off x="231254" y="274037"/>
            <a:ext cx="6753340" cy="1069803"/>
          </a:xfrm>
        </p:spPr>
        <p:txBody>
          <a:bodyPr/>
          <a:lstStyle/>
          <a:p>
            <a:r>
              <a:rPr lang="fr-FR" b="1" dirty="0"/>
              <a:t>Programme d’amélioration énergétique des immeubles commerciaux</a:t>
            </a:r>
            <a:r>
              <a:rPr lang="fr-FR" b="0" i="0" dirty="0">
                <a:solidFill>
                  <a:srgbClr val="FFFFFF"/>
                </a:solidFill>
                <a:effectLst/>
                <a:latin typeface="Montserrat" panose="00000500000000000000" pitchFamily="2" charset="0"/>
              </a:rPr>
              <a:t>1,</a:t>
            </a:r>
          </a:p>
          <a:p>
            <a:r>
              <a:rPr lang="fr-FR" sz="1300" b="1" dirty="0">
                <a:solidFill>
                  <a:schemeClr val="bg2"/>
                </a:solidFill>
              </a:rPr>
              <a:t>Recevez jusqu'à 1,25 million de dollars pour des améliorations énergétiques! !</a:t>
            </a:r>
            <a:r>
              <a:rPr lang="fr-FR" b="0" i="0" dirty="0">
                <a:solidFill>
                  <a:srgbClr val="FFFFFF"/>
                </a:solidFill>
                <a:effectLst/>
                <a:latin typeface="Montserrat" panose="00000500000000000000" pitchFamily="2" charset="0"/>
              </a:rPr>
              <a:t>25 de dollars pour des améliorations  de réduire les émissions de gaz à effet de serre !</a:t>
            </a:r>
            <a:endParaRPr lang="fr-FR" b="1" dirty="0"/>
          </a:p>
          <a:p>
            <a:r>
              <a:rPr lang="fr-FR" b="0" i="0" dirty="0">
                <a:solidFill>
                  <a:srgbClr val="FFFFFF"/>
                </a:solidFill>
                <a:effectLst/>
                <a:latin typeface="Montserrat" panose="00000500000000000000" pitchFamily="2" charset="0"/>
              </a:rPr>
              <a:t>Obtenez jusqu'à 1,25 million de dollars pour des améliorations  de réduire les émissions de gaz à effet de serre !</a:t>
            </a:r>
            <a:endParaRPr lang="fr-FR" b="1" dirty="0"/>
          </a:p>
        </p:txBody>
      </p:sp>
      <p:sp>
        <p:nvSpPr>
          <p:cNvPr id="4" name="Text Placeholder 2">
            <a:extLst>
              <a:ext uri="{FF2B5EF4-FFF2-40B4-BE49-F238E27FC236}">
                <a16:creationId xmlns:a16="http://schemas.microsoft.com/office/drawing/2014/main" id="{F537397F-BADA-48A4-890F-E8124A162858}"/>
              </a:ext>
            </a:extLst>
          </p:cNvPr>
          <p:cNvSpPr txBox="1">
            <a:spLocks/>
          </p:cNvSpPr>
          <p:nvPr/>
        </p:nvSpPr>
        <p:spPr>
          <a:xfrm>
            <a:off x="3814084" y="5514159"/>
            <a:ext cx="5116831" cy="2687682"/>
          </a:xfrm>
          <a:prstGeom prst="rect">
            <a:avLst/>
          </a:prstGeom>
        </p:spPr>
        <p:txBody>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1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US" dirty="0"/>
          </a:p>
        </p:txBody>
      </p:sp>
      <p:sp>
        <p:nvSpPr>
          <p:cNvPr id="6" name="Rectangle 5">
            <a:extLst>
              <a:ext uri="{FF2B5EF4-FFF2-40B4-BE49-F238E27FC236}">
                <a16:creationId xmlns:a16="http://schemas.microsoft.com/office/drawing/2014/main" id="{E4ADCED9-C49F-4BB4-B2AF-E14374530791}"/>
              </a:ext>
            </a:extLst>
          </p:cNvPr>
          <p:cNvSpPr/>
          <p:nvPr/>
        </p:nvSpPr>
        <p:spPr>
          <a:xfrm>
            <a:off x="230859" y="1343840"/>
            <a:ext cx="6013799" cy="1246495"/>
          </a:xfrm>
          <a:prstGeom prst="rect">
            <a:avLst/>
          </a:prstGeom>
        </p:spPr>
        <p:txBody>
          <a:bodyPr wrap="square">
            <a:spAutoFit/>
          </a:bodyPr>
          <a:lstStyle/>
          <a:p>
            <a:pPr marL="0" lvl="1">
              <a:lnSpc>
                <a:spcPts val="2020"/>
              </a:lnSpc>
              <a:spcBef>
                <a:spcPts val="1000"/>
              </a:spcBef>
              <a:buClr>
                <a:srgbClr val="ED7D31"/>
              </a:buClr>
              <a:buSzPct val="150000"/>
            </a:pPr>
            <a:r>
              <a:rPr lang="fr-FR"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Les projets qui permettent d'économiser de l'énergie et de réduire les émissions de gaz à effet de serre sont admissibles à un incitatif jusqu'à 1,25 million de dollars</a:t>
            </a:r>
          </a:p>
          <a:p>
            <a:pPr marL="0" lvl="1">
              <a:lnSpc>
                <a:spcPts val="2020"/>
              </a:lnSpc>
              <a:spcBef>
                <a:spcPts val="1000"/>
              </a:spcBef>
              <a:buClr>
                <a:srgbClr val="ED7D31"/>
              </a:buClr>
              <a:buSzPct val="150000"/>
            </a:pPr>
            <a:endParaRPr lang="en-US" dirty="0">
              <a:latin typeface="Museo Sans 500" panose="02000000000000000000" charset="0"/>
            </a:endParaRPr>
          </a:p>
        </p:txBody>
      </p:sp>
      <p:sp>
        <p:nvSpPr>
          <p:cNvPr id="8" name="Rectangle 7">
            <a:extLst>
              <a:ext uri="{FF2B5EF4-FFF2-40B4-BE49-F238E27FC236}">
                <a16:creationId xmlns:a16="http://schemas.microsoft.com/office/drawing/2014/main" id="{8CFC9FD9-ECAB-4D66-9BB6-FF12B1A08330}"/>
              </a:ext>
            </a:extLst>
          </p:cNvPr>
          <p:cNvSpPr/>
          <p:nvPr/>
        </p:nvSpPr>
        <p:spPr>
          <a:xfrm>
            <a:off x="230859" y="2397197"/>
            <a:ext cx="5865141" cy="3323987"/>
          </a:xfrm>
          <a:prstGeom prst="rect">
            <a:avLst/>
          </a:prstGeom>
        </p:spPr>
        <p:txBody>
          <a:bodyPr wrap="square">
            <a:spAutoFit/>
          </a:bodyPr>
          <a:lstStyle/>
          <a:p>
            <a:pPr>
              <a:buClr>
                <a:srgbClr val="ED7D31"/>
              </a:buClr>
              <a:buSzPct val="150000"/>
            </a:pPr>
            <a:r>
              <a:rPr lang="en-US" b="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Voici</a:t>
            </a:r>
            <a:r>
              <a:rPr lang="en-US"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quelques</a:t>
            </a:r>
            <a:r>
              <a:rPr lang="en-US"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b="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exemples</a:t>
            </a:r>
            <a:r>
              <a:rPr lang="en-US"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de </a:t>
            </a:r>
            <a:r>
              <a:rPr lang="en-US" b="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projets</a:t>
            </a:r>
            <a:r>
              <a:rPr lang="en-US"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a:p>
            <a:pPr marL="742950" lvl="1" indent="-285750">
              <a:buClr>
                <a:srgbClr val="ED7D31"/>
              </a:buClr>
              <a:buSzPct val="150000"/>
              <a:buFont typeface="Arial" panose="020B0604020202020204" pitchFamily="34" charset="0"/>
              <a:buChar char="•"/>
            </a:pPr>
            <a:r>
              <a:rPr lang="en-US" sz="16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Énergie</a:t>
            </a: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renouvelable</a:t>
            </a: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élienne</a:t>
            </a: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solaire</a:t>
            </a: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a:p>
            <a:pPr marL="742950" lvl="1" indent="-285750">
              <a:buClr>
                <a:srgbClr val="ED7D31"/>
              </a:buClr>
              <a:buSzPct val="150000"/>
              <a:buFont typeface="Arial" panose="020B0604020202020204" pitchFamily="34" charset="0"/>
              <a:buChar char="•"/>
            </a:pPr>
            <a:r>
              <a:rPr lang="fr-FR"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Isolation/étanchéité à l'air, fenêtres et portes</a:t>
            </a:r>
          </a:p>
          <a:p>
            <a:pPr marL="742950" lvl="1" indent="-285750">
              <a:buClr>
                <a:srgbClr val="ED7D31"/>
              </a:buClr>
              <a:buSzPct val="150000"/>
              <a:buFont typeface="Arial" panose="020B0604020202020204" pitchFamily="34" charset="0"/>
              <a:buChar char="•"/>
            </a:pPr>
            <a:r>
              <a:rPr lang="fr-FR"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Chauffage, ventilation, climatisation (CVC).</a:t>
            </a:r>
          </a:p>
          <a:p>
            <a:pPr marL="742950" lvl="1" indent="-285750">
              <a:buClr>
                <a:srgbClr val="ED7D31"/>
              </a:buClr>
              <a:buSzPct val="150000"/>
              <a:buFont typeface="Arial" panose="020B0604020202020204" pitchFamily="34" charset="0"/>
              <a:buChar char="•"/>
            </a:pPr>
            <a:r>
              <a:rPr lang="fr-FR"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Systèmes de contrôle de la gestion des bâtiments</a:t>
            </a:r>
          </a:p>
          <a:p>
            <a:pPr marL="742950" lvl="1" indent="-285750">
              <a:buClr>
                <a:srgbClr val="ED7D31"/>
              </a:buClr>
              <a:buSzPct val="150000"/>
              <a:buFont typeface="Arial" panose="020B0604020202020204" pitchFamily="34" charset="0"/>
              <a:buChar char="•"/>
            </a:pPr>
            <a:r>
              <a:rPr lang="fr-FR"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Équipement commercial de cuisine/buanderie</a:t>
            </a:r>
          </a:p>
          <a:p>
            <a:pPr marL="742950" lvl="1" indent="-285750">
              <a:buClr>
                <a:srgbClr val="ED7D31"/>
              </a:buClr>
              <a:buSzPct val="150000"/>
              <a:buFont typeface="Arial" panose="020B0604020202020204" pitchFamily="34" charset="0"/>
              <a:buChar char="•"/>
            </a:pPr>
            <a:r>
              <a:rPr lang="fr-FR"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Équipements de réfrigération commerciale {réfrigérateurs/congélateurs à accès direct, réfrigérateurs/congélateurs à accès latéral}.</a:t>
            </a:r>
          </a:p>
          <a:p>
            <a:pPr marL="742950" lvl="1" indent="-285750">
              <a:buClr>
                <a:srgbClr val="ED7D31"/>
              </a:buClr>
              <a:buSzPct val="150000"/>
              <a:buFont typeface="Arial" panose="020B0604020202020204" pitchFamily="34" charset="0"/>
              <a:buChar char="•"/>
            </a:pPr>
            <a:r>
              <a:rPr lang="en-US" sz="16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Éclairage</a:t>
            </a: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intérieur</a:t>
            </a: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et </a:t>
            </a:r>
            <a:r>
              <a:rPr lang="en-US" sz="16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extérieur</a:t>
            </a:r>
            <a:endPar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a:buClr>
                <a:srgbClr val="ED7D31"/>
              </a:buClr>
              <a:buSzPct val="150000"/>
              <a:buFont typeface="Arial" panose="020B0604020202020204" pitchFamily="34" charset="0"/>
              <a:buChar char="•"/>
            </a:pPr>
            <a:r>
              <a:rPr lang="en-US" sz="16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Piscines</a:t>
            </a:r>
            <a:endPar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742950" lvl="1" indent="-285750">
              <a:buClr>
                <a:srgbClr val="ED7D31"/>
              </a:buClr>
              <a:buSzPct val="150000"/>
              <a:buFont typeface="Arial" panose="020B0604020202020204" pitchFamily="34" charset="0"/>
              <a:buChar char="•"/>
            </a:pPr>
            <a:r>
              <a:rPr lang="en-US" sz="16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Ascenseurs</a:t>
            </a:r>
            <a:endParaRPr lang="fr-FR"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1200150" lvl="2" indent="-285750">
              <a:buClr>
                <a:srgbClr val="ED7D31"/>
              </a:buClr>
              <a:buSzPct val="150000"/>
              <a:buFont typeface="Arial" panose="020B0604020202020204" pitchFamily="34" charset="0"/>
              <a:buChar char="•"/>
            </a:pPr>
            <a:endParaRPr lang="en-US" sz="1600" dirty="0">
              <a:latin typeface="Museo Sans 500" panose="02000000000000000000" charset="0"/>
            </a:endParaRPr>
          </a:p>
        </p:txBody>
      </p:sp>
      <p:sp>
        <p:nvSpPr>
          <p:cNvPr id="11" name="Text Placeholder 2">
            <a:extLst>
              <a:ext uri="{FF2B5EF4-FFF2-40B4-BE49-F238E27FC236}">
                <a16:creationId xmlns:a16="http://schemas.microsoft.com/office/drawing/2014/main" id="{89E28065-03C6-4ECF-A01F-C7F0775E5091}"/>
              </a:ext>
            </a:extLst>
          </p:cNvPr>
          <p:cNvSpPr txBox="1">
            <a:spLocks/>
          </p:cNvSpPr>
          <p:nvPr/>
        </p:nvSpPr>
        <p:spPr>
          <a:xfrm>
            <a:off x="3312285" y="5500274"/>
            <a:ext cx="4481380" cy="268768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ts val="2020"/>
              </a:lnSpc>
              <a:spcBef>
                <a:spcPts val="1000"/>
              </a:spcBef>
              <a:buClr>
                <a:srgbClr val="ED7D31"/>
              </a:buClr>
              <a:buSzPct val="150000"/>
              <a:buNone/>
            </a:pPr>
            <a:endParaRPr lang="en-US" sz="1600" dirty="0">
              <a:solidFill>
                <a:schemeClr val="tx1">
                  <a:lumMod val="65000"/>
                  <a:lumOff val="35000"/>
                </a:schemeClr>
              </a:solidFill>
              <a:latin typeface="Open Sans"/>
              <a:ea typeface="Open Sans"/>
              <a:cs typeface="Open Sans"/>
            </a:endParaRPr>
          </a:p>
        </p:txBody>
      </p:sp>
    </p:spTree>
    <p:extLst>
      <p:ext uri="{BB962C8B-B14F-4D97-AF65-F5344CB8AC3E}">
        <p14:creationId xmlns:p14="http://schemas.microsoft.com/office/powerpoint/2010/main" val="2898054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418D265-C0EB-44FE-9000-02333BFE2B09}"/>
              </a:ext>
            </a:extLst>
          </p:cNvPr>
          <p:cNvSpPr txBox="1">
            <a:spLocks/>
          </p:cNvSpPr>
          <p:nvPr/>
        </p:nvSpPr>
        <p:spPr>
          <a:xfrm>
            <a:off x="505936" y="2457856"/>
            <a:ext cx="4705025" cy="7954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p>
        </p:txBody>
      </p:sp>
      <p:sp>
        <p:nvSpPr>
          <p:cNvPr id="5" name="Text Placeholder 2">
            <a:extLst>
              <a:ext uri="{FF2B5EF4-FFF2-40B4-BE49-F238E27FC236}">
                <a16:creationId xmlns:a16="http://schemas.microsoft.com/office/drawing/2014/main" id="{123E897A-AF6D-43F8-81AD-C365CC8529C6}"/>
              </a:ext>
            </a:extLst>
          </p:cNvPr>
          <p:cNvSpPr txBox="1">
            <a:spLocks/>
          </p:cNvSpPr>
          <p:nvPr/>
        </p:nvSpPr>
        <p:spPr>
          <a:xfrm>
            <a:off x="505936" y="3253268"/>
            <a:ext cx="5116831" cy="2687682"/>
          </a:xfrm>
          <a:prstGeom prst="rect">
            <a:avLst/>
          </a:prstGeom>
        </p:spPr>
        <p:txBody>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1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CA" dirty="0"/>
          </a:p>
        </p:txBody>
      </p:sp>
      <p:sp>
        <p:nvSpPr>
          <p:cNvPr id="6" name="Text Placeholder 1">
            <a:extLst>
              <a:ext uri="{FF2B5EF4-FFF2-40B4-BE49-F238E27FC236}">
                <a16:creationId xmlns:a16="http://schemas.microsoft.com/office/drawing/2014/main" id="{9B30703B-5BBF-4087-8FBF-5E92C6214462}"/>
              </a:ext>
            </a:extLst>
          </p:cNvPr>
          <p:cNvSpPr>
            <a:spLocks noGrp="1"/>
          </p:cNvSpPr>
          <p:nvPr>
            <p:ph type="body" sz="quarter" idx="10"/>
          </p:nvPr>
        </p:nvSpPr>
        <p:spPr>
          <a:xfrm>
            <a:off x="305409" y="667066"/>
            <a:ext cx="5248368" cy="795412"/>
          </a:xfrm>
        </p:spPr>
        <p:txBody>
          <a:bodyPr/>
          <a:lstStyle/>
          <a:p>
            <a:r>
              <a:rPr lang="fr-FR" b="1" dirty="0"/>
              <a:t>Programme de remboursement pour les entreprises</a:t>
            </a:r>
          </a:p>
        </p:txBody>
      </p:sp>
      <p:sp>
        <p:nvSpPr>
          <p:cNvPr id="8" name="TextBox 7">
            <a:extLst>
              <a:ext uri="{FF2B5EF4-FFF2-40B4-BE49-F238E27FC236}">
                <a16:creationId xmlns:a16="http://schemas.microsoft.com/office/drawing/2014/main" id="{45BA24F2-7421-4573-89F9-D30EEF16EC5E}"/>
              </a:ext>
            </a:extLst>
          </p:cNvPr>
          <p:cNvSpPr txBox="1"/>
          <p:nvPr/>
        </p:nvSpPr>
        <p:spPr>
          <a:xfrm>
            <a:off x="92708" y="1844004"/>
            <a:ext cx="5673770" cy="3939540"/>
          </a:xfrm>
          <a:prstGeom prst="rect">
            <a:avLst/>
          </a:prstGeom>
          <a:noFill/>
        </p:spPr>
        <p:txBody>
          <a:bodyPr wrap="square" rtlCol="0">
            <a:spAutoFit/>
          </a:bodyPr>
          <a:lstStyle/>
          <a:p>
            <a:pPr marL="285750" lvl="1" indent="-285750">
              <a:lnSpc>
                <a:spcPts val="2020"/>
              </a:lnSpc>
              <a:spcBef>
                <a:spcPts val="1000"/>
              </a:spcBef>
              <a:buClr>
                <a:srgbClr val="ED7D31"/>
              </a:buClr>
              <a:buSzPct val="150000"/>
              <a:buFont typeface="Arial" panose="020B0604020202020204" pitchFamily="34" charset="0"/>
              <a:buChar char="•"/>
            </a:pPr>
            <a:r>
              <a:rPr lang="fr-FR"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Un programme de remises qui s'adresse à </a:t>
            </a:r>
            <a:r>
              <a:rPr lang="fr-FR"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toutes les entreprises commerciales </a:t>
            </a:r>
            <a:r>
              <a:rPr lang="fr-FR"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et industrielles. </a:t>
            </a:r>
            <a:br>
              <a:rPr lang="en-CA"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br>
            <a:endPar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1" indent="-285750">
              <a:lnSpc>
                <a:spcPts val="2020"/>
              </a:lnSpc>
              <a:spcBef>
                <a:spcPts val="1000"/>
              </a:spcBef>
              <a:buClr>
                <a:srgbClr val="ED7D31"/>
              </a:buClr>
              <a:buSzPct val="150000"/>
              <a:buFont typeface="Arial" panose="020B0604020202020204" pitchFamily="34" charset="0"/>
              <a:buChar char="•"/>
            </a:pPr>
            <a:r>
              <a:rPr lang="fr-FR"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Ce nouveau programme offre des remboursement sur des produits simples et accessibles qui ne nécessitent pas d’étude énergétique ou d'étude de faisabilité. </a:t>
            </a:r>
            <a:b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br>
            <a:endPar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1" indent="-285750">
              <a:lnSpc>
                <a:spcPts val="2020"/>
              </a:lnSpc>
              <a:spcBef>
                <a:spcPts val="1000"/>
              </a:spcBef>
              <a:buClr>
                <a:srgbClr val="ED7D31"/>
              </a:buClr>
              <a:buSzPct val="150000"/>
              <a:buFont typeface="Arial" panose="020B0604020202020204" pitchFamily="34" charset="0"/>
              <a:buChar char="•"/>
            </a:pPr>
            <a:r>
              <a:rPr lang="fr-FR"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Ce nouveau programme d'incitatifs complétera le </a:t>
            </a:r>
            <a:r>
              <a:rPr lang="en-US"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Programme</a:t>
            </a: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d’amélioration</a:t>
            </a: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énergétique</a:t>
            </a: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des immeubles </a:t>
            </a:r>
            <a:r>
              <a:rPr lang="en-US"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commerciaux</a:t>
            </a: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fr-FR"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existant en ce qu'il offre une option pour des mesures d'efficacité simples et autonomes. </a:t>
            </a:r>
            <a:endPar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6883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418D265-C0EB-44FE-9000-02333BFE2B09}"/>
              </a:ext>
            </a:extLst>
          </p:cNvPr>
          <p:cNvSpPr txBox="1">
            <a:spLocks/>
          </p:cNvSpPr>
          <p:nvPr/>
        </p:nvSpPr>
        <p:spPr>
          <a:xfrm>
            <a:off x="505936" y="2457856"/>
            <a:ext cx="4705025" cy="7954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p>
        </p:txBody>
      </p:sp>
      <p:sp>
        <p:nvSpPr>
          <p:cNvPr id="5" name="Text Placeholder 2">
            <a:extLst>
              <a:ext uri="{FF2B5EF4-FFF2-40B4-BE49-F238E27FC236}">
                <a16:creationId xmlns:a16="http://schemas.microsoft.com/office/drawing/2014/main" id="{123E897A-AF6D-43F8-81AD-C365CC8529C6}"/>
              </a:ext>
            </a:extLst>
          </p:cNvPr>
          <p:cNvSpPr txBox="1">
            <a:spLocks/>
          </p:cNvSpPr>
          <p:nvPr/>
        </p:nvSpPr>
        <p:spPr>
          <a:xfrm>
            <a:off x="505936" y="3253268"/>
            <a:ext cx="5116831" cy="2687682"/>
          </a:xfrm>
          <a:prstGeom prst="rect">
            <a:avLst/>
          </a:prstGeom>
        </p:spPr>
        <p:txBody>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1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CA" dirty="0"/>
          </a:p>
        </p:txBody>
      </p:sp>
      <p:sp>
        <p:nvSpPr>
          <p:cNvPr id="6" name="Text Placeholder 1">
            <a:extLst>
              <a:ext uri="{FF2B5EF4-FFF2-40B4-BE49-F238E27FC236}">
                <a16:creationId xmlns:a16="http://schemas.microsoft.com/office/drawing/2014/main" id="{9B30703B-5BBF-4087-8FBF-5E92C6214462}"/>
              </a:ext>
            </a:extLst>
          </p:cNvPr>
          <p:cNvSpPr>
            <a:spLocks noGrp="1"/>
          </p:cNvSpPr>
          <p:nvPr>
            <p:ph type="body" sz="quarter" idx="10"/>
          </p:nvPr>
        </p:nvSpPr>
        <p:spPr>
          <a:xfrm>
            <a:off x="234264" y="1064772"/>
            <a:ext cx="5248368" cy="795412"/>
          </a:xfrm>
        </p:spPr>
        <p:txBody>
          <a:bodyPr/>
          <a:lstStyle/>
          <a:p>
            <a:r>
              <a:rPr lang="fr-FR" b="1" dirty="0"/>
              <a:t>Programme de remboursement pour les entreprises</a:t>
            </a:r>
          </a:p>
        </p:txBody>
      </p:sp>
      <p:sp>
        <p:nvSpPr>
          <p:cNvPr id="8" name="TextBox 7">
            <a:extLst>
              <a:ext uri="{FF2B5EF4-FFF2-40B4-BE49-F238E27FC236}">
                <a16:creationId xmlns:a16="http://schemas.microsoft.com/office/drawing/2014/main" id="{45BA24F2-7421-4573-89F9-D30EEF16EC5E}"/>
              </a:ext>
            </a:extLst>
          </p:cNvPr>
          <p:cNvSpPr txBox="1"/>
          <p:nvPr/>
        </p:nvSpPr>
        <p:spPr>
          <a:xfrm>
            <a:off x="0" y="2296392"/>
            <a:ext cx="6439301" cy="3416320"/>
          </a:xfrm>
          <a:prstGeom prst="rect">
            <a:avLst/>
          </a:prstGeom>
          <a:noFill/>
        </p:spPr>
        <p:txBody>
          <a:bodyPr wrap="square" rtlCol="0">
            <a:spAutoFit/>
          </a:bodyPr>
          <a:lstStyle/>
          <a:p>
            <a:pPr marL="285750" indent="-285750">
              <a:buFont typeface="Arial" panose="020B0604020202020204" pitchFamily="34" charset="0"/>
              <a:buChar char="•"/>
            </a:pPr>
            <a:r>
              <a:rPr lang="fr-FR" dirty="0">
                <a:latin typeface="Open Sans" panose="020B0606030504020204" pitchFamily="34" charset="0"/>
                <a:ea typeface="Open Sans" panose="020B0606030504020204" pitchFamily="34" charset="0"/>
                <a:cs typeface="Open Sans" panose="020B0606030504020204" pitchFamily="34" charset="0"/>
              </a:rPr>
              <a:t>Les participants peuvent obtenir 25 % (jusqu’à             250 000,00 $) des coûts admissibles du projet. </a:t>
            </a:r>
          </a:p>
          <a:p>
            <a:pPr marL="285750" indent="-285750">
              <a:buFont typeface="Arial" panose="020B0604020202020204" pitchFamily="34" charset="0"/>
              <a:buChar char="•"/>
            </a:pPr>
            <a:endParaRPr lang="fr-FR" dirty="0">
              <a:latin typeface="Open Sans" panose="020B0606030504020204" pitchFamily="34" charset="0"/>
              <a:ea typeface="Open Sans" panose="020B0606030504020204" pitchFamily="34" charset="0"/>
              <a:cs typeface="Open Sans" panose="020B0606030504020204" pitchFamily="34" charset="0"/>
            </a:endParaRPr>
          </a:p>
          <a:p>
            <a:r>
              <a:rPr lang="fr-FR" b="1" dirty="0">
                <a:latin typeface="Open Sans" panose="020B0606030504020204" pitchFamily="34" charset="0"/>
                <a:ea typeface="Open Sans" panose="020B0606030504020204" pitchFamily="34" charset="0"/>
                <a:cs typeface="Open Sans" panose="020B0606030504020204" pitchFamily="34" charset="0"/>
              </a:rPr>
              <a:t>Exemples de certaines catégories de produits admissibles :</a:t>
            </a:r>
          </a:p>
          <a:p>
            <a:pPr marL="742950" lvl="1" indent="-285750">
              <a:buFont typeface="Arial" panose="020B0604020202020204" pitchFamily="34" charset="0"/>
              <a:buChar char="•"/>
            </a:pPr>
            <a:r>
              <a:rPr lang="fr-FR" dirty="0">
                <a:latin typeface="Open Sans" panose="020B0606030504020204" pitchFamily="34" charset="0"/>
                <a:ea typeface="Open Sans" panose="020B0606030504020204" pitchFamily="34" charset="0"/>
                <a:cs typeface="Open Sans" panose="020B0606030504020204" pitchFamily="34" charset="0"/>
              </a:rPr>
              <a:t>Équipement de buanderie commerciale</a:t>
            </a:r>
          </a:p>
          <a:p>
            <a:pPr marL="742950" lvl="1" indent="-285750">
              <a:buFont typeface="Arial" panose="020B0604020202020204" pitchFamily="34" charset="0"/>
              <a:buChar char="•"/>
            </a:pPr>
            <a:r>
              <a:rPr lang="fr-FR" dirty="0">
                <a:latin typeface="Open Sans" panose="020B0606030504020204" pitchFamily="34" charset="0"/>
                <a:ea typeface="Open Sans" panose="020B0606030504020204" pitchFamily="34" charset="0"/>
                <a:cs typeface="Open Sans" panose="020B0606030504020204" pitchFamily="34" charset="0"/>
              </a:rPr>
              <a:t>Équipement de cuisine commerciale</a:t>
            </a:r>
          </a:p>
          <a:p>
            <a:pPr marL="742950" lvl="1" indent="-285750">
              <a:buFont typeface="Arial" panose="020B0604020202020204" pitchFamily="34" charset="0"/>
              <a:buChar char="•"/>
            </a:pPr>
            <a:r>
              <a:rPr lang="fr-FR" dirty="0">
                <a:latin typeface="Open Sans" panose="020B0606030504020204" pitchFamily="34" charset="0"/>
                <a:ea typeface="Open Sans" panose="020B0606030504020204" pitchFamily="34" charset="0"/>
                <a:cs typeface="Open Sans" panose="020B0606030504020204" pitchFamily="34" charset="0"/>
              </a:rPr>
              <a:t>Équipement de réfrigération commerciale/industrielle</a:t>
            </a:r>
          </a:p>
          <a:p>
            <a:pPr marL="742950" lvl="1" indent="-285750">
              <a:buFont typeface="Arial" panose="020B0604020202020204" pitchFamily="34" charset="0"/>
              <a:buChar char="•"/>
            </a:pPr>
            <a:r>
              <a:rPr lang="fr-FR" dirty="0">
                <a:latin typeface="Open Sans" panose="020B0606030504020204" pitchFamily="34" charset="0"/>
                <a:ea typeface="Open Sans" panose="020B0606030504020204" pitchFamily="34" charset="0"/>
                <a:cs typeface="Open Sans" panose="020B0606030504020204" pitchFamily="34" charset="0"/>
              </a:rPr>
              <a:t>CVC</a:t>
            </a:r>
          </a:p>
          <a:p>
            <a:pPr marL="742950" lvl="1" indent="-285750">
              <a:buFont typeface="Arial" panose="020B0604020202020204" pitchFamily="34" charset="0"/>
              <a:buChar char="•"/>
            </a:pPr>
            <a:r>
              <a:rPr lang="fr-FR" dirty="0">
                <a:latin typeface="Open Sans" panose="020B0606030504020204" pitchFamily="34" charset="0"/>
                <a:ea typeface="Open Sans" panose="020B0606030504020204" pitchFamily="34" charset="0"/>
                <a:cs typeface="Open Sans" panose="020B0606030504020204" pitchFamily="34" charset="0"/>
              </a:rPr>
              <a:t>Éclairage et commandes à DEL</a:t>
            </a:r>
          </a:p>
          <a:p>
            <a:pPr marL="742950" lvl="1" indent="-285750">
              <a:buFont typeface="Arial" panose="020B0604020202020204" pitchFamily="34" charset="0"/>
              <a:buChar char="•"/>
            </a:pPr>
            <a:r>
              <a:rPr lang="fr-FR" dirty="0">
                <a:latin typeface="Open Sans" panose="020B0606030504020204" pitchFamily="34" charset="0"/>
                <a:ea typeface="Open Sans" panose="020B0606030504020204" pitchFamily="34" charset="0"/>
                <a:cs typeface="Open Sans" panose="020B0606030504020204" pitchFamily="34" charset="0"/>
              </a:rPr>
              <a:t>Moteurs</a:t>
            </a:r>
          </a:p>
        </p:txBody>
      </p:sp>
    </p:spTree>
    <p:extLst>
      <p:ext uri="{BB962C8B-B14F-4D97-AF65-F5344CB8AC3E}">
        <p14:creationId xmlns:p14="http://schemas.microsoft.com/office/powerpoint/2010/main" val="3193614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0D14-0B39-4D96-9BE4-D1B850841802}"/>
              </a:ext>
            </a:extLst>
          </p:cNvPr>
          <p:cNvSpPr txBox="1">
            <a:spLocks/>
          </p:cNvSpPr>
          <p:nvPr/>
        </p:nvSpPr>
        <p:spPr>
          <a:xfrm>
            <a:off x="205498" y="427345"/>
            <a:ext cx="7598004" cy="691183"/>
          </a:xfrm>
          <a:prstGeom prst="rect">
            <a:avLst/>
          </a:prstGeom>
        </p:spPr>
        <p:txBody>
          <a:bodyPr/>
          <a:lstStyle>
            <a:lvl1pPr algn="l" defTabSz="914400" rtl="0" eaLnBrk="1" latinLnBrk="0" hangingPunct="1">
              <a:lnSpc>
                <a:spcPct val="90000"/>
              </a:lnSpc>
              <a:spcBef>
                <a:spcPct val="0"/>
              </a:spcBef>
              <a:buNone/>
              <a:defRPr sz="3600" kern="1200" cap="all">
                <a:solidFill>
                  <a:schemeClr val="accent2"/>
                </a:solidFill>
                <a:latin typeface="+mj-lt"/>
                <a:ea typeface="+mj-ea"/>
                <a:cs typeface="+mj-cs"/>
              </a:defRPr>
            </a:lvl1pPr>
          </a:lstStyle>
          <a:p>
            <a:pPr algn="ctr"/>
            <a:r>
              <a:rPr lang="fr-FR" sz="3200" b="1" dirty="0">
                <a:solidFill>
                  <a:schemeClr val="bg2"/>
                </a:solidFill>
                <a:latin typeface="Open Sans" panose="020B0606030504020204" pitchFamily="34" charset="0"/>
                <a:ea typeface="Open Sans" panose="020B0606030504020204" pitchFamily="34" charset="0"/>
                <a:cs typeface="Open Sans" panose="020B0606030504020204" pitchFamily="34" charset="0"/>
              </a:rPr>
              <a:t>Nouvelle Construction Commerciale et Industrielle</a:t>
            </a:r>
          </a:p>
        </p:txBody>
      </p:sp>
      <p:sp>
        <p:nvSpPr>
          <p:cNvPr id="22" name="Rectangle 21">
            <a:extLst>
              <a:ext uri="{FF2B5EF4-FFF2-40B4-BE49-F238E27FC236}">
                <a16:creationId xmlns:a16="http://schemas.microsoft.com/office/drawing/2014/main" id="{3EDE1853-8B8D-4974-9E41-031E4536C737}"/>
              </a:ext>
            </a:extLst>
          </p:cNvPr>
          <p:cNvSpPr/>
          <p:nvPr/>
        </p:nvSpPr>
        <p:spPr>
          <a:xfrm>
            <a:off x="6150655" y="4023340"/>
            <a:ext cx="5324707" cy="427210"/>
          </a:xfrm>
          <a:prstGeom prst="rect">
            <a:avLst/>
          </a:prstGeom>
        </p:spPr>
        <p:txBody>
          <a:bodyPr>
            <a:noAutofit/>
          </a:bodyPr>
          <a:lstStyle/>
          <a:p>
            <a:pPr lvl="0" algn="ctr">
              <a:defRPr/>
            </a:pPr>
            <a:endParaRPr kumimoji="0" lang="en-US" sz="2200" b="1" i="0" u="none" strike="noStrike" kern="0" cap="none" spc="0" normalizeH="0" baseline="0" noProof="0">
              <a:ln>
                <a:noFill/>
              </a:ln>
              <a:solidFill>
                <a:srgbClr val="ED7D31"/>
              </a:solidFill>
              <a:effectLst/>
              <a:uLnTx/>
              <a:uFillTx/>
            </a:endParaRPr>
          </a:p>
        </p:txBody>
      </p:sp>
      <p:sp>
        <p:nvSpPr>
          <p:cNvPr id="8" name="Text Placeholder 2">
            <a:extLst>
              <a:ext uri="{FF2B5EF4-FFF2-40B4-BE49-F238E27FC236}">
                <a16:creationId xmlns:a16="http://schemas.microsoft.com/office/drawing/2014/main" id="{453C2A91-D9E0-4B64-ADAE-CD1CF4E03322}"/>
              </a:ext>
            </a:extLst>
          </p:cNvPr>
          <p:cNvSpPr txBox="1">
            <a:spLocks/>
          </p:cNvSpPr>
          <p:nvPr/>
        </p:nvSpPr>
        <p:spPr>
          <a:xfrm>
            <a:off x="859447" y="2161776"/>
            <a:ext cx="6790369" cy="3118377"/>
          </a:xfrm>
          <a:prstGeom prst="rect">
            <a:avLst/>
          </a:prstGeom>
        </p:spPr>
        <p:txBody>
          <a:bodyPr/>
          <a:lstStyle>
            <a:lvl1pPr marL="285750" indent="-285750" algn="l" defTabSz="914400" rtl="0" eaLnBrk="1" latinLnBrk="0" hangingPunct="1">
              <a:lnSpc>
                <a:spcPct val="100000"/>
              </a:lnSpc>
              <a:spcBef>
                <a:spcPts val="1000"/>
              </a:spcBef>
              <a:buClr>
                <a:schemeClr val="bg2"/>
              </a:buClr>
              <a:buFont typeface="Arial" panose="020B0604020202020204" pitchFamily="34" charset="0"/>
              <a:buChar char="•"/>
              <a:defRPr sz="1400" kern="1200">
                <a:solidFill>
                  <a:schemeClr val="tx2"/>
                </a:solidFill>
                <a:latin typeface="Montserrat" panose="00000500000000000000" pitchFamily="2" charset="0"/>
                <a:ea typeface="Open Sans" panose="020B0606030504020204" pitchFamily="34" charset="0"/>
                <a:cs typeface="Open Sans" panose="020B0606030504020204" pitchFamily="34" charset="0"/>
              </a:defRPr>
            </a:lvl1pPr>
            <a:lvl2pPr marL="742950" indent="-28575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2"/>
                </a:solidFill>
                <a:latin typeface="Montserrat" panose="00000500000000000000" pitchFamily="2" charset="0"/>
                <a:ea typeface="Open Sans" panose="020B0606030504020204" pitchFamily="34" charset="0"/>
                <a:cs typeface="Open Sans" panose="020B0606030504020204" pitchFamily="34" charset="0"/>
              </a:defRPr>
            </a:lvl2pPr>
            <a:lvl3pPr marL="1200150" marR="0" indent="-285750" algn="l" defTabSz="914400" rtl="0" eaLnBrk="1" fontAlgn="auto" latinLnBrk="0" hangingPunct="1">
              <a:lnSpc>
                <a:spcPct val="100000"/>
              </a:lnSpc>
              <a:spcBef>
                <a:spcPts val="500"/>
              </a:spcBef>
              <a:spcAft>
                <a:spcPts val="0"/>
              </a:spcAft>
              <a:buClrTx/>
              <a:buSzTx/>
              <a:buFont typeface="Courier New" panose="02070309020205020404" pitchFamily="49" charset="0"/>
              <a:buChar char="o"/>
              <a:tabLst/>
              <a:defRPr sz="1400" kern="1200">
                <a:solidFill>
                  <a:schemeClr val="tx2"/>
                </a:solidFill>
                <a:latin typeface="Montserrat" panose="00000500000000000000" pitchFamily="2" charset="0"/>
                <a:ea typeface="Open Sans" panose="020B0606030504020204" pitchFamily="34" charset="0"/>
                <a:cs typeface="Open Sans" panose="020B0606030504020204" pitchFamily="34" charset="0"/>
              </a:defRPr>
            </a:lvl3pPr>
            <a:lvl4pPr marL="1657350" indent="-285750" algn="l" defTabSz="914400" rtl="0" eaLnBrk="1" latinLnBrk="0" hangingPunct="1">
              <a:lnSpc>
                <a:spcPct val="100000"/>
              </a:lnSpc>
              <a:spcBef>
                <a:spcPts val="500"/>
              </a:spcBef>
              <a:buClr>
                <a:schemeClr val="bg1">
                  <a:lumMod val="65000"/>
                </a:schemeClr>
              </a:buClr>
              <a:buFont typeface="Wingdings" pitchFamily="2" charset="2"/>
              <a:buChar char="§"/>
              <a:defRPr sz="1400" kern="1200">
                <a:solidFill>
                  <a:schemeClr val="tx2"/>
                </a:solidFill>
                <a:latin typeface="Montserrat" panose="00000500000000000000" pitchFamily="2" charset="0"/>
                <a:ea typeface="Open Sans" panose="020B0606030504020204" pitchFamily="34" charset="0"/>
                <a:cs typeface="Open Sans" panose="020B0606030504020204" pitchFamily="34" charset="0"/>
              </a:defRPr>
            </a:lvl4pPr>
            <a:lvl5pPr marL="2114550" indent="-285750" algn="l" defTabSz="914400" rtl="0" eaLnBrk="1" latinLnBrk="0" hangingPunct="1">
              <a:lnSpc>
                <a:spcPct val="100000"/>
              </a:lnSpc>
              <a:spcBef>
                <a:spcPts val="500"/>
              </a:spcBef>
              <a:buClr>
                <a:schemeClr val="bg1">
                  <a:lumMod val="65000"/>
                </a:schemeClr>
              </a:buClr>
              <a:buFont typeface="Arial" panose="020B0604020202020204" pitchFamily="34" charset="0"/>
              <a:buChar char="•"/>
              <a:defRPr sz="1400" kern="1200">
                <a:solidFill>
                  <a:schemeClr val="tx2"/>
                </a:solidFill>
                <a:latin typeface="Montserrat" panose="00000500000000000000" pitchFamily="2"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latin typeface="Open Sans" panose="020B0606030504020204" pitchFamily="34" charset="0"/>
              </a:rPr>
              <a:t>Le programme est lancé à l`été 2023</a:t>
            </a:r>
          </a:p>
          <a:p>
            <a:r>
              <a:rPr lang="fr-FR" sz="1800" dirty="0">
                <a:latin typeface="Open Sans" panose="020B0606030504020204" pitchFamily="34" charset="0"/>
              </a:rPr>
              <a:t>Jusqu’à 250 000$ par bâtiment</a:t>
            </a:r>
          </a:p>
          <a:p>
            <a:r>
              <a:rPr lang="fr-FR" sz="1800" dirty="0">
                <a:latin typeface="Open Sans" panose="020B0606030504020204" pitchFamily="34" charset="0"/>
              </a:rPr>
              <a:t>Les voies incluent :</a:t>
            </a:r>
          </a:p>
          <a:p>
            <a:pPr lvl="1"/>
            <a:r>
              <a:rPr lang="fr-FR" sz="1800" dirty="0">
                <a:latin typeface="Open Sans" panose="020B0606030504020204" pitchFamily="34" charset="0"/>
              </a:rPr>
              <a:t>Modélisation énergétique CNÉB 2020 Bâtiments</a:t>
            </a:r>
          </a:p>
          <a:p>
            <a:pPr lvl="1"/>
            <a:r>
              <a:rPr lang="fr-FR" sz="1800" dirty="0">
                <a:latin typeface="Open Sans" panose="020B0606030504020204" pitchFamily="34" charset="0"/>
              </a:rPr>
              <a:t>Résidentiels, CNB partie</a:t>
            </a:r>
          </a:p>
          <a:p>
            <a:pPr lvl="1"/>
            <a:endParaRPr lang="en-US" sz="1600" dirty="0"/>
          </a:p>
          <a:p>
            <a:endParaRPr lang="en-CA" sz="1600" dirty="0"/>
          </a:p>
        </p:txBody>
      </p:sp>
      <p:pic>
        <p:nvPicPr>
          <p:cNvPr id="4" name="Picture 3" descr="A person wearing a safety vest&#10;&#10;Description automatically generated with medium confidence">
            <a:extLst>
              <a:ext uri="{FF2B5EF4-FFF2-40B4-BE49-F238E27FC236}">
                <a16:creationId xmlns:a16="http://schemas.microsoft.com/office/drawing/2014/main" id="{EFABAD63-0E9B-4250-8406-99F991CC7421}"/>
              </a:ext>
            </a:extLst>
          </p:cNvPr>
          <p:cNvPicPr>
            <a:picLocks noChangeAspect="1"/>
          </p:cNvPicPr>
          <p:nvPr/>
        </p:nvPicPr>
        <p:blipFill rotWithShape="1">
          <a:blip r:embed="rId3">
            <a:extLst>
              <a:ext uri="{28A0092B-C50C-407E-A947-70E740481C1C}">
                <a14:useLocalDpi xmlns:a14="http://schemas.microsoft.com/office/drawing/2010/main" val="0"/>
              </a:ext>
            </a:extLst>
          </a:blip>
          <a:srcRect l="37300" r="9987" b="4334"/>
          <a:stretch/>
        </p:blipFill>
        <p:spPr>
          <a:xfrm flipH="1">
            <a:off x="7937369" y="0"/>
            <a:ext cx="4254631" cy="5856477"/>
          </a:xfrm>
          <a:prstGeom prst="rect">
            <a:avLst/>
          </a:prstGeom>
        </p:spPr>
      </p:pic>
    </p:spTree>
    <p:extLst>
      <p:ext uri="{BB962C8B-B14F-4D97-AF65-F5344CB8AC3E}">
        <p14:creationId xmlns:p14="http://schemas.microsoft.com/office/powerpoint/2010/main" val="212423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0D14-0B39-4D96-9BE4-D1B850841802}"/>
              </a:ext>
            </a:extLst>
          </p:cNvPr>
          <p:cNvSpPr txBox="1">
            <a:spLocks/>
          </p:cNvSpPr>
          <p:nvPr/>
        </p:nvSpPr>
        <p:spPr>
          <a:xfrm>
            <a:off x="765809" y="456651"/>
            <a:ext cx="6320790" cy="691183"/>
          </a:xfrm>
          <a:prstGeom prst="rect">
            <a:avLst/>
          </a:prstGeom>
        </p:spPr>
        <p:txBody>
          <a:bodyPr/>
          <a:lstStyle>
            <a:lvl1pPr algn="l" defTabSz="914400" rtl="0" eaLnBrk="1" latinLnBrk="0" hangingPunct="1">
              <a:lnSpc>
                <a:spcPct val="90000"/>
              </a:lnSpc>
              <a:spcBef>
                <a:spcPct val="0"/>
              </a:spcBef>
              <a:buNone/>
              <a:defRPr sz="3600" kern="1200" cap="all">
                <a:solidFill>
                  <a:schemeClr val="accent2"/>
                </a:solidFill>
                <a:latin typeface="+mj-lt"/>
                <a:ea typeface="+mj-ea"/>
                <a:cs typeface="+mj-cs"/>
              </a:defRPr>
            </a:lvl1pPr>
          </a:lstStyle>
          <a:p>
            <a:pPr algn="ctr"/>
            <a:r>
              <a:rPr lang="en-CA" sz="2800" b="1">
                <a:solidFill>
                  <a:schemeClr val="bg2"/>
                </a:solidFill>
                <a:latin typeface="Open Sans" panose="020B0606030504020204" pitchFamily="34" charset="0"/>
                <a:ea typeface="Open Sans" panose="020B0606030504020204" pitchFamily="34" charset="0"/>
                <a:cs typeface="Open Sans" panose="020B0606030504020204" pitchFamily="34" charset="0"/>
              </a:rPr>
              <a:t>Types de </a:t>
            </a:r>
            <a:r>
              <a:rPr lang="en-CA" sz="2800" b="1" err="1">
                <a:solidFill>
                  <a:schemeClr val="bg2"/>
                </a:solidFill>
                <a:latin typeface="Open Sans" panose="020B0606030504020204" pitchFamily="34" charset="0"/>
                <a:ea typeface="Open Sans" panose="020B0606030504020204" pitchFamily="34" charset="0"/>
                <a:cs typeface="Open Sans" panose="020B0606030504020204" pitchFamily="34" charset="0"/>
              </a:rPr>
              <a:t>bâtiments</a:t>
            </a:r>
            <a:r>
              <a:rPr lang="en-CA" sz="2800" b="1">
                <a:solidFill>
                  <a:schemeClr val="bg2"/>
                </a:solidFill>
                <a:latin typeface="Open Sans" panose="020B0606030504020204" pitchFamily="34" charset="0"/>
                <a:ea typeface="Open Sans" panose="020B0606030504020204" pitchFamily="34" charset="0"/>
                <a:cs typeface="Open Sans" panose="020B0606030504020204" pitchFamily="34" charset="0"/>
              </a:rPr>
              <a:t> </a:t>
            </a:r>
            <a:r>
              <a:rPr lang="en-CA" sz="2800" b="1" err="1">
                <a:solidFill>
                  <a:schemeClr val="bg2"/>
                </a:solidFill>
                <a:latin typeface="Open Sans" panose="020B0606030504020204" pitchFamily="34" charset="0"/>
                <a:ea typeface="Open Sans" panose="020B0606030504020204" pitchFamily="34" charset="0"/>
                <a:cs typeface="Open Sans" panose="020B0606030504020204" pitchFamily="34" charset="0"/>
              </a:rPr>
              <a:t>admissibles</a:t>
            </a:r>
            <a:endParaRPr lang="en-CA" sz="2800" b="1">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3EDE1853-8B8D-4974-9E41-031E4536C737}"/>
              </a:ext>
            </a:extLst>
          </p:cNvPr>
          <p:cNvSpPr/>
          <p:nvPr/>
        </p:nvSpPr>
        <p:spPr>
          <a:xfrm>
            <a:off x="6150655" y="4023340"/>
            <a:ext cx="5324707" cy="427210"/>
          </a:xfrm>
          <a:prstGeom prst="rect">
            <a:avLst/>
          </a:prstGeom>
        </p:spPr>
        <p:txBody>
          <a:bodyPr>
            <a:noAutofit/>
          </a:bodyPr>
          <a:lstStyle/>
          <a:p>
            <a:pPr lvl="0" algn="ctr">
              <a:defRPr/>
            </a:pPr>
            <a:endParaRPr kumimoji="0" lang="en-US" sz="2200" b="1" i="0" u="none" strike="noStrike" kern="0" cap="none" spc="0" normalizeH="0" baseline="0" noProof="0">
              <a:ln>
                <a:noFill/>
              </a:ln>
              <a:solidFill>
                <a:srgbClr val="ED7D31"/>
              </a:solidFill>
              <a:effectLst/>
              <a:uLnTx/>
              <a:uFillTx/>
            </a:endParaRPr>
          </a:p>
        </p:txBody>
      </p:sp>
      <p:sp>
        <p:nvSpPr>
          <p:cNvPr id="7" name="TextBox 6">
            <a:extLst>
              <a:ext uri="{FF2B5EF4-FFF2-40B4-BE49-F238E27FC236}">
                <a16:creationId xmlns:a16="http://schemas.microsoft.com/office/drawing/2014/main" id="{2218C8A0-6D8F-4FD6-B11F-41D53FEAC01C}"/>
              </a:ext>
            </a:extLst>
          </p:cNvPr>
          <p:cNvSpPr txBox="1"/>
          <p:nvPr/>
        </p:nvSpPr>
        <p:spPr>
          <a:xfrm>
            <a:off x="765809" y="1190438"/>
            <a:ext cx="6928500" cy="4605363"/>
          </a:xfrm>
          <a:prstGeom prst="rect">
            <a:avLst/>
          </a:prstGeom>
          <a:noFill/>
        </p:spPr>
        <p:txBody>
          <a:bodyPr wrap="square">
            <a:spAutoFit/>
          </a:bodyPr>
          <a:lstStyle/>
          <a:p>
            <a:pPr marL="285750" marR="0" lvl="0" indent="-285750" algn="l" defTabSz="914400" rtl="0" eaLnBrk="1" fontAlgn="base" latinLnBrk="0" hangingPunct="1">
              <a:lnSpc>
                <a:spcPct val="90000"/>
              </a:lnSpc>
              <a:spcBef>
                <a:spcPts val="1000"/>
              </a:spcBef>
              <a:spcAft>
                <a:spcPts val="0"/>
              </a:spcAft>
              <a:buClr>
                <a:srgbClr val="D6651F"/>
              </a:buClr>
              <a:buSzTx/>
              <a:buFont typeface="Arial" panose="020B0604020202020204" pitchFamily="34" charset="0"/>
              <a:buChar char="•"/>
              <a:tabLst/>
              <a:defRPr/>
            </a:pPr>
            <a:r>
              <a:rPr kumimoji="0" lang="fr-FR"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Immeubles commerciaux et institutionnels</a:t>
            </a:r>
          </a:p>
          <a:p>
            <a:pPr marL="285750" marR="0" lvl="0" indent="-285750" algn="l" defTabSz="914400" rtl="0" eaLnBrk="1" fontAlgn="base" latinLnBrk="0" hangingPunct="1">
              <a:lnSpc>
                <a:spcPct val="90000"/>
              </a:lnSpc>
              <a:spcBef>
                <a:spcPts val="1000"/>
              </a:spcBef>
              <a:spcAft>
                <a:spcPts val="0"/>
              </a:spcAft>
              <a:buClr>
                <a:srgbClr val="D6651F"/>
              </a:buClr>
              <a:buSzTx/>
              <a:buFont typeface="Arial" panose="020B0604020202020204" pitchFamily="34" charset="0"/>
              <a:buChar char="•"/>
              <a:tabLst/>
              <a:defRPr/>
            </a:pPr>
            <a:r>
              <a:rPr kumimoji="0" lang="fr-FR"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Immeubles à but non lucratif</a:t>
            </a:r>
          </a:p>
          <a:p>
            <a:pPr marL="285750" marR="0" lvl="0" indent="-285750" algn="l" defTabSz="914400" rtl="0" eaLnBrk="1" fontAlgn="base" latinLnBrk="0" hangingPunct="1">
              <a:lnSpc>
                <a:spcPct val="90000"/>
              </a:lnSpc>
              <a:spcBef>
                <a:spcPts val="1000"/>
              </a:spcBef>
              <a:spcAft>
                <a:spcPts val="0"/>
              </a:spcAft>
              <a:buClr>
                <a:srgbClr val="D6651F"/>
              </a:buClr>
              <a:buSzTx/>
              <a:buFont typeface="Arial" panose="020B0604020202020204" pitchFamily="34" charset="0"/>
              <a:buChar char="•"/>
              <a:tabLst/>
              <a:defRPr/>
            </a:pPr>
            <a:r>
              <a:rPr kumimoji="0" lang="fr-FR"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Immeubles des Premières Nations</a:t>
            </a:r>
          </a:p>
          <a:p>
            <a:pPr marR="0" lvl="0" algn="l" defTabSz="914400" rtl="0" eaLnBrk="1" fontAlgn="base" latinLnBrk="0" hangingPunct="1">
              <a:lnSpc>
                <a:spcPct val="90000"/>
              </a:lnSpc>
              <a:spcBef>
                <a:spcPts val="1000"/>
              </a:spcBef>
              <a:spcAft>
                <a:spcPts val="0"/>
              </a:spcAft>
              <a:buClr>
                <a:srgbClr val="D6651F"/>
              </a:buClr>
              <a:buSzTx/>
              <a:tabLst/>
              <a:defRPr/>
            </a:pPr>
            <a:endParaRPr kumimoji="0" lang="fr-FR" sz="10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l" defTabSz="914400" rtl="0" eaLnBrk="1" fontAlgn="base" latinLnBrk="0" hangingPunct="1">
              <a:lnSpc>
                <a:spcPct val="90000"/>
              </a:lnSpc>
              <a:spcBef>
                <a:spcPts val="1000"/>
              </a:spcBef>
              <a:spcAft>
                <a:spcPts val="0"/>
              </a:spcAft>
              <a:buClr>
                <a:srgbClr val="D6651F"/>
              </a:buClr>
              <a:buSzTx/>
              <a:tabLst/>
              <a:defRPr/>
            </a:pPr>
            <a:r>
              <a:rPr kumimoji="0" lang="fr-FR"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Cela peut inclure:</a:t>
            </a:r>
          </a:p>
          <a:p>
            <a:pPr marL="285750" marR="0" lvl="0" indent="-285750" algn="l" defTabSz="914400" rtl="0" eaLnBrk="1" fontAlgn="base" latinLnBrk="0" hangingPunct="1">
              <a:lnSpc>
                <a:spcPct val="90000"/>
              </a:lnSpc>
              <a:spcBef>
                <a:spcPts val="1000"/>
              </a:spcBef>
              <a:spcAft>
                <a:spcPts val="0"/>
              </a:spcAft>
              <a:buClr>
                <a:srgbClr val="D6651F"/>
              </a:buClr>
              <a:buSzTx/>
              <a:buFont typeface="Arial" panose="020B0604020202020204" pitchFamily="34" charset="0"/>
              <a:buChar char="•"/>
              <a:tabLst/>
              <a:defRPr/>
            </a:pPr>
            <a:r>
              <a:rPr kumimoji="0" lang="fr-FR"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Une nouvelle structure</a:t>
            </a:r>
          </a:p>
          <a:p>
            <a:pPr marL="285750" marR="0" lvl="0" indent="-285750" algn="l" defTabSz="914400" rtl="0" eaLnBrk="1" fontAlgn="base" latinLnBrk="0" hangingPunct="1">
              <a:lnSpc>
                <a:spcPct val="90000"/>
              </a:lnSpc>
              <a:spcBef>
                <a:spcPts val="1000"/>
              </a:spcBef>
              <a:spcAft>
                <a:spcPts val="0"/>
              </a:spcAft>
              <a:buClr>
                <a:srgbClr val="D6651F"/>
              </a:buClr>
              <a:buSzTx/>
              <a:buFont typeface="Arial" panose="020B0604020202020204" pitchFamily="34" charset="0"/>
              <a:buChar char="•"/>
              <a:tabLst/>
              <a:defRPr/>
            </a:pPr>
            <a:r>
              <a:rPr kumimoji="0" lang="fr-FR"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Un nouvel ajout à une structure existante</a:t>
            </a:r>
          </a:p>
          <a:p>
            <a:pPr marL="285750" marR="0" lvl="0" indent="-285750" algn="l" defTabSz="914400" rtl="0" eaLnBrk="1" fontAlgn="base" latinLnBrk="0" hangingPunct="1">
              <a:lnSpc>
                <a:spcPct val="90000"/>
              </a:lnSpc>
              <a:spcBef>
                <a:spcPts val="1000"/>
              </a:spcBef>
              <a:spcAft>
                <a:spcPts val="0"/>
              </a:spcAft>
              <a:buClr>
                <a:srgbClr val="D6651F"/>
              </a:buClr>
              <a:buSzTx/>
              <a:buFont typeface="Arial" panose="020B0604020202020204" pitchFamily="34" charset="0"/>
              <a:buChar char="•"/>
              <a:tabLst/>
              <a:defRPr/>
            </a:pPr>
            <a:r>
              <a:rPr kumimoji="0" lang="fr-FR"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Rénovation incluant le remplacement de tous les systèmes qui impactent la consommation d'énergie</a:t>
            </a:r>
          </a:p>
          <a:p>
            <a:pPr marR="0" lvl="0" algn="l" defTabSz="914400" rtl="0" eaLnBrk="1" fontAlgn="base" latinLnBrk="0" hangingPunct="1">
              <a:lnSpc>
                <a:spcPct val="90000"/>
              </a:lnSpc>
              <a:spcBef>
                <a:spcPts val="1000"/>
              </a:spcBef>
              <a:spcAft>
                <a:spcPts val="0"/>
              </a:spcAft>
              <a:buClr>
                <a:srgbClr val="D6651F"/>
              </a:buClr>
              <a:buSzTx/>
              <a:tabLst/>
              <a:defRPr/>
            </a:pPr>
            <a:r>
              <a:rPr kumimoji="0" lang="fr-FR"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R="0" lvl="0" algn="l" defTabSz="914400" rtl="0" eaLnBrk="1" fontAlgn="base" latinLnBrk="0" hangingPunct="1">
              <a:lnSpc>
                <a:spcPct val="90000"/>
              </a:lnSpc>
              <a:spcBef>
                <a:spcPts val="1000"/>
              </a:spcBef>
              <a:spcAft>
                <a:spcPts val="0"/>
              </a:spcAft>
              <a:buClr>
                <a:srgbClr val="D6651F"/>
              </a:buClr>
              <a:buSzTx/>
              <a:tabLst/>
              <a:defRPr/>
            </a:pPr>
            <a:r>
              <a:rPr kumimoji="0" lang="fr-FR"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Les projets suivants ne sont pas éligibles à ce programme:</a:t>
            </a:r>
          </a:p>
          <a:p>
            <a:pPr marL="285750" marR="0" lvl="0" indent="-285750" algn="l" defTabSz="914400" rtl="0" eaLnBrk="1" fontAlgn="base" latinLnBrk="0" hangingPunct="1">
              <a:lnSpc>
                <a:spcPct val="90000"/>
              </a:lnSpc>
              <a:spcBef>
                <a:spcPts val="1000"/>
              </a:spcBef>
              <a:spcAft>
                <a:spcPts val="0"/>
              </a:spcAft>
              <a:buClr>
                <a:srgbClr val="D6651F"/>
              </a:buClr>
              <a:buSzTx/>
              <a:buFont typeface="Arial" panose="020B0604020202020204" pitchFamily="34" charset="0"/>
              <a:buChar char="•"/>
              <a:tabLst/>
              <a:defRPr/>
            </a:pPr>
            <a:r>
              <a:rPr kumimoji="0" lang="fr-FR"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Projets résidentiels admissibles à notre Programme </a:t>
            </a:r>
            <a:r>
              <a:rPr kumimoji="0" lang="fr-FR" sz="1600" b="0" i="0" u="none" strike="noStrike" kern="1200" cap="none" spc="0" normalizeH="0" baseline="0" noProof="0" err="1">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éconergétique</a:t>
            </a:r>
            <a:r>
              <a:rPr kumimoji="0" lang="fr-FR"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 pour les nouvelles maisons</a:t>
            </a:r>
          </a:p>
          <a:p>
            <a:pPr marL="285750" marR="0" lvl="0" indent="-285750" algn="l" defTabSz="914400" rtl="0" eaLnBrk="1" fontAlgn="base" latinLnBrk="0" hangingPunct="1">
              <a:lnSpc>
                <a:spcPct val="90000"/>
              </a:lnSpc>
              <a:spcBef>
                <a:spcPts val="1000"/>
              </a:spcBef>
              <a:spcAft>
                <a:spcPts val="0"/>
              </a:spcAft>
              <a:buClr>
                <a:srgbClr val="D6651F"/>
              </a:buClr>
              <a:buSzTx/>
              <a:buFont typeface="Arial" panose="020B0604020202020204" pitchFamily="34" charset="0"/>
              <a:buChar char="•"/>
              <a:tabLst/>
              <a:defRPr/>
            </a:pPr>
            <a:r>
              <a:rPr kumimoji="0" lang="fr-FR" sz="1600" b="0" i="0" u="none" strike="noStrike" kern="1200" cap="none" spc="0" normalizeH="0" baseline="0" noProof="0">
                <a:ln>
                  <a:noFill/>
                </a:ln>
                <a:solidFill>
                  <a:srgbClr val="515151"/>
                </a:solidFill>
                <a:effectLst/>
                <a:uLnTx/>
                <a:uFillTx/>
                <a:latin typeface="Open Sans" panose="020B0606030504020204" pitchFamily="34" charset="0"/>
                <a:ea typeface="Open Sans" panose="020B0606030504020204" pitchFamily="34" charset="0"/>
                <a:cs typeface="Open Sans" panose="020B0606030504020204" pitchFamily="34" charset="0"/>
              </a:rPr>
              <a:t>Bâtiments fédéraux, provinciaux et municipaux</a:t>
            </a:r>
          </a:p>
        </p:txBody>
      </p:sp>
      <p:pic>
        <p:nvPicPr>
          <p:cNvPr id="9" name="Picture 2">
            <a:extLst>
              <a:ext uri="{FF2B5EF4-FFF2-40B4-BE49-F238E27FC236}">
                <a16:creationId xmlns:a16="http://schemas.microsoft.com/office/drawing/2014/main" id="{61391004-EEA6-4FED-8A39-59D0F26AED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02" r="20501" b="14603"/>
          <a:stretch/>
        </p:blipFill>
        <p:spPr bwMode="auto">
          <a:xfrm>
            <a:off x="7937369" y="0"/>
            <a:ext cx="4254632" cy="5856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4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7763B4-F7A1-63A8-ABFD-EBAA0F3AEFE3}"/>
              </a:ext>
            </a:extLst>
          </p:cNvPr>
          <p:cNvSpPr txBox="1">
            <a:spLocks/>
          </p:cNvSpPr>
          <p:nvPr/>
        </p:nvSpPr>
        <p:spPr>
          <a:xfrm>
            <a:off x="4664808" y="452597"/>
            <a:ext cx="3281987" cy="46612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rgbClr val="607383"/>
                </a:solidFill>
                <a:latin typeface="Open Sans Extrabold" panose="020B0606030504020204" pitchFamily="34" charset="0"/>
                <a:ea typeface="Open Sans Extrabold" panose="020B0606030504020204" pitchFamily="34" charset="0"/>
                <a:cs typeface="Open Sans Extrabold" panose="020B0606030504020204" pitchFamily="34" charset="0"/>
              </a:rPr>
              <a:t>NOS VALEURS</a:t>
            </a:r>
            <a:endParaRPr lang="en-CA" sz="3200" b="1" dirty="0">
              <a:solidFill>
                <a:srgbClr val="607383"/>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nvGrpSpPr>
          <p:cNvPr id="12" name="Group 11">
            <a:extLst>
              <a:ext uri="{FF2B5EF4-FFF2-40B4-BE49-F238E27FC236}">
                <a16:creationId xmlns:a16="http://schemas.microsoft.com/office/drawing/2014/main" id="{402FD51C-7896-D12B-D6B1-E586EC10A42C}"/>
              </a:ext>
            </a:extLst>
          </p:cNvPr>
          <p:cNvGrpSpPr/>
          <p:nvPr/>
        </p:nvGrpSpPr>
        <p:grpSpPr>
          <a:xfrm>
            <a:off x="906890" y="2961652"/>
            <a:ext cx="10981782" cy="1267311"/>
            <a:chOff x="906890" y="2719046"/>
            <a:chExt cx="10981782" cy="1267311"/>
          </a:xfrm>
        </p:grpSpPr>
        <p:pic>
          <p:nvPicPr>
            <p:cNvPr id="4" name="Picture 3" descr="A group of people with orange outline&#10;&#10;Description automatically generated with low confidence">
              <a:extLst>
                <a:ext uri="{FF2B5EF4-FFF2-40B4-BE49-F238E27FC236}">
                  <a16:creationId xmlns:a16="http://schemas.microsoft.com/office/drawing/2014/main" id="{7B9E0A5F-7AC8-2134-6BB1-C77B6E7B667A}"/>
                </a:ext>
              </a:extLst>
            </p:cNvPr>
            <p:cNvPicPr>
              <a:picLocks noChangeAspect="1"/>
            </p:cNvPicPr>
            <p:nvPr/>
          </p:nvPicPr>
          <p:blipFill>
            <a:blip r:embed="rId2"/>
            <a:stretch>
              <a:fillRect/>
            </a:stretch>
          </p:blipFill>
          <p:spPr>
            <a:xfrm>
              <a:off x="906890" y="2958472"/>
              <a:ext cx="648448" cy="658837"/>
            </a:xfrm>
            <a:prstGeom prst="rect">
              <a:avLst/>
            </a:prstGeom>
          </p:spPr>
        </p:pic>
        <p:sp>
          <p:nvSpPr>
            <p:cNvPr id="7" name="Rectangle 6">
              <a:extLst>
                <a:ext uri="{FF2B5EF4-FFF2-40B4-BE49-F238E27FC236}">
                  <a16:creationId xmlns:a16="http://schemas.microsoft.com/office/drawing/2014/main" id="{49727355-E1A0-0D4F-5324-7F89143373D3}"/>
                </a:ext>
              </a:extLst>
            </p:cNvPr>
            <p:cNvSpPr/>
            <p:nvPr/>
          </p:nvSpPr>
          <p:spPr>
            <a:xfrm>
              <a:off x="2022778" y="2719046"/>
              <a:ext cx="9865894" cy="1267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CC6600"/>
                  </a:solidFill>
                  <a:latin typeface="Open Sans SemiBold" panose="020B0706030804020204" pitchFamily="34" charset="0"/>
                  <a:ea typeface="Open Sans SemiBold" panose="020B0706030804020204" pitchFamily="34" charset="0"/>
                  <a:cs typeface="Open Sans SemiBold" panose="020B0706030804020204" pitchFamily="34" charset="0"/>
                </a:rPr>
                <a:t>Souci pour </a:t>
              </a:r>
              <a:r>
                <a:rPr lang="en-US" dirty="0" err="1">
                  <a:solidFill>
                    <a:srgbClr val="CC6600"/>
                  </a:solidFill>
                  <a:latin typeface="Open Sans SemiBold" panose="020B0706030804020204" pitchFamily="34" charset="0"/>
                  <a:ea typeface="Open Sans SemiBold" panose="020B0706030804020204" pitchFamily="34" charset="0"/>
                  <a:cs typeface="Open Sans SemiBold" panose="020B0706030804020204" pitchFamily="34" charset="0"/>
                </a:rPr>
                <a:t>notre</a:t>
              </a:r>
              <a:r>
                <a:rPr lang="en-US" dirty="0">
                  <a:solidFill>
                    <a:srgbClr val="CC660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1800" i="0" u="none" strike="noStrike" baseline="0" dirty="0">
                  <a:solidFill>
                    <a:srgbClr val="CC6600"/>
                  </a:solidFill>
                  <a:latin typeface="Open Sans SemiBold" panose="020B0706030804020204" pitchFamily="34" charset="0"/>
                  <a:ea typeface="Open Sans SemiBold" panose="020B0706030804020204" pitchFamily="34" charset="0"/>
                  <a:cs typeface="Open Sans SemiBold" panose="020B0706030804020204" pitchFamily="34" charset="0"/>
                </a:rPr>
                <a:t>Équipe</a:t>
              </a:r>
            </a:p>
            <a:p>
              <a:r>
                <a:rPr lang="fr-FR" sz="1600" b="0" i="0" u="none" strike="noStrike" baseline="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Nous nous soucions de notre équipe. Nous sommes ouverts, honnêtes et transparents les uns envers les autres afin de renforcer la confiance. Nous encourageons la diversité et créons une culture inclusive qui favorise le bien-être des employés, encourage l’apprentissage continu et favorise un rendement optimal.</a:t>
              </a:r>
              <a:endParaRPr lang="en-US" sz="1600" b="0" i="0" u="none" strike="noStrike" baseline="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nvGrpSpPr>
          <p:cNvPr id="13" name="Group 12">
            <a:extLst>
              <a:ext uri="{FF2B5EF4-FFF2-40B4-BE49-F238E27FC236}">
                <a16:creationId xmlns:a16="http://schemas.microsoft.com/office/drawing/2014/main" id="{4F90D034-98B7-68BE-BAC2-CA0FAFA95341}"/>
              </a:ext>
            </a:extLst>
          </p:cNvPr>
          <p:cNvGrpSpPr/>
          <p:nvPr/>
        </p:nvGrpSpPr>
        <p:grpSpPr>
          <a:xfrm>
            <a:off x="841248" y="4200022"/>
            <a:ext cx="11047424" cy="1267311"/>
            <a:chOff x="841248" y="3957416"/>
            <a:chExt cx="11047424" cy="1267311"/>
          </a:xfrm>
        </p:grpSpPr>
        <p:pic>
          <p:nvPicPr>
            <p:cNvPr id="5" name="Picture 4" descr="A handshake in the shape of a heart&#10;&#10;Description automatically generated with medium confidence">
              <a:extLst>
                <a:ext uri="{FF2B5EF4-FFF2-40B4-BE49-F238E27FC236}">
                  <a16:creationId xmlns:a16="http://schemas.microsoft.com/office/drawing/2014/main" id="{55704A09-1875-A4DE-DA61-EC75726412EC}"/>
                </a:ext>
              </a:extLst>
            </p:cNvPr>
            <p:cNvPicPr>
              <a:picLocks noChangeAspect="1"/>
            </p:cNvPicPr>
            <p:nvPr/>
          </p:nvPicPr>
          <p:blipFill>
            <a:blip r:embed="rId3"/>
            <a:stretch>
              <a:fillRect/>
            </a:stretch>
          </p:blipFill>
          <p:spPr>
            <a:xfrm>
              <a:off x="841248" y="4200780"/>
              <a:ext cx="714089" cy="648549"/>
            </a:xfrm>
            <a:prstGeom prst="rect">
              <a:avLst/>
            </a:prstGeom>
          </p:spPr>
        </p:pic>
        <p:sp>
          <p:nvSpPr>
            <p:cNvPr id="8" name="Rectangle 7">
              <a:extLst>
                <a:ext uri="{FF2B5EF4-FFF2-40B4-BE49-F238E27FC236}">
                  <a16:creationId xmlns:a16="http://schemas.microsoft.com/office/drawing/2014/main" id="{31146C8C-C0D9-54CB-64E1-F5D46F51A14A}"/>
                </a:ext>
              </a:extLst>
            </p:cNvPr>
            <p:cNvSpPr/>
            <p:nvPr/>
          </p:nvSpPr>
          <p:spPr>
            <a:xfrm>
              <a:off x="2022778" y="3957416"/>
              <a:ext cx="9865894" cy="1267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0" u="none" strike="noStrike" baseline="0" dirty="0">
                  <a:solidFill>
                    <a:srgbClr val="CC6600"/>
                  </a:solidFill>
                  <a:latin typeface="Open Sans SemiBold" panose="020B0706030804020204" pitchFamily="34" charset="0"/>
                  <a:ea typeface="Open Sans SemiBold" panose="020B0706030804020204" pitchFamily="34" charset="0"/>
                  <a:cs typeface="Open Sans SemiBold" panose="020B0706030804020204" pitchFamily="34" charset="0"/>
                </a:rPr>
                <a:t>Souci pour </a:t>
              </a:r>
              <a:r>
                <a:rPr lang="en-US" sz="1800" i="0" u="none" strike="noStrike" baseline="0" dirty="0" err="1">
                  <a:solidFill>
                    <a:srgbClr val="CC6600"/>
                  </a:solidFill>
                  <a:latin typeface="Open Sans SemiBold" panose="020B0706030804020204" pitchFamily="34" charset="0"/>
                  <a:ea typeface="Open Sans SemiBold" panose="020B0706030804020204" pitchFamily="34" charset="0"/>
                  <a:cs typeface="Open Sans SemiBold" panose="020B0706030804020204" pitchFamily="34" charset="0"/>
                </a:rPr>
                <a:t>nos</a:t>
              </a:r>
              <a:r>
                <a:rPr lang="en-US" sz="1800" i="0" u="none" strike="noStrike" baseline="0" dirty="0">
                  <a:solidFill>
                    <a:srgbClr val="CC6600"/>
                  </a:solidFill>
                  <a:latin typeface="Open Sans SemiBold" panose="020B0706030804020204" pitchFamily="34" charset="0"/>
                  <a:ea typeface="Open Sans SemiBold" panose="020B0706030804020204" pitchFamily="34" charset="0"/>
                  <a:cs typeface="Open Sans SemiBold" panose="020B0706030804020204" pitchFamily="34" charset="0"/>
                </a:rPr>
                <a:t> Clients</a:t>
              </a:r>
            </a:p>
            <a:p>
              <a:r>
                <a:rPr lang="fr-FR" sz="1600" b="0" i="0" u="none" strike="noStrike" baseline="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Nous nous soucions de nos clients. Leur expérience est au centre de tout ce que nous faisons. Nous nous engageons à offrir des solutions pertinentes et utiles. Nous agissons avec intégrité et tenons nos promesses.</a:t>
              </a:r>
              <a:endParaRPr lang="en-US" sz="1600" b="0" i="0" u="none" strike="noStrike" baseline="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nvGrpSpPr>
          <p:cNvPr id="14" name="Group 13">
            <a:extLst>
              <a:ext uri="{FF2B5EF4-FFF2-40B4-BE49-F238E27FC236}">
                <a16:creationId xmlns:a16="http://schemas.microsoft.com/office/drawing/2014/main" id="{326AE843-07AB-73C6-0316-987F7401357E}"/>
              </a:ext>
            </a:extLst>
          </p:cNvPr>
          <p:cNvGrpSpPr/>
          <p:nvPr/>
        </p:nvGrpSpPr>
        <p:grpSpPr>
          <a:xfrm>
            <a:off x="939720" y="5434513"/>
            <a:ext cx="10948952" cy="1267311"/>
            <a:chOff x="939720" y="5191907"/>
            <a:chExt cx="10948952" cy="1267311"/>
          </a:xfrm>
        </p:grpSpPr>
        <p:pic>
          <p:nvPicPr>
            <p:cNvPr id="6" name="Picture 5" descr="A logo of a plant growing out of a dirt&#10;&#10;Description automatically generated with low confidence">
              <a:extLst>
                <a:ext uri="{FF2B5EF4-FFF2-40B4-BE49-F238E27FC236}">
                  <a16:creationId xmlns:a16="http://schemas.microsoft.com/office/drawing/2014/main" id="{D932AA25-1505-E9FC-044C-25E53E63ED7C}"/>
                </a:ext>
              </a:extLst>
            </p:cNvPr>
            <p:cNvPicPr>
              <a:picLocks noChangeAspect="1"/>
            </p:cNvPicPr>
            <p:nvPr/>
          </p:nvPicPr>
          <p:blipFill>
            <a:blip r:embed="rId4"/>
            <a:stretch>
              <a:fillRect/>
            </a:stretch>
          </p:blipFill>
          <p:spPr>
            <a:xfrm>
              <a:off x="939720" y="5465456"/>
              <a:ext cx="714089" cy="714089"/>
            </a:xfrm>
            <a:prstGeom prst="rect">
              <a:avLst/>
            </a:prstGeom>
          </p:spPr>
        </p:pic>
        <p:sp>
          <p:nvSpPr>
            <p:cNvPr id="9" name="Rectangle 8">
              <a:extLst>
                <a:ext uri="{FF2B5EF4-FFF2-40B4-BE49-F238E27FC236}">
                  <a16:creationId xmlns:a16="http://schemas.microsoft.com/office/drawing/2014/main" id="{E6DACD67-C122-C7B7-B579-C3DEC0AB7417}"/>
                </a:ext>
              </a:extLst>
            </p:cNvPr>
            <p:cNvSpPr/>
            <p:nvPr/>
          </p:nvSpPr>
          <p:spPr>
            <a:xfrm>
              <a:off x="2022778" y="5191907"/>
              <a:ext cx="9865894" cy="1267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0" u="none" strike="noStrike" dirty="0">
                  <a:solidFill>
                    <a:srgbClr val="CC6600"/>
                  </a:solidFill>
                  <a:latin typeface="Open Sans SemiBold" panose="020B0706030804020204" pitchFamily="34" charset="0"/>
                  <a:ea typeface="Open Sans SemiBold" panose="020B0706030804020204" pitchFamily="34" charset="0"/>
                  <a:cs typeface="Open Sans SemiBold" panose="020B0706030804020204" pitchFamily="34" charset="0"/>
                </a:rPr>
                <a:t>Souci pour </a:t>
              </a:r>
              <a:r>
                <a:rPr lang="en-US" sz="1800" i="0" u="none" strike="noStrike" dirty="0" err="1">
                  <a:solidFill>
                    <a:srgbClr val="CC6600"/>
                  </a:solidFill>
                  <a:latin typeface="Open Sans SemiBold" panose="020B0706030804020204" pitchFamily="34" charset="0"/>
                  <a:ea typeface="Open Sans SemiBold" panose="020B0706030804020204" pitchFamily="34" charset="0"/>
                  <a:cs typeface="Open Sans SemiBold" panose="020B0706030804020204" pitchFamily="34" charset="0"/>
                </a:rPr>
                <a:t>notre</a:t>
              </a:r>
              <a:r>
                <a:rPr lang="en-US" sz="1800" i="0" u="none" strike="noStrike" dirty="0">
                  <a:solidFill>
                    <a:srgbClr val="CC6600"/>
                  </a:solidFill>
                  <a:latin typeface="Open Sans SemiBold" panose="020B0706030804020204" pitchFamily="34" charset="0"/>
                  <a:ea typeface="Open Sans SemiBold" panose="020B0706030804020204" pitchFamily="34" charset="0"/>
                  <a:cs typeface="Open Sans SemiBold" panose="020B0706030804020204" pitchFamily="34" charset="0"/>
                </a:rPr>
                <a:t> Avenir</a:t>
              </a:r>
            </a:p>
            <a:p>
              <a:r>
                <a:rPr lang="fr-FR" sz="1600" b="0" i="0" u="none" strike="noStrike" baseline="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Nous nous soucions de notre avenir. Nous travaillons avec nos clients et les collectivités afin d’explorer et de répondre à leurs besoins énergétiques en constante évolution, tout en respectant l’environnement pour les générations futures. Nous sommes curieux et réceptifs</a:t>
              </a:r>
            </a:p>
            <a:p>
              <a:r>
                <a:rPr lang="fr-FR" sz="1600" b="0" i="0" u="none" strike="noStrike" baseline="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aux nouvelles méthodes de travail.</a:t>
              </a:r>
            </a:p>
          </p:txBody>
        </p:sp>
      </p:grpSp>
      <p:grpSp>
        <p:nvGrpSpPr>
          <p:cNvPr id="11" name="Group 10">
            <a:extLst>
              <a:ext uri="{FF2B5EF4-FFF2-40B4-BE49-F238E27FC236}">
                <a16:creationId xmlns:a16="http://schemas.microsoft.com/office/drawing/2014/main" id="{C6AF3ABA-AC62-35FB-E4EC-9FDBDFFF6886}"/>
              </a:ext>
            </a:extLst>
          </p:cNvPr>
          <p:cNvGrpSpPr/>
          <p:nvPr/>
        </p:nvGrpSpPr>
        <p:grpSpPr>
          <a:xfrm>
            <a:off x="906890" y="1524696"/>
            <a:ext cx="10933869" cy="1267311"/>
            <a:chOff x="906890" y="1450048"/>
            <a:chExt cx="10933869" cy="1267311"/>
          </a:xfrm>
        </p:grpSpPr>
        <p:pic>
          <p:nvPicPr>
            <p:cNvPr id="3" name="Picture 2" descr="A person holding a shield and a check mark&#10;&#10;Description automatically generated with low confidence">
              <a:extLst>
                <a:ext uri="{FF2B5EF4-FFF2-40B4-BE49-F238E27FC236}">
                  <a16:creationId xmlns:a16="http://schemas.microsoft.com/office/drawing/2014/main" id="{96EAB299-2EF6-3BF5-0F24-FFAAAA3F2994}"/>
                </a:ext>
              </a:extLst>
            </p:cNvPr>
            <p:cNvPicPr>
              <a:picLocks noChangeAspect="1"/>
            </p:cNvPicPr>
            <p:nvPr/>
          </p:nvPicPr>
          <p:blipFill>
            <a:blip r:embed="rId5"/>
            <a:stretch>
              <a:fillRect/>
            </a:stretch>
          </p:blipFill>
          <p:spPr>
            <a:xfrm>
              <a:off x="906890" y="1686615"/>
              <a:ext cx="609446" cy="648655"/>
            </a:xfrm>
            <a:prstGeom prst="rect">
              <a:avLst/>
            </a:prstGeom>
          </p:spPr>
        </p:pic>
        <p:sp>
          <p:nvSpPr>
            <p:cNvPr id="10" name="Rectangle 9">
              <a:extLst>
                <a:ext uri="{FF2B5EF4-FFF2-40B4-BE49-F238E27FC236}">
                  <a16:creationId xmlns:a16="http://schemas.microsoft.com/office/drawing/2014/main" id="{E732A5C4-11F5-50AF-006B-DFD8403BDFD8}"/>
                </a:ext>
              </a:extLst>
            </p:cNvPr>
            <p:cNvSpPr/>
            <p:nvPr/>
          </p:nvSpPr>
          <p:spPr>
            <a:xfrm>
              <a:off x="1974865" y="1450048"/>
              <a:ext cx="9865894" cy="1267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800" i="0" u="none" strike="noStrike" baseline="0" dirty="0">
                  <a:solidFill>
                    <a:srgbClr val="CC6600"/>
                  </a:solidFill>
                  <a:latin typeface="Open Sans SemiBold" panose="020B0706030804020204" pitchFamily="34" charset="0"/>
                  <a:ea typeface="Open Sans SemiBold" panose="020B0706030804020204" pitchFamily="34" charset="0"/>
                  <a:cs typeface="Open Sans SemiBold" panose="020B0706030804020204" pitchFamily="34" charset="0"/>
                </a:rPr>
                <a:t>Sécurité au Cœur de Tout</a:t>
              </a:r>
              <a:endParaRPr lang="en-US" sz="1800" i="0" u="none" strike="noStrike" baseline="0" dirty="0">
                <a:solidFill>
                  <a:srgbClr val="CC6600"/>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fr-FR"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Nous nous engageons à assurer la sécurité de chaque employé et membre du public par les moyens suivants</a:t>
              </a:r>
            </a:p>
            <a:p>
              <a:r>
                <a:rPr lang="en-US"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fr-FR"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en planifiant la sécurité dans le travail</a:t>
              </a:r>
              <a:r>
                <a:rPr lang="en-US"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 </a:t>
              </a:r>
              <a:r>
                <a:rPr lang="fr-FR"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en signalant les incidents pour que nous puissions</a:t>
              </a:r>
              <a:endParaRPr lang="en-US"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1600" dirty="0" err="1">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en</a:t>
              </a:r>
              <a:r>
                <a:rPr lang="en-US"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1600" dirty="0" err="1">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respectant</a:t>
              </a:r>
              <a:r>
                <a:rPr lang="en-US"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les </a:t>
              </a:r>
              <a:r>
                <a:rPr lang="en-US" sz="1600" dirty="0" err="1">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règles</a:t>
              </a:r>
              <a:r>
                <a:rPr lang="en-US"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fr-FR"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tous nous améliorer</a:t>
              </a:r>
              <a:endParaRPr lang="en-US"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fr-FR"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en étant un leader en matière de sécurité</a:t>
              </a:r>
              <a:r>
                <a:rPr lang="en-US"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 </a:t>
              </a:r>
              <a:r>
                <a:rPr lang="fr-FR"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en faisant preuve de courage</a:t>
              </a:r>
              <a:endParaRPr lang="en-US"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 </a:t>
              </a:r>
              <a:r>
                <a:rPr lang="fr-FR"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en disant non à un travail dangereux</a:t>
              </a:r>
              <a:endParaRPr lang="en-US"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US" sz="1600"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spTree>
    <p:extLst>
      <p:ext uri="{BB962C8B-B14F-4D97-AF65-F5344CB8AC3E}">
        <p14:creationId xmlns:p14="http://schemas.microsoft.com/office/powerpoint/2010/main" val="3231661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0D14-0B39-4D96-9BE4-D1B850841802}"/>
              </a:ext>
            </a:extLst>
          </p:cNvPr>
          <p:cNvSpPr txBox="1">
            <a:spLocks/>
          </p:cNvSpPr>
          <p:nvPr/>
        </p:nvSpPr>
        <p:spPr>
          <a:xfrm>
            <a:off x="182880" y="540717"/>
            <a:ext cx="11795760" cy="691183"/>
          </a:xfrm>
          <a:prstGeom prst="rect">
            <a:avLst/>
          </a:prstGeom>
        </p:spPr>
        <p:txBody>
          <a:bodyPr/>
          <a:lstStyle>
            <a:lvl1pPr algn="l" defTabSz="914400" rtl="0" eaLnBrk="1" latinLnBrk="0" hangingPunct="1">
              <a:lnSpc>
                <a:spcPct val="90000"/>
              </a:lnSpc>
              <a:spcBef>
                <a:spcPct val="0"/>
              </a:spcBef>
              <a:buNone/>
              <a:defRPr sz="3600" kern="1200" cap="all">
                <a:solidFill>
                  <a:schemeClr val="accent2"/>
                </a:solidFill>
                <a:latin typeface="+mj-lt"/>
                <a:ea typeface="+mj-ea"/>
                <a:cs typeface="+mj-cs"/>
              </a:defRPr>
            </a:lvl1pPr>
          </a:lstStyle>
          <a:p>
            <a:pPr algn="ctr"/>
            <a:r>
              <a:rPr lang="fr-FR" b="1">
                <a:solidFill>
                  <a:schemeClr val="bg2"/>
                </a:solidFill>
                <a:latin typeface="Open Sans" panose="020B0606030504020204" pitchFamily="34" charset="0"/>
                <a:ea typeface="Open Sans" panose="020B0606030504020204" pitchFamily="34" charset="0"/>
                <a:cs typeface="Open Sans" panose="020B0606030504020204" pitchFamily="34" charset="0"/>
              </a:rPr>
              <a:t>Nouvelle Construction, </a:t>
            </a:r>
          </a:p>
          <a:p>
            <a:pPr algn="ctr"/>
            <a:r>
              <a:rPr lang="fr-FR" b="1">
                <a:solidFill>
                  <a:schemeClr val="bg2"/>
                </a:solidFill>
                <a:latin typeface="Open Sans" panose="020B0606030504020204" pitchFamily="34" charset="0"/>
                <a:ea typeface="Open Sans" panose="020B0606030504020204" pitchFamily="34" charset="0"/>
                <a:cs typeface="Open Sans" panose="020B0606030504020204" pitchFamily="34" charset="0"/>
              </a:rPr>
              <a:t>Commerciale et Industrielle</a:t>
            </a:r>
          </a:p>
        </p:txBody>
      </p:sp>
      <p:sp>
        <p:nvSpPr>
          <p:cNvPr id="22" name="Rectangle 21">
            <a:extLst>
              <a:ext uri="{FF2B5EF4-FFF2-40B4-BE49-F238E27FC236}">
                <a16:creationId xmlns:a16="http://schemas.microsoft.com/office/drawing/2014/main" id="{3EDE1853-8B8D-4974-9E41-031E4536C737}"/>
              </a:ext>
            </a:extLst>
          </p:cNvPr>
          <p:cNvSpPr/>
          <p:nvPr/>
        </p:nvSpPr>
        <p:spPr>
          <a:xfrm>
            <a:off x="6150655" y="4023340"/>
            <a:ext cx="5324707" cy="427210"/>
          </a:xfrm>
          <a:prstGeom prst="rect">
            <a:avLst/>
          </a:prstGeom>
        </p:spPr>
        <p:txBody>
          <a:bodyPr>
            <a:noAutofit/>
          </a:bodyPr>
          <a:lstStyle/>
          <a:p>
            <a:pPr lvl="0" algn="ctr">
              <a:defRPr/>
            </a:pPr>
            <a:endParaRPr kumimoji="0" lang="en-US" sz="2200" b="1" i="0" u="none" strike="noStrike" kern="0" cap="none" spc="0" normalizeH="0" baseline="0" noProof="0">
              <a:ln>
                <a:noFill/>
              </a:ln>
              <a:solidFill>
                <a:srgbClr val="ED7D31"/>
              </a:solidFill>
              <a:effectLst/>
              <a:uLnTx/>
              <a:uFillTx/>
            </a:endParaRPr>
          </a:p>
        </p:txBody>
      </p:sp>
      <p:sp>
        <p:nvSpPr>
          <p:cNvPr id="18" name="Rectangle 17">
            <a:extLst>
              <a:ext uri="{FF2B5EF4-FFF2-40B4-BE49-F238E27FC236}">
                <a16:creationId xmlns:a16="http://schemas.microsoft.com/office/drawing/2014/main" id="{77826F2E-CCA5-4748-87D7-D27A598AFC8B}"/>
              </a:ext>
            </a:extLst>
          </p:cNvPr>
          <p:cNvSpPr/>
          <p:nvPr/>
        </p:nvSpPr>
        <p:spPr>
          <a:xfrm>
            <a:off x="597821" y="2176328"/>
            <a:ext cx="5563270" cy="2382399"/>
          </a:xfrm>
          <a:prstGeom prst="rect">
            <a:avLst/>
          </a:prstGeom>
          <a:solidFill>
            <a:sysClr val="windowText" lastClr="000000">
              <a:lumMod val="75000"/>
              <a:lumOff val="2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FFBF8E17-8A77-4A3B-A946-CF72FF44D586}"/>
              </a:ext>
            </a:extLst>
          </p:cNvPr>
          <p:cNvSpPr/>
          <p:nvPr/>
        </p:nvSpPr>
        <p:spPr>
          <a:xfrm>
            <a:off x="621437" y="2307208"/>
            <a:ext cx="5520511" cy="2111761"/>
          </a:xfrm>
          <a:prstGeom prst="rect">
            <a:avLst/>
          </a:prstGeom>
        </p:spPr>
        <p:txBody>
          <a:bodyPr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NCCI@nbpower.com</a:t>
            </a:r>
          </a:p>
          <a:p>
            <a:pPr marL="285750" marR="0" lvl="0" indent="-285750" defTabSz="914400" eaLnBrk="1" fontAlgn="auto" latinLnBrk="0" hangingPunct="1">
              <a:lnSpc>
                <a:spcPct val="100000"/>
              </a:lnSpc>
              <a:spcBef>
                <a:spcPts val="0"/>
              </a:spcBef>
              <a:spcAft>
                <a:spcPts val="0"/>
              </a:spcAft>
              <a:buClrTx/>
              <a:buSzTx/>
              <a:buFontTx/>
              <a:buChar char="-"/>
              <a:tabLst/>
              <a:defRPr/>
            </a:pPr>
            <a:endParaRPr kumimoji="0" lang="en-CA" sz="1800" b="0" i="0" u="none" strike="noStrike" kern="0" cap="none" spc="0" normalizeH="0" baseline="0" noProof="0">
              <a:ln>
                <a:noFill/>
              </a:ln>
              <a:solidFill>
                <a:prstClr val="white"/>
              </a:solidFill>
              <a:effectLst/>
              <a:uLnTx/>
              <a:uFillTx/>
            </a:endParaRPr>
          </a:p>
        </p:txBody>
      </p:sp>
      <p:pic>
        <p:nvPicPr>
          <p:cNvPr id="21" name="Picture 2" descr="Image result for construction planning ">
            <a:extLst>
              <a:ext uri="{FF2B5EF4-FFF2-40B4-BE49-F238E27FC236}">
                <a16:creationId xmlns:a16="http://schemas.microsoft.com/office/drawing/2014/main" id="{A2AB5F37-F5C2-45B9-B7F8-1B3C01F30D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613"/>
          <a:stretch/>
        </p:blipFill>
        <p:spPr bwMode="auto">
          <a:xfrm>
            <a:off x="6131512" y="2176329"/>
            <a:ext cx="5407956" cy="237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444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06B9CB-C831-4240-B452-A419B586741A}"/>
              </a:ext>
            </a:extLst>
          </p:cNvPr>
          <p:cNvSpPr>
            <a:spLocks noGrp="1"/>
          </p:cNvSpPr>
          <p:nvPr>
            <p:ph type="body" sz="quarter" idx="11"/>
          </p:nvPr>
        </p:nvSpPr>
        <p:spPr/>
        <p:txBody>
          <a:bodyPr/>
          <a:lstStyle/>
          <a:p>
            <a:endParaRPr lang="en-CA"/>
          </a:p>
        </p:txBody>
      </p:sp>
      <p:pic>
        <p:nvPicPr>
          <p:cNvPr id="2050" name="Picture 2">
            <a:extLst>
              <a:ext uri="{FF2B5EF4-FFF2-40B4-BE49-F238E27FC236}">
                <a16:creationId xmlns:a16="http://schemas.microsoft.com/office/drawing/2014/main" id="{D21F12CB-555D-4AAF-B176-EE3A88AB29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49" b="1957"/>
          <a:stretch/>
        </p:blipFill>
        <p:spPr bwMode="auto">
          <a:xfrm>
            <a:off x="0" y="10111"/>
            <a:ext cx="12317014" cy="684788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FA614C61-9373-4359-BF2E-3378A6703082}"/>
              </a:ext>
            </a:extLst>
          </p:cNvPr>
          <p:cNvSpPr txBox="1">
            <a:spLocks/>
          </p:cNvSpPr>
          <p:nvPr/>
        </p:nvSpPr>
        <p:spPr>
          <a:xfrm>
            <a:off x="278356" y="316308"/>
            <a:ext cx="7938655" cy="227795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err="1"/>
              <a:t>Offre</a:t>
            </a:r>
            <a:r>
              <a:rPr lang="en-US" sz="4000" b="1" dirty="0"/>
              <a:t> </a:t>
            </a:r>
            <a:r>
              <a:rPr lang="en-US" sz="4000" b="1" dirty="0" err="1"/>
              <a:t>sp</a:t>
            </a:r>
            <a:r>
              <a:rPr lang="fr-FR" sz="4000" b="1" dirty="0" err="1">
                <a:latin typeface="Open Sans" panose="020B0606030504020204" pitchFamily="34" charset="0"/>
              </a:rPr>
              <a:t>éciale</a:t>
            </a:r>
            <a:r>
              <a:rPr lang="fr-FR" sz="4000" b="1" dirty="0">
                <a:latin typeface="Open Sans" panose="020B0606030504020204" pitchFamily="34" charset="0"/>
              </a:rPr>
              <a:t> 2024</a:t>
            </a:r>
            <a:endParaRPr lang="en-CA" sz="4000" b="1" dirty="0"/>
          </a:p>
          <a:p>
            <a:pPr marL="6350" indent="-6350">
              <a:lnSpc>
                <a:spcPct val="107000"/>
              </a:lnSpc>
            </a:pPr>
            <a:endParaRPr lang="en-CA" dirty="0"/>
          </a:p>
          <a:p>
            <a:pPr marL="342900" marR="19685" indent="-342900">
              <a:lnSpc>
                <a:spcPct val="103000"/>
              </a:lnSpc>
              <a:spcAft>
                <a:spcPts val="25"/>
              </a:spcAft>
              <a:buFont typeface="Wingdings" panose="05000000000000000000" pitchFamily="2" charset="2"/>
              <a:buChar char="v"/>
            </a:pPr>
            <a:r>
              <a:rPr lang="fr-FR" sz="2400" b="1" kern="100" dirty="0">
                <a:solidFill>
                  <a:schemeClr val="tx1"/>
                </a:solidFill>
                <a:effectLst/>
                <a:latin typeface="Calibri" panose="020F0502020204030204" pitchFamily="34" charset="0"/>
                <a:ea typeface="Calibri" panose="020F0502020204030204" pitchFamily="34" charset="0"/>
              </a:rPr>
              <a:t>Les organismes de logement à but non lucratif sont invités à considérer une offre spéciale d'incitations plus élevées, pouvant aller jusqu'à 50 %, dans le cadre du programme de remboursement pour les entreprises</a:t>
            </a:r>
          </a:p>
          <a:p>
            <a:pPr marL="342900" marR="19685" indent="-342900">
              <a:lnSpc>
                <a:spcPct val="103000"/>
              </a:lnSpc>
              <a:spcAft>
                <a:spcPts val="25"/>
              </a:spcAft>
              <a:buFont typeface="Wingdings" panose="05000000000000000000" pitchFamily="2" charset="2"/>
              <a:buChar char="v"/>
            </a:pPr>
            <a:r>
              <a:rPr lang="fr-FR" sz="2400" b="1" kern="100" dirty="0">
                <a:solidFill>
                  <a:schemeClr val="tx1"/>
                </a:solidFill>
                <a:effectLst/>
                <a:latin typeface="Calibri" panose="020F0502020204030204" pitchFamily="34" charset="0"/>
                <a:ea typeface="Calibri" panose="020F0502020204030204" pitchFamily="34" charset="0"/>
              </a:rPr>
              <a:t>Date limite 7 février 2025</a:t>
            </a:r>
          </a:p>
          <a:p>
            <a:pPr marL="342900" marR="19685" indent="-342900">
              <a:lnSpc>
                <a:spcPct val="103000"/>
              </a:lnSpc>
              <a:spcAft>
                <a:spcPts val="25"/>
              </a:spcAft>
              <a:buFont typeface="Wingdings" panose="05000000000000000000" pitchFamily="2" charset="2"/>
              <a:buChar char="v"/>
            </a:pPr>
            <a:endParaRPr lang="en-US" b="1" dirty="0">
              <a:solidFill>
                <a:schemeClr val="tx1"/>
              </a:solidFill>
            </a:endParaRPr>
          </a:p>
        </p:txBody>
      </p:sp>
    </p:spTree>
    <p:extLst>
      <p:ext uri="{BB962C8B-B14F-4D97-AF65-F5344CB8AC3E}">
        <p14:creationId xmlns:p14="http://schemas.microsoft.com/office/powerpoint/2010/main" val="293167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F54AD2-1673-4A57-AD4E-E6FA4138C807}"/>
              </a:ext>
            </a:extLst>
          </p:cNvPr>
          <p:cNvSpPr>
            <a:spLocks noGrp="1"/>
          </p:cNvSpPr>
          <p:nvPr>
            <p:ph type="body" sz="quarter" idx="10"/>
          </p:nvPr>
        </p:nvSpPr>
        <p:spPr>
          <a:xfrm>
            <a:off x="313778" y="940241"/>
            <a:ext cx="4668740" cy="2488759"/>
          </a:xfrm>
        </p:spPr>
        <p:txBody>
          <a:bodyPr lIns="91440" tIns="45720" rIns="91440" bIns="45720" anchor="t"/>
          <a:lstStyle/>
          <a:p>
            <a:r>
              <a:rPr lang="en-US" dirty="0"/>
              <a:t>QUESTIONS?</a:t>
            </a:r>
            <a:endParaRPr lang="en-CA" dirty="0"/>
          </a:p>
          <a:p>
            <a:r>
              <a:rPr lang="en-US" sz="2000" dirty="0">
                <a:latin typeface="Open Sans"/>
                <a:ea typeface="Open Sans"/>
                <a:cs typeface="Open Sans"/>
              </a:rPr>
              <a:t>NPH-LSBL@NBPOWER.COM</a:t>
            </a:r>
            <a:endParaRPr lang="en-US" sz="2000" dirty="0"/>
          </a:p>
        </p:txBody>
      </p:sp>
    </p:spTree>
    <p:extLst>
      <p:ext uri="{BB962C8B-B14F-4D97-AF65-F5344CB8AC3E}">
        <p14:creationId xmlns:p14="http://schemas.microsoft.com/office/powerpoint/2010/main" val="3645248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leaves and lightning&#10;&#10;Description automatically generated">
            <a:extLst>
              <a:ext uri="{FF2B5EF4-FFF2-40B4-BE49-F238E27FC236}">
                <a16:creationId xmlns:a16="http://schemas.microsoft.com/office/drawing/2014/main" id="{9E337ED8-302C-8A8A-07BD-2450EFB2C56D}"/>
              </a:ext>
            </a:extLst>
          </p:cNvPr>
          <p:cNvPicPr>
            <a:picLocks noChangeAspect="1"/>
          </p:cNvPicPr>
          <p:nvPr/>
        </p:nvPicPr>
        <p:blipFill>
          <a:blip r:embed="rId3"/>
          <a:stretch>
            <a:fillRect/>
          </a:stretch>
        </p:blipFill>
        <p:spPr>
          <a:xfrm>
            <a:off x="1904389" y="2284186"/>
            <a:ext cx="1571962" cy="1579821"/>
          </a:xfrm>
          <a:prstGeom prst="rect">
            <a:avLst/>
          </a:prstGeom>
        </p:spPr>
      </p:pic>
      <p:sp>
        <p:nvSpPr>
          <p:cNvPr id="6" name="Rectangle 5">
            <a:extLst>
              <a:ext uri="{FF2B5EF4-FFF2-40B4-BE49-F238E27FC236}">
                <a16:creationId xmlns:a16="http://schemas.microsoft.com/office/drawing/2014/main" id="{8E8E2306-A282-32D3-7203-01DCB89D1964}"/>
              </a:ext>
            </a:extLst>
          </p:cNvPr>
          <p:cNvSpPr/>
          <p:nvPr/>
        </p:nvSpPr>
        <p:spPr>
          <a:xfrm>
            <a:off x="1011293" y="1682021"/>
            <a:ext cx="3233536" cy="487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96112">
              <a:spcAft>
                <a:spcPts val="600"/>
              </a:spcAft>
            </a:pPr>
            <a:r>
              <a:rPr lang="en-US" sz="2800" b="1" dirty="0">
                <a:solidFill>
                  <a:srgbClr val="CC6600"/>
                </a:solidFill>
                <a:latin typeface="Open Sans Extrabold" panose="020B0606030504020204" pitchFamily="34" charset="0"/>
                <a:ea typeface="Open Sans Semibold" panose="020B0706030804020204" pitchFamily="34" charset="0"/>
                <a:cs typeface="Open Sans Semibold" panose="020B0706030804020204" pitchFamily="34" charset="0"/>
              </a:rPr>
              <a:t>TRANSITIONNER</a:t>
            </a:r>
          </a:p>
        </p:txBody>
      </p:sp>
      <p:pic>
        <p:nvPicPr>
          <p:cNvPr id="7" name="Picture 6" descr="A orange and black gear with a circuit board&#10;&#10;Description automatically generated">
            <a:extLst>
              <a:ext uri="{FF2B5EF4-FFF2-40B4-BE49-F238E27FC236}">
                <a16:creationId xmlns:a16="http://schemas.microsoft.com/office/drawing/2014/main" id="{61E48C6A-56E6-057D-8F30-C1DD1F00FDB3}"/>
              </a:ext>
            </a:extLst>
          </p:cNvPr>
          <p:cNvPicPr>
            <a:picLocks noChangeAspect="1"/>
          </p:cNvPicPr>
          <p:nvPr/>
        </p:nvPicPr>
        <p:blipFill>
          <a:blip r:embed="rId4"/>
          <a:stretch>
            <a:fillRect/>
          </a:stretch>
        </p:blipFill>
        <p:spPr>
          <a:xfrm>
            <a:off x="5343579" y="2321678"/>
            <a:ext cx="1504835" cy="1504835"/>
          </a:xfrm>
          <a:prstGeom prst="rect">
            <a:avLst/>
          </a:prstGeom>
        </p:spPr>
      </p:pic>
      <p:sp>
        <p:nvSpPr>
          <p:cNvPr id="8" name="Rectangle 7">
            <a:extLst>
              <a:ext uri="{FF2B5EF4-FFF2-40B4-BE49-F238E27FC236}">
                <a16:creationId xmlns:a16="http://schemas.microsoft.com/office/drawing/2014/main" id="{41F9843B-075F-DDE8-9539-49F620615C6D}"/>
              </a:ext>
            </a:extLst>
          </p:cNvPr>
          <p:cNvSpPr/>
          <p:nvPr/>
        </p:nvSpPr>
        <p:spPr>
          <a:xfrm>
            <a:off x="4643425" y="1682021"/>
            <a:ext cx="2905149" cy="487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96112">
              <a:spcAft>
                <a:spcPts val="600"/>
              </a:spcAft>
            </a:pPr>
            <a:r>
              <a:rPr lang="en-US" sz="2800" b="1" dirty="0">
                <a:solidFill>
                  <a:srgbClr val="CC6600"/>
                </a:solidFill>
                <a:latin typeface="Open Sans Extrabold" panose="020B0606030504020204" pitchFamily="34" charset="0"/>
                <a:ea typeface="Open Sans Semibold" panose="020B0706030804020204" pitchFamily="34" charset="0"/>
                <a:cs typeface="Open Sans Semibold" panose="020B0706030804020204" pitchFamily="34" charset="0"/>
              </a:rPr>
              <a:t>MODERNIZER</a:t>
            </a:r>
          </a:p>
        </p:txBody>
      </p:sp>
      <p:pic>
        <p:nvPicPr>
          <p:cNvPr id="9" name="Picture 8" descr="A light bulb with arrows and lightning&#10;&#10;Description automatically generated">
            <a:extLst>
              <a:ext uri="{FF2B5EF4-FFF2-40B4-BE49-F238E27FC236}">
                <a16:creationId xmlns:a16="http://schemas.microsoft.com/office/drawing/2014/main" id="{206929F9-0C40-12F9-30B1-BF7F4B40F427}"/>
              </a:ext>
            </a:extLst>
          </p:cNvPr>
          <p:cNvPicPr>
            <a:picLocks noChangeAspect="1"/>
          </p:cNvPicPr>
          <p:nvPr/>
        </p:nvPicPr>
        <p:blipFill>
          <a:blip r:embed="rId5"/>
          <a:stretch>
            <a:fillRect/>
          </a:stretch>
        </p:blipFill>
        <p:spPr>
          <a:xfrm>
            <a:off x="8393117" y="2246154"/>
            <a:ext cx="1696896" cy="1696896"/>
          </a:xfrm>
          <a:prstGeom prst="rect">
            <a:avLst/>
          </a:prstGeom>
        </p:spPr>
      </p:pic>
      <p:sp>
        <p:nvSpPr>
          <p:cNvPr id="10" name="Rectangle 9">
            <a:extLst>
              <a:ext uri="{FF2B5EF4-FFF2-40B4-BE49-F238E27FC236}">
                <a16:creationId xmlns:a16="http://schemas.microsoft.com/office/drawing/2014/main" id="{42E936AB-6DA4-1A1A-3194-29D5BAFA7CFE}"/>
              </a:ext>
            </a:extLst>
          </p:cNvPr>
          <p:cNvSpPr/>
          <p:nvPr/>
        </p:nvSpPr>
        <p:spPr>
          <a:xfrm>
            <a:off x="7788993" y="1682021"/>
            <a:ext cx="2905149" cy="487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96112">
              <a:spcAft>
                <a:spcPts val="600"/>
              </a:spcAft>
            </a:pPr>
            <a:r>
              <a:rPr lang="en-US" sz="2800" b="1" dirty="0">
                <a:solidFill>
                  <a:srgbClr val="CC6600"/>
                </a:solidFill>
                <a:latin typeface="Open Sans Extrabold" panose="020B0606030504020204" pitchFamily="34" charset="0"/>
                <a:ea typeface="Open Sans Semibold" panose="020B0706030804020204" pitchFamily="34" charset="0"/>
                <a:cs typeface="Open Sans Semibold" panose="020B0706030804020204" pitchFamily="34" charset="0"/>
              </a:rPr>
              <a:t>ÉLECTRIFIER</a:t>
            </a:r>
          </a:p>
        </p:txBody>
      </p:sp>
      <p:pic>
        <p:nvPicPr>
          <p:cNvPr id="11" name="Picture 10" descr="A orange line art of a medal with a star and ribbons&#10;&#10;Description automatically generated">
            <a:extLst>
              <a:ext uri="{FF2B5EF4-FFF2-40B4-BE49-F238E27FC236}">
                <a16:creationId xmlns:a16="http://schemas.microsoft.com/office/drawing/2014/main" id="{DFD8C950-27C0-9AE4-4760-3ABEEA4CEB81}"/>
              </a:ext>
            </a:extLst>
          </p:cNvPr>
          <p:cNvPicPr>
            <a:picLocks noChangeAspect="1"/>
          </p:cNvPicPr>
          <p:nvPr/>
        </p:nvPicPr>
        <p:blipFill>
          <a:blip r:embed="rId6"/>
          <a:stretch>
            <a:fillRect/>
          </a:stretch>
        </p:blipFill>
        <p:spPr>
          <a:xfrm>
            <a:off x="1937952" y="4697885"/>
            <a:ext cx="1504835" cy="1504835"/>
          </a:xfrm>
          <a:prstGeom prst="rect">
            <a:avLst/>
          </a:prstGeom>
        </p:spPr>
      </p:pic>
      <p:sp>
        <p:nvSpPr>
          <p:cNvPr id="12" name="Rectangle 11">
            <a:extLst>
              <a:ext uri="{FF2B5EF4-FFF2-40B4-BE49-F238E27FC236}">
                <a16:creationId xmlns:a16="http://schemas.microsoft.com/office/drawing/2014/main" id="{D4F01959-2A45-F048-4EF6-A6739B4CBD6E}"/>
              </a:ext>
            </a:extLst>
          </p:cNvPr>
          <p:cNvSpPr/>
          <p:nvPr/>
        </p:nvSpPr>
        <p:spPr>
          <a:xfrm>
            <a:off x="1011293" y="4142751"/>
            <a:ext cx="3327421" cy="487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96112">
              <a:spcAft>
                <a:spcPts val="600"/>
              </a:spcAft>
            </a:pPr>
            <a:r>
              <a:rPr lang="en-US" sz="2800" b="1" dirty="0">
                <a:solidFill>
                  <a:srgbClr val="CC6600"/>
                </a:solidFill>
                <a:latin typeface="Open Sans Extrabold" panose="020B0606030504020204" pitchFamily="34" charset="0"/>
                <a:ea typeface="Open Sans Semibold" panose="020B0706030804020204" pitchFamily="34" charset="0"/>
                <a:cs typeface="Open Sans Semibold" panose="020B0706030804020204" pitchFamily="34" charset="0"/>
              </a:rPr>
              <a:t>ÊTRE</a:t>
            </a:r>
            <a:r>
              <a:rPr lang="en-US" sz="2400" b="1" kern="1200" dirty="0">
                <a:solidFill>
                  <a:schemeClr val="bg1">
                    <a:lumMod val="50000"/>
                  </a:schemeClr>
                </a:solidFill>
                <a:latin typeface="Open Sans Extrabold" panose="020B0606030504020204" pitchFamily="34" charset="0"/>
                <a:ea typeface="Open Sans Semibold" panose="020B0706030804020204" pitchFamily="34" charset="0"/>
                <a:cs typeface="Open Sans Semibold" panose="020B0706030804020204" pitchFamily="34" charset="0"/>
              </a:rPr>
              <a:t> </a:t>
            </a:r>
            <a:r>
              <a:rPr lang="en-US" sz="2800" b="1" dirty="0">
                <a:solidFill>
                  <a:srgbClr val="CC6600"/>
                </a:solidFill>
                <a:latin typeface="Open Sans Extrabold" panose="020B0606030504020204" pitchFamily="34" charset="0"/>
                <a:ea typeface="Open Sans Semibold" panose="020B0706030804020204" pitchFamily="34" charset="0"/>
                <a:cs typeface="Open Sans Semibold" panose="020B0706030804020204" pitchFamily="34" charset="0"/>
              </a:rPr>
              <a:t>COMPÉTITIF</a:t>
            </a:r>
          </a:p>
        </p:txBody>
      </p:sp>
      <p:sp>
        <p:nvSpPr>
          <p:cNvPr id="13" name="Rectangle 12">
            <a:extLst>
              <a:ext uri="{FF2B5EF4-FFF2-40B4-BE49-F238E27FC236}">
                <a16:creationId xmlns:a16="http://schemas.microsoft.com/office/drawing/2014/main" id="{5B008F14-2651-369D-429F-33C3FD1B01B5}"/>
              </a:ext>
            </a:extLst>
          </p:cNvPr>
          <p:cNvSpPr/>
          <p:nvPr/>
        </p:nvSpPr>
        <p:spPr>
          <a:xfrm>
            <a:off x="4565217" y="4142751"/>
            <a:ext cx="2905149" cy="487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96112">
              <a:spcAft>
                <a:spcPts val="600"/>
              </a:spcAft>
            </a:pPr>
            <a:r>
              <a:rPr lang="en-US" sz="2800" b="1" dirty="0">
                <a:solidFill>
                  <a:srgbClr val="CC6600"/>
                </a:solidFill>
                <a:latin typeface="Open Sans Extrabold" panose="020B0606030504020204" pitchFamily="34" charset="0"/>
                <a:ea typeface="Open Sans Semibold" panose="020B0706030804020204" pitchFamily="34" charset="0"/>
                <a:cs typeface="Open Sans Semibold" panose="020B0706030804020204" pitchFamily="34" charset="0"/>
              </a:rPr>
              <a:t>PROSPÉRER</a:t>
            </a:r>
          </a:p>
        </p:txBody>
      </p:sp>
      <p:pic>
        <p:nvPicPr>
          <p:cNvPr id="14" name="Picture 13" descr="A group of people in a circle with arrows around them&#10;&#10;Description automatically generated">
            <a:extLst>
              <a:ext uri="{FF2B5EF4-FFF2-40B4-BE49-F238E27FC236}">
                <a16:creationId xmlns:a16="http://schemas.microsoft.com/office/drawing/2014/main" id="{88AC101D-F7CE-476C-308A-B14C8CA5501C}"/>
              </a:ext>
            </a:extLst>
          </p:cNvPr>
          <p:cNvPicPr>
            <a:picLocks noChangeAspect="1"/>
          </p:cNvPicPr>
          <p:nvPr/>
        </p:nvPicPr>
        <p:blipFill>
          <a:blip r:embed="rId7"/>
          <a:stretch>
            <a:fillRect/>
          </a:stretch>
        </p:blipFill>
        <p:spPr>
          <a:xfrm>
            <a:off x="5187167" y="4644466"/>
            <a:ext cx="1661247" cy="1652982"/>
          </a:xfrm>
          <a:prstGeom prst="rect">
            <a:avLst/>
          </a:prstGeom>
        </p:spPr>
      </p:pic>
      <p:pic>
        <p:nvPicPr>
          <p:cNvPr id="15" name="Picture 14" descr="A orange and black logo&#10;&#10;Description automatically generated with medium confidence">
            <a:extLst>
              <a:ext uri="{FF2B5EF4-FFF2-40B4-BE49-F238E27FC236}">
                <a16:creationId xmlns:a16="http://schemas.microsoft.com/office/drawing/2014/main" id="{80F9D6F6-988F-A30C-A2B1-214BFEE29E5A}"/>
              </a:ext>
            </a:extLst>
          </p:cNvPr>
          <p:cNvPicPr>
            <a:picLocks noChangeAspect="1"/>
          </p:cNvPicPr>
          <p:nvPr/>
        </p:nvPicPr>
        <p:blipFill>
          <a:blip r:embed="rId8"/>
          <a:stretch>
            <a:fillRect/>
          </a:stretch>
        </p:blipFill>
        <p:spPr>
          <a:xfrm>
            <a:off x="8419325" y="4630333"/>
            <a:ext cx="1644481" cy="1636299"/>
          </a:xfrm>
          <a:prstGeom prst="rect">
            <a:avLst/>
          </a:prstGeom>
        </p:spPr>
      </p:pic>
      <p:sp>
        <p:nvSpPr>
          <p:cNvPr id="16" name="Rectangle 15">
            <a:extLst>
              <a:ext uri="{FF2B5EF4-FFF2-40B4-BE49-F238E27FC236}">
                <a16:creationId xmlns:a16="http://schemas.microsoft.com/office/drawing/2014/main" id="{E86C1557-B266-71CE-534D-7EF14E1F7AE0}"/>
              </a:ext>
            </a:extLst>
          </p:cNvPr>
          <p:cNvSpPr/>
          <p:nvPr/>
        </p:nvSpPr>
        <p:spPr>
          <a:xfrm>
            <a:off x="7788993" y="4135046"/>
            <a:ext cx="2905149" cy="487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96112">
              <a:spcAft>
                <a:spcPts val="600"/>
              </a:spcAft>
            </a:pPr>
            <a:r>
              <a:rPr lang="en-US" sz="2800" b="1" dirty="0">
                <a:solidFill>
                  <a:srgbClr val="CC6600"/>
                </a:solidFill>
                <a:latin typeface="Open Sans Extrabold" panose="020B0606030504020204" pitchFamily="34" charset="0"/>
                <a:ea typeface="Open Sans Semibold" panose="020B0706030804020204" pitchFamily="34" charset="0"/>
                <a:cs typeface="Open Sans Semibold" panose="020B0706030804020204" pitchFamily="34" charset="0"/>
              </a:rPr>
              <a:t>ORGANISER</a:t>
            </a:r>
          </a:p>
        </p:txBody>
      </p:sp>
      <p:sp>
        <p:nvSpPr>
          <p:cNvPr id="2" name="Title 1">
            <a:extLst>
              <a:ext uri="{FF2B5EF4-FFF2-40B4-BE49-F238E27FC236}">
                <a16:creationId xmlns:a16="http://schemas.microsoft.com/office/drawing/2014/main" id="{5986456E-E7AF-B3F2-273A-A0F305A63E37}"/>
              </a:ext>
            </a:extLst>
          </p:cNvPr>
          <p:cNvSpPr>
            <a:spLocks noGrp="1"/>
          </p:cNvSpPr>
          <p:nvPr>
            <p:ph type="title"/>
          </p:nvPr>
        </p:nvSpPr>
        <p:spPr/>
        <p:txBody>
          <a:bodyPr/>
          <a:lstStyle/>
          <a:p>
            <a:r>
              <a:rPr lang="en-US" sz="3200" b="1" dirty="0" err="1">
                <a:solidFill>
                  <a:srgbClr val="607383"/>
                </a:solidFill>
                <a:latin typeface="Open Sans Extrabold" panose="020B0606030504020204" pitchFamily="34" charset="0"/>
                <a:ea typeface="Open Sans Extrabold" panose="020B0606030504020204" pitchFamily="34" charset="0"/>
                <a:cs typeface="Open Sans Extrabold" panose="020B0606030504020204" pitchFamily="34" charset="0"/>
              </a:rPr>
              <a:t>Dynamiser</a:t>
            </a:r>
            <a:r>
              <a:rPr lang="en-US" sz="3200" b="1" dirty="0">
                <a:solidFill>
                  <a:srgbClr val="607383"/>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3200" b="1" dirty="0" err="1">
                <a:solidFill>
                  <a:srgbClr val="607383"/>
                </a:solidFill>
                <a:latin typeface="Open Sans Extrabold" panose="020B0606030504020204" pitchFamily="34" charset="0"/>
                <a:ea typeface="Open Sans Extrabold" panose="020B0606030504020204" pitchFamily="34" charset="0"/>
                <a:cs typeface="Open Sans Extrabold" panose="020B0606030504020204" pitchFamily="34" charset="0"/>
              </a:rPr>
              <a:t>notre</a:t>
            </a:r>
            <a:r>
              <a:rPr lang="en-US" sz="3200" b="1" dirty="0">
                <a:solidFill>
                  <a:srgbClr val="607383"/>
                </a:solidFill>
                <a:latin typeface="Open Sans Extrabold" panose="020B0606030504020204" pitchFamily="34" charset="0"/>
                <a:ea typeface="Open Sans Extrabold" panose="020B0606030504020204" pitchFamily="34" charset="0"/>
                <a:cs typeface="Open Sans Extrabold" panose="020B0606030504020204" pitchFamily="34" charset="0"/>
              </a:rPr>
              <a:t> Avenir</a:t>
            </a:r>
            <a:endParaRPr lang="en-CA" sz="3200" b="1" dirty="0">
              <a:solidFill>
                <a:srgbClr val="607383"/>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Footer Placeholder 7">
            <a:extLst>
              <a:ext uri="{FF2B5EF4-FFF2-40B4-BE49-F238E27FC236}">
                <a16:creationId xmlns:a16="http://schemas.microsoft.com/office/drawing/2014/main" id="{4FE72A21-D6CA-44E7-A4A8-052032CE481C}"/>
              </a:ext>
            </a:extLst>
          </p:cNvPr>
          <p:cNvSpPr>
            <a:spLocks noGrp="1"/>
          </p:cNvSpPr>
          <p:nvPr>
            <p:ph type="ftr" sz="quarter" idx="11"/>
          </p:nvPr>
        </p:nvSpPr>
        <p:spPr>
          <a:xfrm>
            <a:off x="4038600" y="6481045"/>
            <a:ext cx="4114800" cy="365125"/>
          </a:xfrm>
          <a:prstGeom prst="rect">
            <a:avLst/>
          </a:prstGeom>
        </p:spPr>
        <p:txBody>
          <a:bodyPr/>
          <a:lstStyle>
            <a:lvl1pPr algn="ctr">
              <a:defRPr sz="1400">
                <a:solidFill>
                  <a:schemeClr val="bg1">
                    <a:lumMod val="50000"/>
                  </a:schemeClr>
                </a:solidFill>
              </a:defRPr>
            </a:lvl1pPr>
          </a:lstStyle>
          <a:p>
            <a:fld id="{681FD8D5-2B42-4EC0-BEFD-F9678D70D312}" type="slidenum">
              <a:rPr lang="en-CA" sz="1200" smtClean="0"/>
              <a:pPr/>
              <a:t>4</a:t>
            </a:fld>
            <a:endParaRPr lang="en-CA" sz="1200" dirty="0"/>
          </a:p>
        </p:txBody>
      </p:sp>
    </p:spTree>
    <p:extLst>
      <p:ext uri="{BB962C8B-B14F-4D97-AF65-F5344CB8AC3E}">
        <p14:creationId xmlns:p14="http://schemas.microsoft.com/office/powerpoint/2010/main" val="167127992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A13525A-1C87-8680-1769-49F232D33D1B}"/>
              </a:ext>
            </a:extLst>
          </p:cNvPr>
          <p:cNvSpPr>
            <a:spLocks noGrp="1"/>
          </p:cNvSpPr>
          <p:nvPr>
            <p:ph type="body" sz="quarter" idx="10"/>
          </p:nvPr>
        </p:nvSpPr>
        <p:spPr>
          <a:xfrm>
            <a:off x="642901" y="584023"/>
            <a:ext cx="6106691" cy="2356318"/>
          </a:xfrm>
        </p:spPr>
        <p:txBody>
          <a:bodyPr/>
          <a:lstStyle/>
          <a:p>
            <a:endParaRPr lang="en-US" dirty="0"/>
          </a:p>
          <a:p>
            <a:endParaRPr lang="en-US" dirty="0"/>
          </a:p>
          <a:p>
            <a:r>
              <a:rPr lang="fr-FR" dirty="0"/>
              <a:t>Collaboration avec les groupes de logement sans but lucratif du NB</a:t>
            </a:r>
            <a:endParaRPr lang="en-CA" dirty="0"/>
          </a:p>
        </p:txBody>
      </p:sp>
      <p:sp>
        <p:nvSpPr>
          <p:cNvPr id="9" name="Text Placeholder 8">
            <a:extLst>
              <a:ext uri="{FF2B5EF4-FFF2-40B4-BE49-F238E27FC236}">
                <a16:creationId xmlns:a16="http://schemas.microsoft.com/office/drawing/2014/main" id="{B246340E-21F9-B4D8-C980-BBFA925A92D7}"/>
              </a:ext>
            </a:extLst>
          </p:cNvPr>
          <p:cNvSpPr>
            <a:spLocks noGrp="1"/>
          </p:cNvSpPr>
          <p:nvPr>
            <p:ph type="body" sz="quarter" idx="11"/>
          </p:nvPr>
        </p:nvSpPr>
        <p:spPr>
          <a:xfrm>
            <a:off x="353536" y="3003259"/>
            <a:ext cx="5116831" cy="1619075"/>
          </a:xfrm>
        </p:spPr>
        <p:txBody>
          <a:bodyPr/>
          <a:lstStyle/>
          <a:p>
            <a:pPr marL="285750" indent="-285750">
              <a:buFont typeface="Wingdings" panose="05000000000000000000" pitchFamily="2" charset="2"/>
              <a:buChar char="v"/>
            </a:pPr>
            <a:r>
              <a:rPr lang="fr-FR" dirty="0"/>
              <a:t>Établissement de relations avec la NBNPHA et </a:t>
            </a:r>
            <a:r>
              <a:rPr lang="fr-FR" dirty="0">
                <a:effectLst/>
              </a:rPr>
              <a:t>Société d’habitation du N-B</a:t>
            </a:r>
            <a:endParaRPr lang="fr-FR" dirty="0"/>
          </a:p>
          <a:p>
            <a:pPr marL="285750" indent="-285750">
              <a:buFont typeface="Wingdings" panose="05000000000000000000" pitchFamily="2" charset="2"/>
              <a:buChar char="v"/>
            </a:pPr>
            <a:r>
              <a:rPr lang="fr-FR" dirty="0"/>
              <a:t>Page web pour les organismes de logement à but non lucratif sur </a:t>
            </a:r>
            <a:r>
              <a:rPr lang="en-CA" kern="0" dirty="0">
                <a:solidFill>
                  <a:schemeClr val="accent2"/>
                </a:solidFill>
                <a:effectLst/>
              </a:rPr>
              <a:t>econergienb.ca</a:t>
            </a:r>
          </a:p>
          <a:p>
            <a:pPr marL="285750" indent="-285750">
              <a:buFont typeface="Wingdings" panose="05000000000000000000" pitchFamily="2" charset="2"/>
              <a:buChar char="v"/>
            </a:pPr>
            <a:r>
              <a:rPr lang="en-US" dirty="0"/>
              <a:t>Participation à des </a:t>
            </a:r>
            <a:r>
              <a:rPr lang="en-US" dirty="0" err="1"/>
              <a:t>événements</a:t>
            </a:r>
            <a:endParaRPr lang="en-CA" dirty="0"/>
          </a:p>
        </p:txBody>
      </p:sp>
      <p:sp>
        <p:nvSpPr>
          <p:cNvPr id="2" name="Slide Number Placeholder 1">
            <a:extLst>
              <a:ext uri="{FF2B5EF4-FFF2-40B4-BE49-F238E27FC236}">
                <a16:creationId xmlns:a16="http://schemas.microsoft.com/office/drawing/2014/main" id="{04A2A36F-8E84-90EC-3890-95371AD961EA}"/>
              </a:ext>
            </a:extLst>
          </p:cNvPr>
          <p:cNvSpPr>
            <a:spLocks noGrp="1"/>
          </p:cNvSpPr>
          <p:nvPr>
            <p:ph type="sldNum" sz="quarter" idx="4294967295"/>
          </p:nvPr>
        </p:nvSpPr>
        <p:spPr>
          <a:xfrm>
            <a:off x="9448800" y="6319838"/>
            <a:ext cx="2743200" cy="365125"/>
          </a:xfrm>
          <a:prstGeom prst="rect">
            <a:avLst/>
          </a:prstGeom>
        </p:spPr>
        <p:txBody>
          <a:bodyPr/>
          <a:lstStyle/>
          <a:p>
            <a:fld id="{17C88F6C-0DE7-4C4A-A34C-E1E852F85389}" type="slidenum">
              <a:rPr lang="en-US" smtClean="0"/>
              <a:pPr/>
              <a:t>5</a:t>
            </a:fld>
            <a:endParaRPr lang="en-US" dirty="0"/>
          </a:p>
        </p:txBody>
      </p:sp>
    </p:spTree>
    <p:extLst>
      <p:ext uri="{BB962C8B-B14F-4D97-AF65-F5344CB8AC3E}">
        <p14:creationId xmlns:p14="http://schemas.microsoft.com/office/powerpoint/2010/main" val="2535990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A2A36F-8E84-90EC-3890-95371AD961EA}"/>
              </a:ext>
            </a:extLst>
          </p:cNvPr>
          <p:cNvSpPr>
            <a:spLocks noGrp="1"/>
          </p:cNvSpPr>
          <p:nvPr>
            <p:ph type="sldNum" sz="quarter" idx="11"/>
          </p:nvPr>
        </p:nvSpPr>
        <p:spPr/>
        <p:txBody>
          <a:bodyPr/>
          <a:lstStyle/>
          <a:p>
            <a:fld id="{17C88F6C-0DE7-4C4A-A34C-E1E852F85389}" type="slidenum">
              <a:rPr lang="en-US" smtClean="0"/>
              <a:pPr/>
              <a:t>6</a:t>
            </a:fld>
            <a:endParaRPr lang="en-US" dirty="0"/>
          </a:p>
        </p:txBody>
      </p:sp>
      <p:sp>
        <p:nvSpPr>
          <p:cNvPr id="3" name="Text Placeholder 2">
            <a:extLst>
              <a:ext uri="{FF2B5EF4-FFF2-40B4-BE49-F238E27FC236}">
                <a16:creationId xmlns:a16="http://schemas.microsoft.com/office/drawing/2014/main" id="{3510C0C6-1A5B-DDD7-DB1F-CDDA08138CF5}"/>
              </a:ext>
            </a:extLst>
          </p:cNvPr>
          <p:cNvSpPr>
            <a:spLocks noGrp="1"/>
          </p:cNvSpPr>
          <p:nvPr>
            <p:ph type="body" sz="quarter" idx="12"/>
          </p:nvPr>
        </p:nvSpPr>
        <p:spPr>
          <a:xfrm>
            <a:off x="353535" y="596789"/>
            <a:ext cx="6029848" cy="795412"/>
          </a:xfrm>
        </p:spPr>
        <p:txBody>
          <a:bodyPr/>
          <a:lstStyle/>
          <a:p>
            <a:r>
              <a:rPr lang="en-CA" sz="2000" dirty="0">
                <a:solidFill>
                  <a:srgbClr val="D6651F"/>
                </a:solidFill>
              </a:rPr>
              <a:t>2023 </a:t>
            </a:r>
            <a:r>
              <a:rPr lang="en-CA" sz="2000" dirty="0" err="1">
                <a:solidFill>
                  <a:srgbClr val="D6651F"/>
                </a:solidFill>
              </a:rPr>
              <a:t>Sommaire</a:t>
            </a:r>
            <a:r>
              <a:rPr lang="en-CA" sz="2000" dirty="0">
                <a:solidFill>
                  <a:srgbClr val="D6651F"/>
                </a:solidFill>
              </a:rPr>
              <a:t> - </a:t>
            </a:r>
            <a:r>
              <a:rPr lang="en-CA" sz="2000" dirty="0" err="1">
                <a:solidFill>
                  <a:srgbClr val="D6651F"/>
                </a:solidFill>
              </a:rPr>
              <a:t>Offres</a:t>
            </a:r>
            <a:r>
              <a:rPr lang="en-CA" sz="2000" dirty="0">
                <a:solidFill>
                  <a:srgbClr val="D6651F"/>
                </a:solidFill>
              </a:rPr>
              <a:t> </a:t>
            </a:r>
            <a:r>
              <a:rPr lang="en-CA" sz="2000" dirty="0" err="1">
                <a:solidFill>
                  <a:srgbClr val="D6651F"/>
                </a:solidFill>
              </a:rPr>
              <a:t>spéciales</a:t>
            </a:r>
            <a:endParaRPr lang="en-CA" sz="2000" dirty="0">
              <a:solidFill>
                <a:srgbClr val="D6651F"/>
              </a:solidFill>
            </a:endParaRPr>
          </a:p>
          <a:p>
            <a:endParaRPr lang="en-CA" sz="1800" b="0" dirty="0">
              <a:solidFill>
                <a:srgbClr val="D6651F"/>
              </a:solidFill>
              <a:latin typeface="Franklin Gothic Demi" panose="020B0703020102020204" pitchFamily="34" charset="0"/>
            </a:endParaRPr>
          </a:p>
          <a:p>
            <a:pPr marL="685800" indent="-685800">
              <a:buFont typeface="Arial" panose="020B0604020202020204" pitchFamily="34" charset="0"/>
              <a:buChar char="•"/>
            </a:pPr>
            <a:r>
              <a:rPr lang="fr-FR" sz="1600" b="0" dirty="0">
                <a:solidFill>
                  <a:schemeClr val="tx1"/>
                </a:solidFill>
              </a:rPr>
              <a:t>509 unités ont bénéficié gratuitement d'évaluations dans le cadre du programme d’amélioration énergétique des immeubles commerciaux </a:t>
            </a:r>
          </a:p>
          <a:p>
            <a:pPr marL="685800" indent="-685800">
              <a:buFont typeface="Arial" panose="020B0604020202020204" pitchFamily="34" charset="0"/>
              <a:buChar char="•"/>
            </a:pPr>
            <a:r>
              <a:rPr lang="fr-FR" sz="1600" b="0" dirty="0">
                <a:solidFill>
                  <a:schemeClr val="tx1"/>
                </a:solidFill>
              </a:rPr>
              <a:t>26 participants au programme de remboursement pour les entreprises ont reçu des incitatifs de 50 %</a:t>
            </a:r>
          </a:p>
          <a:p>
            <a:pPr marL="685800" indent="-685800">
              <a:buFont typeface="Arial" panose="020B0604020202020204" pitchFamily="34" charset="0"/>
              <a:buChar char="•"/>
            </a:pPr>
            <a:r>
              <a:rPr lang="fr-FR" sz="1600" b="0" dirty="0">
                <a:solidFill>
                  <a:schemeClr val="tx1"/>
                </a:solidFill>
              </a:rPr>
              <a:t>28 bâtiments ont bénéficié d'évaluations gratuits dans le cadre du programme </a:t>
            </a:r>
            <a:r>
              <a:rPr lang="en-US" sz="1600" b="0" dirty="0" err="1">
                <a:solidFill>
                  <a:schemeClr val="tx1"/>
                </a:solidFill>
              </a:rPr>
              <a:t>éconergitique</a:t>
            </a:r>
            <a:r>
              <a:rPr lang="en-US" sz="1600" b="0" dirty="0">
                <a:solidFill>
                  <a:schemeClr val="tx1"/>
                </a:solidFill>
              </a:rPr>
              <a:t> pour les </a:t>
            </a:r>
            <a:r>
              <a:rPr lang="en-US" sz="1600" b="0" dirty="0" err="1">
                <a:solidFill>
                  <a:schemeClr val="tx1"/>
                </a:solidFill>
              </a:rPr>
              <a:t>maisons</a:t>
            </a:r>
            <a:endParaRPr lang="en-CA" sz="1600" b="0" dirty="0">
              <a:solidFill>
                <a:schemeClr val="tx1"/>
              </a:solidFill>
              <a:latin typeface="Franklin Gothic Demi" panose="020B0703020102020204" pitchFamily="34" charset="0"/>
            </a:endParaRPr>
          </a:p>
          <a:p>
            <a:endParaRPr lang="en-CA" dirty="0"/>
          </a:p>
        </p:txBody>
      </p:sp>
    </p:spTree>
    <p:extLst>
      <p:ext uri="{BB962C8B-B14F-4D97-AF65-F5344CB8AC3E}">
        <p14:creationId xmlns:p14="http://schemas.microsoft.com/office/powerpoint/2010/main" val="124801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29E903-A3B4-4494-803B-CAB4232D5CAF}"/>
              </a:ext>
            </a:extLst>
          </p:cNvPr>
          <p:cNvSpPr>
            <a:spLocks noGrp="1"/>
          </p:cNvSpPr>
          <p:nvPr>
            <p:ph type="body" sz="quarter" idx="10"/>
          </p:nvPr>
        </p:nvSpPr>
        <p:spPr>
          <a:xfrm>
            <a:off x="181460" y="187739"/>
            <a:ext cx="10793038" cy="1985923"/>
          </a:xfrm>
        </p:spPr>
        <p:txBody>
          <a:bodyPr lIns="91440" tIns="45720" rIns="91440" bIns="45720" anchor="t"/>
          <a:lstStyle/>
          <a:p>
            <a:r>
              <a:rPr lang="fr-FR" dirty="0">
                <a:latin typeface="Open Sans"/>
                <a:ea typeface="Open Sans"/>
                <a:cs typeface="Open Sans"/>
              </a:rPr>
              <a:t>Programmes d'efficacité énergétique d'Énergie NB</a:t>
            </a:r>
            <a:endParaRPr lang="en-US" dirty="0"/>
          </a:p>
        </p:txBody>
      </p:sp>
    </p:spTree>
    <p:extLst>
      <p:ext uri="{BB962C8B-B14F-4D97-AF65-F5344CB8AC3E}">
        <p14:creationId xmlns:p14="http://schemas.microsoft.com/office/powerpoint/2010/main" val="1193937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3E6572-1C44-4726-B460-A264676679D8}"/>
              </a:ext>
            </a:extLst>
          </p:cNvPr>
          <p:cNvSpPr>
            <a:spLocks noGrp="1"/>
          </p:cNvSpPr>
          <p:nvPr>
            <p:ph type="body" sz="quarter" idx="10"/>
          </p:nvPr>
        </p:nvSpPr>
        <p:spPr>
          <a:xfrm>
            <a:off x="353536" y="967903"/>
            <a:ext cx="3820769" cy="795412"/>
          </a:xfrm>
        </p:spPr>
        <p:txBody>
          <a:bodyPr/>
          <a:lstStyle/>
          <a:p>
            <a:r>
              <a:rPr lang="en-US" dirty="0"/>
              <a:t>Agenda</a:t>
            </a:r>
            <a:endParaRPr lang="en-CA" dirty="0"/>
          </a:p>
        </p:txBody>
      </p:sp>
      <p:sp>
        <p:nvSpPr>
          <p:cNvPr id="3" name="Text Placeholder 2">
            <a:extLst>
              <a:ext uri="{FF2B5EF4-FFF2-40B4-BE49-F238E27FC236}">
                <a16:creationId xmlns:a16="http://schemas.microsoft.com/office/drawing/2014/main" id="{DAF978FA-91D2-40EA-B99E-9A2D2C93E655}"/>
              </a:ext>
            </a:extLst>
          </p:cNvPr>
          <p:cNvSpPr>
            <a:spLocks noGrp="1"/>
          </p:cNvSpPr>
          <p:nvPr>
            <p:ph type="body" sz="quarter" idx="11"/>
          </p:nvPr>
        </p:nvSpPr>
        <p:spPr>
          <a:xfrm>
            <a:off x="1202622" y="1547220"/>
            <a:ext cx="5116831" cy="3449223"/>
          </a:xfrm>
        </p:spPr>
        <p:txBody>
          <a:bodyPr lIns="91440" tIns="45720" rIns="91440" bIns="45720" anchor="t"/>
          <a:lstStyle/>
          <a:p>
            <a:pPr marL="285750" indent="-285750">
              <a:lnSpc>
                <a:spcPct val="150000"/>
              </a:lnSpc>
              <a:buFont typeface="Arial" panose="020B0604020202020204" pitchFamily="34" charset="0"/>
              <a:buChar char="•"/>
            </a:pPr>
            <a:r>
              <a:rPr lang="en-US" sz="1600" dirty="0" err="1"/>
              <a:t>Pourquoi</a:t>
            </a:r>
            <a:r>
              <a:rPr lang="en-US" sz="1600" dirty="0"/>
              <a:t> </a:t>
            </a:r>
            <a:r>
              <a:rPr lang="en-US" sz="1600" dirty="0" err="1"/>
              <a:t>l'efficacité</a:t>
            </a:r>
            <a:r>
              <a:rPr lang="en-US" sz="1600" dirty="0"/>
              <a:t> </a:t>
            </a:r>
            <a:r>
              <a:rPr lang="en-US" sz="1600" dirty="0" err="1"/>
              <a:t>énergétique</a:t>
            </a:r>
            <a:r>
              <a:rPr lang="en-US" sz="1600" dirty="0"/>
              <a:t> ?</a:t>
            </a:r>
          </a:p>
          <a:p>
            <a:pPr marL="285750" indent="-285750">
              <a:lnSpc>
                <a:spcPct val="150000"/>
              </a:lnSpc>
              <a:buFont typeface="Arial" panose="020B0604020202020204" pitchFamily="34" charset="0"/>
              <a:buChar char="•"/>
            </a:pPr>
            <a:r>
              <a:rPr lang="en-US" sz="1600" dirty="0"/>
              <a:t>Gestion de </a:t>
            </a:r>
            <a:r>
              <a:rPr lang="en-US" sz="1600" dirty="0" err="1"/>
              <a:t>l'énergie</a:t>
            </a:r>
            <a:r>
              <a:rPr lang="en-US" sz="1600" dirty="0"/>
              <a:t> 101</a:t>
            </a:r>
          </a:p>
          <a:p>
            <a:pPr marL="285750" indent="-285750">
              <a:lnSpc>
                <a:spcPct val="150000"/>
              </a:lnSpc>
              <a:buFont typeface="Arial" panose="020B0604020202020204" pitchFamily="34" charset="0"/>
              <a:buChar char="•"/>
            </a:pPr>
            <a:r>
              <a:rPr lang="en-US" sz="1600" dirty="0" err="1"/>
              <a:t>Pourquoi</a:t>
            </a:r>
            <a:r>
              <a:rPr lang="en-US" sz="1600" dirty="0"/>
              <a:t> </a:t>
            </a:r>
            <a:r>
              <a:rPr lang="en-US" sz="1600" dirty="0" err="1"/>
              <a:t>Énergie</a:t>
            </a:r>
            <a:r>
              <a:rPr lang="en-US" sz="1600" dirty="0"/>
              <a:t> NB?</a:t>
            </a:r>
          </a:p>
          <a:p>
            <a:pPr marL="285750" indent="-285750">
              <a:lnSpc>
                <a:spcPct val="150000"/>
              </a:lnSpc>
              <a:buFont typeface="Arial" panose="020B0604020202020204" pitchFamily="34" charset="0"/>
              <a:buChar char="•"/>
            </a:pPr>
            <a:r>
              <a:rPr lang="fr-FR" sz="1600" dirty="0">
                <a:latin typeface="Open Sans"/>
                <a:ea typeface="Open Sans"/>
                <a:cs typeface="Open Sans"/>
              </a:rPr>
              <a:t>Programmes r</a:t>
            </a:r>
            <a:r>
              <a:rPr lang="en-US" sz="1600" dirty="0">
                <a:latin typeface="Open Sans"/>
                <a:ea typeface="Open Sans"/>
                <a:cs typeface="Open Sans"/>
              </a:rPr>
              <a:t>é</a:t>
            </a:r>
            <a:r>
              <a:rPr lang="fr-FR" sz="1600" dirty="0" err="1">
                <a:latin typeface="Open Sans"/>
                <a:ea typeface="Open Sans"/>
                <a:cs typeface="Open Sans"/>
              </a:rPr>
              <a:t>sidentiels</a:t>
            </a:r>
            <a:r>
              <a:rPr lang="fr-FR" sz="1600" dirty="0">
                <a:latin typeface="Open Sans"/>
                <a:ea typeface="Open Sans"/>
                <a:cs typeface="Open Sans"/>
              </a:rPr>
              <a:t> d'efficacité </a:t>
            </a:r>
            <a:r>
              <a:rPr lang="en-US" sz="1600" dirty="0" err="1">
                <a:latin typeface="Open Sans"/>
                <a:ea typeface="Open Sans"/>
                <a:cs typeface="Open Sans"/>
              </a:rPr>
              <a:t>énergétique</a:t>
            </a:r>
            <a:endParaRPr lang="fr-FR" sz="5400" dirty="0" err="1"/>
          </a:p>
          <a:p>
            <a:pPr marL="285750" indent="-285750">
              <a:lnSpc>
                <a:spcPct val="150000"/>
              </a:lnSpc>
              <a:buFont typeface="Arial,Sans-Serif" panose="020B0604020202020204" pitchFamily="34" charset="0"/>
              <a:buChar char="•"/>
            </a:pPr>
            <a:r>
              <a:rPr lang="fr-FR" sz="1600" dirty="0">
                <a:latin typeface="Open Sans"/>
                <a:ea typeface="Open Sans"/>
                <a:cs typeface="Open Sans"/>
              </a:rPr>
              <a:t>Programmes r</a:t>
            </a:r>
            <a:r>
              <a:rPr lang="en-US" sz="1600" dirty="0">
                <a:latin typeface="Open Sans"/>
                <a:ea typeface="Open Sans"/>
                <a:cs typeface="Open Sans"/>
              </a:rPr>
              <a:t>é</a:t>
            </a:r>
            <a:r>
              <a:rPr lang="fr-FR" sz="1600" dirty="0" err="1">
                <a:latin typeface="Open Sans"/>
                <a:ea typeface="Open Sans"/>
                <a:cs typeface="Open Sans"/>
              </a:rPr>
              <a:t>sidentiels</a:t>
            </a:r>
            <a:r>
              <a:rPr lang="fr-FR" sz="1600" dirty="0">
                <a:latin typeface="Open Sans"/>
                <a:ea typeface="Open Sans"/>
                <a:cs typeface="Open Sans"/>
              </a:rPr>
              <a:t> d'efficacité </a:t>
            </a:r>
            <a:r>
              <a:rPr lang="en-US" sz="1600" dirty="0">
                <a:latin typeface="Open Sans"/>
                <a:ea typeface="Open Sans"/>
                <a:cs typeface="Open Sans"/>
              </a:rPr>
              <a:t>énergétique pour les entreprises</a:t>
            </a:r>
          </a:p>
          <a:p>
            <a:pPr marL="285750" indent="-285750">
              <a:lnSpc>
                <a:spcPct val="150000"/>
              </a:lnSpc>
              <a:buFont typeface="Arial,Sans-Serif" panose="020B0604020202020204" pitchFamily="34" charset="0"/>
              <a:buChar char="•"/>
            </a:pPr>
            <a:r>
              <a:rPr lang="en-US" sz="1600" dirty="0" err="1">
                <a:latin typeface="Open Sans"/>
                <a:ea typeface="Open Sans"/>
                <a:cs typeface="Open Sans"/>
              </a:rPr>
              <a:t>Offre</a:t>
            </a:r>
            <a:r>
              <a:rPr lang="en-US" sz="1600" dirty="0">
                <a:latin typeface="Open Sans"/>
                <a:ea typeface="Open Sans"/>
                <a:cs typeface="Open Sans"/>
              </a:rPr>
              <a:t> </a:t>
            </a:r>
            <a:r>
              <a:rPr lang="en-US" sz="1600" dirty="0" err="1">
                <a:latin typeface="Open Sans"/>
                <a:ea typeface="Open Sans"/>
                <a:cs typeface="Open Sans"/>
              </a:rPr>
              <a:t>Spéciale</a:t>
            </a:r>
            <a:r>
              <a:rPr lang="en-US" sz="1600" dirty="0">
                <a:latin typeface="Open Sans"/>
                <a:ea typeface="Open Sans"/>
                <a:cs typeface="Open Sans"/>
              </a:rPr>
              <a:t> 2024</a:t>
            </a:r>
            <a:endParaRPr lang="fr-FR" sz="1600" dirty="0" err="1">
              <a:latin typeface="Open Sans"/>
              <a:ea typeface="Open Sans"/>
              <a:cs typeface="Open Sans"/>
            </a:endParaRPr>
          </a:p>
          <a:p>
            <a:pPr marL="285750" indent="-285750">
              <a:lnSpc>
                <a:spcPct val="150000"/>
              </a:lnSpc>
              <a:buFont typeface="Arial,Sans-Serif" panose="020B0604020202020204" pitchFamily="34" charset="0"/>
              <a:buChar char="•"/>
            </a:pPr>
            <a:r>
              <a:rPr lang="fr-FR" sz="1600" dirty="0">
                <a:latin typeface="Open Sans"/>
                <a:ea typeface="Open Sans"/>
                <a:cs typeface="Open Sans"/>
              </a:rPr>
              <a:t>Questions</a:t>
            </a:r>
            <a:endParaRPr lang="en-US" sz="1600" dirty="0">
              <a:latin typeface="Open Sans"/>
              <a:ea typeface="Open Sans"/>
              <a:cs typeface="Open Sans"/>
            </a:endParaRPr>
          </a:p>
          <a:p>
            <a:pPr marL="285750" indent="-285750">
              <a:lnSpc>
                <a:spcPct val="150000"/>
              </a:lnSpc>
              <a:buFont typeface="Arial" panose="020B0604020202020204" pitchFamily="34" charset="0"/>
              <a:buChar char="•"/>
            </a:pPr>
            <a:endParaRPr lang="fr-FR" sz="1600" dirty="0">
              <a:latin typeface="Open Sans"/>
              <a:ea typeface="Open Sans"/>
              <a:cs typeface="Open Sans"/>
            </a:endParaRPr>
          </a:p>
          <a:p>
            <a:pPr>
              <a:lnSpc>
                <a:spcPct val="150000"/>
              </a:lnSpc>
            </a:pPr>
            <a:endParaRPr lang="en-US" sz="1600" dirty="0"/>
          </a:p>
          <a:p>
            <a:pPr marL="285750" indent="-285750">
              <a:lnSpc>
                <a:spcPct val="150000"/>
              </a:lnSpc>
              <a:buFont typeface="Arial" panose="020B0604020202020204" pitchFamily="34" charset="0"/>
              <a:buChar char="•"/>
            </a:pPr>
            <a:endParaRPr lang="en-CA" sz="1600" dirty="0"/>
          </a:p>
        </p:txBody>
      </p:sp>
    </p:spTree>
    <p:extLst>
      <p:ext uri="{BB962C8B-B14F-4D97-AF65-F5344CB8AC3E}">
        <p14:creationId xmlns:p14="http://schemas.microsoft.com/office/powerpoint/2010/main" val="2518825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06B9CB-C831-4240-B452-A419B586741A}"/>
              </a:ext>
            </a:extLst>
          </p:cNvPr>
          <p:cNvSpPr>
            <a:spLocks noGrp="1"/>
          </p:cNvSpPr>
          <p:nvPr>
            <p:ph type="body" sz="quarter" idx="11"/>
          </p:nvPr>
        </p:nvSpPr>
        <p:spPr/>
        <p:txBody>
          <a:bodyPr/>
          <a:lstStyle/>
          <a:p>
            <a:endParaRPr lang="en-CA"/>
          </a:p>
        </p:txBody>
      </p:sp>
      <p:pic>
        <p:nvPicPr>
          <p:cNvPr id="2050" name="Picture 2">
            <a:extLst>
              <a:ext uri="{FF2B5EF4-FFF2-40B4-BE49-F238E27FC236}">
                <a16:creationId xmlns:a16="http://schemas.microsoft.com/office/drawing/2014/main" id="{D21F12CB-555D-4AAF-B176-EE3A88AB29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49" b="1957"/>
          <a:stretch/>
        </p:blipFill>
        <p:spPr bwMode="auto">
          <a:xfrm>
            <a:off x="0" y="0"/>
            <a:ext cx="12317014" cy="684788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FA614C61-9373-4359-BF2E-3378A6703082}"/>
              </a:ext>
            </a:extLst>
          </p:cNvPr>
          <p:cNvSpPr txBox="1">
            <a:spLocks/>
          </p:cNvSpPr>
          <p:nvPr/>
        </p:nvSpPr>
        <p:spPr>
          <a:xfrm>
            <a:off x="95172" y="389941"/>
            <a:ext cx="12096828" cy="154643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5400" dirty="0" err="1"/>
              <a:t>Pourquoi</a:t>
            </a:r>
            <a:r>
              <a:rPr lang="en-US" sz="5400" dirty="0"/>
              <a:t> </a:t>
            </a:r>
            <a:r>
              <a:rPr lang="en-US" sz="5400" dirty="0" err="1"/>
              <a:t>l'efficacité</a:t>
            </a:r>
            <a:r>
              <a:rPr lang="en-US" sz="5400" dirty="0"/>
              <a:t> </a:t>
            </a:r>
            <a:r>
              <a:rPr lang="en-US" sz="5400" dirty="0" err="1"/>
              <a:t>énergétique</a:t>
            </a:r>
            <a:r>
              <a:rPr lang="en-US" sz="5400" dirty="0"/>
              <a:t> ?</a:t>
            </a:r>
          </a:p>
          <a:p>
            <a:endParaRPr lang="en-CA" sz="6000" dirty="0">
              <a:solidFill>
                <a:schemeClr val="bg1"/>
              </a:solidFill>
            </a:endParaRPr>
          </a:p>
        </p:txBody>
      </p:sp>
    </p:spTree>
    <p:extLst>
      <p:ext uri="{BB962C8B-B14F-4D97-AF65-F5344CB8AC3E}">
        <p14:creationId xmlns:p14="http://schemas.microsoft.com/office/powerpoint/2010/main" val="3506635024"/>
      </p:ext>
    </p:extLst>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515151"/>
      </a:dk2>
      <a:lt2>
        <a:srgbClr val="D6651F"/>
      </a:lt2>
      <a:accent1>
        <a:srgbClr val="000000"/>
      </a:accent1>
      <a:accent2>
        <a:srgbClr val="515151"/>
      </a:accent2>
      <a:accent3>
        <a:srgbClr val="D6651F"/>
      </a:accent3>
      <a:accent4>
        <a:srgbClr val="FFFFFF"/>
      </a:accent4>
      <a:accent5>
        <a:srgbClr val="000000"/>
      </a:accent5>
      <a:accent6>
        <a:srgbClr val="515151"/>
      </a:accent6>
      <a:hlink>
        <a:srgbClr val="D6651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515151"/>
      </a:dk2>
      <a:lt2>
        <a:srgbClr val="D6651F"/>
      </a:lt2>
      <a:accent1>
        <a:srgbClr val="000000"/>
      </a:accent1>
      <a:accent2>
        <a:srgbClr val="515151"/>
      </a:accent2>
      <a:accent3>
        <a:srgbClr val="D6651F"/>
      </a:accent3>
      <a:accent4>
        <a:srgbClr val="FFFFFF"/>
      </a:accent4>
      <a:accent5>
        <a:srgbClr val="000000"/>
      </a:accent5>
      <a:accent6>
        <a:srgbClr val="515151"/>
      </a:accent6>
      <a:hlink>
        <a:srgbClr val="D6651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NB POWER 1">
      <a:dk1>
        <a:srgbClr val="000000"/>
      </a:dk1>
      <a:lt1>
        <a:srgbClr val="FFFFFF"/>
      </a:lt1>
      <a:dk2>
        <a:srgbClr val="515151"/>
      </a:dk2>
      <a:lt2>
        <a:srgbClr val="D6651F"/>
      </a:lt2>
      <a:accent1>
        <a:srgbClr val="000000"/>
      </a:accent1>
      <a:accent2>
        <a:srgbClr val="515151"/>
      </a:accent2>
      <a:accent3>
        <a:srgbClr val="D6651F"/>
      </a:accent3>
      <a:accent4>
        <a:srgbClr val="FFFFFF"/>
      </a:accent4>
      <a:accent5>
        <a:srgbClr val="000000"/>
      </a:accent5>
      <a:accent6>
        <a:srgbClr val="515151"/>
      </a:accent6>
      <a:hlink>
        <a:srgbClr val="D6651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esentation Content Slides ">
  <a:themeElements>
    <a:clrScheme name="NBPO Theme Colour">
      <a:dk1>
        <a:srgbClr val="000000"/>
      </a:dk1>
      <a:lt1>
        <a:srgbClr val="FFFFFF"/>
      </a:lt1>
      <a:dk2>
        <a:srgbClr val="515151"/>
      </a:dk2>
      <a:lt2>
        <a:srgbClr val="D6651F"/>
      </a:lt2>
      <a:accent1>
        <a:srgbClr val="000000"/>
      </a:accent1>
      <a:accent2>
        <a:srgbClr val="515151"/>
      </a:accent2>
      <a:accent3>
        <a:srgbClr val="D6651F"/>
      </a:accent3>
      <a:accent4>
        <a:srgbClr val="FFFFFF"/>
      </a:accent4>
      <a:accent5>
        <a:srgbClr val="000000"/>
      </a:accent5>
      <a:accent6>
        <a:srgbClr val="515151"/>
      </a:accent6>
      <a:hlink>
        <a:srgbClr val="D6651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esentation Content Slides ">
  <a:themeElements>
    <a:clrScheme name="NBPO Theme Colour">
      <a:dk1>
        <a:srgbClr val="000000"/>
      </a:dk1>
      <a:lt1>
        <a:srgbClr val="FFFFFF"/>
      </a:lt1>
      <a:dk2>
        <a:srgbClr val="515151"/>
      </a:dk2>
      <a:lt2>
        <a:srgbClr val="D6651F"/>
      </a:lt2>
      <a:accent1>
        <a:srgbClr val="000000"/>
      </a:accent1>
      <a:accent2>
        <a:srgbClr val="515151"/>
      </a:accent2>
      <a:accent3>
        <a:srgbClr val="D6651F"/>
      </a:accent3>
      <a:accent4>
        <a:srgbClr val="FFFFFF"/>
      </a:accent4>
      <a:accent5>
        <a:srgbClr val="000000"/>
      </a:accent5>
      <a:accent6>
        <a:srgbClr val="515151"/>
      </a:accent6>
      <a:hlink>
        <a:srgbClr val="D6651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b610bd72-f890-4c66-8783-ef384a673489"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EBE18A12380C1043A3F55F4463DF725B" ma:contentTypeVersion="16" ma:contentTypeDescription="Create a new document." ma:contentTypeScope="" ma:versionID="adf522cdf9b500a4fa693555c23bec63">
  <xsd:schema xmlns:xsd="http://www.w3.org/2001/XMLSchema" xmlns:xs="http://www.w3.org/2001/XMLSchema" xmlns:p="http://schemas.microsoft.com/office/2006/metadata/properties" xmlns:ns2="464abce2-10a5-4ca4-b633-3006410358ad" xmlns:ns3="c7a77605-28ba-4b0e-a59e-003b23e05dbd" targetNamespace="http://schemas.microsoft.com/office/2006/metadata/properties" ma:root="true" ma:fieldsID="6cdaf0bcdfd7d6d68ef824dd5300e86e" ns2:_="" ns3:_="">
    <xsd:import namespace="464abce2-10a5-4ca4-b633-3006410358ad"/>
    <xsd:import namespace="c7a77605-28ba-4b0e-a59e-003b23e05db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f80e74b616c544e8a3be6ff50769ffd3" minOccurs="0"/>
                <xsd:element ref="ns2:MediaServiceObjectDetectorVersion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4abce2-10a5-4ca4-b633-3006410358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610bd72-f890-4c66-8783-ef384a67348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f80e74b616c544e8a3be6ff50769ffd3" ma:index="18" nillable="true" ma:taxonomy="true" ma:internalName="f80e74b616c544e8a3be6ff50769ffd3" ma:taxonomyFieldName="Record_x0020_Class" ma:displayName="Record Class" ma:default="1;#Efficiency Programs General|d69427f2-2759-4a9c-9a7c-5850132318f2" ma:fieldId="{f80e74b6-16c5-44e8-a3be-6ff50769ffd3}" ma:sspId="b610bd72-f890-4c66-8783-ef384a673489" ma:termSetId="7fb1c015-f20d-4c9c-8abb-98b4045156e3" ma:anchorId="00000000-0000-0000-0000-000000000000" ma:open="fals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a77605-28ba-4b0e-a59e-003b23e05db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3bbf82b-792c-4714-8a36-920bdc1c8e62}" ma:internalName="TaxCatchAll" ma:showField="CatchAllData" ma:web="c7a77605-28ba-4b0e-a59e-003b23e05d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464abce2-10a5-4ca4-b633-3006410358ad">
      <Terms xmlns="http://schemas.microsoft.com/office/infopath/2007/PartnerControls"/>
    </lcf76f155ced4ddcb4097134ff3c332f>
    <TaxCatchAll xmlns="c7a77605-28ba-4b0e-a59e-003b23e05dbd">
      <Value>4</Value>
    </TaxCatchAll>
    <f80e74b616c544e8a3be6ff50769ffd3 xmlns="464abce2-10a5-4ca4-b633-3006410358ad">
      <Terms xmlns="http://schemas.microsoft.com/office/infopath/2007/PartnerControls">
        <TermInfo xmlns="http://schemas.microsoft.com/office/infopath/2007/PartnerControls">
          <TermName xmlns="http://schemas.microsoft.com/office/infopath/2007/PartnerControls">Efficiency Programs General</TermName>
          <TermId xmlns="http://schemas.microsoft.com/office/infopath/2007/PartnerControls">d69427f2-2759-4a9c-9a7c-5850132318f2</TermId>
        </TermInfo>
      </Terms>
    </f80e74b616c544e8a3be6ff50769ffd3>
  </documentManagement>
</p:properties>
</file>

<file path=customXml/itemProps1.xml><?xml version="1.0" encoding="utf-8"?>
<ds:datastoreItem xmlns:ds="http://schemas.openxmlformats.org/officeDocument/2006/customXml" ds:itemID="{57E31293-AC32-4C12-B7F5-C9528E73C9A0}">
  <ds:schemaRefs>
    <ds:schemaRef ds:uri="http://schemas.microsoft.com/sharepoint/v3/contenttype/forms"/>
  </ds:schemaRefs>
</ds:datastoreItem>
</file>

<file path=customXml/itemProps2.xml><?xml version="1.0" encoding="utf-8"?>
<ds:datastoreItem xmlns:ds="http://schemas.openxmlformats.org/officeDocument/2006/customXml" ds:itemID="{4EBD2CDD-D131-4750-BBE5-3339B5589FC7}">
  <ds:schemaRefs>
    <ds:schemaRef ds:uri="Microsoft.SharePoint.Taxonomy.ContentTypeSync"/>
  </ds:schemaRefs>
</ds:datastoreItem>
</file>

<file path=customXml/itemProps3.xml><?xml version="1.0" encoding="utf-8"?>
<ds:datastoreItem xmlns:ds="http://schemas.openxmlformats.org/officeDocument/2006/customXml" ds:itemID="{AEE1D004-9FA0-4118-A08D-2EBEBF4A14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4abce2-10a5-4ca4-b633-3006410358ad"/>
    <ds:schemaRef ds:uri="c7a77605-28ba-4b0e-a59e-003b23e05d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A12584E-23AA-4FB0-A8DA-57B3387B76F1}">
  <ds:schemaRefs>
    <ds:schemaRef ds:uri="http://schemas.microsoft.com/office/2006/metadata/properties"/>
    <ds:schemaRef ds:uri="http://schemas.microsoft.com/office/infopath/2007/PartnerControls"/>
    <ds:schemaRef ds:uri="464abce2-10a5-4ca4-b633-3006410358ad"/>
    <ds:schemaRef ds:uri="c7a77605-28ba-4b0e-a59e-003b23e05dbd"/>
  </ds:schemaRefs>
</ds:datastoreItem>
</file>

<file path=docProps/app.xml><?xml version="1.0" encoding="utf-8"?>
<Properties xmlns="http://schemas.openxmlformats.org/officeDocument/2006/extended-properties" xmlns:vt="http://schemas.openxmlformats.org/officeDocument/2006/docPropsVTypes">
  <Template/>
  <TotalTime>2356</TotalTime>
  <Words>1938</Words>
  <Application>Microsoft Office PowerPoint</Application>
  <PresentationFormat>Widescreen</PresentationFormat>
  <Paragraphs>224</Paragraphs>
  <Slides>32</Slides>
  <Notes>9</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32</vt:i4>
      </vt:variant>
    </vt:vector>
  </HeadingPairs>
  <TitlesOfParts>
    <vt:vector size="48" baseType="lpstr">
      <vt:lpstr>Arial</vt:lpstr>
      <vt:lpstr>Arial,Sans-Serif</vt:lpstr>
      <vt:lpstr>Calibri</vt:lpstr>
      <vt:lpstr>Courier New</vt:lpstr>
      <vt:lpstr>Franklin Gothic Demi</vt:lpstr>
      <vt:lpstr>Montserrat</vt:lpstr>
      <vt:lpstr>Museo Sans 500</vt:lpstr>
      <vt:lpstr>Open Sans</vt:lpstr>
      <vt:lpstr>Open Sans Extrabold</vt:lpstr>
      <vt:lpstr>Open Sans SemiBold</vt:lpstr>
      <vt:lpstr>Wingdings</vt:lpstr>
      <vt:lpstr>1_Office Theme</vt:lpstr>
      <vt:lpstr>Office Theme</vt:lpstr>
      <vt:lpstr>8_Office Theme</vt:lpstr>
      <vt:lpstr>Presentation Content Slides </vt:lpstr>
      <vt:lpstr>Presentation Content Slides </vt:lpstr>
      <vt:lpstr>PowerPoint Presentation</vt:lpstr>
      <vt:lpstr>PowerPoint Presentation</vt:lpstr>
      <vt:lpstr>PowerPoint Presentation</vt:lpstr>
      <vt:lpstr>Dynamiser notre Avenir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 Diane</dc:creator>
  <cp:lastModifiedBy>Peter</cp:lastModifiedBy>
  <cp:revision>300</cp:revision>
  <dcterms:created xsi:type="dcterms:W3CDTF">2021-02-04T15:21:32Z</dcterms:created>
  <dcterms:modified xsi:type="dcterms:W3CDTF">2024-05-21T19:29:06Z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0x010100EBE18A12380C1043A3F55F4463DF725B</vt:lpwstr>
  </property>
  <property fmtid="{D5CDD505-2E9C-101B-9397-08002B2CF9AE}" pid="3" name="MediaServiceImageTags">
    <vt:lpwstr/>
  </property>
  <property fmtid="{D5CDD505-2E9C-101B-9397-08002B2CF9AE}" pid="4" name="Record Class">
    <vt:lpwstr>4;#Efficiency Programs General|d69427f2-2759-4a9c-9a7c-5850132318f2</vt:lpwstr>
  </property>
</Properties>
</file>