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4"/>
  </p:sldMasterIdLst>
  <p:notesMasterIdLst>
    <p:notesMasterId r:id="rId15"/>
  </p:notesMasterIdLst>
  <p:sldIdLst>
    <p:sldId id="279" r:id="rId5"/>
    <p:sldId id="287" r:id="rId6"/>
    <p:sldId id="288" r:id="rId7"/>
    <p:sldId id="286" r:id="rId8"/>
    <p:sldId id="289" r:id="rId9"/>
    <p:sldId id="267" r:id="rId10"/>
    <p:sldId id="290" r:id="rId11"/>
    <p:sldId id="320" r:id="rId12"/>
    <p:sldId id="291" r:id="rId13"/>
    <p:sldId id="31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3778F6-CECF-43D1-A580-BEBBEDCF0613}" v="5" dt="2024-05-22T17:26:44.590"/>
    <p1510:client id="{8D957BCC-EBDC-4BDC-962F-1142E8DA084A}" v="2" dt="2024-05-22T17:28:39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7E3D8-6A4E-4299-A06A-4FF88857EE9C}" type="datetimeFigureOut"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B3929-37C8-4FE1-A69A-4700AFEC30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9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B3929-37C8-4FE1-A69A-4700AFEC30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750"/>
              </a:spcBef>
            </a:pPr>
            <a:r>
              <a:rPr lang="en-US" b="1"/>
              <a:t>Why are these Important?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71450" indent="-171450">
              <a:lnSpc>
                <a:spcPct val="80000"/>
              </a:lnSpc>
              <a:spcBef>
                <a:spcPts val="750"/>
              </a:spcBef>
              <a:buFont typeface="Arial"/>
              <a:buChar char="•"/>
            </a:pPr>
            <a:r>
              <a:rPr lang="en-US"/>
              <a:t>This information is our basis for decision making. Government funding must be transparent and fair.</a:t>
            </a:r>
            <a:endParaRPr lang="en-US">
              <a:ea typeface="Calibri"/>
              <a:cs typeface="Calibri"/>
            </a:endParaRPr>
          </a:p>
          <a:p>
            <a:pPr marL="171450" indent="-171450">
              <a:lnSpc>
                <a:spcPct val="80000"/>
              </a:lnSpc>
              <a:spcBef>
                <a:spcPts val="750"/>
              </a:spcBef>
              <a:buFont typeface="Arial"/>
              <a:buChar char="•"/>
            </a:pPr>
            <a:r>
              <a:rPr lang="en-US"/>
              <a:t>We want to help to ensure your viability!</a:t>
            </a:r>
            <a:endParaRPr lang="en-US">
              <a:ea typeface="Calibri"/>
              <a:cs typeface="Calibri"/>
            </a:endParaRPr>
          </a:p>
          <a:p>
            <a:pPr marL="171450" indent="-171450">
              <a:lnSpc>
                <a:spcPct val="80000"/>
              </a:lnSpc>
              <a:spcBef>
                <a:spcPts val="750"/>
              </a:spcBef>
              <a:buFont typeface="Arial"/>
              <a:buChar char="•"/>
            </a:pPr>
            <a:r>
              <a:rPr lang="en-US"/>
              <a:t>Compliance with The NP Prov. Property Tax Exemption (see next slide)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B3929-37C8-4FE1-A69A-4700AFEC303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1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Governance</a:t>
            </a:r>
          </a:p>
          <a:p>
            <a:endParaRPr lang="en-US"/>
          </a:p>
          <a:p>
            <a:r>
              <a:rPr lang="en-US"/>
              <a:t>         * Renew the Board/ Engage youth</a:t>
            </a:r>
          </a:p>
          <a:p>
            <a:r>
              <a:rPr lang="en-US"/>
              <a:t>         * Recruit people with the right skills</a:t>
            </a:r>
          </a:p>
          <a:p>
            <a:r>
              <a:rPr lang="en-US"/>
              <a:t>         * Distribute the tasks</a:t>
            </a:r>
          </a:p>
          <a:p>
            <a:r>
              <a:rPr lang="en-US"/>
              <a:t>         * Regular Board meetings with minutes</a:t>
            </a:r>
          </a:p>
          <a:p>
            <a:endParaRPr lang="en-US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CA"/>
              <a:t>       * Increase rents yearly</a:t>
            </a:r>
            <a:endParaRPr lang="en-US"/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CA"/>
              <a:t>       * Avoid mismanagement and theft</a:t>
            </a:r>
            <a:endParaRPr lang="en-US"/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CA"/>
              <a:t>       * Prepare budget and forecast cash flows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en-CA"/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CA"/>
              <a:t>         * Networking</a:t>
            </a:r>
            <a:endParaRPr lang="en-US"/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CA"/>
              <a:t>         * Engage municipalities (taxes, services), MLAs and MPs</a:t>
            </a:r>
            <a:endParaRPr lang="en-US"/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CA"/>
              <a:t>         * Open houses, Fundraising</a:t>
            </a:r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B3929-37C8-4FE1-A69A-4700AFEC3032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43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Include the general list from CMHC to have on hand.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B3929-37C8-4FE1-A69A-4700AFEC30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0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center2">
    <p:bg>
      <p:bgPr>
        <a:solidFill>
          <a:srgbClr val="789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20005"/>
            <a:ext cx="6858000" cy="1908663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54570"/>
            <a:ext cx="6858000" cy="71815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F1B06E-1C2E-D6B0-1A2B-4E277B3A91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5317" y="4299680"/>
            <a:ext cx="3253367" cy="335195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E80F1F-D751-C82F-DC6F-B1F4F45D5FB8}"/>
              </a:ext>
            </a:extLst>
          </p:cNvPr>
          <p:cNvCxnSpPr>
            <a:cxnSpLocks/>
          </p:cNvCxnSpPr>
          <p:nvPr userDrawn="1"/>
        </p:nvCxnSpPr>
        <p:spPr>
          <a:xfrm>
            <a:off x="1143000" y="1820004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61D89B-689E-CCFB-F234-64F0286540BD}"/>
              </a:ext>
            </a:extLst>
          </p:cNvPr>
          <p:cNvCxnSpPr>
            <a:cxnSpLocks/>
          </p:cNvCxnSpPr>
          <p:nvPr userDrawn="1"/>
        </p:nvCxnSpPr>
        <p:spPr>
          <a:xfrm>
            <a:off x="1143000" y="4958500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E33E73B-860A-E488-5DFD-710792DF48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8277" y="767019"/>
            <a:ext cx="1847447" cy="3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38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789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75FB-22A8-708E-B99F-58CCDF10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0A574A-8ADA-D30F-2722-E68B7CD9F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55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Logos_Bar2">
    <p:bg>
      <p:bgPr>
        <a:solidFill>
          <a:srgbClr val="789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6D5-1386-47D9-4416-143D5686F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54837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9E858-0B15-F5C8-09A0-DDBB3EBDE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28051"/>
            <a:ext cx="6858000" cy="130932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C7BC73-8104-8429-8F29-A56FF194DDBD}"/>
              </a:ext>
            </a:extLst>
          </p:cNvPr>
          <p:cNvSpPr/>
          <p:nvPr userDrawn="1"/>
        </p:nvSpPr>
        <p:spPr>
          <a:xfrm>
            <a:off x="0" y="3"/>
            <a:ext cx="9144000" cy="106342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9210CA-60DF-4D51-5E36-61829053CF12}"/>
              </a:ext>
            </a:extLst>
          </p:cNvPr>
          <p:cNvGrpSpPr/>
          <p:nvPr userDrawn="1"/>
        </p:nvGrpSpPr>
        <p:grpSpPr>
          <a:xfrm>
            <a:off x="1143000" y="201683"/>
            <a:ext cx="6858000" cy="654755"/>
            <a:chOff x="1524000" y="201680"/>
            <a:chExt cx="9144000" cy="6547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B0DB72-EBC8-D427-D21F-6A15D7BBB6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8688" t="35275" r="28209" b="35578"/>
            <a:stretch/>
          </p:blipFill>
          <p:spPr>
            <a:xfrm>
              <a:off x="9414933" y="201680"/>
              <a:ext cx="1253067" cy="6547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B60472-8CE1-5885-FD39-52242BE7B3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24000" y="345169"/>
              <a:ext cx="2463261" cy="367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815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216C-A020-49E5-AA52-CAA36D9E3E10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DA0F-B682-4CCF-AD28-50F1C48C4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3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79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B5C1A-8652-F2C4-BFFF-643AD1C7C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E687D-35E2-5E56-4452-A30495D86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1AB0D-98AF-2452-EED6-91F42E34B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35000"/>
          </a:blip>
          <a:srcRect t="23107" b="8543"/>
          <a:stretch/>
        </p:blipFill>
        <p:spPr>
          <a:xfrm>
            <a:off x="5031119" y="-1"/>
            <a:ext cx="423078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54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7" r:id="rId1"/>
    <p:sldLayoutId id="2147483990" r:id="rId2"/>
    <p:sldLayoutId id="2147484018" r:id="rId3"/>
    <p:sldLayoutId id="2147484019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DM Serif Text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682F9-9C4A-4B6C-19E9-FEF3E3DFC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50834"/>
            <a:ext cx="6858000" cy="2368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/>
                </a:solidFill>
                <a:latin typeface="DM Serif Text"/>
              </a:rPr>
              <a:t>Habitation NB</a:t>
            </a:r>
            <a:br>
              <a:rPr lang="en-US" dirty="0"/>
            </a:br>
            <a:r>
              <a:rPr lang="en-US" dirty="0" err="1">
                <a:solidFill>
                  <a:schemeClr val="bg2"/>
                </a:solidFill>
              </a:rPr>
              <a:t>en</a:t>
            </a:r>
            <a:r>
              <a:rPr lang="en-US" dirty="0">
                <a:solidFill>
                  <a:schemeClr val="bg2"/>
                </a:solidFill>
              </a:rPr>
              <a:t> p</a:t>
            </a:r>
            <a:r>
              <a:rPr lang="fr-FR" dirty="0" err="1">
                <a:solidFill>
                  <a:schemeClr val="bg2"/>
                </a:solidFill>
                <a:latin typeface="DM Serif Text"/>
              </a:rPr>
              <a:t>artenariat</a:t>
            </a:r>
            <a:r>
              <a:rPr lang="fr-FR" dirty="0">
                <a:solidFill>
                  <a:schemeClr val="bg2"/>
                </a:solidFill>
                <a:latin typeface="DM Serif Text"/>
              </a:rPr>
              <a:t> avec les organismes à but non lucratif et les coopératives</a:t>
            </a:r>
            <a:endParaRPr lang="en-US" dirty="0">
              <a:solidFill>
                <a:schemeClr val="bg2"/>
              </a:solidFill>
              <a:latin typeface="DM Serif Text"/>
            </a:endParaRPr>
          </a:p>
        </p:txBody>
      </p:sp>
    </p:spTree>
    <p:extLst>
      <p:ext uri="{BB962C8B-B14F-4D97-AF65-F5344CB8AC3E}">
        <p14:creationId xmlns:p14="http://schemas.microsoft.com/office/powerpoint/2010/main" val="425570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8A6C0-5B0A-DDD1-6939-CCB2FF141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bg2"/>
                </a:solidFill>
                <a:latin typeface="DM Serif Text"/>
              </a:rPr>
              <a:t>Avez-vous</a:t>
            </a:r>
            <a:r>
              <a:rPr lang="en-US" dirty="0">
                <a:solidFill>
                  <a:schemeClr val="bg2"/>
                </a:solidFill>
                <a:latin typeface="DM Serif Text"/>
              </a:rPr>
              <a:t> des questions ?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Content Placeholder 3" descr="The Art of Asking Questions">
            <a:extLst>
              <a:ext uri="{FF2B5EF4-FFF2-40B4-BE49-F238E27FC236}">
                <a16:creationId xmlns:a16="http://schemas.microsoft.com/office/drawing/2014/main" id="{65F9CC42-B087-3AC2-C4FE-C618D570B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714" y="2283796"/>
            <a:ext cx="5100461" cy="2969330"/>
          </a:xfrm>
        </p:spPr>
      </p:pic>
    </p:spTree>
    <p:extLst>
      <p:ext uri="{BB962C8B-B14F-4D97-AF65-F5344CB8AC3E}">
        <p14:creationId xmlns:p14="http://schemas.microsoft.com/office/powerpoint/2010/main" val="197866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6EC7B-9189-8D0F-6459-AEBAE1D4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Extension des ententes </a:t>
            </a:r>
            <a:r>
              <a:rPr lang="en-US" dirty="0" err="1">
                <a:solidFill>
                  <a:schemeClr val="bg2"/>
                </a:solidFill>
              </a:rPr>
              <a:t>d’opérations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925D-CB84-7B57-BC7E-D13D52ACD40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dirty="0" err="1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Accès</a:t>
            </a:r>
            <a:r>
              <a:rPr lang="en-US" sz="2400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aux services techniques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spcBef>
                <a:spcPts val="0"/>
              </a:spcBef>
              <a:defRPr/>
            </a:pPr>
            <a:r>
              <a:rPr lang="fr-FR" sz="2400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Accès à du financement pour des réparations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spcBef>
                <a:spcPts val="0"/>
              </a:spcBef>
              <a:defRPr/>
            </a:pPr>
            <a:r>
              <a:rPr lang="fr-FR" sz="2400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Plaidoyer et liaison avec d’autres partenariat de financement avec d’autres ministères.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spcBef>
                <a:spcPts val="0"/>
              </a:spcBef>
              <a:defRPr/>
            </a:pPr>
            <a:r>
              <a:rPr lang="fr-FR" sz="2400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 conseils pour aider à maintenir le projet viable et abordable.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Exonération de l’impôt foncier provincial</a:t>
            </a:r>
            <a:r>
              <a:rPr lang="en-US" sz="2400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sans le </a:t>
            </a:r>
            <a:r>
              <a:rPr lang="en-US" sz="2400" dirty="0" err="1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renouvellement</a:t>
            </a:r>
            <a:r>
              <a:rPr lang="en-US" sz="2400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annuel</a:t>
            </a:r>
            <a:endParaRPr lang="en-US" sz="2400" dirty="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9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E455D-E910-5230-E673-BC7E7D67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en-US" dirty="0">
                <a:solidFill>
                  <a:schemeClr val="bg2"/>
                </a:solidFill>
              </a:rPr>
              <a:t>Exonération de l’impôt foncier provincial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CBBB4-561C-0C57-4F75-FEC84E83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392702"/>
            <a:ext cx="8834510" cy="5233181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lvl="1" algn="ctr">
              <a:buNone/>
              <a:defRPr/>
            </a:pPr>
            <a:r>
              <a:rPr lang="en-CA" sz="2800" b="1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en-CA" sz="4000" b="1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4,98 M$ </a:t>
            </a:r>
            <a:r>
              <a:rPr lang="en-CA" sz="4000" b="1" dirty="0" err="1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en</a:t>
            </a:r>
            <a:r>
              <a:rPr lang="en-CA" sz="4000" b="1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</a:rPr>
              <a:t> 2024</a:t>
            </a:r>
          </a:p>
          <a:p>
            <a:pPr lvl="1" algn="ctr">
              <a:buNone/>
              <a:defRPr/>
            </a:pPr>
            <a:endParaRPr lang="en-CA" sz="4000" b="1" dirty="0">
              <a:solidFill>
                <a:schemeClr val="accent1">
                  <a:lumMod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lvl="1">
              <a:buFontTx/>
              <a:buNone/>
              <a:defRPr/>
            </a:pPr>
            <a:r>
              <a:rPr lang="fr-FR" sz="2900" b="1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Les projets d’habitation sans but lucratif et les coopératives d’habitation ont la possibilité de continuer à bénéficier de l’exemption</a:t>
            </a:r>
          </a:p>
          <a:p>
            <a:pPr lvl="1">
              <a:buFontTx/>
              <a:buNone/>
              <a:defRPr/>
            </a:pPr>
            <a:endParaRPr lang="fr-FR" sz="2400" b="1" dirty="0">
              <a:solidFill>
                <a:schemeClr val="bg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lvl="1">
              <a:lnSpc>
                <a:spcPct val="160000"/>
              </a:lnSpc>
              <a:defRPr/>
            </a:pPr>
            <a:r>
              <a:rPr lang="fr-FR" sz="3200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Confirmation du statut d’organisme à but non lucratif</a:t>
            </a:r>
          </a:p>
          <a:p>
            <a:pPr lvl="1">
              <a:lnSpc>
                <a:spcPct val="160000"/>
              </a:lnSpc>
              <a:defRPr/>
            </a:pPr>
            <a:r>
              <a:rPr lang="en-CA" sz="3200" dirty="0" err="1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États</a:t>
            </a:r>
            <a:r>
              <a:rPr lang="en-CA" sz="3200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financiers </a:t>
            </a:r>
            <a:r>
              <a:rPr lang="en-CA" sz="3200" dirty="0" err="1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annuels</a:t>
            </a:r>
            <a:r>
              <a:rPr lang="en-CA" sz="3200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verifies</a:t>
            </a:r>
          </a:p>
          <a:p>
            <a:pPr lvl="1">
              <a:lnSpc>
                <a:spcPct val="160000"/>
              </a:lnSpc>
              <a:defRPr/>
            </a:pPr>
            <a:r>
              <a:rPr lang="fr-FR" sz="3200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Attestation de loyers abordables facturés (soit en fonction du revenu, soit en restant en dessous du loyer médian du marché de la région)</a:t>
            </a:r>
          </a:p>
          <a:p>
            <a:pPr lvl="1">
              <a:lnSpc>
                <a:spcPct val="160000"/>
              </a:lnSpc>
              <a:defRPr/>
            </a:pPr>
            <a:r>
              <a:rPr lang="en-CA" sz="3200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Clause de dissolution</a:t>
            </a:r>
          </a:p>
          <a:p>
            <a:pPr lvl="1">
              <a:lnSpc>
                <a:spcPct val="160000"/>
              </a:lnSpc>
              <a:defRPr/>
            </a:pPr>
            <a:r>
              <a:rPr lang="fr-FR" sz="3200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Renouvellement annuel nécessaire, sauf en vertu d’un accord d’exploitation ou d’une prolongation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6779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19568-646C-7239-B22A-F36D8DC2B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20" y="0"/>
            <a:ext cx="8641959" cy="1325563"/>
          </a:xfrm>
        </p:spPr>
        <p:txBody>
          <a:bodyPr/>
          <a:lstStyle/>
          <a:p>
            <a:pPr algn="ctr"/>
            <a:r>
              <a:rPr lang="fr-FR" altLang="en-US" sz="3600" dirty="0">
                <a:solidFill>
                  <a:schemeClr val="bg2"/>
                </a:solidFill>
              </a:rPr>
              <a:t>Exigences en matière de rapports annuels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89334-F1A1-5EC5-E07F-B63680D4E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5" y="1173624"/>
            <a:ext cx="9028289" cy="5466327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fr-FR" altLang="en-US" sz="2400" dirty="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Budget à fournir annuellement 4 mois avant le début de l’année budgétaire.</a:t>
            </a:r>
          </a:p>
          <a:p>
            <a:pPr>
              <a:lnSpc>
                <a:spcPct val="150000"/>
              </a:lnSpc>
            </a:pPr>
            <a:r>
              <a:rPr lang="fr-FR" altLang="en-US" sz="2400" dirty="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États financiers annuels dans les 4 mois suivant la fin de chaque exercice financier.</a:t>
            </a:r>
          </a:p>
          <a:p>
            <a:pPr>
              <a:lnSpc>
                <a:spcPct val="150000"/>
              </a:lnSpc>
            </a:pPr>
            <a:r>
              <a:rPr lang="en-US" altLang="en-US" sz="2400" dirty="0" err="1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Profils</a:t>
            </a:r>
            <a:r>
              <a:rPr lang="en-US" altLang="en-US" sz="2400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des </a:t>
            </a:r>
            <a:r>
              <a:rPr lang="en-US" altLang="en-US" sz="2400" dirty="0" err="1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locataires</a:t>
            </a:r>
            <a:endParaRPr lang="en-US" altLang="en-US" sz="2400" dirty="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50000"/>
              </a:lnSpc>
            </a:pPr>
            <a:r>
              <a:rPr lang="fr-FR" altLang="en-US" sz="2400" dirty="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Rapport annuel sur les données du projet</a:t>
            </a:r>
            <a:endParaRPr lang="en-US" altLang="en-US" sz="2400" dirty="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Rapport </a:t>
            </a:r>
            <a:r>
              <a:rPr lang="en-US" altLang="en-US" sz="2400" dirty="0" err="1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annuel</a:t>
            </a:r>
            <a:endParaRPr lang="en-US" altLang="en-US" sz="2400" dirty="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50000"/>
              </a:lnSpc>
            </a:pPr>
            <a:r>
              <a:rPr lang="fr-FR" altLang="en-US" sz="2400" dirty="0">
                <a:solidFill>
                  <a:schemeClr val="bg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Tout formulaire ou renseignement demandé par la province à des fins statistiques.</a:t>
            </a:r>
            <a:endParaRPr lang="en-US" altLang="en-US" sz="2400" dirty="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0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5850-5234-08D5-D9EF-C5D1B048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3643"/>
            <a:ext cx="7886700" cy="1325563"/>
          </a:xfrm>
        </p:spPr>
        <p:txBody>
          <a:bodyPr/>
          <a:lstStyle/>
          <a:p>
            <a:pPr algn="ctr"/>
            <a:r>
              <a:rPr lang="en-US" altLang="en-US" dirty="0" err="1">
                <a:solidFill>
                  <a:schemeClr val="bg2"/>
                </a:solidFill>
              </a:rPr>
              <a:t>Meilleures</a:t>
            </a:r>
            <a:r>
              <a:rPr lang="en-US" altLang="en-US" dirty="0">
                <a:solidFill>
                  <a:schemeClr val="bg2"/>
                </a:solidFill>
              </a:rPr>
              <a:t> pratiques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9EA8B-194F-428D-2D49-FE4EC1135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4" y="1153552"/>
            <a:ext cx="8426547" cy="557080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fr-FR" altLang="en-US" sz="2400" dirty="0">
                <a:solidFill>
                  <a:schemeClr val="bg2"/>
                </a:solidFill>
              </a:rPr>
              <a:t>Tenir à jour les rapports financiers et les budgets et suivre les lignes directrices de la réserve de remplacement</a:t>
            </a:r>
          </a:p>
          <a:p>
            <a:pPr>
              <a:lnSpc>
                <a:spcPct val="160000"/>
              </a:lnSpc>
            </a:pPr>
            <a:r>
              <a:rPr lang="fr-FR" altLang="en-US" sz="2400" dirty="0">
                <a:solidFill>
                  <a:schemeClr val="bg2"/>
                </a:solidFill>
              </a:rPr>
              <a:t>Suivre les règles et directives du Bureau des relations avec les locataires et les propriétaires</a:t>
            </a:r>
          </a:p>
          <a:p>
            <a:pPr>
              <a:lnSpc>
                <a:spcPct val="160000"/>
              </a:lnSpc>
            </a:pPr>
            <a:r>
              <a:rPr lang="fr-FR" altLang="en-US" sz="2400" dirty="0">
                <a:solidFill>
                  <a:schemeClr val="bg2"/>
                </a:solidFill>
              </a:rPr>
              <a:t>Demandez une preuve de revenu pour tous les nouveaux locataires (incluez ces exigences financières dans votre contrat de location)</a:t>
            </a:r>
          </a:p>
          <a:p>
            <a:pPr>
              <a:lnSpc>
                <a:spcPct val="160000"/>
              </a:lnSpc>
            </a:pPr>
            <a:r>
              <a:rPr lang="fr-FR" altLang="en-US" sz="2400" dirty="0">
                <a:solidFill>
                  <a:schemeClr val="bg2"/>
                </a:solidFill>
              </a:rPr>
              <a:t>Pouvez-vous faire plus pour les locataires vulnérables ?</a:t>
            </a:r>
          </a:p>
          <a:p>
            <a:pPr>
              <a:lnSpc>
                <a:spcPct val="160000"/>
              </a:lnSpc>
            </a:pPr>
            <a:r>
              <a:rPr lang="fr-FR" altLang="en-US" sz="2400" dirty="0">
                <a:solidFill>
                  <a:schemeClr val="bg2"/>
                </a:solidFill>
              </a:rPr>
              <a:t>Renouvellement du conseil d’administration et engagement social</a:t>
            </a:r>
          </a:p>
          <a:p>
            <a:pPr>
              <a:lnSpc>
                <a:spcPct val="160000"/>
              </a:lnSpc>
            </a:pPr>
            <a:r>
              <a:rPr lang="fr-FR" altLang="en-US" sz="2400" b="1" dirty="0">
                <a:solidFill>
                  <a:schemeClr val="bg2"/>
                </a:solidFill>
              </a:rPr>
              <a:t>Vous ne savez pas quoi faire ? – parlez à votre agent de programme régional. Ils peuvent vous aider 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074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19568-646C-7239-B22A-F36D8DC2B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738"/>
            <a:ext cx="78867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Fonds de réserve de remplacement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89334-F1A1-5EC5-E07F-B63680D4E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2535"/>
            <a:ext cx="9144000" cy="5842727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342900" lvl="1" indent="0">
              <a:lnSpc>
                <a:spcPct val="80000"/>
              </a:lnSpc>
              <a:buNone/>
            </a:pPr>
            <a:endParaRPr lang="en-US" altLang="en-US" sz="2000" dirty="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  <a:p>
            <a:pPr lvl="1">
              <a:lnSpc>
                <a:spcPct val="80000"/>
              </a:lnSpc>
            </a:pPr>
            <a:r>
              <a:rPr lang="fr-FR" altLang="en-US" sz="2400" dirty="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Montant annuel et allocation maximale indiqués dans l’accord d’exploitation ou fixés par Habitation NB.</a:t>
            </a:r>
          </a:p>
          <a:p>
            <a:pPr marL="342900" lvl="1" indent="0">
              <a:lnSpc>
                <a:spcPct val="80000"/>
              </a:lnSpc>
              <a:buNone/>
            </a:pPr>
            <a:endParaRPr lang="en-US" altLang="en-US" sz="2000" dirty="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lvl="1">
              <a:lnSpc>
                <a:spcPct val="80000"/>
              </a:lnSpc>
            </a:pPr>
            <a:r>
              <a:rPr lang="fr-FR" altLang="en-US" sz="2400" dirty="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Une discussion avec votre agent de portefeuille de Habitation NB peut vous aider à déterminer comment utiliser la réserve de remplacement et quand accéder à un financement externe.</a:t>
            </a:r>
          </a:p>
          <a:p>
            <a:pPr marL="342900" lvl="1" indent="0">
              <a:lnSpc>
                <a:spcPct val="80000"/>
              </a:lnSpc>
              <a:buNone/>
            </a:pPr>
            <a:endParaRPr lang="fr-FR" altLang="en-US" sz="2000" dirty="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  <a:p>
            <a:pPr lvl="1">
              <a:lnSpc>
                <a:spcPct val="80000"/>
              </a:lnSpc>
            </a:pPr>
            <a:r>
              <a:rPr lang="fr-FR" altLang="en-US" sz="2400" dirty="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À conserver dans un compte bancaire distinct portant intérêt et/ou à investir dans des instruments assurés par la Société d’assurance-dépôts du Canada (SADC)</a:t>
            </a:r>
          </a:p>
          <a:p>
            <a:pPr marL="342900" lvl="1" indent="0">
              <a:lnSpc>
                <a:spcPct val="80000"/>
              </a:lnSpc>
              <a:buNone/>
            </a:pPr>
            <a:endParaRPr lang="en-US" altLang="en-US" sz="2000" dirty="0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  <a:p>
            <a:pPr lvl="1">
              <a:lnSpc>
                <a:spcPct val="80000"/>
              </a:lnSpc>
            </a:pPr>
            <a:r>
              <a:rPr lang="fr-FR" altLang="en-US" sz="2400" dirty="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Liste standard des éléments éligibles </a:t>
            </a:r>
            <a:r>
              <a:rPr lang="en-US" altLang="en-US" sz="1600" dirty="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(includes: major building components, major building services, basic facilities, safety features, other major facilities, equipment  &amp; features, regulated change</a:t>
            </a:r>
            <a:r>
              <a:rPr lang="fr-FR" altLang="en-US" sz="1600" dirty="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Comprend : les principaux composants du bâtiment, les principaux services du bâtiment, les installations de base, les caractéristiques de sécurité, les autres installations, l’équipement et les caractéristiques importants, les modifications réglementaires</a:t>
            </a:r>
            <a:r>
              <a:rPr lang="en-US" altLang="en-US" sz="1600" dirty="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) </a:t>
            </a:r>
          </a:p>
          <a:p>
            <a:pPr marL="342900" lvl="1" indent="0">
              <a:lnSpc>
                <a:spcPct val="80000"/>
              </a:lnSpc>
              <a:buNone/>
            </a:pPr>
            <a:endParaRPr lang="en-US" altLang="en-US" sz="2000" dirty="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lvl="1">
              <a:lnSpc>
                <a:spcPct val="80000"/>
              </a:lnSpc>
              <a:buFont typeface="Monotype Sorts" pitchFamily="2" charset="2"/>
              <a:buNone/>
            </a:pPr>
            <a:endParaRPr lang="en-US" altLang="en-US" dirty="0">
              <a:solidFill>
                <a:schemeClr val="bg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658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D9552-7E3D-1A37-9F4C-B6C54B16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Comment élaborer un plan de réserve de remplacement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E102-345A-9B7C-FB2C-3914BA9B8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" y="1825625"/>
            <a:ext cx="8834511" cy="435133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FR" altLang="en-US" sz="2400" dirty="0">
                <a:solidFill>
                  <a:schemeClr val="bg2"/>
                </a:solidFill>
              </a:rPr>
              <a:t>Faites une liste/inventaire de vos composants de construction</a:t>
            </a:r>
          </a:p>
          <a:p>
            <a:pPr>
              <a:lnSpc>
                <a:spcPct val="150000"/>
              </a:lnSpc>
            </a:pPr>
            <a:r>
              <a:rPr lang="en-CA" altLang="en-US" sz="2400" dirty="0" err="1">
                <a:solidFill>
                  <a:schemeClr val="bg2"/>
                </a:solidFill>
              </a:rPr>
              <a:t>Regroupez</a:t>
            </a:r>
            <a:r>
              <a:rPr lang="en-CA" altLang="en-US" sz="2400" dirty="0">
                <a:solidFill>
                  <a:schemeClr val="bg2"/>
                </a:solidFill>
              </a:rPr>
              <a:t>-les par </a:t>
            </a:r>
            <a:r>
              <a:rPr lang="en-CA" altLang="en-US" sz="2400" dirty="0" err="1">
                <a:solidFill>
                  <a:schemeClr val="bg2"/>
                </a:solidFill>
              </a:rPr>
              <a:t>catégorie</a:t>
            </a:r>
            <a:endParaRPr lang="en-CA" altLang="en-US" sz="2400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CA" altLang="en-US" sz="2400" dirty="0">
                <a:solidFill>
                  <a:schemeClr val="bg2"/>
                </a:solidFill>
              </a:rPr>
              <a:t>Inspection et </a:t>
            </a:r>
            <a:r>
              <a:rPr lang="en-CA" altLang="en-US" sz="2400" dirty="0" err="1">
                <a:solidFill>
                  <a:schemeClr val="bg2"/>
                </a:solidFill>
              </a:rPr>
              <a:t>évaluation</a:t>
            </a:r>
            <a:endParaRPr lang="en-CA" altLang="en-US" sz="2400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CA" altLang="en-US" sz="2400" dirty="0">
                <a:solidFill>
                  <a:schemeClr val="bg2"/>
                </a:solidFill>
              </a:rPr>
              <a:t>Estimations de </a:t>
            </a:r>
            <a:r>
              <a:rPr lang="en-CA" altLang="en-US" sz="2400" dirty="0" err="1">
                <a:solidFill>
                  <a:schemeClr val="bg2"/>
                </a:solidFill>
              </a:rPr>
              <a:t>coûts</a:t>
            </a:r>
            <a:endParaRPr lang="en-CA" altLang="en-US" sz="2400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CA" altLang="en-US" sz="2400" dirty="0" err="1">
                <a:solidFill>
                  <a:schemeClr val="bg2"/>
                </a:solidFill>
              </a:rPr>
              <a:t>Prioriser</a:t>
            </a:r>
            <a:r>
              <a:rPr lang="en-CA" altLang="en-US" sz="2400" dirty="0">
                <a:solidFill>
                  <a:schemeClr val="bg2"/>
                </a:solidFill>
              </a:rPr>
              <a:t> et examiner</a:t>
            </a:r>
          </a:p>
          <a:p>
            <a:pPr>
              <a:lnSpc>
                <a:spcPct val="150000"/>
              </a:lnSpc>
            </a:pPr>
            <a:r>
              <a:rPr lang="en-CA" altLang="en-US" sz="2400" dirty="0" err="1">
                <a:solidFill>
                  <a:schemeClr val="bg2"/>
                </a:solidFill>
              </a:rPr>
              <a:t>Planifier</a:t>
            </a:r>
            <a:r>
              <a:rPr lang="en-CA" altLang="en-US" sz="2400" dirty="0">
                <a:solidFill>
                  <a:schemeClr val="bg2"/>
                </a:solidFill>
              </a:rPr>
              <a:t> dans le temps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4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1AEBA-4EE1-E62B-8B20-4573CA41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2"/>
                </a:solidFill>
                <a:latin typeface="DM Serif Text"/>
              </a:rPr>
              <a:t>Entretien des bâtiments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3AEED-EE44-B172-A472-738E43282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4803"/>
            <a:ext cx="7886700" cy="4503794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CA" sz="2400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Inspection annuelle du bâtiment et des unités</a:t>
            </a:r>
            <a:r>
              <a:rPr lang="en-CA" sz="2400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en-CA" sz="2400" dirty="0" err="1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Économiser</a:t>
            </a:r>
            <a:r>
              <a:rPr lang="en-CA" sz="2400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CA" sz="2400" dirty="0" err="1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l’énergie</a:t>
            </a:r>
            <a:r>
              <a:rPr lang="en-CA" sz="2400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  </a:t>
            </a:r>
          </a:p>
          <a:p>
            <a:pPr>
              <a:lnSpc>
                <a:spcPct val="150000"/>
              </a:lnSpc>
            </a:pPr>
            <a:r>
              <a:rPr lang="en-CA" sz="2400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Classer le </a:t>
            </a:r>
            <a:r>
              <a:rPr lang="en-CA" sz="2400" dirty="0" err="1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degré</a:t>
            </a:r>
            <a:r>
              <a:rPr lang="en-CA" sz="2400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CA" sz="2400" dirty="0" err="1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d’urgence</a:t>
            </a:r>
            <a:r>
              <a:rPr lang="en-CA" sz="2400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  </a:t>
            </a:r>
          </a:p>
          <a:p>
            <a:pPr>
              <a:lnSpc>
                <a:spcPct val="150000"/>
              </a:lnSpc>
            </a:pPr>
            <a:r>
              <a:rPr lang="en-CA" sz="2400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Modernisation, </a:t>
            </a:r>
            <a:r>
              <a:rPr lang="en-CA" sz="2400" dirty="0" err="1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remplacement</a:t>
            </a:r>
            <a:r>
              <a:rPr lang="en-CA" sz="2400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CA" sz="2400" dirty="0" err="1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améliorations</a:t>
            </a:r>
            <a:r>
              <a:rPr lang="en-CA" sz="2400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CA" sz="2400" dirty="0" err="1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recyclage</a:t>
            </a:r>
            <a:r>
              <a:rPr lang="en-CA" sz="2400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Prolonger la durée de vie utile des bâtiments</a:t>
            </a:r>
            <a:r>
              <a:rPr lang="en-CA" sz="2400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CA" sz="2400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Plans </a:t>
            </a:r>
            <a:r>
              <a:rPr lang="en-CA" sz="2400" dirty="0" err="1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d’urgence</a:t>
            </a:r>
            <a:r>
              <a:rPr lang="en-CA" sz="2400" dirty="0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 et </a:t>
            </a:r>
            <a:r>
              <a:rPr lang="en-CA" sz="2400" dirty="0" err="1">
                <a:solidFill>
                  <a:schemeClr val="bg2">
                    <a:lumMod val="25000"/>
                  </a:schemeClr>
                </a:solidFill>
                <a:latin typeface="Open Sans"/>
                <a:ea typeface="Open Sans"/>
                <a:cs typeface="Open Sans"/>
              </a:rPr>
              <a:t>d’évacuation</a:t>
            </a:r>
            <a:endParaRPr lang="en-US" sz="2400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0783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4BC9-02AA-3BA2-080D-B9CD5240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 sz="3600" dirty="0" err="1">
                <a:solidFill>
                  <a:schemeClr val="bg2"/>
                </a:solidFill>
              </a:rPr>
              <a:t>Quand</a:t>
            </a:r>
            <a:r>
              <a:rPr lang="en-CA" altLang="en-US" sz="3600" dirty="0">
                <a:solidFill>
                  <a:schemeClr val="bg2"/>
                </a:solidFill>
              </a:rPr>
              <a:t> nous </a:t>
            </a:r>
            <a:r>
              <a:rPr lang="en-CA" altLang="en-US" sz="3600" dirty="0" err="1">
                <a:solidFill>
                  <a:schemeClr val="bg2"/>
                </a:solidFill>
              </a:rPr>
              <a:t>appeler</a:t>
            </a:r>
            <a:r>
              <a:rPr lang="en-CA" altLang="en-US" sz="3600" dirty="0">
                <a:solidFill>
                  <a:schemeClr val="bg2"/>
                </a:solidFill>
              </a:rPr>
              <a:t> 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3BC32-085A-C512-5B7E-9A47A632A51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</a:rPr>
              <a:t>Initiatives </a:t>
            </a:r>
            <a:r>
              <a:rPr lang="en-US" sz="2400" dirty="0" err="1">
                <a:solidFill>
                  <a:schemeClr val="bg2"/>
                </a:solidFill>
              </a:rPr>
              <a:t>d’évaluation</a:t>
            </a:r>
            <a:r>
              <a:rPr lang="en-US" sz="2400" dirty="0">
                <a:solidFill>
                  <a:schemeClr val="bg2"/>
                </a:solidFill>
              </a:rPr>
              <a:t> du </a:t>
            </a:r>
            <a:r>
              <a:rPr lang="en-US" sz="2400" dirty="0" err="1">
                <a:solidFill>
                  <a:schemeClr val="bg2"/>
                </a:solidFill>
              </a:rPr>
              <a:t>revenu</a:t>
            </a:r>
            <a:r>
              <a:rPr lang="en-US" sz="2400" dirty="0">
                <a:solidFill>
                  <a:schemeClr val="bg2"/>
                </a:solidFill>
              </a:rPr>
              <a:t>, </a:t>
            </a:r>
            <a:r>
              <a:rPr lang="fr-FR" sz="2400" dirty="0">
                <a:solidFill>
                  <a:schemeClr val="bg2"/>
                </a:solidFill>
              </a:rPr>
              <a:t>Informations sur les bas loyers du marché</a:t>
            </a:r>
            <a:r>
              <a:rPr lang="en-US" sz="2400" dirty="0">
                <a:solidFill>
                  <a:schemeClr val="bg2"/>
                </a:solidFill>
              </a:rPr>
              <a:t>, </a:t>
            </a:r>
            <a:r>
              <a:rPr lang="fr-FR" sz="2400" dirty="0">
                <a:solidFill>
                  <a:schemeClr val="bg2"/>
                </a:solidFill>
              </a:rPr>
              <a:t>et les limites actuelles du revenu de logement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bg2"/>
                </a:solidFill>
              </a:rPr>
              <a:t>Questions relatives au conseil d’administration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bg2"/>
                </a:solidFill>
              </a:rPr>
              <a:t>Problèmes liés aux locataires et à la sécurité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/>
                </a:solidFill>
              </a:rPr>
              <a:t>Rénovations</a:t>
            </a: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</a:rPr>
              <a:t>Nouvelle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4112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ChooseGNB">
      <a:dk1>
        <a:srgbClr val="1F2853"/>
      </a:dk1>
      <a:lt1>
        <a:srgbClr val="FFFFFF"/>
      </a:lt1>
      <a:dk2>
        <a:srgbClr val="201D1F"/>
      </a:dk2>
      <a:lt2>
        <a:srgbClr val="4F8E83"/>
      </a:lt2>
      <a:accent1>
        <a:srgbClr val="EC7024"/>
      </a:accent1>
      <a:accent2>
        <a:srgbClr val="E52074"/>
      </a:accent2>
      <a:accent3>
        <a:srgbClr val="141DA0"/>
      </a:accent3>
      <a:accent4>
        <a:srgbClr val="95DE70"/>
      </a:accent4>
      <a:accent5>
        <a:srgbClr val="4F8E83"/>
      </a:accent5>
      <a:accent6>
        <a:srgbClr val="F6F3F6"/>
      </a:accent6>
      <a:hlink>
        <a:srgbClr val="141DA0"/>
      </a:hlink>
      <a:folHlink>
        <a:srgbClr val="E5207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FD9F502950164A88241C465C45D484" ma:contentTypeVersion="6" ma:contentTypeDescription="Create a new document." ma:contentTypeScope="" ma:versionID="3817e6317b91d2bea04a07232a76fcee">
  <xsd:schema xmlns:xsd="http://www.w3.org/2001/XMLSchema" xmlns:xs="http://www.w3.org/2001/XMLSchema" xmlns:p="http://schemas.microsoft.com/office/2006/metadata/properties" xmlns:ns2="2c632318-2e38-423f-a505-5b7ced851539" xmlns:ns3="fa67aecb-c1fe-4fae-81e7-df1582a48e62" targetNamespace="http://schemas.microsoft.com/office/2006/metadata/properties" ma:root="true" ma:fieldsID="23dd1ebdb7fda4ffc3d17d4e63a8ea00" ns2:_="" ns3:_="">
    <xsd:import namespace="2c632318-2e38-423f-a505-5b7ced851539"/>
    <xsd:import namespace="fa67aecb-c1fe-4fae-81e7-df1582a48e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2318-2e38-423f-a505-5b7ced8515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7aecb-c1fe-4fae-81e7-df1582a48e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7591C6-72BF-4515-9590-E33BE89ABDD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c632318-2e38-423f-a505-5b7ced851539"/>
    <ds:schemaRef ds:uri="http://purl.org/dc/elements/1.1/"/>
    <ds:schemaRef ds:uri="http://schemas.microsoft.com/office/2006/metadata/properties"/>
    <ds:schemaRef ds:uri="fa67aecb-c1fe-4fae-81e7-df1582a48e6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AA49510-4239-4DBB-ABC1-2CACB3BF92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EC97D1-16DB-44A1-B519-13E8978BA8AA}">
  <ds:schemaRefs>
    <ds:schemaRef ds:uri="2c632318-2e38-423f-a505-5b7ced851539"/>
    <ds:schemaRef ds:uri="fa67aecb-c1fe-4fae-81e7-df1582a48e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691</Words>
  <Application>Microsoft Office PowerPoint</Application>
  <PresentationFormat>On-screen Show (4:3)</PresentationFormat>
  <Paragraphs>89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DM Serif Text</vt:lpstr>
      <vt:lpstr>Monotype Sorts</vt:lpstr>
      <vt:lpstr>Open Sans</vt:lpstr>
      <vt:lpstr>Title Slides</vt:lpstr>
      <vt:lpstr>Habitation NB en partenariat avec les organismes à but non lucratif et les coopératives</vt:lpstr>
      <vt:lpstr>Extension des ententes d’opérations</vt:lpstr>
      <vt:lpstr>Exonération de l’impôt foncier provincial</vt:lpstr>
      <vt:lpstr>Exigences en matière de rapports annuels</vt:lpstr>
      <vt:lpstr>Meilleures pratiques</vt:lpstr>
      <vt:lpstr>Fonds de réserve de remplacement</vt:lpstr>
      <vt:lpstr>Comment élaborer un plan de réserve de remplacement</vt:lpstr>
      <vt:lpstr>Entretien des bâtiments</vt:lpstr>
      <vt:lpstr>Quand nous appeler ?</vt:lpstr>
      <vt:lpstr>Avez-vous des 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Non-Profit &amp; Co-op Portfolio</dc:title>
  <dc:creator>Richards, Elizabeth (HNB)</dc:creator>
  <cp:lastModifiedBy>Peter Corbyn</cp:lastModifiedBy>
  <cp:revision>10</cp:revision>
  <dcterms:created xsi:type="dcterms:W3CDTF">2024-04-23T13:08:17Z</dcterms:created>
  <dcterms:modified xsi:type="dcterms:W3CDTF">2024-05-22T21:56:26Z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0x010100BDFD9F502950164A88241C465C45D484</vt:lpwstr>
  </property>
</Properties>
</file>