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614" r:id="rId2"/>
    <p:sldId id="682" r:id="rId3"/>
    <p:sldId id="693" r:id="rId4"/>
    <p:sldId id="669" r:id="rId5"/>
    <p:sldId id="671" r:id="rId6"/>
    <p:sldId id="661" r:id="rId7"/>
    <p:sldId id="672" r:id="rId8"/>
    <p:sldId id="664" r:id="rId9"/>
    <p:sldId id="634" r:id="rId10"/>
    <p:sldId id="641" r:id="rId11"/>
    <p:sldId id="642" r:id="rId12"/>
    <p:sldId id="643" r:id="rId13"/>
    <p:sldId id="493" r:id="rId14"/>
    <p:sldId id="495" r:id="rId15"/>
    <p:sldId id="482" r:id="rId16"/>
    <p:sldId id="352" r:id="rId17"/>
    <p:sldId id="353" r:id="rId18"/>
    <p:sldId id="467" r:id="rId19"/>
    <p:sldId id="468" r:id="rId20"/>
    <p:sldId id="460" r:id="rId21"/>
    <p:sldId id="512" r:id="rId22"/>
    <p:sldId id="680" r:id="rId23"/>
    <p:sldId id="686" r:id="rId24"/>
    <p:sldId id="256" r:id="rId25"/>
    <p:sldId id="265" r:id="rId26"/>
    <p:sldId id="689" r:id="rId27"/>
    <p:sldId id="286" r:id="rId28"/>
    <p:sldId id="260" r:id="rId29"/>
    <p:sldId id="291" r:id="rId30"/>
    <p:sldId id="287" r:id="rId31"/>
    <p:sldId id="290" r:id="rId32"/>
    <p:sldId id="277" r:id="rId33"/>
    <p:sldId id="288" r:id="rId34"/>
    <p:sldId id="289" r:id="rId35"/>
    <p:sldId id="283" r:id="rId36"/>
    <p:sldId id="292" r:id="rId37"/>
    <p:sldId id="691" r:id="rId38"/>
    <p:sldId id="264" r:id="rId39"/>
    <p:sldId id="692" r:id="rId40"/>
    <p:sldId id="694" r:id="rId41"/>
    <p:sldId id="68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08226745319018E-2"/>
          <c:y val="0"/>
          <c:w val="0.96983546509361962"/>
          <c:h val="0.631267020209259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7658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670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E3-4755-B2A1-F74A00F26429}"/>
              </c:ext>
            </c:extLst>
          </c:dPt>
          <c:dPt>
            <c:idx val="1"/>
            <c:invertIfNegative val="0"/>
            <c:bubble3D val="0"/>
            <c:spPr>
              <a:solidFill>
                <a:srgbClr val="80B2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DE3-4755-B2A1-F74A00F26429}"/>
              </c:ext>
            </c:extLst>
          </c:dPt>
          <c:dPt>
            <c:idx val="2"/>
            <c:invertIfNegative val="0"/>
            <c:bubble3D val="0"/>
            <c:spPr>
              <a:solidFill>
                <a:srgbClr val="0A9B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F6-471C-B277-99646D54119F}"/>
              </c:ext>
            </c:extLst>
          </c:dPt>
          <c:dPt>
            <c:idx val="3"/>
            <c:invertIfNegative val="0"/>
            <c:bubble3D val="0"/>
            <c:spPr>
              <a:solidFill>
                <a:srgbClr val="8670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6F6-471C-B277-99646D54119F}"/>
              </c:ext>
            </c:extLst>
          </c:dPt>
          <c:dPt>
            <c:idx val="4"/>
            <c:invertIfNegative val="0"/>
            <c:bubble3D val="0"/>
            <c:spPr>
              <a:solidFill>
                <a:srgbClr val="F5714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6F6-471C-B277-99646D54119F}"/>
              </c:ext>
            </c:extLst>
          </c:dPt>
          <c:dLbls>
            <c:dLbl>
              <c:idx val="2"/>
              <c:layout>
                <c:manualLayout>
                  <c:x val="0"/>
                  <c:y val="-4.790175237434287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$1,024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6F6-471C-B277-99646D54119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$1,236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6F6-471C-B277-99646D54119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$1,280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6F6-471C-B277-99646D5411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Sheet1!$A$1:$E$1</c:f>
              <c:strCache>
                <c:ptCount val="5"/>
                <c:pt idx="0">
                  <c:v>Ontario Works (OW)</c:v>
                </c:pt>
                <c:pt idx="1">
                  <c:v>Ontario Disability Support Program (ODSP)</c:v>
                </c:pt>
                <c:pt idx="2">
                  <c:v>Below Market Rent (BMR)</c:v>
                </c:pt>
                <c:pt idx="3">
                  <c:v>Median Market Rent (MMR)</c:v>
                </c:pt>
                <c:pt idx="4">
                  <c:v>Average Market Rent (AMR)</c:v>
                </c:pt>
              </c:strCache>
            </c:strRef>
          </c:cat>
          <c:val>
            <c:numRef>
              <c:f>Sheet1!$A$2:$E$2</c:f>
              <c:numCache>
                <c:formatCode>_("$"* #,##0_);_("$"* \(#,##0\);_("$"* "-"??_);_(@_)</c:formatCode>
                <c:ptCount val="5"/>
                <c:pt idx="0">
                  <c:v>375</c:v>
                </c:pt>
                <c:pt idx="1">
                  <c:v>497</c:v>
                </c:pt>
                <c:pt idx="2">
                  <c:v>942</c:v>
                </c:pt>
                <c:pt idx="3">
                  <c:v>1109</c:v>
                </c:pt>
                <c:pt idx="4">
                  <c:v>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7-4278-A97D-63E4631DAA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1640464"/>
        <c:axId val="431638112"/>
      </c:barChart>
      <c:catAx>
        <c:axId val="43164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31638112"/>
        <c:crosses val="autoZero"/>
        <c:auto val="1"/>
        <c:lblAlgn val="ctr"/>
        <c:lblOffset val="100"/>
        <c:noMultiLvlLbl val="0"/>
      </c:catAx>
      <c:valAx>
        <c:axId val="431638112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43164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E6A77-E4B7-428C-9C9C-B75DD7B65F34}" type="doc">
      <dgm:prSet loTypeId="urn:microsoft.com/office/officeart/2005/8/layout/cycle5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230CD49-F3AE-4042-98C7-DFFF819982D9}">
      <dgm:prSet phldrT="[Text]"/>
      <dgm:spPr/>
      <dgm:t>
        <a:bodyPr/>
        <a:lstStyle/>
        <a:p>
          <a:r>
            <a:rPr lang="en-US">
              <a:latin typeface="Montserrat" panose="00000500000000000000" pitchFamily="50" charset="0"/>
            </a:rPr>
            <a:t>Concept</a:t>
          </a:r>
          <a:endParaRPr lang="en-US" dirty="0">
            <a:latin typeface="Montserrat" panose="00000500000000000000" pitchFamily="50" charset="0"/>
          </a:endParaRPr>
        </a:p>
      </dgm:t>
    </dgm:pt>
    <dgm:pt modelId="{DE5ECDE2-0ACC-4E1B-B26C-7763F7C0DC40}" type="parTrans" cxnId="{DDEF1FCB-FE11-467E-84C0-FF0A1585FF52}">
      <dgm:prSet/>
      <dgm:spPr/>
      <dgm:t>
        <a:bodyPr/>
        <a:lstStyle/>
        <a:p>
          <a:endParaRPr lang="en-US"/>
        </a:p>
      </dgm:t>
    </dgm:pt>
    <dgm:pt modelId="{D33685BF-CFE0-4762-B366-9A319976E524}" type="sibTrans" cxnId="{DDEF1FCB-FE11-467E-84C0-FF0A1585FF52}">
      <dgm:prSet/>
      <dgm:spPr/>
      <dgm:t>
        <a:bodyPr/>
        <a:lstStyle/>
        <a:p>
          <a:endParaRPr lang="en-US"/>
        </a:p>
      </dgm:t>
    </dgm:pt>
    <dgm:pt modelId="{E9A99043-FEEF-45AA-BED3-961470A0A4C4}">
      <dgm:prSet phldrT="[Text]"/>
      <dgm:spPr/>
      <dgm:t>
        <a:bodyPr/>
        <a:lstStyle/>
        <a:p>
          <a:r>
            <a:rPr lang="en-US">
              <a:latin typeface="Montserrat" panose="00000500000000000000" pitchFamily="50" charset="0"/>
            </a:rPr>
            <a:t>Costing the Concept</a:t>
          </a:r>
          <a:endParaRPr lang="en-US" dirty="0">
            <a:latin typeface="Montserrat" panose="00000500000000000000" pitchFamily="50" charset="0"/>
          </a:endParaRPr>
        </a:p>
      </dgm:t>
    </dgm:pt>
    <dgm:pt modelId="{425FEABE-9F95-48BF-AFCE-9F0DCE5E72B0}" type="parTrans" cxnId="{75047CBE-E93D-42E7-9B3F-9AA90438F600}">
      <dgm:prSet/>
      <dgm:spPr/>
      <dgm:t>
        <a:bodyPr/>
        <a:lstStyle/>
        <a:p>
          <a:endParaRPr lang="en-US"/>
        </a:p>
      </dgm:t>
    </dgm:pt>
    <dgm:pt modelId="{9A0EDDC3-DCF3-4292-9E0A-091BB0514903}" type="sibTrans" cxnId="{75047CBE-E93D-42E7-9B3F-9AA90438F600}">
      <dgm:prSet/>
      <dgm:spPr/>
      <dgm:t>
        <a:bodyPr/>
        <a:lstStyle/>
        <a:p>
          <a:endParaRPr lang="en-US"/>
        </a:p>
      </dgm:t>
    </dgm:pt>
    <dgm:pt modelId="{1A9D7D77-C298-4AD2-827B-747978780A55}">
      <dgm:prSet phldrT="[Text]"/>
      <dgm:spPr/>
      <dgm:t>
        <a:bodyPr/>
        <a:lstStyle/>
        <a:p>
          <a:r>
            <a:rPr lang="en-US">
              <a:latin typeface="Montserrat" panose="00000500000000000000" pitchFamily="50" charset="0"/>
            </a:rPr>
            <a:t>Identifying Financial Sources</a:t>
          </a:r>
          <a:endParaRPr lang="en-US" dirty="0">
            <a:latin typeface="Montserrat" panose="00000500000000000000" pitchFamily="50" charset="0"/>
          </a:endParaRPr>
        </a:p>
      </dgm:t>
    </dgm:pt>
    <dgm:pt modelId="{4D1F6FDE-DCE9-46EB-B047-6EC8DCCF5628}" type="parTrans" cxnId="{E1B6E6CC-1336-4BA3-9C67-C55D90DFAC12}">
      <dgm:prSet/>
      <dgm:spPr/>
      <dgm:t>
        <a:bodyPr/>
        <a:lstStyle/>
        <a:p>
          <a:endParaRPr lang="en-US"/>
        </a:p>
      </dgm:t>
    </dgm:pt>
    <dgm:pt modelId="{E8395C98-4387-4D58-8A8B-D31C067C4D3F}" type="sibTrans" cxnId="{E1B6E6CC-1336-4BA3-9C67-C55D90DFAC12}">
      <dgm:prSet/>
      <dgm:spPr/>
      <dgm:t>
        <a:bodyPr/>
        <a:lstStyle/>
        <a:p>
          <a:endParaRPr lang="en-US"/>
        </a:p>
      </dgm:t>
    </dgm:pt>
    <dgm:pt modelId="{00D29964-8BF7-4A41-A437-94408859F264}">
      <dgm:prSet phldrT="[Text]"/>
      <dgm:spPr/>
      <dgm:t>
        <a:bodyPr/>
        <a:lstStyle/>
        <a:p>
          <a:r>
            <a:rPr lang="en-US" dirty="0">
              <a:latin typeface="Montserrat" panose="00000500000000000000" pitchFamily="50" charset="0"/>
            </a:rPr>
            <a:t>Housing Provider &amp; Site Criteria</a:t>
          </a:r>
        </a:p>
      </dgm:t>
    </dgm:pt>
    <dgm:pt modelId="{84A1F225-D3DD-4D85-ABAF-D01C324B44ED}" type="sibTrans" cxnId="{74B3DC4C-DD40-465A-85B3-267D8577AD3D}">
      <dgm:prSet/>
      <dgm:spPr/>
      <dgm:t>
        <a:bodyPr/>
        <a:lstStyle/>
        <a:p>
          <a:endParaRPr lang="en-US"/>
        </a:p>
      </dgm:t>
    </dgm:pt>
    <dgm:pt modelId="{F370AB7C-EF84-4BA9-8C63-F717DE5804BF}" type="parTrans" cxnId="{74B3DC4C-DD40-465A-85B3-267D8577AD3D}">
      <dgm:prSet/>
      <dgm:spPr/>
      <dgm:t>
        <a:bodyPr/>
        <a:lstStyle/>
        <a:p>
          <a:endParaRPr lang="en-US"/>
        </a:p>
      </dgm:t>
    </dgm:pt>
    <dgm:pt modelId="{6799311A-FF67-410B-A2D3-0BDF6E95FC11}" type="pres">
      <dgm:prSet presAssocID="{6D5E6A77-E4B7-428C-9C9C-B75DD7B65F34}" presName="cycle" presStyleCnt="0">
        <dgm:presLayoutVars>
          <dgm:dir/>
          <dgm:resizeHandles val="exact"/>
        </dgm:presLayoutVars>
      </dgm:prSet>
      <dgm:spPr/>
    </dgm:pt>
    <dgm:pt modelId="{251DD8BD-B0A0-43B5-9E77-3A81938C1678}" type="pres">
      <dgm:prSet presAssocID="{00D29964-8BF7-4A41-A437-94408859F264}" presName="node" presStyleLbl="node1" presStyleIdx="0" presStyleCnt="4" custRadScaleRad="109003">
        <dgm:presLayoutVars>
          <dgm:bulletEnabled val="1"/>
        </dgm:presLayoutVars>
      </dgm:prSet>
      <dgm:spPr/>
    </dgm:pt>
    <dgm:pt modelId="{547F15DA-62E9-48AF-A29D-6CBA6F8B8B17}" type="pres">
      <dgm:prSet presAssocID="{00D29964-8BF7-4A41-A437-94408859F264}" presName="spNode" presStyleCnt="0"/>
      <dgm:spPr/>
    </dgm:pt>
    <dgm:pt modelId="{C636A543-4B2F-424F-B837-BFC3E36D20B8}" type="pres">
      <dgm:prSet presAssocID="{84A1F225-D3DD-4D85-ABAF-D01C324B44ED}" presName="sibTrans" presStyleLbl="sibTrans1D1" presStyleIdx="0" presStyleCnt="4"/>
      <dgm:spPr/>
    </dgm:pt>
    <dgm:pt modelId="{3BAF032C-FD21-47F6-81BF-28519B02A1E7}" type="pres">
      <dgm:prSet presAssocID="{5230CD49-F3AE-4042-98C7-DFFF819982D9}" presName="node" presStyleLbl="node1" presStyleIdx="1" presStyleCnt="4">
        <dgm:presLayoutVars>
          <dgm:bulletEnabled val="1"/>
        </dgm:presLayoutVars>
      </dgm:prSet>
      <dgm:spPr/>
    </dgm:pt>
    <dgm:pt modelId="{25185738-F2EE-4145-AEA5-FAD2F6584B13}" type="pres">
      <dgm:prSet presAssocID="{5230CD49-F3AE-4042-98C7-DFFF819982D9}" presName="spNode" presStyleCnt="0"/>
      <dgm:spPr/>
    </dgm:pt>
    <dgm:pt modelId="{44668570-EB80-47BC-8C52-B415E08E09DD}" type="pres">
      <dgm:prSet presAssocID="{D33685BF-CFE0-4762-B366-9A319976E524}" presName="sibTrans" presStyleLbl="sibTrans1D1" presStyleIdx="1" presStyleCnt="4"/>
      <dgm:spPr/>
    </dgm:pt>
    <dgm:pt modelId="{8655BF62-BEEE-4B7A-AAFA-1E3D6A0662E3}" type="pres">
      <dgm:prSet presAssocID="{E9A99043-FEEF-45AA-BED3-961470A0A4C4}" presName="node" presStyleLbl="node1" presStyleIdx="2" presStyleCnt="4">
        <dgm:presLayoutVars>
          <dgm:bulletEnabled val="1"/>
        </dgm:presLayoutVars>
      </dgm:prSet>
      <dgm:spPr/>
    </dgm:pt>
    <dgm:pt modelId="{EEFEBF68-0904-4322-932C-648B74E1853D}" type="pres">
      <dgm:prSet presAssocID="{E9A99043-FEEF-45AA-BED3-961470A0A4C4}" presName="spNode" presStyleCnt="0"/>
      <dgm:spPr/>
    </dgm:pt>
    <dgm:pt modelId="{23AF4EAF-82FB-4FEA-B6B0-577ADE3790CB}" type="pres">
      <dgm:prSet presAssocID="{9A0EDDC3-DCF3-4292-9E0A-091BB0514903}" presName="sibTrans" presStyleLbl="sibTrans1D1" presStyleIdx="2" presStyleCnt="4"/>
      <dgm:spPr/>
    </dgm:pt>
    <dgm:pt modelId="{A2AA799D-6BD2-4BDD-9F10-7CDC85307ED3}" type="pres">
      <dgm:prSet presAssocID="{1A9D7D77-C298-4AD2-827B-747978780A55}" presName="node" presStyleLbl="node1" presStyleIdx="3" presStyleCnt="4">
        <dgm:presLayoutVars>
          <dgm:bulletEnabled val="1"/>
        </dgm:presLayoutVars>
      </dgm:prSet>
      <dgm:spPr/>
    </dgm:pt>
    <dgm:pt modelId="{2DFA15D2-8889-42A2-9355-7C83CD86C543}" type="pres">
      <dgm:prSet presAssocID="{1A9D7D77-C298-4AD2-827B-747978780A55}" presName="spNode" presStyleCnt="0"/>
      <dgm:spPr/>
    </dgm:pt>
    <dgm:pt modelId="{82C955DD-AD47-4321-BC5C-53BF9180E192}" type="pres">
      <dgm:prSet presAssocID="{E8395C98-4387-4D58-8A8B-D31C067C4D3F}" presName="sibTrans" presStyleLbl="sibTrans1D1" presStyleIdx="3" presStyleCnt="4"/>
      <dgm:spPr/>
    </dgm:pt>
  </dgm:ptLst>
  <dgm:cxnLst>
    <dgm:cxn modelId="{8E329719-81E3-449E-BB4C-ADCD1A3A9024}" type="presOf" srcId="{5230CD49-F3AE-4042-98C7-DFFF819982D9}" destId="{3BAF032C-FD21-47F6-81BF-28519B02A1E7}" srcOrd="0" destOrd="0" presId="urn:microsoft.com/office/officeart/2005/8/layout/cycle5"/>
    <dgm:cxn modelId="{FAB9BA1B-A8CA-4F80-8749-C5CDFB6BA9CB}" type="presOf" srcId="{00D29964-8BF7-4A41-A437-94408859F264}" destId="{251DD8BD-B0A0-43B5-9E77-3A81938C1678}" srcOrd="0" destOrd="0" presId="urn:microsoft.com/office/officeart/2005/8/layout/cycle5"/>
    <dgm:cxn modelId="{7848261D-1EA3-4C4A-8522-1276711B2F41}" type="presOf" srcId="{84A1F225-D3DD-4D85-ABAF-D01C324B44ED}" destId="{C636A543-4B2F-424F-B837-BFC3E36D20B8}" srcOrd="0" destOrd="0" presId="urn:microsoft.com/office/officeart/2005/8/layout/cycle5"/>
    <dgm:cxn modelId="{38924062-1CA6-47A7-8058-F246D703D580}" type="presOf" srcId="{9A0EDDC3-DCF3-4292-9E0A-091BB0514903}" destId="{23AF4EAF-82FB-4FEA-B6B0-577ADE3790CB}" srcOrd="0" destOrd="0" presId="urn:microsoft.com/office/officeart/2005/8/layout/cycle5"/>
    <dgm:cxn modelId="{74B3DC4C-DD40-465A-85B3-267D8577AD3D}" srcId="{6D5E6A77-E4B7-428C-9C9C-B75DD7B65F34}" destId="{00D29964-8BF7-4A41-A437-94408859F264}" srcOrd="0" destOrd="0" parTransId="{F370AB7C-EF84-4BA9-8C63-F717DE5804BF}" sibTransId="{84A1F225-D3DD-4D85-ABAF-D01C324B44ED}"/>
    <dgm:cxn modelId="{6748C36E-0929-4506-A875-2F55335FDE4D}" type="presOf" srcId="{D33685BF-CFE0-4762-B366-9A319976E524}" destId="{44668570-EB80-47BC-8C52-B415E08E09DD}" srcOrd="0" destOrd="0" presId="urn:microsoft.com/office/officeart/2005/8/layout/cycle5"/>
    <dgm:cxn modelId="{87FBEB4E-C09B-44FE-922D-8CB86125A335}" type="presOf" srcId="{1A9D7D77-C298-4AD2-827B-747978780A55}" destId="{A2AA799D-6BD2-4BDD-9F10-7CDC85307ED3}" srcOrd="0" destOrd="0" presId="urn:microsoft.com/office/officeart/2005/8/layout/cycle5"/>
    <dgm:cxn modelId="{BAB9B68F-FB7C-4AC6-952D-E63BB24AE4E8}" type="presOf" srcId="{E8395C98-4387-4D58-8A8B-D31C067C4D3F}" destId="{82C955DD-AD47-4321-BC5C-53BF9180E192}" srcOrd="0" destOrd="0" presId="urn:microsoft.com/office/officeart/2005/8/layout/cycle5"/>
    <dgm:cxn modelId="{75047CBE-E93D-42E7-9B3F-9AA90438F600}" srcId="{6D5E6A77-E4B7-428C-9C9C-B75DD7B65F34}" destId="{E9A99043-FEEF-45AA-BED3-961470A0A4C4}" srcOrd="2" destOrd="0" parTransId="{425FEABE-9F95-48BF-AFCE-9F0DCE5E72B0}" sibTransId="{9A0EDDC3-DCF3-4292-9E0A-091BB0514903}"/>
    <dgm:cxn modelId="{5B8FFACA-8883-4CF2-8162-F9401C1D565A}" type="presOf" srcId="{E9A99043-FEEF-45AA-BED3-961470A0A4C4}" destId="{8655BF62-BEEE-4B7A-AAFA-1E3D6A0662E3}" srcOrd="0" destOrd="0" presId="urn:microsoft.com/office/officeart/2005/8/layout/cycle5"/>
    <dgm:cxn modelId="{DDEF1FCB-FE11-467E-84C0-FF0A1585FF52}" srcId="{6D5E6A77-E4B7-428C-9C9C-B75DD7B65F34}" destId="{5230CD49-F3AE-4042-98C7-DFFF819982D9}" srcOrd="1" destOrd="0" parTransId="{DE5ECDE2-0ACC-4E1B-B26C-7763F7C0DC40}" sibTransId="{D33685BF-CFE0-4762-B366-9A319976E524}"/>
    <dgm:cxn modelId="{E1B6E6CC-1336-4BA3-9C67-C55D90DFAC12}" srcId="{6D5E6A77-E4B7-428C-9C9C-B75DD7B65F34}" destId="{1A9D7D77-C298-4AD2-827B-747978780A55}" srcOrd="3" destOrd="0" parTransId="{4D1F6FDE-DCE9-46EB-B047-6EC8DCCF5628}" sibTransId="{E8395C98-4387-4D58-8A8B-D31C067C4D3F}"/>
    <dgm:cxn modelId="{D1C340E3-1D2D-45DD-B45F-BA7002819234}" type="presOf" srcId="{6D5E6A77-E4B7-428C-9C9C-B75DD7B65F34}" destId="{6799311A-FF67-410B-A2D3-0BDF6E95FC11}" srcOrd="0" destOrd="0" presId="urn:microsoft.com/office/officeart/2005/8/layout/cycle5"/>
    <dgm:cxn modelId="{F177FCC7-62F2-4495-8129-30F8CF1323D5}" type="presParOf" srcId="{6799311A-FF67-410B-A2D3-0BDF6E95FC11}" destId="{251DD8BD-B0A0-43B5-9E77-3A81938C1678}" srcOrd="0" destOrd="0" presId="urn:microsoft.com/office/officeart/2005/8/layout/cycle5"/>
    <dgm:cxn modelId="{709B9428-54E9-493D-9AE0-395422B83198}" type="presParOf" srcId="{6799311A-FF67-410B-A2D3-0BDF6E95FC11}" destId="{547F15DA-62E9-48AF-A29D-6CBA6F8B8B17}" srcOrd="1" destOrd="0" presId="urn:microsoft.com/office/officeart/2005/8/layout/cycle5"/>
    <dgm:cxn modelId="{A84125FE-1069-4518-9562-08F4A4ED2C63}" type="presParOf" srcId="{6799311A-FF67-410B-A2D3-0BDF6E95FC11}" destId="{C636A543-4B2F-424F-B837-BFC3E36D20B8}" srcOrd="2" destOrd="0" presId="urn:microsoft.com/office/officeart/2005/8/layout/cycle5"/>
    <dgm:cxn modelId="{DAA52E0A-0802-44DC-9272-703C98E9282D}" type="presParOf" srcId="{6799311A-FF67-410B-A2D3-0BDF6E95FC11}" destId="{3BAF032C-FD21-47F6-81BF-28519B02A1E7}" srcOrd="3" destOrd="0" presId="urn:microsoft.com/office/officeart/2005/8/layout/cycle5"/>
    <dgm:cxn modelId="{D6D474DD-8565-4987-B37B-8BC357DAFB01}" type="presParOf" srcId="{6799311A-FF67-410B-A2D3-0BDF6E95FC11}" destId="{25185738-F2EE-4145-AEA5-FAD2F6584B13}" srcOrd="4" destOrd="0" presId="urn:microsoft.com/office/officeart/2005/8/layout/cycle5"/>
    <dgm:cxn modelId="{869C936A-2EA7-4AD7-A0CA-CBB9EAB08C44}" type="presParOf" srcId="{6799311A-FF67-410B-A2D3-0BDF6E95FC11}" destId="{44668570-EB80-47BC-8C52-B415E08E09DD}" srcOrd="5" destOrd="0" presId="urn:microsoft.com/office/officeart/2005/8/layout/cycle5"/>
    <dgm:cxn modelId="{0A220AC1-9DA7-46FA-9BD1-F3D0A340FF9A}" type="presParOf" srcId="{6799311A-FF67-410B-A2D3-0BDF6E95FC11}" destId="{8655BF62-BEEE-4B7A-AAFA-1E3D6A0662E3}" srcOrd="6" destOrd="0" presId="urn:microsoft.com/office/officeart/2005/8/layout/cycle5"/>
    <dgm:cxn modelId="{B55D862B-EE4C-4AE4-9358-F3C961160744}" type="presParOf" srcId="{6799311A-FF67-410B-A2D3-0BDF6E95FC11}" destId="{EEFEBF68-0904-4322-932C-648B74E1853D}" srcOrd="7" destOrd="0" presId="urn:microsoft.com/office/officeart/2005/8/layout/cycle5"/>
    <dgm:cxn modelId="{EE0FF77B-A00C-4C20-A592-88A6B82AAE8E}" type="presParOf" srcId="{6799311A-FF67-410B-A2D3-0BDF6E95FC11}" destId="{23AF4EAF-82FB-4FEA-B6B0-577ADE3790CB}" srcOrd="8" destOrd="0" presId="urn:microsoft.com/office/officeart/2005/8/layout/cycle5"/>
    <dgm:cxn modelId="{5E8D456A-84DA-4EC3-BFE0-F98D150ADA94}" type="presParOf" srcId="{6799311A-FF67-410B-A2D3-0BDF6E95FC11}" destId="{A2AA799D-6BD2-4BDD-9F10-7CDC85307ED3}" srcOrd="9" destOrd="0" presId="urn:microsoft.com/office/officeart/2005/8/layout/cycle5"/>
    <dgm:cxn modelId="{B2997759-49E6-4C43-A06C-4136291B9983}" type="presParOf" srcId="{6799311A-FF67-410B-A2D3-0BDF6E95FC11}" destId="{2DFA15D2-8889-42A2-9355-7C83CD86C543}" srcOrd="10" destOrd="0" presId="urn:microsoft.com/office/officeart/2005/8/layout/cycle5"/>
    <dgm:cxn modelId="{3B6C00B6-FC30-4688-8872-60F065B89419}" type="presParOf" srcId="{6799311A-FF67-410B-A2D3-0BDF6E95FC11}" destId="{82C955DD-AD47-4321-BC5C-53BF9180E19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7C2DE0-5329-46BB-BF37-A335F35DEDAD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C9F5DAA3-9429-4E9B-8F0B-E67910C9F1C1}">
      <dgm:prSet phldrT="[Text]"/>
      <dgm:spPr>
        <a:solidFill>
          <a:srgbClr val="80B260"/>
        </a:solidFill>
      </dgm:spPr>
      <dgm:t>
        <a:bodyPr/>
        <a:lstStyle/>
        <a:p>
          <a:r>
            <a:rPr lang="en-US" dirty="0">
              <a:latin typeface="Montserrat" panose="00000500000000000000" pitchFamily="50" charset="0"/>
            </a:rPr>
            <a:t>Revenue</a:t>
          </a:r>
        </a:p>
      </dgm:t>
    </dgm:pt>
    <dgm:pt modelId="{19E4F6D5-F496-435B-9A9C-E1CB5A0B369A}" type="parTrans" cxnId="{822E289B-9691-400E-935B-4137D63B5C00}">
      <dgm:prSet/>
      <dgm:spPr/>
      <dgm:t>
        <a:bodyPr/>
        <a:lstStyle/>
        <a:p>
          <a:endParaRPr lang="en-US"/>
        </a:p>
      </dgm:t>
    </dgm:pt>
    <dgm:pt modelId="{AE839C21-CD24-4DB4-889D-665C878F8D20}" type="sibTrans" cxnId="{822E289B-9691-400E-935B-4137D63B5C00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US"/>
        </a:p>
      </dgm:t>
    </dgm:pt>
    <dgm:pt modelId="{33C08AAF-E8DD-48DD-87B1-3B9370F37321}">
      <dgm:prSet phldrT="[Text]"/>
      <dgm:spPr>
        <a:solidFill>
          <a:srgbClr val="0A9BCF"/>
        </a:solidFill>
      </dgm:spPr>
      <dgm:t>
        <a:bodyPr/>
        <a:lstStyle/>
        <a:p>
          <a:r>
            <a:rPr lang="en-US" dirty="0">
              <a:latin typeface="Montserrat" panose="00000500000000000000" pitchFamily="50" charset="0"/>
            </a:rPr>
            <a:t>Expenses</a:t>
          </a:r>
        </a:p>
      </dgm:t>
    </dgm:pt>
    <dgm:pt modelId="{E15E2C75-4674-48A9-A176-EEF4C0B2EEB5}" type="parTrans" cxnId="{1DC726EE-997F-4C61-B691-1127E7EA228D}">
      <dgm:prSet/>
      <dgm:spPr/>
      <dgm:t>
        <a:bodyPr/>
        <a:lstStyle/>
        <a:p>
          <a:endParaRPr lang="en-US"/>
        </a:p>
      </dgm:t>
    </dgm:pt>
    <dgm:pt modelId="{53996900-0614-4882-8B04-33983EDD04B3}" type="sibTrans" cxnId="{1DC726EE-997F-4C61-B691-1127E7EA228D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US"/>
        </a:p>
      </dgm:t>
    </dgm:pt>
    <dgm:pt modelId="{1DB0E93A-2B36-4E94-8EE9-8C45532CB627}">
      <dgm:prSet phldrT="[Text]"/>
      <dgm:spPr>
        <a:solidFill>
          <a:srgbClr val="F5714A"/>
        </a:solidFill>
      </dgm:spPr>
      <dgm:t>
        <a:bodyPr/>
        <a:lstStyle/>
        <a:p>
          <a:r>
            <a:rPr lang="en-US" dirty="0">
              <a:latin typeface="Montserrat" panose="00000500000000000000" pitchFamily="50" charset="0"/>
            </a:rPr>
            <a:t>Net Operating Income (NOI)</a:t>
          </a:r>
        </a:p>
      </dgm:t>
    </dgm:pt>
    <dgm:pt modelId="{D6FBC65E-5081-431A-B9B5-155F50F1B3D2}" type="parTrans" cxnId="{F3D7DD94-4F79-4575-B5C2-0F0DA94614D2}">
      <dgm:prSet/>
      <dgm:spPr/>
      <dgm:t>
        <a:bodyPr/>
        <a:lstStyle/>
        <a:p>
          <a:endParaRPr lang="en-US"/>
        </a:p>
      </dgm:t>
    </dgm:pt>
    <dgm:pt modelId="{52246D25-5A9E-4A99-8F17-DAF4B08A05DC}" type="sibTrans" cxnId="{F3D7DD94-4F79-4575-B5C2-0F0DA94614D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490C8C8-3138-49A7-829F-D5D7A07DDC66}">
      <dgm:prSet phldrT="[Text]"/>
      <dgm:spPr>
        <a:solidFill>
          <a:srgbClr val="8670DB"/>
        </a:solidFill>
      </dgm:spPr>
      <dgm:t>
        <a:bodyPr/>
        <a:lstStyle/>
        <a:p>
          <a:r>
            <a:rPr lang="en-US" dirty="0">
              <a:latin typeface="Montserrat" panose="00000500000000000000" pitchFamily="50" charset="0"/>
            </a:rPr>
            <a:t>Debt Financing</a:t>
          </a:r>
        </a:p>
      </dgm:t>
    </dgm:pt>
    <dgm:pt modelId="{83532B4E-5D60-4A0D-9C75-C3E55053F1BF}" type="parTrans" cxnId="{310FFB3D-94E1-4688-9058-0E4BEAFFF69A}">
      <dgm:prSet/>
      <dgm:spPr/>
      <dgm:t>
        <a:bodyPr/>
        <a:lstStyle/>
        <a:p>
          <a:endParaRPr lang="en-US"/>
        </a:p>
      </dgm:t>
    </dgm:pt>
    <dgm:pt modelId="{2663B54C-87DD-4F1B-B36B-FF08A8AE3468}" type="sibTrans" cxnId="{310FFB3D-94E1-4688-9058-0E4BEAFFF69A}">
      <dgm:prSet/>
      <dgm:spPr/>
      <dgm:t>
        <a:bodyPr/>
        <a:lstStyle/>
        <a:p>
          <a:endParaRPr lang="en-US"/>
        </a:p>
      </dgm:t>
    </dgm:pt>
    <dgm:pt modelId="{ABBACF03-146A-4D5F-9BD3-E3E045B22CFA}" type="pres">
      <dgm:prSet presAssocID="{B97C2DE0-5329-46BB-BF37-A335F35DEDAD}" presName="linearFlow" presStyleCnt="0">
        <dgm:presLayoutVars>
          <dgm:dir/>
          <dgm:resizeHandles val="exact"/>
        </dgm:presLayoutVars>
      </dgm:prSet>
      <dgm:spPr/>
    </dgm:pt>
    <dgm:pt modelId="{C282470C-48F5-46E2-9CBD-FCBFFD73A407}" type="pres">
      <dgm:prSet presAssocID="{C9F5DAA3-9429-4E9B-8F0B-E67910C9F1C1}" presName="node" presStyleLbl="node1" presStyleIdx="0" presStyleCnt="4">
        <dgm:presLayoutVars>
          <dgm:bulletEnabled val="1"/>
        </dgm:presLayoutVars>
      </dgm:prSet>
      <dgm:spPr/>
    </dgm:pt>
    <dgm:pt modelId="{28810E5C-2E0A-468D-82BA-7B67C13A4FFB}" type="pres">
      <dgm:prSet presAssocID="{AE839C21-CD24-4DB4-889D-665C878F8D20}" presName="spacerL" presStyleCnt="0"/>
      <dgm:spPr/>
    </dgm:pt>
    <dgm:pt modelId="{98F9D59D-902F-44F3-A2E1-42B08A74DF08}" type="pres">
      <dgm:prSet presAssocID="{AE839C21-CD24-4DB4-889D-665C878F8D20}" presName="sibTrans" presStyleLbl="sibTrans2D1" presStyleIdx="0" presStyleCnt="3" custScaleX="37226" custScaleY="37226"/>
      <dgm:spPr>
        <a:prstGeom prst="mathMinus">
          <a:avLst/>
        </a:prstGeom>
      </dgm:spPr>
    </dgm:pt>
    <dgm:pt modelId="{DD6A8964-96C9-4027-A7DF-7A4D84B7F76D}" type="pres">
      <dgm:prSet presAssocID="{AE839C21-CD24-4DB4-889D-665C878F8D20}" presName="spacerR" presStyleCnt="0"/>
      <dgm:spPr/>
    </dgm:pt>
    <dgm:pt modelId="{5325DA74-BB94-4076-A322-DC9F96A805E5}" type="pres">
      <dgm:prSet presAssocID="{33C08AAF-E8DD-48DD-87B1-3B9370F37321}" presName="node" presStyleLbl="node1" presStyleIdx="1" presStyleCnt="4">
        <dgm:presLayoutVars>
          <dgm:bulletEnabled val="1"/>
        </dgm:presLayoutVars>
      </dgm:prSet>
      <dgm:spPr/>
    </dgm:pt>
    <dgm:pt modelId="{D14E223C-A5E7-4B42-B32A-F95503D09B4A}" type="pres">
      <dgm:prSet presAssocID="{53996900-0614-4882-8B04-33983EDD04B3}" presName="spacerL" presStyleCnt="0"/>
      <dgm:spPr/>
    </dgm:pt>
    <dgm:pt modelId="{FAB2E7C8-E980-43C1-B61D-9F6DEB2C9680}" type="pres">
      <dgm:prSet presAssocID="{53996900-0614-4882-8B04-33983EDD04B3}" presName="sibTrans" presStyleLbl="sibTrans2D1" presStyleIdx="1" presStyleCnt="3" custScaleX="37226" custScaleY="37226"/>
      <dgm:spPr>
        <a:prstGeom prst="mathEqual">
          <a:avLst/>
        </a:prstGeom>
      </dgm:spPr>
    </dgm:pt>
    <dgm:pt modelId="{D9BBBA49-1B8C-4A4F-A54C-70EE0E783082}" type="pres">
      <dgm:prSet presAssocID="{53996900-0614-4882-8B04-33983EDD04B3}" presName="spacerR" presStyleCnt="0"/>
      <dgm:spPr/>
    </dgm:pt>
    <dgm:pt modelId="{3DAC3FF7-72A2-4F7F-8A2B-88551AFAF137}" type="pres">
      <dgm:prSet presAssocID="{1DB0E93A-2B36-4E94-8EE9-8C45532CB627}" presName="node" presStyleLbl="node1" presStyleIdx="2" presStyleCnt="4">
        <dgm:presLayoutVars>
          <dgm:bulletEnabled val="1"/>
        </dgm:presLayoutVars>
      </dgm:prSet>
      <dgm:spPr/>
    </dgm:pt>
    <dgm:pt modelId="{A2870F5D-F3BB-4EE1-AA84-F8A6081CA4AB}" type="pres">
      <dgm:prSet presAssocID="{52246D25-5A9E-4A99-8F17-DAF4B08A05DC}" presName="spacerL" presStyleCnt="0"/>
      <dgm:spPr/>
    </dgm:pt>
    <dgm:pt modelId="{469BD65F-61D7-4441-B4EB-5460F9E51C81}" type="pres">
      <dgm:prSet presAssocID="{52246D25-5A9E-4A99-8F17-DAF4B08A05DC}" presName="sibTrans" presStyleLbl="sibTrans2D1" presStyleIdx="2" presStyleCnt="3" custScaleX="37226" custScaleY="37226"/>
      <dgm:spPr>
        <a:prstGeom prst="rightArrow">
          <a:avLst/>
        </a:prstGeom>
      </dgm:spPr>
    </dgm:pt>
    <dgm:pt modelId="{1502B2AC-03DB-4EA1-985C-B60AFD41986B}" type="pres">
      <dgm:prSet presAssocID="{52246D25-5A9E-4A99-8F17-DAF4B08A05DC}" presName="spacerR" presStyleCnt="0"/>
      <dgm:spPr/>
    </dgm:pt>
    <dgm:pt modelId="{FB72B529-EB31-4E82-9DEB-7C9805268361}" type="pres">
      <dgm:prSet presAssocID="{7490C8C8-3138-49A7-829F-D5D7A07DDC66}" presName="node" presStyleLbl="node1" presStyleIdx="3" presStyleCnt="4">
        <dgm:presLayoutVars>
          <dgm:bulletEnabled val="1"/>
        </dgm:presLayoutVars>
      </dgm:prSet>
      <dgm:spPr/>
    </dgm:pt>
  </dgm:ptLst>
  <dgm:cxnLst>
    <dgm:cxn modelId="{A678C828-49A9-47AC-906E-0462E5664DA6}" type="presOf" srcId="{52246D25-5A9E-4A99-8F17-DAF4B08A05DC}" destId="{469BD65F-61D7-4441-B4EB-5460F9E51C81}" srcOrd="0" destOrd="0" presId="urn:microsoft.com/office/officeart/2005/8/layout/equation1"/>
    <dgm:cxn modelId="{76A92C30-88C3-47C5-9D36-E9FEFEFAFD3E}" type="presOf" srcId="{1DB0E93A-2B36-4E94-8EE9-8C45532CB627}" destId="{3DAC3FF7-72A2-4F7F-8A2B-88551AFAF137}" srcOrd="0" destOrd="0" presId="urn:microsoft.com/office/officeart/2005/8/layout/equation1"/>
    <dgm:cxn modelId="{310FFB3D-94E1-4688-9058-0E4BEAFFF69A}" srcId="{B97C2DE0-5329-46BB-BF37-A335F35DEDAD}" destId="{7490C8C8-3138-49A7-829F-D5D7A07DDC66}" srcOrd="3" destOrd="0" parTransId="{83532B4E-5D60-4A0D-9C75-C3E55053F1BF}" sibTransId="{2663B54C-87DD-4F1B-B36B-FF08A8AE3468}"/>
    <dgm:cxn modelId="{2B0B6E6D-29E3-45E2-ACF2-BBCE5D28F543}" type="presOf" srcId="{7490C8C8-3138-49A7-829F-D5D7A07DDC66}" destId="{FB72B529-EB31-4E82-9DEB-7C9805268361}" srcOrd="0" destOrd="0" presId="urn:microsoft.com/office/officeart/2005/8/layout/equation1"/>
    <dgm:cxn modelId="{128C114F-4BBB-4139-9D7C-AC0804BDE555}" type="presOf" srcId="{53996900-0614-4882-8B04-33983EDD04B3}" destId="{FAB2E7C8-E980-43C1-B61D-9F6DEB2C9680}" srcOrd="0" destOrd="0" presId="urn:microsoft.com/office/officeart/2005/8/layout/equation1"/>
    <dgm:cxn modelId="{7C9F8570-E8F9-444B-B0B6-D3B4F907BA24}" type="presOf" srcId="{C9F5DAA3-9429-4E9B-8F0B-E67910C9F1C1}" destId="{C282470C-48F5-46E2-9CBD-FCBFFD73A407}" srcOrd="0" destOrd="0" presId="urn:microsoft.com/office/officeart/2005/8/layout/equation1"/>
    <dgm:cxn modelId="{72194279-706E-49C3-A150-B5574FE9581A}" type="presOf" srcId="{AE839C21-CD24-4DB4-889D-665C878F8D20}" destId="{98F9D59D-902F-44F3-A2E1-42B08A74DF08}" srcOrd="0" destOrd="0" presId="urn:microsoft.com/office/officeart/2005/8/layout/equation1"/>
    <dgm:cxn modelId="{F3D7DD94-4F79-4575-B5C2-0F0DA94614D2}" srcId="{B97C2DE0-5329-46BB-BF37-A335F35DEDAD}" destId="{1DB0E93A-2B36-4E94-8EE9-8C45532CB627}" srcOrd="2" destOrd="0" parTransId="{D6FBC65E-5081-431A-B9B5-155F50F1B3D2}" sibTransId="{52246D25-5A9E-4A99-8F17-DAF4B08A05DC}"/>
    <dgm:cxn modelId="{822E289B-9691-400E-935B-4137D63B5C00}" srcId="{B97C2DE0-5329-46BB-BF37-A335F35DEDAD}" destId="{C9F5DAA3-9429-4E9B-8F0B-E67910C9F1C1}" srcOrd="0" destOrd="0" parTransId="{19E4F6D5-F496-435B-9A9C-E1CB5A0B369A}" sibTransId="{AE839C21-CD24-4DB4-889D-665C878F8D20}"/>
    <dgm:cxn modelId="{E9833CD8-D79C-4790-AE6C-B00391D1924B}" type="presOf" srcId="{33C08AAF-E8DD-48DD-87B1-3B9370F37321}" destId="{5325DA74-BB94-4076-A322-DC9F96A805E5}" srcOrd="0" destOrd="0" presId="urn:microsoft.com/office/officeart/2005/8/layout/equation1"/>
    <dgm:cxn modelId="{CE0D6ADD-0F01-48C4-A394-183550C3953B}" type="presOf" srcId="{B97C2DE0-5329-46BB-BF37-A335F35DEDAD}" destId="{ABBACF03-146A-4D5F-9BD3-E3E045B22CFA}" srcOrd="0" destOrd="0" presId="urn:microsoft.com/office/officeart/2005/8/layout/equation1"/>
    <dgm:cxn modelId="{1DC726EE-997F-4C61-B691-1127E7EA228D}" srcId="{B97C2DE0-5329-46BB-BF37-A335F35DEDAD}" destId="{33C08AAF-E8DD-48DD-87B1-3B9370F37321}" srcOrd="1" destOrd="0" parTransId="{E15E2C75-4674-48A9-A176-EEF4C0B2EEB5}" sibTransId="{53996900-0614-4882-8B04-33983EDD04B3}"/>
    <dgm:cxn modelId="{0F0DEFAA-700A-4D5A-A30E-FA12FD3E2CBB}" type="presParOf" srcId="{ABBACF03-146A-4D5F-9BD3-E3E045B22CFA}" destId="{C282470C-48F5-46E2-9CBD-FCBFFD73A407}" srcOrd="0" destOrd="0" presId="urn:microsoft.com/office/officeart/2005/8/layout/equation1"/>
    <dgm:cxn modelId="{EA36D5B6-DDA1-45EF-89E8-BFC619742108}" type="presParOf" srcId="{ABBACF03-146A-4D5F-9BD3-E3E045B22CFA}" destId="{28810E5C-2E0A-468D-82BA-7B67C13A4FFB}" srcOrd="1" destOrd="0" presId="urn:microsoft.com/office/officeart/2005/8/layout/equation1"/>
    <dgm:cxn modelId="{4050245B-17DE-4245-81C8-DCC874B98564}" type="presParOf" srcId="{ABBACF03-146A-4D5F-9BD3-E3E045B22CFA}" destId="{98F9D59D-902F-44F3-A2E1-42B08A74DF08}" srcOrd="2" destOrd="0" presId="urn:microsoft.com/office/officeart/2005/8/layout/equation1"/>
    <dgm:cxn modelId="{F654E7CD-D9D4-401C-AAAC-BAE9803E740F}" type="presParOf" srcId="{ABBACF03-146A-4D5F-9BD3-E3E045B22CFA}" destId="{DD6A8964-96C9-4027-A7DF-7A4D84B7F76D}" srcOrd="3" destOrd="0" presId="urn:microsoft.com/office/officeart/2005/8/layout/equation1"/>
    <dgm:cxn modelId="{30824EBF-E6A9-4EC6-ADFB-DACCD754F785}" type="presParOf" srcId="{ABBACF03-146A-4D5F-9BD3-E3E045B22CFA}" destId="{5325DA74-BB94-4076-A322-DC9F96A805E5}" srcOrd="4" destOrd="0" presId="urn:microsoft.com/office/officeart/2005/8/layout/equation1"/>
    <dgm:cxn modelId="{070105BC-2806-46A9-B113-A9E108491B37}" type="presParOf" srcId="{ABBACF03-146A-4D5F-9BD3-E3E045B22CFA}" destId="{D14E223C-A5E7-4B42-B32A-F95503D09B4A}" srcOrd="5" destOrd="0" presId="urn:microsoft.com/office/officeart/2005/8/layout/equation1"/>
    <dgm:cxn modelId="{8A78272F-8D53-4454-BB38-680CC6931AA8}" type="presParOf" srcId="{ABBACF03-146A-4D5F-9BD3-E3E045B22CFA}" destId="{FAB2E7C8-E980-43C1-B61D-9F6DEB2C9680}" srcOrd="6" destOrd="0" presId="urn:microsoft.com/office/officeart/2005/8/layout/equation1"/>
    <dgm:cxn modelId="{32E5B95F-FFF7-4441-879B-5A6528474566}" type="presParOf" srcId="{ABBACF03-146A-4D5F-9BD3-E3E045B22CFA}" destId="{D9BBBA49-1B8C-4A4F-A54C-70EE0E783082}" srcOrd="7" destOrd="0" presId="urn:microsoft.com/office/officeart/2005/8/layout/equation1"/>
    <dgm:cxn modelId="{84DE8FAA-A1FF-4EF4-ABFB-72A740FE6F34}" type="presParOf" srcId="{ABBACF03-146A-4D5F-9BD3-E3E045B22CFA}" destId="{3DAC3FF7-72A2-4F7F-8A2B-88551AFAF137}" srcOrd="8" destOrd="0" presId="urn:microsoft.com/office/officeart/2005/8/layout/equation1"/>
    <dgm:cxn modelId="{C0D2B425-6C58-47BF-BB1B-AA7CA1F1E9F0}" type="presParOf" srcId="{ABBACF03-146A-4D5F-9BD3-E3E045B22CFA}" destId="{A2870F5D-F3BB-4EE1-AA84-F8A6081CA4AB}" srcOrd="9" destOrd="0" presId="urn:microsoft.com/office/officeart/2005/8/layout/equation1"/>
    <dgm:cxn modelId="{BBE5DF5B-8097-435E-9565-86A9A666A331}" type="presParOf" srcId="{ABBACF03-146A-4D5F-9BD3-E3E045B22CFA}" destId="{469BD65F-61D7-4441-B4EB-5460F9E51C81}" srcOrd="10" destOrd="0" presId="urn:microsoft.com/office/officeart/2005/8/layout/equation1"/>
    <dgm:cxn modelId="{7CF10824-196C-43D5-9323-0F905CB05EC2}" type="presParOf" srcId="{ABBACF03-146A-4D5F-9BD3-E3E045B22CFA}" destId="{1502B2AC-03DB-4EA1-985C-B60AFD41986B}" srcOrd="11" destOrd="0" presId="urn:microsoft.com/office/officeart/2005/8/layout/equation1"/>
    <dgm:cxn modelId="{31E25F6E-88C6-4D7E-99AC-A292E16B8E48}" type="presParOf" srcId="{ABBACF03-146A-4D5F-9BD3-E3E045B22CFA}" destId="{FB72B529-EB31-4E82-9DEB-7C9805268361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5E6A77-E4B7-428C-9C9C-B75DD7B65F34}" type="doc">
      <dgm:prSet loTypeId="urn:microsoft.com/office/officeart/2005/8/layout/cycle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230CD49-F3AE-4042-98C7-DFFF819982D9}">
      <dgm:prSet phldrT="[Text]"/>
      <dgm:spPr/>
      <dgm:t>
        <a:bodyPr/>
        <a:lstStyle/>
        <a:p>
          <a:r>
            <a:rPr lang="en-US" dirty="0">
              <a:latin typeface="Montserrat" panose="00000500000000000000" pitchFamily="50" charset="0"/>
            </a:rPr>
            <a:t>Concept</a:t>
          </a:r>
        </a:p>
      </dgm:t>
    </dgm:pt>
    <dgm:pt modelId="{DE5ECDE2-0ACC-4E1B-B26C-7763F7C0DC40}" type="parTrans" cxnId="{DDEF1FCB-FE11-467E-84C0-FF0A1585FF52}">
      <dgm:prSet/>
      <dgm:spPr/>
      <dgm:t>
        <a:bodyPr/>
        <a:lstStyle/>
        <a:p>
          <a:endParaRPr lang="en-US"/>
        </a:p>
      </dgm:t>
    </dgm:pt>
    <dgm:pt modelId="{D33685BF-CFE0-4762-B366-9A319976E524}" type="sibTrans" cxnId="{DDEF1FCB-FE11-467E-84C0-FF0A1585FF5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rgbClr val="F5714A"/>
          </a:solidFill>
        </a:ln>
      </dgm:spPr>
      <dgm:t>
        <a:bodyPr/>
        <a:lstStyle/>
        <a:p>
          <a:endParaRPr lang="en-US"/>
        </a:p>
      </dgm:t>
    </dgm:pt>
    <dgm:pt modelId="{E9A99043-FEEF-45AA-BED3-961470A0A4C4}">
      <dgm:prSet phldrT="[Text]"/>
      <dgm:spPr/>
      <dgm:t>
        <a:bodyPr/>
        <a:lstStyle/>
        <a:p>
          <a:r>
            <a:rPr lang="en-US" dirty="0">
              <a:latin typeface="Montserrat" panose="00000500000000000000" pitchFamily="50" charset="0"/>
            </a:rPr>
            <a:t>Costing the Concept</a:t>
          </a:r>
        </a:p>
      </dgm:t>
    </dgm:pt>
    <dgm:pt modelId="{425FEABE-9F95-48BF-AFCE-9F0DCE5E72B0}" type="parTrans" cxnId="{75047CBE-E93D-42E7-9B3F-9AA90438F600}">
      <dgm:prSet/>
      <dgm:spPr/>
      <dgm:t>
        <a:bodyPr/>
        <a:lstStyle/>
        <a:p>
          <a:endParaRPr lang="en-US"/>
        </a:p>
      </dgm:t>
    </dgm:pt>
    <dgm:pt modelId="{9A0EDDC3-DCF3-4292-9E0A-091BB0514903}" type="sibTrans" cxnId="{75047CBE-E93D-42E7-9B3F-9AA90438F600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rgbClr val="F5714A"/>
          </a:solidFill>
        </a:ln>
      </dgm:spPr>
      <dgm:t>
        <a:bodyPr/>
        <a:lstStyle/>
        <a:p>
          <a:endParaRPr lang="en-US"/>
        </a:p>
      </dgm:t>
    </dgm:pt>
    <dgm:pt modelId="{1A9D7D77-C298-4AD2-827B-747978780A55}">
      <dgm:prSet phldrT="[Text]"/>
      <dgm:spPr/>
      <dgm:t>
        <a:bodyPr/>
        <a:lstStyle/>
        <a:p>
          <a:r>
            <a:rPr lang="en-US" dirty="0">
              <a:latin typeface="Montserrat" panose="00000500000000000000" pitchFamily="50" charset="0"/>
            </a:rPr>
            <a:t>Identifying Financial Sources</a:t>
          </a:r>
        </a:p>
      </dgm:t>
    </dgm:pt>
    <dgm:pt modelId="{4D1F6FDE-DCE9-46EB-B047-6EC8DCCF5628}" type="parTrans" cxnId="{E1B6E6CC-1336-4BA3-9C67-C55D90DFAC12}">
      <dgm:prSet/>
      <dgm:spPr/>
      <dgm:t>
        <a:bodyPr/>
        <a:lstStyle/>
        <a:p>
          <a:endParaRPr lang="en-US"/>
        </a:p>
      </dgm:t>
    </dgm:pt>
    <dgm:pt modelId="{E8395C98-4387-4D58-8A8B-D31C067C4D3F}" type="sibTrans" cxnId="{E1B6E6CC-1336-4BA3-9C67-C55D90DFAC1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solidFill>
          <a:srgbClr val="F5714A"/>
        </a:solidFill>
        <a:ln>
          <a:solidFill>
            <a:srgbClr val="F5714A"/>
          </a:solidFill>
        </a:ln>
      </dgm:spPr>
      <dgm:t>
        <a:bodyPr/>
        <a:lstStyle/>
        <a:p>
          <a:endParaRPr lang="en-US"/>
        </a:p>
      </dgm:t>
    </dgm:pt>
    <dgm:pt modelId="{00D29964-8BF7-4A41-A437-94408859F264}">
      <dgm:prSet phldrT="[Text]" custT="1"/>
      <dgm:spPr/>
      <dgm:t>
        <a:bodyPr/>
        <a:lstStyle/>
        <a:p>
          <a:r>
            <a:rPr lang="en-US" sz="1600" dirty="0">
              <a:latin typeface="Montserrat" panose="00000500000000000000" pitchFamily="50" charset="0"/>
            </a:rPr>
            <a:t>Client &amp; Site Criteria</a:t>
          </a:r>
        </a:p>
      </dgm:t>
    </dgm:pt>
    <dgm:pt modelId="{84A1F225-D3DD-4D85-ABAF-D01C324B44ED}" type="sibTrans" cxnId="{74B3DC4C-DD40-465A-85B3-267D8577AD3D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rgbClr val="F5714A"/>
          </a:solidFill>
        </a:ln>
      </dgm:spPr>
      <dgm:t>
        <a:bodyPr/>
        <a:lstStyle/>
        <a:p>
          <a:endParaRPr lang="en-US"/>
        </a:p>
      </dgm:t>
    </dgm:pt>
    <dgm:pt modelId="{F370AB7C-EF84-4BA9-8C63-F717DE5804BF}" type="parTrans" cxnId="{74B3DC4C-DD40-465A-85B3-267D8577AD3D}">
      <dgm:prSet/>
      <dgm:spPr/>
      <dgm:t>
        <a:bodyPr/>
        <a:lstStyle/>
        <a:p>
          <a:endParaRPr lang="en-US"/>
        </a:p>
      </dgm:t>
    </dgm:pt>
    <dgm:pt modelId="{6799311A-FF67-410B-A2D3-0BDF6E95FC11}" type="pres">
      <dgm:prSet presAssocID="{6D5E6A77-E4B7-428C-9C9C-B75DD7B65F34}" presName="cycle" presStyleCnt="0">
        <dgm:presLayoutVars>
          <dgm:dir/>
          <dgm:resizeHandles val="exact"/>
        </dgm:presLayoutVars>
      </dgm:prSet>
      <dgm:spPr/>
    </dgm:pt>
    <dgm:pt modelId="{251DD8BD-B0A0-43B5-9E77-3A81938C1678}" type="pres">
      <dgm:prSet presAssocID="{00D29964-8BF7-4A41-A437-94408859F264}" presName="node" presStyleLbl="node1" presStyleIdx="0" presStyleCnt="4" custRadScaleRad="109003">
        <dgm:presLayoutVars>
          <dgm:bulletEnabled val="1"/>
        </dgm:presLayoutVars>
      </dgm:prSet>
      <dgm:spPr/>
    </dgm:pt>
    <dgm:pt modelId="{547F15DA-62E9-48AF-A29D-6CBA6F8B8B17}" type="pres">
      <dgm:prSet presAssocID="{00D29964-8BF7-4A41-A437-94408859F264}" presName="spNode" presStyleCnt="0"/>
      <dgm:spPr/>
    </dgm:pt>
    <dgm:pt modelId="{C636A543-4B2F-424F-B837-BFC3E36D20B8}" type="pres">
      <dgm:prSet presAssocID="{84A1F225-D3DD-4D85-ABAF-D01C324B44ED}" presName="sibTrans" presStyleLbl="sibTrans1D1" presStyleIdx="0" presStyleCnt="4"/>
      <dgm:spPr/>
    </dgm:pt>
    <dgm:pt modelId="{3BAF032C-FD21-47F6-81BF-28519B02A1E7}" type="pres">
      <dgm:prSet presAssocID="{5230CD49-F3AE-4042-98C7-DFFF819982D9}" presName="node" presStyleLbl="node1" presStyleIdx="1" presStyleCnt="4">
        <dgm:presLayoutVars>
          <dgm:bulletEnabled val="1"/>
        </dgm:presLayoutVars>
      </dgm:prSet>
      <dgm:spPr/>
    </dgm:pt>
    <dgm:pt modelId="{25185738-F2EE-4145-AEA5-FAD2F6584B13}" type="pres">
      <dgm:prSet presAssocID="{5230CD49-F3AE-4042-98C7-DFFF819982D9}" presName="spNode" presStyleCnt="0"/>
      <dgm:spPr/>
    </dgm:pt>
    <dgm:pt modelId="{44668570-EB80-47BC-8C52-B415E08E09DD}" type="pres">
      <dgm:prSet presAssocID="{D33685BF-CFE0-4762-B366-9A319976E524}" presName="sibTrans" presStyleLbl="sibTrans1D1" presStyleIdx="1" presStyleCnt="4"/>
      <dgm:spPr/>
    </dgm:pt>
    <dgm:pt modelId="{8655BF62-BEEE-4B7A-AAFA-1E3D6A0662E3}" type="pres">
      <dgm:prSet presAssocID="{E9A99043-FEEF-45AA-BED3-961470A0A4C4}" presName="node" presStyleLbl="node1" presStyleIdx="2" presStyleCnt="4">
        <dgm:presLayoutVars>
          <dgm:bulletEnabled val="1"/>
        </dgm:presLayoutVars>
      </dgm:prSet>
      <dgm:spPr/>
    </dgm:pt>
    <dgm:pt modelId="{EEFEBF68-0904-4322-932C-648B74E1853D}" type="pres">
      <dgm:prSet presAssocID="{E9A99043-FEEF-45AA-BED3-961470A0A4C4}" presName="spNode" presStyleCnt="0"/>
      <dgm:spPr/>
    </dgm:pt>
    <dgm:pt modelId="{23AF4EAF-82FB-4FEA-B6B0-577ADE3790CB}" type="pres">
      <dgm:prSet presAssocID="{9A0EDDC3-DCF3-4292-9E0A-091BB0514903}" presName="sibTrans" presStyleLbl="sibTrans1D1" presStyleIdx="2" presStyleCnt="4"/>
      <dgm:spPr/>
    </dgm:pt>
    <dgm:pt modelId="{A2AA799D-6BD2-4BDD-9F10-7CDC85307ED3}" type="pres">
      <dgm:prSet presAssocID="{1A9D7D77-C298-4AD2-827B-747978780A55}" presName="node" presStyleLbl="node1" presStyleIdx="3" presStyleCnt="4">
        <dgm:presLayoutVars>
          <dgm:bulletEnabled val="1"/>
        </dgm:presLayoutVars>
      </dgm:prSet>
      <dgm:spPr/>
    </dgm:pt>
    <dgm:pt modelId="{2DFA15D2-8889-42A2-9355-7C83CD86C543}" type="pres">
      <dgm:prSet presAssocID="{1A9D7D77-C298-4AD2-827B-747978780A55}" presName="spNode" presStyleCnt="0"/>
      <dgm:spPr/>
    </dgm:pt>
    <dgm:pt modelId="{82C955DD-AD47-4321-BC5C-53BF9180E192}" type="pres">
      <dgm:prSet presAssocID="{E8395C98-4387-4D58-8A8B-D31C067C4D3F}" presName="sibTrans" presStyleLbl="sibTrans1D1" presStyleIdx="3" presStyleCnt="4"/>
      <dgm:spPr/>
    </dgm:pt>
  </dgm:ptLst>
  <dgm:cxnLst>
    <dgm:cxn modelId="{2EC4BA07-D9DA-46FA-950B-8D74FF8849DD}" type="presOf" srcId="{5230CD49-F3AE-4042-98C7-DFFF819982D9}" destId="{3BAF032C-FD21-47F6-81BF-28519B02A1E7}" srcOrd="0" destOrd="0" presId="urn:microsoft.com/office/officeart/2005/8/layout/cycle5"/>
    <dgm:cxn modelId="{8A11AB31-6CD3-49D4-81D7-FC5FD4A68FE4}" type="presOf" srcId="{1A9D7D77-C298-4AD2-827B-747978780A55}" destId="{A2AA799D-6BD2-4BDD-9F10-7CDC85307ED3}" srcOrd="0" destOrd="0" presId="urn:microsoft.com/office/officeart/2005/8/layout/cycle5"/>
    <dgm:cxn modelId="{74B3DC4C-DD40-465A-85B3-267D8577AD3D}" srcId="{6D5E6A77-E4B7-428C-9C9C-B75DD7B65F34}" destId="{00D29964-8BF7-4A41-A437-94408859F264}" srcOrd="0" destOrd="0" parTransId="{F370AB7C-EF84-4BA9-8C63-F717DE5804BF}" sibTransId="{84A1F225-D3DD-4D85-ABAF-D01C324B44ED}"/>
    <dgm:cxn modelId="{865D8979-52D6-4EBA-B81A-55E9A751E474}" type="presOf" srcId="{84A1F225-D3DD-4D85-ABAF-D01C324B44ED}" destId="{C636A543-4B2F-424F-B837-BFC3E36D20B8}" srcOrd="0" destOrd="0" presId="urn:microsoft.com/office/officeart/2005/8/layout/cycle5"/>
    <dgm:cxn modelId="{42A5FE91-B21D-4924-9CD0-16DDB7387038}" type="presOf" srcId="{E9A99043-FEEF-45AA-BED3-961470A0A4C4}" destId="{8655BF62-BEEE-4B7A-AAFA-1E3D6A0662E3}" srcOrd="0" destOrd="0" presId="urn:microsoft.com/office/officeart/2005/8/layout/cycle5"/>
    <dgm:cxn modelId="{32DEDCB2-34A7-4585-A67B-93988E47FC10}" type="presOf" srcId="{00D29964-8BF7-4A41-A437-94408859F264}" destId="{251DD8BD-B0A0-43B5-9E77-3A81938C1678}" srcOrd="0" destOrd="0" presId="urn:microsoft.com/office/officeart/2005/8/layout/cycle5"/>
    <dgm:cxn modelId="{75047CBE-E93D-42E7-9B3F-9AA90438F600}" srcId="{6D5E6A77-E4B7-428C-9C9C-B75DD7B65F34}" destId="{E9A99043-FEEF-45AA-BED3-961470A0A4C4}" srcOrd="2" destOrd="0" parTransId="{425FEABE-9F95-48BF-AFCE-9F0DCE5E72B0}" sibTransId="{9A0EDDC3-DCF3-4292-9E0A-091BB0514903}"/>
    <dgm:cxn modelId="{DDEF1FCB-FE11-467E-84C0-FF0A1585FF52}" srcId="{6D5E6A77-E4B7-428C-9C9C-B75DD7B65F34}" destId="{5230CD49-F3AE-4042-98C7-DFFF819982D9}" srcOrd="1" destOrd="0" parTransId="{DE5ECDE2-0ACC-4E1B-B26C-7763F7C0DC40}" sibTransId="{D33685BF-CFE0-4762-B366-9A319976E524}"/>
    <dgm:cxn modelId="{E1B6E6CC-1336-4BA3-9C67-C55D90DFAC12}" srcId="{6D5E6A77-E4B7-428C-9C9C-B75DD7B65F34}" destId="{1A9D7D77-C298-4AD2-827B-747978780A55}" srcOrd="3" destOrd="0" parTransId="{4D1F6FDE-DCE9-46EB-B047-6EC8DCCF5628}" sibTransId="{E8395C98-4387-4D58-8A8B-D31C067C4D3F}"/>
    <dgm:cxn modelId="{563984D0-A976-4EEC-812B-FD517C532401}" type="presOf" srcId="{9A0EDDC3-DCF3-4292-9E0A-091BB0514903}" destId="{23AF4EAF-82FB-4FEA-B6B0-577ADE3790CB}" srcOrd="0" destOrd="0" presId="urn:microsoft.com/office/officeart/2005/8/layout/cycle5"/>
    <dgm:cxn modelId="{41235AD8-C199-40FB-8098-AE466E7E6560}" type="presOf" srcId="{E8395C98-4387-4D58-8A8B-D31C067C4D3F}" destId="{82C955DD-AD47-4321-BC5C-53BF9180E192}" srcOrd="0" destOrd="0" presId="urn:microsoft.com/office/officeart/2005/8/layout/cycle5"/>
    <dgm:cxn modelId="{20C4B2E3-65D1-4C92-BB51-9A933EF5B896}" type="presOf" srcId="{D33685BF-CFE0-4762-B366-9A319976E524}" destId="{44668570-EB80-47BC-8C52-B415E08E09DD}" srcOrd="0" destOrd="0" presId="urn:microsoft.com/office/officeart/2005/8/layout/cycle5"/>
    <dgm:cxn modelId="{E032D7F3-5BED-4BC5-8159-8FEDF3190E9B}" type="presOf" srcId="{6D5E6A77-E4B7-428C-9C9C-B75DD7B65F34}" destId="{6799311A-FF67-410B-A2D3-0BDF6E95FC11}" srcOrd="0" destOrd="0" presId="urn:microsoft.com/office/officeart/2005/8/layout/cycle5"/>
    <dgm:cxn modelId="{C1CB07E9-3A8C-4174-A2DF-FD6135B36658}" type="presParOf" srcId="{6799311A-FF67-410B-A2D3-0BDF6E95FC11}" destId="{251DD8BD-B0A0-43B5-9E77-3A81938C1678}" srcOrd="0" destOrd="0" presId="urn:microsoft.com/office/officeart/2005/8/layout/cycle5"/>
    <dgm:cxn modelId="{DF321FBD-BB37-4E84-AED3-55CCECAD5089}" type="presParOf" srcId="{6799311A-FF67-410B-A2D3-0BDF6E95FC11}" destId="{547F15DA-62E9-48AF-A29D-6CBA6F8B8B17}" srcOrd="1" destOrd="0" presId="urn:microsoft.com/office/officeart/2005/8/layout/cycle5"/>
    <dgm:cxn modelId="{C1EE3BB8-9CF1-4E4C-BCE0-8AAAC72D6708}" type="presParOf" srcId="{6799311A-FF67-410B-A2D3-0BDF6E95FC11}" destId="{C636A543-4B2F-424F-B837-BFC3E36D20B8}" srcOrd="2" destOrd="0" presId="urn:microsoft.com/office/officeart/2005/8/layout/cycle5"/>
    <dgm:cxn modelId="{B61080F2-4DF5-47C4-9166-0114E4965FE3}" type="presParOf" srcId="{6799311A-FF67-410B-A2D3-0BDF6E95FC11}" destId="{3BAF032C-FD21-47F6-81BF-28519B02A1E7}" srcOrd="3" destOrd="0" presId="urn:microsoft.com/office/officeart/2005/8/layout/cycle5"/>
    <dgm:cxn modelId="{81C4A92A-CCCF-4E40-8CE0-3C9C7BA71A00}" type="presParOf" srcId="{6799311A-FF67-410B-A2D3-0BDF6E95FC11}" destId="{25185738-F2EE-4145-AEA5-FAD2F6584B13}" srcOrd="4" destOrd="0" presId="urn:microsoft.com/office/officeart/2005/8/layout/cycle5"/>
    <dgm:cxn modelId="{4371BE6B-80F2-4099-A7B2-C47F433DDD64}" type="presParOf" srcId="{6799311A-FF67-410B-A2D3-0BDF6E95FC11}" destId="{44668570-EB80-47BC-8C52-B415E08E09DD}" srcOrd="5" destOrd="0" presId="urn:microsoft.com/office/officeart/2005/8/layout/cycle5"/>
    <dgm:cxn modelId="{ABD7BAEB-8B17-4ED5-88B3-7447AC1B3D43}" type="presParOf" srcId="{6799311A-FF67-410B-A2D3-0BDF6E95FC11}" destId="{8655BF62-BEEE-4B7A-AAFA-1E3D6A0662E3}" srcOrd="6" destOrd="0" presId="urn:microsoft.com/office/officeart/2005/8/layout/cycle5"/>
    <dgm:cxn modelId="{305B9B83-1808-4905-BB6D-6FD870EA6940}" type="presParOf" srcId="{6799311A-FF67-410B-A2D3-0BDF6E95FC11}" destId="{EEFEBF68-0904-4322-932C-648B74E1853D}" srcOrd="7" destOrd="0" presId="urn:microsoft.com/office/officeart/2005/8/layout/cycle5"/>
    <dgm:cxn modelId="{81FEA50B-E033-4D58-AA5F-9E653F485EAB}" type="presParOf" srcId="{6799311A-FF67-410B-A2D3-0BDF6E95FC11}" destId="{23AF4EAF-82FB-4FEA-B6B0-577ADE3790CB}" srcOrd="8" destOrd="0" presId="urn:microsoft.com/office/officeart/2005/8/layout/cycle5"/>
    <dgm:cxn modelId="{8D9694C6-DC2E-4771-A282-AD49F4B10699}" type="presParOf" srcId="{6799311A-FF67-410B-A2D3-0BDF6E95FC11}" destId="{A2AA799D-6BD2-4BDD-9F10-7CDC85307ED3}" srcOrd="9" destOrd="0" presId="urn:microsoft.com/office/officeart/2005/8/layout/cycle5"/>
    <dgm:cxn modelId="{7B7A1956-55D9-4DB7-930D-5D9E17D02E03}" type="presParOf" srcId="{6799311A-FF67-410B-A2D3-0BDF6E95FC11}" destId="{2DFA15D2-8889-42A2-9355-7C83CD86C543}" srcOrd="10" destOrd="0" presId="urn:microsoft.com/office/officeart/2005/8/layout/cycle5"/>
    <dgm:cxn modelId="{082EDB72-2FF8-48EC-A9BB-241AD9713A39}" type="presParOf" srcId="{6799311A-FF67-410B-A2D3-0BDF6E95FC11}" destId="{82C955DD-AD47-4321-BC5C-53BF9180E19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073F4F-71CF-44BE-A61A-963F1D75EDA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ABE5BC4-EFCB-41ED-9DEA-7C82A8812ABC}">
      <dgm:prSet phldrT="[Text]"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Pre-Feasibility</a:t>
          </a:r>
        </a:p>
      </dgm:t>
    </dgm:pt>
    <dgm:pt modelId="{5365DF10-8956-41E7-8178-5329B1E8C7EE}" type="parTrans" cxnId="{48C9F670-B121-484B-B9C5-625EA70D011D}">
      <dgm:prSet/>
      <dgm:spPr/>
      <dgm:t>
        <a:bodyPr/>
        <a:lstStyle/>
        <a:p>
          <a:endParaRPr lang="en-CA"/>
        </a:p>
      </dgm:t>
    </dgm:pt>
    <dgm:pt modelId="{9D14D8C2-0FF3-4385-BBC0-6D8253B073E1}" type="sibTrans" cxnId="{48C9F670-B121-484B-B9C5-625EA70D011D}">
      <dgm:prSet/>
      <dgm:spPr/>
      <dgm:t>
        <a:bodyPr/>
        <a:lstStyle/>
        <a:p>
          <a:endParaRPr lang="en-CA"/>
        </a:p>
      </dgm:t>
    </dgm:pt>
    <dgm:pt modelId="{986ECDFD-6425-458C-A435-36740F1436CE}">
      <dgm:prSet phldrT="[Text]"/>
      <dgm:spPr/>
      <dgm:t>
        <a:bodyPr/>
        <a:lstStyle/>
        <a:p>
          <a:r>
            <a:rPr lang="en-CA" dirty="0"/>
            <a:t>Examine your Concept Form</a:t>
          </a:r>
        </a:p>
      </dgm:t>
    </dgm:pt>
    <dgm:pt modelId="{1B0B9ABE-61CC-4CC0-B1FB-BA899AD27E1D}" type="parTrans" cxnId="{C7B59FBF-6EC6-4B3C-87FA-8C23767E06BB}">
      <dgm:prSet/>
      <dgm:spPr/>
      <dgm:t>
        <a:bodyPr/>
        <a:lstStyle/>
        <a:p>
          <a:endParaRPr lang="en-CA"/>
        </a:p>
      </dgm:t>
    </dgm:pt>
    <dgm:pt modelId="{60CF1B0D-DFF0-4B2A-B2AA-4A0101938C57}" type="sibTrans" cxnId="{C7B59FBF-6EC6-4B3C-87FA-8C23767E06BB}">
      <dgm:prSet/>
      <dgm:spPr/>
      <dgm:t>
        <a:bodyPr/>
        <a:lstStyle/>
        <a:p>
          <a:endParaRPr lang="en-CA"/>
        </a:p>
      </dgm:t>
    </dgm:pt>
    <dgm:pt modelId="{DA9C8598-3981-4442-A5C6-A33ED5ABB9FE}">
      <dgm:prSet phldrT="[Text]"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Feasibility</a:t>
          </a:r>
        </a:p>
      </dgm:t>
    </dgm:pt>
    <dgm:pt modelId="{A30F1EEC-F241-41B8-A67F-CFF45223450E}" type="parTrans" cxnId="{B5C6F0FB-D174-4793-987E-88471CA2D9D2}">
      <dgm:prSet/>
      <dgm:spPr/>
      <dgm:t>
        <a:bodyPr/>
        <a:lstStyle/>
        <a:p>
          <a:endParaRPr lang="en-CA"/>
        </a:p>
      </dgm:t>
    </dgm:pt>
    <dgm:pt modelId="{745985BB-A323-46E4-A947-ADB068B504B8}" type="sibTrans" cxnId="{B5C6F0FB-D174-4793-987E-88471CA2D9D2}">
      <dgm:prSet/>
      <dgm:spPr/>
      <dgm:t>
        <a:bodyPr/>
        <a:lstStyle/>
        <a:p>
          <a:endParaRPr lang="en-CA"/>
        </a:p>
      </dgm:t>
    </dgm:pt>
    <dgm:pt modelId="{53181D28-5AB6-4EEA-9882-4ED2F1CEC7A5}">
      <dgm:prSet phldrT="[Text]"/>
      <dgm:spPr/>
      <dgm:t>
        <a:bodyPr/>
        <a:lstStyle/>
        <a:p>
          <a:r>
            <a:rPr lang="en-CA" dirty="0"/>
            <a:t>Complete Feasibility Form </a:t>
          </a:r>
        </a:p>
      </dgm:t>
    </dgm:pt>
    <dgm:pt modelId="{669B95FF-4D88-4FB9-8997-D267434E83B8}" type="parTrans" cxnId="{99FAEC88-DBA0-4252-AEAD-C1D3E7B7AA2B}">
      <dgm:prSet/>
      <dgm:spPr/>
      <dgm:t>
        <a:bodyPr/>
        <a:lstStyle/>
        <a:p>
          <a:endParaRPr lang="en-CA"/>
        </a:p>
      </dgm:t>
    </dgm:pt>
    <dgm:pt modelId="{1F30FA3E-EF3B-4343-9F16-9E011692873B}" type="sibTrans" cxnId="{99FAEC88-DBA0-4252-AEAD-C1D3E7B7AA2B}">
      <dgm:prSet/>
      <dgm:spPr/>
      <dgm:t>
        <a:bodyPr/>
        <a:lstStyle/>
        <a:p>
          <a:endParaRPr lang="en-CA"/>
        </a:p>
      </dgm:t>
    </dgm:pt>
    <dgm:pt modelId="{840BB71E-569E-44A6-8FF1-CA3ED88668F6}">
      <dgm:prSet phldrT="[Text]"/>
      <dgm:spPr/>
      <dgm:t>
        <a:bodyPr/>
        <a:lstStyle/>
        <a:p>
          <a:r>
            <a:rPr lang="en-CA" dirty="0"/>
            <a:t>Draw Strategy Cards</a:t>
          </a:r>
        </a:p>
      </dgm:t>
    </dgm:pt>
    <dgm:pt modelId="{B354E016-8A16-4D00-A056-86F26E3E3E44}" type="parTrans" cxnId="{49509F74-FBEF-456B-B014-B5CFD3462A5C}">
      <dgm:prSet/>
      <dgm:spPr/>
      <dgm:t>
        <a:bodyPr/>
        <a:lstStyle/>
        <a:p>
          <a:endParaRPr lang="en-CA"/>
        </a:p>
      </dgm:t>
    </dgm:pt>
    <dgm:pt modelId="{8C192F3E-6E0B-435A-B97F-0F707CB48C48}" type="sibTrans" cxnId="{49509F74-FBEF-456B-B014-B5CFD3462A5C}">
      <dgm:prSet/>
      <dgm:spPr/>
      <dgm:t>
        <a:bodyPr/>
        <a:lstStyle/>
        <a:p>
          <a:endParaRPr lang="en-CA"/>
        </a:p>
      </dgm:t>
    </dgm:pt>
    <dgm:pt modelId="{C6495475-1AEF-4BB4-B424-3491BF8B4F47}">
      <dgm:prSet phldrT="[Text]"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Funding Award</a:t>
          </a:r>
        </a:p>
      </dgm:t>
    </dgm:pt>
    <dgm:pt modelId="{F3631A27-2A66-48AD-8584-7F2E212B50CC}" type="parTrans" cxnId="{5EDA8DA4-3039-4DA0-BB02-5E1E24636C5E}">
      <dgm:prSet/>
      <dgm:spPr/>
      <dgm:t>
        <a:bodyPr/>
        <a:lstStyle/>
        <a:p>
          <a:endParaRPr lang="en-CA"/>
        </a:p>
      </dgm:t>
    </dgm:pt>
    <dgm:pt modelId="{588EF290-3ED6-471B-A245-A8AC5DAFF740}" type="sibTrans" cxnId="{5EDA8DA4-3039-4DA0-BB02-5E1E24636C5E}">
      <dgm:prSet/>
      <dgm:spPr/>
      <dgm:t>
        <a:bodyPr/>
        <a:lstStyle/>
        <a:p>
          <a:endParaRPr lang="en-CA"/>
        </a:p>
      </dgm:t>
    </dgm:pt>
    <dgm:pt modelId="{F55820DF-3202-4746-8512-A0AB5C1838E1}">
      <dgm:prSet phldrT="[Text]"/>
      <dgm:spPr/>
      <dgm:t>
        <a:bodyPr/>
        <a:lstStyle/>
        <a:p>
          <a:endParaRPr lang="en-CA" dirty="0"/>
        </a:p>
      </dgm:t>
    </dgm:pt>
    <dgm:pt modelId="{B4393DCE-4CE8-4014-BEFD-F92E26FDB323}" type="parTrans" cxnId="{81B83974-17FF-4BBA-891B-F8BB387A464F}">
      <dgm:prSet/>
      <dgm:spPr/>
      <dgm:t>
        <a:bodyPr/>
        <a:lstStyle/>
        <a:p>
          <a:endParaRPr lang="en-CA"/>
        </a:p>
      </dgm:t>
    </dgm:pt>
    <dgm:pt modelId="{23C6F511-28C7-4B22-BB15-ACBE41B89830}" type="sibTrans" cxnId="{81B83974-17FF-4BBA-891B-F8BB387A464F}">
      <dgm:prSet/>
      <dgm:spPr/>
      <dgm:t>
        <a:bodyPr/>
        <a:lstStyle/>
        <a:p>
          <a:endParaRPr lang="en-CA"/>
        </a:p>
      </dgm:t>
    </dgm:pt>
    <dgm:pt modelId="{84CA7FBD-6606-4528-BB31-8676B1BF2705}">
      <dgm:prSet phldrT="[Text]"/>
      <dgm:spPr/>
      <dgm:t>
        <a:bodyPr/>
        <a:lstStyle/>
        <a:p>
          <a:r>
            <a:rPr lang="en-CA" dirty="0"/>
            <a:t>Build Project Team</a:t>
          </a:r>
        </a:p>
      </dgm:t>
    </dgm:pt>
    <dgm:pt modelId="{8243230F-8C10-4B54-9C1B-5F437193EEC4}" type="parTrans" cxnId="{159E91FD-A4E6-4954-BB43-DEA0DA996039}">
      <dgm:prSet/>
      <dgm:spPr/>
      <dgm:t>
        <a:bodyPr/>
        <a:lstStyle/>
        <a:p>
          <a:endParaRPr lang="en-CA"/>
        </a:p>
      </dgm:t>
    </dgm:pt>
    <dgm:pt modelId="{BF4618B4-B51C-4E2F-B7E7-DF8C556C815E}" type="sibTrans" cxnId="{159E91FD-A4E6-4954-BB43-DEA0DA996039}">
      <dgm:prSet/>
      <dgm:spPr/>
      <dgm:t>
        <a:bodyPr/>
        <a:lstStyle/>
        <a:p>
          <a:endParaRPr lang="en-CA"/>
        </a:p>
      </dgm:t>
    </dgm:pt>
    <dgm:pt modelId="{01F00E74-BEF1-44CF-BE4C-57272DF5CC2E}">
      <dgm:prSet phldrT="[Text]"/>
      <dgm:spPr/>
      <dgm:t>
        <a:bodyPr/>
        <a:lstStyle/>
        <a:p>
          <a:r>
            <a:rPr lang="en-CA" dirty="0"/>
            <a:t>Apply for Grant Funding</a:t>
          </a:r>
        </a:p>
      </dgm:t>
    </dgm:pt>
    <dgm:pt modelId="{07AA41C2-8787-433A-9541-8DAEB1FA9198}" type="parTrans" cxnId="{A80AA24F-F4CB-4EE7-B6FB-B87218F2695F}">
      <dgm:prSet/>
      <dgm:spPr/>
      <dgm:t>
        <a:bodyPr/>
        <a:lstStyle/>
        <a:p>
          <a:endParaRPr lang="en-CA"/>
        </a:p>
      </dgm:t>
    </dgm:pt>
    <dgm:pt modelId="{E9F45950-9874-4AE1-9580-9D941F2B2F08}" type="sibTrans" cxnId="{A80AA24F-F4CB-4EE7-B6FB-B87218F2695F}">
      <dgm:prSet/>
      <dgm:spPr/>
      <dgm:t>
        <a:bodyPr/>
        <a:lstStyle/>
        <a:p>
          <a:endParaRPr lang="en-CA"/>
        </a:p>
      </dgm:t>
    </dgm:pt>
    <dgm:pt modelId="{CDB75F6A-433E-454F-B02E-F00F38C7F001}">
      <dgm:prSet phldrT="[Text]"/>
      <dgm:spPr/>
      <dgm:t>
        <a:bodyPr/>
        <a:lstStyle/>
        <a:p>
          <a:r>
            <a:rPr lang="en-CA" dirty="0"/>
            <a:t>Pitch you Project</a:t>
          </a:r>
        </a:p>
      </dgm:t>
    </dgm:pt>
    <dgm:pt modelId="{FE5D5B49-46EA-4B7B-81C1-FC97BD303DB8}" type="parTrans" cxnId="{5CEC8976-FAEF-4B7D-8276-9D9A32A3DEE5}">
      <dgm:prSet/>
      <dgm:spPr/>
      <dgm:t>
        <a:bodyPr/>
        <a:lstStyle/>
        <a:p>
          <a:endParaRPr lang="en-CA"/>
        </a:p>
      </dgm:t>
    </dgm:pt>
    <dgm:pt modelId="{495FFAC8-0EC5-4E62-9F5D-88516ACA00AA}" type="sibTrans" cxnId="{5CEC8976-FAEF-4B7D-8276-9D9A32A3DEE5}">
      <dgm:prSet/>
      <dgm:spPr/>
      <dgm:t>
        <a:bodyPr/>
        <a:lstStyle/>
        <a:p>
          <a:endParaRPr lang="en-CA"/>
        </a:p>
      </dgm:t>
    </dgm:pt>
    <dgm:pt modelId="{9114CD3C-22FB-43AC-B984-5C9276200217}">
      <dgm:prSet phldrT="[Text]"/>
      <dgm:spPr/>
      <dgm:t>
        <a:bodyPr/>
        <a:lstStyle/>
        <a:p>
          <a:r>
            <a:rPr lang="en-CA" dirty="0"/>
            <a:t>Achieve Financial Viability</a:t>
          </a:r>
        </a:p>
      </dgm:t>
    </dgm:pt>
    <dgm:pt modelId="{4AAA68ED-7DB4-4529-9D5E-13151107F6EA}" type="parTrans" cxnId="{074B49C9-BEE5-4F84-98AE-5892732659CE}">
      <dgm:prSet/>
      <dgm:spPr/>
      <dgm:t>
        <a:bodyPr/>
        <a:lstStyle/>
        <a:p>
          <a:endParaRPr lang="en-CA"/>
        </a:p>
      </dgm:t>
    </dgm:pt>
    <dgm:pt modelId="{FF1E0A2E-1C9A-466B-AD59-295ED1BD5423}" type="sibTrans" cxnId="{074B49C9-BEE5-4F84-98AE-5892732659CE}">
      <dgm:prSet/>
      <dgm:spPr/>
      <dgm:t>
        <a:bodyPr/>
        <a:lstStyle/>
        <a:p>
          <a:endParaRPr lang="en-CA"/>
        </a:p>
      </dgm:t>
    </dgm:pt>
    <dgm:pt modelId="{41826E5E-DD6C-40F4-BAE3-C6E8D060DC97}" type="pres">
      <dgm:prSet presAssocID="{A0073F4F-71CF-44BE-A61A-963F1D75EDA2}" presName="Name0" presStyleCnt="0">
        <dgm:presLayoutVars>
          <dgm:dir/>
          <dgm:animLvl val="lvl"/>
          <dgm:resizeHandles val="exact"/>
        </dgm:presLayoutVars>
      </dgm:prSet>
      <dgm:spPr/>
    </dgm:pt>
    <dgm:pt modelId="{6883A35B-EFF0-4A24-9ED1-228DA25DF698}" type="pres">
      <dgm:prSet presAssocID="{A0073F4F-71CF-44BE-A61A-963F1D75EDA2}" presName="tSp" presStyleCnt="0"/>
      <dgm:spPr/>
    </dgm:pt>
    <dgm:pt modelId="{26D899F7-50E0-4AE6-A4A8-8A443B7BCA89}" type="pres">
      <dgm:prSet presAssocID="{A0073F4F-71CF-44BE-A61A-963F1D75EDA2}" presName="bSp" presStyleCnt="0"/>
      <dgm:spPr/>
    </dgm:pt>
    <dgm:pt modelId="{C6BA0CB4-E8CE-4FD9-9F9F-888BBF2E16B5}" type="pres">
      <dgm:prSet presAssocID="{A0073F4F-71CF-44BE-A61A-963F1D75EDA2}" presName="process" presStyleCnt="0"/>
      <dgm:spPr/>
    </dgm:pt>
    <dgm:pt modelId="{BE525DBF-91F5-4AFB-AB83-4F04F8E1CCA4}" type="pres">
      <dgm:prSet presAssocID="{4ABE5BC4-EFCB-41ED-9DEA-7C82A8812ABC}" presName="composite1" presStyleCnt="0"/>
      <dgm:spPr/>
    </dgm:pt>
    <dgm:pt modelId="{BC455B31-445C-499E-92A0-A247C8DAA459}" type="pres">
      <dgm:prSet presAssocID="{4ABE5BC4-EFCB-41ED-9DEA-7C82A8812ABC}" presName="dummyNode1" presStyleLbl="node1" presStyleIdx="0" presStyleCnt="3"/>
      <dgm:spPr/>
    </dgm:pt>
    <dgm:pt modelId="{50C19715-9B70-429D-AC8E-3B28031A73A1}" type="pres">
      <dgm:prSet presAssocID="{4ABE5BC4-EFCB-41ED-9DEA-7C82A8812ABC}" presName="childNode1" presStyleLbl="bgAcc1" presStyleIdx="0" presStyleCnt="3">
        <dgm:presLayoutVars>
          <dgm:bulletEnabled val="1"/>
        </dgm:presLayoutVars>
      </dgm:prSet>
      <dgm:spPr/>
    </dgm:pt>
    <dgm:pt modelId="{EC6A9318-ED9B-47F3-9A05-A53510CC397F}" type="pres">
      <dgm:prSet presAssocID="{4ABE5BC4-EFCB-41ED-9DEA-7C82A8812ABC}" presName="childNode1tx" presStyleLbl="bgAcc1" presStyleIdx="0" presStyleCnt="3">
        <dgm:presLayoutVars>
          <dgm:bulletEnabled val="1"/>
        </dgm:presLayoutVars>
      </dgm:prSet>
      <dgm:spPr/>
    </dgm:pt>
    <dgm:pt modelId="{2064BF5E-CFE0-4100-BA4F-AFC881EF3139}" type="pres">
      <dgm:prSet presAssocID="{4ABE5BC4-EFCB-41ED-9DEA-7C82A8812AB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4627CC09-7D6E-4663-862B-FCB9F22452FA}" type="pres">
      <dgm:prSet presAssocID="{4ABE5BC4-EFCB-41ED-9DEA-7C82A8812ABC}" presName="connSite1" presStyleCnt="0"/>
      <dgm:spPr/>
    </dgm:pt>
    <dgm:pt modelId="{FA25CC18-D1D4-4197-AE26-4EA4E0EE54A1}" type="pres">
      <dgm:prSet presAssocID="{9D14D8C2-0FF3-4385-BBC0-6D8253B073E1}" presName="Name9" presStyleLbl="sibTrans2D1" presStyleIdx="0" presStyleCnt="2"/>
      <dgm:spPr/>
    </dgm:pt>
    <dgm:pt modelId="{5BAB8EC0-E3B5-4559-A1D5-168D511D9BD7}" type="pres">
      <dgm:prSet presAssocID="{DA9C8598-3981-4442-A5C6-A33ED5ABB9FE}" presName="composite2" presStyleCnt="0"/>
      <dgm:spPr/>
    </dgm:pt>
    <dgm:pt modelId="{CB090CE3-D4CF-4396-9360-3B3FDE795A56}" type="pres">
      <dgm:prSet presAssocID="{DA9C8598-3981-4442-A5C6-A33ED5ABB9FE}" presName="dummyNode2" presStyleLbl="node1" presStyleIdx="0" presStyleCnt="3"/>
      <dgm:spPr/>
    </dgm:pt>
    <dgm:pt modelId="{A646A1C9-CD75-4418-98E1-9ABB2300531B}" type="pres">
      <dgm:prSet presAssocID="{DA9C8598-3981-4442-A5C6-A33ED5ABB9FE}" presName="childNode2" presStyleLbl="bgAcc1" presStyleIdx="1" presStyleCnt="3">
        <dgm:presLayoutVars>
          <dgm:bulletEnabled val="1"/>
        </dgm:presLayoutVars>
      </dgm:prSet>
      <dgm:spPr/>
    </dgm:pt>
    <dgm:pt modelId="{3F608303-54F8-4D37-90D2-90E2DF7DFC91}" type="pres">
      <dgm:prSet presAssocID="{DA9C8598-3981-4442-A5C6-A33ED5ABB9FE}" presName="childNode2tx" presStyleLbl="bgAcc1" presStyleIdx="1" presStyleCnt="3">
        <dgm:presLayoutVars>
          <dgm:bulletEnabled val="1"/>
        </dgm:presLayoutVars>
      </dgm:prSet>
      <dgm:spPr/>
    </dgm:pt>
    <dgm:pt modelId="{22B349B7-1DA6-44EF-BFBE-97D7E6EFAE97}" type="pres">
      <dgm:prSet presAssocID="{DA9C8598-3981-4442-A5C6-A33ED5ABB9F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1796C1CA-F069-4DAD-86C4-15D670E2E84C}" type="pres">
      <dgm:prSet presAssocID="{DA9C8598-3981-4442-A5C6-A33ED5ABB9FE}" presName="connSite2" presStyleCnt="0"/>
      <dgm:spPr/>
    </dgm:pt>
    <dgm:pt modelId="{6C8A8D3B-0E2C-4CBA-83EB-4D4661920BC1}" type="pres">
      <dgm:prSet presAssocID="{745985BB-A323-46E4-A947-ADB068B504B8}" presName="Name18" presStyleLbl="sibTrans2D1" presStyleIdx="1" presStyleCnt="2"/>
      <dgm:spPr/>
    </dgm:pt>
    <dgm:pt modelId="{DBDFBEC3-1725-4247-9C81-A5EA26C20864}" type="pres">
      <dgm:prSet presAssocID="{C6495475-1AEF-4BB4-B424-3491BF8B4F47}" presName="composite1" presStyleCnt="0"/>
      <dgm:spPr/>
    </dgm:pt>
    <dgm:pt modelId="{702611DC-6DDC-4644-A7A1-71F92FEBFFA8}" type="pres">
      <dgm:prSet presAssocID="{C6495475-1AEF-4BB4-B424-3491BF8B4F47}" presName="dummyNode1" presStyleLbl="node1" presStyleIdx="1" presStyleCnt="3"/>
      <dgm:spPr/>
    </dgm:pt>
    <dgm:pt modelId="{DA371900-EA41-4B83-A1A1-5B21CD864B26}" type="pres">
      <dgm:prSet presAssocID="{C6495475-1AEF-4BB4-B424-3491BF8B4F47}" presName="childNode1" presStyleLbl="bgAcc1" presStyleIdx="2" presStyleCnt="3">
        <dgm:presLayoutVars>
          <dgm:bulletEnabled val="1"/>
        </dgm:presLayoutVars>
      </dgm:prSet>
      <dgm:spPr/>
    </dgm:pt>
    <dgm:pt modelId="{B996D689-C598-442D-97E7-624FDA2B793F}" type="pres">
      <dgm:prSet presAssocID="{C6495475-1AEF-4BB4-B424-3491BF8B4F47}" presName="childNode1tx" presStyleLbl="bgAcc1" presStyleIdx="2" presStyleCnt="3">
        <dgm:presLayoutVars>
          <dgm:bulletEnabled val="1"/>
        </dgm:presLayoutVars>
      </dgm:prSet>
      <dgm:spPr/>
    </dgm:pt>
    <dgm:pt modelId="{23453B38-71AD-487E-9FEB-34D7B50774BA}" type="pres">
      <dgm:prSet presAssocID="{C6495475-1AEF-4BB4-B424-3491BF8B4F47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E898A10-19B7-4DB7-846D-5294FD2E0034}" type="pres">
      <dgm:prSet presAssocID="{C6495475-1AEF-4BB4-B424-3491BF8B4F47}" presName="connSite1" presStyleCnt="0"/>
      <dgm:spPr/>
    </dgm:pt>
  </dgm:ptLst>
  <dgm:cxnLst>
    <dgm:cxn modelId="{37397202-8502-404D-A577-528E7CFFBA89}" type="presOf" srcId="{840BB71E-569E-44A6-8FF1-CA3ED88668F6}" destId="{A646A1C9-CD75-4418-98E1-9ABB2300531B}" srcOrd="0" destOrd="1" presId="urn:microsoft.com/office/officeart/2005/8/layout/hProcess4"/>
    <dgm:cxn modelId="{8D98AA09-537A-4891-8D78-8C66C5CD67F8}" type="presOf" srcId="{840BB71E-569E-44A6-8FF1-CA3ED88668F6}" destId="{3F608303-54F8-4D37-90D2-90E2DF7DFC91}" srcOrd="1" destOrd="1" presId="urn:microsoft.com/office/officeart/2005/8/layout/hProcess4"/>
    <dgm:cxn modelId="{1FF32C0A-8EFB-4F7C-A47D-E96984BC4352}" type="presOf" srcId="{CDB75F6A-433E-454F-B02E-F00F38C7F001}" destId="{DA371900-EA41-4B83-A1A1-5B21CD864B26}" srcOrd="0" destOrd="0" presId="urn:microsoft.com/office/officeart/2005/8/layout/hProcess4"/>
    <dgm:cxn modelId="{E9E1C60D-5092-4422-B054-6EA9AD0C8725}" type="presOf" srcId="{986ECDFD-6425-458C-A435-36740F1436CE}" destId="{EC6A9318-ED9B-47F3-9A05-A53510CC397F}" srcOrd="1" destOrd="0" presId="urn:microsoft.com/office/officeart/2005/8/layout/hProcess4"/>
    <dgm:cxn modelId="{0F8D1D37-8EC7-45C5-B6D4-209EA1E6B187}" type="presOf" srcId="{9114CD3C-22FB-43AC-B984-5C9276200217}" destId="{B996D689-C598-442D-97E7-624FDA2B793F}" srcOrd="1" destOrd="1" presId="urn:microsoft.com/office/officeart/2005/8/layout/hProcess4"/>
    <dgm:cxn modelId="{8904FF40-6974-429E-9496-15F4A29071E2}" type="presOf" srcId="{745985BB-A323-46E4-A947-ADB068B504B8}" destId="{6C8A8D3B-0E2C-4CBA-83EB-4D4661920BC1}" srcOrd="0" destOrd="0" presId="urn:microsoft.com/office/officeart/2005/8/layout/hProcess4"/>
    <dgm:cxn modelId="{777C245C-A3D4-4C58-A68D-7D5068C188F7}" type="presOf" srcId="{4ABE5BC4-EFCB-41ED-9DEA-7C82A8812ABC}" destId="{2064BF5E-CFE0-4100-BA4F-AFC881EF3139}" srcOrd="0" destOrd="0" presId="urn:microsoft.com/office/officeart/2005/8/layout/hProcess4"/>
    <dgm:cxn modelId="{2D8F855F-16BB-4610-89B8-2FDF6049B003}" type="presOf" srcId="{F55820DF-3202-4746-8512-A0AB5C1838E1}" destId="{DA371900-EA41-4B83-A1A1-5B21CD864B26}" srcOrd="0" destOrd="2" presId="urn:microsoft.com/office/officeart/2005/8/layout/hProcess4"/>
    <dgm:cxn modelId="{D1953266-95D9-44F4-BAF3-5258F3B82429}" type="presOf" srcId="{CDB75F6A-433E-454F-B02E-F00F38C7F001}" destId="{B996D689-C598-442D-97E7-624FDA2B793F}" srcOrd="1" destOrd="0" presId="urn:microsoft.com/office/officeart/2005/8/layout/hProcess4"/>
    <dgm:cxn modelId="{A13EBD4E-57E9-4942-BAEC-5381FA5A0B07}" type="presOf" srcId="{A0073F4F-71CF-44BE-A61A-963F1D75EDA2}" destId="{41826E5E-DD6C-40F4-BAE3-C6E8D060DC97}" srcOrd="0" destOrd="0" presId="urn:microsoft.com/office/officeart/2005/8/layout/hProcess4"/>
    <dgm:cxn modelId="{A80AA24F-F4CB-4EE7-B6FB-B87218F2695F}" srcId="{DA9C8598-3981-4442-A5C6-A33ED5ABB9FE}" destId="{01F00E74-BEF1-44CF-BE4C-57272DF5CC2E}" srcOrd="2" destOrd="0" parTransId="{07AA41C2-8787-433A-9541-8DAEB1FA9198}" sibTransId="{E9F45950-9874-4AE1-9580-9D941F2B2F08}"/>
    <dgm:cxn modelId="{48C9F670-B121-484B-B9C5-625EA70D011D}" srcId="{A0073F4F-71CF-44BE-A61A-963F1D75EDA2}" destId="{4ABE5BC4-EFCB-41ED-9DEA-7C82A8812ABC}" srcOrd="0" destOrd="0" parTransId="{5365DF10-8956-41E7-8178-5329B1E8C7EE}" sibTransId="{9D14D8C2-0FF3-4385-BBC0-6D8253B073E1}"/>
    <dgm:cxn modelId="{81B83974-17FF-4BBA-891B-F8BB387A464F}" srcId="{C6495475-1AEF-4BB4-B424-3491BF8B4F47}" destId="{F55820DF-3202-4746-8512-A0AB5C1838E1}" srcOrd="2" destOrd="0" parTransId="{B4393DCE-4CE8-4014-BEFD-F92E26FDB323}" sibTransId="{23C6F511-28C7-4B22-BB15-ACBE41B89830}"/>
    <dgm:cxn modelId="{49509F74-FBEF-456B-B014-B5CFD3462A5C}" srcId="{DA9C8598-3981-4442-A5C6-A33ED5ABB9FE}" destId="{840BB71E-569E-44A6-8FF1-CA3ED88668F6}" srcOrd="1" destOrd="0" parTransId="{B354E016-8A16-4D00-A056-86F26E3E3E44}" sibTransId="{8C192F3E-6E0B-435A-B97F-0F707CB48C48}"/>
    <dgm:cxn modelId="{5CEC8976-FAEF-4B7D-8276-9D9A32A3DEE5}" srcId="{C6495475-1AEF-4BB4-B424-3491BF8B4F47}" destId="{CDB75F6A-433E-454F-B02E-F00F38C7F001}" srcOrd="0" destOrd="0" parTransId="{FE5D5B49-46EA-4B7B-81C1-FC97BD303DB8}" sibTransId="{495FFAC8-0EC5-4E62-9F5D-88516ACA00AA}"/>
    <dgm:cxn modelId="{065EA376-9B12-4576-A744-E652953A837E}" type="presOf" srcId="{F55820DF-3202-4746-8512-A0AB5C1838E1}" destId="{B996D689-C598-442D-97E7-624FDA2B793F}" srcOrd="1" destOrd="2" presId="urn:microsoft.com/office/officeart/2005/8/layout/hProcess4"/>
    <dgm:cxn modelId="{99FAEC88-DBA0-4252-AEAD-C1D3E7B7AA2B}" srcId="{DA9C8598-3981-4442-A5C6-A33ED5ABB9FE}" destId="{53181D28-5AB6-4EEA-9882-4ED2F1CEC7A5}" srcOrd="0" destOrd="0" parTransId="{669B95FF-4D88-4FB9-8997-D267434E83B8}" sibTransId="{1F30FA3E-EF3B-4343-9F16-9E011692873B}"/>
    <dgm:cxn modelId="{EA5C8E92-BA5E-43F6-AA1B-CB163B9A6EEC}" type="presOf" srcId="{84CA7FBD-6606-4528-BB31-8676B1BF2705}" destId="{EC6A9318-ED9B-47F3-9A05-A53510CC397F}" srcOrd="1" destOrd="1" presId="urn:microsoft.com/office/officeart/2005/8/layout/hProcess4"/>
    <dgm:cxn modelId="{01822494-1AA9-428E-ABB3-6D808E966D80}" type="presOf" srcId="{84CA7FBD-6606-4528-BB31-8676B1BF2705}" destId="{50C19715-9B70-429D-AC8E-3B28031A73A1}" srcOrd="0" destOrd="1" presId="urn:microsoft.com/office/officeart/2005/8/layout/hProcess4"/>
    <dgm:cxn modelId="{1D9244A3-A9A7-4068-B358-7EFEC98F78AC}" type="presOf" srcId="{01F00E74-BEF1-44CF-BE4C-57272DF5CC2E}" destId="{A646A1C9-CD75-4418-98E1-9ABB2300531B}" srcOrd="0" destOrd="2" presId="urn:microsoft.com/office/officeart/2005/8/layout/hProcess4"/>
    <dgm:cxn modelId="{5EDA8DA4-3039-4DA0-BB02-5E1E24636C5E}" srcId="{A0073F4F-71CF-44BE-A61A-963F1D75EDA2}" destId="{C6495475-1AEF-4BB4-B424-3491BF8B4F47}" srcOrd="2" destOrd="0" parTransId="{F3631A27-2A66-48AD-8584-7F2E212B50CC}" sibTransId="{588EF290-3ED6-471B-A245-A8AC5DAFF740}"/>
    <dgm:cxn modelId="{A55DA8AA-7136-4206-A4CF-6654F5D5E960}" type="presOf" srcId="{986ECDFD-6425-458C-A435-36740F1436CE}" destId="{50C19715-9B70-429D-AC8E-3B28031A73A1}" srcOrd="0" destOrd="0" presId="urn:microsoft.com/office/officeart/2005/8/layout/hProcess4"/>
    <dgm:cxn modelId="{3F8720AF-3844-4DF2-99EB-202634B16CF3}" type="presOf" srcId="{DA9C8598-3981-4442-A5C6-A33ED5ABB9FE}" destId="{22B349B7-1DA6-44EF-BFBE-97D7E6EFAE97}" srcOrd="0" destOrd="0" presId="urn:microsoft.com/office/officeart/2005/8/layout/hProcess4"/>
    <dgm:cxn modelId="{C7B59FBF-6EC6-4B3C-87FA-8C23767E06BB}" srcId="{4ABE5BC4-EFCB-41ED-9DEA-7C82A8812ABC}" destId="{986ECDFD-6425-458C-A435-36740F1436CE}" srcOrd="0" destOrd="0" parTransId="{1B0B9ABE-61CC-4CC0-B1FB-BA899AD27E1D}" sibTransId="{60CF1B0D-DFF0-4B2A-B2AA-4A0101938C57}"/>
    <dgm:cxn modelId="{77D69AC2-2E57-441C-9387-887CEA1A2E1F}" type="presOf" srcId="{01F00E74-BEF1-44CF-BE4C-57272DF5CC2E}" destId="{3F608303-54F8-4D37-90D2-90E2DF7DFC91}" srcOrd="1" destOrd="2" presId="urn:microsoft.com/office/officeart/2005/8/layout/hProcess4"/>
    <dgm:cxn modelId="{074B49C9-BEE5-4F84-98AE-5892732659CE}" srcId="{C6495475-1AEF-4BB4-B424-3491BF8B4F47}" destId="{9114CD3C-22FB-43AC-B984-5C9276200217}" srcOrd="1" destOrd="0" parTransId="{4AAA68ED-7DB4-4529-9D5E-13151107F6EA}" sibTransId="{FF1E0A2E-1C9A-466B-AD59-295ED1BD5423}"/>
    <dgm:cxn modelId="{566948D1-5C19-46E1-B426-B4A8CBF2D03F}" type="presOf" srcId="{53181D28-5AB6-4EEA-9882-4ED2F1CEC7A5}" destId="{3F608303-54F8-4D37-90D2-90E2DF7DFC91}" srcOrd="1" destOrd="0" presId="urn:microsoft.com/office/officeart/2005/8/layout/hProcess4"/>
    <dgm:cxn modelId="{81DC79D9-A30C-4CF9-A550-568EDD2DA761}" type="presOf" srcId="{53181D28-5AB6-4EEA-9882-4ED2F1CEC7A5}" destId="{A646A1C9-CD75-4418-98E1-9ABB2300531B}" srcOrd="0" destOrd="0" presId="urn:microsoft.com/office/officeart/2005/8/layout/hProcess4"/>
    <dgm:cxn modelId="{D1050EE1-999A-40C2-B6D8-AA076E768991}" type="presOf" srcId="{9D14D8C2-0FF3-4385-BBC0-6D8253B073E1}" destId="{FA25CC18-D1D4-4197-AE26-4EA4E0EE54A1}" srcOrd="0" destOrd="0" presId="urn:microsoft.com/office/officeart/2005/8/layout/hProcess4"/>
    <dgm:cxn modelId="{262047F1-3A26-49FD-88AF-75C03F4E533D}" type="presOf" srcId="{C6495475-1AEF-4BB4-B424-3491BF8B4F47}" destId="{23453B38-71AD-487E-9FEB-34D7B50774BA}" srcOrd="0" destOrd="0" presId="urn:microsoft.com/office/officeart/2005/8/layout/hProcess4"/>
    <dgm:cxn modelId="{68595EF6-9404-4E66-AD14-50B8DC836FC8}" type="presOf" srcId="{9114CD3C-22FB-43AC-B984-5C9276200217}" destId="{DA371900-EA41-4B83-A1A1-5B21CD864B26}" srcOrd="0" destOrd="1" presId="urn:microsoft.com/office/officeart/2005/8/layout/hProcess4"/>
    <dgm:cxn modelId="{B5C6F0FB-D174-4793-987E-88471CA2D9D2}" srcId="{A0073F4F-71CF-44BE-A61A-963F1D75EDA2}" destId="{DA9C8598-3981-4442-A5C6-A33ED5ABB9FE}" srcOrd="1" destOrd="0" parTransId="{A30F1EEC-F241-41B8-A67F-CFF45223450E}" sibTransId="{745985BB-A323-46E4-A947-ADB068B504B8}"/>
    <dgm:cxn modelId="{159E91FD-A4E6-4954-BB43-DEA0DA996039}" srcId="{4ABE5BC4-EFCB-41ED-9DEA-7C82A8812ABC}" destId="{84CA7FBD-6606-4528-BB31-8676B1BF2705}" srcOrd="1" destOrd="0" parTransId="{8243230F-8C10-4B54-9C1B-5F437193EEC4}" sibTransId="{BF4618B4-B51C-4E2F-B7E7-DF8C556C815E}"/>
    <dgm:cxn modelId="{7D13EA02-6B1B-4026-93F7-600487F1E9BF}" type="presParOf" srcId="{41826E5E-DD6C-40F4-BAE3-C6E8D060DC97}" destId="{6883A35B-EFF0-4A24-9ED1-228DA25DF698}" srcOrd="0" destOrd="0" presId="urn:microsoft.com/office/officeart/2005/8/layout/hProcess4"/>
    <dgm:cxn modelId="{735355F4-4338-4A73-8401-545E1CBCCB04}" type="presParOf" srcId="{41826E5E-DD6C-40F4-BAE3-C6E8D060DC97}" destId="{26D899F7-50E0-4AE6-A4A8-8A443B7BCA89}" srcOrd="1" destOrd="0" presId="urn:microsoft.com/office/officeart/2005/8/layout/hProcess4"/>
    <dgm:cxn modelId="{1B28C9CB-7046-41FE-913B-891C12422BCE}" type="presParOf" srcId="{41826E5E-DD6C-40F4-BAE3-C6E8D060DC97}" destId="{C6BA0CB4-E8CE-4FD9-9F9F-888BBF2E16B5}" srcOrd="2" destOrd="0" presId="urn:microsoft.com/office/officeart/2005/8/layout/hProcess4"/>
    <dgm:cxn modelId="{0B52D0B0-60BA-44E6-BF44-F54E9D230736}" type="presParOf" srcId="{C6BA0CB4-E8CE-4FD9-9F9F-888BBF2E16B5}" destId="{BE525DBF-91F5-4AFB-AB83-4F04F8E1CCA4}" srcOrd="0" destOrd="0" presId="urn:microsoft.com/office/officeart/2005/8/layout/hProcess4"/>
    <dgm:cxn modelId="{DF9F5257-19F0-43E7-AB94-896E66B31936}" type="presParOf" srcId="{BE525DBF-91F5-4AFB-AB83-4F04F8E1CCA4}" destId="{BC455B31-445C-499E-92A0-A247C8DAA459}" srcOrd="0" destOrd="0" presId="urn:microsoft.com/office/officeart/2005/8/layout/hProcess4"/>
    <dgm:cxn modelId="{7CA0739D-86B2-43EF-B7C8-12E710A2AE60}" type="presParOf" srcId="{BE525DBF-91F5-4AFB-AB83-4F04F8E1CCA4}" destId="{50C19715-9B70-429D-AC8E-3B28031A73A1}" srcOrd="1" destOrd="0" presId="urn:microsoft.com/office/officeart/2005/8/layout/hProcess4"/>
    <dgm:cxn modelId="{9BB3E05F-F1E9-4E0F-A507-A8C518BDE92C}" type="presParOf" srcId="{BE525DBF-91F5-4AFB-AB83-4F04F8E1CCA4}" destId="{EC6A9318-ED9B-47F3-9A05-A53510CC397F}" srcOrd="2" destOrd="0" presId="urn:microsoft.com/office/officeart/2005/8/layout/hProcess4"/>
    <dgm:cxn modelId="{FE86ADC6-12DD-41F8-BB88-97378A76574A}" type="presParOf" srcId="{BE525DBF-91F5-4AFB-AB83-4F04F8E1CCA4}" destId="{2064BF5E-CFE0-4100-BA4F-AFC881EF3139}" srcOrd="3" destOrd="0" presId="urn:microsoft.com/office/officeart/2005/8/layout/hProcess4"/>
    <dgm:cxn modelId="{EE3B06F7-414D-4927-B5AE-C554894DDF79}" type="presParOf" srcId="{BE525DBF-91F5-4AFB-AB83-4F04F8E1CCA4}" destId="{4627CC09-7D6E-4663-862B-FCB9F22452FA}" srcOrd="4" destOrd="0" presId="urn:microsoft.com/office/officeart/2005/8/layout/hProcess4"/>
    <dgm:cxn modelId="{59F09C41-8858-4B5E-9C79-EAA7AAE65CAC}" type="presParOf" srcId="{C6BA0CB4-E8CE-4FD9-9F9F-888BBF2E16B5}" destId="{FA25CC18-D1D4-4197-AE26-4EA4E0EE54A1}" srcOrd="1" destOrd="0" presId="urn:microsoft.com/office/officeart/2005/8/layout/hProcess4"/>
    <dgm:cxn modelId="{680A5C87-B9A5-4290-A6E0-B3E8CA555580}" type="presParOf" srcId="{C6BA0CB4-E8CE-4FD9-9F9F-888BBF2E16B5}" destId="{5BAB8EC0-E3B5-4559-A1D5-168D511D9BD7}" srcOrd="2" destOrd="0" presId="urn:microsoft.com/office/officeart/2005/8/layout/hProcess4"/>
    <dgm:cxn modelId="{3D8FFFCD-B28D-4A8B-BE24-AE84E239C35F}" type="presParOf" srcId="{5BAB8EC0-E3B5-4559-A1D5-168D511D9BD7}" destId="{CB090CE3-D4CF-4396-9360-3B3FDE795A56}" srcOrd="0" destOrd="0" presId="urn:microsoft.com/office/officeart/2005/8/layout/hProcess4"/>
    <dgm:cxn modelId="{1A043690-359B-46DE-9DA0-63AC1102AA6F}" type="presParOf" srcId="{5BAB8EC0-E3B5-4559-A1D5-168D511D9BD7}" destId="{A646A1C9-CD75-4418-98E1-9ABB2300531B}" srcOrd="1" destOrd="0" presId="urn:microsoft.com/office/officeart/2005/8/layout/hProcess4"/>
    <dgm:cxn modelId="{328FF94A-8F27-4502-B84D-950ED8FC3751}" type="presParOf" srcId="{5BAB8EC0-E3B5-4559-A1D5-168D511D9BD7}" destId="{3F608303-54F8-4D37-90D2-90E2DF7DFC91}" srcOrd="2" destOrd="0" presId="urn:microsoft.com/office/officeart/2005/8/layout/hProcess4"/>
    <dgm:cxn modelId="{497788D1-FC9C-4812-85EC-EF842BA5152A}" type="presParOf" srcId="{5BAB8EC0-E3B5-4559-A1D5-168D511D9BD7}" destId="{22B349B7-1DA6-44EF-BFBE-97D7E6EFAE97}" srcOrd="3" destOrd="0" presId="urn:microsoft.com/office/officeart/2005/8/layout/hProcess4"/>
    <dgm:cxn modelId="{550EDED5-DDA9-4596-8D1A-FC32577748BE}" type="presParOf" srcId="{5BAB8EC0-E3B5-4559-A1D5-168D511D9BD7}" destId="{1796C1CA-F069-4DAD-86C4-15D670E2E84C}" srcOrd="4" destOrd="0" presId="urn:microsoft.com/office/officeart/2005/8/layout/hProcess4"/>
    <dgm:cxn modelId="{14AAC644-D449-4FAF-9B2C-48E1D2418383}" type="presParOf" srcId="{C6BA0CB4-E8CE-4FD9-9F9F-888BBF2E16B5}" destId="{6C8A8D3B-0E2C-4CBA-83EB-4D4661920BC1}" srcOrd="3" destOrd="0" presId="urn:microsoft.com/office/officeart/2005/8/layout/hProcess4"/>
    <dgm:cxn modelId="{9F5AE8D3-94E3-41BC-A293-977ABB17CDEC}" type="presParOf" srcId="{C6BA0CB4-E8CE-4FD9-9F9F-888BBF2E16B5}" destId="{DBDFBEC3-1725-4247-9C81-A5EA26C20864}" srcOrd="4" destOrd="0" presId="urn:microsoft.com/office/officeart/2005/8/layout/hProcess4"/>
    <dgm:cxn modelId="{23BDEED0-2A26-4F22-9B26-9A43DA8B7E63}" type="presParOf" srcId="{DBDFBEC3-1725-4247-9C81-A5EA26C20864}" destId="{702611DC-6DDC-4644-A7A1-71F92FEBFFA8}" srcOrd="0" destOrd="0" presId="urn:microsoft.com/office/officeart/2005/8/layout/hProcess4"/>
    <dgm:cxn modelId="{8394C988-B186-43B1-9454-BF1CD09238B8}" type="presParOf" srcId="{DBDFBEC3-1725-4247-9C81-A5EA26C20864}" destId="{DA371900-EA41-4B83-A1A1-5B21CD864B26}" srcOrd="1" destOrd="0" presId="urn:microsoft.com/office/officeart/2005/8/layout/hProcess4"/>
    <dgm:cxn modelId="{E4AC82DD-4768-4143-A321-A81179F5935A}" type="presParOf" srcId="{DBDFBEC3-1725-4247-9C81-A5EA26C20864}" destId="{B996D689-C598-442D-97E7-624FDA2B793F}" srcOrd="2" destOrd="0" presId="urn:microsoft.com/office/officeart/2005/8/layout/hProcess4"/>
    <dgm:cxn modelId="{9EBF7F7D-817F-48F7-8A90-1E6BE22BD8CF}" type="presParOf" srcId="{DBDFBEC3-1725-4247-9C81-A5EA26C20864}" destId="{23453B38-71AD-487E-9FEB-34D7B50774BA}" srcOrd="3" destOrd="0" presId="urn:microsoft.com/office/officeart/2005/8/layout/hProcess4"/>
    <dgm:cxn modelId="{852DF2B0-2EA6-475B-A950-18DECB84265D}" type="presParOf" srcId="{DBDFBEC3-1725-4247-9C81-A5EA26C20864}" destId="{0E898A10-19B7-4DB7-846D-5294FD2E003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DD8BD-B0A0-43B5-9E77-3A81938C1678}">
      <dsp:nvSpPr>
        <dsp:cNvPr id="0" name=""/>
        <dsp:cNvSpPr/>
      </dsp:nvSpPr>
      <dsp:spPr>
        <a:xfrm>
          <a:off x="2843327" y="0"/>
          <a:ext cx="1762189" cy="11454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Montserrat" panose="00000500000000000000" pitchFamily="50" charset="0"/>
            </a:rPr>
            <a:t>Housing Provider &amp; Site Criteria</a:t>
          </a:r>
        </a:p>
      </dsp:txBody>
      <dsp:txXfrm>
        <a:off x="2899242" y="55915"/>
        <a:ext cx="1650359" cy="1033593"/>
      </dsp:txXfrm>
    </dsp:sp>
    <dsp:sp modelId="{C636A543-4B2F-424F-B837-BFC3E36D20B8}">
      <dsp:nvSpPr>
        <dsp:cNvPr id="0" name=""/>
        <dsp:cNvSpPr/>
      </dsp:nvSpPr>
      <dsp:spPr>
        <a:xfrm>
          <a:off x="1831594" y="571685"/>
          <a:ext cx="3783180" cy="3783180"/>
        </a:xfrm>
        <a:custGeom>
          <a:avLst/>
          <a:gdLst/>
          <a:ahLst/>
          <a:cxnLst/>
          <a:rect l="0" t="0" r="0" b="0"/>
          <a:pathLst>
            <a:path>
              <a:moveTo>
                <a:pt x="3017238" y="371383"/>
              </a:moveTo>
              <a:arcTo wR="1891590" hR="1891590" stAng="18391102" swAng="163605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F032C-FD21-47F6-81BF-28519B02A1E7}">
      <dsp:nvSpPr>
        <dsp:cNvPr id="0" name=""/>
        <dsp:cNvSpPr/>
      </dsp:nvSpPr>
      <dsp:spPr>
        <a:xfrm>
          <a:off x="4734917" y="1894472"/>
          <a:ext cx="1762189" cy="11454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Montserrat" panose="00000500000000000000" pitchFamily="50" charset="0"/>
            </a:rPr>
            <a:t>Concept</a:t>
          </a:r>
          <a:endParaRPr lang="en-US" sz="1800" kern="1200" dirty="0">
            <a:latin typeface="Montserrat" panose="00000500000000000000" pitchFamily="50" charset="0"/>
          </a:endParaRPr>
        </a:p>
      </dsp:txBody>
      <dsp:txXfrm>
        <a:off x="4790832" y="1950387"/>
        <a:ext cx="1650359" cy="1033593"/>
      </dsp:txXfrm>
    </dsp:sp>
    <dsp:sp modelId="{44668570-EB80-47BC-8C52-B415E08E09DD}">
      <dsp:nvSpPr>
        <dsp:cNvPr id="0" name=""/>
        <dsp:cNvSpPr/>
      </dsp:nvSpPr>
      <dsp:spPr>
        <a:xfrm>
          <a:off x="1832831" y="575593"/>
          <a:ext cx="3783180" cy="3783180"/>
        </a:xfrm>
        <a:custGeom>
          <a:avLst/>
          <a:gdLst/>
          <a:ahLst/>
          <a:cxnLst/>
          <a:rect l="0" t="0" r="0" b="0"/>
          <a:pathLst>
            <a:path>
              <a:moveTo>
                <a:pt x="3587038" y="2730381"/>
              </a:moveTo>
              <a:arcTo wR="1891590" hR="1891590" stAng="1579383" swAng="163296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5BF62-BEEE-4B7A-AAFA-1E3D6A0662E3}">
      <dsp:nvSpPr>
        <dsp:cNvPr id="0" name=""/>
        <dsp:cNvSpPr/>
      </dsp:nvSpPr>
      <dsp:spPr>
        <a:xfrm>
          <a:off x="2843327" y="3786062"/>
          <a:ext cx="1762189" cy="11454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Montserrat" panose="00000500000000000000" pitchFamily="50" charset="0"/>
            </a:rPr>
            <a:t>Costing the Concept</a:t>
          </a:r>
          <a:endParaRPr lang="en-US" sz="1800" kern="1200" dirty="0">
            <a:latin typeface="Montserrat" panose="00000500000000000000" pitchFamily="50" charset="0"/>
          </a:endParaRPr>
        </a:p>
      </dsp:txBody>
      <dsp:txXfrm>
        <a:off x="2899242" y="3841977"/>
        <a:ext cx="1650359" cy="1033593"/>
      </dsp:txXfrm>
    </dsp:sp>
    <dsp:sp modelId="{23AF4EAF-82FB-4FEA-B6B0-577ADE3790CB}">
      <dsp:nvSpPr>
        <dsp:cNvPr id="0" name=""/>
        <dsp:cNvSpPr/>
      </dsp:nvSpPr>
      <dsp:spPr>
        <a:xfrm>
          <a:off x="1832831" y="575593"/>
          <a:ext cx="3783180" cy="3783180"/>
        </a:xfrm>
        <a:custGeom>
          <a:avLst/>
          <a:gdLst/>
          <a:ahLst/>
          <a:cxnLst/>
          <a:rect l="0" t="0" r="0" b="0"/>
          <a:pathLst>
            <a:path>
              <a:moveTo>
                <a:pt x="767467" y="3412925"/>
              </a:moveTo>
              <a:arcTo wR="1891590" hR="1891590" stAng="7587654" swAng="163296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A799D-6BD2-4BDD-9F10-7CDC85307ED3}">
      <dsp:nvSpPr>
        <dsp:cNvPr id="0" name=""/>
        <dsp:cNvSpPr/>
      </dsp:nvSpPr>
      <dsp:spPr>
        <a:xfrm>
          <a:off x="951736" y="1894472"/>
          <a:ext cx="1762189" cy="11454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Montserrat" panose="00000500000000000000" pitchFamily="50" charset="0"/>
            </a:rPr>
            <a:t>Identifying Financial Sources</a:t>
          </a:r>
          <a:endParaRPr lang="en-US" sz="1800" kern="1200" dirty="0">
            <a:latin typeface="Montserrat" panose="00000500000000000000" pitchFamily="50" charset="0"/>
          </a:endParaRPr>
        </a:p>
      </dsp:txBody>
      <dsp:txXfrm>
        <a:off x="1007651" y="1950387"/>
        <a:ext cx="1650359" cy="1033593"/>
      </dsp:txXfrm>
    </dsp:sp>
    <dsp:sp modelId="{82C955DD-AD47-4321-BC5C-53BF9180E192}">
      <dsp:nvSpPr>
        <dsp:cNvPr id="0" name=""/>
        <dsp:cNvSpPr/>
      </dsp:nvSpPr>
      <dsp:spPr>
        <a:xfrm>
          <a:off x="1834068" y="571685"/>
          <a:ext cx="3783180" cy="3783180"/>
        </a:xfrm>
        <a:custGeom>
          <a:avLst/>
          <a:gdLst/>
          <a:ahLst/>
          <a:cxnLst/>
          <a:rect l="0" t="0" r="0" b="0"/>
          <a:pathLst>
            <a:path>
              <a:moveTo>
                <a:pt x="194549" y="1056026"/>
              </a:moveTo>
              <a:arcTo wR="1891590" hR="1891590" stAng="12372842" swAng="163605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2470C-48F5-46E2-9CBD-FCBFFD73A407}">
      <dsp:nvSpPr>
        <dsp:cNvPr id="0" name=""/>
        <dsp:cNvSpPr/>
      </dsp:nvSpPr>
      <dsp:spPr>
        <a:xfrm>
          <a:off x="4905" y="2298748"/>
          <a:ext cx="2260503" cy="2260503"/>
        </a:xfrm>
        <a:prstGeom prst="ellipse">
          <a:avLst/>
        </a:prstGeom>
        <a:solidFill>
          <a:srgbClr val="80B2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Montserrat" panose="00000500000000000000" pitchFamily="50" charset="0"/>
            </a:rPr>
            <a:t>Revenue</a:t>
          </a:r>
        </a:p>
      </dsp:txBody>
      <dsp:txXfrm>
        <a:off x="335948" y="2629791"/>
        <a:ext cx="1598417" cy="1598417"/>
      </dsp:txXfrm>
    </dsp:sp>
    <dsp:sp modelId="{98F9D59D-902F-44F3-A2E1-42B08A74DF08}">
      <dsp:nvSpPr>
        <dsp:cNvPr id="0" name=""/>
        <dsp:cNvSpPr/>
      </dsp:nvSpPr>
      <dsp:spPr>
        <a:xfrm>
          <a:off x="2448961" y="3184966"/>
          <a:ext cx="488067" cy="488067"/>
        </a:xfrm>
        <a:prstGeom prst="mathMinus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13654" y="3371603"/>
        <a:ext cx="358681" cy="114793"/>
      </dsp:txXfrm>
    </dsp:sp>
    <dsp:sp modelId="{5325DA74-BB94-4076-A322-DC9F96A805E5}">
      <dsp:nvSpPr>
        <dsp:cNvPr id="0" name=""/>
        <dsp:cNvSpPr/>
      </dsp:nvSpPr>
      <dsp:spPr>
        <a:xfrm>
          <a:off x="3120582" y="2298748"/>
          <a:ext cx="2260503" cy="2260503"/>
        </a:xfrm>
        <a:prstGeom prst="ellipse">
          <a:avLst/>
        </a:prstGeom>
        <a:solidFill>
          <a:srgbClr val="0A9B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Montserrat" panose="00000500000000000000" pitchFamily="50" charset="0"/>
            </a:rPr>
            <a:t>Expenses</a:t>
          </a:r>
        </a:p>
      </dsp:txBody>
      <dsp:txXfrm>
        <a:off x="3451625" y="2629791"/>
        <a:ext cx="1598417" cy="1598417"/>
      </dsp:txXfrm>
    </dsp:sp>
    <dsp:sp modelId="{FAB2E7C8-E980-43C1-B61D-9F6DEB2C9680}">
      <dsp:nvSpPr>
        <dsp:cNvPr id="0" name=""/>
        <dsp:cNvSpPr/>
      </dsp:nvSpPr>
      <dsp:spPr>
        <a:xfrm>
          <a:off x="5564638" y="3184966"/>
          <a:ext cx="488067" cy="488067"/>
        </a:xfrm>
        <a:prstGeom prst="mathEqual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629331" y="3285508"/>
        <a:ext cx="358681" cy="286983"/>
      </dsp:txXfrm>
    </dsp:sp>
    <dsp:sp modelId="{3DAC3FF7-72A2-4F7F-8A2B-88551AFAF137}">
      <dsp:nvSpPr>
        <dsp:cNvPr id="0" name=""/>
        <dsp:cNvSpPr/>
      </dsp:nvSpPr>
      <dsp:spPr>
        <a:xfrm>
          <a:off x="6236259" y="2298748"/>
          <a:ext cx="2260503" cy="2260503"/>
        </a:xfrm>
        <a:prstGeom prst="ellipse">
          <a:avLst/>
        </a:prstGeom>
        <a:solidFill>
          <a:srgbClr val="F571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Montserrat" panose="00000500000000000000" pitchFamily="50" charset="0"/>
            </a:rPr>
            <a:t>Net Operating Income (NOI)</a:t>
          </a:r>
        </a:p>
      </dsp:txBody>
      <dsp:txXfrm>
        <a:off x="6567302" y="2629791"/>
        <a:ext cx="1598417" cy="1598417"/>
      </dsp:txXfrm>
    </dsp:sp>
    <dsp:sp modelId="{469BD65F-61D7-4441-B4EB-5460F9E51C81}">
      <dsp:nvSpPr>
        <dsp:cNvPr id="0" name=""/>
        <dsp:cNvSpPr/>
      </dsp:nvSpPr>
      <dsp:spPr>
        <a:xfrm>
          <a:off x="8680315" y="3184966"/>
          <a:ext cx="488067" cy="488067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8680315" y="3306983"/>
        <a:ext cx="366050" cy="244033"/>
      </dsp:txXfrm>
    </dsp:sp>
    <dsp:sp modelId="{FB72B529-EB31-4E82-9DEB-7C9805268361}">
      <dsp:nvSpPr>
        <dsp:cNvPr id="0" name=""/>
        <dsp:cNvSpPr/>
      </dsp:nvSpPr>
      <dsp:spPr>
        <a:xfrm>
          <a:off x="9351935" y="2298748"/>
          <a:ext cx="2260503" cy="2260503"/>
        </a:xfrm>
        <a:prstGeom prst="ellipse">
          <a:avLst/>
        </a:prstGeom>
        <a:solidFill>
          <a:srgbClr val="8670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Montserrat" panose="00000500000000000000" pitchFamily="50" charset="0"/>
            </a:rPr>
            <a:t>Debt Financing</a:t>
          </a:r>
        </a:p>
      </dsp:txBody>
      <dsp:txXfrm>
        <a:off x="9682978" y="2629791"/>
        <a:ext cx="1598417" cy="1598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DD8BD-B0A0-43B5-9E77-3A81938C1678}">
      <dsp:nvSpPr>
        <dsp:cNvPr id="0" name=""/>
        <dsp:cNvSpPr/>
      </dsp:nvSpPr>
      <dsp:spPr>
        <a:xfrm>
          <a:off x="2506842" y="0"/>
          <a:ext cx="1568383" cy="1019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Montserrat" panose="00000500000000000000" pitchFamily="50" charset="0"/>
            </a:rPr>
            <a:t>Client &amp; Site Criteria</a:t>
          </a:r>
        </a:p>
      </dsp:txBody>
      <dsp:txXfrm>
        <a:off x="2556607" y="49765"/>
        <a:ext cx="1468853" cy="919919"/>
      </dsp:txXfrm>
    </dsp:sp>
    <dsp:sp modelId="{C636A543-4B2F-424F-B837-BFC3E36D20B8}">
      <dsp:nvSpPr>
        <dsp:cNvPr id="0" name=""/>
        <dsp:cNvSpPr/>
      </dsp:nvSpPr>
      <dsp:spPr>
        <a:xfrm>
          <a:off x="1606843" y="509657"/>
          <a:ext cx="3368220" cy="3368220"/>
        </a:xfrm>
        <a:custGeom>
          <a:avLst/>
          <a:gdLst/>
          <a:ahLst/>
          <a:cxnLst/>
          <a:rect l="0" t="0" r="0" b="0"/>
          <a:pathLst>
            <a:path>
              <a:moveTo>
                <a:pt x="2684866" y="329594"/>
              </a:moveTo>
              <a:arcTo wR="1684110" hR="1684110" stAng="18387486" swAng="1633796"/>
            </a:path>
          </a:pathLst>
        </a:custGeom>
        <a:noFill/>
        <a:ln w="19050" cap="flat" cmpd="sng" algn="ctr">
          <a:solidFill>
            <a:srgbClr val="F5714A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3BAF032C-FD21-47F6-81BF-28519B02A1E7}">
      <dsp:nvSpPr>
        <dsp:cNvPr id="0" name=""/>
        <dsp:cNvSpPr/>
      </dsp:nvSpPr>
      <dsp:spPr>
        <a:xfrm>
          <a:off x="4190952" y="1684298"/>
          <a:ext cx="1568383" cy="1019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Montserrat" panose="00000500000000000000" pitchFamily="50" charset="0"/>
            </a:rPr>
            <a:t>Concept</a:t>
          </a:r>
        </a:p>
      </dsp:txBody>
      <dsp:txXfrm>
        <a:off x="4240717" y="1734063"/>
        <a:ext cx="1468853" cy="919919"/>
      </dsp:txXfrm>
    </dsp:sp>
    <dsp:sp modelId="{44668570-EB80-47BC-8C52-B415E08E09DD}">
      <dsp:nvSpPr>
        <dsp:cNvPr id="0" name=""/>
        <dsp:cNvSpPr/>
      </dsp:nvSpPr>
      <dsp:spPr>
        <a:xfrm>
          <a:off x="1606924" y="509912"/>
          <a:ext cx="3368220" cy="3368220"/>
        </a:xfrm>
        <a:custGeom>
          <a:avLst/>
          <a:gdLst/>
          <a:ahLst/>
          <a:cxnLst/>
          <a:rect l="0" t="0" r="0" b="0"/>
          <a:pathLst>
            <a:path>
              <a:moveTo>
                <a:pt x="3193631" y="2430817"/>
              </a:moveTo>
              <a:arcTo wR="1684110" hR="1684110" stAng="1579199" swAng="1633569"/>
            </a:path>
          </a:pathLst>
        </a:custGeom>
        <a:noFill/>
        <a:ln w="19050" cap="flat" cmpd="sng" algn="ctr">
          <a:solidFill>
            <a:srgbClr val="F5714A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8655BF62-BEEE-4B7A-AAFA-1E3D6A0662E3}">
      <dsp:nvSpPr>
        <dsp:cNvPr id="0" name=""/>
        <dsp:cNvSpPr/>
      </dsp:nvSpPr>
      <dsp:spPr>
        <a:xfrm>
          <a:off x="2506842" y="3368408"/>
          <a:ext cx="1568383" cy="1019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Montserrat" panose="00000500000000000000" pitchFamily="50" charset="0"/>
            </a:rPr>
            <a:t>Costing the Concept</a:t>
          </a:r>
        </a:p>
      </dsp:txBody>
      <dsp:txXfrm>
        <a:off x="2556607" y="3418173"/>
        <a:ext cx="1468853" cy="919919"/>
      </dsp:txXfrm>
    </dsp:sp>
    <dsp:sp modelId="{23AF4EAF-82FB-4FEA-B6B0-577ADE3790CB}">
      <dsp:nvSpPr>
        <dsp:cNvPr id="0" name=""/>
        <dsp:cNvSpPr/>
      </dsp:nvSpPr>
      <dsp:spPr>
        <a:xfrm>
          <a:off x="1606924" y="509912"/>
          <a:ext cx="3368220" cy="3368220"/>
        </a:xfrm>
        <a:custGeom>
          <a:avLst/>
          <a:gdLst/>
          <a:ahLst/>
          <a:cxnLst/>
          <a:rect l="0" t="0" r="0" b="0"/>
          <a:pathLst>
            <a:path>
              <a:moveTo>
                <a:pt x="683453" y="3038699"/>
              </a:moveTo>
              <a:arcTo wR="1684110" hR="1684110" stAng="7587232" swAng="1633569"/>
            </a:path>
          </a:pathLst>
        </a:custGeom>
        <a:noFill/>
        <a:ln w="19050" cap="flat" cmpd="sng" algn="ctr">
          <a:solidFill>
            <a:srgbClr val="F5714A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A2AA799D-6BD2-4BDD-9F10-7CDC85307ED3}">
      <dsp:nvSpPr>
        <dsp:cNvPr id="0" name=""/>
        <dsp:cNvSpPr/>
      </dsp:nvSpPr>
      <dsp:spPr>
        <a:xfrm>
          <a:off x="822732" y="1684298"/>
          <a:ext cx="1568383" cy="1019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Montserrat" panose="00000500000000000000" pitchFamily="50" charset="0"/>
            </a:rPr>
            <a:t>Identifying Financial Sources</a:t>
          </a:r>
        </a:p>
      </dsp:txBody>
      <dsp:txXfrm>
        <a:off x="872497" y="1734063"/>
        <a:ext cx="1468853" cy="919919"/>
      </dsp:txXfrm>
    </dsp:sp>
    <dsp:sp modelId="{82C955DD-AD47-4321-BC5C-53BF9180E192}">
      <dsp:nvSpPr>
        <dsp:cNvPr id="0" name=""/>
        <dsp:cNvSpPr/>
      </dsp:nvSpPr>
      <dsp:spPr>
        <a:xfrm>
          <a:off x="1607005" y="509657"/>
          <a:ext cx="3368220" cy="3368220"/>
        </a:xfrm>
        <a:custGeom>
          <a:avLst/>
          <a:gdLst/>
          <a:ahLst/>
          <a:cxnLst/>
          <a:rect l="0" t="0" r="0" b="0"/>
          <a:pathLst>
            <a:path>
              <a:moveTo>
                <a:pt x="174484" y="937613"/>
              </a:moveTo>
              <a:arcTo wR="1684110" hR="1684110" stAng="12378718" swAng="1633796"/>
            </a:path>
          </a:pathLst>
        </a:custGeom>
        <a:noFill/>
        <a:ln w="19050" cap="flat" cmpd="sng" algn="ctr">
          <a:solidFill>
            <a:srgbClr val="F5714A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19715-9B70-429D-AC8E-3B28031A73A1}">
      <dsp:nvSpPr>
        <dsp:cNvPr id="0" name=""/>
        <dsp:cNvSpPr/>
      </dsp:nvSpPr>
      <dsp:spPr>
        <a:xfrm>
          <a:off x="859482" y="1062632"/>
          <a:ext cx="2475684" cy="2041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Examine your Concept Form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Build Project Team</a:t>
          </a:r>
        </a:p>
      </dsp:txBody>
      <dsp:txXfrm>
        <a:off x="906472" y="1109622"/>
        <a:ext cx="2381704" cy="1510386"/>
      </dsp:txXfrm>
    </dsp:sp>
    <dsp:sp modelId="{FA25CC18-D1D4-4197-AE26-4EA4E0EE54A1}">
      <dsp:nvSpPr>
        <dsp:cNvPr id="0" name=""/>
        <dsp:cNvSpPr/>
      </dsp:nvSpPr>
      <dsp:spPr>
        <a:xfrm>
          <a:off x="2207235" y="1392660"/>
          <a:ext cx="2961112" cy="2961112"/>
        </a:xfrm>
        <a:prstGeom prst="leftCircularArrow">
          <a:avLst>
            <a:gd name="adj1" fmla="val 3929"/>
            <a:gd name="adj2" fmla="val 492494"/>
            <a:gd name="adj3" fmla="val 2268005"/>
            <a:gd name="adj4" fmla="val 9024489"/>
            <a:gd name="adj5" fmla="val 45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4BF5E-CFE0-4100-BA4F-AFC881EF3139}">
      <dsp:nvSpPr>
        <dsp:cNvPr id="0" name=""/>
        <dsp:cNvSpPr/>
      </dsp:nvSpPr>
      <dsp:spPr>
        <a:xfrm>
          <a:off x="1409634" y="2666999"/>
          <a:ext cx="2200608" cy="875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solidFill>
                <a:schemeClr val="tx1"/>
              </a:solidFill>
            </a:rPr>
            <a:t>Pre-Feasibility</a:t>
          </a:r>
        </a:p>
      </dsp:txBody>
      <dsp:txXfrm>
        <a:off x="1435265" y="2692630"/>
        <a:ext cx="2149346" cy="823847"/>
      </dsp:txXfrm>
    </dsp:sp>
    <dsp:sp modelId="{A646A1C9-CD75-4418-98E1-9ABB2300531B}">
      <dsp:nvSpPr>
        <dsp:cNvPr id="0" name=""/>
        <dsp:cNvSpPr/>
      </dsp:nvSpPr>
      <dsp:spPr>
        <a:xfrm>
          <a:off x="4164200" y="1062632"/>
          <a:ext cx="2475684" cy="2041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Complete Feasibility Form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Draw Strategy Cards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Apply for Grant Funding</a:t>
          </a:r>
        </a:p>
      </dsp:txBody>
      <dsp:txXfrm>
        <a:off x="4211190" y="1547177"/>
        <a:ext cx="2381704" cy="1510386"/>
      </dsp:txXfrm>
    </dsp:sp>
    <dsp:sp modelId="{6C8A8D3B-0E2C-4CBA-83EB-4D4661920BC1}">
      <dsp:nvSpPr>
        <dsp:cNvPr id="0" name=""/>
        <dsp:cNvSpPr/>
      </dsp:nvSpPr>
      <dsp:spPr>
        <a:xfrm>
          <a:off x="5491322" y="-266648"/>
          <a:ext cx="3277450" cy="3277450"/>
        </a:xfrm>
        <a:prstGeom prst="circularArrow">
          <a:avLst>
            <a:gd name="adj1" fmla="val 3549"/>
            <a:gd name="adj2" fmla="val 440924"/>
            <a:gd name="adj3" fmla="val 19383565"/>
            <a:gd name="adj4" fmla="val 12575511"/>
            <a:gd name="adj5" fmla="val 41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349B7-1DA6-44EF-BFBE-97D7E6EFAE97}">
      <dsp:nvSpPr>
        <dsp:cNvPr id="0" name=""/>
        <dsp:cNvSpPr/>
      </dsp:nvSpPr>
      <dsp:spPr>
        <a:xfrm>
          <a:off x="4714352" y="625078"/>
          <a:ext cx="2200608" cy="875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solidFill>
                <a:schemeClr val="tx1"/>
              </a:solidFill>
            </a:rPr>
            <a:t>Feasibility</a:t>
          </a:r>
        </a:p>
      </dsp:txBody>
      <dsp:txXfrm>
        <a:off x="4739983" y="650709"/>
        <a:ext cx="2149346" cy="823847"/>
      </dsp:txXfrm>
    </dsp:sp>
    <dsp:sp modelId="{DA371900-EA41-4B83-A1A1-5B21CD864B26}">
      <dsp:nvSpPr>
        <dsp:cNvPr id="0" name=""/>
        <dsp:cNvSpPr/>
      </dsp:nvSpPr>
      <dsp:spPr>
        <a:xfrm>
          <a:off x="7468919" y="1062632"/>
          <a:ext cx="2475684" cy="2041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Pitch you Project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Achieve Financial Viability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</dsp:txBody>
      <dsp:txXfrm>
        <a:off x="7515909" y="1109622"/>
        <a:ext cx="2381704" cy="1510386"/>
      </dsp:txXfrm>
    </dsp:sp>
    <dsp:sp modelId="{23453B38-71AD-487E-9FEB-34D7B50774BA}">
      <dsp:nvSpPr>
        <dsp:cNvPr id="0" name=""/>
        <dsp:cNvSpPr/>
      </dsp:nvSpPr>
      <dsp:spPr>
        <a:xfrm>
          <a:off x="8019071" y="2666999"/>
          <a:ext cx="2200608" cy="875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solidFill>
                <a:schemeClr val="tx1"/>
              </a:solidFill>
            </a:rPr>
            <a:t>Funding Award</a:t>
          </a:r>
        </a:p>
      </dsp:txBody>
      <dsp:txXfrm>
        <a:off x="8044702" y="2692630"/>
        <a:ext cx="2149346" cy="823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54C71-5416-43F8-BDBA-3CBB9C53899C}" type="datetimeFigureOut">
              <a:rPr lang="en-CA" smtClean="0"/>
              <a:t>22-May-2024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22B3-57E0-429B-831B-9EF807EE84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25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EAF3F-447E-42C7-92AB-03667FB8C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167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Mozghan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72D4B-2B5A-4D3B-87B1-4F3E99AD3EA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798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err="1"/>
              <a:t>Mozghan</a:t>
            </a:r>
            <a:endParaRPr lang="en-US" sz="1050" baseline="0" dirty="0"/>
          </a:p>
          <a:p>
            <a:endParaRPr lang="en-CA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EAF3F-447E-42C7-92AB-03667FB8C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739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err="1"/>
              <a:t>Mozghan</a:t>
            </a:r>
            <a:endParaRPr lang="en-US" sz="1050" baseline="0" dirty="0"/>
          </a:p>
          <a:p>
            <a:pPr eaLnBrk="1" hangingPunct="1"/>
            <a:endParaRPr lang="en-CA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EAF3F-447E-42C7-92AB-03667FB8C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49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8098">
              <a:defRPr/>
            </a:pPr>
            <a:fld id="{E9449956-6F55-45C7-B34F-37520BBA4C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78098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6304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/>
              <a:t>Paige</a:t>
            </a:r>
            <a:endParaRPr lang="en-CA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EAF3F-447E-42C7-92AB-03667FB8C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266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Paige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8098">
              <a:defRPr/>
            </a:pPr>
            <a:fld id="{C7C72D4B-2B5A-4D3B-87B1-4F3E99AD3EA2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878098">
                <a:defRPr/>
              </a:pPr>
              <a:t>20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4494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Paige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8098">
              <a:defRPr/>
            </a:pPr>
            <a:fld id="{E9449956-6F55-45C7-B34F-37520BBA4C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78098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5243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Paige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8098">
              <a:defRPr/>
            </a:pPr>
            <a:fld id="{E9449956-6F55-45C7-B34F-37520BBA4C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78098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3929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8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449956-6F55-45C7-B34F-37520BBA4C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780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647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AF3F-447E-42C7-92AB-03667FB8C7F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9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Mozghan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72D4B-2B5A-4D3B-87B1-4F3E99AD3EA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666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467" lvl="0" indent="0">
              <a:spcBef>
                <a:spcPts val="83"/>
              </a:spcBef>
              <a:buFont typeface="Arial" panose="020B0604020202020204" pitchFamily="34" charset="0"/>
              <a:buNone/>
            </a:pPr>
            <a:r>
              <a:rPr lang="en-US" dirty="0" err="1"/>
              <a:t>Mozghan</a:t>
            </a:r>
            <a:endParaRPr lang="en-US" sz="1200" spc="-73" dirty="0">
              <a:solidFill>
                <a:srgbClr val="647E5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72D4B-2B5A-4D3B-87B1-4F3E99AD3EA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910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Mozghan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8098">
              <a:defRPr/>
            </a:pPr>
            <a:fld id="{E9449956-6F55-45C7-B34F-37520BBA4C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78098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790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Mozghan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8098">
              <a:defRPr/>
            </a:pPr>
            <a:fld id="{E9449956-6F55-45C7-B34F-37520BBA4C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78098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956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Mozghan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8098">
              <a:defRPr/>
            </a:pPr>
            <a:fld id="{E9449956-6F55-45C7-B34F-37520BBA4C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78098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62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Mozghan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8098">
              <a:defRPr/>
            </a:pPr>
            <a:fld id="{E9449956-6F55-45C7-B34F-37520BBA4C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78098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899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Mozghan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8098">
              <a:defRPr/>
            </a:pPr>
            <a:fld id="{E9449956-6F55-45C7-B34F-37520BBA4C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78098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422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Mozghan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72D4B-2B5A-4D3B-87B1-4F3E99AD3EA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427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recor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2BEF-53FE-F3F5-D5E9-21CB0DDD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46316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CCDEF-98E5-6E8B-E1B9-8ACA5BD58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0372B-E5AD-07C1-FCC9-99C06CDE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56347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40519-1869-4599-2687-615422CB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3494" y="635634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ExtraBold" panose="00000900000000000000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GONOGO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FC48-07CE-5A24-9909-531A327B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9F9F79-56BD-49C2-BEFD-CCF0919743CC}"/>
              </a:ext>
            </a:extLst>
          </p:cNvPr>
          <p:cNvSpPr/>
          <p:nvPr userDrawn="1"/>
        </p:nvSpPr>
        <p:spPr>
          <a:xfrm>
            <a:off x="413657" y="5863471"/>
            <a:ext cx="193509" cy="1935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16670-FF78-4E80-9E89-671AD1B330A4}"/>
              </a:ext>
            </a:extLst>
          </p:cNvPr>
          <p:cNvSpPr txBox="1"/>
          <p:nvPr userDrawn="1"/>
        </p:nvSpPr>
        <p:spPr>
          <a:xfrm>
            <a:off x="607166" y="5828760"/>
            <a:ext cx="4400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Kindly note that today’s session will be recorded.</a:t>
            </a:r>
          </a:p>
        </p:txBody>
      </p:sp>
    </p:spTree>
    <p:extLst>
      <p:ext uri="{BB962C8B-B14F-4D97-AF65-F5344CB8AC3E}">
        <p14:creationId xmlns:p14="http://schemas.microsoft.com/office/powerpoint/2010/main" val="137873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E9333-1804-47B2-B69B-9832B6D7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067252-3DC6-4AFF-9CD0-6E0FDA4AB6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5363" y="1636712"/>
            <a:ext cx="3043237" cy="2582361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2F2CF9-EA20-48A1-BE73-7DD7C2D86F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5362" y="4347774"/>
            <a:ext cx="3043237" cy="1747027"/>
          </a:xfrm>
        </p:spPr>
        <p:txBody>
          <a:bodyPr>
            <a:normAutofit/>
          </a:bodyPr>
          <a:lstStyle>
            <a:lvl2pPr marL="457200" indent="0" algn="ctr">
              <a:buFont typeface="Arial" panose="020B0604020202020204" pitchFamily="34" charset="0"/>
              <a:buNone/>
              <a:defRPr sz="1800">
                <a:latin typeface="Montserrat Medium" panose="00000600000000000000" pitchFamily="50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1"/>
            <a:endParaRPr lang="en-CA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CDFDF17-6C22-451A-AE1B-F50B44F7A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4381" y="1636711"/>
            <a:ext cx="3043237" cy="2582361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2A7521E-7D77-4AF2-97B1-C841825ED6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400" y="1636711"/>
            <a:ext cx="3043237" cy="2582361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55D7AE9-3280-4967-9EA2-B849C67724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4381" y="4347773"/>
            <a:ext cx="3043237" cy="1747027"/>
          </a:xfrm>
        </p:spPr>
        <p:txBody>
          <a:bodyPr>
            <a:normAutofit/>
          </a:bodyPr>
          <a:lstStyle>
            <a:lvl2pPr marL="457200" indent="0" algn="ctr">
              <a:buNone/>
              <a:defRPr sz="1800">
                <a:latin typeface="+mn-lt"/>
              </a:defRPr>
            </a:lvl2pPr>
          </a:lstStyle>
          <a:p>
            <a:pPr lvl="1"/>
            <a:endParaRPr lang="en-C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6E18B44-51E6-4546-BE5B-2815C13129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53399" y="4370944"/>
            <a:ext cx="3043237" cy="1747027"/>
          </a:xfrm>
        </p:spPr>
        <p:txBody>
          <a:bodyPr>
            <a:normAutofit/>
          </a:bodyPr>
          <a:lstStyle>
            <a:lvl2pPr marL="457200" indent="0" algn="ctr">
              <a:buNone/>
              <a:defRPr sz="1800">
                <a:latin typeface="+mn-lt"/>
              </a:defRPr>
            </a:lvl2pPr>
          </a:lstStyle>
          <a:p>
            <a:pPr lvl="1"/>
            <a:endParaRPr lang="en-CA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630E734-61E9-4F42-91D7-BC8C1972E073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407988" y="6356349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C800CDD-8047-403A-93B3-A275329DF3F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823494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2C9E3EF-0782-4F18-BBFA-8BB2D6DDF04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4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5AAC2-895D-4EA0-BF51-CCFF652B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5FE28-0553-42B7-876C-02C6F9C5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162645-5EA4-4A57-85A7-284DA973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6669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5B57C-B53D-4A53-844F-6B5A194E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DEC855-ED61-49AD-BD87-EF6CD13556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388" y="1876425"/>
            <a:ext cx="2328862" cy="2038350"/>
          </a:xfrm>
        </p:spPr>
        <p:txBody>
          <a:bodyPr/>
          <a:lstStyle/>
          <a:p>
            <a:endParaRPr lang="en-CA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00701F9-6A87-47B7-8DBF-1F4EE56130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01334" y="1866901"/>
            <a:ext cx="2328862" cy="2038350"/>
          </a:xfrm>
        </p:spPr>
        <p:txBody>
          <a:bodyPr/>
          <a:lstStyle/>
          <a:p>
            <a:endParaRPr lang="en-CA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BFC81C8-CE16-48D4-97A2-F96BCF57F7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3298" y="1876425"/>
            <a:ext cx="2328862" cy="2038350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3E12887-1CBA-45C0-BBD5-A6B2E5A90D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80623" y="1876425"/>
            <a:ext cx="2328862" cy="2038350"/>
          </a:xfrm>
        </p:spPr>
        <p:txBody>
          <a:bodyPr/>
          <a:lstStyle/>
          <a:p>
            <a:endParaRPr lang="en-C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6BE7F0-35CB-4DD8-A78B-8071136765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4338" y="4267200"/>
            <a:ext cx="2371725" cy="898525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A090402-9D0A-47BD-9E18-93D42F4D28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9902" y="4267200"/>
            <a:ext cx="2371725" cy="898525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0CDE373-E389-4326-9D5B-0AE2D99842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3298" y="4267200"/>
            <a:ext cx="2371725" cy="898525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9C377CB-9E8E-4196-BAF2-97B35FC9CE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37760" y="4267199"/>
            <a:ext cx="2371725" cy="898525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latin typeface="+mn-lt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52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D991-8110-3A12-553F-2F718745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75EBA-0359-C5E9-131E-0730AEC67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671A6-29CD-3C81-CD8A-D2BA2C33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3494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ExtraBold" panose="00000900000000000000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GONOGO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D3C09-FAE2-CAD2-366D-713F7720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6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11260-A8FC-BDDC-358B-67A5C7DF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EA7A95-ECB1-743A-0956-5FEB1B9C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3494" y="635634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3DB5F-FE5C-72B4-4D1B-1DA6DD4E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30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03A7-7209-4C62-9090-F7666FBD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D67EF-0AD0-40BF-B5D4-C80745FE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0CA0D-8D73-4E8F-BFC7-969685691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3494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98709-1F67-4C11-9E2C-CF190CC2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A3C34F-5623-4C30-A8D8-C5DE28961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337" y="1808991"/>
            <a:ext cx="10939463" cy="1143000"/>
          </a:xfrm>
        </p:spPr>
        <p:txBody>
          <a:bodyPr/>
          <a:lstStyle/>
          <a:p>
            <a:pPr lvl="0"/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A710C74-1DA1-4D3B-82F6-1F0C810378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4336" y="3096937"/>
            <a:ext cx="5099277" cy="2601912"/>
          </a:xfrm>
        </p:spPr>
        <p:txBody>
          <a:bodyPr/>
          <a:lstStyle>
            <a:lvl1pPr algn="ctr">
              <a:defRPr/>
            </a:lvl1pPr>
          </a:lstStyle>
          <a:p>
            <a:pPr lvl="0"/>
            <a:endParaRPr lang="en-C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229893F-B5BA-4EFC-9E94-83B06445FA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4523" y="3096937"/>
            <a:ext cx="5099277" cy="2601912"/>
          </a:xfrm>
        </p:spPr>
        <p:txBody>
          <a:bodyPr/>
          <a:lstStyle>
            <a:lvl1pPr algn="ctr">
              <a:defRPr/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82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674F0-E03B-5DC0-D8DF-D9C57B02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348" y="334416"/>
            <a:ext cx="9748001" cy="74771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CFB0C-BD05-8B8C-F10B-C47D556EC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4526" y="1588168"/>
            <a:ext cx="5820862" cy="427288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971BE-066A-384F-BAB4-928E5474C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96106"/>
            <a:ext cx="4341812" cy="42728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E3DEB-65CA-41BF-3566-7E1A3A27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E7A86-9C3D-508D-BD9A-18E218A3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3494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CF1F2-1C7F-12D8-6388-3F573EF1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2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D8D4-7E05-07B2-9BE3-45BFEDEB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338231"/>
            <a:ext cx="1008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00DC6-BAE8-A007-0984-22E620336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59B5F-89AA-A040-C0F6-A73096632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15BCB-ACC6-BFA2-53AF-E68FB80FF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A93BF8-24DD-ABF9-8868-51A908AF8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B9AEB-EAD9-7928-A723-E206F665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20AC4-E1E2-AE39-5902-DFCA4465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3494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ExtraBold" panose="00000900000000000000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GONOGO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1A08C4-A876-A55C-AA13-DF5AA66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3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6157-A954-4460-B72F-3FB4951D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0D419-1905-49FA-A4FD-7092152C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56349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7333F-CC15-43C8-9CE9-7B0905DD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3494" y="635634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18618-1299-4A95-9BD2-3C8684F1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FEBF42D-EC45-4402-9927-818DFC5DC5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8186" y="1730375"/>
            <a:ext cx="4273550" cy="3460750"/>
          </a:xfrm>
        </p:spPr>
        <p:txBody>
          <a:bodyPr/>
          <a:lstStyle/>
          <a:p>
            <a:endParaRPr lang="en-CA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3448E0-AC03-489B-9434-3BFB927C9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9179" y="1730375"/>
            <a:ext cx="4273550" cy="3460750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05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E9333-1804-47B2-B69B-9832B6D7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067252-3DC6-4AFF-9CD0-6E0FDA4AB6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5363" y="1636712"/>
            <a:ext cx="3043237" cy="2582361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2F2CF9-EA20-48A1-BE73-7DD7C2D86F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5362" y="4347774"/>
            <a:ext cx="3043237" cy="1747027"/>
          </a:xfrm>
        </p:spPr>
        <p:txBody>
          <a:bodyPr/>
          <a:lstStyle>
            <a:lvl2pPr marL="457200" indent="0" algn="ctr">
              <a:buFont typeface="Arial" panose="020B0604020202020204" pitchFamily="34" charset="0"/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1"/>
            <a:endParaRPr lang="en-CA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CDFDF17-6C22-451A-AE1B-F50B44F7A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4381" y="1636711"/>
            <a:ext cx="3043237" cy="2582361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2A7521E-7D77-4AF2-97B1-C841825ED6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400" y="1636711"/>
            <a:ext cx="3043237" cy="2582361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55D7AE9-3280-4967-9EA2-B849C6772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4381" y="4347773"/>
            <a:ext cx="3043237" cy="1747027"/>
          </a:xfrm>
        </p:spPr>
        <p:txBody>
          <a:bodyPr/>
          <a:lstStyle>
            <a:lvl2pPr marL="457200" indent="0" algn="ctr">
              <a:buNone/>
              <a:defRPr/>
            </a:lvl2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6E18B44-51E6-4546-BE5B-2815C13129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53399" y="4370944"/>
            <a:ext cx="3043237" cy="1747027"/>
          </a:xfrm>
        </p:spPr>
        <p:txBody>
          <a:bodyPr/>
          <a:lstStyle>
            <a:lvl2pPr marL="457200" indent="0" algn="ctr">
              <a:buNone/>
              <a:defRPr/>
            </a:lvl2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630E734-61E9-4F42-91D7-BC8C1972E073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407988" y="6356349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C800CDD-8047-403A-93B3-A275329DF3F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823494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2C9E3EF-0782-4F18-BBFA-8BB2D6DDF04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D20D-C5B5-45A4-A1D6-4BD58D41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7" y="338483"/>
            <a:ext cx="10506755" cy="12013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8F642-EA0A-4EC0-A3B8-696B7E19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5634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TOOLBOX+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C3EC5-B8CF-4B7D-BA84-4739BA7D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C3CCF-D5B6-4DA9-92BD-091E7CA5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CE4F5-D7F7-4A1B-B4D1-6418E57F1157}" type="slidenum">
              <a:rPr kumimoji="0" lang="en-CA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38C9CF-D513-44E7-83DC-6BD5E650C3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071" y="1640541"/>
            <a:ext cx="11079629" cy="41665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098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2BEF-53FE-F3F5-D5E9-21CB0DDD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46316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CCDEF-98E5-6E8B-E1B9-8ACA5BD58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0372B-E5AD-07C1-FCC9-99C06CDE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56347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40519-1869-4599-2687-615422CB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3494" y="635634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ExtraBold" panose="00000900000000000000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GONOGO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FC48-07CE-5A24-9909-531A327B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9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D0A5-79BE-4CAE-8E17-B08DC775C4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30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03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D0A5-79BE-4CAE-8E17-B08DC775C4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54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B0BD0-CEAB-4C8B-8C06-7DCF1B2297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09C140-D926-406C-B4CD-ED6244E2DF29}"/>
              </a:ext>
            </a:extLst>
          </p:cNvPr>
          <p:cNvSpPr txBox="1">
            <a:spLocks/>
          </p:cNvSpPr>
          <p:nvPr userDrawn="1"/>
        </p:nvSpPr>
        <p:spPr>
          <a:xfrm>
            <a:off x="1524000" y="200555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itchFamily="2" charset="77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CBF36D-13C7-480C-BDCB-7AEC54A693ED}"/>
              </a:ext>
            </a:extLst>
          </p:cNvPr>
          <p:cNvSpPr/>
          <p:nvPr userDrawn="1"/>
        </p:nvSpPr>
        <p:spPr>
          <a:xfrm>
            <a:off x="413657" y="6219085"/>
            <a:ext cx="7776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308A31-CB16-497E-995C-56955D5BD46C}"/>
              </a:ext>
            </a:extLst>
          </p:cNvPr>
          <p:cNvGrpSpPr/>
          <p:nvPr userDrawn="1"/>
        </p:nvGrpSpPr>
        <p:grpSpPr>
          <a:xfrm>
            <a:off x="8178343" y="6219085"/>
            <a:ext cx="3600000" cy="72000"/>
            <a:chOff x="5813657" y="6183085"/>
            <a:chExt cx="5400000" cy="72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9D7A7A-1D98-4A76-B66E-060F20B63B41}"/>
                </a:ext>
              </a:extLst>
            </p:cNvPr>
            <p:cNvSpPr/>
            <p:nvPr/>
          </p:nvSpPr>
          <p:spPr>
            <a:xfrm>
              <a:off x="5813657" y="6183085"/>
              <a:ext cx="180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41F172-3D3D-41DE-943E-75114AD30786}"/>
                </a:ext>
              </a:extLst>
            </p:cNvPr>
            <p:cNvSpPr/>
            <p:nvPr/>
          </p:nvSpPr>
          <p:spPr>
            <a:xfrm>
              <a:off x="7613657" y="6183085"/>
              <a:ext cx="180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59493F-8D1D-444E-B022-FF1270E09DE4}"/>
                </a:ext>
              </a:extLst>
            </p:cNvPr>
            <p:cNvSpPr/>
            <p:nvPr/>
          </p:nvSpPr>
          <p:spPr>
            <a:xfrm>
              <a:off x="9413657" y="6183085"/>
              <a:ext cx="180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</p:grpSp>
      <p:pic>
        <p:nvPicPr>
          <p:cNvPr id="16" name="Picture 15" descr="A black background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B3C792BC-06DE-4763-86DD-5D41AC9E5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8343" y="359906"/>
            <a:ext cx="1440000" cy="48845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F0DD8-A887-417A-976F-9C6DBB3467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4212" y="2735262"/>
            <a:ext cx="8283576" cy="138747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71BA735-FAC1-4EDB-9A1E-0F9CAED3F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025" y="1550988"/>
            <a:ext cx="1439863" cy="395763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FA98DD23-A68D-4474-B5FB-E32520836D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TOOLBOX+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523843F0-EF5B-44AA-9313-9CD5681F9E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6A6E508-985B-4F16-9248-85EFF2DD70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CE4F5-D7F7-4A1B-B4D1-6418E57F1157}" type="slidenum">
              <a:rPr kumimoji="0" lang="en-CA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760A4E-3BD2-4FD0-A1FC-934C8F944A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025" y="359906"/>
            <a:ext cx="804464" cy="5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09C140-D926-406C-B4CD-ED6244E2DF29}"/>
              </a:ext>
            </a:extLst>
          </p:cNvPr>
          <p:cNvSpPr txBox="1">
            <a:spLocks/>
          </p:cNvSpPr>
          <p:nvPr userDrawn="1"/>
        </p:nvSpPr>
        <p:spPr>
          <a:xfrm>
            <a:off x="1524000" y="200555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itchFamily="2" charset="77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CBF36D-13C7-480C-BDCB-7AEC54A693ED}"/>
              </a:ext>
            </a:extLst>
          </p:cNvPr>
          <p:cNvSpPr/>
          <p:nvPr userDrawn="1"/>
        </p:nvSpPr>
        <p:spPr>
          <a:xfrm>
            <a:off x="413657" y="6219085"/>
            <a:ext cx="77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96C8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308A31-CB16-497E-995C-56955D5BD46C}"/>
              </a:ext>
            </a:extLst>
          </p:cNvPr>
          <p:cNvGrpSpPr/>
          <p:nvPr userDrawn="1"/>
        </p:nvGrpSpPr>
        <p:grpSpPr>
          <a:xfrm>
            <a:off x="8178343" y="6219085"/>
            <a:ext cx="3600000" cy="72000"/>
            <a:chOff x="5813657" y="6183085"/>
            <a:chExt cx="5400000" cy="72000"/>
          </a:xfrm>
          <a:solidFill>
            <a:schemeClr val="accent2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9D7A7A-1D98-4A76-B66E-060F20B63B41}"/>
                </a:ext>
              </a:extLst>
            </p:cNvPr>
            <p:cNvSpPr/>
            <p:nvPr/>
          </p:nvSpPr>
          <p:spPr>
            <a:xfrm>
              <a:off x="5813657" y="6183085"/>
              <a:ext cx="180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41F172-3D3D-41DE-943E-75114AD30786}"/>
                </a:ext>
              </a:extLst>
            </p:cNvPr>
            <p:cNvSpPr/>
            <p:nvPr/>
          </p:nvSpPr>
          <p:spPr>
            <a:xfrm>
              <a:off x="7613657" y="6183085"/>
              <a:ext cx="180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59493F-8D1D-444E-B022-FF1270E09DE4}"/>
                </a:ext>
              </a:extLst>
            </p:cNvPr>
            <p:cNvSpPr/>
            <p:nvPr/>
          </p:nvSpPr>
          <p:spPr>
            <a:xfrm>
              <a:off x="9413657" y="6183085"/>
              <a:ext cx="180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F0DD8-A887-417A-976F-9C6DBB3467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4212" y="2735262"/>
            <a:ext cx="8283576" cy="138747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71BA735-FAC1-4EDB-9A1E-0F9CAED3F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025" y="1550988"/>
            <a:ext cx="1439863" cy="395763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FA98DD23-A68D-4474-B5FB-E32520836D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7EAF5F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TOOLBOX+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7EAF5F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523843F0-EF5B-44AA-9313-9CD5681F9E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7EAF5F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7EAF5F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6A6E508-985B-4F16-9248-85EFF2DD70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CE4F5-D7F7-4A1B-B4D1-6418E57F1157}" type="slidenum">
              <a:rPr kumimoji="0" lang="en-CA" sz="1000" b="1" i="0" u="none" strike="noStrike" kern="1200" cap="none" spc="0" normalizeH="0" baseline="0" noProof="0" smtClean="0">
                <a:ln>
                  <a:noFill/>
                </a:ln>
                <a:solidFill>
                  <a:srgbClr val="7EAF5F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7EAF5F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94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D20D-C5B5-45A4-A1D6-4BD58D41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7" y="338483"/>
            <a:ext cx="10506755" cy="12013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8F642-EA0A-4EC0-A3B8-696B7E19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5634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TOOLBOX+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C3EC5-B8CF-4B7D-BA84-4739BA7D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C3CCF-D5B6-4DA9-92BD-091E7CA5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CE4F5-D7F7-4A1B-B4D1-6418E57F1157}" type="slidenum">
              <a:rPr kumimoji="0" lang="en-CA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38C9CF-D513-44E7-83DC-6BD5E650C3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071" y="1640541"/>
            <a:ext cx="11079629" cy="41665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51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D20D-C5B5-45A4-A1D6-4BD58D41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7" y="338483"/>
            <a:ext cx="10506755" cy="12013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8F642-EA0A-4EC0-A3B8-696B7E19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5634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TOOLBOX+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C3EC5-B8CF-4B7D-BA84-4739BA7D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C3CCF-D5B6-4DA9-92BD-091E7CA5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CE4F5-D7F7-4A1B-B4D1-6418E57F1157}" type="slidenum">
              <a:rPr kumimoji="0" lang="en-CA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38C9CF-D513-44E7-83DC-6BD5E650C3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071" y="1640541"/>
            <a:ext cx="11079629" cy="4166534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LcPeriod"/>
              <a:defRPr/>
            </a:lvl2pPr>
            <a:lvl3pPr marL="1314450" indent="-400050">
              <a:buFont typeface="+mj-lt"/>
              <a:buAutoNum type="romanLcPeriod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</p:spTree>
    <p:extLst>
      <p:ext uri="{BB962C8B-B14F-4D97-AF65-F5344CB8AC3E}">
        <p14:creationId xmlns:p14="http://schemas.microsoft.com/office/powerpoint/2010/main" val="21347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D20D-C5B5-45A4-A1D6-4BD58D41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7" y="338483"/>
            <a:ext cx="10506755" cy="12013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8F642-EA0A-4EC0-A3B8-696B7E19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5634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TOOLBOX+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C3EC5-B8CF-4B7D-BA84-4739BA7D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C3CCF-D5B6-4DA9-92BD-091E7CA5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CE4F5-D7F7-4A1B-B4D1-6418E57F1157}" type="slidenum">
              <a:rPr kumimoji="0" lang="en-CA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38C9CF-D513-44E7-83DC-6BD5E650C3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071" y="1640541"/>
            <a:ext cx="11079629" cy="4166534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1pPr>
            <a:lvl2pPr>
              <a:defRPr sz="1800">
                <a:latin typeface="+mn-lt"/>
              </a:defRPr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96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11D5-ADD6-9044-C0F5-72EB5757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338482"/>
            <a:ext cx="1008221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871D-7C9A-DF4D-1814-DE22F1946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7775"/>
            <a:ext cx="5257800" cy="4427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8EA02-9E09-50F5-C71F-009298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295F0-4C83-5879-2999-CE84AC81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3494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ExtraBold" panose="00000900000000000000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GONOGO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E72E7-6A98-3C3F-6000-9554BFCF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70793EC-1B62-4547-B9CC-0F4CEC8822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9388" y="1587775"/>
            <a:ext cx="4824412" cy="4427263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70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E9333-1804-47B2-B69B-9832B6D7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067252-3DC6-4AFF-9CD0-6E0FDA4AB6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01875" y="1677313"/>
            <a:ext cx="3043237" cy="2582361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2F2CF9-EA20-48A1-BE73-7DD7C2D86F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01875" y="4365596"/>
            <a:ext cx="3043237" cy="1147592"/>
          </a:xfrm>
        </p:spPr>
        <p:txBody>
          <a:bodyPr/>
          <a:lstStyle>
            <a:lvl2pPr marL="457200" indent="0" algn="ctr">
              <a:buFont typeface="Arial" panose="020B0604020202020204" pitchFamily="34" charset="0"/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1"/>
            <a:endParaRPr lang="en-CA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CDFDF17-6C22-451A-AE1B-F50B44F7A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46890" y="1677313"/>
            <a:ext cx="3043237" cy="2582361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55D7AE9-3280-4967-9EA2-B849C67724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6889" y="4365595"/>
            <a:ext cx="3043237" cy="1147592"/>
          </a:xfrm>
        </p:spPr>
        <p:txBody>
          <a:bodyPr/>
          <a:lstStyle>
            <a:lvl2pPr marL="457200" indent="0" algn="ctr">
              <a:buNone/>
              <a:defRPr/>
            </a:lvl2pPr>
          </a:lstStyle>
          <a:p>
            <a:pPr lvl="1"/>
            <a:endParaRPr lang="en-CA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630E734-61E9-4F42-91D7-BC8C1972E073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407988" y="6356349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C800CDD-8047-403A-93B3-A275329DF3F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823494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2C9E3EF-0782-4F18-BBFA-8BB2D6DDF04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D38E1-7445-FCB8-7BAC-198D6F0D2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338482"/>
            <a:ext cx="1008221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9285D-F95A-2994-5C82-B73B6E27F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34C767-A14A-4DDA-A83C-A923968ADB9F}"/>
              </a:ext>
            </a:extLst>
          </p:cNvPr>
          <p:cNvSpPr/>
          <p:nvPr userDrawn="1"/>
        </p:nvSpPr>
        <p:spPr>
          <a:xfrm>
            <a:off x="407988" y="6219085"/>
            <a:ext cx="7781669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28E069-0175-4688-B4DB-1D45D003541E}"/>
              </a:ext>
            </a:extLst>
          </p:cNvPr>
          <p:cNvGrpSpPr/>
          <p:nvPr userDrawn="1"/>
        </p:nvGrpSpPr>
        <p:grpSpPr>
          <a:xfrm>
            <a:off x="8178343" y="6219085"/>
            <a:ext cx="3600000" cy="72000"/>
            <a:chOff x="5813657" y="6183085"/>
            <a:chExt cx="5400000" cy="72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ADBBEB-704B-4EB0-918D-99ECBE859986}"/>
                </a:ext>
              </a:extLst>
            </p:cNvPr>
            <p:cNvSpPr/>
            <p:nvPr/>
          </p:nvSpPr>
          <p:spPr>
            <a:xfrm>
              <a:off x="5813657" y="6183085"/>
              <a:ext cx="1800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06D08A-CCE0-4C18-887F-488289DEFFBD}"/>
                </a:ext>
              </a:extLst>
            </p:cNvPr>
            <p:cNvSpPr/>
            <p:nvPr/>
          </p:nvSpPr>
          <p:spPr>
            <a:xfrm>
              <a:off x="7613657" y="6183085"/>
              <a:ext cx="1800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0AA958-8DF7-486F-945B-17195DB8992E}"/>
                </a:ext>
              </a:extLst>
            </p:cNvPr>
            <p:cNvSpPr/>
            <p:nvPr/>
          </p:nvSpPr>
          <p:spPr>
            <a:xfrm>
              <a:off x="9413657" y="6183085"/>
              <a:ext cx="1800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6B57711-605A-4974-B6C7-21C1C0B18CE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234" y="357511"/>
            <a:ext cx="806048" cy="501998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296CB30-C767-4544-92DA-5BD4A7549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TOOLBOX+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EF852F-A602-4F5B-9E56-27E14B89A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632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36DBC89-5BA3-44A0-8897-BD420C618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CE4F5-D7F7-4A1B-B4D1-6418E57F1157}" type="slidenum">
              <a:rPr kumimoji="0" lang="en-CA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FBAA3F-7D03-45C9-B38D-70292F8BE205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007" y="328199"/>
            <a:ext cx="1488185" cy="52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1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1" r:id="rId20"/>
    <p:sldLayoutId id="2147483682" r:id="rId21"/>
    <p:sldLayoutId id="2147483683" r:id="rId2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Montserrat ExtraBold" panose="000009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57">
          <p15:clr>
            <a:srgbClr val="F26B43"/>
          </p15:clr>
        </p15:guide>
        <p15:guide id="3" pos="801">
          <p15:clr>
            <a:srgbClr val="F26B43"/>
          </p15:clr>
        </p15:guide>
        <p15:guide id="4" orient="horz" pos="1049">
          <p15:clr>
            <a:srgbClr val="F26B43"/>
          </p15:clr>
        </p15:guide>
        <p15:guide id="5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ve-land.c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03.cmhc-schl.gc.ca/hmip-pimh/en#Profile/1265/3/Ottaw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BFAE931-AEC6-4058-84E7-A3F4C7B42615}"/>
              </a:ext>
            </a:extLst>
          </p:cNvPr>
          <p:cNvSpPr txBox="1">
            <a:spLocks/>
          </p:cNvSpPr>
          <p:nvPr/>
        </p:nvSpPr>
        <p:spPr>
          <a:xfrm>
            <a:off x="99339" y="1645073"/>
            <a:ext cx="12184613" cy="17730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baseline="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DA97B"/>
                </a:solidFill>
                <a:effectLst/>
                <a:uLnTx/>
                <a:uFillTx/>
                <a:latin typeface="Montserrat" pitchFamily="50" charset="0"/>
                <a:ea typeface="+mj-ea"/>
                <a:cs typeface="+mj-cs"/>
              </a:rPr>
              <a:t>Affordable Housing Development 101 &amp;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8DA97B"/>
                </a:solidFill>
                <a:effectLst/>
                <a:uLnTx/>
                <a:uFillTx/>
                <a:latin typeface="Montserrat" pitchFamily="50" charset="0"/>
                <a:ea typeface="+mj-ea"/>
                <a:cs typeface="+mj-cs"/>
              </a:rPr>
              <a:t>GoNoGo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8DA97B"/>
              </a:solidFill>
              <a:effectLst/>
              <a:uLnTx/>
              <a:uFillTx/>
              <a:latin typeface="Montserrat" pitchFamily="50" charset="0"/>
              <a:ea typeface="+mj-ea"/>
              <a:cs typeface="+mj-cs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C475BFE-AE2A-4624-9559-E4C4C5159EEA}"/>
              </a:ext>
            </a:extLst>
          </p:cNvPr>
          <p:cNvSpPr txBox="1">
            <a:spLocks/>
          </p:cNvSpPr>
          <p:nvPr/>
        </p:nvSpPr>
        <p:spPr>
          <a:xfrm>
            <a:off x="8104818" y="4353899"/>
            <a:ext cx="2938112" cy="1065629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386681"/>
                </a:solidFill>
                <a:latin typeface="Montserrat" pitchFamily="50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rgbClr val="594E4B"/>
                </a:solidFill>
              </a:rPr>
              <a:t>Luke Winspear</a:t>
            </a:r>
          </a:p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rgbClr val="8EAA7B"/>
                </a:solidFill>
              </a:rPr>
              <a:t>Toolbox+ Coordinator</a:t>
            </a:r>
          </a:p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rgbClr val="8EAA7B"/>
                </a:solidFill>
              </a:rPr>
              <a:t>Cahdco / CCOC</a:t>
            </a:r>
            <a:endParaRPr lang="en-US" sz="1800" dirty="0">
              <a:solidFill>
                <a:srgbClr val="8EAA7B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25E64A-2709-4EB8-9332-27A1ACF853A1}"/>
              </a:ext>
            </a:extLst>
          </p:cNvPr>
          <p:cNvSpPr/>
          <p:nvPr/>
        </p:nvSpPr>
        <p:spPr>
          <a:xfrm>
            <a:off x="7439691" y="4190866"/>
            <a:ext cx="3755403" cy="1472986"/>
          </a:xfrm>
          <a:prstGeom prst="roundRect">
            <a:avLst/>
          </a:prstGeom>
          <a:noFill/>
          <a:ln w="12700">
            <a:solidFill>
              <a:srgbClr val="376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CA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984F02B-907C-487F-8E95-45D14B6EFBB7}"/>
              </a:ext>
            </a:extLst>
          </p:cNvPr>
          <p:cNvSpPr txBox="1">
            <a:spLocks/>
          </p:cNvSpPr>
          <p:nvPr/>
        </p:nvSpPr>
        <p:spPr>
          <a:xfrm>
            <a:off x="2590734" y="4307209"/>
            <a:ext cx="2940663" cy="1065629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386681"/>
                </a:solidFill>
                <a:latin typeface="Montserrat" pitchFamily="50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rgbClr val="594E4B"/>
                </a:solidFill>
              </a:rPr>
              <a:t>Paige Waldock</a:t>
            </a:r>
          </a:p>
          <a:p>
            <a:pPr algn="l"/>
            <a:r>
              <a:rPr lang="en-US" sz="1800" b="1" dirty="0">
                <a:solidFill>
                  <a:srgbClr val="8EAA7B"/>
                </a:solidFill>
              </a:rPr>
              <a:t>Project Manager</a:t>
            </a:r>
          </a:p>
          <a:p>
            <a:pPr algn="l"/>
            <a:r>
              <a:rPr lang="en-US" sz="1800" b="1" dirty="0" err="1">
                <a:solidFill>
                  <a:srgbClr val="8EAA7B"/>
                </a:solidFill>
              </a:rPr>
              <a:t>Cahdco</a:t>
            </a:r>
            <a:r>
              <a:rPr lang="en-US" sz="1800" b="1" dirty="0">
                <a:solidFill>
                  <a:srgbClr val="8EAA7B"/>
                </a:solidFill>
              </a:rPr>
              <a:t> / CCOC</a:t>
            </a:r>
            <a:endParaRPr lang="en-US" sz="1800" dirty="0">
              <a:solidFill>
                <a:srgbClr val="8EAA7B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450761-59FC-49E0-B308-E07B8C0BBC99}"/>
              </a:ext>
            </a:extLst>
          </p:cNvPr>
          <p:cNvSpPr/>
          <p:nvPr/>
        </p:nvSpPr>
        <p:spPr>
          <a:xfrm>
            <a:off x="1925607" y="4144176"/>
            <a:ext cx="3755403" cy="1472986"/>
          </a:xfrm>
          <a:prstGeom prst="roundRect">
            <a:avLst/>
          </a:prstGeom>
          <a:noFill/>
          <a:ln w="12700">
            <a:solidFill>
              <a:srgbClr val="376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CA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920E5B8-D689-4E03-8E3F-C7B99F9A8B3F}"/>
              </a:ext>
            </a:extLst>
          </p:cNvPr>
          <p:cNvSpPr/>
          <p:nvPr/>
        </p:nvSpPr>
        <p:spPr>
          <a:xfrm>
            <a:off x="803466" y="3981368"/>
            <a:ext cx="1717310" cy="1764000"/>
          </a:xfrm>
          <a:prstGeom prst="flowChartConnec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1000" b="-4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716000" rIns="0" rtlCol="0" anchor="ctr" anchorCtr="0"/>
          <a:lstStyle/>
          <a:p>
            <a:pPr algn="ctr"/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831BF-474A-4F4B-9382-06D2815F8F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4" t="4604" r="11392" b="44334"/>
          <a:stretch/>
        </p:blipFill>
        <p:spPr>
          <a:xfrm>
            <a:off x="6346137" y="4040813"/>
            <a:ext cx="1773091" cy="1773091"/>
          </a:xfrm>
          <a:prstGeom prst="ellipse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869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917636" y="170884"/>
            <a:ext cx="925830" cy="290806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7" b="0" i="0" u="none" strike="noStrike" kern="1200" cap="none" spc="43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0" y="136525"/>
            <a:ext cx="12192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8BA97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itchFamily="50" charset="0"/>
              </a:rPr>
              <a:t>Types</a:t>
            </a:r>
          </a:p>
        </p:txBody>
      </p:sp>
      <p:sp>
        <p:nvSpPr>
          <p:cNvPr id="34" name="object 15"/>
          <p:cNvSpPr txBox="1"/>
          <p:nvPr/>
        </p:nvSpPr>
        <p:spPr>
          <a:xfrm>
            <a:off x="7822027" y="4440969"/>
            <a:ext cx="2713302" cy="377454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-177" normalizeH="0" baseline="0" noProof="0" dirty="0">
                <a:ln>
                  <a:noFill/>
                </a:ln>
                <a:solidFill>
                  <a:srgbClr val="376581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Retrofit / Renovation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376581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3CFD0A5-79BE-4CAE-8E17-B08DC775C4CD}" type="slidenum">
              <a:rPr lang="en-CA" smtClean="0"/>
              <a:t>10</a:t>
            </a:fld>
            <a:endParaRPr lang="en-CA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4850" y="5043253"/>
            <a:ext cx="5457825" cy="747948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Cornerstone Eccles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Supportive Housing for Women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464D0F-0100-4684-9B46-1A8CDFFF3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03" y="1763212"/>
            <a:ext cx="5365997" cy="3179073"/>
          </a:xfrm>
          <a:prstGeom prst="rect">
            <a:avLst/>
          </a:prstGeom>
          <a:ln w="38100" cap="sq">
            <a:solidFill>
              <a:srgbClr val="37678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3EADEB-DE3D-4FF4-BC69-EB632C2FD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t="28216" r="22963" b="25416"/>
          <a:stretch/>
        </p:blipFill>
        <p:spPr>
          <a:xfrm>
            <a:off x="8045366" y="2191064"/>
            <a:ext cx="2266623" cy="21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917636" y="170884"/>
            <a:ext cx="925830" cy="290806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7" b="0" i="0" u="none" strike="noStrike" kern="1200" cap="none" spc="43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3CFD0A5-79BE-4CAE-8E17-B08DC775C4CD}" type="slidenum">
              <a:rPr lang="en-CA" smtClean="0"/>
              <a:t>11</a:t>
            </a:fld>
            <a:endParaRPr lang="en-CA"/>
          </a:p>
        </p:txBody>
      </p:sp>
      <p:sp>
        <p:nvSpPr>
          <p:cNvPr id="14" name="object 15"/>
          <p:cNvSpPr txBox="1"/>
          <p:nvPr/>
        </p:nvSpPr>
        <p:spPr>
          <a:xfrm>
            <a:off x="7787852" y="4156446"/>
            <a:ext cx="2713302" cy="377454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-177" normalizeH="0" baseline="0" noProof="0" dirty="0">
                <a:ln>
                  <a:noFill/>
                </a:ln>
                <a:solidFill>
                  <a:srgbClr val="376581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Acquisition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376581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1416E1-4A99-4068-BD07-7BCD96A01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03" y="1778398"/>
            <a:ext cx="5365997" cy="3148700"/>
          </a:xfrm>
          <a:prstGeom prst="rect">
            <a:avLst/>
          </a:prstGeom>
          <a:ln w="38100" cap="sq">
            <a:solidFill>
              <a:srgbClr val="37678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B6A52D-3EBE-49B1-99A0-99FC40DA06E1}"/>
              </a:ext>
            </a:extLst>
          </p:cNvPr>
          <p:cNvSpPr txBox="1">
            <a:spLocks/>
          </p:cNvSpPr>
          <p:nvPr/>
        </p:nvSpPr>
        <p:spPr>
          <a:xfrm>
            <a:off x="704850" y="5043252"/>
            <a:ext cx="5457825" cy="843197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vert="horz" lIns="121920" tIns="60960" rIns="121920" bIns="6096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Cornerstone Princeton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Supportive Housing for Women</a:t>
            </a:r>
          </a:p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007DDA-8111-485C-86F4-DCFC74FD79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1" t="27064" r="29091" b="27709"/>
          <a:stretch/>
        </p:blipFill>
        <p:spPr>
          <a:xfrm>
            <a:off x="8081405" y="2077617"/>
            <a:ext cx="2126195" cy="2133709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42FEB43-666B-473E-8A3E-3BC1EEE3875B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8BA97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itchFamily="50" charset="0"/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11076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917636" y="170884"/>
            <a:ext cx="925830" cy="290806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7" b="0" i="0" u="none" strike="noStrike" kern="1200" cap="none" spc="43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3CFD0A5-79BE-4CAE-8E17-B08DC775C4CD}" type="slidenum">
              <a:rPr lang="en-CA" smtClean="0"/>
              <a:t>12</a:t>
            </a:fld>
            <a:endParaRPr lang="en-CA"/>
          </a:p>
        </p:txBody>
      </p:sp>
      <p:sp>
        <p:nvSpPr>
          <p:cNvPr id="15" name="object 15"/>
          <p:cNvSpPr txBox="1"/>
          <p:nvPr/>
        </p:nvSpPr>
        <p:spPr>
          <a:xfrm>
            <a:off x="7901518" y="4188549"/>
            <a:ext cx="2713302" cy="377454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-177" normalizeH="0" baseline="0" noProof="0" dirty="0">
                <a:ln>
                  <a:noFill/>
                </a:ln>
                <a:solidFill>
                  <a:srgbClr val="376581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New Development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376581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E28B2D-E9CD-4CC0-85C2-7C8731068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850" y="1778398"/>
            <a:ext cx="5391149" cy="3148700"/>
          </a:xfrm>
          <a:prstGeom prst="rect">
            <a:avLst/>
          </a:prstGeom>
          <a:ln w="38100" cap="sq">
            <a:solidFill>
              <a:srgbClr val="37678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1B0C8CE-13F4-42E9-B7C7-58B6F0A5BB83}"/>
              </a:ext>
            </a:extLst>
          </p:cNvPr>
          <p:cNvSpPr txBox="1">
            <a:spLocks/>
          </p:cNvSpPr>
          <p:nvPr/>
        </p:nvSpPr>
        <p:spPr>
          <a:xfrm>
            <a:off x="704850" y="5043252"/>
            <a:ext cx="5457825" cy="843197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vert="horz" lIns="121920" tIns="60960" rIns="121920" bIns="6096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CCOC Forward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 Income Housing</a:t>
            </a:r>
          </a:p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B49959-B6FC-442D-BFF2-4032D4F82B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t="25776" r="26401" b="27112"/>
          <a:stretch/>
        </p:blipFill>
        <p:spPr>
          <a:xfrm>
            <a:off x="8257711" y="2216150"/>
            <a:ext cx="2000915" cy="1972399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2DE9AE5-BE43-4C0C-8CE3-BF87EFAE4001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8BA97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itchFamily="50" charset="0"/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2304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917636" y="170884"/>
            <a:ext cx="925830" cy="290806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7" b="0" i="0" u="none" strike="noStrike" kern="1200" cap="none" spc="43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-326" y="152432"/>
            <a:ext cx="95539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itchFamily="50" charset="0"/>
              </a:rPr>
              <a:t>Project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itchFamily="50" charset="0"/>
              </a:rPr>
              <a:t>Components</a:t>
            </a:r>
          </a:p>
        </p:txBody>
      </p:sp>
      <p:sp>
        <p:nvSpPr>
          <p:cNvPr id="34" name="object 15"/>
          <p:cNvSpPr txBox="1"/>
          <p:nvPr/>
        </p:nvSpPr>
        <p:spPr>
          <a:xfrm>
            <a:off x="1255697" y="2022086"/>
            <a:ext cx="2146093" cy="377454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i="0" u="sng" strike="noStrike" kern="1200" cap="none" spc="-177" normalizeH="0" baseline="0" noProof="0" dirty="0">
                <a:ln>
                  <a:noFill/>
                </a:ln>
                <a:solidFill>
                  <a:srgbClr val="376581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Capital</a:t>
            </a:r>
            <a:endParaRPr kumimoji="0" sz="2400" i="0" u="sng" strike="noStrike" kern="1200" cap="none" spc="0" normalizeH="0" baseline="0" noProof="0" dirty="0">
              <a:ln>
                <a:noFill/>
              </a:ln>
              <a:solidFill>
                <a:srgbClr val="376581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5" name="object 15"/>
          <p:cNvSpPr txBox="1"/>
          <p:nvPr/>
        </p:nvSpPr>
        <p:spPr>
          <a:xfrm>
            <a:off x="3442500" y="2022086"/>
            <a:ext cx="2146093" cy="377454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sng" strike="noStrike" kern="1200" cap="none" spc="-177" normalizeH="0" baseline="0" noProof="0" dirty="0">
                <a:ln>
                  <a:noFill/>
                </a:ln>
                <a:solidFill>
                  <a:srgbClr val="376581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Land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srgbClr val="376581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6" name="object 15"/>
          <p:cNvSpPr txBox="1"/>
          <p:nvPr/>
        </p:nvSpPr>
        <p:spPr>
          <a:xfrm>
            <a:off x="6009015" y="2022086"/>
            <a:ext cx="2146093" cy="377454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sng" strike="noStrike" kern="1200" cap="none" spc="-177" normalizeH="0" baseline="0" noProof="0" dirty="0">
                <a:ln>
                  <a:noFill/>
                </a:ln>
                <a:solidFill>
                  <a:srgbClr val="376581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Capacity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srgbClr val="376581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7" name="object 15"/>
          <p:cNvSpPr txBox="1"/>
          <p:nvPr/>
        </p:nvSpPr>
        <p:spPr>
          <a:xfrm>
            <a:off x="8790212" y="2031096"/>
            <a:ext cx="2146093" cy="377454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sng" strike="noStrike" kern="1200" cap="none" spc="-177" normalizeH="0" baseline="0" noProof="0" dirty="0">
                <a:ln>
                  <a:noFill/>
                </a:ln>
                <a:solidFill>
                  <a:srgbClr val="376581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Projects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srgbClr val="376581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8" name="object 10"/>
          <p:cNvSpPr/>
          <p:nvPr/>
        </p:nvSpPr>
        <p:spPr>
          <a:xfrm>
            <a:off x="3070050" y="3158758"/>
            <a:ext cx="480060" cy="48006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427301" y="292364"/>
                </a:moveTo>
                <a:lnTo>
                  <a:pt x="292364" y="292364"/>
                </a:lnTo>
                <a:lnTo>
                  <a:pt x="292364" y="67468"/>
                </a:lnTo>
                <a:lnTo>
                  <a:pt x="297665" y="41205"/>
                </a:lnTo>
                <a:lnTo>
                  <a:pt x="312123" y="19759"/>
                </a:lnTo>
                <a:lnTo>
                  <a:pt x="333569" y="5301"/>
                </a:lnTo>
                <a:lnTo>
                  <a:pt x="359832" y="0"/>
                </a:lnTo>
                <a:lnTo>
                  <a:pt x="386095" y="5301"/>
                </a:lnTo>
                <a:lnTo>
                  <a:pt x="407541" y="19759"/>
                </a:lnTo>
                <a:lnTo>
                  <a:pt x="421999" y="41205"/>
                </a:lnTo>
                <a:lnTo>
                  <a:pt x="427301" y="67468"/>
                </a:lnTo>
                <a:lnTo>
                  <a:pt x="427301" y="292364"/>
                </a:lnTo>
                <a:close/>
              </a:path>
              <a:path w="720090" h="720089">
                <a:moveTo>
                  <a:pt x="652196" y="427301"/>
                </a:moveTo>
                <a:lnTo>
                  <a:pt x="67468" y="427301"/>
                </a:lnTo>
                <a:lnTo>
                  <a:pt x="41205" y="421999"/>
                </a:lnTo>
                <a:lnTo>
                  <a:pt x="19759" y="407541"/>
                </a:lnTo>
                <a:lnTo>
                  <a:pt x="5301" y="386095"/>
                </a:lnTo>
                <a:lnTo>
                  <a:pt x="0" y="359832"/>
                </a:lnTo>
                <a:lnTo>
                  <a:pt x="5301" y="333569"/>
                </a:lnTo>
                <a:lnTo>
                  <a:pt x="19759" y="312123"/>
                </a:lnTo>
                <a:lnTo>
                  <a:pt x="41205" y="297665"/>
                </a:lnTo>
                <a:lnTo>
                  <a:pt x="67468" y="292364"/>
                </a:lnTo>
                <a:lnTo>
                  <a:pt x="652196" y="292364"/>
                </a:lnTo>
                <a:lnTo>
                  <a:pt x="678459" y="297665"/>
                </a:lnTo>
                <a:lnTo>
                  <a:pt x="699905" y="312123"/>
                </a:lnTo>
                <a:lnTo>
                  <a:pt x="714363" y="333569"/>
                </a:lnTo>
                <a:lnTo>
                  <a:pt x="719665" y="359832"/>
                </a:lnTo>
                <a:lnTo>
                  <a:pt x="714363" y="386095"/>
                </a:lnTo>
                <a:lnTo>
                  <a:pt x="699905" y="407541"/>
                </a:lnTo>
                <a:lnTo>
                  <a:pt x="678459" y="421999"/>
                </a:lnTo>
                <a:lnTo>
                  <a:pt x="652196" y="427301"/>
                </a:lnTo>
                <a:close/>
              </a:path>
              <a:path w="720090" h="720089">
                <a:moveTo>
                  <a:pt x="359832" y="719665"/>
                </a:moveTo>
                <a:lnTo>
                  <a:pt x="333569" y="714363"/>
                </a:lnTo>
                <a:lnTo>
                  <a:pt x="312123" y="699905"/>
                </a:lnTo>
                <a:lnTo>
                  <a:pt x="297665" y="678459"/>
                </a:lnTo>
                <a:lnTo>
                  <a:pt x="292364" y="652196"/>
                </a:lnTo>
                <a:lnTo>
                  <a:pt x="292364" y="427301"/>
                </a:lnTo>
                <a:lnTo>
                  <a:pt x="427301" y="427301"/>
                </a:lnTo>
                <a:lnTo>
                  <a:pt x="427301" y="652196"/>
                </a:lnTo>
                <a:lnTo>
                  <a:pt x="421999" y="678459"/>
                </a:lnTo>
                <a:lnTo>
                  <a:pt x="407541" y="699905"/>
                </a:lnTo>
                <a:lnTo>
                  <a:pt x="386095" y="714363"/>
                </a:lnTo>
                <a:lnTo>
                  <a:pt x="359832" y="719665"/>
                </a:lnTo>
                <a:close/>
              </a:path>
            </a:pathLst>
          </a:custGeom>
          <a:solidFill>
            <a:srgbClr val="8BA97B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55108" y="2529668"/>
            <a:ext cx="8413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6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800" b="0" i="0" u="none" strike="noStrike" kern="1200" cap="none" spc="-2133" normalizeH="0" baseline="0" noProof="0" dirty="0">
                <a:ln>
                  <a:noFill/>
                </a:ln>
                <a:solidFill>
                  <a:srgbClr val="80B26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=</a:t>
            </a:r>
            <a:endParaRPr kumimoji="0" lang="en-CA" sz="8800" b="0" i="0" u="none" strike="noStrike" kern="1200" cap="none" spc="0" normalizeH="0" baseline="0" noProof="0" dirty="0">
              <a:ln>
                <a:noFill/>
              </a:ln>
              <a:solidFill>
                <a:srgbClr val="80B260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3CFD0A5-79BE-4CAE-8E17-B08DC775C4CD}" type="slidenum">
              <a:rPr lang="en-CA" smtClean="0"/>
              <a:t>13</a:t>
            </a:fld>
            <a:endParaRPr lang="en-CA"/>
          </a:p>
        </p:txBody>
      </p:sp>
      <p:sp>
        <p:nvSpPr>
          <p:cNvPr id="2" name="Right Brace 1"/>
          <p:cNvSpPr/>
          <p:nvPr/>
        </p:nvSpPr>
        <p:spPr>
          <a:xfrm rot="5400000">
            <a:off x="4654253" y="1359617"/>
            <a:ext cx="548640" cy="6094054"/>
          </a:xfrm>
          <a:prstGeom prst="rightBrace">
            <a:avLst/>
          </a:prstGeom>
          <a:noFill/>
          <a:ln w="28575">
            <a:solidFill>
              <a:srgbClr val="80B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BA97B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66137D2-D7FC-4BD2-BE17-FA3AB6255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6" t="25544" r="26725" b="29906"/>
          <a:stretch/>
        </p:blipFill>
        <p:spPr>
          <a:xfrm>
            <a:off x="4266138" y="4882142"/>
            <a:ext cx="1324869" cy="1240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638185-DAFF-4BFD-B8A4-E65F869D1A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9" t="26424" r="26204" b="27277"/>
          <a:stretch/>
        </p:blipFill>
        <p:spPr>
          <a:xfrm>
            <a:off x="1603903" y="2614125"/>
            <a:ext cx="1368022" cy="1405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9000B6-3552-4569-8D6E-AE4FF41BF3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t="26576" r="28187" b="22916"/>
          <a:stretch/>
        </p:blipFill>
        <p:spPr>
          <a:xfrm>
            <a:off x="3784027" y="2543625"/>
            <a:ext cx="1463041" cy="1492836"/>
          </a:xfrm>
          <a:prstGeom prst="rect">
            <a:avLst/>
          </a:prstGeom>
        </p:spPr>
      </p:pic>
      <p:sp>
        <p:nvSpPr>
          <p:cNvPr id="23" name="object 10">
            <a:extLst>
              <a:ext uri="{FF2B5EF4-FFF2-40B4-BE49-F238E27FC236}">
                <a16:creationId xmlns:a16="http://schemas.microsoft.com/office/drawing/2014/main" id="{D1EA7A18-4EB2-4F13-A071-6EB4F74E4863}"/>
              </a:ext>
            </a:extLst>
          </p:cNvPr>
          <p:cNvSpPr/>
          <p:nvPr/>
        </p:nvSpPr>
        <p:spPr>
          <a:xfrm>
            <a:off x="5507975" y="3158758"/>
            <a:ext cx="480060" cy="48006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427301" y="292364"/>
                </a:moveTo>
                <a:lnTo>
                  <a:pt x="292364" y="292364"/>
                </a:lnTo>
                <a:lnTo>
                  <a:pt x="292364" y="67468"/>
                </a:lnTo>
                <a:lnTo>
                  <a:pt x="297665" y="41205"/>
                </a:lnTo>
                <a:lnTo>
                  <a:pt x="312123" y="19759"/>
                </a:lnTo>
                <a:lnTo>
                  <a:pt x="333569" y="5301"/>
                </a:lnTo>
                <a:lnTo>
                  <a:pt x="359832" y="0"/>
                </a:lnTo>
                <a:lnTo>
                  <a:pt x="386095" y="5301"/>
                </a:lnTo>
                <a:lnTo>
                  <a:pt x="407541" y="19759"/>
                </a:lnTo>
                <a:lnTo>
                  <a:pt x="421999" y="41205"/>
                </a:lnTo>
                <a:lnTo>
                  <a:pt x="427301" y="67468"/>
                </a:lnTo>
                <a:lnTo>
                  <a:pt x="427301" y="292364"/>
                </a:lnTo>
                <a:close/>
              </a:path>
              <a:path w="720090" h="720089">
                <a:moveTo>
                  <a:pt x="652196" y="427301"/>
                </a:moveTo>
                <a:lnTo>
                  <a:pt x="67468" y="427301"/>
                </a:lnTo>
                <a:lnTo>
                  <a:pt x="41205" y="421999"/>
                </a:lnTo>
                <a:lnTo>
                  <a:pt x="19759" y="407541"/>
                </a:lnTo>
                <a:lnTo>
                  <a:pt x="5301" y="386095"/>
                </a:lnTo>
                <a:lnTo>
                  <a:pt x="0" y="359832"/>
                </a:lnTo>
                <a:lnTo>
                  <a:pt x="5301" y="333569"/>
                </a:lnTo>
                <a:lnTo>
                  <a:pt x="19759" y="312123"/>
                </a:lnTo>
                <a:lnTo>
                  <a:pt x="41205" y="297665"/>
                </a:lnTo>
                <a:lnTo>
                  <a:pt x="67468" y="292364"/>
                </a:lnTo>
                <a:lnTo>
                  <a:pt x="652196" y="292364"/>
                </a:lnTo>
                <a:lnTo>
                  <a:pt x="678459" y="297665"/>
                </a:lnTo>
                <a:lnTo>
                  <a:pt x="699905" y="312123"/>
                </a:lnTo>
                <a:lnTo>
                  <a:pt x="714363" y="333569"/>
                </a:lnTo>
                <a:lnTo>
                  <a:pt x="719665" y="359832"/>
                </a:lnTo>
                <a:lnTo>
                  <a:pt x="714363" y="386095"/>
                </a:lnTo>
                <a:lnTo>
                  <a:pt x="699905" y="407541"/>
                </a:lnTo>
                <a:lnTo>
                  <a:pt x="678459" y="421999"/>
                </a:lnTo>
                <a:lnTo>
                  <a:pt x="652196" y="427301"/>
                </a:lnTo>
                <a:close/>
              </a:path>
              <a:path w="720090" h="720089">
                <a:moveTo>
                  <a:pt x="359832" y="719665"/>
                </a:moveTo>
                <a:lnTo>
                  <a:pt x="333569" y="714363"/>
                </a:lnTo>
                <a:lnTo>
                  <a:pt x="312123" y="699905"/>
                </a:lnTo>
                <a:lnTo>
                  <a:pt x="297665" y="678459"/>
                </a:lnTo>
                <a:lnTo>
                  <a:pt x="292364" y="652196"/>
                </a:lnTo>
                <a:lnTo>
                  <a:pt x="292364" y="427301"/>
                </a:lnTo>
                <a:lnTo>
                  <a:pt x="427301" y="427301"/>
                </a:lnTo>
                <a:lnTo>
                  <a:pt x="427301" y="652196"/>
                </a:lnTo>
                <a:lnTo>
                  <a:pt x="421999" y="678459"/>
                </a:lnTo>
                <a:lnTo>
                  <a:pt x="407541" y="699905"/>
                </a:lnTo>
                <a:lnTo>
                  <a:pt x="386095" y="714363"/>
                </a:lnTo>
                <a:lnTo>
                  <a:pt x="359832" y="719665"/>
                </a:lnTo>
                <a:close/>
              </a:path>
            </a:pathLst>
          </a:custGeom>
          <a:solidFill>
            <a:srgbClr val="8BA97B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8FCB7B-1C08-4D65-91EB-CD5E69F4A5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8" t="29664" r="26744" b="23709"/>
          <a:stretch/>
        </p:blipFill>
        <p:spPr>
          <a:xfrm>
            <a:off x="6350542" y="2553049"/>
            <a:ext cx="1463041" cy="1513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DDB5C2-E0B6-4E82-A31F-5E9B5BCE2A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9" t="27922" r="25672" b="26751"/>
          <a:stretch/>
        </p:blipFill>
        <p:spPr>
          <a:xfrm>
            <a:off x="9119298" y="2473614"/>
            <a:ext cx="1656599" cy="162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80792" y="59452"/>
            <a:ext cx="98454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rgbClr val="8BA97B"/>
                </a:solidFill>
              </a:rPr>
              <a:t>Roles and Responsibilities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3CFD0A5-79BE-4CAE-8E17-B08DC775C4CD}" type="slidenum">
              <a:rPr lang="en-CA" smtClean="0"/>
              <a:t>14</a:t>
            </a:fld>
            <a:endParaRPr lang="en-CA"/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3DCA6792-1B2A-4EB5-B09B-64F2B1554179}"/>
              </a:ext>
            </a:extLst>
          </p:cNvPr>
          <p:cNvSpPr/>
          <p:nvPr/>
        </p:nvSpPr>
        <p:spPr>
          <a:xfrm>
            <a:off x="1310640" y="1802841"/>
            <a:ext cx="538480" cy="538480"/>
          </a:xfrm>
          <a:prstGeom prst="teardrop">
            <a:avLst/>
          </a:prstGeom>
          <a:solidFill>
            <a:srgbClr val="86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ardrop 22">
            <a:extLst>
              <a:ext uri="{FF2B5EF4-FFF2-40B4-BE49-F238E27FC236}">
                <a16:creationId xmlns:a16="http://schemas.microsoft.com/office/drawing/2014/main" id="{0F9A90A6-C242-4524-B28B-F9C6C3FC8903}"/>
              </a:ext>
            </a:extLst>
          </p:cNvPr>
          <p:cNvSpPr/>
          <p:nvPr/>
        </p:nvSpPr>
        <p:spPr>
          <a:xfrm>
            <a:off x="1310640" y="2930601"/>
            <a:ext cx="538480" cy="538480"/>
          </a:xfrm>
          <a:prstGeom prst="teardrop">
            <a:avLst/>
          </a:prstGeom>
          <a:solidFill>
            <a:srgbClr val="86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62B9C320-B634-4818-88B2-E53884F3CD21}"/>
              </a:ext>
            </a:extLst>
          </p:cNvPr>
          <p:cNvSpPr/>
          <p:nvPr/>
        </p:nvSpPr>
        <p:spPr>
          <a:xfrm>
            <a:off x="1310640" y="4058361"/>
            <a:ext cx="538480" cy="538480"/>
          </a:xfrm>
          <a:prstGeom prst="teardrop">
            <a:avLst/>
          </a:prstGeom>
          <a:solidFill>
            <a:srgbClr val="86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ardrop 24">
            <a:extLst>
              <a:ext uri="{FF2B5EF4-FFF2-40B4-BE49-F238E27FC236}">
                <a16:creationId xmlns:a16="http://schemas.microsoft.com/office/drawing/2014/main" id="{31E5D466-7A1B-4111-8103-EC41F3FC47CF}"/>
              </a:ext>
            </a:extLst>
          </p:cNvPr>
          <p:cNvSpPr/>
          <p:nvPr/>
        </p:nvSpPr>
        <p:spPr>
          <a:xfrm>
            <a:off x="1310640" y="5186121"/>
            <a:ext cx="538480" cy="538480"/>
          </a:xfrm>
          <a:prstGeom prst="teardrop">
            <a:avLst/>
          </a:prstGeom>
          <a:solidFill>
            <a:srgbClr val="86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Teardrop 25">
            <a:extLst>
              <a:ext uri="{FF2B5EF4-FFF2-40B4-BE49-F238E27FC236}">
                <a16:creationId xmlns:a16="http://schemas.microsoft.com/office/drawing/2014/main" id="{9FDF49B2-C7BC-49C1-B514-3F75DE26B693}"/>
              </a:ext>
            </a:extLst>
          </p:cNvPr>
          <p:cNvSpPr/>
          <p:nvPr/>
        </p:nvSpPr>
        <p:spPr>
          <a:xfrm>
            <a:off x="6888480" y="1802841"/>
            <a:ext cx="538480" cy="538480"/>
          </a:xfrm>
          <a:prstGeom prst="teardrop">
            <a:avLst/>
          </a:prstGeom>
          <a:solidFill>
            <a:srgbClr val="86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7C5CDD74-D07D-4BC6-B032-F14904DE4519}"/>
              </a:ext>
            </a:extLst>
          </p:cNvPr>
          <p:cNvSpPr/>
          <p:nvPr/>
        </p:nvSpPr>
        <p:spPr>
          <a:xfrm>
            <a:off x="6888480" y="2930601"/>
            <a:ext cx="538480" cy="538480"/>
          </a:xfrm>
          <a:prstGeom prst="teardrop">
            <a:avLst/>
          </a:prstGeom>
          <a:solidFill>
            <a:srgbClr val="86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ardrop 27">
            <a:extLst>
              <a:ext uri="{FF2B5EF4-FFF2-40B4-BE49-F238E27FC236}">
                <a16:creationId xmlns:a16="http://schemas.microsoft.com/office/drawing/2014/main" id="{7B83E1B5-C24A-4187-B96E-CDA659DA70C6}"/>
              </a:ext>
            </a:extLst>
          </p:cNvPr>
          <p:cNvSpPr/>
          <p:nvPr/>
        </p:nvSpPr>
        <p:spPr>
          <a:xfrm>
            <a:off x="6888480" y="4058361"/>
            <a:ext cx="538480" cy="538480"/>
          </a:xfrm>
          <a:prstGeom prst="teardrop">
            <a:avLst/>
          </a:prstGeom>
          <a:solidFill>
            <a:srgbClr val="86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55593760-FD93-4955-BD4D-9C1C6C271777}"/>
              </a:ext>
            </a:extLst>
          </p:cNvPr>
          <p:cNvSpPr/>
          <p:nvPr/>
        </p:nvSpPr>
        <p:spPr>
          <a:xfrm>
            <a:off x="6888480" y="5186121"/>
            <a:ext cx="538480" cy="538480"/>
          </a:xfrm>
          <a:prstGeom prst="teardrop">
            <a:avLst/>
          </a:prstGeom>
          <a:solidFill>
            <a:srgbClr val="86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F18E54-3421-4290-A2B0-1A6DDCBD36FE}"/>
              </a:ext>
            </a:extLst>
          </p:cNvPr>
          <p:cNvSpPr txBox="1"/>
          <p:nvPr/>
        </p:nvSpPr>
        <p:spPr>
          <a:xfrm>
            <a:off x="2151607" y="1862779"/>
            <a:ext cx="231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73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Land Owner</a:t>
            </a:r>
            <a:endParaRPr lang="en-CA" sz="2000" spc="-73" dirty="0">
              <a:solidFill>
                <a:srgbClr val="376581"/>
              </a:solidFill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582DEE-4E3B-423C-B457-3C4445CBA4A5}"/>
              </a:ext>
            </a:extLst>
          </p:cNvPr>
          <p:cNvSpPr txBox="1"/>
          <p:nvPr/>
        </p:nvSpPr>
        <p:spPr>
          <a:xfrm>
            <a:off x="1231976" y="1855312"/>
            <a:ext cx="69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73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1</a:t>
            </a:r>
            <a:endParaRPr lang="en-CA" sz="2400" b="1" spc="-73" dirty="0">
              <a:solidFill>
                <a:schemeClr val="bg1"/>
              </a:solidFill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519B45-F909-49D4-8649-622A79296702}"/>
              </a:ext>
            </a:extLst>
          </p:cNvPr>
          <p:cNvSpPr txBox="1"/>
          <p:nvPr/>
        </p:nvSpPr>
        <p:spPr>
          <a:xfrm>
            <a:off x="1239519" y="2956836"/>
            <a:ext cx="69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spc="-73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0D984C-9153-41F3-8730-F8ADE7BA11FA}"/>
              </a:ext>
            </a:extLst>
          </p:cNvPr>
          <p:cNvSpPr txBox="1"/>
          <p:nvPr/>
        </p:nvSpPr>
        <p:spPr>
          <a:xfrm>
            <a:off x="1239519" y="4096768"/>
            <a:ext cx="69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spc="-73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1A1AB7-BEA2-4C6B-B87C-B0C22CC590E5}"/>
              </a:ext>
            </a:extLst>
          </p:cNvPr>
          <p:cNvSpPr txBox="1"/>
          <p:nvPr/>
        </p:nvSpPr>
        <p:spPr>
          <a:xfrm>
            <a:off x="1239519" y="5236700"/>
            <a:ext cx="69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spc="-73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8D357E-4187-42C4-93F3-093D95C25EA5}"/>
              </a:ext>
            </a:extLst>
          </p:cNvPr>
          <p:cNvSpPr txBox="1"/>
          <p:nvPr/>
        </p:nvSpPr>
        <p:spPr>
          <a:xfrm>
            <a:off x="6809816" y="1850791"/>
            <a:ext cx="69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spc="-73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6FB585-239A-4964-90B6-0360F4766E70}"/>
              </a:ext>
            </a:extLst>
          </p:cNvPr>
          <p:cNvSpPr txBox="1"/>
          <p:nvPr/>
        </p:nvSpPr>
        <p:spPr>
          <a:xfrm>
            <a:off x="6809815" y="2954576"/>
            <a:ext cx="69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spc="-73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5EBCDB-734B-435D-9D40-01B77541BD60}"/>
              </a:ext>
            </a:extLst>
          </p:cNvPr>
          <p:cNvSpPr txBox="1"/>
          <p:nvPr/>
        </p:nvSpPr>
        <p:spPr>
          <a:xfrm>
            <a:off x="6809815" y="4096768"/>
            <a:ext cx="69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spc="-73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8B60FC-F335-4C4F-A5B6-D8404D405963}"/>
              </a:ext>
            </a:extLst>
          </p:cNvPr>
          <p:cNvSpPr txBox="1"/>
          <p:nvPr/>
        </p:nvSpPr>
        <p:spPr>
          <a:xfrm>
            <a:off x="6809814" y="5224528"/>
            <a:ext cx="69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spc="-73" dirty="0">
                <a:solidFill>
                  <a:schemeClr val="bg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5B3B02-3CCC-4648-8B81-F2EB99465769}"/>
              </a:ext>
            </a:extLst>
          </p:cNvPr>
          <p:cNvSpPr/>
          <p:nvPr/>
        </p:nvSpPr>
        <p:spPr>
          <a:xfrm>
            <a:off x="2023299" y="1773976"/>
            <a:ext cx="3280221" cy="538480"/>
          </a:xfrm>
          <a:prstGeom prst="roundRect">
            <a:avLst/>
          </a:prstGeom>
          <a:noFill/>
          <a:ln>
            <a:solidFill>
              <a:srgbClr val="867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0459215-C09E-40E6-81C6-278106995AF7}"/>
              </a:ext>
            </a:extLst>
          </p:cNvPr>
          <p:cNvSpPr/>
          <p:nvPr/>
        </p:nvSpPr>
        <p:spPr>
          <a:xfrm>
            <a:off x="2023299" y="2954576"/>
            <a:ext cx="3280221" cy="538480"/>
          </a:xfrm>
          <a:prstGeom prst="roundRect">
            <a:avLst/>
          </a:prstGeom>
          <a:noFill/>
          <a:ln>
            <a:solidFill>
              <a:srgbClr val="867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42C9C3E-A6A5-4BD4-A408-7E39E9E8F20F}"/>
              </a:ext>
            </a:extLst>
          </p:cNvPr>
          <p:cNvSpPr/>
          <p:nvPr/>
        </p:nvSpPr>
        <p:spPr>
          <a:xfrm>
            <a:off x="2023299" y="4025897"/>
            <a:ext cx="3280221" cy="538480"/>
          </a:xfrm>
          <a:prstGeom prst="roundRect">
            <a:avLst/>
          </a:prstGeom>
          <a:noFill/>
          <a:ln>
            <a:solidFill>
              <a:srgbClr val="867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402FA72-1698-49A4-8212-CDD31FC94B28}"/>
              </a:ext>
            </a:extLst>
          </p:cNvPr>
          <p:cNvSpPr/>
          <p:nvPr/>
        </p:nvSpPr>
        <p:spPr>
          <a:xfrm>
            <a:off x="2023299" y="5159885"/>
            <a:ext cx="3280221" cy="538480"/>
          </a:xfrm>
          <a:prstGeom prst="roundRect">
            <a:avLst/>
          </a:prstGeom>
          <a:noFill/>
          <a:ln>
            <a:solidFill>
              <a:srgbClr val="867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CE52D7-DBD1-45B5-B2FE-C9D66E75CF72}"/>
              </a:ext>
            </a:extLst>
          </p:cNvPr>
          <p:cNvSpPr txBox="1"/>
          <p:nvPr/>
        </p:nvSpPr>
        <p:spPr>
          <a:xfrm>
            <a:off x="2109505" y="3028890"/>
            <a:ext cx="2444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spc="-73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Housing Provider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43C2DD-BA01-43DB-8E9C-201F85DF487F}"/>
              </a:ext>
            </a:extLst>
          </p:cNvPr>
          <p:cNvSpPr txBox="1"/>
          <p:nvPr/>
        </p:nvSpPr>
        <p:spPr>
          <a:xfrm>
            <a:off x="2095730" y="4088564"/>
            <a:ext cx="231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73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Project Team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79AA0D-9320-4017-BE4F-0B82C3B7F8FB}"/>
              </a:ext>
            </a:extLst>
          </p:cNvPr>
          <p:cNvSpPr txBox="1"/>
          <p:nvPr/>
        </p:nvSpPr>
        <p:spPr>
          <a:xfrm>
            <a:off x="2095729" y="5224528"/>
            <a:ext cx="2537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spc="-73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Property Manager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4405C33-3634-4497-8D9F-39BBFE0A6548}"/>
              </a:ext>
            </a:extLst>
          </p:cNvPr>
          <p:cNvSpPr/>
          <p:nvPr/>
        </p:nvSpPr>
        <p:spPr>
          <a:xfrm>
            <a:off x="7679803" y="1790774"/>
            <a:ext cx="3280221" cy="538480"/>
          </a:xfrm>
          <a:prstGeom prst="roundRect">
            <a:avLst/>
          </a:prstGeom>
          <a:noFill/>
          <a:ln>
            <a:solidFill>
              <a:srgbClr val="867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271798-06F1-4B0E-89DA-A1DC92109754}"/>
              </a:ext>
            </a:extLst>
          </p:cNvPr>
          <p:cNvSpPr txBox="1"/>
          <p:nvPr/>
        </p:nvSpPr>
        <p:spPr>
          <a:xfrm>
            <a:off x="7752234" y="1853441"/>
            <a:ext cx="3027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spc="-73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Community Partners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A5A1C82-3C0C-4656-9917-B3AB1F52FE04}"/>
              </a:ext>
            </a:extLst>
          </p:cNvPr>
          <p:cNvSpPr/>
          <p:nvPr/>
        </p:nvSpPr>
        <p:spPr>
          <a:xfrm>
            <a:off x="7679803" y="2877761"/>
            <a:ext cx="3280221" cy="538480"/>
          </a:xfrm>
          <a:prstGeom prst="roundRect">
            <a:avLst/>
          </a:prstGeom>
          <a:noFill/>
          <a:ln>
            <a:solidFill>
              <a:srgbClr val="867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85E33D-CF8B-4161-95D8-C9FF792DADE1}"/>
              </a:ext>
            </a:extLst>
          </p:cNvPr>
          <p:cNvSpPr txBox="1"/>
          <p:nvPr/>
        </p:nvSpPr>
        <p:spPr>
          <a:xfrm>
            <a:off x="7752234" y="2940428"/>
            <a:ext cx="231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spc="-73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Support Services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50E8EDB-BB4C-4B0E-B388-1879723D6BBA}"/>
              </a:ext>
            </a:extLst>
          </p:cNvPr>
          <p:cNvSpPr/>
          <p:nvPr/>
        </p:nvSpPr>
        <p:spPr>
          <a:xfrm>
            <a:off x="7679803" y="3995418"/>
            <a:ext cx="3280221" cy="538480"/>
          </a:xfrm>
          <a:prstGeom prst="roundRect">
            <a:avLst/>
          </a:prstGeom>
          <a:noFill/>
          <a:ln>
            <a:solidFill>
              <a:srgbClr val="867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18C204-6834-40A8-96D4-B736A486DF5C}"/>
              </a:ext>
            </a:extLst>
          </p:cNvPr>
          <p:cNvSpPr txBox="1"/>
          <p:nvPr/>
        </p:nvSpPr>
        <p:spPr>
          <a:xfrm>
            <a:off x="7752234" y="4058085"/>
            <a:ext cx="293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73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Funders &amp; Lenders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E05401C-5F12-420A-A66C-D23458E7A59D}"/>
              </a:ext>
            </a:extLst>
          </p:cNvPr>
          <p:cNvSpPr/>
          <p:nvPr/>
        </p:nvSpPr>
        <p:spPr>
          <a:xfrm>
            <a:off x="7679803" y="5175884"/>
            <a:ext cx="3280221" cy="538480"/>
          </a:xfrm>
          <a:prstGeom prst="roundRect">
            <a:avLst/>
          </a:prstGeom>
          <a:noFill/>
          <a:ln>
            <a:solidFill>
              <a:srgbClr val="867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2E845B-5369-41ED-9101-F9A573A30DD6}"/>
              </a:ext>
            </a:extLst>
          </p:cNvPr>
          <p:cNvSpPr txBox="1"/>
          <p:nvPr/>
        </p:nvSpPr>
        <p:spPr>
          <a:xfrm>
            <a:off x="7752234" y="5238551"/>
            <a:ext cx="231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spc="-73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Regulators</a:t>
            </a:r>
          </a:p>
        </p:txBody>
      </p:sp>
    </p:spTree>
    <p:extLst>
      <p:ext uri="{BB962C8B-B14F-4D97-AF65-F5344CB8AC3E}">
        <p14:creationId xmlns:p14="http://schemas.microsoft.com/office/powerpoint/2010/main" val="22123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"/>
          <p:cNvSpPr txBox="1">
            <a:spLocks/>
          </p:cNvSpPr>
          <p:nvPr/>
        </p:nvSpPr>
        <p:spPr>
          <a:xfrm>
            <a:off x="829733" y="81226"/>
            <a:ext cx="49339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Project Team</a:t>
            </a:r>
            <a:endParaRPr lang="en-US" sz="4500" b="1" dirty="0">
              <a:solidFill>
                <a:srgbClr val="8BA97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3CFD0A5-79BE-4CAE-8E17-B08DC775C4CD}" type="slidenum">
              <a:rPr lang="en-CA" smtClean="0"/>
              <a:t>15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87" y="979752"/>
            <a:ext cx="6153653" cy="51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5687" y="284400"/>
            <a:ext cx="9332899" cy="1250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30" b="1" dirty="0">
                <a:solidFill>
                  <a:srgbClr val="8BA97B"/>
                </a:solidFill>
                <a:latin typeface="Montserrat" panose="00000500000000000000" pitchFamily="50" charset="0"/>
              </a:rPr>
              <a:t>Real Estate Development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3CFD0A5-79BE-4CAE-8E17-B08DC775C4CD}" type="slidenum">
              <a:rPr lang="en-CA" smtClean="0"/>
              <a:t>16</a:t>
            </a:fld>
            <a:endParaRPr lang="en-CA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9EB64E-5880-41AF-897F-049091393EB7}"/>
              </a:ext>
            </a:extLst>
          </p:cNvPr>
          <p:cNvCxnSpPr>
            <a:cxnSpLocks/>
          </p:cNvCxnSpPr>
          <p:nvPr/>
        </p:nvCxnSpPr>
        <p:spPr>
          <a:xfrm>
            <a:off x="1907478" y="4087511"/>
            <a:ext cx="8454508" cy="0"/>
          </a:xfrm>
          <a:prstGeom prst="line">
            <a:avLst/>
          </a:prstGeom>
          <a:ln w="38100">
            <a:solidFill>
              <a:srgbClr val="376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3070EE-5891-43E1-8429-195D4DDC8D72}"/>
              </a:ext>
            </a:extLst>
          </p:cNvPr>
          <p:cNvCxnSpPr>
            <a:cxnSpLocks/>
          </p:cNvCxnSpPr>
          <p:nvPr/>
        </p:nvCxnSpPr>
        <p:spPr>
          <a:xfrm>
            <a:off x="1927105" y="4087511"/>
            <a:ext cx="0" cy="863195"/>
          </a:xfrm>
          <a:prstGeom prst="line">
            <a:avLst/>
          </a:prstGeom>
          <a:ln w="38100">
            <a:solidFill>
              <a:srgbClr val="376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89FB9FEF-ED7D-42E2-B8F9-04C831DAD9AA}"/>
              </a:ext>
            </a:extLst>
          </p:cNvPr>
          <p:cNvSpPr/>
          <p:nvPr/>
        </p:nvSpPr>
        <p:spPr>
          <a:xfrm>
            <a:off x="1747994" y="3943244"/>
            <a:ext cx="318968" cy="318968"/>
          </a:xfrm>
          <a:prstGeom prst="flowChartConnector">
            <a:avLst/>
          </a:prstGeom>
          <a:solidFill>
            <a:srgbClr val="8DA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1DDD00-9D5C-4531-AFBE-4602C58033BF}"/>
              </a:ext>
            </a:extLst>
          </p:cNvPr>
          <p:cNvCxnSpPr>
            <a:cxnSpLocks/>
          </p:cNvCxnSpPr>
          <p:nvPr/>
        </p:nvCxnSpPr>
        <p:spPr>
          <a:xfrm>
            <a:off x="7463041" y="4111451"/>
            <a:ext cx="0" cy="863195"/>
          </a:xfrm>
          <a:prstGeom prst="line">
            <a:avLst/>
          </a:prstGeom>
          <a:ln w="38100">
            <a:solidFill>
              <a:srgbClr val="376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01242AEA-F860-44FC-A46D-5907845D5253}"/>
              </a:ext>
            </a:extLst>
          </p:cNvPr>
          <p:cNvSpPr/>
          <p:nvPr/>
        </p:nvSpPr>
        <p:spPr>
          <a:xfrm>
            <a:off x="7301258" y="3946621"/>
            <a:ext cx="318968" cy="318968"/>
          </a:xfrm>
          <a:prstGeom prst="flowChartConnector">
            <a:avLst/>
          </a:prstGeom>
          <a:solidFill>
            <a:srgbClr val="8DA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601E22F-D667-4F1D-80B7-F6BC0D1DE5F9}"/>
              </a:ext>
            </a:extLst>
          </p:cNvPr>
          <p:cNvSpPr/>
          <p:nvPr/>
        </p:nvSpPr>
        <p:spPr>
          <a:xfrm>
            <a:off x="1847363" y="4870964"/>
            <a:ext cx="159484" cy="159484"/>
          </a:xfrm>
          <a:prstGeom prst="flowChartConnector">
            <a:avLst/>
          </a:prstGeom>
          <a:solidFill>
            <a:srgbClr val="8DA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61B82A-3D51-44B2-9698-3C619937DFCB}"/>
              </a:ext>
            </a:extLst>
          </p:cNvPr>
          <p:cNvGrpSpPr/>
          <p:nvPr/>
        </p:nvGrpSpPr>
        <p:grpSpPr>
          <a:xfrm rot="10800000">
            <a:off x="4599798" y="3208150"/>
            <a:ext cx="159484" cy="926617"/>
            <a:chOff x="4601012" y="3636792"/>
            <a:chExt cx="159484" cy="92661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F4E660-D9D0-4F2D-A775-95CAC896C9CB}"/>
                </a:ext>
              </a:extLst>
            </p:cNvPr>
            <p:cNvCxnSpPr>
              <a:cxnSpLocks/>
            </p:cNvCxnSpPr>
            <p:nvPr/>
          </p:nvCxnSpPr>
          <p:spPr>
            <a:xfrm>
              <a:off x="4680754" y="3636792"/>
              <a:ext cx="0" cy="863195"/>
            </a:xfrm>
            <a:prstGeom prst="line">
              <a:avLst/>
            </a:prstGeom>
            <a:ln w="38100">
              <a:solidFill>
                <a:srgbClr val="3767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893594AA-7D67-4829-A022-A26041EFF7A6}"/>
                </a:ext>
              </a:extLst>
            </p:cNvPr>
            <p:cNvSpPr/>
            <p:nvPr/>
          </p:nvSpPr>
          <p:spPr>
            <a:xfrm>
              <a:off x="4601012" y="4403925"/>
              <a:ext cx="159484" cy="159484"/>
            </a:xfrm>
            <a:prstGeom prst="flowChartConnector">
              <a:avLst/>
            </a:prstGeom>
            <a:solidFill>
              <a:srgbClr val="8DAA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F43D506A-3BB2-4023-B0F9-DA881D1F5B9C}"/>
              </a:ext>
            </a:extLst>
          </p:cNvPr>
          <p:cNvSpPr/>
          <p:nvPr/>
        </p:nvSpPr>
        <p:spPr>
          <a:xfrm>
            <a:off x="7381000" y="4866823"/>
            <a:ext cx="159484" cy="159484"/>
          </a:xfrm>
          <a:prstGeom prst="flowChartConnector">
            <a:avLst/>
          </a:prstGeom>
          <a:solidFill>
            <a:srgbClr val="8DA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D031F0-0E37-4BD2-8E3C-CA5A91F96BD5}"/>
              </a:ext>
            </a:extLst>
          </p:cNvPr>
          <p:cNvGrpSpPr/>
          <p:nvPr/>
        </p:nvGrpSpPr>
        <p:grpSpPr>
          <a:xfrm rot="10800000">
            <a:off x="10204781" y="3214566"/>
            <a:ext cx="159484" cy="920202"/>
            <a:chOff x="10203716" y="3643207"/>
            <a:chExt cx="159484" cy="92020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8A69BC-FEFF-4043-B49F-5FB2011F663C}"/>
                </a:ext>
              </a:extLst>
            </p:cNvPr>
            <p:cNvCxnSpPr>
              <a:cxnSpLocks/>
            </p:cNvCxnSpPr>
            <p:nvPr/>
          </p:nvCxnSpPr>
          <p:spPr>
            <a:xfrm>
              <a:off x="10277115" y="3643207"/>
              <a:ext cx="0" cy="863195"/>
            </a:xfrm>
            <a:prstGeom prst="line">
              <a:avLst/>
            </a:prstGeom>
            <a:ln w="38100">
              <a:solidFill>
                <a:srgbClr val="3767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E9F2AED5-4359-4254-B7D6-9CC168D54347}"/>
                </a:ext>
              </a:extLst>
            </p:cNvPr>
            <p:cNvSpPr/>
            <p:nvPr/>
          </p:nvSpPr>
          <p:spPr>
            <a:xfrm>
              <a:off x="10203716" y="4403925"/>
              <a:ext cx="159484" cy="159484"/>
            </a:xfrm>
            <a:prstGeom prst="flowChartConnector">
              <a:avLst/>
            </a:prstGeom>
            <a:solidFill>
              <a:srgbClr val="8DAA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E9DB780C-1BC3-47CF-AB89-25C8E12282C2}"/>
              </a:ext>
            </a:extLst>
          </p:cNvPr>
          <p:cNvSpPr/>
          <p:nvPr/>
        </p:nvSpPr>
        <p:spPr>
          <a:xfrm>
            <a:off x="4524615" y="3940206"/>
            <a:ext cx="318968" cy="318968"/>
          </a:xfrm>
          <a:prstGeom prst="flowChartConnector">
            <a:avLst/>
          </a:prstGeom>
          <a:solidFill>
            <a:srgbClr val="8DA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89A566E9-34C8-4BA1-8171-ED65C88A9BE3}"/>
              </a:ext>
            </a:extLst>
          </p:cNvPr>
          <p:cNvSpPr/>
          <p:nvPr/>
        </p:nvSpPr>
        <p:spPr>
          <a:xfrm>
            <a:off x="10116417" y="3942731"/>
            <a:ext cx="318968" cy="318968"/>
          </a:xfrm>
          <a:prstGeom prst="flowChartConnector">
            <a:avLst/>
          </a:prstGeom>
          <a:solidFill>
            <a:srgbClr val="8DA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2800E5FB-8A84-4373-B21D-ADC7B571DAB3}"/>
              </a:ext>
            </a:extLst>
          </p:cNvPr>
          <p:cNvSpPr txBox="1">
            <a:spLocks/>
          </p:cNvSpPr>
          <p:nvPr/>
        </p:nvSpPr>
        <p:spPr>
          <a:xfrm>
            <a:off x="618117" y="5101667"/>
            <a:ext cx="2578722" cy="178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38668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Design Analysis </a:t>
            </a:r>
          </a:p>
          <a:p>
            <a:pPr algn="ctr"/>
            <a:r>
              <a:rPr lang="en-US" sz="1800" dirty="0">
                <a:solidFill>
                  <a:srgbClr val="38668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and Feasibility</a:t>
            </a:r>
          </a:p>
          <a:p>
            <a:pPr algn="ctr"/>
            <a:r>
              <a:rPr lang="en-US" dirty="0">
                <a:solidFill>
                  <a:srgbClr val="594E4B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2 months – 2+ years 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206B752F-E147-4E9E-A40D-34B55E8D2664}"/>
              </a:ext>
            </a:extLst>
          </p:cNvPr>
          <p:cNvSpPr txBox="1">
            <a:spLocks/>
          </p:cNvSpPr>
          <p:nvPr/>
        </p:nvSpPr>
        <p:spPr>
          <a:xfrm>
            <a:off x="3390179" y="2344457"/>
            <a:ext cx="2578722" cy="101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38668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Development</a:t>
            </a:r>
          </a:p>
          <a:p>
            <a:pPr algn="ctr"/>
            <a:r>
              <a:rPr lang="en-US" dirty="0">
                <a:solidFill>
                  <a:srgbClr val="594E4B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4 months – 12+ months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D898E581-869B-4E02-BA0F-D11545ADF6A7}"/>
              </a:ext>
            </a:extLst>
          </p:cNvPr>
          <p:cNvSpPr txBox="1">
            <a:spLocks/>
          </p:cNvSpPr>
          <p:nvPr/>
        </p:nvSpPr>
        <p:spPr>
          <a:xfrm>
            <a:off x="6173680" y="5101667"/>
            <a:ext cx="2578722" cy="81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38668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Construction</a:t>
            </a:r>
          </a:p>
          <a:p>
            <a:pPr algn="ctr"/>
            <a:r>
              <a:rPr lang="en-US" dirty="0">
                <a:solidFill>
                  <a:srgbClr val="594E4B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12-18 months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B89ECD38-BF21-4E44-8824-21661DCC9D83}"/>
              </a:ext>
            </a:extLst>
          </p:cNvPr>
          <p:cNvSpPr txBox="1">
            <a:spLocks/>
          </p:cNvSpPr>
          <p:nvPr/>
        </p:nvSpPr>
        <p:spPr>
          <a:xfrm>
            <a:off x="8995162" y="2344457"/>
            <a:ext cx="2578722" cy="101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38668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94E4B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+mn-cs"/>
              </a:rPr>
              <a:t>20 – 50+ years</a:t>
            </a:r>
          </a:p>
          <a:p>
            <a:pPr algn="ctr"/>
            <a:endParaRPr lang="en-US" sz="1800" dirty="0">
              <a:solidFill>
                <a:srgbClr val="386681"/>
              </a:solidFill>
              <a:latin typeface="Montserrat" panose="00000500000000000000" pitchFamily="50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6217" y="139595"/>
            <a:ext cx="6115050" cy="11477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b="1" dirty="0">
                <a:solidFill>
                  <a:srgbClr val="8BA97B"/>
                </a:solidFill>
                <a:latin typeface="Montserrat" panose="00000500000000000000" pitchFamily="50" charset="0"/>
              </a:rPr>
              <a:t>Design Analysis and Feasibility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3CFD0A5-79BE-4CAE-8E17-B08DC775C4CD}" type="slidenum">
              <a:rPr lang="en-CA" smtClean="0"/>
              <a:t>17</a:t>
            </a:fld>
            <a:endParaRPr lang="en-CA"/>
          </a:p>
        </p:txBody>
      </p:sp>
      <p:sp>
        <p:nvSpPr>
          <p:cNvPr id="12" name="Left Arrow 11"/>
          <p:cNvSpPr/>
          <p:nvPr/>
        </p:nvSpPr>
        <p:spPr bwMode="auto">
          <a:xfrm rot="10800000">
            <a:off x="3446385" y="1964842"/>
            <a:ext cx="987271" cy="383169"/>
          </a:xfrm>
          <a:prstGeom prst="leftArrow">
            <a:avLst/>
          </a:prstGeom>
          <a:solidFill>
            <a:srgbClr val="8BA97B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CA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706302" y="1533852"/>
            <a:ext cx="6000750" cy="4642883"/>
          </a:xfrm>
          <a:prstGeom prst="roundRect">
            <a:avLst/>
          </a:prstGeom>
          <a:noFill/>
          <a:ln w="38100">
            <a:solidFill>
              <a:srgbClr val="F5714A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28594" indent="-228594" defTabSz="121917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574C49"/>
              </a:solidFill>
              <a:latin typeface="Roboto"/>
            </a:endParaRPr>
          </a:p>
          <a:p>
            <a:pPr marL="228594" indent="-228594" defTabSz="121917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574C49"/>
              </a:solidFill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8172" y="1927614"/>
            <a:ext cx="5538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spcBef>
                <a:spcPct val="0"/>
              </a:spcBef>
              <a:spcAft>
                <a:spcPts val="1200"/>
              </a:spcAft>
              <a:buClr>
                <a:srgbClr val="0A9BCF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Identify and select site</a:t>
            </a:r>
            <a:endParaRPr lang="en-CA" altLang="en-US" dirty="0">
              <a:solidFill>
                <a:srgbClr val="376581"/>
              </a:solidFill>
              <a:latin typeface="Montserrat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defTabSz="1219170">
              <a:spcBef>
                <a:spcPct val="0"/>
              </a:spcBef>
              <a:spcAft>
                <a:spcPts val="1200"/>
              </a:spcAft>
              <a:buClr>
                <a:srgbClr val="0A9BCF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Preliminary architectural massing and design concept</a:t>
            </a:r>
          </a:p>
          <a:p>
            <a:pPr marL="342900" indent="-342900" defTabSz="1219170">
              <a:spcBef>
                <a:spcPct val="0"/>
              </a:spcBef>
              <a:spcAft>
                <a:spcPts val="1200"/>
              </a:spcAft>
              <a:buClr>
                <a:srgbClr val="0A9BCF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Planning investigation: zoning and site plan </a:t>
            </a:r>
          </a:p>
          <a:p>
            <a:pPr marL="342900" indent="-342900" defTabSz="1219170">
              <a:spcBef>
                <a:spcPct val="0"/>
              </a:spcBef>
              <a:spcAft>
                <a:spcPts val="1200"/>
              </a:spcAft>
              <a:buClr>
                <a:srgbClr val="0A9BCF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Draft capital budget</a:t>
            </a:r>
          </a:p>
          <a:p>
            <a:pPr marL="342900" indent="-342900" defTabSz="1219170">
              <a:spcBef>
                <a:spcPct val="0"/>
              </a:spcBef>
              <a:spcAft>
                <a:spcPts val="1200"/>
              </a:spcAft>
              <a:buClr>
                <a:srgbClr val="0A9BCF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Draft operating budget</a:t>
            </a:r>
          </a:p>
          <a:p>
            <a:pPr marL="342900" indent="-342900" defTabSz="1219170">
              <a:spcBef>
                <a:spcPct val="0"/>
              </a:spcBef>
              <a:spcAft>
                <a:spcPts val="1200"/>
              </a:spcAft>
              <a:buClr>
                <a:srgbClr val="0A9BCF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Identify and secure sources of funding and/or financing</a:t>
            </a:r>
          </a:p>
          <a:p>
            <a:pPr marL="342900" indent="-342900" defTabSz="1219170">
              <a:spcBef>
                <a:spcPct val="0"/>
              </a:spcBef>
              <a:spcAft>
                <a:spcPts val="1200"/>
              </a:spcAft>
              <a:buClr>
                <a:srgbClr val="0A9BCF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Business case: Go or No go decision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37953" y="1562972"/>
            <a:ext cx="1568175" cy="4350787"/>
            <a:chOff x="198835" y="1577740"/>
            <a:chExt cx="1742977" cy="483576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46361" y="1577740"/>
              <a:ext cx="1695451" cy="1319212"/>
            </a:xfrm>
            <a:prstGeom prst="roundRect">
              <a:avLst/>
            </a:prstGeom>
            <a:solidFill>
              <a:srgbClr val="8DA97B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defRPr/>
              </a:pPr>
              <a:r>
                <a:rPr lang="en-CA" sz="1300" b="1" dirty="0">
                  <a:solidFill>
                    <a:srgbClr val="FFFFFF"/>
                  </a:solidFill>
                  <a:latin typeface="Montserrat" panose="00000500000000000000" pitchFamily="50" charset="0"/>
                </a:rPr>
                <a:t>Design Analysis and  Feasibility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02009" y="3234323"/>
              <a:ext cx="1695451" cy="817151"/>
            </a:xfrm>
            <a:prstGeom prst="roundRect">
              <a:avLst/>
            </a:prstGeom>
            <a:solidFill>
              <a:srgbClr val="0A9BCF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defRPr/>
              </a:pPr>
              <a:r>
                <a:rPr lang="en-CA" sz="1400" dirty="0">
                  <a:solidFill>
                    <a:srgbClr val="FFFFFF"/>
                  </a:solidFill>
                  <a:latin typeface="Montserrat" panose="00000500000000000000" pitchFamily="50" charset="0"/>
                </a:rPr>
                <a:t>Design</a:t>
              </a:r>
            </a:p>
            <a:p>
              <a:pPr algn="ctr" defTabSz="1219170">
                <a:defRPr/>
              </a:pPr>
              <a:r>
                <a:rPr lang="en-CA" sz="1400" dirty="0">
                  <a:solidFill>
                    <a:srgbClr val="FFFFFF"/>
                  </a:solidFill>
                  <a:latin typeface="Montserrat" panose="00000500000000000000" pitchFamily="50" charset="0"/>
                </a:rPr>
                <a:t>Development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98835" y="4402955"/>
              <a:ext cx="1701800" cy="817150"/>
            </a:xfrm>
            <a:prstGeom prst="roundRect">
              <a:avLst/>
            </a:prstGeom>
            <a:solidFill>
              <a:srgbClr val="0A9BCF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defRPr/>
              </a:pPr>
              <a:r>
                <a:rPr lang="en-CA" sz="1400" dirty="0">
                  <a:solidFill>
                    <a:srgbClr val="FFFFFF"/>
                  </a:solidFill>
                  <a:latin typeface="Montserrat" panose="00000500000000000000" pitchFamily="50" charset="0"/>
                </a:rPr>
                <a:t>Construction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202009" y="5596350"/>
              <a:ext cx="1695451" cy="817150"/>
            </a:xfrm>
            <a:prstGeom prst="roundRect">
              <a:avLst/>
            </a:prstGeom>
            <a:solidFill>
              <a:srgbClr val="0A9BCF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defRPr/>
              </a:pPr>
              <a:r>
                <a:rPr lang="en-CA" sz="1400" dirty="0">
                  <a:solidFill>
                    <a:srgbClr val="FFFFFF"/>
                  </a:solidFill>
                  <a:latin typeface="Montserrat" panose="00000500000000000000" pitchFamily="50" charset="0"/>
                </a:rPr>
                <a:t>Operations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53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917636" y="170884"/>
            <a:ext cx="925830" cy="290806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7" b="0" i="0" u="none" strike="noStrike" kern="1200" cap="none" spc="43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0260" y="3500939"/>
            <a:ext cx="1782796" cy="802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67" b="0" i="0" u="none" strike="noStrike" kern="1200" cap="none" spc="-17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Organizational</a:t>
            </a:r>
          </a:p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67" b="0" i="0" u="none" strike="noStrike" kern="1200" cap="none" spc="-17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Capacity</a:t>
            </a:r>
            <a:endParaRPr kumimoji="0" lang="en-CA" sz="22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1" y="-1"/>
            <a:ext cx="9925050" cy="1318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8BA97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Feasibility Cycle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8BA97B"/>
              </a:solidFill>
              <a:effectLst/>
              <a:uLnTx/>
              <a:uFillTx/>
              <a:latin typeface="Montserra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762752868"/>
              </p:ext>
            </p:extLst>
          </p:nvPr>
        </p:nvGraphicFramePr>
        <p:xfrm>
          <a:off x="2371577" y="1200308"/>
          <a:ext cx="7448844" cy="493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24165" r="2728" b="23131"/>
          <a:stretch/>
        </p:blipFill>
        <p:spPr>
          <a:xfrm>
            <a:off x="168665" y="6157519"/>
            <a:ext cx="1531547" cy="5500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3CFD0A5-79BE-4CAE-8E17-B08DC775C4CD}" type="slidenum">
              <a:rPr lang="en-CA" smtClean="0"/>
              <a:t>18</a:t>
            </a:fld>
            <a:endParaRPr lang="en-C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88C446-F04D-4460-AB6E-F00F73C11245}"/>
              </a:ext>
            </a:extLst>
          </p:cNvPr>
          <p:cNvSpPr txBox="1">
            <a:spLocks/>
          </p:cNvSpPr>
          <p:nvPr/>
        </p:nvSpPr>
        <p:spPr>
          <a:xfrm>
            <a:off x="5204601" y="3024552"/>
            <a:ext cx="1782797" cy="121671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6581"/>
                </a:solidFill>
                <a:effectLst/>
                <a:uLnTx/>
                <a:uFillTx/>
                <a:latin typeface="Montserrat" panose="00000500000000000000" pitchFamily="50" charset="0"/>
              </a:rPr>
              <a:t>Capital &amp; Operating Budgets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4C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FD0A5-79BE-4CAE-8E17-B08DC775C4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52BCA1-3026-9748-938A-9435A8CA8EB7}"/>
              </a:ext>
            </a:extLst>
          </p:cNvPr>
          <p:cNvSpPr txBox="1">
            <a:spLocks/>
          </p:cNvSpPr>
          <p:nvPr/>
        </p:nvSpPr>
        <p:spPr>
          <a:xfrm>
            <a:off x="0" y="259328"/>
            <a:ext cx="9858375" cy="965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8BA97B"/>
                </a:solidFill>
              </a:rPr>
              <a:t>Capital Budget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8BA97B"/>
              </a:solidFill>
              <a:effectLst/>
              <a:uLnTx/>
              <a:uFillTx/>
              <a:latin typeface="Montserrat" pitchFamily="50" charset="0"/>
              <a:ea typeface="+mj-ea"/>
              <a:cs typeface="+mj-cs"/>
            </a:endParaRPr>
          </a:p>
        </p:txBody>
      </p:sp>
      <p:sp>
        <p:nvSpPr>
          <p:cNvPr id="12" name="object 15"/>
          <p:cNvSpPr txBox="1"/>
          <p:nvPr/>
        </p:nvSpPr>
        <p:spPr>
          <a:xfrm>
            <a:off x="2885797" y="2551382"/>
            <a:ext cx="2146093" cy="357001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l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67" b="0" i="0" u="none" strike="noStrike" kern="1200" cap="none" spc="-177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Land Costs</a:t>
            </a:r>
            <a:endParaRPr kumimoji="0" lang="en-CA" sz="2267" b="0" i="0" u="none" strike="noStrike" kern="1200" cap="none" spc="0" normalizeH="0" baseline="0" noProof="0" dirty="0">
              <a:ln>
                <a:noFill/>
              </a:ln>
              <a:solidFill>
                <a:srgbClr val="8BA97B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13" name="object 15"/>
          <p:cNvSpPr txBox="1"/>
          <p:nvPr/>
        </p:nvSpPr>
        <p:spPr>
          <a:xfrm>
            <a:off x="2885797" y="5268569"/>
            <a:ext cx="2146093" cy="357001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l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67" b="0" i="0" u="none" strike="noStrike" kern="1200" cap="none" spc="-177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Hard Costs</a:t>
            </a:r>
            <a:endParaRPr kumimoji="0" sz="2267" b="0" i="0" u="none" strike="noStrike" kern="1200" cap="none" spc="0" normalizeH="0" baseline="0" noProof="0" dirty="0">
              <a:ln>
                <a:noFill/>
              </a:ln>
              <a:solidFill>
                <a:srgbClr val="8BA97B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2885797" y="3841446"/>
            <a:ext cx="2146094" cy="357001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l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67" b="0" i="0" u="none" strike="noStrike" kern="1200" cap="none" spc="-177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Soft Costs</a:t>
            </a:r>
            <a:endParaRPr kumimoji="0" sz="2267" b="0" i="0" u="none" strike="noStrike" kern="1200" cap="none" spc="0" normalizeH="0" baseline="0" noProof="0" dirty="0">
              <a:ln>
                <a:noFill/>
              </a:ln>
              <a:solidFill>
                <a:srgbClr val="8BA97B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244" y="2005355"/>
            <a:ext cx="4048125" cy="4049279"/>
          </a:xfrm>
          <a:prstGeom prst="rect">
            <a:avLst/>
          </a:prstGeom>
          <a:noFill/>
          <a:ln w="38100">
            <a:solidFill>
              <a:srgbClr val="F57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15"/>
          <p:cNvSpPr txBox="1"/>
          <p:nvPr/>
        </p:nvSpPr>
        <p:spPr>
          <a:xfrm>
            <a:off x="9007029" y="3255539"/>
            <a:ext cx="2146093" cy="357001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67" b="0" i="0" u="none" strike="noStrike" kern="1200" cap="none" spc="-177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Partnerships</a:t>
            </a:r>
            <a:endParaRPr kumimoji="0" sz="2267" b="0" i="0" u="none" strike="noStrike" kern="1200" cap="none" spc="0" normalizeH="0" baseline="0" noProof="0" dirty="0">
              <a:ln>
                <a:noFill/>
              </a:ln>
              <a:solidFill>
                <a:srgbClr val="8BA97B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7252794" y="3255539"/>
            <a:ext cx="1574255" cy="357001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67" b="0" i="0" u="none" strike="noStrike" kern="1200" cap="none" spc="-177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Gov. Grants</a:t>
            </a:r>
            <a:endParaRPr kumimoji="0" sz="2267" b="0" i="0" u="none" strike="noStrike" kern="1200" cap="none" spc="0" normalizeH="0" baseline="0" noProof="0" dirty="0">
              <a:ln>
                <a:noFill/>
              </a:ln>
              <a:solidFill>
                <a:srgbClr val="8BA97B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24" name="object 15"/>
          <p:cNvSpPr txBox="1"/>
          <p:nvPr/>
        </p:nvSpPr>
        <p:spPr>
          <a:xfrm>
            <a:off x="6961908" y="5536477"/>
            <a:ext cx="2146093" cy="357001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67" b="0" i="0" u="none" strike="noStrike" kern="1200" cap="none" spc="-177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Financing</a:t>
            </a:r>
            <a:endParaRPr kumimoji="0" sz="2267" b="0" i="0" u="none" strike="noStrike" kern="1200" cap="none" spc="0" normalizeH="0" baseline="0" noProof="0" dirty="0">
              <a:ln>
                <a:noFill/>
              </a:ln>
              <a:solidFill>
                <a:srgbClr val="8BA97B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25" name="object 15"/>
          <p:cNvSpPr txBox="1"/>
          <p:nvPr/>
        </p:nvSpPr>
        <p:spPr>
          <a:xfrm>
            <a:off x="9037664" y="5532261"/>
            <a:ext cx="2146093" cy="357001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67" b="0" i="0" u="none" strike="noStrike" kern="1200" cap="none" spc="-177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Equity</a:t>
            </a:r>
            <a:endParaRPr kumimoji="0" sz="2267" b="0" i="0" u="none" strike="noStrike" kern="1200" cap="none" spc="0" normalizeH="0" baseline="0" noProof="0" dirty="0">
              <a:ln>
                <a:noFill/>
              </a:ln>
              <a:solidFill>
                <a:srgbClr val="8BA97B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45004" y="2005355"/>
            <a:ext cx="4048125" cy="4049279"/>
          </a:xfrm>
          <a:prstGeom prst="rect">
            <a:avLst/>
          </a:prstGeom>
          <a:noFill/>
          <a:ln w="38100">
            <a:solidFill>
              <a:srgbClr val="867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8244" y="1315136"/>
            <a:ext cx="4048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sng" strike="noStrike" kern="1200" cap="none" spc="0" normalizeH="0" baseline="0" noProof="0" dirty="0">
                <a:ln>
                  <a:noFill/>
                </a:ln>
                <a:solidFill>
                  <a:srgbClr val="376581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</a:rPr>
              <a:t>Costs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45003" y="1315136"/>
            <a:ext cx="4048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sng" strike="noStrike" kern="1200" cap="none" spc="0" normalizeH="0" baseline="0" noProof="0" dirty="0">
                <a:ln>
                  <a:noFill/>
                </a:ln>
                <a:solidFill>
                  <a:srgbClr val="376581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</a:rPr>
              <a:t>Sources</a:t>
            </a:r>
          </a:p>
        </p:txBody>
      </p:sp>
      <p:sp>
        <p:nvSpPr>
          <p:cNvPr id="31" name="Equal 30"/>
          <p:cNvSpPr/>
          <p:nvPr/>
        </p:nvSpPr>
        <p:spPr>
          <a:xfrm>
            <a:off x="5526811" y="3872414"/>
            <a:ext cx="1047750" cy="714375"/>
          </a:xfrm>
          <a:prstGeom prst="mathEqual">
            <a:avLst/>
          </a:prstGeom>
          <a:solidFill>
            <a:srgbClr val="8DA97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649E8B2-19F1-405A-B3D2-E59ACB527A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9" t="26424" r="26204" b="27277"/>
          <a:stretch/>
        </p:blipFill>
        <p:spPr>
          <a:xfrm>
            <a:off x="9579903" y="4258968"/>
            <a:ext cx="1114418" cy="11448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B39BD1-98DE-4B9B-9F67-28C951FB25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t="26576" r="28187" b="22916"/>
          <a:stretch/>
        </p:blipFill>
        <p:spPr>
          <a:xfrm>
            <a:off x="1374736" y="2099625"/>
            <a:ext cx="1133475" cy="1156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A7C2A0-5D47-4344-931C-CD49FB981F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7" t="29624" r="28168" b="24806"/>
          <a:stretch/>
        </p:blipFill>
        <p:spPr>
          <a:xfrm>
            <a:off x="1426559" y="3476697"/>
            <a:ext cx="1287698" cy="1343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F48522-0083-453E-B958-5ABB91860A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27367" r="26660" b="25686"/>
          <a:stretch/>
        </p:blipFill>
        <p:spPr>
          <a:xfrm>
            <a:off x="1297624" y="4801799"/>
            <a:ext cx="1287698" cy="12905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9E2086-5E57-466A-B853-F14547809D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5" t="26637" r="22690" b="25357"/>
          <a:stretch/>
        </p:blipFill>
        <p:spPr>
          <a:xfrm>
            <a:off x="7391104" y="2047009"/>
            <a:ext cx="1287699" cy="11412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5AC0B5-85F0-4D90-B9D2-204EB2E6EF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6" t="30904" r="24706" b="25687"/>
          <a:stretch/>
        </p:blipFill>
        <p:spPr>
          <a:xfrm>
            <a:off x="9436225" y="2107365"/>
            <a:ext cx="1287699" cy="11089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3B61D1E-2F17-4DF1-ADE6-572109CFC0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0" t="26521" r="26967" b="24077"/>
          <a:stretch/>
        </p:blipFill>
        <p:spPr>
          <a:xfrm>
            <a:off x="7439342" y="4179601"/>
            <a:ext cx="1191222" cy="13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399C-6156-4EED-9B39-473AD9D48D82}"/>
              </a:ext>
            </a:extLst>
          </p:cNvPr>
          <p:cNvSpPr txBox="1">
            <a:spLocks/>
          </p:cNvSpPr>
          <p:nvPr/>
        </p:nvSpPr>
        <p:spPr>
          <a:xfrm>
            <a:off x="1423988" y="283946"/>
            <a:ext cx="7486065" cy="119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b="1" dirty="0">
                <a:solidFill>
                  <a:srgbClr val="8DAA7D"/>
                </a:solidFill>
                <a:latin typeface="Montserrat" panose="00000500000000000000" pitchFamily="50" charset="0"/>
                <a:ea typeface="+mn-ea"/>
                <a:cs typeface="+mn-cs"/>
              </a:rPr>
              <a:t>Land</a:t>
            </a:r>
            <a:r>
              <a:rPr lang="en-CA" dirty="0"/>
              <a:t> </a:t>
            </a:r>
            <a:r>
              <a:rPr lang="en-CA" sz="4000" b="1" dirty="0">
                <a:solidFill>
                  <a:srgbClr val="8DAA7D"/>
                </a:solidFill>
                <a:latin typeface="Montserrat" panose="00000500000000000000" pitchFamily="50" charset="0"/>
                <a:ea typeface="+mn-ea"/>
                <a:cs typeface="+mn-cs"/>
              </a:rPr>
              <a:t>Acknowledgement</a:t>
            </a:r>
          </a:p>
        </p:txBody>
      </p:sp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78A8FC7F-5FED-4B73-918A-0C6B0F31C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0" r="12110"/>
          <a:stretch/>
        </p:blipFill>
        <p:spPr>
          <a:xfrm>
            <a:off x="5709215" y="1482291"/>
            <a:ext cx="5642997" cy="445576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C7285-E3E0-4B7F-87F9-F6C049573204}"/>
              </a:ext>
            </a:extLst>
          </p:cNvPr>
          <p:cNvSpPr txBox="1">
            <a:spLocks/>
          </p:cNvSpPr>
          <p:nvPr/>
        </p:nvSpPr>
        <p:spPr>
          <a:xfrm>
            <a:off x="839788" y="1482291"/>
            <a:ext cx="4502233" cy="4455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38668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From coast to coast to coast, we acknowledge the ancestral and unceded territory of all the Inuit, Métis, and First Nations people that call this land home. </a:t>
            </a:r>
          </a:p>
          <a:p>
            <a:pPr marL="0" indent="0">
              <a:buNone/>
            </a:pPr>
            <a:endParaRPr lang="en-US" sz="2400" dirty="0">
              <a:solidFill>
                <a:srgbClr val="386681"/>
              </a:solidFill>
              <a:latin typeface="Montserrat" panose="00000500000000000000" pitchFamily="50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rgbClr val="38668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Cahdco is located on the unceded territory of the Algonquin </a:t>
            </a:r>
            <a:r>
              <a:rPr lang="en-US" sz="2400" dirty="0" err="1">
                <a:solidFill>
                  <a:srgbClr val="38668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Anishnaabeg</a:t>
            </a:r>
            <a:r>
              <a:rPr lang="en-US" sz="2400" dirty="0">
                <a:solidFill>
                  <a:srgbClr val="38668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 People.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212A6-6D65-4B29-88CA-9D71B4276C95}"/>
              </a:ext>
            </a:extLst>
          </p:cNvPr>
          <p:cNvSpPr txBox="1"/>
          <p:nvPr/>
        </p:nvSpPr>
        <p:spPr>
          <a:xfrm>
            <a:off x="5709215" y="58629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Native-Land.ca | Our home on native land</a:t>
            </a:r>
            <a:endParaRPr lang="en-CA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971E963-7D04-44E3-8D23-EC85513D31B6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3CFD0A5-79BE-4CAE-8E17-B08DC775C4CD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</a:t>
            </a:fld>
            <a:endParaRPr lang="en-CA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24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79380" y="-480507"/>
          <a:ext cx="1161734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1" y="-2775"/>
            <a:ext cx="9698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Operating Budget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91" y="5427859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$1,000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7341" y="5427859"/>
            <a:ext cx="700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$400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90116" y="5427859"/>
            <a:ext cx="6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$600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28013" y="5442111"/>
            <a:ext cx="518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40%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3CFD0A5-79BE-4CAE-8E17-B08DC775C4CD}" type="slidenum">
              <a:rPr lang="en-CA" smtClean="0"/>
              <a:t>20</a:t>
            </a:fld>
            <a:endParaRPr lang="en-CA"/>
          </a:p>
        </p:txBody>
      </p:sp>
      <p:sp>
        <p:nvSpPr>
          <p:cNvPr id="21" name="object 18"/>
          <p:cNvSpPr txBox="1"/>
          <p:nvPr/>
        </p:nvSpPr>
        <p:spPr>
          <a:xfrm>
            <a:off x="326127" y="4260985"/>
            <a:ext cx="2156369" cy="197832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Rent revenue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Rent supplements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Canadian Housing Benefit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Laundry</a:t>
            </a:r>
          </a:p>
          <a:p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376581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object 18"/>
          <p:cNvSpPr txBox="1"/>
          <p:nvPr/>
        </p:nvSpPr>
        <p:spPr>
          <a:xfrm>
            <a:off x="3567210" y="4260985"/>
            <a:ext cx="2069966" cy="173209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Maintenance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Capital reserves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Utilities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Property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Staff/admin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Insurance</a:t>
            </a:r>
          </a:p>
          <a:p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376581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E81958-283F-4FA9-9D99-607C4F0F6D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0" t="26521" r="26967" b="24077"/>
          <a:stretch/>
        </p:blipFill>
        <p:spPr>
          <a:xfrm>
            <a:off x="8532696" y="4203477"/>
            <a:ext cx="1400083" cy="15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917636" y="170884"/>
            <a:ext cx="925830" cy="290806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7" b="0" i="0" u="none" strike="noStrike" kern="1200" cap="none" spc="43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0260" y="3500939"/>
            <a:ext cx="1782796" cy="802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67" b="0" i="0" u="none" strike="noStrike" kern="1200" cap="none" spc="-17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Organizational</a:t>
            </a:r>
          </a:p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67" b="0" i="0" u="none" strike="noStrike" kern="1200" cap="none" spc="-17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Capacity</a:t>
            </a:r>
            <a:endParaRPr kumimoji="0" lang="en-CA" sz="22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1" y="2557"/>
            <a:ext cx="6722532" cy="1318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Refinement</a:t>
            </a:r>
          </a:p>
        </p:txBody>
      </p:sp>
      <p:graphicFrame>
        <p:nvGraphicFramePr>
          <p:cNvPr id="22" name="Diagram 21"/>
          <p:cNvGraphicFramePr/>
          <p:nvPr/>
        </p:nvGraphicFramePr>
        <p:xfrm>
          <a:off x="2805128" y="1588727"/>
          <a:ext cx="6582069" cy="438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3CFD0A5-79BE-4CAE-8E17-B08DC775C4CD}" type="slidenum">
              <a:rPr lang="en-CA" smtClean="0"/>
              <a:t>21</a:t>
            </a:fld>
            <a:endParaRPr lang="en-C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573284-ED03-4FAD-8BC7-2507E52FE309}"/>
              </a:ext>
            </a:extLst>
          </p:cNvPr>
          <p:cNvSpPr txBox="1">
            <a:spLocks/>
          </p:cNvSpPr>
          <p:nvPr/>
        </p:nvSpPr>
        <p:spPr>
          <a:xfrm>
            <a:off x="5204601" y="3357061"/>
            <a:ext cx="1782797" cy="121671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6581"/>
                </a:solidFill>
                <a:effectLst/>
                <a:uLnTx/>
                <a:uFillTx/>
                <a:latin typeface="Montserrat" panose="00000500000000000000" pitchFamily="50" charset="0"/>
              </a:rPr>
              <a:t>Capital &amp; Operating Budgets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4C49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3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14712" y="170883"/>
            <a:ext cx="1516803" cy="144549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7" b="0" i="0" u="none" strike="noStrike" kern="1200" cap="none" spc="17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 </a:t>
            </a:r>
            <a:r>
              <a:rPr kumimoji="0" sz="867" b="0" i="0" u="none" strike="noStrike" kern="1200" cap="none" spc="1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</a:t>
            </a:r>
            <a:r>
              <a:rPr kumimoji="0" sz="867" b="0" i="0" u="none" strike="noStrike" kern="1200" cap="none" spc="3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</a:t>
            </a:r>
            <a:r>
              <a:rPr kumimoji="0" sz="867" b="0" i="0" u="none" strike="noStrike" kern="1200" cap="none" spc="3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867" b="0" i="0" u="none" strike="noStrike" kern="1200" cap="none" spc="3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</a:t>
            </a:r>
            <a:r>
              <a:rPr kumimoji="0" sz="867" b="0" i="0" u="none" strike="noStrike" kern="1200" cap="none" spc="2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</a:t>
            </a:r>
            <a:r>
              <a:rPr kumimoji="0" sz="867" b="0" i="0" u="none" strike="noStrike" kern="1200" cap="none" spc="1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</a:t>
            </a:r>
            <a:r>
              <a:rPr kumimoji="0" sz="867" b="0" i="0" u="none" strike="noStrike" kern="1200" cap="none" spc="3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867" b="0" i="0" u="none" strike="noStrike" kern="1200" cap="none" spc="1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67" b="0" i="0" u="none" strike="noStrike" kern="1200" cap="none" spc="1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endParaRPr kumimoji="0" sz="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1ABAA9-2056-BA48-BFA2-7CE413D32757}"/>
              </a:ext>
            </a:extLst>
          </p:cNvPr>
          <p:cNvSpPr txBox="1">
            <a:spLocks/>
          </p:cNvSpPr>
          <p:nvPr/>
        </p:nvSpPr>
        <p:spPr>
          <a:xfrm>
            <a:off x="0" y="22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Takeaways</a:t>
            </a: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61F033D5-F8CF-6C4F-B7B0-8E5A12AD996D}"/>
              </a:ext>
            </a:extLst>
          </p:cNvPr>
          <p:cNvSpPr txBox="1"/>
          <p:nvPr/>
        </p:nvSpPr>
        <p:spPr>
          <a:xfrm>
            <a:off x="3286522" y="1992407"/>
            <a:ext cx="8778548" cy="3516774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 marR="0" lvl="0" algn="l" defTabSz="914400" rtl="0" eaLnBrk="1" fontAlgn="auto" latinLnBrk="0" hangingPunct="1">
              <a:lnSpc>
                <a:spcPct val="100000"/>
              </a:lnSpc>
              <a:spcBef>
                <a:spcPts val="83"/>
              </a:spcBef>
              <a:spcAft>
                <a:spcPts val="0"/>
              </a:spcAft>
              <a:buClr>
                <a:srgbClr val="0A9BCF"/>
              </a:buClr>
              <a:buSzTx/>
              <a:tabLst/>
              <a:defRPr/>
            </a:pPr>
            <a:r>
              <a:rPr lang="en-US" sz="3000" spc="-3" dirty="0">
                <a:solidFill>
                  <a:srgbClr val="37658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All projects need capital, land, and capacity</a:t>
            </a:r>
          </a:p>
          <a:p>
            <a:pPr marL="8467" marR="0" lvl="0" algn="l" defTabSz="914400" rtl="0" eaLnBrk="1" fontAlgn="auto" latinLnBrk="0" hangingPunct="1">
              <a:lnSpc>
                <a:spcPct val="100000"/>
              </a:lnSpc>
              <a:spcBef>
                <a:spcPts val="83"/>
              </a:spcBef>
              <a:spcAft>
                <a:spcPts val="0"/>
              </a:spcAft>
              <a:buClr>
                <a:srgbClr val="0A9BCF"/>
              </a:buClr>
              <a:buSzTx/>
              <a:tabLst/>
              <a:defRPr/>
            </a:pPr>
            <a:endParaRPr lang="en-US" sz="3000" spc="-3" dirty="0">
              <a:solidFill>
                <a:srgbClr val="37658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8467" marR="0" lvl="0" algn="l" defTabSz="914400" rtl="0" eaLnBrk="1" fontAlgn="auto" latinLnBrk="0" hangingPunct="1">
              <a:lnSpc>
                <a:spcPct val="100000"/>
              </a:lnSpc>
              <a:spcBef>
                <a:spcPts val="83"/>
              </a:spcBef>
              <a:spcAft>
                <a:spcPts val="0"/>
              </a:spcAft>
              <a:buClr>
                <a:srgbClr val="0A9BCF"/>
              </a:buClr>
              <a:buSzTx/>
              <a:tabLst/>
              <a:defRPr/>
            </a:pPr>
            <a:endParaRPr lang="en-US" sz="3000" spc="-3" dirty="0">
              <a:solidFill>
                <a:srgbClr val="37658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8467" marR="0" lvl="0" algn="l" defTabSz="914400" rtl="0" eaLnBrk="1" fontAlgn="auto" latinLnBrk="0" hangingPunct="1">
              <a:lnSpc>
                <a:spcPct val="100000"/>
              </a:lnSpc>
              <a:spcBef>
                <a:spcPts val="83"/>
              </a:spcBef>
              <a:spcAft>
                <a:spcPts val="0"/>
              </a:spcAft>
              <a:buClr>
                <a:srgbClr val="0A9BCF"/>
              </a:buClr>
              <a:buSzTx/>
              <a:tabLst/>
              <a:defRPr/>
            </a:pPr>
            <a:r>
              <a:rPr lang="en-US" sz="3000" spc="-3" dirty="0">
                <a:solidFill>
                  <a:srgbClr val="37658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All projects need grants, financing, and equity</a:t>
            </a:r>
          </a:p>
          <a:p>
            <a:pPr marL="922890" lvl="1" indent="-457223">
              <a:spcBef>
                <a:spcPts val="83"/>
              </a:spcBef>
              <a:buClr>
                <a:srgbClr val="0A9BCF"/>
              </a:buClr>
              <a:buFont typeface="Wingdings" panose="05000000000000000000" pitchFamily="2" charset="2"/>
              <a:buChar char="§"/>
              <a:defRPr/>
            </a:pPr>
            <a:r>
              <a:rPr lang="en-US" sz="2400" spc="-3" dirty="0">
                <a:solidFill>
                  <a:srgbClr val="37658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To receive financing you need a viable operating budget</a:t>
            </a:r>
          </a:p>
          <a:p>
            <a:pPr marL="465667" lvl="1">
              <a:spcBef>
                <a:spcPts val="83"/>
              </a:spcBef>
              <a:buClr>
                <a:srgbClr val="0A9BCF"/>
              </a:buClr>
              <a:defRPr/>
            </a:pPr>
            <a:endParaRPr lang="en-US" sz="2400" spc="-3" dirty="0">
              <a:solidFill>
                <a:srgbClr val="37658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465667" lvl="1">
              <a:spcBef>
                <a:spcPts val="83"/>
              </a:spcBef>
              <a:buClr>
                <a:srgbClr val="0A9BCF"/>
              </a:buClr>
              <a:defRPr/>
            </a:pPr>
            <a:endParaRPr lang="en-US" sz="2400" spc="-3" dirty="0">
              <a:solidFill>
                <a:srgbClr val="37658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8467">
              <a:spcBef>
                <a:spcPts val="83"/>
              </a:spcBef>
              <a:buClr>
                <a:srgbClr val="0A9BCF"/>
              </a:buClr>
              <a:defRPr/>
            </a:pPr>
            <a:r>
              <a:rPr lang="en-US" sz="3000" spc="-3" dirty="0">
                <a:solidFill>
                  <a:srgbClr val="37658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The capacity of the team is key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3CFD0A5-79BE-4CAE-8E17-B08DC775C4CD}" type="slidenum">
              <a:rPr lang="en-CA" smtClean="0"/>
              <a:t>22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0CD67C-43BD-4646-9DF7-95B3A9E709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6" t="25544" r="26725" b="29906"/>
          <a:stretch/>
        </p:blipFill>
        <p:spPr>
          <a:xfrm>
            <a:off x="1450682" y="1459366"/>
            <a:ext cx="1581149" cy="1479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7E973D-8EA9-42F6-87F5-0A988578B5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8" t="29664" r="26744" b="23709"/>
          <a:stretch/>
        </p:blipFill>
        <p:spPr>
          <a:xfrm>
            <a:off x="1658245" y="4636422"/>
            <a:ext cx="1166022" cy="1206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4EDFF0-0A95-49C3-8CCF-98104C12E6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0" t="26521" r="26967" b="24077"/>
          <a:stretch/>
        </p:blipFill>
        <p:spPr>
          <a:xfrm>
            <a:off x="1557357" y="3119266"/>
            <a:ext cx="1224280" cy="13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14712" y="170883"/>
            <a:ext cx="1516803" cy="144549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7" b="0" i="0" u="none" strike="noStrike" kern="1200" cap="none" spc="17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 </a:t>
            </a:r>
            <a:r>
              <a:rPr kumimoji="0" sz="867" b="0" i="0" u="none" strike="noStrike" kern="1200" cap="none" spc="1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</a:t>
            </a:r>
            <a:r>
              <a:rPr kumimoji="0" sz="867" b="0" i="0" u="none" strike="noStrike" kern="1200" cap="none" spc="3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</a:t>
            </a:r>
            <a:r>
              <a:rPr kumimoji="0" sz="867" b="0" i="0" u="none" strike="noStrike" kern="1200" cap="none" spc="3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867" b="0" i="0" u="none" strike="noStrike" kern="1200" cap="none" spc="3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</a:t>
            </a:r>
            <a:r>
              <a:rPr kumimoji="0" sz="867" b="0" i="0" u="none" strike="noStrike" kern="1200" cap="none" spc="2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</a:t>
            </a:r>
            <a:r>
              <a:rPr kumimoji="0" sz="867" b="0" i="0" u="none" strike="noStrike" kern="1200" cap="none" spc="1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</a:t>
            </a:r>
            <a:r>
              <a:rPr kumimoji="0" sz="867" b="0" i="0" u="none" strike="noStrike" kern="1200" cap="none" spc="3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867" b="0" i="0" u="none" strike="noStrike" kern="1200" cap="none" spc="1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67" b="0" i="0" u="none" strike="noStrike" kern="1200" cap="none" spc="1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endParaRPr kumimoji="0" sz="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31ABAA9-2056-BA48-BFA2-7CE413D32757}"/>
              </a:ext>
            </a:extLst>
          </p:cNvPr>
          <p:cNvSpPr txBox="1">
            <a:spLocks/>
          </p:cNvSpPr>
          <p:nvPr/>
        </p:nvSpPr>
        <p:spPr>
          <a:xfrm>
            <a:off x="0" y="2764391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Questions?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FD0A5-79BE-4CAE-8E17-B08DC775C4C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4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98635C-D38C-46F4-82CF-3E0964D3A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48075"/>
            <a:ext cx="10515600" cy="1500187"/>
          </a:xfrm>
        </p:spPr>
        <p:txBody>
          <a:bodyPr>
            <a:normAutofit/>
          </a:bodyPr>
          <a:lstStyle/>
          <a:p>
            <a:r>
              <a:rPr lang="en-CA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Rules and How to Play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015848D-4ABC-414C-811F-F873725D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F764536-4F59-433C-8E93-0A3DD308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GONOGO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49459F2-0A8E-423C-A927-1E29078D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5321F5-40C9-4D0A-B3FA-2061A4A9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Welcome to </a:t>
            </a:r>
            <a:r>
              <a:rPr lang="en-CA" dirty="0" err="1"/>
              <a:t>Gonogo</a:t>
            </a:r>
            <a:r>
              <a:rPr lang="en-CA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15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8B7A9F-3817-48F0-9CBA-17FA57366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7000"/>
            <a:ext cx="10515599" cy="1033462"/>
          </a:xfrm>
        </p:spPr>
        <p:txBody>
          <a:bodyPr/>
          <a:lstStyle/>
          <a:p>
            <a:r>
              <a:rPr lang="en-CA" dirty="0"/>
              <a:t>Game’s Mission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5B54DF-0A8B-4F1F-9CDC-638F1FD84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17333"/>
            <a:ext cx="10515600" cy="2243667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en-US" sz="3200" b="0" dirty="0"/>
              <a:t>Develop a project concept and a feasibility study for an affordable housing development project. </a:t>
            </a:r>
          </a:p>
          <a:p>
            <a:pPr algn="ctr"/>
            <a:endParaRPr lang="en-US" sz="3200" b="0" dirty="0"/>
          </a:p>
          <a:p>
            <a:pPr algn="ctr"/>
            <a:r>
              <a:rPr lang="en-US" sz="3200" b="0" dirty="0"/>
              <a:t>Apply for the project’s main funding source and receive a grant to win the game.</a:t>
            </a:r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28492-F54D-4C8E-859A-D6BDD7A6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3824A-3189-412A-9DD6-39C586D0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GONOGO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2351-6CA2-4926-9A46-69A02BBD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ECD7-BD29-4157-BB47-78CAA3E0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Phases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C7759-8D90-470E-8F56-0D44B688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TOOLBOX+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8E4BF-9C3B-4FEA-A296-C330E52D9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D1DBC-9516-4883-976D-192FD387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CE4F5-D7F7-4A1B-B4D1-6418E57F1157}" type="slidenum">
              <a:rPr kumimoji="0" lang="en-CA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8CBB337-BAFB-4363-B4FB-123D1D30F41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2595734"/>
              </p:ext>
            </p:extLst>
          </p:nvPr>
        </p:nvGraphicFramePr>
        <p:xfrm>
          <a:off x="744538" y="1639888"/>
          <a:ext cx="11079162" cy="41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9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CA76D-F632-43AE-BBC5-960758ED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CAE57-7A5B-4439-A5EB-6BA721BE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GONOGO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A570C-8876-4002-8E8D-B2AD9563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8A6A192-A117-40BA-9C54-E9C43276800F}"/>
              </a:ext>
            </a:extLst>
          </p:cNvPr>
          <p:cNvSpPr txBox="1">
            <a:spLocks/>
          </p:cNvSpPr>
          <p:nvPr/>
        </p:nvSpPr>
        <p:spPr>
          <a:xfrm>
            <a:off x="668337" y="4397902"/>
            <a:ext cx="4590521" cy="693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Feasibility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282A0D-355A-41D6-93BE-3FE013EBCD97}"/>
              </a:ext>
            </a:extLst>
          </p:cNvPr>
          <p:cNvSpPr txBox="1">
            <a:spLocks/>
          </p:cNvSpPr>
          <p:nvPr/>
        </p:nvSpPr>
        <p:spPr>
          <a:xfrm>
            <a:off x="5803636" y="4777628"/>
            <a:ext cx="5596994" cy="5767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Complete Feasibility form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27B0210-FBF6-4245-B83B-10CFF0EFAA6F}"/>
              </a:ext>
            </a:extLst>
          </p:cNvPr>
          <p:cNvSpPr txBox="1">
            <a:spLocks/>
          </p:cNvSpPr>
          <p:nvPr/>
        </p:nvSpPr>
        <p:spPr>
          <a:xfrm>
            <a:off x="837673" y="2941686"/>
            <a:ext cx="4114800" cy="6937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000" dirty="0">
                <a:latin typeface="+mj-lt"/>
              </a:rPr>
              <a:t>Pre-Feasibility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49F275-0041-482C-A7E8-8D68208E67B2}"/>
              </a:ext>
            </a:extLst>
          </p:cNvPr>
          <p:cNvSpPr txBox="1">
            <a:spLocks/>
          </p:cNvSpPr>
          <p:nvPr/>
        </p:nvSpPr>
        <p:spPr>
          <a:xfrm>
            <a:off x="5701773" y="2351662"/>
            <a:ext cx="5596994" cy="24259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AutoNum type="arabicPeriod"/>
            </a:pPr>
            <a:r>
              <a:rPr lang="en-CA" sz="3200" dirty="0"/>
              <a:t>Examine your Concept form</a:t>
            </a:r>
          </a:p>
          <a:p>
            <a:pPr marL="514350" indent="-514350" algn="ctr">
              <a:buFont typeface="Arial" panose="020B0604020202020204" pitchFamily="34" charset="0"/>
              <a:buAutoNum type="arabicPeriod"/>
            </a:pPr>
            <a:r>
              <a:rPr lang="en-CA" sz="3200" dirty="0"/>
              <a:t>Build a Team</a:t>
            </a:r>
          </a:p>
          <a:p>
            <a:pPr marL="514350" indent="-514350" algn="ctr">
              <a:buFont typeface="Arial" panose="020B0604020202020204" pitchFamily="34" charset="0"/>
              <a:buAutoNum type="arabicPeriod"/>
            </a:pPr>
            <a:endParaRPr lang="en-CA" sz="3200" dirty="0"/>
          </a:p>
          <a:p>
            <a:pPr marL="514350" indent="-514350" algn="ctr">
              <a:buAutoNum type="arabicPeriod"/>
            </a:pPr>
            <a:endParaRPr lang="en-CA" sz="3200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BCB117B-CBF9-484A-8A18-2B894DB57E69}"/>
              </a:ext>
            </a:extLst>
          </p:cNvPr>
          <p:cNvSpPr txBox="1">
            <a:spLocks/>
          </p:cNvSpPr>
          <p:nvPr/>
        </p:nvSpPr>
        <p:spPr>
          <a:xfrm>
            <a:off x="5913964" y="2981103"/>
            <a:ext cx="5393267" cy="576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D6988F-6A6B-4DD0-B1C5-543FB32922A5}"/>
              </a:ext>
            </a:extLst>
          </p:cNvPr>
          <p:cNvSpPr/>
          <p:nvPr/>
        </p:nvSpPr>
        <p:spPr>
          <a:xfrm>
            <a:off x="668337" y="2035489"/>
            <a:ext cx="10740758" cy="274213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B547AC3-053C-469B-9E9F-F16199148F09}"/>
              </a:ext>
            </a:extLst>
          </p:cNvPr>
          <p:cNvSpPr txBox="1">
            <a:spLocks/>
          </p:cNvSpPr>
          <p:nvPr/>
        </p:nvSpPr>
        <p:spPr>
          <a:xfrm>
            <a:off x="1303340" y="336290"/>
            <a:ext cx="3387193" cy="569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0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7368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2527E-FFA5-43F6-87D2-33F273F5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086" y="863447"/>
            <a:ext cx="5129213" cy="821758"/>
          </a:xfrm>
        </p:spPr>
        <p:txBody>
          <a:bodyPr>
            <a:normAutofit fontScale="90000"/>
          </a:bodyPr>
          <a:lstStyle/>
          <a:p>
            <a:r>
              <a:rPr lang="en-CA" sz="6000" dirty="0"/>
              <a:t>Build a Team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5CA1E-5FA1-4949-9B6E-87C47CD8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DC5D3-C6BA-47A1-A39B-AFF79147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CE4F5-D7F7-4A1B-B4D1-6418E57F1157}" type="slidenum">
              <a:rPr kumimoji="0" lang="en-CA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C27C7-B741-438F-8EC8-9352B8C8AA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0693" y="2265325"/>
            <a:ext cx="5539814" cy="318972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3500" b="0" dirty="0"/>
              <a:t>Each team member should strive to fulfill the objectives of their roles, but as a team you must rely on each other in order to complete your own tasks.</a:t>
            </a:r>
          </a:p>
          <a:p>
            <a:pPr>
              <a:spcAft>
                <a:spcPts val="600"/>
              </a:spcAft>
            </a:pPr>
            <a:endParaRPr lang="en-US" sz="2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2731F-3483-4BEE-BF9B-AF02687E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TOOLBOX+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8BA393B-D376-4E86-B1D2-22B70B2201C4}"/>
              </a:ext>
            </a:extLst>
          </p:cNvPr>
          <p:cNvSpPr txBox="1">
            <a:spLocks/>
          </p:cNvSpPr>
          <p:nvPr/>
        </p:nvSpPr>
        <p:spPr>
          <a:xfrm>
            <a:off x="473138" y="2265325"/>
            <a:ext cx="4852395" cy="3892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342900"/>
            <a:r>
              <a:rPr lang="en-US" sz="3000" dirty="0"/>
              <a:t>Architect</a:t>
            </a:r>
          </a:p>
          <a:p>
            <a:pPr marL="1028700" lvl="1" indent="-342900"/>
            <a:r>
              <a:rPr lang="en-US" sz="3000" dirty="0"/>
              <a:t>Planner</a:t>
            </a:r>
          </a:p>
          <a:p>
            <a:pPr marL="1028700" lvl="1" indent="-342900"/>
            <a:r>
              <a:rPr lang="en-US" sz="3000" dirty="0"/>
              <a:t>Housing Operator</a:t>
            </a:r>
          </a:p>
          <a:p>
            <a:pPr marL="1028700" lvl="1" indent="-342900"/>
            <a:r>
              <a:rPr lang="en-US" sz="3000" dirty="0"/>
              <a:t>Construction Manager</a:t>
            </a:r>
          </a:p>
          <a:p>
            <a:pPr marL="1028700" lvl="1" indent="-342900"/>
            <a:r>
              <a:rPr lang="en-US" sz="3000" dirty="0"/>
              <a:t>Financial Officer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87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CA76D-F632-43AE-BBC5-960758ED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CAE57-7A5B-4439-A5EB-6BA721BE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GONOGO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A570C-8876-4002-8E8D-B2AD9563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8A6A192-A117-40BA-9C54-E9C43276800F}"/>
              </a:ext>
            </a:extLst>
          </p:cNvPr>
          <p:cNvSpPr txBox="1">
            <a:spLocks/>
          </p:cNvSpPr>
          <p:nvPr/>
        </p:nvSpPr>
        <p:spPr>
          <a:xfrm>
            <a:off x="668337" y="3331103"/>
            <a:ext cx="4590521" cy="693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Feasibility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282A0D-355A-41D6-93BE-3FE013EBCD97}"/>
              </a:ext>
            </a:extLst>
          </p:cNvPr>
          <p:cNvSpPr txBox="1">
            <a:spLocks/>
          </p:cNvSpPr>
          <p:nvPr/>
        </p:nvSpPr>
        <p:spPr>
          <a:xfrm>
            <a:off x="5803636" y="2733674"/>
            <a:ext cx="5596994" cy="5767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Complete Feasibility form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53347D0-AF98-4549-80A2-0E65B5E57C0B}"/>
              </a:ext>
            </a:extLst>
          </p:cNvPr>
          <p:cNvSpPr txBox="1">
            <a:spLocks/>
          </p:cNvSpPr>
          <p:nvPr/>
        </p:nvSpPr>
        <p:spPr>
          <a:xfrm>
            <a:off x="906197" y="3085562"/>
            <a:ext cx="4114800" cy="6937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000" dirty="0">
                <a:latin typeface="+mj-lt"/>
              </a:rPr>
              <a:t>Feasibility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688E5B8-9AA8-400A-A71A-5072E63AD39C}"/>
              </a:ext>
            </a:extLst>
          </p:cNvPr>
          <p:cNvSpPr txBox="1">
            <a:spLocks/>
          </p:cNvSpPr>
          <p:nvPr/>
        </p:nvSpPr>
        <p:spPr>
          <a:xfrm>
            <a:off x="5812102" y="2362201"/>
            <a:ext cx="5596993" cy="22262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AutoNum type="arabicPeriod"/>
            </a:pPr>
            <a:r>
              <a:rPr lang="en-CA" sz="3200" dirty="0"/>
              <a:t>Complete Feasibility form</a:t>
            </a:r>
          </a:p>
          <a:p>
            <a:pPr marL="514350" indent="-514350" algn="ctr">
              <a:buAutoNum type="arabicPeriod"/>
            </a:pPr>
            <a:r>
              <a:rPr lang="en-CA" sz="3200" dirty="0"/>
              <a:t>Draw Strategy Cards</a:t>
            </a:r>
          </a:p>
          <a:p>
            <a:pPr marL="514350" indent="-514350" algn="ctr">
              <a:buAutoNum type="arabicPeriod"/>
            </a:pPr>
            <a:r>
              <a:rPr lang="en-CA" sz="3200" dirty="0"/>
              <a:t>Apply for Funding</a:t>
            </a:r>
          </a:p>
          <a:p>
            <a:pPr algn="ctr"/>
            <a:endParaRPr lang="en-CA" sz="3200" dirty="0"/>
          </a:p>
          <a:p>
            <a:pPr algn="ctr"/>
            <a:endParaRPr lang="en-CA" sz="3200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E6158FC-8F87-4586-9875-40D78AA23823}"/>
              </a:ext>
            </a:extLst>
          </p:cNvPr>
          <p:cNvSpPr txBox="1">
            <a:spLocks/>
          </p:cNvSpPr>
          <p:nvPr/>
        </p:nvSpPr>
        <p:spPr>
          <a:xfrm>
            <a:off x="5812102" y="3363115"/>
            <a:ext cx="5596993" cy="576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3200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A4C54408-D3F8-406A-943F-3399E5F82F6C}"/>
              </a:ext>
            </a:extLst>
          </p:cNvPr>
          <p:cNvSpPr txBox="1">
            <a:spLocks/>
          </p:cNvSpPr>
          <p:nvPr/>
        </p:nvSpPr>
        <p:spPr>
          <a:xfrm>
            <a:off x="5790408" y="4011611"/>
            <a:ext cx="5596993" cy="576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D6988F-6A6B-4DD0-B1C5-543FB32922A5}"/>
              </a:ext>
            </a:extLst>
          </p:cNvPr>
          <p:cNvSpPr/>
          <p:nvPr/>
        </p:nvSpPr>
        <p:spPr>
          <a:xfrm>
            <a:off x="804599" y="2061883"/>
            <a:ext cx="10740758" cy="274109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B547AC3-053C-469B-9E9F-F16199148F09}"/>
              </a:ext>
            </a:extLst>
          </p:cNvPr>
          <p:cNvSpPr txBox="1">
            <a:spLocks/>
          </p:cNvSpPr>
          <p:nvPr/>
        </p:nvSpPr>
        <p:spPr>
          <a:xfrm>
            <a:off x="1303340" y="336290"/>
            <a:ext cx="3387193" cy="569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0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4377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6345B4-5236-486B-8ED7-79DE94A8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0C34F6-E30D-473B-A7C3-301808FF4126}"/>
              </a:ext>
            </a:extLst>
          </p:cNvPr>
          <p:cNvSpPr txBox="1">
            <a:spLocks/>
          </p:cNvSpPr>
          <p:nvPr/>
        </p:nvSpPr>
        <p:spPr>
          <a:xfrm>
            <a:off x="1423988" y="283946"/>
            <a:ext cx="7486065" cy="1198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b="1" dirty="0">
                <a:solidFill>
                  <a:srgbClr val="8DAA7D"/>
                </a:solidFill>
                <a:latin typeface="Montserrat" panose="00000500000000000000" pitchFamily="50" charset="0"/>
                <a:ea typeface="+mn-ea"/>
                <a:cs typeface="+mn-cs"/>
              </a:rPr>
              <a:t>Session’s Schedule</a:t>
            </a:r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B57FE0E6-983D-4D4E-976A-7959C392BD66}"/>
              </a:ext>
            </a:extLst>
          </p:cNvPr>
          <p:cNvSpPr txBox="1"/>
          <p:nvPr/>
        </p:nvSpPr>
        <p:spPr>
          <a:xfrm>
            <a:off x="934438" y="1978210"/>
            <a:ext cx="9358629" cy="47235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465690" indent="-457223">
              <a:spcBef>
                <a:spcPts val="83"/>
              </a:spcBef>
              <a:buClr>
                <a:srgbClr val="0A9BCF"/>
              </a:buClr>
              <a:buFont typeface="Wingdings" panose="05000000000000000000" pitchFamily="2" charset="2"/>
              <a:buChar char="§"/>
              <a:defRPr/>
            </a:pPr>
            <a:endParaRPr kumimoji="0" lang="en-US" sz="3000" b="0" i="0" u="none" strike="noStrike" kern="1200" cap="none" spc="-73" normalizeH="0" baseline="0" noProof="0" dirty="0">
              <a:ln>
                <a:noFill/>
              </a:ln>
              <a:solidFill>
                <a:srgbClr val="37658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B4B0C-E474-4FAC-B0CE-71F99297F61A}"/>
              </a:ext>
            </a:extLst>
          </p:cNvPr>
          <p:cNvSpPr txBox="1"/>
          <p:nvPr/>
        </p:nvSpPr>
        <p:spPr>
          <a:xfrm>
            <a:off x="1132413" y="1881999"/>
            <a:ext cx="95026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spcBef>
                <a:spcPct val="0"/>
              </a:spcBef>
              <a:spcAft>
                <a:spcPts val="1200"/>
              </a:spcAft>
              <a:buClr>
                <a:srgbClr val="0A9BCF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Affordable Housing Development: the Basics </a:t>
            </a:r>
          </a:p>
          <a:p>
            <a:pPr marL="342900" indent="-342900" defTabSz="1219170">
              <a:spcBef>
                <a:spcPct val="0"/>
              </a:spcBef>
              <a:spcAft>
                <a:spcPts val="1200"/>
              </a:spcAft>
              <a:buClr>
                <a:srgbClr val="0A9BCF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 err="1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GoNoGo</a:t>
            </a:r>
            <a:r>
              <a:rPr lang="en-US" altLang="en-US" sz="2400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Game</a:t>
            </a:r>
          </a:p>
        </p:txBody>
      </p:sp>
    </p:spTree>
    <p:extLst>
      <p:ext uri="{BB962C8B-B14F-4D97-AF65-F5344CB8AC3E}">
        <p14:creationId xmlns:p14="http://schemas.microsoft.com/office/powerpoint/2010/main" val="15133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ADE71-AB8C-4660-AC91-F30A6530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TOOLBOX+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EC854-D7DE-47A0-82E7-BAAF8C0B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62B47-BECA-4F09-BEE6-E1AB4B98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CE4F5-D7F7-4A1B-B4D1-6418E57F1157}" type="slidenum">
              <a:rPr kumimoji="0" lang="en-CA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35609B3-9A2E-473B-8D30-DEFA295CF6E3}"/>
              </a:ext>
            </a:extLst>
          </p:cNvPr>
          <p:cNvSpPr txBox="1">
            <a:spLocks/>
          </p:cNvSpPr>
          <p:nvPr/>
        </p:nvSpPr>
        <p:spPr>
          <a:xfrm>
            <a:off x="2316433" y="395556"/>
            <a:ext cx="3903660" cy="569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000" dirty="0">
                <a:latin typeface="+mj-lt"/>
              </a:rPr>
              <a:t>Architect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7E976A1-7100-4415-B19F-70C7271271A3}"/>
              </a:ext>
            </a:extLst>
          </p:cNvPr>
          <p:cNvSpPr txBox="1">
            <a:spLocks/>
          </p:cNvSpPr>
          <p:nvPr/>
        </p:nvSpPr>
        <p:spPr>
          <a:xfrm>
            <a:off x="4326808" y="1652498"/>
            <a:ext cx="3113839" cy="9684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/>
              <a:t>Scale and Unit Count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B65C388-9095-4161-854C-87B556A58152}"/>
              </a:ext>
            </a:extLst>
          </p:cNvPr>
          <p:cNvSpPr txBox="1">
            <a:spLocks/>
          </p:cNvSpPr>
          <p:nvPr/>
        </p:nvSpPr>
        <p:spPr>
          <a:xfrm>
            <a:off x="1119550" y="1653994"/>
            <a:ext cx="2393765" cy="569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/>
              <a:t>Zoning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F448683-F25F-4A2C-B07B-89CBEB20AD73}"/>
              </a:ext>
            </a:extLst>
          </p:cNvPr>
          <p:cNvSpPr txBox="1">
            <a:spLocks/>
          </p:cNvSpPr>
          <p:nvPr/>
        </p:nvSpPr>
        <p:spPr>
          <a:xfrm>
            <a:off x="7777013" y="1656239"/>
            <a:ext cx="3576787" cy="5651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/>
              <a:t>Massing</a:t>
            </a:r>
          </a:p>
        </p:txBody>
      </p:sp>
      <p:pic>
        <p:nvPicPr>
          <p:cNvPr id="19" name="Graphic 7">
            <a:extLst>
              <a:ext uri="{FF2B5EF4-FFF2-40B4-BE49-F238E27FC236}">
                <a16:creationId xmlns:a16="http://schemas.microsoft.com/office/drawing/2014/main" id="{DE07FEEA-2AA8-4FC2-8D19-0AF295D2F5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932" y="189949"/>
            <a:ext cx="925312" cy="847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319480-20D6-4D1F-9815-54E3B9C8E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96" y="2876400"/>
            <a:ext cx="2682472" cy="2293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F69EC5-43A2-4E80-8073-E0AF082FC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765" y="2774559"/>
            <a:ext cx="3463923" cy="2497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2EA3A7-3674-46A8-B959-FC68E1C91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9274" y="2774559"/>
            <a:ext cx="3172263" cy="217967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B078524-EF6E-4CEB-92BF-97D40A42B291}"/>
              </a:ext>
            </a:extLst>
          </p:cNvPr>
          <p:cNvSpPr/>
          <p:nvPr/>
        </p:nvSpPr>
        <p:spPr>
          <a:xfrm>
            <a:off x="7777013" y="2556521"/>
            <a:ext cx="3439791" cy="278594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90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ADE71-AB8C-4660-AC91-F30A6530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TOOLBOX+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EC854-D7DE-47A0-82E7-BAAF8C0B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62B47-BECA-4F09-BEE6-E1AB4B98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CE4F5-D7F7-4A1B-B4D1-6418E57F1157}" type="slidenum">
              <a:rPr kumimoji="0" lang="en-CA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35609B3-9A2E-473B-8D30-DEFA295CF6E3}"/>
              </a:ext>
            </a:extLst>
          </p:cNvPr>
          <p:cNvSpPr txBox="1">
            <a:spLocks/>
          </p:cNvSpPr>
          <p:nvPr/>
        </p:nvSpPr>
        <p:spPr>
          <a:xfrm>
            <a:off x="2316433" y="395556"/>
            <a:ext cx="4964900" cy="569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000" dirty="0">
                <a:latin typeface="+mj-lt"/>
              </a:rPr>
              <a:t>Planner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F448683-F25F-4A2C-B07B-89CBEB20AD73}"/>
              </a:ext>
            </a:extLst>
          </p:cNvPr>
          <p:cNvSpPr txBox="1">
            <a:spLocks/>
          </p:cNvSpPr>
          <p:nvPr/>
        </p:nvSpPr>
        <p:spPr>
          <a:xfrm>
            <a:off x="5022425" y="1651749"/>
            <a:ext cx="3750733" cy="5651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/>
              <a:t>Site Plan Control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D69997B-AABE-4261-8C45-9FDEC5C8A056}"/>
              </a:ext>
            </a:extLst>
          </p:cNvPr>
          <p:cNvSpPr txBox="1">
            <a:spLocks/>
          </p:cNvSpPr>
          <p:nvPr/>
        </p:nvSpPr>
        <p:spPr>
          <a:xfrm>
            <a:off x="407988" y="1653376"/>
            <a:ext cx="4485580" cy="569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/>
              <a:t>ZBLA/Councillor Role </a:t>
            </a:r>
          </a:p>
        </p:txBody>
      </p:sp>
      <p:pic>
        <p:nvPicPr>
          <p:cNvPr id="16" name="Graphic 7">
            <a:extLst>
              <a:ext uri="{FF2B5EF4-FFF2-40B4-BE49-F238E27FC236}">
                <a16:creationId xmlns:a16="http://schemas.microsoft.com/office/drawing/2014/main" id="{A17D54D4-42C0-4BBB-B458-ACB72BEBAC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932" y="189949"/>
            <a:ext cx="925312" cy="847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C51D7C-1A8F-4F40-A2A8-170EC662C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583" y="2349351"/>
            <a:ext cx="2842389" cy="3145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ACEDB4-2580-4B08-AABE-A29608980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066" y="2349351"/>
            <a:ext cx="3669453" cy="3340059"/>
          </a:xfrm>
          <a:prstGeom prst="rect">
            <a:avLst/>
          </a:prstGeom>
        </p:spPr>
      </p:pic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C4146C9-DD2A-4B99-A27F-D363272EE32C}"/>
              </a:ext>
            </a:extLst>
          </p:cNvPr>
          <p:cNvSpPr txBox="1">
            <a:spLocks/>
          </p:cNvSpPr>
          <p:nvPr/>
        </p:nvSpPr>
        <p:spPr>
          <a:xfrm>
            <a:off x="8993291" y="1652498"/>
            <a:ext cx="2717801" cy="5651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/>
              <a:t>Approval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E4D126-1F17-4991-B957-487222750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7192" y="2883843"/>
            <a:ext cx="2790008" cy="241492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B078524-EF6E-4CEB-92BF-97D40A42B291}"/>
              </a:ext>
            </a:extLst>
          </p:cNvPr>
          <p:cNvSpPr/>
          <p:nvPr/>
        </p:nvSpPr>
        <p:spPr>
          <a:xfrm>
            <a:off x="8859519" y="2683933"/>
            <a:ext cx="3154681" cy="74506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916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ADE71-AB8C-4660-AC91-F30A6530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TOOLBOX+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EC854-D7DE-47A0-82E7-BAAF8C0B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62B47-BECA-4F09-BEE6-E1AB4B98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CE4F5-D7F7-4A1B-B4D1-6418E57F1157}" type="slidenum">
              <a:rPr kumimoji="0" lang="en-CA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0718D9-8597-4D36-B9E6-7585F98A3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734" y="2522655"/>
            <a:ext cx="3113839" cy="3201458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35609B3-9A2E-473B-8D30-DEFA295CF6E3}"/>
              </a:ext>
            </a:extLst>
          </p:cNvPr>
          <p:cNvSpPr txBox="1">
            <a:spLocks/>
          </p:cNvSpPr>
          <p:nvPr/>
        </p:nvSpPr>
        <p:spPr>
          <a:xfrm>
            <a:off x="2316433" y="395556"/>
            <a:ext cx="3903660" cy="569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000" dirty="0">
                <a:latin typeface="+mj-lt"/>
              </a:rPr>
              <a:t>Housing Operator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7E976A1-7100-4415-B19F-70C7271271A3}"/>
              </a:ext>
            </a:extLst>
          </p:cNvPr>
          <p:cNvSpPr txBox="1">
            <a:spLocks/>
          </p:cNvSpPr>
          <p:nvPr/>
        </p:nvSpPr>
        <p:spPr>
          <a:xfrm>
            <a:off x="4663174" y="1656238"/>
            <a:ext cx="3113839" cy="569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/>
              <a:t>Rent Revenue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A1D9EE-81DE-4AD4-B1AA-37FF0013F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64" y="2615788"/>
            <a:ext cx="2734128" cy="2588631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B65C388-9095-4161-854C-87B556A58152}"/>
              </a:ext>
            </a:extLst>
          </p:cNvPr>
          <p:cNvSpPr txBox="1">
            <a:spLocks/>
          </p:cNvSpPr>
          <p:nvPr/>
        </p:nvSpPr>
        <p:spPr>
          <a:xfrm>
            <a:off x="702128" y="1656239"/>
            <a:ext cx="3378200" cy="569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/>
              <a:t>Operating Costs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EF731C-4B96-4A9B-9A16-FBBE28AC4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079" y="2920587"/>
            <a:ext cx="2712169" cy="750048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F448683-F25F-4A2C-B07B-89CBEB20AD73}"/>
              </a:ext>
            </a:extLst>
          </p:cNvPr>
          <p:cNvSpPr txBox="1">
            <a:spLocks/>
          </p:cNvSpPr>
          <p:nvPr/>
        </p:nvSpPr>
        <p:spPr>
          <a:xfrm>
            <a:off x="8239961" y="1656238"/>
            <a:ext cx="3113839" cy="569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/>
              <a:t>Net Operating Income</a:t>
            </a:r>
          </a:p>
        </p:txBody>
      </p:sp>
      <p:pic>
        <p:nvPicPr>
          <p:cNvPr id="18" name="Graphic 3">
            <a:extLst>
              <a:ext uri="{FF2B5EF4-FFF2-40B4-BE49-F238E27FC236}">
                <a16:creationId xmlns:a16="http://schemas.microsoft.com/office/drawing/2014/main" id="{54EE173F-EC62-4CEB-B7DA-5B95560E650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3094" y="136526"/>
            <a:ext cx="883339" cy="887302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10960E5-9B86-46EE-A2FF-A03A1B469769}"/>
              </a:ext>
            </a:extLst>
          </p:cNvPr>
          <p:cNvSpPr/>
          <p:nvPr/>
        </p:nvSpPr>
        <p:spPr>
          <a:xfrm>
            <a:off x="8076896" y="2615788"/>
            <a:ext cx="3674533" cy="138047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82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ADE71-AB8C-4660-AC91-F30A6530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TOOLBOX+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EC854-D7DE-47A0-82E7-BAAF8C0B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62B47-BECA-4F09-BEE6-E1AB4B98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CE4F5-D7F7-4A1B-B4D1-6418E57F1157}" type="slidenum">
              <a:rPr kumimoji="0" lang="en-CA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35609B3-9A2E-473B-8D30-DEFA295CF6E3}"/>
              </a:ext>
            </a:extLst>
          </p:cNvPr>
          <p:cNvSpPr txBox="1">
            <a:spLocks/>
          </p:cNvSpPr>
          <p:nvPr/>
        </p:nvSpPr>
        <p:spPr>
          <a:xfrm>
            <a:off x="2316433" y="395556"/>
            <a:ext cx="4964900" cy="569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000" dirty="0">
                <a:latin typeface="+mj-lt"/>
              </a:rPr>
              <a:t>Construction Manager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B65C388-9095-4161-854C-87B556A58152}"/>
              </a:ext>
            </a:extLst>
          </p:cNvPr>
          <p:cNvSpPr txBox="1">
            <a:spLocks/>
          </p:cNvSpPr>
          <p:nvPr/>
        </p:nvSpPr>
        <p:spPr>
          <a:xfrm>
            <a:off x="1090530" y="1651749"/>
            <a:ext cx="4341450" cy="569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/>
              <a:t>Strategy Cards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F448683-F25F-4A2C-B07B-89CBEB20AD73}"/>
              </a:ext>
            </a:extLst>
          </p:cNvPr>
          <p:cNvSpPr txBox="1">
            <a:spLocks/>
          </p:cNvSpPr>
          <p:nvPr/>
        </p:nvSpPr>
        <p:spPr>
          <a:xfrm>
            <a:off x="6303054" y="1656238"/>
            <a:ext cx="4114799" cy="5651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/>
              <a:t>Construction Costs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54D814-5DAA-4896-AD01-A3FB32043245}"/>
              </a:ext>
            </a:extLst>
          </p:cNvPr>
          <p:cNvGrpSpPr/>
          <p:nvPr/>
        </p:nvGrpSpPr>
        <p:grpSpPr>
          <a:xfrm>
            <a:off x="1472169" y="184292"/>
            <a:ext cx="737631" cy="662375"/>
            <a:chOff x="5674388" y="1894170"/>
            <a:chExt cx="844263" cy="71792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595D57C-BA4D-413C-8062-080B11C2C7B2}"/>
                </a:ext>
              </a:extLst>
            </p:cNvPr>
            <p:cNvSpPr/>
            <p:nvPr/>
          </p:nvSpPr>
          <p:spPr>
            <a:xfrm>
              <a:off x="5712435" y="2435327"/>
              <a:ext cx="708058" cy="176765"/>
            </a:xfrm>
            <a:custGeom>
              <a:avLst/>
              <a:gdLst>
                <a:gd name="connsiteX0" fmla="*/ 76314 w 708058"/>
                <a:gd name="connsiteY0" fmla="*/ 176765 h 176765"/>
                <a:gd name="connsiteX1" fmla="*/ 22605 w 708058"/>
                <a:gd name="connsiteY1" fmla="*/ 146927 h 176765"/>
                <a:gd name="connsiteX2" fmla="*/ 7367 w 708058"/>
                <a:gd name="connsiteY2" fmla="*/ 54274 h 176765"/>
                <a:gd name="connsiteX3" fmla="*/ 83876 w 708058"/>
                <a:gd name="connsiteY3" fmla="*/ 464 h 176765"/>
                <a:gd name="connsiteX4" fmla="*/ 622440 w 708058"/>
                <a:gd name="connsiteY4" fmla="*/ 258 h 176765"/>
                <a:gd name="connsiteX5" fmla="*/ 707449 w 708058"/>
                <a:gd name="connsiteY5" fmla="*/ 74876 h 176765"/>
                <a:gd name="connsiteX6" fmla="*/ 639510 w 708058"/>
                <a:gd name="connsiteY6" fmla="*/ 174382 h 176765"/>
                <a:gd name="connsiteX7" fmla="*/ 632086 w 708058"/>
                <a:gd name="connsiteY7" fmla="*/ 176742 h 176765"/>
                <a:gd name="connsiteX8" fmla="*/ 76314 w 708058"/>
                <a:gd name="connsiteY8" fmla="*/ 176742 h 17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8058" h="176765">
                  <a:moveTo>
                    <a:pt x="76314" y="176765"/>
                  </a:moveTo>
                  <a:cubicBezTo>
                    <a:pt x="55944" y="171242"/>
                    <a:pt x="36743" y="163794"/>
                    <a:pt x="22605" y="146927"/>
                  </a:cubicBezTo>
                  <a:cubicBezTo>
                    <a:pt x="-859" y="118991"/>
                    <a:pt x="-6266" y="87526"/>
                    <a:pt x="7367" y="54274"/>
                  </a:cubicBezTo>
                  <a:cubicBezTo>
                    <a:pt x="21092" y="20838"/>
                    <a:pt x="47168" y="602"/>
                    <a:pt x="83876" y="464"/>
                  </a:cubicBezTo>
                  <a:cubicBezTo>
                    <a:pt x="263405" y="-200"/>
                    <a:pt x="442934" y="-40"/>
                    <a:pt x="622440" y="258"/>
                  </a:cubicBezTo>
                  <a:cubicBezTo>
                    <a:pt x="665494" y="327"/>
                    <a:pt x="703119" y="34175"/>
                    <a:pt x="707449" y="74876"/>
                  </a:cubicBezTo>
                  <a:cubicBezTo>
                    <a:pt x="712605" y="123300"/>
                    <a:pt x="684604" y="164321"/>
                    <a:pt x="639510" y="174382"/>
                  </a:cubicBezTo>
                  <a:cubicBezTo>
                    <a:pt x="636944" y="174955"/>
                    <a:pt x="634148" y="174657"/>
                    <a:pt x="632086" y="176742"/>
                  </a:cubicBezTo>
                  <a:lnTo>
                    <a:pt x="76314" y="176742"/>
                  </a:lnTo>
                  <a:close/>
                </a:path>
              </a:pathLst>
            </a:custGeom>
            <a:solidFill>
              <a:schemeClr val="accent1"/>
            </a:solidFill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9F7196-7281-47BB-B9E9-1C5B31463250}"/>
                </a:ext>
              </a:extLst>
            </p:cNvPr>
            <p:cNvSpPr/>
            <p:nvPr/>
          </p:nvSpPr>
          <p:spPr>
            <a:xfrm>
              <a:off x="6161640" y="1894170"/>
              <a:ext cx="357011" cy="342853"/>
            </a:xfrm>
            <a:custGeom>
              <a:avLst/>
              <a:gdLst>
                <a:gd name="connsiteX0" fmla="*/ 329232 w 357011"/>
                <a:gd name="connsiteY0" fmla="*/ 0 h 342853"/>
                <a:gd name="connsiteX1" fmla="*/ 356980 w 357011"/>
                <a:gd name="connsiteY1" fmla="*/ 52824 h 342853"/>
                <a:gd name="connsiteX2" fmla="*/ 354070 w 357011"/>
                <a:gd name="connsiteY2" fmla="*/ 253806 h 342853"/>
                <a:gd name="connsiteX3" fmla="*/ 351962 w 357011"/>
                <a:gd name="connsiteY3" fmla="*/ 318845 h 342853"/>
                <a:gd name="connsiteX4" fmla="*/ 328613 w 357011"/>
                <a:gd name="connsiteY4" fmla="*/ 342839 h 342853"/>
                <a:gd name="connsiteX5" fmla="*/ 306318 w 357011"/>
                <a:gd name="connsiteY5" fmla="*/ 317562 h 342853"/>
                <a:gd name="connsiteX6" fmla="*/ 302079 w 357011"/>
                <a:gd name="connsiteY6" fmla="*/ 72097 h 342853"/>
                <a:gd name="connsiteX7" fmla="*/ 301689 w 357011"/>
                <a:gd name="connsiteY7" fmla="*/ 64787 h 342853"/>
                <a:gd name="connsiteX8" fmla="*/ 285787 w 357011"/>
                <a:gd name="connsiteY8" fmla="*/ 70722 h 342853"/>
                <a:gd name="connsiteX9" fmla="*/ 94550 w 357011"/>
                <a:gd name="connsiteY9" fmla="*/ 167272 h 342853"/>
                <a:gd name="connsiteX10" fmla="*/ 82153 w 357011"/>
                <a:gd name="connsiteY10" fmla="*/ 182076 h 342853"/>
                <a:gd name="connsiteX11" fmla="*/ 50464 w 357011"/>
                <a:gd name="connsiteY11" fmla="*/ 281674 h 342853"/>
                <a:gd name="connsiteX12" fmla="*/ 42513 w 357011"/>
                <a:gd name="connsiteY12" fmla="*/ 273676 h 342853"/>
                <a:gd name="connsiteX13" fmla="*/ 3422 w 357011"/>
                <a:gd name="connsiteY13" fmla="*/ 208133 h 342853"/>
                <a:gd name="connsiteX14" fmla="*/ 1589 w 357011"/>
                <a:gd name="connsiteY14" fmla="*/ 190005 h 342853"/>
                <a:gd name="connsiteX15" fmla="*/ 27939 w 357011"/>
                <a:gd name="connsiteY15" fmla="*/ 120819 h 342853"/>
                <a:gd name="connsiteX16" fmla="*/ 39946 w 357011"/>
                <a:gd name="connsiteY16" fmla="*/ 109910 h 342853"/>
                <a:gd name="connsiteX17" fmla="*/ 304027 w 357011"/>
                <a:gd name="connsiteY17" fmla="*/ 3850 h 342853"/>
                <a:gd name="connsiteX18" fmla="*/ 310901 w 357011"/>
                <a:gd name="connsiteY18" fmla="*/ 0 h 342853"/>
                <a:gd name="connsiteX19" fmla="*/ 329209 w 357011"/>
                <a:gd name="connsiteY19" fmla="*/ 0 h 3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7011" h="342853">
                  <a:moveTo>
                    <a:pt x="329232" y="0"/>
                  </a:moveTo>
                  <a:cubicBezTo>
                    <a:pt x="350335" y="11413"/>
                    <a:pt x="357553" y="29173"/>
                    <a:pt x="356980" y="52824"/>
                  </a:cubicBezTo>
                  <a:cubicBezTo>
                    <a:pt x="355307" y="119810"/>
                    <a:pt x="355101" y="186820"/>
                    <a:pt x="354070" y="253806"/>
                  </a:cubicBezTo>
                  <a:cubicBezTo>
                    <a:pt x="353749" y="275486"/>
                    <a:pt x="352856" y="297166"/>
                    <a:pt x="351962" y="318845"/>
                  </a:cubicBezTo>
                  <a:cubicBezTo>
                    <a:pt x="351343" y="333672"/>
                    <a:pt x="341765" y="343275"/>
                    <a:pt x="328613" y="342839"/>
                  </a:cubicBezTo>
                  <a:cubicBezTo>
                    <a:pt x="315667" y="342404"/>
                    <a:pt x="306822" y="332160"/>
                    <a:pt x="306318" y="317562"/>
                  </a:cubicBezTo>
                  <a:cubicBezTo>
                    <a:pt x="303568" y="235748"/>
                    <a:pt x="302148" y="153934"/>
                    <a:pt x="302079" y="72097"/>
                  </a:cubicBezTo>
                  <a:cubicBezTo>
                    <a:pt x="302079" y="69828"/>
                    <a:pt x="301850" y="67582"/>
                    <a:pt x="301689" y="64787"/>
                  </a:cubicBezTo>
                  <a:cubicBezTo>
                    <a:pt x="295480" y="65062"/>
                    <a:pt x="290691" y="68247"/>
                    <a:pt x="285787" y="70722"/>
                  </a:cubicBezTo>
                  <a:cubicBezTo>
                    <a:pt x="222041" y="102898"/>
                    <a:pt x="158410" y="135348"/>
                    <a:pt x="94550" y="167272"/>
                  </a:cubicBezTo>
                  <a:cubicBezTo>
                    <a:pt x="87698" y="170709"/>
                    <a:pt x="84307" y="175132"/>
                    <a:pt x="82153" y="182076"/>
                  </a:cubicBezTo>
                  <a:cubicBezTo>
                    <a:pt x="71796" y="215329"/>
                    <a:pt x="61073" y="248467"/>
                    <a:pt x="50464" y="281674"/>
                  </a:cubicBezTo>
                  <a:cubicBezTo>
                    <a:pt x="44941" y="281009"/>
                    <a:pt x="44277" y="276609"/>
                    <a:pt x="42513" y="273676"/>
                  </a:cubicBezTo>
                  <a:cubicBezTo>
                    <a:pt x="29406" y="251881"/>
                    <a:pt x="16780" y="229789"/>
                    <a:pt x="3422" y="208133"/>
                  </a:cubicBezTo>
                  <a:cubicBezTo>
                    <a:pt x="-382" y="201945"/>
                    <a:pt x="-1046" y="196697"/>
                    <a:pt x="1589" y="190005"/>
                  </a:cubicBezTo>
                  <a:cubicBezTo>
                    <a:pt x="10640" y="167042"/>
                    <a:pt x="19347" y="143965"/>
                    <a:pt x="27939" y="120819"/>
                  </a:cubicBezTo>
                  <a:cubicBezTo>
                    <a:pt x="30162" y="114837"/>
                    <a:pt x="34309" y="112156"/>
                    <a:pt x="39946" y="109910"/>
                  </a:cubicBezTo>
                  <a:cubicBezTo>
                    <a:pt x="128026" y="74687"/>
                    <a:pt x="216038" y="39280"/>
                    <a:pt x="304027" y="3850"/>
                  </a:cubicBezTo>
                  <a:cubicBezTo>
                    <a:pt x="306455" y="2888"/>
                    <a:pt x="308609" y="1283"/>
                    <a:pt x="310901" y="0"/>
                  </a:cubicBezTo>
                  <a:cubicBezTo>
                    <a:pt x="316996" y="0"/>
                    <a:pt x="323091" y="0"/>
                    <a:pt x="329209" y="0"/>
                  </a:cubicBezTo>
                  <a:close/>
                </a:path>
              </a:pathLst>
            </a:custGeom>
            <a:solidFill>
              <a:schemeClr val="accent1"/>
            </a:solidFill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9DFA4CC-699C-4EC4-9AA1-C367C9C4C487}"/>
                </a:ext>
              </a:extLst>
            </p:cNvPr>
            <p:cNvSpPr/>
            <p:nvPr/>
          </p:nvSpPr>
          <p:spPr>
            <a:xfrm>
              <a:off x="5674388" y="2230042"/>
              <a:ext cx="6029" cy="155698"/>
            </a:xfrm>
            <a:custGeom>
              <a:avLst/>
              <a:gdLst>
                <a:gd name="connsiteX0" fmla="*/ 2383 w 6029"/>
                <a:gd name="connsiteY0" fmla="*/ 155446 h 155698"/>
                <a:gd name="connsiteX1" fmla="*/ 0 w 6029"/>
                <a:gd name="connsiteY1" fmla="*/ 155699 h 155698"/>
                <a:gd name="connsiteX2" fmla="*/ 0 w 6029"/>
                <a:gd name="connsiteY2" fmla="*/ 229 h 155698"/>
                <a:gd name="connsiteX3" fmla="*/ 2154 w 6029"/>
                <a:gd name="connsiteY3" fmla="*/ 0 h 155698"/>
                <a:gd name="connsiteX4" fmla="*/ 5935 w 6029"/>
                <a:gd name="connsiteY4" fmla="*/ 14988 h 155698"/>
                <a:gd name="connsiteX5" fmla="*/ 5935 w 6029"/>
                <a:gd name="connsiteY5" fmla="*/ 140367 h 155698"/>
                <a:gd name="connsiteX6" fmla="*/ 2383 w 6029"/>
                <a:gd name="connsiteY6" fmla="*/ 155469 h 15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" h="155698">
                  <a:moveTo>
                    <a:pt x="2383" y="155446"/>
                  </a:moveTo>
                  <a:lnTo>
                    <a:pt x="0" y="155699"/>
                  </a:lnTo>
                  <a:lnTo>
                    <a:pt x="0" y="229"/>
                  </a:lnTo>
                  <a:cubicBezTo>
                    <a:pt x="733" y="206"/>
                    <a:pt x="1444" y="115"/>
                    <a:pt x="2154" y="0"/>
                  </a:cubicBezTo>
                  <a:cubicBezTo>
                    <a:pt x="6530" y="4194"/>
                    <a:pt x="5912" y="9763"/>
                    <a:pt x="5935" y="14988"/>
                  </a:cubicBezTo>
                  <a:cubicBezTo>
                    <a:pt x="6072" y="56788"/>
                    <a:pt x="6049" y="98566"/>
                    <a:pt x="5935" y="140367"/>
                  </a:cubicBezTo>
                  <a:cubicBezTo>
                    <a:pt x="5935" y="145615"/>
                    <a:pt x="6485" y="151138"/>
                    <a:pt x="2383" y="155469"/>
                  </a:cubicBezTo>
                  <a:close/>
                </a:path>
              </a:pathLst>
            </a:custGeom>
            <a:solidFill>
              <a:srgbClr val="A5B899"/>
            </a:solidFill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93E2AC-D53F-4222-BC35-6F15A8C072F7}"/>
                </a:ext>
              </a:extLst>
            </p:cNvPr>
            <p:cNvSpPr/>
            <p:nvPr/>
          </p:nvSpPr>
          <p:spPr>
            <a:xfrm>
              <a:off x="5676541" y="1999976"/>
              <a:ext cx="537533" cy="399079"/>
            </a:xfrm>
            <a:custGeom>
              <a:avLst/>
              <a:gdLst>
                <a:gd name="connsiteX0" fmla="*/ 229 w 537533"/>
                <a:gd name="connsiteY0" fmla="*/ 385513 h 399079"/>
                <a:gd name="connsiteX1" fmla="*/ 0 w 537533"/>
                <a:gd name="connsiteY1" fmla="*/ 230066 h 399079"/>
                <a:gd name="connsiteX2" fmla="*/ 21081 w 537533"/>
                <a:gd name="connsiteY2" fmla="*/ 214620 h 399079"/>
                <a:gd name="connsiteX3" fmla="*/ 87278 w 537533"/>
                <a:gd name="connsiteY3" fmla="*/ 212191 h 399079"/>
                <a:gd name="connsiteX4" fmla="*/ 172930 w 537533"/>
                <a:gd name="connsiteY4" fmla="*/ 209739 h 399079"/>
                <a:gd name="connsiteX5" fmla="*/ 199097 w 537533"/>
                <a:gd name="connsiteY5" fmla="*/ 182513 h 399079"/>
                <a:gd name="connsiteX6" fmla="*/ 199143 w 537533"/>
                <a:gd name="connsiteY6" fmla="*/ 25921 h 399079"/>
                <a:gd name="connsiteX7" fmla="*/ 222332 w 537533"/>
                <a:gd name="connsiteY7" fmla="*/ 712 h 399079"/>
                <a:gd name="connsiteX8" fmla="*/ 369804 w 537533"/>
                <a:gd name="connsiteY8" fmla="*/ 2 h 399079"/>
                <a:gd name="connsiteX9" fmla="*/ 396086 w 537533"/>
                <a:gd name="connsiteY9" fmla="*/ 185 h 399079"/>
                <a:gd name="connsiteX10" fmla="*/ 421222 w 537533"/>
                <a:gd name="connsiteY10" fmla="*/ 16296 h 399079"/>
                <a:gd name="connsiteX11" fmla="*/ 481783 w 537533"/>
                <a:gd name="connsiteY11" fmla="*/ 130033 h 399079"/>
                <a:gd name="connsiteX12" fmla="*/ 531140 w 537533"/>
                <a:gd name="connsiteY12" fmla="*/ 222549 h 399079"/>
                <a:gd name="connsiteX13" fmla="*/ 537532 w 537533"/>
                <a:gd name="connsiteY13" fmla="*/ 246406 h 399079"/>
                <a:gd name="connsiteX14" fmla="*/ 537441 w 537533"/>
                <a:gd name="connsiteY14" fmla="*/ 372129 h 399079"/>
                <a:gd name="connsiteX15" fmla="*/ 510242 w 537533"/>
                <a:gd name="connsiteY15" fmla="*/ 399034 h 399079"/>
                <a:gd name="connsiteX16" fmla="*/ 25457 w 537533"/>
                <a:gd name="connsiteY16" fmla="*/ 399079 h 399079"/>
                <a:gd name="connsiteX17" fmla="*/ 252 w 537533"/>
                <a:gd name="connsiteY17" fmla="*/ 385558 h 39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7533" h="399079">
                  <a:moveTo>
                    <a:pt x="229" y="385513"/>
                  </a:moveTo>
                  <a:cubicBezTo>
                    <a:pt x="160" y="333697"/>
                    <a:pt x="69" y="281882"/>
                    <a:pt x="0" y="230066"/>
                  </a:cubicBezTo>
                  <a:cubicBezTo>
                    <a:pt x="2406" y="218631"/>
                    <a:pt x="10815" y="215078"/>
                    <a:pt x="21081" y="214620"/>
                  </a:cubicBezTo>
                  <a:cubicBezTo>
                    <a:pt x="43146" y="213635"/>
                    <a:pt x="65212" y="212878"/>
                    <a:pt x="87278" y="212191"/>
                  </a:cubicBezTo>
                  <a:cubicBezTo>
                    <a:pt x="115829" y="211297"/>
                    <a:pt x="144379" y="210541"/>
                    <a:pt x="172930" y="209739"/>
                  </a:cubicBezTo>
                  <a:cubicBezTo>
                    <a:pt x="191009" y="209235"/>
                    <a:pt x="199051" y="201099"/>
                    <a:pt x="199097" y="182513"/>
                  </a:cubicBezTo>
                  <a:cubicBezTo>
                    <a:pt x="199212" y="130308"/>
                    <a:pt x="199120" y="78126"/>
                    <a:pt x="199143" y="25921"/>
                  </a:cubicBezTo>
                  <a:cubicBezTo>
                    <a:pt x="199143" y="7954"/>
                    <a:pt x="204390" y="1010"/>
                    <a:pt x="222332" y="712"/>
                  </a:cubicBezTo>
                  <a:cubicBezTo>
                    <a:pt x="271481" y="-113"/>
                    <a:pt x="320631" y="139"/>
                    <a:pt x="369804" y="2"/>
                  </a:cubicBezTo>
                  <a:cubicBezTo>
                    <a:pt x="378557" y="-21"/>
                    <a:pt x="387333" y="185"/>
                    <a:pt x="396086" y="185"/>
                  </a:cubicBezTo>
                  <a:cubicBezTo>
                    <a:pt x="407933" y="185"/>
                    <a:pt x="415677" y="5616"/>
                    <a:pt x="421222" y="16296"/>
                  </a:cubicBezTo>
                  <a:cubicBezTo>
                    <a:pt x="441089" y="54384"/>
                    <a:pt x="461574" y="92128"/>
                    <a:pt x="481783" y="130033"/>
                  </a:cubicBezTo>
                  <a:cubicBezTo>
                    <a:pt x="498235" y="160880"/>
                    <a:pt x="514481" y="191818"/>
                    <a:pt x="531140" y="222549"/>
                  </a:cubicBezTo>
                  <a:cubicBezTo>
                    <a:pt x="535264" y="230135"/>
                    <a:pt x="537578" y="237743"/>
                    <a:pt x="537532" y="246406"/>
                  </a:cubicBezTo>
                  <a:cubicBezTo>
                    <a:pt x="537372" y="288321"/>
                    <a:pt x="537510" y="330237"/>
                    <a:pt x="537441" y="372129"/>
                  </a:cubicBezTo>
                  <a:cubicBezTo>
                    <a:pt x="537418" y="391104"/>
                    <a:pt x="529398" y="399034"/>
                    <a:pt x="510242" y="399034"/>
                  </a:cubicBezTo>
                  <a:cubicBezTo>
                    <a:pt x="348655" y="399034"/>
                    <a:pt x="187045" y="398988"/>
                    <a:pt x="25457" y="399079"/>
                  </a:cubicBezTo>
                  <a:cubicBezTo>
                    <a:pt x="14390" y="399079"/>
                    <a:pt x="5133" y="396627"/>
                    <a:pt x="252" y="385558"/>
                  </a:cubicBezTo>
                  <a:close/>
                </a:path>
              </a:pathLst>
            </a:custGeom>
            <a:solidFill>
              <a:schemeClr val="accent1"/>
            </a:solidFill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2F80995-8FBA-4CAA-8E8A-9301AA4AD15B}"/>
                </a:ext>
              </a:extLst>
            </p:cNvPr>
            <p:cNvSpPr/>
            <p:nvPr/>
          </p:nvSpPr>
          <p:spPr>
            <a:xfrm>
              <a:off x="6349568" y="2245813"/>
              <a:ext cx="168689" cy="125653"/>
            </a:xfrm>
            <a:custGeom>
              <a:avLst/>
              <a:gdLst>
                <a:gd name="connsiteX0" fmla="*/ 168662 w 168689"/>
                <a:gd name="connsiteY0" fmla="*/ 22936 h 125653"/>
                <a:gd name="connsiteX1" fmla="*/ 132160 w 168689"/>
                <a:gd name="connsiteY1" fmla="*/ 104337 h 125653"/>
                <a:gd name="connsiteX2" fmla="*/ 39383 w 168689"/>
                <a:gd name="connsiteY2" fmla="*/ 109699 h 125653"/>
                <a:gd name="connsiteX3" fmla="*/ 1369 w 168689"/>
                <a:gd name="connsiteY3" fmla="*/ 56509 h 125653"/>
                <a:gd name="connsiteX4" fmla="*/ 11336 w 168689"/>
                <a:gd name="connsiteY4" fmla="*/ 41636 h 125653"/>
                <a:gd name="connsiteX5" fmla="*/ 150056 w 168689"/>
                <a:gd name="connsiteY5" fmla="*/ 3181 h 125653"/>
                <a:gd name="connsiteX6" fmla="*/ 168639 w 168689"/>
                <a:gd name="connsiteY6" fmla="*/ 22958 h 12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689" h="125653">
                  <a:moveTo>
                    <a:pt x="168662" y="22936"/>
                  </a:moveTo>
                  <a:cubicBezTo>
                    <a:pt x="165660" y="50046"/>
                    <a:pt x="156220" y="80297"/>
                    <a:pt x="132160" y="104337"/>
                  </a:cubicBezTo>
                  <a:cubicBezTo>
                    <a:pt x="105855" y="130646"/>
                    <a:pt x="68598" y="132800"/>
                    <a:pt x="39383" y="109699"/>
                  </a:cubicBezTo>
                  <a:cubicBezTo>
                    <a:pt x="21625" y="95651"/>
                    <a:pt x="9480" y="77455"/>
                    <a:pt x="1369" y="56509"/>
                  </a:cubicBezTo>
                  <a:cubicBezTo>
                    <a:pt x="-2229" y="47251"/>
                    <a:pt x="1323" y="42071"/>
                    <a:pt x="11336" y="41636"/>
                  </a:cubicBezTo>
                  <a:cubicBezTo>
                    <a:pt x="60532" y="39482"/>
                    <a:pt x="107001" y="27588"/>
                    <a:pt x="150056" y="3181"/>
                  </a:cubicBezTo>
                  <a:cubicBezTo>
                    <a:pt x="163025" y="-4175"/>
                    <a:pt x="169326" y="752"/>
                    <a:pt x="168639" y="22958"/>
                  </a:cubicBezTo>
                  <a:close/>
                </a:path>
              </a:pathLst>
            </a:custGeom>
            <a:solidFill>
              <a:schemeClr val="accent1"/>
            </a:solidFill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E66254-9CE6-4F91-AB9F-FBF83B51CC76}"/>
                </a:ext>
              </a:extLst>
            </p:cNvPr>
            <p:cNvSpPr/>
            <p:nvPr/>
          </p:nvSpPr>
          <p:spPr>
            <a:xfrm>
              <a:off x="5752133" y="2474624"/>
              <a:ext cx="629164" cy="98383"/>
            </a:xfrm>
            <a:custGeom>
              <a:avLst/>
              <a:gdLst>
                <a:gd name="connsiteX0" fmla="*/ 314927 w 629164"/>
                <a:gd name="connsiteY0" fmla="*/ 80 h 98383"/>
                <a:gd name="connsiteX1" fmla="*/ 578893 w 629164"/>
                <a:gd name="connsiteY1" fmla="*/ 80 h 98383"/>
                <a:gd name="connsiteX2" fmla="*/ 624949 w 629164"/>
                <a:gd name="connsiteY2" fmla="*/ 29391 h 98383"/>
                <a:gd name="connsiteX3" fmla="*/ 578297 w 629164"/>
                <a:gd name="connsiteY3" fmla="*/ 98371 h 98383"/>
                <a:gd name="connsiteX4" fmla="*/ 50365 w 629164"/>
                <a:gd name="connsiteY4" fmla="*/ 98257 h 98383"/>
                <a:gd name="connsiteX5" fmla="*/ 1 w 629164"/>
                <a:gd name="connsiteY5" fmla="*/ 49764 h 98383"/>
                <a:gd name="connsiteX6" fmla="*/ 49792 w 629164"/>
                <a:gd name="connsiteY6" fmla="*/ 57 h 98383"/>
                <a:gd name="connsiteX7" fmla="*/ 314904 w 629164"/>
                <a:gd name="connsiteY7" fmla="*/ 11 h 98383"/>
                <a:gd name="connsiteX8" fmla="*/ 314904 w 629164"/>
                <a:gd name="connsiteY8" fmla="*/ 57 h 9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164" h="98383">
                  <a:moveTo>
                    <a:pt x="314927" y="80"/>
                  </a:moveTo>
                  <a:cubicBezTo>
                    <a:pt x="402915" y="80"/>
                    <a:pt x="490904" y="80"/>
                    <a:pt x="578893" y="80"/>
                  </a:cubicBezTo>
                  <a:cubicBezTo>
                    <a:pt x="600546" y="80"/>
                    <a:pt x="616311" y="9843"/>
                    <a:pt x="624949" y="29391"/>
                  </a:cubicBezTo>
                  <a:cubicBezTo>
                    <a:pt x="639430" y="62185"/>
                    <a:pt x="614821" y="98371"/>
                    <a:pt x="578297" y="98371"/>
                  </a:cubicBezTo>
                  <a:cubicBezTo>
                    <a:pt x="402320" y="98417"/>
                    <a:pt x="226342" y="98326"/>
                    <a:pt x="50365" y="98257"/>
                  </a:cubicBezTo>
                  <a:cubicBezTo>
                    <a:pt x="22915" y="98257"/>
                    <a:pt x="161" y="76257"/>
                    <a:pt x="1" y="49764"/>
                  </a:cubicBezTo>
                  <a:cubicBezTo>
                    <a:pt x="-160" y="21897"/>
                    <a:pt x="21494" y="103"/>
                    <a:pt x="49792" y="57"/>
                  </a:cubicBezTo>
                  <a:cubicBezTo>
                    <a:pt x="138170" y="-34"/>
                    <a:pt x="226526" y="11"/>
                    <a:pt x="314904" y="11"/>
                  </a:cubicBezTo>
                  <a:lnTo>
                    <a:pt x="314904" y="57"/>
                  </a:lnTo>
                  <a:close/>
                </a:path>
              </a:pathLst>
            </a:custGeom>
            <a:solidFill>
              <a:srgbClr val="FEFEFE"/>
            </a:solidFill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C776A6-E801-426C-A6B5-0E1955CB6CAD}"/>
                </a:ext>
              </a:extLst>
            </p:cNvPr>
            <p:cNvSpPr/>
            <p:nvPr/>
          </p:nvSpPr>
          <p:spPr>
            <a:xfrm>
              <a:off x="6472897" y="1914932"/>
              <a:ext cx="24779" cy="24360"/>
            </a:xfrm>
            <a:custGeom>
              <a:avLst/>
              <a:gdLst>
                <a:gd name="connsiteX0" fmla="*/ 24780 w 24779"/>
                <a:gd name="connsiteY0" fmla="*/ 11527 h 24360"/>
                <a:gd name="connsiteX1" fmla="*/ 12154 w 24779"/>
                <a:gd name="connsiteY1" fmla="*/ 24361 h 24360"/>
                <a:gd name="connsiteX2" fmla="*/ 10 w 24779"/>
                <a:gd name="connsiteY2" fmla="*/ 11917 h 24360"/>
                <a:gd name="connsiteX3" fmla="*/ 12773 w 24779"/>
                <a:gd name="connsiteY3" fmla="*/ 0 h 24360"/>
                <a:gd name="connsiteX4" fmla="*/ 24757 w 24779"/>
                <a:gd name="connsiteY4" fmla="*/ 11527 h 2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79" h="24360">
                  <a:moveTo>
                    <a:pt x="24780" y="11527"/>
                  </a:moveTo>
                  <a:cubicBezTo>
                    <a:pt x="23542" y="18952"/>
                    <a:pt x="19189" y="24338"/>
                    <a:pt x="12154" y="24361"/>
                  </a:cubicBezTo>
                  <a:cubicBezTo>
                    <a:pt x="5257" y="24384"/>
                    <a:pt x="-265" y="19365"/>
                    <a:pt x="10" y="11917"/>
                  </a:cubicBezTo>
                  <a:cubicBezTo>
                    <a:pt x="285" y="4675"/>
                    <a:pt x="5257" y="0"/>
                    <a:pt x="12773" y="0"/>
                  </a:cubicBezTo>
                  <a:cubicBezTo>
                    <a:pt x="20059" y="0"/>
                    <a:pt x="23061" y="5386"/>
                    <a:pt x="24757" y="11527"/>
                  </a:cubicBezTo>
                  <a:close/>
                </a:path>
              </a:pathLst>
            </a:custGeom>
            <a:solidFill>
              <a:srgbClr val="FDFDFC"/>
            </a:solidFill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67B62D1-BDA6-412D-A1A6-478B2A3F1A3E}"/>
                </a:ext>
              </a:extLst>
            </p:cNvPr>
            <p:cNvSpPr/>
            <p:nvPr/>
          </p:nvSpPr>
          <p:spPr>
            <a:xfrm>
              <a:off x="5909940" y="2040148"/>
              <a:ext cx="243501" cy="196344"/>
            </a:xfrm>
            <a:custGeom>
              <a:avLst/>
              <a:gdLst>
                <a:gd name="connsiteX0" fmla="*/ 123734 w 243501"/>
                <a:gd name="connsiteY0" fmla="*/ 196334 h 196344"/>
                <a:gd name="connsiteX1" fmla="*/ 30132 w 243501"/>
                <a:gd name="connsiteY1" fmla="*/ 196288 h 196344"/>
                <a:gd name="connsiteX2" fmla="*/ 14230 w 243501"/>
                <a:gd name="connsiteY2" fmla="*/ 195119 h 196344"/>
                <a:gd name="connsiteX3" fmla="*/ 0 w 243501"/>
                <a:gd name="connsiteY3" fmla="*/ 178825 h 196344"/>
                <a:gd name="connsiteX4" fmla="*/ 802 w 243501"/>
                <a:gd name="connsiteY4" fmla="*/ 23585 h 196344"/>
                <a:gd name="connsiteX5" fmla="*/ 25457 w 243501"/>
                <a:gd name="connsiteY5" fmla="*/ 324 h 196344"/>
                <a:gd name="connsiteX6" fmla="*/ 143073 w 243501"/>
                <a:gd name="connsiteY6" fmla="*/ 3 h 196344"/>
                <a:gd name="connsiteX7" fmla="*/ 165162 w 243501"/>
                <a:gd name="connsiteY7" fmla="*/ 14074 h 196344"/>
                <a:gd name="connsiteX8" fmla="*/ 238921 w 243501"/>
                <a:gd name="connsiteY8" fmla="*/ 165487 h 196344"/>
                <a:gd name="connsiteX9" fmla="*/ 220774 w 243501"/>
                <a:gd name="connsiteY9" fmla="*/ 195119 h 196344"/>
                <a:gd name="connsiteX10" fmla="*/ 123711 w 243501"/>
                <a:gd name="connsiteY10" fmla="*/ 195119 h 196344"/>
                <a:gd name="connsiteX11" fmla="*/ 123711 w 243501"/>
                <a:gd name="connsiteY11" fmla="*/ 196311 h 19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501" h="196344">
                  <a:moveTo>
                    <a:pt x="123734" y="196334"/>
                  </a:moveTo>
                  <a:cubicBezTo>
                    <a:pt x="92526" y="196334"/>
                    <a:pt x="61340" y="196379"/>
                    <a:pt x="30132" y="196288"/>
                  </a:cubicBezTo>
                  <a:cubicBezTo>
                    <a:pt x="24816" y="196288"/>
                    <a:pt x="19431" y="196059"/>
                    <a:pt x="14230" y="195119"/>
                  </a:cubicBezTo>
                  <a:cubicBezTo>
                    <a:pt x="5362" y="193538"/>
                    <a:pt x="-46" y="188404"/>
                    <a:pt x="0" y="178825"/>
                  </a:cubicBezTo>
                  <a:cubicBezTo>
                    <a:pt x="229" y="127078"/>
                    <a:pt x="229" y="75331"/>
                    <a:pt x="802" y="23585"/>
                  </a:cubicBezTo>
                  <a:cubicBezTo>
                    <a:pt x="1008" y="5457"/>
                    <a:pt x="7081" y="347"/>
                    <a:pt x="25457" y="324"/>
                  </a:cubicBezTo>
                  <a:cubicBezTo>
                    <a:pt x="64663" y="278"/>
                    <a:pt x="103868" y="507"/>
                    <a:pt x="143073" y="3"/>
                  </a:cubicBezTo>
                  <a:cubicBezTo>
                    <a:pt x="154187" y="-134"/>
                    <a:pt x="160465" y="4357"/>
                    <a:pt x="165162" y="14074"/>
                  </a:cubicBezTo>
                  <a:cubicBezTo>
                    <a:pt x="189519" y="64652"/>
                    <a:pt x="214312" y="115024"/>
                    <a:pt x="238921" y="165487"/>
                  </a:cubicBezTo>
                  <a:cubicBezTo>
                    <a:pt x="248706" y="185540"/>
                    <a:pt x="242885" y="195073"/>
                    <a:pt x="220774" y="195119"/>
                  </a:cubicBezTo>
                  <a:cubicBezTo>
                    <a:pt x="188420" y="195188"/>
                    <a:pt x="156065" y="195119"/>
                    <a:pt x="123711" y="195119"/>
                  </a:cubicBezTo>
                  <a:cubicBezTo>
                    <a:pt x="123711" y="195508"/>
                    <a:pt x="123711" y="195921"/>
                    <a:pt x="123711" y="196311"/>
                  </a:cubicBezTo>
                  <a:close/>
                </a:path>
              </a:pathLst>
            </a:custGeom>
            <a:solidFill>
              <a:srgbClr val="FEFEFE"/>
            </a:solidFill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1B62ACC-CCC0-440A-99F6-0820F1E48E76}"/>
                </a:ext>
              </a:extLst>
            </p:cNvPr>
            <p:cNvSpPr/>
            <p:nvPr/>
          </p:nvSpPr>
          <p:spPr>
            <a:xfrm>
              <a:off x="5733967" y="2321649"/>
              <a:ext cx="93981" cy="29530"/>
            </a:xfrm>
            <a:custGeom>
              <a:avLst/>
              <a:gdLst>
                <a:gd name="connsiteX0" fmla="*/ 48138 w 93981"/>
                <a:gd name="connsiteY0" fmla="*/ 84 h 29530"/>
                <a:gd name="connsiteX1" fmla="*/ 77743 w 93981"/>
                <a:gd name="connsiteY1" fmla="*/ 153 h 29530"/>
                <a:gd name="connsiteX2" fmla="*/ 93943 w 93981"/>
                <a:gd name="connsiteY2" fmla="*/ 13834 h 29530"/>
                <a:gd name="connsiteX3" fmla="*/ 79415 w 93981"/>
                <a:gd name="connsiteY3" fmla="*/ 29120 h 29530"/>
                <a:gd name="connsiteX4" fmla="*/ 15692 w 93981"/>
                <a:gd name="connsiteY4" fmla="*/ 29166 h 29530"/>
                <a:gd name="connsiteX5" fmla="*/ 19 w 93981"/>
                <a:gd name="connsiteY5" fmla="*/ 14430 h 29530"/>
                <a:gd name="connsiteX6" fmla="*/ 17388 w 93981"/>
                <a:gd name="connsiteY6" fmla="*/ 130 h 29530"/>
                <a:gd name="connsiteX7" fmla="*/ 48138 w 93981"/>
                <a:gd name="connsiteY7" fmla="*/ 61 h 2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981" h="29530">
                  <a:moveTo>
                    <a:pt x="48138" y="84"/>
                  </a:moveTo>
                  <a:cubicBezTo>
                    <a:pt x="58014" y="84"/>
                    <a:pt x="67890" y="-145"/>
                    <a:pt x="77743" y="153"/>
                  </a:cubicBezTo>
                  <a:cubicBezTo>
                    <a:pt x="86587" y="405"/>
                    <a:pt x="93347" y="3843"/>
                    <a:pt x="93943" y="13834"/>
                  </a:cubicBezTo>
                  <a:cubicBezTo>
                    <a:pt x="94538" y="23918"/>
                    <a:pt x="88283" y="28868"/>
                    <a:pt x="79415" y="29120"/>
                  </a:cubicBezTo>
                  <a:cubicBezTo>
                    <a:pt x="58197" y="29716"/>
                    <a:pt x="36933" y="29601"/>
                    <a:pt x="15692" y="29166"/>
                  </a:cubicBezTo>
                  <a:cubicBezTo>
                    <a:pt x="6687" y="28983"/>
                    <a:pt x="569" y="23964"/>
                    <a:pt x="19" y="14430"/>
                  </a:cubicBezTo>
                  <a:cubicBezTo>
                    <a:pt x="-439" y="6684"/>
                    <a:pt x="7329" y="382"/>
                    <a:pt x="17388" y="130"/>
                  </a:cubicBezTo>
                  <a:cubicBezTo>
                    <a:pt x="27630" y="-122"/>
                    <a:pt x="37896" y="84"/>
                    <a:pt x="48138" y="61"/>
                  </a:cubicBezTo>
                  <a:close/>
                </a:path>
              </a:pathLst>
            </a:custGeom>
            <a:solidFill>
              <a:srgbClr val="FEFEFE"/>
            </a:solidFill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8C41FA9-A32E-4177-8F9E-18B7A739D324}"/>
                </a:ext>
              </a:extLst>
            </p:cNvPr>
            <p:cNvSpPr/>
            <p:nvPr/>
          </p:nvSpPr>
          <p:spPr>
            <a:xfrm>
              <a:off x="5734168" y="2265549"/>
              <a:ext cx="93786" cy="28853"/>
            </a:xfrm>
            <a:custGeom>
              <a:avLst/>
              <a:gdLst>
                <a:gd name="connsiteX0" fmla="*/ 46883 w 93786"/>
                <a:gd name="connsiteY0" fmla="*/ 28729 h 28853"/>
                <a:gd name="connsiteX1" fmla="*/ 16041 w 93786"/>
                <a:gd name="connsiteY1" fmla="*/ 28706 h 28853"/>
                <a:gd name="connsiteX2" fmla="*/ 1 w 93786"/>
                <a:gd name="connsiteY2" fmla="*/ 14612 h 28853"/>
                <a:gd name="connsiteX3" fmla="*/ 14666 w 93786"/>
                <a:gd name="connsiteY3" fmla="*/ 656 h 28853"/>
                <a:gd name="connsiteX4" fmla="*/ 80795 w 93786"/>
                <a:gd name="connsiteY4" fmla="*/ 1091 h 28853"/>
                <a:gd name="connsiteX5" fmla="*/ 93787 w 93786"/>
                <a:gd name="connsiteY5" fmla="*/ 15116 h 28853"/>
                <a:gd name="connsiteX6" fmla="*/ 79993 w 93786"/>
                <a:gd name="connsiteY6" fmla="*/ 28546 h 28853"/>
                <a:gd name="connsiteX7" fmla="*/ 46883 w 93786"/>
                <a:gd name="connsiteY7" fmla="*/ 28706 h 2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86" h="28853">
                  <a:moveTo>
                    <a:pt x="46883" y="28729"/>
                  </a:moveTo>
                  <a:cubicBezTo>
                    <a:pt x="36594" y="28729"/>
                    <a:pt x="26329" y="28890"/>
                    <a:pt x="16041" y="28706"/>
                  </a:cubicBezTo>
                  <a:cubicBezTo>
                    <a:pt x="6829" y="28546"/>
                    <a:pt x="93" y="24192"/>
                    <a:pt x="1" y="14612"/>
                  </a:cubicBezTo>
                  <a:cubicBezTo>
                    <a:pt x="-91" y="5881"/>
                    <a:pt x="5638" y="1366"/>
                    <a:pt x="14666" y="656"/>
                  </a:cubicBezTo>
                  <a:cubicBezTo>
                    <a:pt x="36732" y="-1086"/>
                    <a:pt x="58752" y="1206"/>
                    <a:pt x="80795" y="1091"/>
                  </a:cubicBezTo>
                  <a:cubicBezTo>
                    <a:pt x="89204" y="1045"/>
                    <a:pt x="93810" y="6362"/>
                    <a:pt x="93787" y="15116"/>
                  </a:cubicBezTo>
                  <a:cubicBezTo>
                    <a:pt x="93764" y="24329"/>
                    <a:pt x="87921" y="28133"/>
                    <a:pt x="79993" y="28546"/>
                  </a:cubicBezTo>
                  <a:cubicBezTo>
                    <a:pt x="68971" y="29142"/>
                    <a:pt x="57927" y="28683"/>
                    <a:pt x="46883" y="28706"/>
                  </a:cubicBezTo>
                  <a:close/>
                </a:path>
              </a:pathLst>
            </a:custGeom>
            <a:solidFill>
              <a:srgbClr val="FEFEFE"/>
            </a:solidFill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A9FCAB-D01B-4F3D-B7FB-3A7AA8C40CB9}"/>
                </a:ext>
              </a:extLst>
            </p:cNvPr>
            <p:cNvSpPr/>
            <p:nvPr/>
          </p:nvSpPr>
          <p:spPr>
            <a:xfrm>
              <a:off x="6111214" y="2495490"/>
              <a:ext cx="54905" cy="55004"/>
            </a:xfrm>
            <a:custGeom>
              <a:avLst/>
              <a:gdLst>
                <a:gd name="connsiteX0" fmla="*/ 26809 w 54905"/>
                <a:gd name="connsiteY0" fmla="*/ 55001 h 55004"/>
                <a:gd name="connsiteX1" fmla="*/ 0 w 54905"/>
                <a:gd name="connsiteY1" fmla="*/ 27592 h 55004"/>
                <a:gd name="connsiteX2" fmla="*/ 27405 w 54905"/>
                <a:gd name="connsiteY2" fmla="*/ 0 h 55004"/>
                <a:gd name="connsiteX3" fmla="*/ 54902 w 54905"/>
                <a:gd name="connsiteY3" fmla="*/ 29288 h 55004"/>
                <a:gd name="connsiteX4" fmla="*/ 26809 w 54905"/>
                <a:gd name="connsiteY4" fmla="*/ 55001 h 55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05" h="55004">
                  <a:moveTo>
                    <a:pt x="26809" y="55001"/>
                  </a:moveTo>
                  <a:cubicBezTo>
                    <a:pt x="10861" y="54818"/>
                    <a:pt x="-68" y="43634"/>
                    <a:pt x="0" y="27592"/>
                  </a:cubicBezTo>
                  <a:cubicBezTo>
                    <a:pt x="69" y="12444"/>
                    <a:pt x="12374" y="69"/>
                    <a:pt x="27405" y="0"/>
                  </a:cubicBezTo>
                  <a:cubicBezTo>
                    <a:pt x="43972" y="-69"/>
                    <a:pt x="55154" y="11825"/>
                    <a:pt x="54902" y="29288"/>
                  </a:cubicBezTo>
                  <a:cubicBezTo>
                    <a:pt x="54672" y="45284"/>
                    <a:pt x="43834" y="55207"/>
                    <a:pt x="26809" y="55001"/>
                  </a:cubicBezTo>
                  <a:close/>
                </a:path>
              </a:pathLst>
            </a:custGeom>
            <a:solidFill>
              <a:schemeClr val="accent1"/>
            </a:solidFill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E02DCAD-A644-4882-97C4-765BF65E02E0}"/>
                </a:ext>
              </a:extLst>
            </p:cNvPr>
            <p:cNvSpPr/>
            <p:nvPr/>
          </p:nvSpPr>
          <p:spPr>
            <a:xfrm>
              <a:off x="6243990" y="2495490"/>
              <a:ext cx="55758" cy="55069"/>
            </a:xfrm>
            <a:custGeom>
              <a:avLst/>
              <a:gdLst>
                <a:gd name="connsiteX0" fmla="*/ 27964 w 55758"/>
                <a:gd name="connsiteY0" fmla="*/ 55070 h 55069"/>
                <a:gd name="connsiteX1" fmla="*/ 9 w 55758"/>
                <a:gd name="connsiteY1" fmla="*/ 27134 h 55069"/>
                <a:gd name="connsiteX2" fmla="*/ 28262 w 55758"/>
                <a:gd name="connsiteY2" fmla="*/ 0 h 55069"/>
                <a:gd name="connsiteX3" fmla="*/ 55758 w 55758"/>
                <a:gd name="connsiteY3" fmla="*/ 29769 h 55069"/>
                <a:gd name="connsiteX4" fmla="*/ 27964 w 55758"/>
                <a:gd name="connsiteY4" fmla="*/ 55047 h 5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58" h="55069">
                  <a:moveTo>
                    <a:pt x="27964" y="55070"/>
                  </a:moveTo>
                  <a:cubicBezTo>
                    <a:pt x="11764" y="54818"/>
                    <a:pt x="-380" y="42672"/>
                    <a:pt x="9" y="27134"/>
                  </a:cubicBezTo>
                  <a:cubicBezTo>
                    <a:pt x="376" y="12765"/>
                    <a:pt x="13620" y="46"/>
                    <a:pt x="28262" y="0"/>
                  </a:cubicBezTo>
                  <a:cubicBezTo>
                    <a:pt x="44164" y="-46"/>
                    <a:pt x="55689" y="12444"/>
                    <a:pt x="55758" y="29769"/>
                  </a:cubicBezTo>
                  <a:cubicBezTo>
                    <a:pt x="55804" y="43978"/>
                    <a:pt x="43362" y="55299"/>
                    <a:pt x="27964" y="55047"/>
                  </a:cubicBezTo>
                  <a:close/>
                </a:path>
              </a:pathLst>
            </a:custGeom>
            <a:solidFill>
              <a:schemeClr val="accent1"/>
            </a:solidFill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05B1D6-D037-41AA-8D7C-28781BB17F32}"/>
                </a:ext>
              </a:extLst>
            </p:cNvPr>
            <p:cNvSpPr/>
            <p:nvPr/>
          </p:nvSpPr>
          <p:spPr>
            <a:xfrm>
              <a:off x="5978544" y="2495512"/>
              <a:ext cx="54901" cy="55025"/>
            </a:xfrm>
            <a:custGeom>
              <a:avLst/>
              <a:gdLst>
                <a:gd name="connsiteX0" fmla="*/ 26557 w 54901"/>
                <a:gd name="connsiteY0" fmla="*/ 55025 h 55025"/>
                <a:gd name="connsiteX1" fmla="*/ 0 w 54901"/>
                <a:gd name="connsiteY1" fmla="*/ 27754 h 55025"/>
                <a:gd name="connsiteX2" fmla="*/ 26672 w 54901"/>
                <a:gd name="connsiteY2" fmla="*/ 1 h 55025"/>
                <a:gd name="connsiteX3" fmla="*/ 54902 w 54901"/>
                <a:gd name="connsiteY3" fmla="*/ 27868 h 55025"/>
                <a:gd name="connsiteX4" fmla="*/ 26557 w 54901"/>
                <a:gd name="connsiteY4" fmla="*/ 55025 h 5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01" h="55025">
                  <a:moveTo>
                    <a:pt x="26557" y="55025"/>
                  </a:moveTo>
                  <a:cubicBezTo>
                    <a:pt x="10312" y="54956"/>
                    <a:pt x="-68" y="44300"/>
                    <a:pt x="0" y="27754"/>
                  </a:cubicBezTo>
                  <a:cubicBezTo>
                    <a:pt x="69" y="11872"/>
                    <a:pt x="11343" y="116"/>
                    <a:pt x="26672" y="1"/>
                  </a:cubicBezTo>
                  <a:cubicBezTo>
                    <a:pt x="42162" y="-136"/>
                    <a:pt x="54902" y="12468"/>
                    <a:pt x="54902" y="27868"/>
                  </a:cubicBezTo>
                  <a:cubicBezTo>
                    <a:pt x="54902" y="44071"/>
                    <a:pt x="43376" y="55094"/>
                    <a:pt x="26557" y="55025"/>
                  </a:cubicBezTo>
                  <a:close/>
                </a:path>
              </a:pathLst>
            </a:custGeom>
            <a:solidFill>
              <a:schemeClr val="accent1"/>
            </a:solidFill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6DBFD1B-936D-49F1-AD43-5FB279416469}"/>
                </a:ext>
              </a:extLst>
            </p:cNvPr>
            <p:cNvSpPr/>
            <p:nvPr/>
          </p:nvSpPr>
          <p:spPr>
            <a:xfrm>
              <a:off x="5844384" y="2495509"/>
              <a:ext cx="56232" cy="55075"/>
            </a:xfrm>
            <a:custGeom>
              <a:avLst/>
              <a:gdLst>
                <a:gd name="connsiteX0" fmla="*/ 27474 w 56232"/>
                <a:gd name="connsiteY0" fmla="*/ 55051 h 55075"/>
                <a:gd name="connsiteX1" fmla="*/ 1 w 56232"/>
                <a:gd name="connsiteY1" fmla="*/ 27665 h 55075"/>
                <a:gd name="connsiteX2" fmla="*/ 28757 w 56232"/>
                <a:gd name="connsiteY2" fmla="*/ 4 h 55075"/>
                <a:gd name="connsiteX3" fmla="*/ 56231 w 56232"/>
                <a:gd name="connsiteY3" fmla="*/ 28101 h 55075"/>
                <a:gd name="connsiteX4" fmla="*/ 27497 w 56232"/>
                <a:gd name="connsiteY4" fmla="*/ 55074 h 5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32" h="55075">
                  <a:moveTo>
                    <a:pt x="27474" y="55051"/>
                  </a:moveTo>
                  <a:cubicBezTo>
                    <a:pt x="12305" y="54913"/>
                    <a:pt x="115" y="42790"/>
                    <a:pt x="1" y="27665"/>
                  </a:cubicBezTo>
                  <a:cubicBezTo>
                    <a:pt x="-114" y="12907"/>
                    <a:pt x="13589" y="-271"/>
                    <a:pt x="28757" y="4"/>
                  </a:cubicBezTo>
                  <a:cubicBezTo>
                    <a:pt x="43147" y="279"/>
                    <a:pt x="56093" y="13502"/>
                    <a:pt x="56231" y="28101"/>
                  </a:cubicBezTo>
                  <a:cubicBezTo>
                    <a:pt x="56368" y="43180"/>
                    <a:pt x="43560" y="55211"/>
                    <a:pt x="27497" y="55074"/>
                  </a:cubicBezTo>
                  <a:close/>
                </a:path>
              </a:pathLst>
            </a:custGeom>
            <a:solidFill>
              <a:schemeClr val="accent1"/>
            </a:solidFill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59DFDFC-970F-4C71-9712-344EA9280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33" y="2438400"/>
            <a:ext cx="2577754" cy="338114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B078524-EF6E-4CEB-92BF-97D40A42B291}"/>
              </a:ext>
            </a:extLst>
          </p:cNvPr>
          <p:cNvSpPr/>
          <p:nvPr/>
        </p:nvSpPr>
        <p:spPr>
          <a:xfrm>
            <a:off x="6797227" y="5077889"/>
            <a:ext cx="3439791" cy="86553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57558-315C-4ACB-85A2-1AA2ED949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188" y="2738608"/>
            <a:ext cx="2172701" cy="2666653"/>
          </a:xfrm>
          <a:prstGeom prst="rect">
            <a:avLst/>
          </a:prstGeom>
        </p:spPr>
      </p:pic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90C6065F-9807-48C0-996E-F7E3BCA0F999}"/>
              </a:ext>
            </a:extLst>
          </p:cNvPr>
          <p:cNvSpPr txBox="1">
            <a:spLocks/>
          </p:cNvSpPr>
          <p:nvPr/>
        </p:nvSpPr>
        <p:spPr>
          <a:xfrm>
            <a:off x="3235213" y="3660877"/>
            <a:ext cx="2004650" cy="488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/>
              <a:t>Site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02432B5-D89B-4125-88DB-BC0300D917A2}"/>
              </a:ext>
            </a:extLst>
          </p:cNvPr>
          <p:cNvSpPr txBox="1">
            <a:spLocks/>
          </p:cNvSpPr>
          <p:nvPr/>
        </p:nvSpPr>
        <p:spPr>
          <a:xfrm>
            <a:off x="1454395" y="3584419"/>
            <a:ext cx="1402887" cy="84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000" b="1" dirty="0"/>
              <a:t>3 x</a:t>
            </a:r>
          </a:p>
        </p:txBody>
      </p:sp>
    </p:spTree>
    <p:extLst>
      <p:ext uri="{BB962C8B-B14F-4D97-AF65-F5344CB8AC3E}">
        <p14:creationId xmlns:p14="http://schemas.microsoft.com/office/powerpoint/2010/main" val="11401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ADE71-AB8C-4660-AC91-F30A6530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TOOLBOX+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EC854-D7DE-47A0-82E7-BAAF8C0B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62B47-BECA-4F09-BEE6-E1AB4B98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CE4F5-D7F7-4A1B-B4D1-6418E57F1157}" type="slidenum">
              <a:rPr kumimoji="0" lang="en-CA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35609B3-9A2E-473B-8D30-DEFA295CF6E3}"/>
              </a:ext>
            </a:extLst>
          </p:cNvPr>
          <p:cNvSpPr txBox="1">
            <a:spLocks/>
          </p:cNvSpPr>
          <p:nvPr/>
        </p:nvSpPr>
        <p:spPr>
          <a:xfrm>
            <a:off x="2316433" y="395556"/>
            <a:ext cx="4964900" cy="569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000" dirty="0">
                <a:latin typeface="+mj-lt"/>
              </a:rPr>
              <a:t>Financial Officer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B65C388-9095-4161-854C-87B556A58152}"/>
              </a:ext>
            </a:extLst>
          </p:cNvPr>
          <p:cNvSpPr txBox="1">
            <a:spLocks/>
          </p:cNvSpPr>
          <p:nvPr/>
        </p:nvSpPr>
        <p:spPr>
          <a:xfrm>
            <a:off x="4127286" y="1644561"/>
            <a:ext cx="3125870" cy="569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/>
              <a:t>Strategy Cards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F448683-F25F-4A2C-B07B-89CBEB20AD73}"/>
              </a:ext>
            </a:extLst>
          </p:cNvPr>
          <p:cNvSpPr txBox="1">
            <a:spLocks/>
          </p:cNvSpPr>
          <p:nvPr/>
        </p:nvSpPr>
        <p:spPr>
          <a:xfrm>
            <a:off x="7778684" y="1651749"/>
            <a:ext cx="3322786" cy="5651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/>
              <a:t>Capital Sources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57558-315C-4ACB-85A2-1AA2ED949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632" y="2687808"/>
            <a:ext cx="2172701" cy="2666653"/>
          </a:xfrm>
          <a:prstGeom prst="rect">
            <a:avLst/>
          </a:prstGeom>
        </p:spPr>
      </p:pic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90C6065F-9807-48C0-996E-F7E3BCA0F999}"/>
              </a:ext>
            </a:extLst>
          </p:cNvPr>
          <p:cNvSpPr txBox="1">
            <a:spLocks/>
          </p:cNvSpPr>
          <p:nvPr/>
        </p:nvSpPr>
        <p:spPr>
          <a:xfrm>
            <a:off x="5192657" y="3756991"/>
            <a:ext cx="2004650" cy="528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/>
              <a:t>Funding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02432B5-D89B-4125-88DB-BC0300D917A2}"/>
              </a:ext>
            </a:extLst>
          </p:cNvPr>
          <p:cNvSpPr txBox="1">
            <a:spLocks/>
          </p:cNvSpPr>
          <p:nvPr/>
        </p:nvSpPr>
        <p:spPr>
          <a:xfrm>
            <a:off x="4064000" y="3664285"/>
            <a:ext cx="1044631" cy="569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000" b="1" dirty="0"/>
              <a:t>3 x</a:t>
            </a:r>
          </a:p>
        </p:txBody>
      </p:sp>
      <p:pic>
        <p:nvPicPr>
          <p:cNvPr id="36" name="Graphic 5">
            <a:extLst>
              <a:ext uri="{FF2B5EF4-FFF2-40B4-BE49-F238E27FC236}">
                <a16:creationId xmlns:a16="http://schemas.microsoft.com/office/drawing/2014/main" id="{EBCD992A-35A5-45B5-94CB-B99B450B191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2195" y="161490"/>
            <a:ext cx="467538" cy="702110"/>
          </a:xfrm>
          <a:prstGeom prst="rect">
            <a:avLst/>
          </a:prstGeom>
        </p:spPr>
      </p:pic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D69997B-AABE-4261-8C45-9FDEC5C8A056}"/>
              </a:ext>
            </a:extLst>
          </p:cNvPr>
          <p:cNvSpPr txBox="1">
            <a:spLocks/>
          </p:cNvSpPr>
          <p:nvPr/>
        </p:nvSpPr>
        <p:spPr>
          <a:xfrm>
            <a:off x="475888" y="1644160"/>
            <a:ext cx="3125870" cy="569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/>
              <a:t>Interest 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AA022B-C31E-4886-8AF2-AD0E111A6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12" y="2853909"/>
            <a:ext cx="3194841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69BA7F-DD3C-46AE-B577-365739F98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128" y="2692232"/>
            <a:ext cx="3350223" cy="252405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B078524-EF6E-4CEB-92BF-97D40A42B291}"/>
              </a:ext>
            </a:extLst>
          </p:cNvPr>
          <p:cNvSpPr/>
          <p:nvPr/>
        </p:nvSpPr>
        <p:spPr>
          <a:xfrm>
            <a:off x="7558839" y="4508649"/>
            <a:ext cx="4114800" cy="98716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65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9FD82-57FF-49C4-A76E-ED060C9B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TOOLBOX+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62E4D-AA0C-42D6-A9C1-88ED6271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F8897-7D81-4AFA-9913-9E4340E4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CE4F5-D7F7-4A1B-B4D1-6418E57F1157}" type="slidenum">
              <a:rPr kumimoji="0" lang="en-CA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911B9-C111-438F-A770-DA619DA46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1" b="10196"/>
          <a:stretch/>
        </p:blipFill>
        <p:spPr>
          <a:xfrm>
            <a:off x="2241104" y="136525"/>
            <a:ext cx="7709791" cy="60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CA76D-F632-43AE-BBC5-960758ED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CAE57-7A5B-4439-A5EB-6BA721BE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GONOGO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A570C-8876-4002-8E8D-B2AD9563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8A6A192-A117-40BA-9C54-E9C43276800F}"/>
              </a:ext>
            </a:extLst>
          </p:cNvPr>
          <p:cNvSpPr txBox="1">
            <a:spLocks/>
          </p:cNvSpPr>
          <p:nvPr/>
        </p:nvSpPr>
        <p:spPr>
          <a:xfrm>
            <a:off x="589359" y="2094968"/>
            <a:ext cx="4590521" cy="693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Feasibility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282A0D-355A-41D6-93BE-3FE013EBCD97}"/>
              </a:ext>
            </a:extLst>
          </p:cNvPr>
          <p:cNvSpPr txBox="1">
            <a:spLocks/>
          </p:cNvSpPr>
          <p:nvPr/>
        </p:nvSpPr>
        <p:spPr>
          <a:xfrm>
            <a:off x="5724658" y="1497539"/>
            <a:ext cx="5596994" cy="5767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Complete Feasibility form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53347D0-AF98-4549-80A2-0E65B5E57C0B}"/>
              </a:ext>
            </a:extLst>
          </p:cNvPr>
          <p:cNvSpPr txBox="1">
            <a:spLocks/>
          </p:cNvSpPr>
          <p:nvPr/>
        </p:nvSpPr>
        <p:spPr>
          <a:xfrm>
            <a:off x="758695" y="1983576"/>
            <a:ext cx="4114800" cy="6937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000" dirty="0">
                <a:latin typeface="+mj-lt"/>
              </a:rPr>
              <a:t>Funding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688E5B8-9AA8-400A-A71A-5072E63AD39C}"/>
              </a:ext>
            </a:extLst>
          </p:cNvPr>
          <p:cNvSpPr txBox="1">
            <a:spLocks/>
          </p:cNvSpPr>
          <p:nvPr/>
        </p:nvSpPr>
        <p:spPr>
          <a:xfrm>
            <a:off x="5733123" y="1646526"/>
            <a:ext cx="5596993" cy="17207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AutoNum type="arabicPeriod"/>
            </a:pPr>
            <a:r>
              <a:rPr lang="en-CA" sz="3200" dirty="0"/>
              <a:t>Pitch you Project</a:t>
            </a:r>
          </a:p>
          <a:p>
            <a:pPr marL="514350" lvl="0" indent="-514350">
              <a:buAutoNum type="arabicPeriod"/>
            </a:pPr>
            <a:r>
              <a:rPr lang="en-CA" sz="3200" dirty="0"/>
              <a:t>Achieve Financial Viability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D6988F-6A6B-4DD0-B1C5-543FB32922A5}"/>
              </a:ext>
            </a:extLst>
          </p:cNvPr>
          <p:cNvSpPr/>
          <p:nvPr/>
        </p:nvSpPr>
        <p:spPr>
          <a:xfrm>
            <a:off x="725621" y="1263910"/>
            <a:ext cx="10740758" cy="230293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B547AC3-053C-469B-9E9F-F16199148F09}"/>
              </a:ext>
            </a:extLst>
          </p:cNvPr>
          <p:cNvSpPr txBox="1">
            <a:spLocks/>
          </p:cNvSpPr>
          <p:nvPr/>
        </p:nvSpPr>
        <p:spPr>
          <a:xfrm>
            <a:off x="1303340" y="336290"/>
            <a:ext cx="3387193" cy="569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000" dirty="0">
                <a:latin typeface="+mj-lt"/>
              </a:rPr>
              <a:t>Objectives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AE6D056-5F41-4ACF-838E-D87046DAC986}"/>
              </a:ext>
            </a:extLst>
          </p:cNvPr>
          <p:cNvSpPr txBox="1">
            <a:spLocks/>
          </p:cNvSpPr>
          <p:nvPr/>
        </p:nvSpPr>
        <p:spPr>
          <a:xfrm>
            <a:off x="3667258" y="4012401"/>
            <a:ext cx="4114800" cy="6937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000" dirty="0"/>
              <a:t>Funding Pitch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9438B11-8567-4B6F-A775-293F5730D668}"/>
              </a:ext>
            </a:extLst>
          </p:cNvPr>
          <p:cNvSpPr txBox="1">
            <a:spLocks/>
          </p:cNvSpPr>
          <p:nvPr/>
        </p:nvSpPr>
        <p:spPr>
          <a:xfrm>
            <a:off x="451909" y="5151696"/>
            <a:ext cx="3483108" cy="576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200" dirty="0"/>
              <a:t>What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CC663205-FB88-497E-866B-2B048F03DF5E}"/>
              </a:ext>
            </a:extLst>
          </p:cNvPr>
          <p:cNvSpPr txBox="1">
            <a:spLocks/>
          </p:cNvSpPr>
          <p:nvPr/>
        </p:nvSpPr>
        <p:spPr>
          <a:xfrm>
            <a:off x="7938294" y="5151696"/>
            <a:ext cx="3076044" cy="576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200" dirty="0"/>
              <a:t>Why (Value)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244E9A6-45F0-408A-AA9B-4089D095074C}"/>
              </a:ext>
            </a:extLst>
          </p:cNvPr>
          <p:cNvSpPr txBox="1">
            <a:spLocks/>
          </p:cNvSpPr>
          <p:nvPr/>
        </p:nvSpPr>
        <p:spPr>
          <a:xfrm>
            <a:off x="3409753" y="5151696"/>
            <a:ext cx="4646741" cy="576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200" dirty="0"/>
              <a:t>Grant Request ($)</a:t>
            </a:r>
          </a:p>
        </p:txBody>
      </p:sp>
    </p:spTree>
    <p:extLst>
      <p:ext uri="{BB962C8B-B14F-4D97-AF65-F5344CB8AC3E}">
        <p14:creationId xmlns:p14="http://schemas.microsoft.com/office/powerpoint/2010/main" val="377144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3F63B-B6E6-4F85-B6DA-F1B84606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990B5-4E80-449A-8452-3884663F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DD389-571A-4F0F-AE01-67696743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D0A5-79BE-4CAE-8E17-B08DC775C4CD}" type="slidenum">
              <a:rPr lang="en-CA" smtClean="0"/>
              <a:t>37</a:t>
            </a:fld>
            <a:endParaRPr lang="en-CA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A9452A5-13F1-4633-B872-979DD91192A0}"/>
              </a:ext>
            </a:extLst>
          </p:cNvPr>
          <p:cNvSpPr txBox="1">
            <a:spLocks/>
          </p:cNvSpPr>
          <p:nvPr/>
        </p:nvSpPr>
        <p:spPr>
          <a:xfrm>
            <a:off x="1303339" y="336290"/>
            <a:ext cx="6187351" cy="56964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000" dirty="0">
                <a:latin typeface="+mj-lt"/>
              </a:rPr>
              <a:t>Name of the location of the site Card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3992533-7945-497D-8636-A23E868744D2}"/>
              </a:ext>
            </a:extLst>
          </p:cNvPr>
          <p:cNvSpPr txBox="1">
            <a:spLocks/>
          </p:cNvSpPr>
          <p:nvPr/>
        </p:nvSpPr>
        <p:spPr>
          <a:xfrm>
            <a:off x="2757537" y="2559279"/>
            <a:ext cx="7042243" cy="1375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000" dirty="0">
                <a:highlight>
                  <a:srgbClr val="FFFF00"/>
                </a:highlight>
              </a:rPr>
              <a:t>Place Pictures of the Legos HERE</a:t>
            </a:r>
          </a:p>
          <a:p>
            <a:r>
              <a:rPr lang="en-CA" sz="3000" dirty="0">
                <a:highlight>
                  <a:srgbClr val="FFFF00"/>
                </a:highlight>
              </a:rPr>
              <a:t>Duplicate Slide if Needed</a:t>
            </a:r>
          </a:p>
        </p:txBody>
      </p:sp>
    </p:spTree>
    <p:extLst>
      <p:ext uri="{BB962C8B-B14F-4D97-AF65-F5344CB8AC3E}">
        <p14:creationId xmlns:p14="http://schemas.microsoft.com/office/powerpoint/2010/main" val="26365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6A397F-DCE7-4016-BA48-B0058FE4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6CD303-2FC9-42F0-AAC2-FDB6D0A66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Funding announcement(s) from CMHC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73BA5-E3C8-4A6F-B143-7FFDFDF7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TOOLBOX+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66758-A033-4214-90D5-60FFACDB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GONOGO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C641A-C2AC-4727-92CD-E96F5BAB6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CE4F5-D7F7-4A1B-B4D1-6418E57F1157}" type="slidenum">
              <a:rPr kumimoji="0" lang="en-CA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6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6FB0-2B1D-45A6-AB3D-B81C332C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14215"/>
            <a:ext cx="11360150" cy="2327564"/>
          </a:xfrm>
        </p:spPr>
        <p:txBody>
          <a:bodyPr>
            <a:normAutofit/>
          </a:bodyPr>
          <a:lstStyle/>
          <a:p>
            <a:r>
              <a:rPr lang="en-US" sz="2400" dirty="0"/>
              <a:t>Receive the latest news about our webinars, workshops, useful tools you can use for your projects and more!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Register to our Toolbox+ Newsletter today!</a:t>
            </a:r>
            <a:endParaRPr lang="en-CA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CCEEB-3969-45BA-938B-C7796351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B183E-2875-40F1-89E7-027E14C0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GONOGO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8A783-7474-4016-9D97-1B7ACD2F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18B446-4AC3-4756-817A-DE8C1A31B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7" b="6699"/>
          <a:stretch/>
        </p:blipFill>
        <p:spPr>
          <a:xfrm>
            <a:off x="4054403" y="2752438"/>
            <a:ext cx="3652982" cy="31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0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C4B5134-D83B-4C51-A363-760FCEA360C2}"/>
              </a:ext>
            </a:extLst>
          </p:cNvPr>
          <p:cNvSpPr txBox="1">
            <a:spLocks/>
          </p:cNvSpPr>
          <p:nvPr/>
        </p:nvSpPr>
        <p:spPr>
          <a:xfrm>
            <a:off x="5706533" y="3169114"/>
            <a:ext cx="5740400" cy="27389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B0F0"/>
              </a:buClr>
            </a:pPr>
            <a:r>
              <a:rPr lang="en-US" sz="2400" dirty="0">
                <a:solidFill>
                  <a:srgbClr val="38668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Non-profit real estate developer</a:t>
            </a:r>
          </a:p>
          <a:p>
            <a:pPr algn="just">
              <a:buClr>
                <a:srgbClr val="00B0F0"/>
              </a:buClr>
            </a:pPr>
            <a:r>
              <a:rPr lang="en-US" sz="2400" dirty="0">
                <a:solidFill>
                  <a:srgbClr val="38668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Develop affordable rental housing &amp; home ownership</a:t>
            </a:r>
          </a:p>
          <a:p>
            <a:pPr algn="just">
              <a:buClr>
                <a:srgbClr val="00B0F0"/>
              </a:buClr>
            </a:pPr>
            <a:r>
              <a:rPr lang="en-US" sz="2400" dirty="0">
                <a:solidFill>
                  <a:srgbClr val="38668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Sister corporation to CCOC</a:t>
            </a:r>
          </a:p>
          <a:p>
            <a:pPr algn="just">
              <a:buClr>
                <a:srgbClr val="00B0F0"/>
              </a:buClr>
            </a:pPr>
            <a:r>
              <a:rPr lang="en-US" sz="2400" dirty="0">
                <a:solidFill>
                  <a:srgbClr val="386681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Consultant to non-profits, co-ops &amp; charities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4F6BD-7855-4570-93A4-EB026A249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25235"/>
            <a:ext cx="4210050" cy="4928992"/>
          </a:xfrm>
          <a:prstGeom prst="rect">
            <a:avLst/>
          </a:prstGeom>
          <a:ln w="38100" cap="sq">
            <a:solidFill>
              <a:srgbClr val="37678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1C82A5-3C3B-47E2-9E85-9DC8C64AD4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9" b="34151"/>
          <a:stretch/>
        </p:blipFill>
        <p:spPr>
          <a:xfrm>
            <a:off x="9815331" y="414512"/>
            <a:ext cx="2109969" cy="72056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DFD681-18B3-435C-BCC1-9ABEDAAAD72E}"/>
              </a:ext>
            </a:extLst>
          </p:cNvPr>
          <p:cNvGrpSpPr/>
          <p:nvPr/>
        </p:nvGrpSpPr>
        <p:grpSpPr>
          <a:xfrm>
            <a:off x="410823" y="6581038"/>
            <a:ext cx="11370355" cy="72000"/>
            <a:chOff x="407988" y="6219085"/>
            <a:chExt cx="11370355" cy="72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CDFD7FF-9AFB-4CB2-BD47-14CC36A7AE51}"/>
                </a:ext>
              </a:extLst>
            </p:cNvPr>
            <p:cNvSpPr/>
            <p:nvPr/>
          </p:nvSpPr>
          <p:spPr>
            <a:xfrm>
              <a:off x="407988" y="6219085"/>
              <a:ext cx="7781669" cy="72000"/>
            </a:xfrm>
            <a:prstGeom prst="rect">
              <a:avLst/>
            </a:prstGeom>
            <a:solidFill>
              <a:srgbClr val="80B2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FA73B9-EF14-45E0-8CE6-D6F21A287854}"/>
                </a:ext>
              </a:extLst>
            </p:cNvPr>
            <p:cNvSpPr/>
            <p:nvPr/>
          </p:nvSpPr>
          <p:spPr>
            <a:xfrm>
              <a:off x="8178343" y="6219085"/>
              <a:ext cx="1200000" cy="72000"/>
            </a:xfrm>
            <a:prstGeom prst="rect">
              <a:avLst/>
            </a:prstGeom>
            <a:solidFill>
              <a:srgbClr val="0A9B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C11E2C-F885-402B-B7E5-4797AA2DD091}"/>
                </a:ext>
              </a:extLst>
            </p:cNvPr>
            <p:cNvSpPr/>
            <p:nvPr/>
          </p:nvSpPr>
          <p:spPr>
            <a:xfrm>
              <a:off x="9378343" y="6219085"/>
              <a:ext cx="1200000" cy="72000"/>
            </a:xfrm>
            <a:prstGeom prst="rect">
              <a:avLst/>
            </a:prstGeom>
            <a:solidFill>
              <a:srgbClr val="8670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9C343B2-A70A-4C3B-914C-C9C139FC1276}"/>
                </a:ext>
              </a:extLst>
            </p:cNvPr>
            <p:cNvSpPr/>
            <p:nvPr/>
          </p:nvSpPr>
          <p:spPr>
            <a:xfrm>
              <a:off x="10578343" y="6219085"/>
              <a:ext cx="1200000" cy="72000"/>
            </a:xfrm>
            <a:prstGeom prst="rect">
              <a:avLst/>
            </a:prstGeom>
            <a:solidFill>
              <a:srgbClr val="F571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8197642-204D-48AB-94AE-74EC3A1BC32F}"/>
              </a:ext>
            </a:extLst>
          </p:cNvPr>
          <p:cNvSpPr txBox="1"/>
          <p:nvPr/>
        </p:nvSpPr>
        <p:spPr>
          <a:xfrm>
            <a:off x="6469322" y="1937800"/>
            <a:ext cx="4067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8DAA7D"/>
                </a:solidFill>
                <a:latin typeface="Montserrat" panose="00000500000000000000" pitchFamily="50" charset="0"/>
              </a:rPr>
              <a:t>Cahdco</a:t>
            </a:r>
            <a:endParaRPr lang="en-CA" sz="4000" b="1" dirty="0">
              <a:solidFill>
                <a:srgbClr val="8DAA7D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8F7C1B1-3AD3-47FA-B895-1811C817CE37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3CFD0A5-79BE-4CAE-8E17-B08DC775C4CD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4</a:t>
            </a:fld>
            <a:endParaRPr lang="en-CA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10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6FB0-2B1D-45A6-AB3D-B81C332C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98" y="863607"/>
            <a:ext cx="11360150" cy="1463967"/>
          </a:xfrm>
        </p:spPr>
        <p:txBody>
          <a:bodyPr>
            <a:normAutofit/>
          </a:bodyPr>
          <a:lstStyle/>
          <a:p>
            <a:r>
              <a:rPr lang="en-US" sz="2400" dirty="0"/>
              <a:t>If you would like to know more about our Toolbox+ Programs, you can find more information here:</a:t>
            </a:r>
            <a:endParaRPr lang="en-CA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CCEEB-3969-45BA-938B-C7796351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TOOLBOX+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B183E-2875-40F1-89E7-027E14C0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GONOGO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8A783-7474-4016-9D97-1B7ACD2F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8A428-7B90-4A51-86CC-ADDD1AA61C6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AE997B-DA0D-4BD7-BE06-683C57E59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5923"/>
          <a:stretch/>
        </p:blipFill>
        <p:spPr>
          <a:xfrm>
            <a:off x="3765081" y="2124362"/>
            <a:ext cx="4142978" cy="369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086600" y="3872636"/>
            <a:ext cx="3657600" cy="561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386681"/>
                </a:solidFill>
                <a:latin typeface="Montserrat" pitchFamily="50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b="1" dirty="0">
                <a:solidFill>
                  <a:srgbClr val="594E4C"/>
                </a:solidFill>
              </a:rPr>
              <a:t>Luke Winspear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21532" y="4633383"/>
            <a:ext cx="5787736" cy="143198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386681"/>
                </a:solidFill>
                <a:latin typeface="Montserrat" pitchFamily="50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sz="1800" b="1" dirty="0">
                <a:solidFill>
                  <a:srgbClr val="8BA97B"/>
                </a:solidFill>
              </a:rPr>
              <a:t>Toolbox+ Coordinator</a:t>
            </a:r>
          </a:p>
          <a:p>
            <a:pPr defTabSz="1219170"/>
            <a:r>
              <a:rPr lang="en-US" sz="1800" b="1" dirty="0">
                <a:solidFill>
                  <a:srgbClr val="8BA97B"/>
                </a:solidFill>
              </a:rPr>
              <a:t>Cahdco / CCOC</a:t>
            </a:r>
          </a:p>
          <a:p>
            <a:pPr defTabSz="1219170"/>
            <a:r>
              <a:rPr lang="en-US" sz="1800" b="1" dirty="0">
                <a:solidFill>
                  <a:srgbClr val="8BA97B"/>
                </a:solidFill>
              </a:rPr>
              <a:t>luke.winspear@cahdco.org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08F68F-E2D0-42DB-93C7-0ECC3D707B88}"/>
              </a:ext>
            </a:extLst>
          </p:cNvPr>
          <p:cNvCxnSpPr>
            <a:cxnSpLocks/>
          </p:cNvCxnSpPr>
          <p:nvPr/>
        </p:nvCxnSpPr>
        <p:spPr>
          <a:xfrm>
            <a:off x="6719888" y="4533723"/>
            <a:ext cx="4391025" cy="0"/>
          </a:xfrm>
          <a:prstGeom prst="line">
            <a:avLst/>
          </a:prstGeom>
          <a:ln w="12700">
            <a:solidFill>
              <a:srgbClr val="376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BE9A26AA-B618-49AE-A774-80688AADBDCC}"/>
              </a:ext>
            </a:extLst>
          </p:cNvPr>
          <p:cNvSpPr txBox="1">
            <a:spLocks/>
          </p:cNvSpPr>
          <p:nvPr/>
        </p:nvSpPr>
        <p:spPr>
          <a:xfrm>
            <a:off x="1423657" y="3872636"/>
            <a:ext cx="3657600" cy="561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386681"/>
                </a:solidFill>
                <a:latin typeface="Montserrat" pitchFamily="50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b="1" dirty="0">
                <a:solidFill>
                  <a:srgbClr val="594E4C"/>
                </a:solidFill>
              </a:rPr>
              <a:t>Paige Waldock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746695C-5175-4590-BC08-9F56E6CD9114}"/>
              </a:ext>
            </a:extLst>
          </p:cNvPr>
          <p:cNvSpPr txBox="1">
            <a:spLocks/>
          </p:cNvSpPr>
          <p:nvPr/>
        </p:nvSpPr>
        <p:spPr>
          <a:xfrm>
            <a:off x="358588" y="4633383"/>
            <a:ext cx="5787736" cy="143198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386681"/>
                </a:solidFill>
                <a:latin typeface="Montserrat" pitchFamily="50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0"/>
              </a:spcBef>
            </a:pPr>
            <a:r>
              <a:rPr lang="en-US" sz="1800" b="1" dirty="0">
                <a:solidFill>
                  <a:srgbClr val="8BA97B"/>
                </a:solidFill>
              </a:rPr>
              <a:t>Project Manager</a:t>
            </a:r>
          </a:p>
          <a:p>
            <a:pPr defTabSz="1219170">
              <a:spcBef>
                <a:spcPts val="0"/>
              </a:spcBef>
            </a:pPr>
            <a:r>
              <a:rPr lang="en-US" sz="1800" b="1" dirty="0" err="1">
                <a:solidFill>
                  <a:srgbClr val="8BA97B"/>
                </a:solidFill>
              </a:rPr>
              <a:t>Cahdco</a:t>
            </a:r>
            <a:r>
              <a:rPr lang="en-US" sz="1800" b="1" dirty="0">
                <a:solidFill>
                  <a:srgbClr val="8BA97B"/>
                </a:solidFill>
              </a:rPr>
              <a:t> / CCOC</a:t>
            </a:r>
          </a:p>
          <a:p>
            <a:pPr defTabSz="1219170"/>
            <a:r>
              <a:rPr lang="en-US" sz="1800" b="1" u="sng" dirty="0">
                <a:solidFill>
                  <a:srgbClr val="8BA97B"/>
                </a:solidFill>
              </a:rPr>
              <a:t>paige.waldock@cahdco.org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9BFAFE-0B9E-4274-859B-F627C6FFC2F8}"/>
              </a:ext>
            </a:extLst>
          </p:cNvPr>
          <p:cNvCxnSpPr>
            <a:cxnSpLocks/>
          </p:cNvCxnSpPr>
          <p:nvPr/>
        </p:nvCxnSpPr>
        <p:spPr>
          <a:xfrm>
            <a:off x="1056945" y="4533723"/>
            <a:ext cx="4391025" cy="0"/>
          </a:xfrm>
          <a:prstGeom prst="line">
            <a:avLst/>
          </a:prstGeom>
          <a:ln w="12700">
            <a:solidFill>
              <a:srgbClr val="376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6E5AA112-2376-4D7F-B65D-344609F810F1}"/>
              </a:ext>
            </a:extLst>
          </p:cNvPr>
          <p:cNvSpPr/>
          <p:nvPr/>
        </p:nvSpPr>
        <p:spPr>
          <a:xfrm>
            <a:off x="2528309" y="2126936"/>
            <a:ext cx="1448295" cy="1487671"/>
          </a:xfrm>
          <a:prstGeom prst="flowChartConnec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1000" b="-4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716000" rIns="0" rtlCol="0" anchor="ctr" anchorCtr="0"/>
          <a:lstStyle/>
          <a:p>
            <a:pPr algn="ctr"/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B8DADD0-D39D-4068-B2E5-4FE041D88BE7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3CFD0A5-79BE-4CAE-8E17-B08DC775C4CD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41</a:t>
            </a:fld>
            <a:endParaRPr lang="en-CA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2E92DCB1-5C0D-4AF8-B7AB-863AA997E55D}"/>
              </a:ext>
            </a:extLst>
          </p:cNvPr>
          <p:cNvSpPr txBox="1">
            <a:spLocks/>
          </p:cNvSpPr>
          <p:nvPr/>
        </p:nvSpPr>
        <p:spPr>
          <a:xfrm>
            <a:off x="3274880" y="1022010"/>
            <a:ext cx="5642239" cy="7235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ontserrat ExtraBold" panose="000009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CA" sz="5000" dirty="0"/>
              <a:t>Thank you!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650629-F1A6-49CB-BF4E-94336B3DF9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4" t="4604" r="11392" b="44334"/>
          <a:stretch/>
        </p:blipFill>
        <p:spPr>
          <a:xfrm>
            <a:off x="7957411" y="2126936"/>
            <a:ext cx="1491389" cy="1491389"/>
          </a:xfrm>
          <a:prstGeom prst="ellipse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07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B8127B-C967-4C7F-80F5-38EBDBE0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D0A5-79BE-4CAE-8E17-B08DC775C4CD}" type="slidenum">
              <a:rPr lang="en-CA" smtClean="0"/>
              <a:t>5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0C6BFB-2D6C-4DF3-B5BA-A2A60D97D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1503"/>
            <a:ext cx="12420600" cy="82495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0313547-AB47-454A-A3C5-ABDB48C2985A}"/>
              </a:ext>
            </a:extLst>
          </p:cNvPr>
          <p:cNvGrpSpPr/>
          <p:nvPr/>
        </p:nvGrpSpPr>
        <p:grpSpPr>
          <a:xfrm>
            <a:off x="1384300" y="380533"/>
            <a:ext cx="9652000" cy="5053775"/>
            <a:chOff x="1384300" y="393233"/>
            <a:chExt cx="9652000" cy="50537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CD0088-F154-4A8C-874F-3CF573DF3BC0}"/>
                </a:ext>
              </a:extLst>
            </p:cNvPr>
            <p:cNvSpPr/>
            <p:nvPr/>
          </p:nvSpPr>
          <p:spPr>
            <a:xfrm>
              <a:off x="1384300" y="393233"/>
              <a:ext cx="9652000" cy="4737568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5E2922-3DF5-44BD-A673-D718CA567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988" y="870146"/>
              <a:ext cx="3222625" cy="2007018"/>
            </a:xfrm>
            <a:prstGeom prst="rect">
              <a:avLst/>
            </a:prstGeom>
          </p:spPr>
        </p:pic>
        <p:sp>
          <p:nvSpPr>
            <p:cNvPr id="6" name="Text Placeholder 11">
              <a:extLst>
                <a:ext uri="{FF2B5EF4-FFF2-40B4-BE49-F238E27FC236}">
                  <a16:creationId xmlns:a16="http://schemas.microsoft.com/office/drawing/2014/main" id="{AE6BECA9-3A7A-4C27-9E04-71930415576F}"/>
                </a:ext>
              </a:extLst>
            </p:cNvPr>
            <p:cNvSpPr txBox="1">
              <a:spLocks/>
            </p:cNvSpPr>
            <p:nvPr/>
          </p:nvSpPr>
          <p:spPr>
            <a:xfrm>
              <a:off x="2020389" y="3362870"/>
              <a:ext cx="8379823" cy="20841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2400" dirty="0">
                  <a:solidFill>
                    <a:srgbClr val="594E4B"/>
                  </a:solidFill>
                  <a:latin typeface="Montserrat" panose="00000500000000000000" pitchFamily="50" charset="0"/>
                  <a:ea typeface="Roboto" panose="02000000000000000000" pitchFamily="2" charset="0"/>
                </a:rPr>
                <a:t>Coaching and mentorship to increase the amount of affordable housing development corporations and their capacity to create affordable housing in Canada</a:t>
              </a:r>
            </a:p>
            <a:p>
              <a:pPr algn="just"/>
              <a:endParaRPr lang="en-US" dirty="0">
                <a:solidFill>
                  <a:srgbClr val="594E4B"/>
                </a:solidFill>
                <a:latin typeface="Montserrat" panose="00000500000000000000" pitchFamily="50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6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289561"/>
            <a:ext cx="817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r>
              <a:rPr lang="en-US" sz="4500" b="1" dirty="0"/>
              <a:t>Types of Housing</a:t>
            </a:r>
          </a:p>
        </p:txBody>
      </p:sp>
      <p:pic>
        <p:nvPicPr>
          <p:cNvPr id="1026" name="Picture 2" descr="https://eppdscrmssa01.blob.core.windows.net/cmhcprodcontainer/sf/project/cmhc/imgs/continuu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3"/>
          <a:stretch/>
        </p:blipFill>
        <p:spPr bwMode="auto">
          <a:xfrm>
            <a:off x="83818" y="2835697"/>
            <a:ext cx="12030389" cy="258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25823" y="2986167"/>
            <a:ext cx="7765681" cy="2731169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ject 15"/>
          <p:cNvSpPr txBox="1"/>
          <p:nvPr/>
        </p:nvSpPr>
        <p:spPr>
          <a:xfrm>
            <a:off x="1425823" y="2365910"/>
            <a:ext cx="5466044" cy="469787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000" b="0" i="0" u="none" strike="noStrike" kern="1200" cap="none" spc="-177" normalizeH="0" baseline="0" noProof="0" dirty="0">
                <a:ln>
                  <a:noFill/>
                </a:ln>
                <a:solidFill>
                  <a:srgbClr val="376581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CMHC Housing Continuum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376581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9482666" y="6356350"/>
            <a:ext cx="2743200" cy="365125"/>
          </a:xfrm>
        </p:spPr>
        <p:txBody>
          <a:bodyPr/>
          <a:lstStyle/>
          <a:p>
            <a:fld id="{23CFD0A5-79BE-4CAE-8E17-B08DC775C4C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1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80BB032-C29C-4F92-ABA2-D55574278C82}"/>
              </a:ext>
            </a:extLst>
          </p:cNvPr>
          <p:cNvSpPr txBox="1">
            <a:spLocks/>
          </p:cNvSpPr>
          <p:nvPr/>
        </p:nvSpPr>
        <p:spPr>
          <a:xfrm>
            <a:off x="691809" y="84668"/>
            <a:ext cx="879085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r>
              <a:rPr lang="en-US" sz="4500" b="1" dirty="0"/>
              <a:t>Who Lives in Affordable Housing?</a:t>
            </a:r>
          </a:p>
          <a:p>
            <a:endParaRPr lang="en-US" sz="45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206FB-67F4-4B26-84D8-25E1243A35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 b="22353"/>
          <a:stretch/>
        </p:blipFill>
        <p:spPr>
          <a:xfrm>
            <a:off x="1351645" y="1561519"/>
            <a:ext cx="9488710" cy="474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-327" y="23599"/>
            <a:ext cx="96391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r>
              <a:rPr lang="en-US" sz="4500" b="1" dirty="0"/>
              <a:t>Housing Affordability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83107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7" lvl="0" algn="ctr">
              <a:spcBef>
                <a:spcPts val="83"/>
              </a:spcBef>
            </a:pPr>
            <a:r>
              <a:rPr lang="en-US" sz="2400" spc="-73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Housing Affordability = a household’s ability to afford a home. Often measured as no more than 30% of gross household income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3CFD0A5-79BE-4CAE-8E17-B08DC775C4CD}" type="slidenum">
              <a:rPr lang="en-CA" smtClean="0"/>
              <a:t>8</a:t>
            </a:fld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6796132" y="6611779"/>
            <a:ext cx="5395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1000" dirty="0">
                <a:solidFill>
                  <a:srgbClr val="647E5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CMHC Housing Market Information Portal</a:t>
            </a:r>
            <a:endParaRPr lang="en-US" sz="1000" dirty="0">
              <a:solidFill>
                <a:srgbClr val="647E5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1948662" y="2747596"/>
          <a:ext cx="9262533" cy="265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706365" y="5466375"/>
            <a:ext cx="10403232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6365" y="5466375"/>
            <a:ext cx="1611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Household Income for Affordability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2749" y="5643405"/>
            <a:ext cx="153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N/A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4643" y="5643405"/>
            <a:ext cx="153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N/A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9124" y="5648899"/>
            <a:ext cx="153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$40,960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10798" y="5642489"/>
            <a:ext cx="1757082" cy="34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$49,440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15499" y="5643405"/>
            <a:ext cx="153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$51,200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6365" y="2809182"/>
            <a:ext cx="1295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Ottawa Rental Statistics for a One-Bedroom unit (2021)</a:t>
            </a:r>
            <a:endParaRPr lang="en-US" dirty="0">
              <a:latin typeface="Montserrat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917636" y="170884"/>
            <a:ext cx="925830" cy="290806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7" b="0" i="0" u="none" strike="noStrike" kern="1200" cap="none" spc="43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15"/>
          <p:cNvSpPr txBox="1"/>
          <p:nvPr/>
        </p:nvSpPr>
        <p:spPr>
          <a:xfrm>
            <a:off x="1211677" y="4945967"/>
            <a:ext cx="2713302" cy="377454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-177" normalizeH="0" baseline="0" noProof="0" dirty="0">
                <a:ln>
                  <a:noFill/>
                </a:ln>
                <a:solidFill>
                  <a:srgbClr val="376581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Retrofit/Renovation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376581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5" name="object 15"/>
          <p:cNvSpPr txBox="1"/>
          <p:nvPr/>
        </p:nvSpPr>
        <p:spPr>
          <a:xfrm>
            <a:off x="5022953" y="4945967"/>
            <a:ext cx="2146093" cy="377454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-177" normalizeH="0" baseline="0" noProof="0" dirty="0">
                <a:ln>
                  <a:noFill/>
                </a:ln>
                <a:solidFill>
                  <a:srgbClr val="376581"/>
                </a:solidFill>
                <a:effectLst/>
                <a:uLnTx/>
                <a:uFillTx/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Acquisition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376581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6" name="object 15"/>
          <p:cNvSpPr txBox="1"/>
          <p:nvPr/>
        </p:nvSpPr>
        <p:spPr>
          <a:xfrm>
            <a:off x="8745852" y="4945967"/>
            <a:ext cx="2577118" cy="377454"/>
          </a:xfrm>
          <a:prstGeom prst="rect">
            <a:avLst/>
          </a:prstGeom>
        </p:spPr>
        <p:txBody>
          <a:bodyPr vert="horz" wrap="square" lIns="0" tIns="8044" rIns="0" bIns="0" rtlCol="0">
            <a:spAutoFit/>
          </a:bodyPr>
          <a:lstStyle/>
          <a:p>
            <a:pPr marL="8466" marR="0" lvl="0" indent="0" algn="ctr" defTabSz="914400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400" spc="-177" dirty="0">
                <a:solidFill>
                  <a:srgbClr val="376581"/>
                </a:solidFill>
                <a:latin typeface="Montserrat" panose="00000500000000000000" pitchFamily="50" charset="0"/>
                <a:ea typeface="Roboto" panose="02000000000000000000" pitchFamily="2" charset="0"/>
                <a:cs typeface="Arial"/>
              </a:rPr>
              <a:t>New Development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376581"/>
              </a:solidFill>
              <a:effectLst/>
              <a:uLnTx/>
              <a:uFillTx/>
              <a:latin typeface="Montserrat" panose="00000500000000000000" pitchFamily="50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3CFD0A5-79BE-4CAE-8E17-B08DC775C4CD}" type="slidenum">
              <a:rPr lang="en-CA" smtClean="0"/>
              <a:t>9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006F2-709E-47C7-8280-F4C687904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t="28216" r="22963" b="25416"/>
          <a:stretch/>
        </p:blipFill>
        <p:spPr>
          <a:xfrm>
            <a:off x="1435016" y="2414584"/>
            <a:ext cx="2266623" cy="21536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66A9E-684B-48E8-BE97-57F76DE57D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1" t="27064" r="29091" b="27709"/>
          <a:stretch/>
        </p:blipFill>
        <p:spPr>
          <a:xfrm>
            <a:off x="5005311" y="2285340"/>
            <a:ext cx="2436869" cy="24454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30E763-475D-42E2-B6E5-9A9A6C5488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t="25776" r="26401" b="27112"/>
          <a:stretch/>
        </p:blipFill>
        <p:spPr>
          <a:xfrm>
            <a:off x="8745852" y="2589988"/>
            <a:ext cx="2171784" cy="2140833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1DE41630-89EE-4ACF-9F30-877F63664A9F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rgbClr val="8DA97B"/>
                </a:solidFill>
                <a:latin typeface="Montserrat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8BA97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8BA97B"/>
                </a:solidFill>
                <a:effectLst/>
                <a:uLnTx/>
                <a:uFillTx/>
                <a:latin typeface="Montserrat" pitchFamily="50" charset="0"/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74258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1_Spruce Theme 2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7EAF5F"/>
      </a:accent1>
      <a:accent2>
        <a:srgbClr val="0A96C8"/>
      </a:accent2>
      <a:accent3>
        <a:srgbClr val="F56E46"/>
      </a:accent3>
      <a:accent4>
        <a:srgbClr val="826EDC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2">
      <a:majorFont>
        <a:latin typeface="Montserrat Extra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s" id="{F608C074-D6A0-4293-AA73-91CBFFA94AD4}" vid="{1C400205-12CB-4F70-AD98-3136CE9BC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14268</TotalTime>
  <Words>951</Words>
  <Application>Microsoft Office PowerPoint</Application>
  <PresentationFormat>Widescreen</PresentationFormat>
  <Paragraphs>352</Paragraphs>
  <Slides>41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Montserrat</vt:lpstr>
      <vt:lpstr>Montserrat ExtraBold</vt:lpstr>
      <vt:lpstr>Montserrat Medium</vt:lpstr>
      <vt:lpstr>Roboto</vt:lpstr>
      <vt:lpstr>Trebuchet MS</vt:lpstr>
      <vt:lpstr>Verdana</vt:lpstr>
      <vt:lpstr>Wingdings</vt:lpstr>
      <vt:lpstr>1_Spruce Theme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Estate Development Stages</vt:lpstr>
      <vt:lpstr>Design Analysis and Feasibility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Gonogo!</vt:lpstr>
      <vt:lpstr>Game’s Mission</vt:lpstr>
      <vt:lpstr>Phases</vt:lpstr>
      <vt:lpstr>PowerPoint Presentation</vt:lpstr>
      <vt:lpstr>Build a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Results!</vt:lpstr>
      <vt:lpstr>Receive the latest news about our webinars, workshops, useful tools you can use for your projects and more!   Register to our Toolbox+ Newsletter today!</vt:lpstr>
      <vt:lpstr>If you would like to know more about our Toolbox+ Programs, you can find more information here: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Winspear</dc:creator>
  <cp:lastModifiedBy>Peter Corbyn</cp:lastModifiedBy>
  <cp:revision>67</cp:revision>
  <dcterms:created xsi:type="dcterms:W3CDTF">2023-10-04T17:23:45Z</dcterms:created>
  <dcterms:modified xsi:type="dcterms:W3CDTF">2024-05-22T21:50:06Z</dcterms:modified>
</cp:coreProperties>
</file>