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C7C78-8AFB-47F4-A285-ACE3A46A0DD3}" v="4" dt="2024-05-24T08:58:36.8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8" y="2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Corbyn" userId="1b737646-4df8-4111-823d-14efab449efd" providerId="ADAL" clId="{117C7C78-8AFB-47F4-A285-ACE3A46A0DD3}"/>
    <pc:docChg chg="modSld">
      <pc:chgData name="Peter Corbyn" userId="1b737646-4df8-4111-823d-14efab449efd" providerId="ADAL" clId="{117C7C78-8AFB-47F4-A285-ACE3A46A0DD3}" dt="2024-05-24T08:58:39.498" v="4" actId="120"/>
      <pc:docMkLst>
        <pc:docMk/>
      </pc:docMkLst>
      <pc:sldChg chg="modSp mod">
        <pc:chgData name="Peter Corbyn" userId="1b737646-4df8-4111-823d-14efab449efd" providerId="ADAL" clId="{117C7C78-8AFB-47F4-A285-ACE3A46A0DD3}" dt="2024-05-24T08:58:39.498" v="4" actId="120"/>
        <pc:sldMkLst>
          <pc:docMk/>
          <pc:sldMk cId="0" sldId="257"/>
        </pc:sldMkLst>
        <pc:spChg chg="mod">
          <ac:chgData name="Peter Corbyn" userId="1b737646-4df8-4111-823d-14efab449efd" providerId="ADAL" clId="{117C7C78-8AFB-47F4-A285-ACE3A46A0DD3}" dt="2024-05-24T08:58:27.168" v="0"/>
          <ac:spMkLst>
            <pc:docMk/>
            <pc:sldMk cId="0" sldId="257"/>
            <ac:spMk id="9" creationId="{00000000-0000-0000-0000-000000000000}"/>
          </ac:spMkLst>
        </pc:spChg>
        <pc:spChg chg="mod">
          <ac:chgData name="Peter Corbyn" userId="1b737646-4df8-4111-823d-14efab449efd" providerId="ADAL" clId="{117C7C78-8AFB-47F4-A285-ACE3A46A0DD3}" dt="2024-05-24T08:58:33.025" v="2" actId="14100"/>
          <ac:spMkLst>
            <pc:docMk/>
            <pc:sldMk cId="0" sldId="257"/>
            <ac:spMk id="12" creationId="{00000000-0000-0000-0000-000000000000}"/>
          </ac:spMkLst>
        </pc:spChg>
        <pc:spChg chg="mod">
          <ac:chgData name="Peter Corbyn" userId="1b737646-4df8-4111-823d-14efab449efd" providerId="ADAL" clId="{117C7C78-8AFB-47F4-A285-ACE3A46A0DD3}" dt="2024-05-24T08:58:39.498" v="4" actId="120"/>
          <ac:spMkLst>
            <pc:docMk/>
            <pc:sldMk cId="0" sldId="257"/>
            <ac:spMk id="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953244" y="751839"/>
            <a:ext cx="1074420" cy="1889760"/>
          </a:xfrm>
          <a:custGeom>
            <a:avLst/>
            <a:gdLst/>
            <a:ahLst/>
            <a:cxnLst/>
            <a:rect l="l" t="t" r="r" b="b"/>
            <a:pathLst>
              <a:path w="1074420" h="1889760">
                <a:moveTo>
                  <a:pt x="1073912" y="0"/>
                </a:moveTo>
                <a:lnTo>
                  <a:pt x="0" y="0"/>
                </a:lnTo>
                <a:lnTo>
                  <a:pt x="0" y="25400"/>
                </a:lnTo>
                <a:lnTo>
                  <a:pt x="0" y="1864360"/>
                </a:lnTo>
                <a:lnTo>
                  <a:pt x="0" y="1889760"/>
                </a:lnTo>
                <a:lnTo>
                  <a:pt x="1073912" y="1889760"/>
                </a:lnTo>
                <a:lnTo>
                  <a:pt x="1073912" y="1864360"/>
                </a:lnTo>
                <a:lnTo>
                  <a:pt x="26289" y="1864360"/>
                </a:lnTo>
                <a:lnTo>
                  <a:pt x="26289" y="25400"/>
                </a:lnTo>
                <a:lnTo>
                  <a:pt x="1073912" y="25400"/>
                </a:lnTo>
                <a:lnTo>
                  <a:pt x="1073912" y="0"/>
                </a:lnTo>
                <a:close/>
              </a:path>
              <a:path w="1074420" h="1889760">
                <a:moveTo>
                  <a:pt x="1073937" y="25412"/>
                </a:moveTo>
                <a:lnTo>
                  <a:pt x="1047623" y="25412"/>
                </a:lnTo>
                <a:lnTo>
                  <a:pt x="1047623" y="1863344"/>
                </a:lnTo>
                <a:lnTo>
                  <a:pt x="1073937" y="1863344"/>
                </a:lnTo>
                <a:lnTo>
                  <a:pt x="1073937" y="25412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45424" y="888491"/>
            <a:ext cx="617220" cy="2423795"/>
          </a:xfrm>
          <a:custGeom>
            <a:avLst/>
            <a:gdLst/>
            <a:ahLst/>
            <a:cxnLst/>
            <a:rect l="l" t="t" r="r" b="b"/>
            <a:pathLst>
              <a:path w="617220" h="2423795">
                <a:moveTo>
                  <a:pt x="617093" y="0"/>
                </a:moveTo>
                <a:lnTo>
                  <a:pt x="590804" y="0"/>
                </a:lnTo>
                <a:lnTo>
                  <a:pt x="590804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2396998"/>
                </a:lnTo>
                <a:lnTo>
                  <a:pt x="0" y="2423668"/>
                </a:lnTo>
                <a:lnTo>
                  <a:pt x="617093" y="2423668"/>
                </a:lnTo>
                <a:lnTo>
                  <a:pt x="617093" y="2396998"/>
                </a:lnTo>
                <a:lnTo>
                  <a:pt x="26289" y="2396998"/>
                </a:lnTo>
                <a:lnTo>
                  <a:pt x="26289" y="25908"/>
                </a:lnTo>
                <a:lnTo>
                  <a:pt x="590804" y="25908"/>
                </a:lnTo>
                <a:lnTo>
                  <a:pt x="590804" y="2396490"/>
                </a:lnTo>
                <a:lnTo>
                  <a:pt x="617093" y="2396490"/>
                </a:lnTo>
                <a:lnTo>
                  <a:pt x="617093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202674" y="1955799"/>
            <a:ext cx="1529715" cy="994410"/>
          </a:xfrm>
          <a:custGeom>
            <a:avLst/>
            <a:gdLst/>
            <a:ahLst/>
            <a:cxnLst/>
            <a:rect l="l" t="t" r="r" b="b"/>
            <a:pathLst>
              <a:path w="1529715" h="994410">
                <a:moveTo>
                  <a:pt x="1529334" y="0"/>
                </a:moveTo>
                <a:lnTo>
                  <a:pt x="0" y="0"/>
                </a:lnTo>
                <a:lnTo>
                  <a:pt x="0" y="25400"/>
                </a:lnTo>
                <a:lnTo>
                  <a:pt x="0" y="969010"/>
                </a:lnTo>
                <a:lnTo>
                  <a:pt x="0" y="994410"/>
                </a:lnTo>
                <a:lnTo>
                  <a:pt x="1529334" y="994410"/>
                </a:lnTo>
                <a:lnTo>
                  <a:pt x="1529334" y="969010"/>
                </a:lnTo>
                <a:lnTo>
                  <a:pt x="26289" y="969010"/>
                </a:lnTo>
                <a:lnTo>
                  <a:pt x="26289" y="25400"/>
                </a:lnTo>
                <a:lnTo>
                  <a:pt x="1503045" y="25400"/>
                </a:lnTo>
                <a:lnTo>
                  <a:pt x="1503045" y="968121"/>
                </a:lnTo>
                <a:lnTo>
                  <a:pt x="1529334" y="968121"/>
                </a:lnTo>
                <a:lnTo>
                  <a:pt x="1529334" y="25400"/>
                </a:lnTo>
                <a:lnTo>
                  <a:pt x="1529334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674608" y="576071"/>
            <a:ext cx="1083310" cy="649605"/>
          </a:xfrm>
          <a:custGeom>
            <a:avLst/>
            <a:gdLst/>
            <a:ahLst/>
            <a:cxnLst/>
            <a:rect l="l" t="t" r="r" b="b"/>
            <a:pathLst>
              <a:path w="1083309" h="649605">
                <a:moveTo>
                  <a:pt x="1083183" y="0"/>
                </a:moveTo>
                <a:lnTo>
                  <a:pt x="1056894" y="0"/>
                </a:lnTo>
                <a:lnTo>
                  <a:pt x="1056894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622808"/>
                </a:lnTo>
                <a:lnTo>
                  <a:pt x="0" y="649478"/>
                </a:lnTo>
                <a:lnTo>
                  <a:pt x="1083183" y="649478"/>
                </a:lnTo>
                <a:lnTo>
                  <a:pt x="1083183" y="622808"/>
                </a:lnTo>
                <a:lnTo>
                  <a:pt x="26289" y="622808"/>
                </a:lnTo>
                <a:lnTo>
                  <a:pt x="26289" y="25908"/>
                </a:lnTo>
                <a:lnTo>
                  <a:pt x="1056894" y="25908"/>
                </a:lnTo>
                <a:lnTo>
                  <a:pt x="1056894" y="622554"/>
                </a:lnTo>
                <a:lnTo>
                  <a:pt x="1083183" y="622554"/>
                </a:lnTo>
                <a:lnTo>
                  <a:pt x="1083183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490960" y="888491"/>
            <a:ext cx="617220" cy="1816735"/>
          </a:xfrm>
          <a:custGeom>
            <a:avLst/>
            <a:gdLst/>
            <a:ahLst/>
            <a:cxnLst/>
            <a:rect l="l" t="t" r="r" b="b"/>
            <a:pathLst>
              <a:path w="617220" h="1816735">
                <a:moveTo>
                  <a:pt x="616839" y="0"/>
                </a:moveTo>
                <a:lnTo>
                  <a:pt x="590550" y="0"/>
                </a:lnTo>
                <a:lnTo>
                  <a:pt x="590550" y="508"/>
                </a:lnTo>
                <a:lnTo>
                  <a:pt x="590550" y="25908"/>
                </a:lnTo>
                <a:lnTo>
                  <a:pt x="590550" y="1789938"/>
                </a:lnTo>
                <a:lnTo>
                  <a:pt x="26289" y="1789938"/>
                </a:lnTo>
                <a:lnTo>
                  <a:pt x="26289" y="25908"/>
                </a:lnTo>
                <a:lnTo>
                  <a:pt x="590550" y="25908"/>
                </a:lnTo>
                <a:lnTo>
                  <a:pt x="590550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1789938"/>
                </a:lnTo>
                <a:lnTo>
                  <a:pt x="0" y="1816608"/>
                </a:lnTo>
                <a:lnTo>
                  <a:pt x="616839" y="1816608"/>
                </a:lnTo>
                <a:lnTo>
                  <a:pt x="616839" y="1789938"/>
                </a:lnTo>
                <a:lnTo>
                  <a:pt x="616839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292840" y="2278379"/>
            <a:ext cx="894715" cy="1158240"/>
          </a:xfrm>
          <a:custGeom>
            <a:avLst/>
            <a:gdLst/>
            <a:ahLst/>
            <a:cxnLst/>
            <a:rect l="l" t="t" r="r" b="b"/>
            <a:pathLst>
              <a:path w="894715" h="1158239">
                <a:moveTo>
                  <a:pt x="894321" y="26898"/>
                </a:moveTo>
                <a:lnTo>
                  <a:pt x="868045" y="26898"/>
                </a:lnTo>
                <a:lnTo>
                  <a:pt x="868045" y="1132459"/>
                </a:lnTo>
                <a:lnTo>
                  <a:pt x="894321" y="1132459"/>
                </a:lnTo>
                <a:lnTo>
                  <a:pt x="894321" y="26898"/>
                </a:lnTo>
                <a:close/>
              </a:path>
              <a:path w="894715" h="1158239">
                <a:moveTo>
                  <a:pt x="894334" y="0"/>
                </a:moveTo>
                <a:lnTo>
                  <a:pt x="0" y="0"/>
                </a:lnTo>
                <a:lnTo>
                  <a:pt x="0" y="26670"/>
                </a:lnTo>
                <a:lnTo>
                  <a:pt x="0" y="1132840"/>
                </a:lnTo>
                <a:lnTo>
                  <a:pt x="0" y="1158240"/>
                </a:lnTo>
                <a:lnTo>
                  <a:pt x="894334" y="1158240"/>
                </a:lnTo>
                <a:lnTo>
                  <a:pt x="894334" y="1132840"/>
                </a:lnTo>
                <a:lnTo>
                  <a:pt x="26289" y="1132840"/>
                </a:lnTo>
                <a:lnTo>
                  <a:pt x="26289" y="26670"/>
                </a:lnTo>
                <a:lnTo>
                  <a:pt x="894334" y="26670"/>
                </a:lnTo>
                <a:lnTo>
                  <a:pt x="894334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114800" y="1684019"/>
            <a:ext cx="1528445" cy="1435100"/>
          </a:xfrm>
          <a:custGeom>
            <a:avLst/>
            <a:gdLst/>
            <a:ahLst/>
            <a:cxnLst/>
            <a:rect l="l" t="t" r="r" b="b"/>
            <a:pathLst>
              <a:path w="1528445" h="1435100">
                <a:moveTo>
                  <a:pt x="1528191" y="0"/>
                </a:moveTo>
                <a:lnTo>
                  <a:pt x="1501902" y="0"/>
                </a:lnTo>
                <a:lnTo>
                  <a:pt x="1501902" y="25400"/>
                </a:lnTo>
                <a:lnTo>
                  <a:pt x="1501902" y="1408430"/>
                </a:lnTo>
                <a:lnTo>
                  <a:pt x="26289" y="1408430"/>
                </a:lnTo>
                <a:lnTo>
                  <a:pt x="26289" y="25400"/>
                </a:lnTo>
                <a:lnTo>
                  <a:pt x="1501902" y="25400"/>
                </a:lnTo>
                <a:lnTo>
                  <a:pt x="1501902" y="0"/>
                </a:lnTo>
                <a:lnTo>
                  <a:pt x="0" y="0"/>
                </a:lnTo>
                <a:lnTo>
                  <a:pt x="0" y="25400"/>
                </a:lnTo>
                <a:lnTo>
                  <a:pt x="0" y="1408430"/>
                </a:lnTo>
                <a:lnTo>
                  <a:pt x="0" y="1435100"/>
                </a:lnTo>
                <a:lnTo>
                  <a:pt x="1528191" y="1435100"/>
                </a:lnTo>
                <a:lnTo>
                  <a:pt x="1528191" y="1408938"/>
                </a:lnTo>
                <a:lnTo>
                  <a:pt x="1528191" y="1408430"/>
                </a:lnTo>
                <a:lnTo>
                  <a:pt x="1528191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452360" y="1899919"/>
            <a:ext cx="684530" cy="971550"/>
          </a:xfrm>
          <a:custGeom>
            <a:avLst/>
            <a:gdLst/>
            <a:ahLst/>
            <a:cxnLst/>
            <a:rect l="l" t="t" r="r" b="b"/>
            <a:pathLst>
              <a:path w="684529" h="971550">
                <a:moveTo>
                  <a:pt x="684022" y="508"/>
                </a:moveTo>
                <a:lnTo>
                  <a:pt x="657733" y="508"/>
                </a:lnTo>
                <a:lnTo>
                  <a:pt x="657733" y="0"/>
                </a:lnTo>
                <a:lnTo>
                  <a:pt x="0" y="0"/>
                </a:lnTo>
                <a:lnTo>
                  <a:pt x="0" y="26670"/>
                </a:lnTo>
                <a:lnTo>
                  <a:pt x="0" y="944880"/>
                </a:lnTo>
                <a:lnTo>
                  <a:pt x="0" y="971550"/>
                </a:lnTo>
                <a:lnTo>
                  <a:pt x="684022" y="971550"/>
                </a:lnTo>
                <a:lnTo>
                  <a:pt x="684022" y="944880"/>
                </a:lnTo>
                <a:lnTo>
                  <a:pt x="26289" y="944880"/>
                </a:lnTo>
                <a:lnTo>
                  <a:pt x="26289" y="26670"/>
                </a:lnTo>
                <a:lnTo>
                  <a:pt x="657733" y="26670"/>
                </a:lnTo>
                <a:lnTo>
                  <a:pt x="657733" y="944626"/>
                </a:lnTo>
                <a:lnTo>
                  <a:pt x="684022" y="944626"/>
                </a:lnTo>
                <a:lnTo>
                  <a:pt x="684022" y="508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114800" y="242328"/>
            <a:ext cx="894715" cy="1158875"/>
          </a:xfrm>
          <a:custGeom>
            <a:avLst/>
            <a:gdLst/>
            <a:ahLst/>
            <a:cxnLst/>
            <a:rect l="l" t="t" r="r" b="b"/>
            <a:pathLst>
              <a:path w="894714" h="1158875">
                <a:moveTo>
                  <a:pt x="894334" y="0"/>
                </a:moveTo>
                <a:lnTo>
                  <a:pt x="868045" y="0"/>
                </a:lnTo>
                <a:lnTo>
                  <a:pt x="868045" y="241"/>
                </a:lnTo>
                <a:lnTo>
                  <a:pt x="0" y="241"/>
                </a:lnTo>
                <a:lnTo>
                  <a:pt x="0" y="26911"/>
                </a:lnTo>
                <a:lnTo>
                  <a:pt x="0" y="1131811"/>
                </a:lnTo>
                <a:lnTo>
                  <a:pt x="0" y="1158481"/>
                </a:lnTo>
                <a:lnTo>
                  <a:pt x="894334" y="1158481"/>
                </a:lnTo>
                <a:lnTo>
                  <a:pt x="894334" y="1131811"/>
                </a:lnTo>
                <a:lnTo>
                  <a:pt x="26289" y="1131811"/>
                </a:lnTo>
                <a:lnTo>
                  <a:pt x="26289" y="26911"/>
                </a:lnTo>
                <a:lnTo>
                  <a:pt x="868045" y="26911"/>
                </a:lnTo>
                <a:lnTo>
                  <a:pt x="868045" y="1131557"/>
                </a:lnTo>
                <a:lnTo>
                  <a:pt x="894334" y="1131557"/>
                </a:lnTo>
                <a:lnTo>
                  <a:pt x="894334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724400" y="40639"/>
            <a:ext cx="2642235" cy="612140"/>
          </a:xfrm>
          <a:custGeom>
            <a:avLst/>
            <a:gdLst/>
            <a:ahLst/>
            <a:cxnLst/>
            <a:rect l="l" t="t" r="r" b="b"/>
            <a:pathLst>
              <a:path w="2642234" h="612140">
                <a:moveTo>
                  <a:pt x="2642108" y="508"/>
                </a:moveTo>
                <a:lnTo>
                  <a:pt x="2615819" y="508"/>
                </a:lnTo>
                <a:lnTo>
                  <a:pt x="2615819" y="0"/>
                </a:lnTo>
                <a:lnTo>
                  <a:pt x="0" y="0"/>
                </a:lnTo>
                <a:lnTo>
                  <a:pt x="0" y="26670"/>
                </a:lnTo>
                <a:lnTo>
                  <a:pt x="0" y="585470"/>
                </a:lnTo>
                <a:lnTo>
                  <a:pt x="0" y="612140"/>
                </a:lnTo>
                <a:lnTo>
                  <a:pt x="2642108" y="612140"/>
                </a:lnTo>
                <a:lnTo>
                  <a:pt x="2642108" y="585470"/>
                </a:lnTo>
                <a:lnTo>
                  <a:pt x="26289" y="585470"/>
                </a:lnTo>
                <a:lnTo>
                  <a:pt x="26289" y="26670"/>
                </a:lnTo>
                <a:lnTo>
                  <a:pt x="2615819" y="26670"/>
                </a:lnTo>
                <a:lnTo>
                  <a:pt x="2615819" y="584962"/>
                </a:lnTo>
                <a:lnTo>
                  <a:pt x="2642108" y="584962"/>
                </a:lnTo>
                <a:lnTo>
                  <a:pt x="2642108" y="508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795772" y="886459"/>
            <a:ext cx="2340610" cy="650240"/>
          </a:xfrm>
          <a:custGeom>
            <a:avLst/>
            <a:gdLst/>
            <a:ahLst/>
            <a:cxnLst/>
            <a:rect l="l" t="t" r="r" b="b"/>
            <a:pathLst>
              <a:path w="2340609" h="650240">
                <a:moveTo>
                  <a:pt x="2340356" y="508"/>
                </a:moveTo>
                <a:lnTo>
                  <a:pt x="2314067" y="508"/>
                </a:lnTo>
                <a:lnTo>
                  <a:pt x="2314067" y="0"/>
                </a:lnTo>
                <a:lnTo>
                  <a:pt x="0" y="0"/>
                </a:lnTo>
                <a:lnTo>
                  <a:pt x="0" y="26670"/>
                </a:lnTo>
                <a:lnTo>
                  <a:pt x="0" y="623570"/>
                </a:lnTo>
                <a:lnTo>
                  <a:pt x="0" y="650240"/>
                </a:lnTo>
                <a:lnTo>
                  <a:pt x="2340356" y="650240"/>
                </a:lnTo>
                <a:lnTo>
                  <a:pt x="2340356" y="623570"/>
                </a:lnTo>
                <a:lnTo>
                  <a:pt x="26289" y="623570"/>
                </a:lnTo>
                <a:lnTo>
                  <a:pt x="26289" y="26670"/>
                </a:lnTo>
                <a:lnTo>
                  <a:pt x="2314067" y="26670"/>
                </a:lnTo>
                <a:lnTo>
                  <a:pt x="2314067" y="623062"/>
                </a:lnTo>
                <a:lnTo>
                  <a:pt x="2340356" y="623062"/>
                </a:lnTo>
                <a:lnTo>
                  <a:pt x="2340356" y="508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00" y="5629945"/>
            <a:ext cx="3158908" cy="6593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40834" y="3887215"/>
            <a:ext cx="60813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140834" y="3887215"/>
            <a:ext cx="60813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39" y="1814220"/>
            <a:ext cx="4686300" cy="3760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11E2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1828" y="1849881"/>
            <a:ext cx="4881245" cy="396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11E2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8620" y="6336791"/>
            <a:ext cx="1231392" cy="2545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843" y="229361"/>
            <a:ext cx="10685373" cy="1082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962" y="2077338"/>
            <a:ext cx="8712835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ncasa.ca/" TargetMode="External"/><Relationship Id="rId4" Type="http://schemas.openxmlformats.org/officeDocument/2006/relationships/hyperlink" Target="mailto:information@encasa.c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solidFill>
                  <a:srgbClr val="A21E21"/>
                </a:solidFill>
                <a:latin typeface="Calibri"/>
                <a:cs typeface="Calibri"/>
              </a:rPr>
              <a:t>NBNPHA Annual</a:t>
            </a:r>
            <a:r>
              <a:rPr sz="4000" b="1" spc="3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A21E21"/>
                </a:solidFill>
                <a:latin typeface="Calibri"/>
                <a:cs typeface="Calibri"/>
              </a:rPr>
              <a:t>Conference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75A1C4"/>
                </a:solidFill>
              </a:rPr>
              <a:t>May</a:t>
            </a:r>
            <a:r>
              <a:rPr sz="2000" spc="25" dirty="0">
                <a:solidFill>
                  <a:srgbClr val="75A1C4"/>
                </a:solidFill>
              </a:rPr>
              <a:t> </a:t>
            </a:r>
            <a:r>
              <a:rPr sz="2000" dirty="0">
                <a:solidFill>
                  <a:srgbClr val="75A1C4"/>
                </a:solidFill>
              </a:rPr>
              <a:t>24,</a:t>
            </a:r>
            <a:r>
              <a:rPr sz="2000" spc="-65" dirty="0">
                <a:solidFill>
                  <a:srgbClr val="75A1C4"/>
                </a:solidFill>
              </a:rPr>
              <a:t> </a:t>
            </a:r>
            <a:r>
              <a:rPr sz="2000" spc="50" dirty="0">
                <a:solidFill>
                  <a:srgbClr val="75A1C4"/>
                </a:solidFill>
              </a:rPr>
              <a:t>2024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6123432" y="1747519"/>
            <a:ext cx="1072515" cy="1889760"/>
          </a:xfrm>
          <a:custGeom>
            <a:avLst/>
            <a:gdLst/>
            <a:ahLst/>
            <a:cxnLst/>
            <a:rect l="l" t="t" r="r" b="b"/>
            <a:pathLst>
              <a:path w="1072515" h="1889760">
                <a:moveTo>
                  <a:pt x="1072388" y="508"/>
                </a:moveTo>
                <a:lnTo>
                  <a:pt x="1046099" y="508"/>
                </a:lnTo>
                <a:lnTo>
                  <a:pt x="1046099" y="25400"/>
                </a:lnTo>
                <a:lnTo>
                  <a:pt x="1046099" y="1863090"/>
                </a:lnTo>
                <a:lnTo>
                  <a:pt x="26289" y="1863090"/>
                </a:lnTo>
                <a:lnTo>
                  <a:pt x="26289" y="25400"/>
                </a:lnTo>
                <a:lnTo>
                  <a:pt x="1046099" y="25400"/>
                </a:lnTo>
                <a:lnTo>
                  <a:pt x="1046099" y="508"/>
                </a:lnTo>
                <a:lnTo>
                  <a:pt x="1046099" y="0"/>
                </a:lnTo>
                <a:lnTo>
                  <a:pt x="0" y="0"/>
                </a:lnTo>
                <a:lnTo>
                  <a:pt x="0" y="25400"/>
                </a:lnTo>
                <a:lnTo>
                  <a:pt x="0" y="1863090"/>
                </a:lnTo>
                <a:lnTo>
                  <a:pt x="0" y="1889760"/>
                </a:lnTo>
                <a:lnTo>
                  <a:pt x="1072388" y="1889760"/>
                </a:lnTo>
                <a:lnTo>
                  <a:pt x="1072388" y="1863598"/>
                </a:lnTo>
                <a:lnTo>
                  <a:pt x="1072388" y="1863090"/>
                </a:lnTo>
                <a:lnTo>
                  <a:pt x="1072388" y="508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348984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8221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Who</a:t>
            </a:r>
            <a:r>
              <a:rPr sz="4400" spc="10" dirty="0"/>
              <a:t> </a:t>
            </a:r>
            <a:r>
              <a:rPr sz="4400" spc="95" dirty="0"/>
              <a:t>is</a:t>
            </a:r>
            <a:r>
              <a:rPr sz="4400" spc="35" dirty="0"/>
              <a:t> </a:t>
            </a:r>
            <a:r>
              <a:rPr sz="4400" spc="-10" dirty="0"/>
              <a:t>Encasa?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7963661" y="1600961"/>
            <a:ext cx="3429000" cy="3048000"/>
          </a:xfrm>
          <a:custGeom>
            <a:avLst/>
            <a:gdLst/>
            <a:ahLst/>
            <a:cxnLst/>
            <a:rect l="l" t="t" r="r" b="b"/>
            <a:pathLst>
              <a:path w="3429000" h="3048000">
                <a:moveTo>
                  <a:pt x="0" y="508000"/>
                </a:moveTo>
                <a:lnTo>
                  <a:pt x="2325" y="459078"/>
                </a:lnTo>
                <a:lnTo>
                  <a:pt x="9160" y="411473"/>
                </a:lnTo>
                <a:lnTo>
                  <a:pt x="20292" y="365395"/>
                </a:lnTo>
                <a:lnTo>
                  <a:pt x="35506" y="321058"/>
                </a:lnTo>
                <a:lnTo>
                  <a:pt x="54592" y="278675"/>
                </a:lnTo>
                <a:lnTo>
                  <a:pt x="77335" y="238459"/>
                </a:lnTo>
                <a:lnTo>
                  <a:pt x="103522" y="200622"/>
                </a:lnTo>
                <a:lnTo>
                  <a:pt x="132941" y="165379"/>
                </a:lnTo>
                <a:lnTo>
                  <a:pt x="165379" y="132941"/>
                </a:lnTo>
                <a:lnTo>
                  <a:pt x="200622" y="103522"/>
                </a:lnTo>
                <a:lnTo>
                  <a:pt x="238459" y="77335"/>
                </a:lnTo>
                <a:lnTo>
                  <a:pt x="278675" y="54592"/>
                </a:lnTo>
                <a:lnTo>
                  <a:pt x="321058" y="35506"/>
                </a:lnTo>
                <a:lnTo>
                  <a:pt x="365395" y="20292"/>
                </a:lnTo>
                <a:lnTo>
                  <a:pt x="411473" y="9160"/>
                </a:lnTo>
                <a:lnTo>
                  <a:pt x="459078" y="2325"/>
                </a:lnTo>
                <a:lnTo>
                  <a:pt x="508000" y="0"/>
                </a:lnTo>
                <a:lnTo>
                  <a:pt x="2921000" y="0"/>
                </a:lnTo>
                <a:lnTo>
                  <a:pt x="2969921" y="2325"/>
                </a:lnTo>
                <a:lnTo>
                  <a:pt x="3017526" y="9160"/>
                </a:lnTo>
                <a:lnTo>
                  <a:pt x="3063604" y="20292"/>
                </a:lnTo>
                <a:lnTo>
                  <a:pt x="3107941" y="35506"/>
                </a:lnTo>
                <a:lnTo>
                  <a:pt x="3150324" y="54592"/>
                </a:lnTo>
                <a:lnTo>
                  <a:pt x="3190540" y="77335"/>
                </a:lnTo>
                <a:lnTo>
                  <a:pt x="3228377" y="103522"/>
                </a:lnTo>
                <a:lnTo>
                  <a:pt x="3263620" y="132941"/>
                </a:lnTo>
                <a:lnTo>
                  <a:pt x="3296058" y="165379"/>
                </a:lnTo>
                <a:lnTo>
                  <a:pt x="3325477" y="200622"/>
                </a:lnTo>
                <a:lnTo>
                  <a:pt x="3351664" y="238459"/>
                </a:lnTo>
                <a:lnTo>
                  <a:pt x="3374407" y="278675"/>
                </a:lnTo>
                <a:lnTo>
                  <a:pt x="3393493" y="321058"/>
                </a:lnTo>
                <a:lnTo>
                  <a:pt x="3408707" y="365395"/>
                </a:lnTo>
                <a:lnTo>
                  <a:pt x="3419839" y="411473"/>
                </a:lnTo>
                <a:lnTo>
                  <a:pt x="3426674" y="459078"/>
                </a:lnTo>
                <a:lnTo>
                  <a:pt x="3429000" y="508000"/>
                </a:lnTo>
                <a:lnTo>
                  <a:pt x="3429000" y="2540000"/>
                </a:lnTo>
                <a:lnTo>
                  <a:pt x="3426674" y="2588921"/>
                </a:lnTo>
                <a:lnTo>
                  <a:pt x="3419839" y="2636526"/>
                </a:lnTo>
                <a:lnTo>
                  <a:pt x="3408707" y="2682604"/>
                </a:lnTo>
                <a:lnTo>
                  <a:pt x="3393493" y="2726941"/>
                </a:lnTo>
                <a:lnTo>
                  <a:pt x="3374407" y="2769324"/>
                </a:lnTo>
                <a:lnTo>
                  <a:pt x="3351664" y="2809540"/>
                </a:lnTo>
                <a:lnTo>
                  <a:pt x="3325477" y="2847377"/>
                </a:lnTo>
                <a:lnTo>
                  <a:pt x="3296058" y="2882620"/>
                </a:lnTo>
                <a:lnTo>
                  <a:pt x="3263620" y="2915058"/>
                </a:lnTo>
                <a:lnTo>
                  <a:pt x="3228377" y="2944477"/>
                </a:lnTo>
                <a:lnTo>
                  <a:pt x="3190540" y="2970664"/>
                </a:lnTo>
                <a:lnTo>
                  <a:pt x="3150324" y="2993407"/>
                </a:lnTo>
                <a:lnTo>
                  <a:pt x="3107941" y="3012493"/>
                </a:lnTo>
                <a:lnTo>
                  <a:pt x="3063604" y="3027707"/>
                </a:lnTo>
                <a:lnTo>
                  <a:pt x="3017526" y="3038839"/>
                </a:lnTo>
                <a:lnTo>
                  <a:pt x="2969921" y="3045674"/>
                </a:lnTo>
                <a:lnTo>
                  <a:pt x="2921000" y="3048000"/>
                </a:lnTo>
                <a:lnTo>
                  <a:pt x="508000" y="3048000"/>
                </a:lnTo>
                <a:lnTo>
                  <a:pt x="459078" y="3045674"/>
                </a:lnTo>
                <a:lnTo>
                  <a:pt x="411473" y="3038839"/>
                </a:lnTo>
                <a:lnTo>
                  <a:pt x="365395" y="3027707"/>
                </a:lnTo>
                <a:lnTo>
                  <a:pt x="321058" y="3012493"/>
                </a:lnTo>
                <a:lnTo>
                  <a:pt x="278675" y="2993407"/>
                </a:lnTo>
                <a:lnTo>
                  <a:pt x="238459" y="2970664"/>
                </a:lnTo>
                <a:lnTo>
                  <a:pt x="200622" y="2944477"/>
                </a:lnTo>
                <a:lnTo>
                  <a:pt x="165379" y="2915058"/>
                </a:lnTo>
                <a:lnTo>
                  <a:pt x="132941" y="2882620"/>
                </a:lnTo>
                <a:lnTo>
                  <a:pt x="103522" y="2847377"/>
                </a:lnTo>
                <a:lnTo>
                  <a:pt x="77335" y="2809540"/>
                </a:lnTo>
                <a:lnTo>
                  <a:pt x="54592" y="2769324"/>
                </a:lnTo>
                <a:lnTo>
                  <a:pt x="35506" y="2726941"/>
                </a:lnTo>
                <a:lnTo>
                  <a:pt x="20292" y="2682604"/>
                </a:lnTo>
                <a:lnTo>
                  <a:pt x="9160" y="2636526"/>
                </a:lnTo>
                <a:lnTo>
                  <a:pt x="2325" y="2588921"/>
                </a:lnTo>
                <a:lnTo>
                  <a:pt x="0" y="2540000"/>
                </a:lnTo>
                <a:lnTo>
                  <a:pt x="0" y="508000"/>
                </a:lnTo>
                <a:close/>
              </a:path>
            </a:pathLst>
          </a:custGeom>
          <a:ln w="25400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2261" y="1629917"/>
            <a:ext cx="3429000" cy="3019425"/>
          </a:xfrm>
          <a:custGeom>
            <a:avLst/>
            <a:gdLst/>
            <a:ahLst/>
            <a:cxnLst/>
            <a:rect l="l" t="t" r="r" b="b"/>
            <a:pathLst>
              <a:path w="3429000" h="3019425">
                <a:moveTo>
                  <a:pt x="0" y="503174"/>
                </a:moveTo>
                <a:lnTo>
                  <a:pt x="2303" y="454718"/>
                </a:lnTo>
                <a:lnTo>
                  <a:pt x="9073" y="407564"/>
                </a:lnTo>
                <a:lnTo>
                  <a:pt x="20099" y="361924"/>
                </a:lnTo>
                <a:lnTo>
                  <a:pt x="35169" y="318008"/>
                </a:lnTo>
                <a:lnTo>
                  <a:pt x="54073" y="276028"/>
                </a:lnTo>
                <a:lnTo>
                  <a:pt x="76600" y="236194"/>
                </a:lnTo>
                <a:lnTo>
                  <a:pt x="102539" y="198717"/>
                </a:lnTo>
                <a:lnTo>
                  <a:pt x="131679" y="163808"/>
                </a:lnTo>
                <a:lnTo>
                  <a:pt x="163808" y="131679"/>
                </a:lnTo>
                <a:lnTo>
                  <a:pt x="198717" y="102539"/>
                </a:lnTo>
                <a:lnTo>
                  <a:pt x="236194" y="76600"/>
                </a:lnTo>
                <a:lnTo>
                  <a:pt x="276028" y="54073"/>
                </a:lnTo>
                <a:lnTo>
                  <a:pt x="318008" y="35169"/>
                </a:lnTo>
                <a:lnTo>
                  <a:pt x="361924" y="20099"/>
                </a:lnTo>
                <a:lnTo>
                  <a:pt x="407564" y="9073"/>
                </a:lnTo>
                <a:lnTo>
                  <a:pt x="454718" y="2303"/>
                </a:lnTo>
                <a:lnTo>
                  <a:pt x="503174" y="0"/>
                </a:lnTo>
                <a:lnTo>
                  <a:pt x="2925826" y="0"/>
                </a:lnTo>
                <a:lnTo>
                  <a:pt x="2974281" y="2303"/>
                </a:lnTo>
                <a:lnTo>
                  <a:pt x="3021435" y="9073"/>
                </a:lnTo>
                <a:lnTo>
                  <a:pt x="3067075" y="20099"/>
                </a:lnTo>
                <a:lnTo>
                  <a:pt x="3110991" y="35169"/>
                </a:lnTo>
                <a:lnTo>
                  <a:pt x="3152971" y="54073"/>
                </a:lnTo>
                <a:lnTo>
                  <a:pt x="3192805" y="76600"/>
                </a:lnTo>
                <a:lnTo>
                  <a:pt x="3230282" y="102539"/>
                </a:lnTo>
                <a:lnTo>
                  <a:pt x="3265191" y="131679"/>
                </a:lnTo>
                <a:lnTo>
                  <a:pt x="3297320" y="163808"/>
                </a:lnTo>
                <a:lnTo>
                  <a:pt x="3326460" y="198717"/>
                </a:lnTo>
                <a:lnTo>
                  <a:pt x="3352399" y="236194"/>
                </a:lnTo>
                <a:lnTo>
                  <a:pt x="3374926" y="276028"/>
                </a:lnTo>
                <a:lnTo>
                  <a:pt x="3393830" y="318008"/>
                </a:lnTo>
                <a:lnTo>
                  <a:pt x="3408900" y="361924"/>
                </a:lnTo>
                <a:lnTo>
                  <a:pt x="3419926" y="407564"/>
                </a:lnTo>
                <a:lnTo>
                  <a:pt x="3426696" y="454718"/>
                </a:lnTo>
                <a:lnTo>
                  <a:pt x="3428999" y="503174"/>
                </a:lnTo>
                <a:lnTo>
                  <a:pt x="3428999" y="2515870"/>
                </a:lnTo>
                <a:lnTo>
                  <a:pt x="3426696" y="2564325"/>
                </a:lnTo>
                <a:lnTo>
                  <a:pt x="3419926" y="2611479"/>
                </a:lnTo>
                <a:lnTo>
                  <a:pt x="3408900" y="2657119"/>
                </a:lnTo>
                <a:lnTo>
                  <a:pt x="3393830" y="2701035"/>
                </a:lnTo>
                <a:lnTo>
                  <a:pt x="3374926" y="2743015"/>
                </a:lnTo>
                <a:lnTo>
                  <a:pt x="3352399" y="2782849"/>
                </a:lnTo>
                <a:lnTo>
                  <a:pt x="3326460" y="2820326"/>
                </a:lnTo>
                <a:lnTo>
                  <a:pt x="3297320" y="2855235"/>
                </a:lnTo>
                <a:lnTo>
                  <a:pt x="3265191" y="2887364"/>
                </a:lnTo>
                <a:lnTo>
                  <a:pt x="3230282" y="2916504"/>
                </a:lnTo>
                <a:lnTo>
                  <a:pt x="3192805" y="2942443"/>
                </a:lnTo>
                <a:lnTo>
                  <a:pt x="3152971" y="2964970"/>
                </a:lnTo>
                <a:lnTo>
                  <a:pt x="3110991" y="2983874"/>
                </a:lnTo>
                <a:lnTo>
                  <a:pt x="3067075" y="2998944"/>
                </a:lnTo>
                <a:lnTo>
                  <a:pt x="3021435" y="3009970"/>
                </a:lnTo>
                <a:lnTo>
                  <a:pt x="2974281" y="3016740"/>
                </a:lnTo>
                <a:lnTo>
                  <a:pt x="2925826" y="3019044"/>
                </a:lnTo>
                <a:lnTo>
                  <a:pt x="503174" y="3019044"/>
                </a:lnTo>
                <a:lnTo>
                  <a:pt x="454718" y="3016740"/>
                </a:lnTo>
                <a:lnTo>
                  <a:pt x="407564" y="3009970"/>
                </a:lnTo>
                <a:lnTo>
                  <a:pt x="361924" y="2998944"/>
                </a:lnTo>
                <a:lnTo>
                  <a:pt x="318008" y="2983874"/>
                </a:lnTo>
                <a:lnTo>
                  <a:pt x="276028" y="2964970"/>
                </a:lnTo>
                <a:lnTo>
                  <a:pt x="236194" y="2942443"/>
                </a:lnTo>
                <a:lnTo>
                  <a:pt x="198717" y="2916504"/>
                </a:lnTo>
                <a:lnTo>
                  <a:pt x="163808" y="2887364"/>
                </a:lnTo>
                <a:lnTo>
                  <a:pt x="131679" y="2855235"/>
                </a:lnTo>
                <a:lnTo>
                  <a:pt x="102539" y="2820326"/>
                </a:lnTo>
                <a:lnTo>
                  <a:pt x="76600" y="2782849"/>
                </a:lnTo>
                <a:lnTo>
                  <a:pt x="54073" y="2743015"/>
                </a:lnTo>
                <a:lnTo>
                  <a:pt x="35169" y="2701035"/>
                </a:lnTo>
                <a:lnTo>
                  <a:pt x="20099" y="2657119"/>
                </a:lnTo>
                <a:lnTo>
                  <a:pt x="9073" y="2611479"/>
                </a:lnTo>
                <a:lnTo>
                  <a:pt x="2303" y="2564325"/>
                </a:lnTo>
                <a:lnTo>
                  <a:pt x="0" y="2515870"/>
                </a:lnTo>
                <a:lnTo>
                  <a:pt x="0" y="503174"/>
                </a:lnTo>
                <a:close/>
              </a:path>
            </a:pathLst>
          </a:custGeom>
          <a:ln w="25400">
            <a:solidFill>
              <a:srgbClr val="75A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2762" y="1600961"/>
            <a:ext cx="3429000" cy="3048000"/>
          </a:xfrm>
          <a:custGeom>
            <a:avLst/>
            <a:gdLst/>
            <a:ahLst/>
            <a:cxnLst/>
            <a:rect l="l" t="t" r="r" b="b"/>
            <a:pathLst>
              <a:path w="3429000" h="3048000">
                <a:moveTo>
                  <a:pt x="0" y="508000"/>
                </a:moveTo>
                <a:lnTo>
                  <a:pt x="2325" y="459078"/>
                </a:lnTo>
                <a:lnTo>
                  <a:pt x="9160" y="411473"/>
                </a:lnTo>
                <a:lnTo>
                  <a:pt x="20291" y="365395"/>
                </a:lnTo>
                <a:lnTo>
                  <a:pt x="35505" y="321058"/>
                </a:lnTo>
                <a:lnTo>
                  <a:pt x="54589" y="278675"/>
                </a:lnTo>
                <a:lnTo>
                  <a:pt x="77331" y="238459"/>
                </a:lnTo>
                <a:lnTo>
                  <a:pt x="103518" y="200622"/>
                </a:lnTo>
                <a:lnTo>
                  <a:pt x="132937" y="165379"/>
                </a:lnTo>
                <a:lnTo>
                  <a:pt x="165374" y="132941"/>
                </a:lnTo>
                <a:lnTo>
                  <a:pt x="200617" y="103522"/>
                </a:lnTo>
                <a:lnTo>
                  <a:pt x="238453" y="77335"/>
                </a:lnTo>
                <a:lnTo>
                  <a:pt x="278669" y="54592"/>
                </a:lnTo>
                <a:lnTo>
                  <a:pt x="321052" y="35506"/>
                </a:lnTo>
                <a:lnTo>
                  <a:pt x="365390" y="20292"/>
                </a:lnTo>
                <a:lnTo>
                  <a:pt x="411469" y="9160"/>
                </a:lnTo>
                <a:lnTo>
                  <a:pt x="459076" y="2325"/>
                </a:lnTo>
                <a:lnTo>
                  <a:pt x="508000" y="0"/>
                </a:lnTo>
                <a:lnTo>
                  <a:pt x="2921000" y="0"/>
                </a:lnTo>
                <a:lnTo>
                  <a:pt x="2969921" y="2325"/>
                </a:lnTo>
                <a:lnTo>
                  <a:pt x="3017526" y="9160"/>
                </a:lnTo>
                <a:lnTo>
                  <a:pt x="3063604" y="20292"/>
                </a:lnTo>
                <a:lnTo>
                  <a:pt x="3107941" y="35506"/>
                </a:lnTo>
                <a:lnTo>
                  <a:pt x="3150324" y="54592"/>
                </a:lnTo>
                <a:lnTo>
                  <a:pt x="3190540" y="77335"/>
                </a:lnTo>
                <a:lnTo>
                  <a:pt x="3228377" y="103522"/>
                </a:lnTo>
                <a:lnTo>
                  <a:pt x="3263620" y="132941"/>
                </a:lnTo>
                <a:lnTo>
                  <a:pt x="3296058" y="165379"/>
                </a:lnTo>
                <a:lnTo>
                  <a:pt x="3325477" y="200622"/>
                </a:lnTo>
                <a:lnTo>
                  <a:pt x="3351664" y="238459"/>
                </a:lnTo>
                <a:lnTo>
                  <a:pt x="3374407" y="278675"/>
                </a:lnTo>
                <a:lnTo>
                  <a:pt x="3393493" y="321058"/>
                </a:lnTo>
                <a:lnTo>
                  <a:pt x="3408707" y="365395"/>
                </a:lnTo>
                <a:lnTo>
                  <a:pt x="3419839" y="411473"/>
                </a:lnTo>
                <a:lnTo>
                  <a:pt x="3426674" y="459078"/>
                </a:lnTo>
                <a:lnTo>
                  <a:pt x="3429000" y="508000"/>
                </a:lnTo>
                <a:lnTo>
                  <a:pt x="3429000" y="2540000"/>
                </a:lnTo>
                <a:lnTo>
                  <a:pt x="3426674" y="2588921"/>
                </a:lnTo>
                <a:lnTo>
                  <a:pt x="3419839" y="2636526"/>
                </a:lnTo>
                <a:lnTo>
                  <a:pt x="3408707" y="2682604"/>
                </a:lnTo>
                <a:lnTo>
                  <a:pt x="3393493" y="2726941"/>
                </a:lnTo>
                <a:lnTo>
                  <a:pt x="3374407" y="2769324"/>
                </a:lnTo>
                <a:lnTo>
                  <a:pt x="3351664" y="2809540"/>
                </a:lnTo>
                <a:lnTo>
                  <a:pt x="3325477" y="2847377"/>
                </a:lnTo>
                <a:lnTo>
                  <a:pt x="3296058" y="2882620"/>
                </a:lnTo>
                <a:lnTo>
                  <a:pt x="3263620" y="2915058"/>
                </a:lnTo>
                <a:lnTo>
                  <a:pt x="3228377" y="2944477"/>
                </a:lnTo>
                <a:lnTo>
                  <a:pt x="3190540" y="2970664"/>
                </a:lnTo>
                <a:lnTo>
                  <a:pt x="3150324" y="2993407"/>
                </a:lnTo>
                <a:lnTo>
                  <a:pt x="3107941" y="3012493"/>
                </a:lnTo>
                <a:lnTo>
                  <a:pt x="3063604" y="3027707"/>
                </a:lnTo>
                <a:lnTo>
                  <a:pt x="3017526" y="3038839"/>
                </a:lnTo>
                <a:lnTo>
                  <a:pt x="2969921" y="3045674"/>
                </a:lnTo>
                <a:lnTo>
                  <a:pt x="2921000" y="3048000"/>
                </a:lnTo>
                <a:lnTo>
                  <a:pt x="508000" y="3048000"/>
                </a:lnTo>
                <a:lnTo>
                  <a:pt x="459076" y="3045674"/>
                </a:lnTo>
                <a:lnTo>
                  <a:pt x="411469" y="3038839"/>
                </a:lnTo>
                <a:lnTo>
                  <a:pt x="365390" y="3027707"/>
                </a:lnTo>
                <a:lnTo>
                  <a:pt x="321052" y="3012493"/>
                </a:lnTo>
                <a:lnTo>
                  <a:pt x="278669" y="2993407"/>
                </a:lnTo>
                <a:lnTo>
                  <a:pt x="238453" y="2970664"/>
                </a:lnTo>
                <a:lnTo>
                  <a:pt x="200617" y="2944477"/>
                </a:lnTo>
                <a:lnTo>
                  <a:pt x="165374" y="2915058"/>
                </a:lnTo>
                <a:lnTo>
                  <a:pt x="132937" y="2882620"/>
                </a:lnTo>
                <a:lnTo>
                  <a:pt x="103518" y="2847377"/>
                </a:lnTo>
                <a:lnTo>
                  <a:pt x="77331" y="2809540"/>
                </a:lnTo>
                <a:lnTo>
                  <a:pt x="54589" y="2769324"/>
                </a:lnTo>
                <a:lnTo>
                  <a:pt x="35505" y="2726941"/>
                </a:lnTo>
                <a:lnTo>
                  <a:pt x="20291" y="2682604"/>
                </a:lnTo>
                <a:lnTo>
                  <a:pt x="9160" y="2636526"/>
                </a:lnTo>
                <a:lnTo>
                  <a:pt x="2325" y="2588921"/>
                </a:lnTo>
                <a:lnTo>
                  <a:pt x="0" y="2540000"/>
                </a:lnTo>
                <a:lnTo>
                  <a:pt x="0" y="508000"/>
                </a:lnTo>
                <a:close/>
              </a:path>
            </a:pathLst>
          </a:custGeom>
          <a:ln w="25400">
            <a:solidFill>
              <a:srgbClr val="A11E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08404" y="5070347"/>
            <a:ext cx="8775700" cy="1021080"/>
          </a:xfrm>
          <a:custGeom>
            <a:avLst/>
            <a:gdLst/>
            <a:ahLst/>
            <a:cxnLst/>
            <a:rect l="l" t="t" r="r" b="b"/>
            <a:pathLst>
              <a:path w="8775700" h="1021079">
                <a:moveTo>
                  <a:pt x="8605012" y="0"/>
                </a:moveTo>
                <a:lnTo>
                  <a:pt x="170179" y="0"/>
                </a:lnTo>
                <a:lnTo>
                  <a:pt x="124942" y="6079"/>
                </a:lnTo>
                <a:lnTo>
                  <a:pt x="84290" y="23236"/>
                </a:lnTo>
                <a:lnTo>
                  <a:pt x="49847" y="49847"/>
                </a:lnTo>
                <a:lnTo>
                  <a:pt x="23236" y="84290"/>
                </a:lnTo>
                <a:lnTo>
                  <a:pt x="6079" y="124942"/>
                </a:lnTo>
                <a:lnTo>
                  <a:pt x="0" y="170179"/>
                </a:lnTo>
                <a:lnTo>
                  <a:pt x="0" y="850887"/>
                </a:lnTo>
                <a:lnTo>
                  <a:pt x="6079" y="896130"/>
                </a:lnTo>
                <a:lnTo>
                  <a:pt x="23236" y="936785"/>
                </a:lnTo>
                <a:lnTo>
                  <a:pt x="49847" y="971230"/>
                </a:lnTo>
                <a:lnTo>
                  <a:pt x="84290" y="997843"/>
                </a:lnTo>
                <a:lnTo>
                  <a:pt x="124942" y="1015000"/>
                </a:lnTo>
                <a:lnTo>
                  <a:pt x="170179" y="1021079"/>
                </a:lnTo>
                <a:lnTo>
                  <a:pt x="8605012" y="1021079"/>
                </a:lnTo>
                <a:lnTo>
                  <a:pt x="8650249" y="1015000"/>
                </a:lnTo>
                <a:lnTo>
                  <a:pt x="8690901" y="997843"/>
                </a:lnTo>
                <a:lnTo>
                  <a:pt x="8725344" y="971230"/>
                </a:lnTo>
                <a:lnTo>
                  <a:pt x="8751955" y="936785"/>
                </a:lnTo>
                <a:lnTo>
                  <a:pt x="8769112" y="896130"/>
                </a:lnTo>
                <a:lnTo>
                  <a:pt x="8775192" y="850887"/>
                </a:lnTo>
                <a:lnTo>
                  <a:pt x="8775192" y="170179"/>
                </a:lnTo>
                <a:lnTo>
                  <a:pt x="8769112" y="124942"/>
                </a:lnTo>
                <a:lnTo>
                  <a:pt x="8751955" y="84290"/>
                </a:lnTo>
                <a:lnTo>
                  <a:pt x="8725344" y="49847"/>
                </a:lnTo>
                <a:lnTo>
                  <a:pt x="8690901" y="23236"/>
                </a:lnTo>
                <a:lnTo>
                  <a:pt x="8650249" y="6079"/>
                </a:lnTo>
                <a:lnTo>
                  <a:pt x="8605012" y="0"/>
                </a:lnTo>
                <a:close/>
              </a:path>
            </a:pathLst>
          </a:custGeom>
          <a:solidFill>
            <a:srgbClr val="374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16048" y="5152720"/>
            <a:ext cx="838263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2400" spc="2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goal:</a:t>
            </a:r>
            <a:r>
              <a:rPr sz="2400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sz="2400" spc="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Calibri"/>
                <a:cs typeface="Calibri"/>
              </a:rPr>
              <a:t>housing</a:t>
            </a:r>
            <a:r>
              <a:rPr sz="2400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providers</a:t>
            </a:r>
            <a:r>
              <a:rPr sz="2400" spc="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sz="24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position</a:t>
            </a:r>
            <a:r>
              <a:rPr sz="2400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2400" spc="2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r>
              <a:rPr sz="2400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today,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24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they’re</a:t>
            </a:r>
            <a:r>
              <a:rPr sz="2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equipped</a:t>
            </a:r>
            <a:r>
              <a:rPr sz="24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operate</a:t>
            </a:r>
            <a:r>
              <a:rPr sz="24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r>
              <a:rPr sz="24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8743" y="1862150"/>
            <a:ext cx="2825115" cy="31002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CA" sz="2800" b="1" spc="-50" dirty="0">
                <a:latin typeface="Calibri"/>
                <a:cs typeface="Calibri"/>
              </a:rPr>
              <a:t>Nous sommes</a:t>
            </a:r>
            <a:r>
              <a:rPr sz="2800" b="1" spc="-2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2830"/>
              </a:spcBef>
              <a:buClr>
                <a:srgbClr val="A11E21"/>
              </a:buClr>
              <a:buFont typeface="Arial"/>
              <a:buChar char="•"/>
              <a:tabLst>
                <a:tab pos="299085" algn="l"/>
              </a:tabLst>
            </a:pPr>
            <a:r>
              <a:rPr lang="fr-FR" sz="1800" dirty="0">
                <a:latin typeface="Calibri"/>
                <a:cs typeface="Calibri"/>
              </a:rPr>
              <a:t>Gestionnaire de fonds d’investissement dédié au secteur canadien du logement
Propriété et fonctionnement du secteur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18729" y="1915413"/>
            <a:ext cx="1811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Our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Clients: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18729" y="2700273"/>
            <a:ext cx="2930525" cy="1275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370205" indent="-28702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Calibri"/>
                <a:cs typeface="Calibri"/>
              </a:rPr>
              <a:t>Canadian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housing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non- </a:t>
            </a:r>
            <a:r>
              <a:rPr sz="1800" dirty="0">
                <a:latin typeface="Calibri"/>
                <a:cs typeface="Calibri"/>
              </a:rPr>
              <a:t>profits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co-</a:t>
            </a:r>
            <a:r>
              <a:rPr sz="1800" spc="-25" dirty="0">
                <a:latin typeface="Calibri"/>
                <a:cs typeface="Calibri"/>
              </a:rPr>
              <a:t>ops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Font typeface="Arial"/>
              <a:buChar char="•"/>
              <a:tabLst>
                <a:tab pos="299085" algn="l"/>
              </a:tabLst>
            </a:pPr>
            <a:r>
              <a:rPr sz="1800" spc="50" dirty="0">
                <a:latin typeface="Calibri"/>
                <a:cs typeface="Calibri"/>
              </a:rPr>
              <a:t>850+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organizations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with </a:t>
            </a:r>
            <a:r>
              <a:rPr sz="1800" dirty="0">
                <a:latin typeface="Calibri"/>
                <a:cs typeface="Calibri"/>
              </a:rPr>
              <a:t>more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than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$500M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invested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19928" y="1916683"/>
            <a:ext cx="23380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CA" sz="2800" b="1" spc="-95" dirty="0">
                <a:latin typeface="Calibri"/>
                <a:cs typeface="Calibri"/>
              </a:rPr>
              <a:t>Nous </a:t>
            </a:r>
            <a:r>
              <a:rPr lang="en-CA" sz="2800" b="1" spc="-95" dirty="0" err="1">
                <a:latin typeface="Calibri"/>
                <a:cs typeface="Calibri"/>
              </a:rPr>
              <a:t>offrons</a:t>
            </a:r>
            <a:r>
              <a:rPr lang="en-CA" sz="2800" b="1" spc="-95" dirty="0">
                <a:latin typeface="Calibri"/>
                <a:cs typeface="Calibri"/>
              </a:rPr>
              <a:t> 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19929" y="2701239"/>
            <a:ext cx="2969895" cy="19902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86385" algn="l">
              <a:lnSpc>
                <a:spcPct val="100000"/>
              </a:lnSpc>
              <a:spcBef>
                <a:spcPts val="100"/>
              </a:spcBef>
              <a:buClr>
                <a:srgbClr val="75A1C4"/>
              </a:buClr>
              <a:buFont typeface="Arial"/>
              <a:buChar char="•"/>
              <a:tabLst>
                <a:tab pos="286385" algn="l"/>
              </a:tabLst>
            </a:pPr>
            <a:r>
              <a:rPr lang="fr-FR" sz="1800" dirty="0">
                <a:latin typeface="Calibri"/>
                <a:cs typeface="Calibri"/>
              </a:rPr>
              <a:t>Produits d’investissement adaptés
à divers appétits pour le risque
Critères d’investissement responsable
Frais de gestion peu élevés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62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Products</a:t>
            </a:r>
            <a:r>
              <a:rPr sz="3300" spc="175" dirty="0"/>
              <a:t> </a:t>
            </a:r>
            <a:r>
              <a:rPr sz="3300" dirty="0"/>
              <a:t>tailored</a:t>
            </a:r>
            <a:r>
              <a:rPr sz="3300" spc="180" dirty="0"/>
              <a:t> </a:t>
            </a:r>
            <a:r>
              <a:rPr sz="3300" dirty="0"/>
              <a:t>to</a:t>
            </a:r>
            <a:r>
              <a:rPr sz="3300" spc="165" dirty="0"/>
              <a:t> </a:t>
            </a:r>
            <a:r>
              <a:rPr sz="3300" dirty="0"/>
              <a:t>a</a:t>
            </a:r>
            <a:r>
              <a:rPr sz="3300" spc="180" dirty="0"/>
              <a:t> </a:t>
            </a:r>
            <a:r>
              <a:rPr sz="3300" dirty="0"/>
              <a:t>range</a:t>
            </a:r>
            <a:r>
              <a:rPr sz="3300" spc="200" dirty="0"/>
              <a:t> </a:t>
            </a:r>
            <a:r>
              <a:rPr sz="3300" dirty="0"/>
              <a:t>of</a:t>
            </a:r>
            <a:r>
              <a:rPr sz="3300" spc="180" dirty="0"/>
              <a:t> </a:t>
            </a:r>
            <a:r>
              <a:rPr sz="3300" dirty="0"/>
              <a:t>time</a:t>
            </a:r>
            <a:r>
              <a:rPr sz="3300" spc="175" dirty="0"/>
              <a:t> </a:t>
            </a:r>
            <a:r>
              <a:rPr sz="3300" dirty="0"/>
              <a:t>horizons</a:t>
            </a:r>
            <a:r>
              <a:rPr sz="3300" spc="180" dirty="0"/>
              <a:t> </a:t>
            </a:r>
            <a:r>
              <a:rPr sz="3300" dirty="0"/>
              <a:t>and</a:t>
            </a:r>
            <a:r>
              <a:rPr sz="3300" spc="180" dirty="0"/>
              <a:t> </a:t>
            </a:r>
            <a:r>
              <a:rPr sz="3300" dirty="0"/>
              <a:t>risk</a:t>
            </a:r>
            <a:r>
              <a:rPr sz="3300" spc="75" dirty="0"/>
              <a:t> </a:t>
            </a:r>
            <a:r>
              <a:rPr sz="3300" spc="-10" dirty="0"/>
              <a:t>levels</a:t>
            </a:r>
            <a:endParaRPr sz="33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12991"/>
            <a:ext cx="1231392" cy="25450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173223" y="4038600"/>
            <a:ext cx="2298700" cy="809625"/>
          </a:xfrm>
          <a:custGeom>
            <a:avLst/>
            <a:gdLst/>
            <a:ahLst/>
            <a:cxnLst/>
            <a:rect l="l" t="t" r="r" b="b"/>
            <a:pathLst>
              <a:path w="2298700" h="809625">
                <a:moveTo>
                  <a:pt x="2163317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3317" y="809244"/>
                </a:lnTo>
                <a:lnTo>
                  <a:pt x="2205971" y="802373"/>
                </a:lnTo>
                <a:lnTo>
                  <a:pt x="2242998" y="783238"/>
                </a:lnTo>
                <a:lnTo>
                  <a:pt x="2272186" y="754050"/>
                </a:lnTo>
                <a:lnTo>
                  <a:pt x="2291321" y="717023"/>
                </a:lnTo>
                <a:lnTo>
                  <a:pt x="2298191" y="674369"/>
                </a:lnTo>
                <a:lnTo>
                  <a:pt x="2298191" y="134874"/>
                </a:lnTo>
                <a:lnTo>
                  <a:pt x="2291321" y="92220"/>
                </a:lnTo>
                <a:lnTo>
                  <a:pt x="2272186" y="55193"/>
                </a:lnTo>
                <a:lnTo>
                  <a:pt x="2242998" y="26005"/>
                </a:lnTo>
                <a:lnTo>
                  <a:pt x="2205971" y="6870"/>
                </a:lnTo>
                <a:lnTo>
                  <a:pt x="2163317" y="0"/>
                </a:lnTo>
                <a:close/>
              </a:path>
            </a:pathLst>
          </a:custGeom>
          <a:solidFill>
            <a:srgbClr val="374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18659" y="3486911"/>
            <a:ext cx="2299970" cy="809625"/>
          </a:xfrm>
          <a:custGeom>
            <a:avLst/>
            <a:gdLst/>
            <a:ahLst/>
            <a:cxnLst/>
            <a:rect l="l" t="t" r="r" b="b"/>
            <a:pathLst>
              <a:path w="2299970" h="809625">
                <a:moveTo>
                  <a:pt x="2164841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4841" y="809244"/>
                </a:lnTo>
                <a:lnTo>
                  <a:pt x="2207495" y="802373"/>
                </a:lnTo>
                <a:lnTo>
                  <a:pt x="2244522" y="783238"/>
                </a:lnTo>
                <a:lnTo>
                  <a:pt x="2273710" y="754050"/>
                </a:lnTo>
                <a:lnTo>
                  <a:pt x="2292845" y="717023"/>
                </a:lnTo>
                <a:lnTo>
                  <a:pt x="2299716" y="674369"/>
                </a:lnTo>
                <a:lnTo>
                  <a:pt x="2299716" y="134874"/>
                </a:lnTo>
                <a:lnTo>
                  <a:pt x="2292845" y="92220"/>
                </a:lnTo>
                <a:lnTo>
                  <a:pt x="2273710" y="55193"/>
                </a:lnTo>
                <a:lnTo>
                  <a:pt x="2244522" y="26005"/>
                </a:lnTo>
                <a:lnTo>
                  <a:pt x="2207495" y="6870"/>
                </a:lnTo>
                <a:lnTo>
                  <a:pt x="2164841" y="0"/>
                </a:lnTo>
                <a:close/>
              </a:path>
            </a:pathLst>
          </a:custGeom>
          <a:solidFill>
            <a:srgbClr val="75A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65619" y="2935223"/>
            <a:ext cx="2299970" cy="809625"/>
          </a:xfrm>
          <a:custGeom>
            <a:avLst/>
            <a:gdLst/>
            <a:ahLst/>
            <a:cxnLst/>
            <a:rect l="l" t="t" r="r" b="b"/>
            <a:pathLst>
              <a:path w="2299970" h="809625">
                <a:moveTo>
                  <a:pt x="2164841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4841" y="809244"/>
                </a:lnTo>
                <a:lnTo>
                  <a:pt x="2207495" y="802373"/>
                </a:lnTo>
                <a:lnTo>
                  <a:pt x="2244522" y="783238"/>
                </a:lnTo>
                <a:lnTo>
                  <a:pt x="2273710" y="754050"/>
                </a:lnTo>
                <a:lnTo>
                  <a:pt x="2292845" y="717023"/>
                </a:lnTo>
                <a:lnTo>
                  <a:pt x="2299715" y="674369"/>
                </a:lnTo>
                <a:lnTo>
                  <a:pt x="2299715" y="134874"/>
                </a:lnTo>
                <a:lnTo>
                  <a:pt x="2292845" y="92220"/>
                </a:lnTo>
                <a:lnTo>
                  <a:pt x="2273710" y="55193"/>
                </a:lnTo>
                <a:lnTo>
                  <a:pt x="2244522" y="26005"/>
                </a:lnTo>
                <a:lnTo>
                  <a:pt x="2207495" y="6870"/>
                </a:lnTo>
                <a:lnTo>
                  <a:pt x="216484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13151" y="3194685"/>
            <a:ext cx="6306185" cy="1495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Canadian</a:t>
            </a:r>
            <a:r>
              <a:rPr sz="16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sz="16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  <a:p>
            <a:pPr marL="2152015" marR="2339975" algn="ctr">
              <a:lnSpc>
                <a:spcPct val="100000"/>
              </a:lnSpc>
              <a:spcBef>
                <a:spcPts val="1470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Canadian</a:t>
            </a:r>
            <a:r>
              <a:rPr sz="16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Short-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Term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sz="16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  <a:p>
            <a:pPr marR="4879340" algn="ctr">
              <a:lnSpc>
                <a:spcPct val="100000"/>
              </a:lnSpc>
              <a:spcBef>
                <a:spcPts val="505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sz="1600" b="1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Interest</a:t>
            </a:r>
            <a:endParaRPr sz="1600">
              <a:latin typeface="Calibri"/>
              <a:cs typeface="Calibri"/>
            </a:endParaRPr>
          </a:p>
          <a:p>
            <a:pPr marR="4878705" algn="ctr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Savings</a:t>
            </a:r>
            <a:r>
              <a:rPr sz="1600" b="1" spc="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12580" y="2382011"/>
            <a:ext cx="2298700" cy="809625"/>
          </a:xfrm>
          <a:custGeom>
            <a:avLst/>
            <a:gdLst/>
            <a:ahLst/>
            <a:cxnLst/>
            <a:rect l="l" t="t" r="r" b="b"/>
            <a:pathLst>
              <a:path w="2298700" h="809625">
                <a:moveTo>
                  <a:pt x="2163318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70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3"/>
                </a:lnTo>
                <a:lnTo>
                  <a:pt x="2163318" y="809243"/>
                </a:lnTo>
                <a:lnTo>
                  <a:pt x="2205971" y="802373"/>
                </a:lnTo>
                <a:lnTo>
                  <a:pt x="2242998" y="783238"/>
                </a:lnTo>
                <a:lnTo>
                  <a:pt x="2272186" y="754050"/>
                </a:lnTo>
                <a:lnTo>
                  <a:pt x="2291321" y="717023"/>
                </a:lnTo>
                <a:lnTo>
                  <a:pt x="2298192" y="674370"/>
                </a:lnTo>
                <a:lnTo>
                  <a:pt x="2298192" y="134874"/>
                </a:lnTo>
                <a:lnTo>
                  <a:pt x="2291321" y="92220"/>
                </a:lnTo>
                <a:lnTo>
                  <a:pt x="2272186" y="55193"/>
                </a:lnTo>
                <a:lnTo>
                  <a:pt x="2242998" y="26005"/>
                </a:lnTo>
                <a:lnTo>
                  <a:pt x="2205971" y="6870"/>
                </a:lnTo>
                <a:lnTo>
                  <a:pt x="2163318" y="0"/>
                </a:lnTo>
                <a:close/>
              </a:path>
            </a:pathLst>
          </a:custGeom>
          <a:solidFill>
            <a:srgbClr val="A11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839706" y="2642361"/>
            <a:ext cx="10439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sz="16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0798" y="2521076"/>
            <a:ext cx="7486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Calibri"/>
                <a:cs typeface="Calibri"/>
              </a:rPr>
              <a:t>Moderate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4936" y="5196332"/>
            <a:ext cx="3321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Calibri"/>
                <a:cs typeface="Calibri"/>
              </a:rPr>
              <a:t>Low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069" y="1884934"/>
            <a:ext cx="5106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How</a:t>
            </a:r>
            <a:r>
              <a:rPr sz="1800" spc="12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much</a:t>
            </a:r>
            <a:r>
              <a:rPr sz="1800" spc="17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market</a:t>
            </a:r>
            <a:r>
              <a:rPr sz="1800" spc="16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risk</a:t>
            </a:r>
            <a:r>
              <a:rPr sz="1800" spc="12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can</a:t>
            </a:r>
            <a:r>
              <a:rPr sz="1800" spc="15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the</a:t>
            </a:r>
            <a:r>
              <a:rPr sz="1800" spc="17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funds</a:t>
            </a:r>
            <a:r>
              <a:rPr sz="1800" spc="17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be</a:t>
            </a:r>
            <a:r>
              <a:rPr sz="1800" spc="17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exposed</a:t>
            </a:r>
            <a:r>
              <a:rPr sz="1800" spc="16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11E21"/>
                </a:solidFill>
                <a:latin typeface="Calibri"/>
                <a:cs typeface="Calibri"/>
              </a:rPr>
              <a:t>to?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51710" y="5083302"/>
            <a:ext cx="6690995" cy="749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843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How</a:t>
            </a:r>
            <a:r>
              <a:rPr sz="1800" spc="8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11E21"/>
                </a:solidFill>
                <a:latin typeface="Calibri"/>
                <a:cs typeface="Calibri"/>
              </a:rPr>
              <a:t>long</a:t>
            </a:r>
            <a:r>
              <a:rPr sz="1800" spc="114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until</a:t>
            </a:r>
            <a:r>
              <a:rPr sz="1800" spc="14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the</a:t>
            </a:r>
            <a:r>
              <a:rPr sz="1800" spc="13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funds</a:t>
            </a:r>
            <a:r>
              <a:rPr sz="1800" spc="114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A11E21"/>
                </a:solidFill>
                <a:latin typeface="Calibri"/>
                <a:cs typeface="Calibri"/>
              </a:rPr>
              <a:t>will</a:t>
            </a:r>
            <a:r>
              <a:rPr sz="1800" spc="12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be</a:t>
            </a:r>
            <a:r>
              <a:rPr sz="1800" spc="13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needed</a:t>
            </a:r>
            <a:r>
              <a:rPr sz="1800" spc="114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11E21"/>
                </a:solidFill>
                <a:latin typeface="Calibri"/>
                <a:cs typeface="Calibri"/>
              </a:rPr>
              <a:t>/</a:t>
            </a:r>
            <a:r>
              <a:rPr sz="1800" spc="13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11E21"/>
                </a:solidFill>
                <a:latin typeface="Calibri"/>
                <a:cs typeface="Calibri"/>
              </a:rPr>
              <a:t>withdrawn?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  <a:tabLst>
                <a:tab pos="3314700" algn="l"/>
              </a:tabLst>
            </a:pPr>
            <a:r>
              <a:rPr sz="1400" dirty="0">
                <a:latin typeface="Calibri"/>
                <a:cs typeface="Calibri"/>
              </a:rPr>
              <a:t>Short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term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(eg,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60" dirty="0">
                <a:latin typeface="Calibri"/>
                <a:cs typeface="Calibri"/>
              </a:rPr>
              <a:t>1-</a:t>
            </a:r>
            <a:r>
              <a:rPr sz="1400" dirty="0">
                <a:latin typeface="Calibri"/>
                <a:cs typeface="Calibri"/>
              </a:rPr>
              <a:t>2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years)</a:t>
            </a:r>
            <a:r>
              <a:rPr sz="1400" dirty="0">
                <a:latin typeface="Calibri"/>
                <a:cs typeface="Calibri"/>
              </a:rPr>
              <a:t>	</a:t>
            </a:r>
            <a:r>
              <a:rPr sz="2100" baseline="1984" dirty="0">
                <a:latin typeface="Calibri"/>
                <a:cs typeface="Calibri"/>
              </a:rPr>
              <a:t>Medium</a:t>
            </a:r>
            <a:r>
              <a:rPr sz="2100" spc="75" baseline="1984" dirty="0">
                <a:latin typeface="Calibri"/>
                <a:cs typeface="Calibri"/>
              </a:rPr>
              <a:t> </a:t>
            </a:r>
            <a:r>
              <a:rPr sz="2100" baseline="1984" dirty="0">
                <a:latin typeface="Calibri"/>
                <a:cs typeface="Calibri"/>
              </a:rPr>
              <a:t>term</a:t>
            </a:r>
            <a:r>
              <a:rPr sz="2100" spc="104" baseline="1984" dirty="0">
                <a:latin typeface="Calibri"/>
                <a:cs typeface="Calibri"/>
              </a:rPr>
              <a:t> </a:t>
            </a:r>
            <a:r>
              <a:rPr sz="2100" baseline="1984" dirty="0">
                <a:latin typeface="Calibri"/>
                <a:cs typeface="Calibri"/>
              </a:rPr>
              <a:t>(eg,</a:t>
            </a:r>
            <a:r>
              <a:rPr sz="2100" spc="-97" baseline="1984" dirty="0">
                <a:latin typeface="Calibri"/>
                <a:cs typeface="Calibri"/>
              </a:rPr>
              <a:t> </a:t>
            </a:r>
            <a:r>
              <a:rPr sz="2100" spc="89" baseline="1984" dirty="0">
                <a:latin typeface="Calibri"/>
                <a:cs typeface="Calibri"/>
              </a:rPr>
              <a:t>3-</a:t>
            </a:r>
            <a:r>
              <a:rPr sz="2100" baseline="1984" dirty="0">
                <a:latin typeface="Calibri"/>
                <a:cs typeface="Calibri"/>
              </a:rPr>
              <a:t>7</a:t>
            </a:r>
            <a:r>
              <a:rPr sz="2100" spc="-60" baseline="1984" dirty="0">
                <a:latin typeface="Calibri"/>
                <a:cs typeface="Calibri"/>
              </a:rPr>
              <a:t> </a:t>
            </a:r>
            <a:r>
              <a:rPr sz="2100" spc="-15" baseline="1984" dirty="0">
                <a:latin typeface="Calibri"/>
                <a:cs typeface="Calibri"/>
              </a:rPr>
              <a:t>years)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44965" y="5592876"/>
            <a:ext cx="182816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Long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term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(eg,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7+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years)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3222" y="2501645"/>
            <a:ext cx="76200" cy="2899410"/>
          </a:xfrm>
          <a:custGeom>
            <a:avLst/>
            <a:gdLst/>
            <a:ahLst/>
            <a:cxnLst/>
            <a:rect l="l" t="t" r="r" b="b"/>
            <a:pathLst>
              <a:path w="76200" h="2899410">
                <a:moveTo>
                  <a:pt x="26987" y="2822702"/>
                </a:moveTo>
                <a:lnTo>
                  <a:pt x="0" y="2822702"/>
                </a:lnTo>
                <a:lnTo>
                  <a:pt x="38100" y="2898902"/>
                </a:lnTo>
                <a:lnTo>
                  <a:pt x="69850" y="2835402"/>
                </a:lnTo>
                <a:lnTo>
                  <a:pt x="26987" y="2835402"/>
                </a:lnTo>
                <a:lnTo>
                  <a:pt x="26987" y="2822702"/>
                </a:lnTo>
                <a:close/>
              </a:path>
              <a:path w="76200" h="2899410">
                <a:moveTo>
                  <a:pt x="49212" y="63500"/>
                </a:moveTo>
                <a:lnTo>
                  <a:pt x="26987" y="63500"/>
                </a:lnTo>
                <a:lnTo>
                  <a:pt x="26987" y="2835402"/>
                </a:lnTo>
                <a:lnTo>
                  <a:pt x="49212" y="2835402"/>
                </a:lnTo>
                <a:lnTo>
                  <a:pt x="49212" y="63500"/>
                </a:lnTo>
                <a:close/>
              </a:path>
              <a:path w="76200" h="2899410">
                <a:moveTo>
                  <a:pt x="76199" y="2822702"/>
                </a:moveTo>
                <a:lnTo>
                  <a:pt x="49212" y="2822702"/>
                </a:lnTo>
                <a:lnTo>
                  <a:pt x="49212" y="2835402"/>
                </a:lnTo>
                <a:lnTo>
                  <a:pt x="69850" y="2835402"/>
                </a:lnTo>
                <a:lnTo>
                  <a:pt x="76199" y="2822702"/>
                </a:lnTo>
                <a:close/>
              </a:path>
              <a:path w="76200" h="2899410">
                <a:moveTo>
                  <a:pt x="38100" y="0"/>
                </a:moveTo>
                <a:lnTo>
                  <a:pt x="0" y="76200"/>
                </a:lnTo>
                <a:lnTo>
                  <a:pt x="26987" y="76200"/>
                </a:lnTo>
                <a:lnTo>
                  <a:pt x="26987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899410">
                <a:moveTo>
                  <a:pt x="69850" y="63500"/>
                </a:moveTo>
                <a:lnTo>
                  <a:pt x="49212" y="63500"/>
                </a:lnTo>
                <a:lnTo>
                  <a:pt x="4921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88642" y="5417058"/>
            <a:ext cx="9676765" cy="76200"/>
          </a:xfrm>
          <a:custGeom>
            <a:avLst/>
            <a:gdLst/>
            <a:ahLst/>
            <a:cxnLst/>
            <a:rect l="l" t="t" r="r" b="b"/>
            <a:pathLst>
              <a:path w="9676765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9148"/>
                </a:lnTo>
                <a:lnTo>
                  <a:pt x="63500" y="49148"/>
                </a:lnTo>
                <a:lnTo>
                  <a:pt x="63500" y="26923"/>
                </a:lnTo>
                <a:lnTo>
                  <a:pt x="76200" y="26923"/>
                </a:lnTo>
                <a:lnTo>
                  <a:pt x="76200" y="0"/>
                </a:lnTo>
                <a:close/>
              </a:path>
              <a:path w="9676765" h="76200">
                <a:moveTo>
                  <a:pt x="9600184" y="0"/>
                </a:moveTo>
                <a:lnTo>
                  <a:pt x="9600184" y="76199"/>
                </a:lnTo>
                <a:lnTo>
                  <a:pt x="9654286" y="49148"/>
                </a:lnTo>
                <a:lnTo>
                  <a:pt x="9612757" y="49148"/>
                </a:lnTo>
                <a:lnTo>
                  <a:pt x="9612757" y="26923"/>
                </a:lnTo>
                <a:lnTo>
                  <a:pt x="9654032" y="26923"/>
                </a:lnTo>
                <a:lnTo>
                  <a:pt x="9600184" y="0"/>
                </a:lnTo>
                <a:close/>
              </a:path>
              <a:path w="9676765" h="76200">
                <a:moveTo>
                  <a:pt x="76200" y="26923"/>
                </a:moveTo>
                <a:lnTo>
                  <a:pt x="63500" y="26923"/>
                </a:lnTo>
                <a:lnTo>
                  <a:pt x="63500" y="49148"/>
                </a:lnTo>
                <a:lnTo>
                  <a:pt x="76200" y="49148"/>
                </a:lnTo>
                <a:lnTo>
                  <a:pt x="76200" y="26923"/>
                </a:lnTo>
                <a:close/>
              </a:path>
              <a:path w="9676765" h="76200">
                <a:moveTo>
                  <a:pt x="9600184" y="26923"/>
                </a:moveTo>
                <a:lnTo>
                  <a:pt x="76200" y="26923"/>
                </a:lnTo>
                <a:lnTo>
                  <a:pt x="76200" y="49148"/>
                </a:lnTo>
                <a:lnTo>
                  <a:pt x="9600184" y="49148"/>
                </a:lnTo>
                <a:lnTo>
                  <a:pt x="9600184" y="26923"/>
                </a:lnTo>
                <a:close/>
              </a:path>
              <a:path w="9676765" h="76200">
                <a:moveTo>
                  <a:pt x="9654032" y="26923"/>
                </a:moveTo>
                <a:lnTo>
                  <a:pt x="9612757" y="26923"/>
                </a:lnTo>
                <a:lnTo>
                  <a:pt x="9612757" y="49148"/>
                </a:lnTo>
                <a:lnTo>
                  <a:pt x="9654286" y="49148"/>
                </a:lnTo>
                <a:lnTo>
                  <a:pt x="9676384" y="38099"/>
                </a:lnTo>
                <a:lnTo>
                  <a:pt x="9654032" y="26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3659" y="1900380"/>
            <a:ext cx="1325879" cy="111871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65307" y="3729228"/>
            <a:ext cx="1094231" cy="109423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9364" rIns="0" bIns="0" rtlCol="0">
            <a:spAutoFit/>
          </a:bodyPr>
          <a:lstStyle/>
          <a:p>
            <a:pPr marL="634365">
              <a:lnSpc>
                <a:spcPct val="100000"/>
              </a:lnSpc>
              <a:spcBef>
                <a:spcPts val="100"/>
              </a:spcBef>
            </a:pPr>
            <a:r>
              <a:rPr sz="3300" dirty="0"/>
              <a:t>What</a:t>
            </a:r>
            <a:r>
              <a:rPr sz="3300" spc="60" dirty="0"/>
              <a:t> </a:t>
            </a:r>
            <a:r>
              <a:rPr sz="3300" spc="70" dirty="0"/>
              <a:t>is</a:t>
            </a:r>
            <a:r>
              <a:rPr sz="3300" spc="50" dirty="0"/>
              <a:t> Financial</a:t>
            </a:r>
            <a:r>
              <a:rPr sz="3300" spc="60" dirty="0"/>
              <a:t> </a:t>
            </a:r>
            <a:r>
              <a:rPr sz="3300" spc="45" dirty="0"/>
              <a:t>Planning?</a:t>
            </a:r>
            <a:endParaRPr sz="33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140" dirty="0"/>
              <a:t>Process</a:t>
            </a:r>
            <a:r>
              <a:rPr spc="-2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80" dirty="0"/>
              <a:t>matching</a:t>
            </a:r>
            <a:r>
              <a:rPr spc="-4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spc="80" dirty="0"/>
              <a:t>financial</a:t>
            </a:r>
            <a:r>
              <a:rPr spc="-60" dirty="0"/>
              <a:t> </a:t>
            </a:r>
            <a:r>
              <a:rPr spc="105" dirty="0"/>
              <a:t>goals</a:t>
            </a:r>
            <a:r>
              <a:rPr spc="-40" dirty="0"/>
              <a:t> </a:t>
            </a:r>
            <a:r>
              <a:rPr spc="100" dirty="0"/>
              <a:t>and</a:t>
            </a:r>
            <a:r>
              <a:rPr spc="-25" dirty="0"/>
              <a:t> </a:t>
            </a:r>
            <a:r>
              <a:rPr spc="60" dirty="0"/>
              <a:t>objectives </a:t>
            </a:r>
            <a:r>
              <a:rPr dirty="0"/>
              <a:t>with</a:t>
            </a:r>
            <a:r>
              <a:rPr spc="-4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85" dirty="0"/>
              <a:t>financial</a:t>
            </a:r>
            <a:r>
              <a:rPr spc="-25" dirty="0"/>
              <a:t> </a:t>
            </a:r>
            <a:r>
              <a:rPr spc="95" dirty="0"/>
              <a:t>capital</a:t>
            </a:r>
            <a:r>
              <a:rPr spc="-35" dirty="0"/>
              <a:t> </a:t>
            </a:r>
            <a:r>
              <a:rPr spc="75" dirty="0"/>
              <a:t>available.</a:t>
            </a:r>
            <a:r>
              <a:rPr spc="-45" dirty="0"/>
              <a:t> </a:t>
            </a:r>
            <a:r>
              <a:rPr dirty="0"/>
              <a:t>It</a:t>
            </a:r>
            <a:r>
              <a:rPr spc="-35" dirty="0"/>
              <a:t> </a:t>
            </a:r>
            <a:r>
              <a:rPr spc="120" dirty="0"/>
              <a:t>describes</a:t>
            </a:r>
            <a:r>
              <a:rPr spc="-5" dirty="0"/>
              <a:t> </a:t>
            </a:r>
            <a:r>
              <a:rPr spc="-25" dirty="0"/>
              <a:t>the </a:t>
            </a:r>
            <a:r>
              <a:rPr spc="80" dirty="0"/>
              <a:t>planned</a:t>
            </a:r>
            <a:r>
              <a:rPr spc="-35" dirty="0"/>
              <a:t> </a:t>
            </a:r>
            <a:r>
              <a:rPr spc="130" dirty="0"/>
              <a:t>use</a:t>
            </a:r>
            <a:r>
              <a:rPr spc="-2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spc="95" dirty="0"/>
              <a:t>resources</a:t>
            </a:r>
            <a:r>
              <a:rPr spc="-1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spc="55" dirty="0"/>
              <a:t>support</a:t>
            </a:r>
            <a:r>
              <a:rPr spc="-20" dirty="0"/>
              <a:t> </a:t>
            </a:r>
            <a:r>
              <a:rPr spc="80" dirty="0"/>
              <a:t>upcoming </a:t>
            </a:r>
            <a:r>
              <a:rPr spc="75" dirty="0"/>
              <a:t>projects,</a:t>
            </a:r>
            <a:r>
              <a:rPr spc="-55" dirty="0"/>
              <a:t> </a:t>
            </a:r>
            <a:r>
              <a:rPr spc="160" dirty="0"/>
              <a:t>such</a:t>
            </a:r>
            <a:r>
              <a:rPr spc="-30" dirty="0"/>
              <a:t> </a:t>
            </a:r>
            <a:r>
              <a:rPr spc="195" dirty="0"/>
              <a:t>as</a:t>
            </a:r>
            <a:r>
              <a:rPr spc="-45" dirty="0"/>
              <a:t> </a:t>
            </a:r>
            <a:r>
              <a:rPr spc="70" dirty="0"/>
              <a:t>installing</a:t>
            </a:r>
            <a:r>
              <a:rPr spc="-80" dirty="0"/>
              <a:t> </a:t>
            </a:r>
            <a:r>
              <a:rPr spc="145" dirty="0"/>
              <a:t>a</a:t>
            </a:r>
            <a:r>
              <a:rPr spc="-50" dirty="0"/>
              <a:t> </a:t>
            </a:r>
            <a:r>
              <a:rPr dirty="0"/>
              <a:t>roof</a:t>
            </a:r>
            <a:r>
              <a:rPr spc="-50" dirty="0"/>
              <a:t> </a:t>
            </a:r>
            <a:r>
              <a:rPr dirty="0"/>
              <a:t>or</a:t>
            </a:r>
            <a:r>
              <a:rPr spc="-50" dirty="0"/>
              <a:t> </a:t>
            </a:r>
            <a:r>
              <a:rPr spc="75" dirty="0"/>
              <a:t>replacing</a:t>
            </a:r>
            <a:r>
              <a:rPr spc="-60" dirty="0"/>
              <a:t> </a:t>
            </a:r>
            <a:r>
              <a:rPr spc="60" dirty="0"/>
              <a:t>windows</a:t>
            </a:r>
            <a:r>
              <a:rPr spc="-55" dirty="0"/>
              <a:t> </a:t>
            </a:r>
            <a:r>
              <a:rPr spc="-25" dirty="0"/>
              <a:t>in </a:t>
            </a:r>
            <a:r>
              <a:rPr dirty="0"/>
              <a:t>your</a:t>
            </a:r>
            <a:r>
              <a:rPr spc="-25" dirty="0"/>
              <a:t> </a:t>
            </a:r>
            <a:r>
              <a:rPr spc="50" dirty="0"/>
              <a:t>building.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8221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sz="4400" spc="85" dirty="0"/>
              <a:t>Financial</a:t>
            </a:r>
            <a:r>
              <a:rPr sz="4400" spc="135" dirty="0"/>
              <a:t> </a:t>
            </a:r>
            <a:r>
              <a:rPr sz="4400" spc="95" dirty="0"/>
              <a:t>Planning</a:t>
            </a:r>
            <a:r>
              <a:rPr sz="4400" spc="160" dirty="0"/>
              <a:t> </a:t>
            </a:r>
            <a:r>
              <a:rPr sz="4400" spc="235" dirty="0"/>
              <a:t>101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78551"/>
            <a:ext cx="4719320" cy="3578860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What</a:t>
            </a:r>
            <a:r>
              <a:rPr sz="2400" b="1" spc="3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you</a:t>
            </a:r>
            <a:r>
              <a:rPr sz="2400" b="1" spc="6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need</a:t>
            </a:r>
            <a:r>
              <a:rPr sz="2400" b="1" spc="7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to</a:t>
            </a:r>
            <a:r>
              <a:rPr sz="2400" b="1" spc="6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get</a:t>
            </a:r>
            <a:r>
              <a:rPr sz="2400" b="1" spc="7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A11E21"/>
                </a:solidFill>
                <a:latin typeface="Calibri"/>
                <a:cs typeface="Calibri"/>
              </a:rPr>
              <a:t>started:</a:t>
            </a:r>
            <a:endParaRPr sz="2400">
              <a:latin typeface="Calibri"/>
              <a:cs typeface="Calibri"/>
            </a:endParaRPr>
          </a:p>
          <a:p>
            <a:pPr marL="814069" marR="5080" indent="-344805">
              <a:lnSpc>
                <a:spcPct val="107000"/>
              </a:lnSpc>
              <a:spcBef>
                <a:spcPts val="1145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Identify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investment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team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within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35" dirty="0">
                <a:latin typeface="Calibri"/>
                <a:cs typeface="Calibri"/>
              </a:rPr>
              <a:t>organization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75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Clarify</a:t>
            </a:r>
            <a:r>
              <a:rPr sz="2000" spc="2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Accountability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60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Promote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Integration</a:t>
            </a:r>
            <a:endParaRPr sz="2000">
              <a:latin typeface="Calibri"/>
              <a:cs typeface="Calibri"/>
            </a:endParaRPr>
          </a:p>
          <a:p>
            <a:pPr marL="814069" marR="186690" indent="-344805">
              <a:lnSpc>
                <a:spcPct val="107000"/>
              </a:lnSpc>
              <a:spcBef>
                <a:spcPts val="1105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Get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familiar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most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recent </a:t>
            </a:r>
            <a:r>
              <a:rPr sz="2000" spc="-25" dirty="0">
                <a:latin typeface="Calibri"/>
                <a:cs typeface="Calibri"/>
              </a:rPr>
              <a:t>BCA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70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As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12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help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1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need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51828" y="1657922"/>
            <a:ext cx="4671060" cy="2864485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550"/>
              </a:spcBef>
            </a:pP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Identify</a:t>
            </a:r>
            <a:r>
              <a:rPr sz="2400" b="1" spc="-3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your</a:t>
            </a:r>
            <a:r>
              <a:rPr sz="2400" b="1" spc="8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A11E21"/>
                </a:solidFill>
                <a:latin typeface="Calibri"/>
                <a:cs typeface="Calibri"/>
              </a:rPr>
              <a:t>investment</a:t>
            </a:r>
            <a:r>
              <a:rPr sz="2400" b="1" spc="10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A11E21"/>
                </a:solidFill>
                <a:latin typeface="Calibri"/>
                <a:cs typeface="Calibri"/>
              </a:rPr>
              <a:t>objectives:</a:t>
            </a:r>
            <a:endParaRPr sz="2400">
              <a:latin typeface="Calibri"/>
              <a:cs typeface="Calibri"/>
            </a:endParaRPr>
          </a:p>
          <a:p>
            <a:pPr marL="814069" marR="229870" indent="-344805" algn="just">
              <a:lnSpc>
                <a:spcPct val="100000"/>
              </a:lnSpc>
              <a:spcBef>
                <a:spcPts val="1215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Identify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short</a:t>
            </a:r>
            <a:r>
              <a:rPr sz="2000" spc="2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235" dirty="0">
                <a:latin typeface="Calibri"/>
                <a:cs typeface="Calibri"/>
              </a:rPr>
              <a:t> </a:t>
            </a:r>
            <a:r>
              <a:rPr sz="2000" spc="80" dirty="0">
                <a:latin typeface="Calibri"/>
                <a:cs typeface="Calibri"/>
              </a:rPr>
              <a:t>long-</a:t>
            </a:r>
            <a:r>
              <a:rPr sz="2000" spc="-20" dirty="0">
                <a:latin typeface="Calibri"/>
                <a:cs typeface="Calibri"/>
              </a:rPr>
              <a:t>term </a:t>
            </a:r>
            <a:r>
              <a:rPr sz="2000" dirty="0">
                <a:latin typeface="Calibri"/>
                <a:cs typeface="Calibri"/>
              </a:rPr>
              <a:t>capital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investment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requirements, </a:t>
            </a:r>
            <a:r>
              <a:rPr sz="2000" spc="65" dirty="0">
                <a:latin typeface="Calibri"/>
                <a:cs typeface="Calibri"/>
              </a:rPr>
              <a:t>including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45" dirty="0">
                <a:latin typeface="Calibri"/>
                <a:cs typeface="Calibri"/>
              </a:rPr>
              <a:t>timing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05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Undertake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contingency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planning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00"/>
              </a:spcBef>
              <a:buFont typeface="Wingdings"/>
              <a:buChar char=""/>
              <a:tabLst>
                <a:tab pos="814069" algn="l"/>
              </a:tabLst>
            </a:pPr>
            <a:r>
              <a:rPr sz="2000" dirty="0">
                <a:latin typeface="Calibri"/>
                <a:cs typeface="Calibri"/>
              </a:rPr>
              <a:t>Identify</a:t>
            </a:r>
            <a:r>
              <a:rPr sz="2000" spc="1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3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organization’s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risk</a:t>
            </a:r>
            <a:endParaRPr sz="2000">
              <a:latin typeface="Calibri"/>
              <a:cs typeface="Calibri"/>
            </a:endParaRPr>
          </a:p>
          <a:p>
            <a:pPr marL="814069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tolerance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86628" y="1900427"/>
            <a:ext cx="0" cy="3335654"/>
          </a:xfrm>
          <a:custGeom>
            <a:avLst/>
            <a:gdLst/>
            <a:ahLst/>
            <a:cxnLst/>
            <a:rect l="l" t="t" r="r" b="b"/>
            <a:pathLst>
              <a:path h="3335654">
                <a:moveTo>
                  <a:pt x="0" y="0"/>
                </a:moveTo>
                <a:lnTo>
                  <a:pt x="0" y="3335147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8221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sz="4400" spc="85" dirty="0"/>
              <a:t>Financial</a:t>
            </a:r>
            <a:r>
              <a:rPr sz="4400" spc="135" dirty="0"/>
              <a:t> </a:t>
            </a:r>
            <a:r>
              <a:rPr sz="4400" spc="95" dirty="0"/>
              <a:t>Planning</a:t>
            </a:r>
            <a:r>
              <a:rPr sz="4400" spc="90" dirty="0"/>
              <a:t> </a:t>
            </a:r>
            <a:r>
              <a:rPr sz="4400" spc="-400" dirty="0">
                <a:latin typeface="Century Gothic"/>
                <a:cs typeface="Century Gothic"/>
              </a:rPr>
              <a:t>Con’t</a:t>
            </a:r>
            <a:endParaRPr sz="4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580">
              <a:lnSpc>
                <a:spcPct val="120000"/>
              </a:lnSpc>
              <a:spcBef>
                <a:spcPts val="100"/>
              </a:spcBef>
            </a:pPr>
            <a:r>
              <a:rPr dirty="0"/>
              <a:t>Define</a:t>
            </a:r>
            <a:r>
              <a:rPr spc="35" dirty="0"/>
              <a:t> </a:t>
            </a:r>
            <a:r>
              <a:rPr dirty="0"/>
              <a:t>how</a:t>
            </a:r>
            <a:r>
              <a:rPr spc="20" dirty="0"/>
              <a:t> </a:t>
            </a:r>
            <a:r>
              <a:rPr dirty="0"/>
              <a:t>much</a:t>
            </a:r>
            <a:r>
              <a:rPr spc="70" dirty="0"/>
              <a:t> </a:t>
            </a:r>
            <a:r>
              <a:rPr dirty="0"/>
              <a:t>money</a:t>
            </a:r>
            <a:r>
              <a:rPr spc="-45" dirty="0"/>
              <a:t> </a:t>
            </a:r>
            <a:r>
              <a:rPr dirty="0"/>
              <a:t>you</a:t>
            </a:r>
            <a:r>
              <a:rPr spc="65" dirty="0"/>
              <a:t> </a:t>
            </a:r>
            <a:r>
              <a:rPr dirty="0"/>
              <a:t>need</a:t>
            </a:r>
            <a:r>
              <a:rPr spc="55" dirty="0"/>
              <a:t> </a:t>
            </a:r>
            <a:r>
              <a:rPr spc="-25" dirty="0"/>
              <a:t>and </a:t>
            </a:r>
            <a:r>
              <a:rPr spc="-10" dirty="0"/>
              <a:t>when:</a:t>
            </a:r>
          </a:p>
          <a:p>
            <a:pPr marL="814069" marR="410209" indent="-437515">
              <a:lnSpc>
                <a:spcPct val="120000"/>
              </a:lnSpc>
              <a:spcBef>
                <a:spcPts val="1265"/>
              </a:spcBef>
              <a:buFont typeface="Wingdings"/>
              <a:buChar char=""/>
              <a:tabLst>
                <a:tab pos="814069" algn="l"/>
              </a:tabLst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Match</a:t>
            </a:r>
            <a:r>
              <a:rPr sz="1800" b="0" spc="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sz="1800" b="0" spc="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sz="1800" b="0" spc="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horizon</a:t>
            </a:r>
            <a:r>
              <a:rPr sz="1800" b="0" spc="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1800" b="0" spc="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40" dirty="0">
                <a:solidFill>
                  <a:srgbClr val="000000"/>
                </a:solidFill>
                <a:latin typeface="Calibri"/>
                <a:cs typeface="Calibri"/>
              </a:rPr>
              <a:t>large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expenditures</a:t>
            </a:r>
            <a:r>
              <a:rPr sz="1800" b="0" spc="2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1800" b="0" spc="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sz="1800" b="0" spc="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sz="1800" b="0" spc="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horizon</a:t>
            </a:r>
            <a:r>
              <a:rPr sz="1800" b="0" spc="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25" dirty="0">
                <a:solidFill>
                  <a:srgbClr val="000000"/>
                </a:solidFill>
                <a:latin typeface="Calibri"/>
                <a:cs typeface="Calibri"/>
              </a:rPr>
              <a:t>of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sz="1800" b="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investments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15"/>
              </a:spcBef>
            </a:pPr>
            <a:r>
              <a:rPr dirty="0"/>
              <a:t>Refine</a:t>
            </a:r>
            <a:r>
              <a:rPr spc="-30" dirty="0"/>
              <a:t> </a:t>
            </a:r>
            <a:r>
              <a:rPr dirty="0"/>
              <a:t>Your</a:t>
            </a:r>
            <a:r>
              <a:rPr spc="70" dirty="0"/>
              <a:t> </a:t>
            </a:r>
            <a:r>
              <a:rPr dirty="0"/>
              <a:t>Investment</a:t>
            </a:r>
            <a:r>
              <a:rPr spc="45" dirty="0"/>
              <a:t> </a:t>
            </a:r>
            <a:r>
              <a:rPr spc="-10" dirty="0"/>
              <a:t>Strategy:</a:t>
            </a:r>
          </a:p>
          <a:p>
            <a:pPr marL="814069" indent="-492125">
              <a:lnSpc>
                <a:spcPct val="100000"/>
              </a:lnSpc>
              <a:spcBef>
                <a:spcPts val="1395"/>
              </a:spcBef>
              <a:buFont typeface="Wingdings"/>
              <a:buChar char=""/>
              <a:tabLst>
                <a:tab pos="814069" algn="l"/>
              </a:tabLst>
            </a:pP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Portfolio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Diversification</a:t>
            </a:r>
            <a:r>
              <a:rPr sz="1800" b="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285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1800" b="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don’t</a:t>
            </a:r>
            <a:r>
              <a:rPr sz="1800" b="0" spc="1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put</a:t>
            </a:r>
            <a:r>
              <a:rPr sz="1800" b="0" spc="1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55" dirty="0">
                <a:solidFill>
                  <a:srgbClr val="000000"/>
                </a:solidFill>
                <a:latin typeface="Calibri"/>
                <a:cs typeface="Calibri"/>
              </a:rPr>
              <a:t>all</a:t>
            </a:r>
            <a:endParaRPr sz="1800">
              <a:latin typeface="Calibri"/>
              <a:cs typeface="Calibri"/>
            </a:endParaRPr>
          </a:p>
          <a:p>
            <a:pPr marL="400685" algn="ctr">
              <a:lnSpc>
                <a:spcPct val="100000"/>
              </a:lnSpc>
              <a:spcBef>
                <a:spcPts val="145"/>
              </a:spcBef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(investing)</a:t>
            </a:r>
            <a:r>
              <a:rPr sz="1800" b="0" spc="1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60" dirty="0">
                <a:solidFill>
                  <a:srgbClr val="000000"/>
                </a:solidFill>
                <a:latin typeface="Calibri"/>
                <a:cs typeface="Calibri"/>
              </a:rPr>
              <a:t>eggs</a:t>
            </a:r>
            <a:r>
              <a:rPr sz="1800" b="0" spc="1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1800" b="0" spc="1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sz="1800" b="0" spc="1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basket!</a:t>
            </a:r>
            <a:endParaRPr sz="1800">
              <a:latin typeface="Calibri"/>
              <a:cs typeface="Calibri"/>
            </a:endParaRPr>
          </a:p>
          <a:p>
            <a:pPr marL="814069" indent="-492125">
              <a:lnSpc>
                <a:spcPct val="100000"/>
              </a:lnSpc>
              <a:spcBef>
                <a:spcPts val="1355"/>
              </a:spcBef>
              <a:buFont typeface="Wingdings"/>
              <a:buChar char=""/>
              <a:tabLst>
                <a:tab pos="814069" algn="l"/>
              </a:tabLst>
            </a:pPr>
            <a:r>
              <a:rPr sz="1800" b="0" spc="20" dirty="0">
                <a:solidFill>
                  <a:srgbClr val="000000"/>
                </a:solidFill>
                <a:latin typeface="Calibri"/>
                <a:cs typeface="Calibri"/>
              </a:rPr>
              <a:t>Rebalancing</a:t>
            </a:r>
            <a:r>
              <a:rPr sz="1800" b="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60" dirty="0">
                <a:solidFill>
                  <a:srgbClr val="000000"/>
                </a:solidFill>
                <a:latin typeface="Calibri"/>
                <a:cs typeface="Calibri"/>
              </a:rPr>
              <a:t>–regular</a:t>
            </a:r>
            <a:r>
              <a:rPr sz="1800" b="0" spc="1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20" dirty="0">
                <a:solidFill>
                  <a:srgbClr val="000000"/>
                </a:solidFill>
                <a:latin typeface="Calibri"/>
                <a:cs typeface="Calibri"/>
              </a:rPr>
              <a:t>monitoring</a:t>
            </a:r>
            <a:r>
              <a:rPr sz="1800" b="0" spc="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60" dirty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sz="1800" b="0" spc="1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20" dirty="0">
                <a:solidFill>
                  <a:srgbClr val="000000"/>
                </a:solidFill>
                <a:latin typeface="Calibri"/>
                <a:cs typeface="Calibri"/>
              </a:rPr>
              <a:t>key.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Implementing</a:t>
            </a:r>
            <a:r>
              <a:rPr spc="55" dirty="0"/>
              <a:t> </a:t>
            </a:r>
            <a:r>
              <a:rPr dirty="0"/>
              <a:t>Your</a:t>
            </a:r>
            <a:r>
              <a:rPr spc="150" dirty="0"/>
              <a:t> </a:t>
            </a:r>
            <a:r>
              <a:rPr dirty="0"/>
              <a:t>Investment</a:t>
            </a:r>
            <a:r>
              <a:rPr spc="110" dirty="0"/>
              <a:t> </a:t>
            </a:r>
            <a:r>
              <a:rPr spc="-10" dirty="0"/>
              <a:t>Strategy:</a:t>
            </a:r>
          </a:p>
          <a:p>
            <a:pPr marL="405130" marR="52069" indent="-405130" algn="r">
              <a:lnSpc>
                <a:spcPct val="100000"/>
              </a:lnSpc>
              <a:spcBef>
                <a:spcPts val="1395"/>
              </a:spcBef>
              <a:buFont typeface="Wingdings"/>
              <a:buChar char=""/>
              <a:tabLst>
                <a:tab pos="405130" algn="l"/>
              </a:tabLst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Once</a:t>
            </a:r>
            <a:r>
              <a:rPr sz="1800" b="0" spc="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you’ve</a:t>
            </a:r>
            <a:r>
              <a:rPr sz="1800" b="0" spc="1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developed</a:t>
            </a:r>
            <a:r>
              <a:rPr sz="1800" b="0" spc="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1800" b="0" spc="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50" dirty="0">
                <a:solidFill>
                  <a:srgbClr val="000000"/>
                </a:solidFill>
                <a:latin typeface="Calibri"/>
                <a:cs typeface="Calibri"/>
              </a:rPr>
              <a:t>solid</a:t>
            </a:r>
            <a:r>
              <a:rPr sz="1800" b="0" spc="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investment</a:t>
            </a:r>
            <a:endParaRPr sz="1800">
              <a:latin typeface="Calibri"/>
              <a:cs typeface="Calibri"/>
            </a:endParaRPr>
          </a:p>
          <a:p>
            <a:pPr marR="62230" algn="r">
              <a:lnSpc>
                <a:spcPct val="100000"/>
              </a:lnSpc>
              <a:spcBef>
                <a:spcPts val="145"/>
              </a:spcBef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plan,</a:t>
            </a:r>
            <a:r>
              <a:rPr sz="180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sz="1800" b="0" spc="1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focus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should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be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sz="1800" b="0" spc="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45" dirty="0">
                <a:solidFill>
                  <a:srgbClr val="000000"/>
                </a:solidFill>
                <a:latin typeface="Calibri"/>
                <a:cs typeface="Calibri"/>
              </a:rPr>
              <a:t>following</a:t>
            </a:r>
            <a:r>
              <a:rPr sz="1800" b="0" spc="1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25" dirty="0">
                <a:solidFill>
                  <a:srgbClr val="000000"/>
                </a:solidFill>
                <a:latin typeface="Calibri"/>
                <a:cs typeface="Calibri"/>
              </a:rPr>
              <a:t>it.</a:t>
            </a:r>
            <a:endParaRPr sz="1800">
              <a:latin typeface="Calibri"/>
              <a:cs typeface="Calibri"/>
            </a:endParaRPr>
          </a:p>
          <a:p>
            <a:pPr marL="727075" marR="41275" indent="-405765">
              <a:lnSpc>
                <a:spcPct val="107200"/>
              </a:lnSpc>
              <a:spcBef>
                <a:spcPts val="1205"/>
              </a:spcBef>
              <a:buFont typeface="Wingdings"/>
              <a:buChar char=""/>
              <a:tabLst>
                <a:tab pos="727075" algn="l"/>
              </a:tabLst>
            </a:pP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Expect</a:t>
            </a:r>
            <a:r>
              <a:rPr sz="1800" b="0" spc="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significant</a:t>
            </a:r>
            <a:r>
              <a:rPr sz="1800" b="0" spc="2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volatilities</a:t>
            </a:r>
            <a:r>
              <a:rPr sz="1800" b="0" spc="3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sz="1800" b="0" spc="2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sz="1800" b="0" spc="2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25" dirty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sz="1800" b="0" spc="-20" dirty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endParaRPr sz="1800">
              <a:latin typeface="Calibri"/>
              <a:cs typeface="Calibri"/>
            </a:endParaRPr>
          </a:p>
          <a:p>
            <a:pPr marL="727075" indent="-405130">
              <a:lnSpc>
                <a:spcPct val="100000"/>
              </a:lnSpc>
              <a:spcBef>
                <a:spcPts val="1340"/>
              </a:spcBef>
              <a:buFont typeface="Wingdings"/>
              <a:buChar char=""/>
              <a:tabLst>
                <a:tab pos="727075" algn="l"/>
              </a:tabLst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Monitor</a:t>
            </a:r>
            <a:r>
              <a:rPr sz="1800" b="0" spc="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sz="1800" b="0" spc="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review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</a:pPr>
            <a:r>
              <a:rPr dirty="0"/>
              <a:t>Help</a:t>
            </a:r>
            <a:r>
              <a:rPr spc="55" dirty="0"/>
              <a:t> </a:t>
            </a:r>
            <a:r>
              <a:rPr dirty="0"/>
              <a:t>With</a:t>
            </a:r>
            <a:r>
              <a:rPr spc="110" dirty="0"/>
              <a:t> </a:t>
            </a:r>
            <a:r>
              <a:rPr dirty="0"/>
              <a:t>Investment</a:t>
            </a:r>
            <a:r>
              <a:rPr spc="95" dirty="0"/>
              <a:t> </a:t>
            </a:r>
            <a:r>
              <a:rPr spc="-10" dirty="0"/>
              <a:t>Planning:</a:t>
            </a:r>
          </a:p>
          <a:p>
            <a:pPr marL="727075" marR="5080" indent="-405765">
              <a:lnSpc>
                <a:spcPct val="106900"/>
              </a:lnSpc>
              <a:spcBef>
                <a:spcPts val="1655"/>
              </a:spcBef>
              <a:buFont typeface="Wingdings"/>
              <a:buChar char=""/>
              <a:tabLst>
                <a:tab pos="727075" algn="l"/>
              </a:tabLst>
            </a:pP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If</a:t>
            </a:r>
            <a:r>
              <a:rPr sz="1800" b="0" spc="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</a:t>
            </a:r>
            <a:r>
              <a:rPr sz="1800" b="0" spc="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don’t</a:t>
            </a:r>
            <a:r>
              <a:rPr sz="1800" b="0" spc="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sz="1800" b="0" spc="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sz="1800" b="0" spc="10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investment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professional</a:t>
            </a:r>
            <a:r>
              <a:rPr sz="1800" b="0" spc="2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sz="1800" b="0" spc="1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sz="1800" b="0" spc="2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10" dirty="0">
                <a:solidFill>
                  <a:srgbClr val="000000"/>
                </a:solidFill>
                <a:latin typeface="Calibri"/>
                <a:cs typeface="Calibri"/>
              </a:rPr>
              <a:t>organizations</a:t>
            </a:r>
            <a:r>
              <a:rPr sz="1800" b="0" spc="2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works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with,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consider</a:t>
            </a:r>
            <a:r>
              <a:rPr sz="1800" b="0" spc="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50" dirty="0">
                <a:solidFill>
                  <a:srgbClr val="000000"/>
                </a:solidFill>
                <a:latin typeface="Calibri"/>
                <a:cs typeface="Calibri"/>
              </a:rPr>
              <a:t>finding</a:t>
            </a:r>
            <a:r>
              <a:rPr sz="1800" b="0" spc="1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sz="1800" b="0" spc="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alibri"/>
                <a:cs typeface="Calibri"/>
              </a:rPr>
              <a:t>you</a:t>
            </a:r>
            <a:r>
              <a:rPr sz="1800" b="0" spc="1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Calibri"/>
                <a:cs typeface="Calibri"/>
              </a:rPr>
              <a:t>trust.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99759" y="2001011"/>
            <a:ext cx="0" cy="3749040"/>
          </a:xfrm>
          <a:custGeom>
            <a:avLst/>
            <a:gdLst/>
            <a:ahLst/>
            <a:cxnLst/>
            <a:rect l="l" t="t" r="r" b="b"/>
            <a:pathLst>
              <a:path h="3749040">
                <a:moveTo>
                  <a:pt x="0" y="0"/>
                </a:moveTo>
                <a:lnTo>
                  <a:pt x="0" y="3748455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336791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739" y="1099820"/>
            <a:ext cx="36544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How</a:t>
            </a:r>
            <a:r>
              <a:rPr sz="3200" spc="80" dirty="0"/>
              <a:t> </a:t>
            </a:r>
            <a:r>
              <a:rPr sz="3200" dirty="0"/>
              <a:t>Encasa</a:t>
            </a:r>
            <a:r>
              <a:rPr sz="3200" spc="175" dirty="0"/>
              <a:t> </a:t>
            </a:r>
            <a:r>
              <a:rPr sz="3200" dirty="0"/>
              <a:t>can</a:t>
            </a:r>
            <a:r>
              <a:rPr sz="3200" spc="180" dirty="0"/>
              <a:t> </a:t>
            </a:r>
            <a:r>
              <a:rPr sz="3200" spc="-20" dirty="0"/>
              <a:t>help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865632" y="871727"/>
            <a:ext cx="737235" cy="0"/>
          </a:xfrm>
          <a:custGeom>
            <a:avLst/>
            <a:gdLst/>
            <a:ahLst/>
            <a:cxnLst/>
            <a:rect l="l" t="t" r="r" b="b"/>
            <a:pathLst>
              <a:path w="737235">
                <a:moveTo>
                  <a:pt x="0" y="0"/>
                </a:moveTo>
                <a:lnTo>
                  <a:pt x="736981" y="0"/>
                </a:lnTo>
              </a:path>
            </a:pathLst>
          </a:custGeom>
          <a:ln w="57150">
            <a:solidFill>
              <a:srgbClr val="4453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0739" y="2055952"/>
            <a:ext cx="3853815" cy="335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0029" marR="5080" indent="-227329">
              <a:lnSpc>
                <a:spcPct val="901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A11E21"/>
                </a:solidFill>
                <a:latin typeface="Calibri"/>
                <a:cs typeface="Calibri"/>
              </a:rPr>
              <a:t>Free</a:t>
            </a:r>
            <a:r>
              <a:rPr sz="2400" spc="24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A11E21"/>
                </a:solidFill>
                <a:latin typeface="Calibri"/>
                <a:cs typeface="Calibri"/>
              </a:rPr>
              <a:t>webinar</a:t>
            </a:r>
            <a:r>
              <a:rPr sz="2400" spc="-50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spc="380" dirty="0">
                <a:latin typeface="Calibri"/>
                <a:cs typeface="Calibri"/>
              </a:rPr>
              <a:t>–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40" dirty="0">
                <a:latin typeface="Calibri"/>
                <a:cs typeface="Calibri"/>
              </a:rPr>
              <a:t>Detailed 	</a:t>
            </a:r>
            <a:r>
              <a:rPr sz="2400" dirty="0">
                <a:latin typeface="Calibri"/>
                <a:cs typeface="Calibri"/>
              </a:rPr>
              <a:t>Guide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75" dirty="0">
                <a:latin typeface="Calibri"/>
                <a:cs typeface="Calibri"/>
              </a:rPr>
              <a:t>Financial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70" dirty="0">
                <a:latin typeface="Calibri"/>
                <a:cs typeface="Calibri"/>
              </a:rPr>
              <a:t>Planning 	</a:t>
            </a:r>
            <a:r>
              <a:rPr sz="2400" dirty="0">
                <a:latin typeface="Calibri"/>
                <a:cs typeface="Calibri"/>
              </a:rPr>
              <a:t>June</a:t>
            </a:r>
            <a:r>
              <a:rPr sz="2400" spc="10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20.</a:t>
            </a:r>
            <a:endParaRPr sz="2400">
              <a:latin typeface="Calibri"/>
              <a:cs typeface="Calibri"/>
            </a:endParaRPr>
          </a:p>
          <a:p>
            <a:pPr marL="240029" marR="32384" indent="-227329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A11E21"/>
                </a:solidFill>
                <a:latin typeface="Calibri"/>
                <a:cs typeface="Calibri"/>
              </a:rPr>
              <a:t>Contact</a:t>
            </a:r>
            <a:r>
              <a:rPr sz="2400" spc="229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A11E21"/>
                </a:solidFill>
                <a:latin typeface="Calibri"/>
                <a:cs typeface="Calibri"/>
              </a:rPr>
              <a:t>us</a:t>
            </a:r>
            <a:r>
              <a:rPr sz="2400" spc="-35" dirty="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sz="2400" spc="380" dirty="0">
                <a:latin typeface="Calibri"/>
                <a:cs typeface="Calibri"/>
              </a:rPr>
              <a:t>–</a:t>
            </a:r>
            <a:r>
              <a:rPr sz="2400" spc="-10" dirty="0">
                <a:latin typeface="Calibri"/>
                <a:cs typeface="Calibri"/>
              </a:rPr>
              <a:t> experienced 	</a:t>
            </a:r>
            <a:r>
              <a:rPr sz="2400" dirty="0">
                <a:latin typeface="Calibri"/>
                <a:cs typeface="Calibri"/>
              </a:rPr>
              <a:t>advisors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ready</a:t>
            </a:r>
            <a:r>
              <a:rPr sz="2400" spc="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2400" spc="50" dirty="0">
                <a:latin typeface="Calibri"/>
                <a:cs typeface="Calibri"/>
              </a:rPr>
              <a:t>give 	</a:t>
            </a:r>
            <a:r>
              <a:rPr sz="2400" dirty="0">
                <a:latin typeface="Calibri"/>
                <a:cs typeface="Calibri"/>
              </a:rPr>
              <a:t>unbiased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advice,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tailored</a:t>
            </a:r>
            <a:r>
              <a:rPr sz="2400" spc="36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to 	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organization.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44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Visit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75A1C4"/>
                </a:solidFill>
                <a:latin typeface="Calibri"/>
                <a:cs typeface="Calibri"/>
              </a:rPr>
              <a:t>encasa.ca</a:t>
            </a:r>
            <a:r>
              <a:rPr sz="2400" spc="280" dirty="0">
                <a:solidFill>
                  <a:srgbClr val="75A1C4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2400" spc="45" dirty="0">
                <a:latin typeface="Calibri"/>
                <a:cs typeface="Calibri"/>
              </a:rPr>
              <a:t>details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50991" y="-1"/>
            <a:ext cx="6541008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12991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810365" y="292354"/>
            <a:ext cx="774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spc="-6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9" cy="591007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2079" rIns="0" bIns="0" rtlCol="0">
            <a:spAutoFit/>
          </a:bodyPr>
          <a:lstStyle/>
          <a:p>
            <a:pPr marL="717740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Questions?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60106" y="1812163"/>
            <a:ext cx="3440429" cy="332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75A1C4"/>
                </a:solidFill>
                <a:latin typeface="Calibri"/>
                <a:cs typeface="Calibri"/>
              </a:rPr>
              <a:t>Contact</a:t>
            </a:r>
            <a:r>
              <a:rPr sz="4800" b="1" spc="195" dirty="0">
                <a:solidFill>
                  <a:srgbClr val="75A1C4"/>
                </a:solidFill>
                <a:latin typeface="Calibri"/>
                <a:cs typeface="Calibri"/>
              </a:rPr>
              <a:t> </a:t>
            </a:r>
            <a:r>
              <a:rPr sz="4800" b="1" spc="-25" dirty="0">
                <a:solidFill>
                  <a:srgbClr val="75A1C4"/>
                </a:solidFill>
                <a:latin typeface="Calibri"/>
                <a:cs typeface="Calibri"/>
              </a:rPr>
              <a:t>us: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60"/>
              </a:spcBef>
            </a:pPr>
            <a:r>
              <a:rPr sz="2800" spc="105" dirty="0">
                <a:latin typeface="Calibri"/>
                <a:cs typeface="Calibri"/>
              </a:rPr>
              <a:t>416-488-</a:t>
            </a:r>
            <a:r>
              <a:rPr sz="2800" spc="70" dirty="0">
                <a:latin typeface="Calibri"/>
                <a:cs typeface="Calibri"/>
              </a:rPr>
              <a:t>3077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6720"/>
              </a:lnSpc>
              <a:spcBef>
                <a:spcPts val="565"/>
              </a:spcBef>
            </a:pPr>
            <a:r>
              <a:rPr sz="28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information@encasa.ca</a:t>
            </a:r>
            <a:r>
              <a:rPr sz="2800" u="none" spc="-2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www.encasa.ca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38900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843" y="229361"/>
            <a:ext cx="29089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95" dirty="0"/>
              <a:t>Legal</a:t>
            </a:r>
            <a:r>
              <a:rPr sz="3300" spc="120" dirty="0"/>
              <a:t> </a:t>
            </a:r>
            <a:r>
              <a:rPr sz="3300" spc="-10" dirty="0"/>
              <a:t>disclosure</a:t>
            </a:r>
            <a:endParaRPr sz="3300"/>
          </a:p>
        </p:txBody>
      </p:sp>
      <p:sp>
        <p:nvSpPr>
          <p:cNvPr id="4" name="object 4"/>
          <p:cNvSpPr txBox="1"/>
          <p:nvPr/>
        </p:nvSpPr>
        <p:spPr>
          <a:xfrm>
            <a:off x="459740" y="1152525"/>
            <a:ext cx="11236960" cy="51777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255270">
              <a:lnSpc>
                <a:spcPts val="1939"/>
              </a:lnSpc>
              <a:spcBef>
                <a:spcPts val="345"/>
              </a:spcBef>
            </a:pPr>
            <a:r>
              <a:rPr sz="1800" spc="65" dirty="0">
                <a:solidFill>
                  <a:srgbClr val="A21E21"/>
                </a:solidFill>
                <a:latin typeface="Calibri"/>
                <a:cs typeface="Calibri"/>
              </a:rPr>
              <a:t>This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material</a:t>
            </a:r>
            <a:r>
              <a:rPr sz="1800" spc="2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general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educational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purposes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only</a:t>
            </a:r>
            <a:r>
              <a:rPr sz="1800" spc="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based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on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perspectives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opinions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owners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writers.</a:t>
            </a:r>
            <a:r>
              <a:rPr sz="1800" spc="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It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provided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with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understanding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that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it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sz="1800" spc="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relied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upon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as,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nor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considered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be,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2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rendering</a:t>
            </a:r>
            <a:r>
              <a:rPr sz="1800" spc="2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sz="1800" spc="2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tax,</a:t>
            </a:r>
            <a:r>
              <a:rPr sz="1800" spc="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legal,</a:t>
            </a:r>
            <a:r>
              <a:rPr sz="1800" spc="3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accounting,</a:t>
            </a:r>
            <a:r>
              <a:rPr sz="1800" spc="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sz="1800" spc="2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2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sz="1800" spc="2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professional</a:t>
            </a:r>
            <a:r>
              <a:rPr sz="1800" spc="3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advice.</a:t>
            </a:r>
            <a:r>
              <a:rPr sz="1800" spc="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Investors</a:t>
            </a:r>
            <a:r>
              <a:rPr sz="1800" spc="2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should</a:t>
            </a:r>
            <a:r>
              <a:rPr sz="1800" spc="2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always</a:t>
            </a:r>
            <a:r>
              <a:rPr sz="1800" spc="2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consult</a:t>
            </a:r>
            <a:r>
              <a:rPr sz="1800" spc="2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an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appropriate</a:t>
            </a:r>
            <a:r>
              <a:rPr sz="1800" spc="2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professional</a:t>
            </a:r>
            <a:r>
              <a:rPr sz="1800" spc="2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regarding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their</a:t>
            </a:r>
            <a:r>
              <a:rPr sz="1800" spc="2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particular</a:t>
            </a:r>
            <a:r>
              <a:rPr sz="1800" spc="2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circumstances</a:t>
            </a:r>
            <a:r>
              <a:rPr sz="1800" spc="2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before</a:t>
            </a:r>
            <a:r>
              <a:rPr sz="1800" spc="2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A21E21"/>
                </a:solidFill>
                <a:latin typeface="Calibri"/>
                <a:cs typeface="Calibri"/>
              </a:rPr>
              <a:t>acting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on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information</a:t>
            </a:r>
            <a:r>
              <a:rPr sz="1800" spc="2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here.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1800">
              <a:latin typeface="Calibri"/>
              <a:cs typeface="Calibri"/>
            </a:endParaRPr>
          </a:p>
          <a:p>
            <a:pPr marL="12700" marR="76835">
              <a:lnSpc>
                <a:spcPts val="1939"/>
              </a:lnSpc>
            </a:pPr>
            <a:r>
              <a:rPr sz="1800" spc="75" dirty="0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information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provided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believed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accurate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reliable,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however,</a:t>
            </a:r>
            <a:r>
              <a:rPr sz="1800" spc="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we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cannot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guarantee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its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accuracy</a:t>
            </a:r>
            <a:r>
              <a:rPr sz="1800" spc="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or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completeness.</a:t>
            </a:r>
            <a:r>
              <a:rPr sz="1800" spc="-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Due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possibility</a:t>
            </a:r>
            <a:r>
              <a:rPr sz="1800" spc="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human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1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mechanical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error</a:t>
            </a:r>
            <a:r>
              <a:rPr sz="1800" spc="11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as</a:t>
            </a:r>
            <a:r>
              <a:rPr sz="1800" spc="1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A21E21"/>
                </a:solidFill>
                <a:latin typeface="Calibri"/>
                <a:cs typeface="Calibri"/>
              </a:rPr>
              <a:t>well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as</a:t>
            </a:r>
            <a:r>
              <a:rPr sz="1800" spc="1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factors,</a:t>
            </a:r>
            <a:r>
              <a:rPr sz="1800" spc="-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A21E21"/>
                </a:solidFill>
                <a:latin typeface="Calibri"/>
                <a:cs typeface="Calibri"/>
              </a:rPr>
              <a:t>including</a:t>
            </a:r>
            <a:r>
              <a:rPr sz="1800" spc="1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A21E21"/>
                </a:solidFill>
                <a:latin typeface="Calibri"/>
                <a:cs typeface="Calibri"/>
              </a:rPr>
              <a:t>but</a:t>
            </a:r>
            <a:r>
              <a:rPr sz="1800" spc="13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not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limited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technical</a:t>
            </a:r>
            <a:r>
              <a:rPr sz="1800" spc="229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inaccuracies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typographical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errors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omissions,</a:t>
            </a:r>
            <a:r>
              <a:rPr sz="1800" spc="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Worldsource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sz="1800" spc="21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Management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Inc.</a:t>
            </a:r>
            <a:r>
              <a:rPr sz="1800" spc="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responsible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sz="1800" spc="1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errors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omissions</a:t>
            </a:r>
            <a:r>
              <a:rPr sz="1800" spc="22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contained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herein.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ts val="1939"/>
              </a:lnSpc>
            </a:pP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Commissions,</a:t>
            </a:r>
            <a:r>
              <a:rPr sz="1800" spc="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A21E21"/>
                </a:solidFill>
                <a:latin typeface="Calibri"/>
                <a:cs typeface="Calibri"/>
              </a:rPr>
              <a:t>trailing</a:t>
            </a:r>
            <a:r>
              <a:rPr sz="1800" spc="24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commissions,</a:t>
            </a:r>
            <a:r>
              <a:rPr sz="1800" spc="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management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fees</a:t>
            </a:r>
            <a:r>
              <a:rPr sz="1800" spc="2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expenses</a:t>
            </a:r>
            <a:r>
              <a:rPr sz="1800" spc="24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sz="1800" spc="12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229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associated</a:t>
            </a:r>
            <a:r>
              <a:rPr sz="1800" spc="2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with</a:t>
            </a:r>
            <a:r>
              <a:rPr sz="1800" spc="2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mutual</a:t>
            </a:r>
            <a:r>
              <a:rPr sz="1800" spc="2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A21E21"/>
                </a:solidFill>
                <a:latin typeface="Calibri"/>
                <a:cs typeface="Calibri"/>
              </a:rPr>
              <a:t>fund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investments.</a:t>
            </a:r>
            <a:r>
              <a:rPr sz="1800" spc="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Please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read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Prospectus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Facts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before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investing.</a:t>
            </a:r>
            <a:r>
              <a:rPr sz="1800" spc="3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Mutual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funds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are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covered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by</a:t>
            </a:r>
            <a:r>
              <a:rPr sz="1800" spc="1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Canada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Deposit</a:t>
            </a:r>
            <a:r>
              <a:rPr sz="1800" spc="2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Insurance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Corporation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by</a:t>
            </a:r>
            <a:r>
              <a:rPr sz="1800" spc="1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sz="1800" spc="1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government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deposit</a:t>
            </a:r>
            <a:r>
              <a:rPr sz="1800" spc="1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insurer.</a:t>
            </a:r>
            <a:r>
              <a:rPr sz="1800" spc="-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There</a:t>
            </a:r>
            <a:r>
              <a:rPr sz="1800" spc="2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can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no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assurances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A21E21"/>
                </a:solidFill>
                <a:latin typeface="Calibri"/>
                <a:cs typeface="Calibri"/>
              </a:rPr>
              <a:t>that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A21E21"/>
                </a:solidFill>
                <a:latin typeface="Calibri"/>
                <a:cs typeface="Calibri"/>
              </a:rPr>
              <a:t>will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able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maintain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its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net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asset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value</a:t>
            </a:r>
            <a:r>
              <a:rPr sz="1800" spc="14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per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security</a:t>
            </a:r>
            <a:r>
              <a:rPr sz="1800" spc="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at</a:t>
            </a:r>
            <a:r>
              <a:rPr sz="1800" spc="13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constant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amount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that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full</a:t>
            </a:r>
            <a:r>
              <a:rPr sz="1800" spc="14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amount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your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investment</a:t>
            </a:r>
            <a:r>
              <a:rPr sz="1800" spc="18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A21E21"/>
                </a:solidFill>
                <a:latin typeface="Calibri"/>
                <a:cs typeface="Calibri"/>
              </a:rPr>
              <a:t>will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returned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sz="1800" spc="13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you.</a:t>
            </a:r>
            <a:r>
              <a:rPr sz="1800" spc="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sz="1800" spc="11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values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change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frequently</a:t>
            </a:r>
            <a:r>
              <a:rPr sz="1800" spc="9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past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performance</a:t>
            </a:r>
            <a:r>
              <a:rPr sz="1800" spc="14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sz="1800" spc="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A21E21"/>
                </a:solidFill>
                <a:latin typeface="Calibri"/>
                <a:cs typeface="Calibri"/>
              </a:rPr>
              <a:t>not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sz="1800" spc="10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</a:rPr>
              <a:t>repeated.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1800">
              <a:latin typeface="Calibri"/>
              <a:cs typeface="Calibri"/>
            </a:endParaRPr>
          </a:p>
          <a:p>
            <a:pPr marL="12700" marR="630555">
              <a:lnSpc>
                <a:spcPts val="1939"/>
              </a:lnSpc>
              <a:spcBef>
                <a:spcPts val="5"/>
              </a:spcBef>
            </a:pP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Encasa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Inc.</a:t>
            </a:r>
            <a:r>
              <a:rPr sz="1800" spc="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sz="1800" spc="17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sz="1800" spc="17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manager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portfolio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manager</a:t>
            </a:r>
            <a:r>
              <a:rPr sz="1800" spc="15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sz="1800" spc="160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Encasa</a:t>
            </a:r>
            <a:r>
              <a:rPr sz="1800" spc="16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Funds.</a:t>
            </a:r>
            <a:r>
              <a:rPr sz="1800" spc="65" dirty="0">
                <a:solidFill>
                  <a:srgbClr val="A21E21"/>
                </a:solidFill>
                <a:latin typeface="Calibri"/>
                <a:cs typeface="Calibri"/>
              </a:rPr>
              <a:t> 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Worldsource</a:t>
            </a:r>
            <a:r>
              <a:rPr sz="1800" spc="155" dirty="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sz="1800" spc="45" dirty="0">
                <a:solidFill>
                  <a:srgbClr val="A21E21"/>
                </a:solidFill>
                <a:latin typeface="Calibri"/>
                <a:cs typeface="Calibri"/>
              </a:rPr>
              <a:t>Financial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</a:rPr>
              <a:t>Mana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gement</a:t>
            </a:r>
            <a:r>
              <a:rPr sz="1800" spc="18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Inc.</a:t>
            </a:r>
            <a:r>
              <a:rPr sz="1800" spc="2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spc="6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is</a:t>
            </a:r>
            <a:r>
              <a:rPr sz="1800" spc="21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the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sponsoring</a:t>
            </a:r>
            <a:r>
              <a:rPr sz="1800" spc="22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mutual</a:t>
            </a:r>
            <a:r>
              <a:rPr sz="1800" spc="204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fund</a:t>
            </a:r>
            <a:r>
              <a:rPr sz="1800" spc="19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spc="-10" dirty="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dealer.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712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Office Theme</vt:lpstr>
      <vt:lpstr>PowerPoint Presentation</vt:lpstr>
      <vt:lpstr>Who is Encasa?</vt:lpstr>
      <vt:lpstr>Products tailored to a range of time horizons and risk levels</vt:lpstr>
      <vt:lpstr>What is Financial Planning?</vt:lpstr>
      <vt:lpstr>Financial Planning 101</vt:lpstr>
      <vt:lpstr>Financial Planning Con’t</vt:lpstr>
      <vt:lpstr>How Encasa can help</vt:lpstr>
      <vt:lpstr>Questions?</vt:lpstr>
      <vt:lpstr>Legal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Peter Corbyn</cp:lastModifiedBy>
  <cp:revision>1</cp:revision>
  <dcterms:created xsi:type="dcterms:W3CDTF">2024-05-21T19:48:01Z</dcterms:created>
  <dcterms:modified xsi:type="dcterms:W3CDTF">2024-05-24T08:58:41Z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2024-05-21T00:00:00Z</vt:filetime>
  </property>
  <property fmtid="{D5CDD505-2E9C-101B-9397-08002B2CF9AE}" pid="5" name="Producer">
    <vt:lpwstr>Microsoft® PowerPoint® for Microsoft 365</vt:lpwstr>
  </property>
</Properties>
</file>