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0287000"/>
  <p:notesSz cx="6858000" cy="9144000"/>
  <p:embeddedFontLst>
    <p:embeddedFont>
      <p:font typeface="Chromium One" panose="020B0604020202020204" charset="0"/>
      <p:regular r:id="rId38"/>
    </p:embeddedFont>
    <p:embeddedFont>
      <p:font typeface="Howell" panose="020B0604020202020204" charset="0"/>
      <p:regular r:id="rId39"/>
    </p:embeddedFont>
    <p:embeddedFont>
      <p:font typeface="Montserrat Bold" panose="020B0604020202020204" charset="0"/>
      <p:regular r:id="rId40"/>
    </p:embeddedFont>
    <p:embeddedFont>
      <p:font typeface="Montserrat Semi-Bold" panose="020B0604020202020204" charset="0"/>
      <p:regular r:id="rId41"/>
    </p:embeddedFont>
    <p:embeddedFont>
      <p:font typeface="Open Sans" panose="020B0606030504020204" pitchFamily="34" charset="0"/>
      <p:regular r:id="rId42"/>
    </p:embeddedFont>
    <p:embeddedFont>
      <p:font typeface="Open Sans Bold" panose="020B0806030504020204" charset="0"/>
      <p:regular r:id="rId43"/>
    </p:embeddedFont>
    <p:embeddedFont>
      <p:font typeface="Open Sans Bold Italics" panose="020B0604020202020204" charset="0"/>
      <p:regular r:id="rId44"/>
    </p:embeddedFont>
    <p:embeddedFont>
      <p:font typeface="Roboto" panose="02000000000000000000" pitchFamily="2" charset="0"/>
      <p:regular r:id="rId45"/>
    </p:embeddedFont>
    <p:embeddedFont>
      <p:font typeface="Roboto Bold" panose="02000000000000000000" charset="0"/>
      <p:regular r:id="rId46"/>
    </p:embeddedFont>
    <p:embeddedFont>
      <p:font typeface="Sports World" panose="020B0604020202020204" charset="0"/>
      <p:regular r:id="rId47"/>
    </p:embeddedFont>
    <p:embeddedFont>
      <p:font typeface="Wide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3.png"/><Relationship Id="rId7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4.jpe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10.sv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svg"/><Relationship Id="rId5" Type="http://schemas.openxmlformats.org/officeDocument/2006/relationships/image" Target="../media/image12.svg"/><Relationship Id="rId10" Type="http://schemas.openxmlformats.org/officeDocument/2006/relationships/image" Target="../media/image56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5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0.sv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12.sv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22801" y="-5158"/>
            <a:ext cx="13906909" cy="10430182"/>
            <a:chOff x="0" y="0"/>
            <a:chExt cx="812800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5898422" y="-67568"/>
            <a:ext cx="17186789" cy="10492591"/>
            <a:chOff x="0" y="0"/>
            <a:chExt cx="1160780" cy="708660"/>
          </a:xfrm>
        </p:grpSpPr>
        <p:sp>
          <p:nvSpPr>
            <p:cNvPr id="6" name="Freeform 6"/>
            <p:cNvSpPr/>
            <p:nvPr/>
          </p:nvSpPr>
          <p:spPr>
            <a:xfrm flipH="1" flipV="1"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1160780" y="0"/>
                  </a:moveTo>
                  <a:lnTo>
                    <a:pt x="1160780" y="708660"/>
                  </a:lnTo>
                  <a:lnTo>
                    <a:pt x="0" y="708660"/>
                  </a:lnTo>
                  <a:lnTo>
                    <a:pt x="234950" y="0"/>
                  </a:lnTo>
                  <a:lnTo>
                    <a:pt x="1160780" y="0"/>
                  </a:lnTo>
                  <a:close/>
                </a:path>
              </a:pathLst>
            </a:custGeom>
            <a:blipFill>
              <a:blip r:embed="rId2"/>
              <a:stretch>
                <a:fillRect l="-8755" r="-875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641769" y="2019448"/>
            <a:ext cx="1486159" cy="808099"/>
          </a:xfrm>
          <a:custGeom>
            <a:avLst/>
            <a:gdLst/>
            <a:ahLst/>
            <a:cxnLst/>
            <a:rect l="l" t="t" r="r" b="b"/>
            <a:pathLst>
              <a:path w="1486159" h="808099">
                <a:moveTo>
                  <a:pt x="0" y="0"/>
                </a:moveTo>
                <a:lnTo>
                  <a:pt x="1486158" y="0"/>
                </a:lnTo>
                <a:lnTo>
                  <a:pt x="1486158" y="808098"/>
                </a:lnTo>
                <a:lnTo>
                  <a:pt x="0" y="8080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1820" y="7509367"/>
            <a:ext cx="3299873" cy="1748933"/>
          </a:xfrm>
          <a:custGeom>
            <a:avLst/>
            <a:gdLst/>
            <a:ahLst/>
            <a:cxnLst/>
            <a:rect l="l" t="t" r="r" b="b"/>
            <a:pathLst>
              <a:path w="3299873" h="1748933">
                <a:moveTo>
                  <a:pt x="0" y="0"/>
                </a:moveTo>
                <a:lnTo>
                  <a:pt x="3299873" y="0"/>
                </a:lnTo>
                <a:lnTo>
                  <a:pt x="3299873" y="1748933"/>
                </a:lnTo>
                <a:lnTo>
                  <a:pt x="0" y="1748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41769" y="4480674"/>
            <a:ext cx="7299561" cy="76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87"/>
              </a:lnSpc>
            </a:pPr>
            <a:r>
              <a:rPr lang="en-US" sz="6278" spc="-860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FITNESS</a:t>
            </a:r>
          </a:p>
        </p:txBody>
      </p:sp>
      <p:sp>
        <p:nvSpPr>
          <p:cNvPr id="11" name="TextBox 11"/>
          <p:cNvSpPr txBox="1"/>
          <p:nvPr/>
        </p:nvSpPr>
        <p:spPr>
          <a:xfrm rot="-4297859">
            <a:off x="4421451" y="5321725"/>
            <a:ext cx="5727984" cy="24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9"/>
              </a:lnSpc>
            </a:pPr>
            <a:r>
              <a:rPr lang="en-US" sz="2199" spc="708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WWW.RODOCUADRA.COM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4841" y="3693076"/>
            <a:ext cx="6597596" cy="49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9"/>
              </a:lnSpc>
            </a:pPr>
            <a:r>
              <a:rPr lang="en-US" sz="3741" spc="63">
                <a:solidFill>
                  <a:srgbClr val="CDFF04"/>
                </a:solidFill>
                <a:latin typeface="Sports World"/>
                <a:ea typeface="Sports World"/>
                <a:cs typeface="Sports World"/>
                <a:sym typeface="Sports World"/>
              </a:rPr>
              <a:t>sUPLEMENTOS  EN EL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9065" y="5992622"/>
            <a:ext cx="6632335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spc="2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DR RODOLFO RODRÍGUEZ CUADRA</a:t>
            </a:r>
          </a:p>
          <a:p>
            <a:pPr algn="l">
              <a:lnSpc>
                <a:spcPts val="3219"/>
              </a:lnSpc>
            </a:pPr>
            <a:r>
              <a:rPr lang="en-US" sz="2299" spc="216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PHD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8159" y="942975"/>
            <a:ext cx="15691672" cy="923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 de Resistencia: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Uso de carbohidratos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595558" y="4742418"/>
            <a:ext cx="8316873" cy="5544582"/>
          </a:xfrm>
          <a:custGeom>
            <a:avLst/>
            <a:gdLst/>
            <a:ahLst/>
            <a:cxnLst/>
            <a:rect l="l" t="t" r="r" b="b"/>
            <a:pathLst>
              <a:path w="8316873" h="5544582">
                <a:moveTo>
                  <a:pt x="0" y="0"/>
                </a:moveTo>
                <a:lnTo>
                  <a:pt x="8316874" y="0"/>
                </a:lnTo>
                <a:lnTo>
                  <a:pt x="8316874" y="5544582"/>
                </a:lnTo>
                <a:lnTo>
                  <a:pt x="0" y="5544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8159" y="942975"/>
            <a:ext cx="15691672" cy="845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 de Resistencia: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Cafeína anhidra 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299121" y="4866903"/>
            <a:ext cx="8909748" cy="5420097"/>
          </a:xfrm>
          <a:custGeom>
            <a:avLst/>
            <a:gdLst/>
            <a:ahLst/>
            <a:cxnLst/>
            <a:rect l="l" t="t" r="r" b="b"/>
            <a:pathLst>
              <a:path w="8909748" h="5420097">
                <a:moveTo>
                  <a:pt x="0" y="0"/>
                </a:moveTo>
                <a:lnTo>
                  <a:pt x="8909748" y="0"/>
                </a:lnTo>
                <a:lnTo>
                  <a:pt x="8909748" y="5420097"/>
                </a:lnTo>
                <a:lnTo>
                  <a:pt x="0" y="542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8159" y="942975"/>
            <a:ext cx="15691672" cy="845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Suplementos en contexto clínico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Pérdida de Peso: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Cafeína anhidra y té verde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968892" y="5215248"/>
            <a:ext cx="8956006" cy="5970671"/>
          </a:xfrm>
          <a:custGeom>
            <a:avLst/>
            <a:gdLst/>
            <a:ahLst/>
            <a:cxnLst/>
            <a:rect l="l" t="t" r="r" b="b"/>
            <a:pathLst>
              <a:path w="8956006" h="5970671">
                <a:moveTo>
                  <a:pt x="0" y="0"/>
                </a:moveTo>
                <a:lnTo>
                  <a:pt x="8956007" y="0"/>
                </a:lnTo>
                <a:lnTo>
                  <a:pt x="8956007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733" y="2922254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89560" y="515981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023947" y="4735281"/>
            <a:ext cx="12059380" cy="173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2"/>
              </a:lnSpc>
            </a:pPr>
            <a:r>
              <a:rPr lang="en-US" sz="6472" spc="-886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DEJES DE</a:t>
            </a:r>
          </a:p>
          <a:p>
            <a:pPr marL="0" lvl="0" indent="0" algn="l">
              <a:lnSpc>
                <a:spcPts val="6602"/>
              </a:lnSpc>
            </a:pPr>
            <a:r>
              <a:rPr lang="en-US" sz="6472" spc="-886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ENTRENAR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23947" y="3929771"/>
            <a:ext cx="11103048" cy="80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60"/>
              </a:lnSpc>
            </a:pPr>
            <a:r>
              <a:rPr lang="en-US" sz="6472" spc="-517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nunca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1" y="256233"/>
            <a:ext cx="3657600" cy="923544"/>
          </a:xfrm>
          <a:custGeom>
            <a:avLst/>
            <a:gdLst/>
            <a:ahLst/>
            <a:cxnLst/>
            <a:rect l="l" t="t" r="r" b="b"/>
            <a:pathLst>
              <a:path w="3657600" h="923544">
                <a:moveTo>
                  <a:pt x="0" y="0"/>
                </a:moveTo>
                <a:lnTo>
                  <a:pt x="3657600" y="0"/>
                </a:lnTo>
                <a:lnTo>
                  <a:pt x="3657600" y="923544"/>
                </a:lnTo>
                <a:lnTo>
                  <a:pt x="0" y="923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28562" y="8911252"/>
            <a:ext cx="3691173" cy="932021"/>
          </a:xfrm>
          <a:custGeom>
            <a:avLst/>
            <a:gdLst/>
            <a:ahLst/>
            <a:cxnLst/>
            <a:rect l="l" t="t" r="r" b="b"/>
            <a:pathLst>
              <a:path w="3691173" h="932021">
                <a:moveTo>
                  <a:pt x="0" y="0"/>
                </a:moveTo>
                <a:lnTo>
                  <a:pt x="3691173" y="0"/>
                </a:lnTo>
                <a:lnTo>
                  <a:pt x="3691173" y="932021"/>
                </a:lnTo>
                <a:lnTo>
                  <a:pt x="0" y="93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615548"/>
            <a:ext cx="16861866" cy="551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Unidad 2</a:t>
            </a:r>
          </a:p>
          <a:p>
            <a:pPr marL="0" lvl="0" indent="0"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Cálculo de dosis de cada suplemento en el contexto adecuado.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47999" y="0"/>
            <a:ext cx="5840001" cy="10287000"/>
            <a:chOff x="0" y="0"/>
            <a:chExt cx="153810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8107" cy="2709333"/>
            </a:xfrm>
            <a:custGeom>
              <a:avLst/>
              <a:gdLst/>
              <a:ahLst/>
              <a:cxnLst/>
              <a:rect l="l" t="t" r="r" b="b"/>
              <a:pathLst>
                <a:path w="1538107" h="2709333">
                  <a:moveTo>
                    <a:pt x="0" y="0"/>
                  </a:moveTo>
                  <a:lnTo>
                    <a:pt x="1538107" y="0"/>
                  </a:lnTo>
                  <a:lnTo>
                    <a:pt x="15381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3810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342512" y="352402"/>
            <a:ext cx="7076771" cy="9445245"/>
          </a:xfrm>
          <a:custGeom>
            <a:avLst/>
            <a:gdLst/>
            <a:ahLst/>
            <a:cxnLst/>
            <a:rect l="l" t="t" r="r" b="b"/>
            <a:pathLst>
              <a:path w="7076771" h="9445245">
                <a:moveTo>
                  <a:pt x="7076771" y="0"/>
                </a:moveTo>
                <a:lnTo>
                  <a:pt x="0" y="0"/>
                </a:lnTo>
                <a:lnTo>
                  <a:pt x="0" y="9445245"/>
                </a:lnTo>
                <a:lnTo>
                  <a:pt x="7076771" y="9445245"/>
                </a:lnTo>
                <a:lnTo>
                  <a:pt x="7076771" y="0"/>
                </a:lnTo>
                <a:close/>
              </a:path>
            </a:pathLst>
          </a:custGeom>
          <a:blipFill>
            <a:blip r:embed="rId6"/>
            <a:stretch>
              <a:fillRect l="-21478" r="-4142" b="-300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2953652"/>
            <a:ext cx="6441210" cy="44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1"/>
              </a:lnSpc>
            </a:pPr>
            <a:r>
              <a:rPr lang="en-US" sz="3572" spc="-146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Objetivo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363101"/>
            <a:ext cx="572798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UNIDAD 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868" y="4183310"/>
            <a:ext cx="8905352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participante, después de abordar el suplemento en cuestión, registrará los gramos necesarios de cada suplemento para el paciente o deportista de ejemplo.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3997" y="2846029"/>
            <a:ext cx="1449224" cy="341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7"/>
              </a:lnSpc>
            </a:pPr>
            <a:r>
              <a:rPr lang="en-US" sz="1999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09748" y="1251860"/>
            <a:ext cx="11781076" cy="594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43"/>
              </a:lnSpc>
            </a:pPr>
            <a:r>
              <a:rPr lang="en-US" sz="4772" spc="-195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Cálculo y Dosificación de Suplementos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9828397" y="-1297828"/>
            <a:ext cx="18066608" cy="13549956"/>
            <a:chOff x="0" y="0"/>
            <a:chExt cx="812800" cy="609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6131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7487857" y="1846739"/>
            <a:ext cx="10800143" cy="6593523"/>
            <a:chOff x="0" y="0"/>
            <a:chExt cx="1160780" cy="708660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160780" cy="708660"/>
            </a:xfrm>
            <a:custGeom>
              <a:avLst/>
              <a:gdLst/>
              <a:ahLst/>
              <a:cxnLst/>
              <a:rect l="l" t="t" r="r" b="b"/>
              <a:pathLst>
                <a:path w="1160780" h="708660">
                  <a:moveTo>
                    <a:pt x="0" y="0"/>
                  </a:moveTo>
                  <a:lnTo>
                    <a:pt x="0" y="708660"/>
                  </a:lnTo>
                  <a:lnTo>
                    <a:pt x="1160780" y="708660"/>
                  </a:lnTo>
                  <a:lnTo>
                    <a:pt x="92583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424" b="-1142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670871" y="2635250"/>
            <a:ext cx="6441210" cy="633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endParaRPr dirty="0"/>
          </a:p>
          <a:p>
            <a:pPr algn="l">
              <a:lnSpc>
                <a:spcPts val="5599"/>
              </a:lnSpc>
            </a:pPr>
            <a:endParaRPr dirty="0"/>
          </a:p>
          <a:p>
            <a:pPr algn="l">
              <a:lnSpc>
                <a:spcPts val="5739"/>
              </a:lnSpc>
            </a:pPr>
            <a:r>
              <a:rPr lang="en-US" sz="4099" u="sng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Cálculo</a:t>
            </a:r>
            <a:r>
              <a:rPr lang="en-US" sz="4099" u="sng" dirty="0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99" u="sng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Personalizado</a:t>
            </a:r>
            <a:r>
              <a:rPr lang="en-US" sz="4099" u="sng" dirty="0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l">
              <a:lnSpc>
                <a:spcPts val="5599"/>
              </a:lnSpc>
            </a:pPr>
            <a:endParaRPr lang="en-US" sz="4099" u="sng" dirty="0">
              <a:solidFill>
                <a:srgbClr val="16131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727196" lvl="2" indent="-575732" algn="l">
              <a:lnSpc>
                <a:spcPts val="5599"/>
              </a:lnSpc>
              <a:buFont typeface="Arial"/>
              <a:buChar char="⚬"/>
            </a:pPr>
            <a:r>
              <a:rPr lang="en-US" sz="3999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Basado</a:t>
            </a:r>
            <a:r>
              <a:rPr lang="en-US" sz="3999" dirty="0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99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3999" dirty="0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peso </a:t>
            </a:r>
          </a:p>
          <a:p>
            <a:pPr marL="1727196" lvl="2" indent="-575732" algn="l">
              <a:lnSpc>
                <a:spcPts val="5599"/>
              </a:lnSpc>
              <a:buFont typeface="Arial"/>
              <a:buChar char="⚬"/>
            </a:pPr>
            <a:r>
              <a:rPr lang="en-US" sz="3999" dirty="0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Nivel de </a:t>
            </a:r>
            <a:r>
              <a:rPr lang="en-US" sz="3999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actividad</a:t>
            </a:r>
            <a:endParaRPr lang="en-US" sz="3999" dirty="0">
              <a:solidFill>
                <a:srgbClr val="16131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727196" lvl="2" indent="-575732" algn="l">
              <a:lnSpc>
                <a:spcPts val="5599"/>
              </a:lnSpc>
              <a:buFont typeface="Arial"/>
              <a:buChar char="⚬"/>
            </a:pPr>
            <a:r>
              <a:rPr lang="en-US" sz="3999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Objetivo</a:t>
            </a:r>
            <a:r>
              <a:rPr lang="en-US" sz="3999" dirty="0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99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físico</a:t>
            </a:r>
            <a:endParaRPr lang="en-US" sz="3999" dirty="0">
              <a:solidFill>
                <a:srgbClr val="16131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1727196" lvl="2" indent="-575732" algn="l">
              <a:lnSpc>
                <a:spcPts val="5599"/>
              </a:lnSpc>
              <a:buFont typeface="Arial"/>
              <a:buChar char="⚬"/>
            </a:pPr>
            <a:r>
              <a:rPr lang="en-US" sz="3999" dirty="0" err="1">
                <a:solidFill>
                  <a:srgbClr val="1613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Enfermedad</a:t>
            </a:r>
            <a:endParaRPr lang="en-US" sz="3999" dirty="0">
              <a:solidFill>
                <a:srgbClr val="16131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161315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49938" y="-2565707"/>
            <a:ext cx="10172372" cy="13549956"/>
            <a:chOff x="0" y="0"/>
            <a:chExt cx="457646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646" cy="609600"/>
            </a:xfrm>
            <a:custGeom>
              <a:avLst/>
              <a:gdLst/>
              <a:ahLst/>
              <a:cxnLst/>
              <a:rect l="l" t="t" r="r" b="b"/>
              <a:pathLst>
                <a:path w="457646" h="609600">
                  <a:moveTo>
                    <a:pt x="203200" y="0"/>
                  </a:moveTo>
                  <a:lnTo>
                    <a:pt x="457646" y="0"/>
                  </a:lnTo>
                  <a:lnTo>
                    <a:pt x="25444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5444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6813" y="513715"/>
            <a:ext cx="17281319" cy="526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PROTEÍNAS EN POLVO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899">
              <a:solidFill>
                <a:srgbClr val="CDFF04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Esenciales para la </a:t>
            </a:r>
            <a:r>
              <a:rPr lang="en-US" sz="3699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reparación y crecimiento muscular.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Son populares entre los deportistas y personas que buscan aumentar su ingesta proteica, especialmente después del ejercicio.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519250" y="6474601"/>
            <a:ext cx="6768750" cy="3812399"/>
          </a:xfrm>
          <a:custGeom>
            <a:avLst/>
            <a:gdLst/>
            <a:ahLst/>
            <a:cxnLst/>
            <a:rect l="l" t="t" r="r" b="b"/>
            <a:pathLst>
              <a:path w="6768750" h="3812399">
                <a:moveTo>
                  <a:pt x="0" y="0"/>
                </a:moveTo>
                <a:lnTo>
                  <a:pt x="6768750" y="0"/>
                </a:lnTo>
                <a:lnTo>
                  <a:pt x="6768750" y="3812399"/>
                </a:lnTo>
                <a:lnTo>
                  <a:pt x="0" y="3812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13" y="4718852"/>
            <a:ext cx="11054090" cy="523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CDFF04"/>
                </a:solidFill>
                <a:latin typeface="Roboto"/>
                <a:ea typeface="Roboto"/>
                <a:cs typeface="Roboto"/>
                <a:sym typeface="Roboto"/>
              </a:rPr>
              <a:t>Gramos recomendados: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CDFF0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Dosis general: 1.2 - 2.2 gramos por kilogramo de peso corporal por día.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Contexto: Deportistas en entrenamiento de fuerza o resistencia.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Pacientes con sarcopenia.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49938" y="-2565707"/>
            <a:ext cx="10172372" cy="13549956"/>
            <a:chOff x="0" y="0"/>
            <a:chExt cx="457646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646" cy="609600"/>
            </a:xfrm>
            <a:custGeom>
              <a:avLst/>
              <a:gdLst/>
              <a:ahLst/>
              <a:cxnLst/>
              <a:rect l="l" t="t" r="r" b="b"/>
              <a:pathLst>
                <a:path w="457646" h="609600">
                  <a:moveTo>
                    <a:pt x="203200" y="0"/>
                  </a:moveTo>
                  <a:lnTo>
                    <a:pt x="457646" y="0"/>
                  </a:lnTo>
                  <a:lnTo>
                    <a:pt x="25444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5444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033804" y="4785527"/>
            <a:ext cx="4354781" cy="4354781"/>
          </a:xfrm>
          <a:custGeom>
            <a:avLst/>
            <a:gdLst/>
            <a:ahLst/>
            <a:cxnLst/>
            <a:rect l="l" t="t" r="r" b="b"/>
            <a:pathLst>
              <a:path w="4354781" h="4354781">
                <a:moveTo>
                  <a:pt x="0" y="0"/>
                </a:moveTo>
                <a:lnTo>
                  <a:pt x="4354781" y="0"/>
                </a:lnTo>
                <a:lnTo>
                  <a:pt x="4354781" y="4354782"/>
                </a:lnTo>
                <a:lnTo>
                  <a:pt x="0" y="43547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6813" y="523240"/>
            <a:ext cx="17281319" cy="391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CREATINA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ES UN COMPUESTO QUE SE ENCUENTRA DE FORMA NATURAL EN LOS MÚSCULOS Y AYUDA A PRODUCIR </a:t>
            </a:r>
            <a:r>
              <a:rPr lang="en-US" sz="3699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ENERGÍA</a:t>
            </a: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DURANTE ACTIVIDADES DE ALTA INTENSIDAD. SU SUPLEMENTACIÓN PUEDE MEJORAR LA</a:t>
            </a:r>
            <a:r>
              <a:rPr lang="en-US" sz="3699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 FUERZA, EL RENDIMIENTO</a:t>
            </a: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EN EJERCICIOS BREVES Y LA GANANCIA DE MASA MUSCULAR.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13" y="4718852"/>
            <a:ext cx="11054090" cy="523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endParaRPr/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Gramos recomendados: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Dosis de carga: 20 gramos por día (dividido en 4 dosis de 5 gramos) durante 5-7 días.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Dosis de mantenimiento: 3-5 gramos por día.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Contexto: Deportistas y algunos pacientes.</a:t>
            </a:r>
          </a:p>
          <a:p>
            <a:pPr marL="0" lvl="0" indent="0" algn="ctr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49938" y="-2565707"/>
            <a:ext cx="10172372" cy="13549956"/>
            <a:chOff x="0" y="0"/>
            <a:chExt cx="457646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646" cy="609600"/>
            </a:xfrm>
            <a:custGeom>
              <a:avLst/>
              <a:gdLst/>
              <a:ahLst/>
              <a:cxnLst/>
              <a:rect l="l" t="t" r="r" b="b"/>
              <a:pathLst>
                <a:path w="457646" h="609600">
                  <a:moveTo>
                    <a:pt x="203200" y="0"/>
                  </a:moveTo>
                  <a:lnTo>
                    <a:pt x="457646" y="0"/>
                  </a:lnTo>
                  <a:lnTo>
                    <a:pt x="25444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5444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560950" y="4439285"/>
            <a:ext cx="5189330" cy="5189330"/>
          </a:xfrm>
          <a:custGeom>
            <a:avLst/>
            <a:gdLst/>
            <a:ahLst/>
            <a:cxnLst/>
            <a:rect l="l" t="t" r="r" b="b"/>
            <a:pathLst>
              <a:path w="5189330" h="5189330">
                <a:moveTo>
                  <a:pt x="0" y="0"/>
                </a:moveTo>
                <a:lnTo>
                  <a:pt x="5189330" y="0"/>
                </a:lnTo>
                <a:lnTo>
                  <a:pt x="5189330" y="5189330"/>
                </a:lnTo>
                <a:lnTo>
                  <a:pt x="0" y="5189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6813" y="523240"/>
            <a:ext cx="17281319" cy="457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BETA ALANINA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</a:t>
            </a: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 un aminoácido que ayuda a </a:t>
            </a:r>
            <a:r>
              <a:rPr lang="en-US" sz="3699">
                <a:solidFill>
                  <a:srgbClr val="FF3131"/>
                </a:solidFill>
                <a:latin typeface="Roboto"/>
                <a:ea typeface="Roboto"/>
                <a:cs typeface="Roboto"/>
                <a:sym typeface="Roboto"/>
              </a:rPr>
              <a:t>reducir la fatiga muscular </a:t>
            </a:r>
            <a:r>
              <a:rPr lang="en-US" sz="36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durante el ejercicio intenso al aumentar los niveles de carnosina en los músculos. Esto mejora la capacidad de esfuerzo en actividades de alta intensidad.</a:t>
            </a:r>
          </a:p>
          <a:p>
            <a:pPr algn="ctr">
              <a:lnSpc>
                <a:spcPts val="5179"/>
              </a:lnSpc>
            </a:pPr>
            <a:endParaRPr lang="en-US" sz="36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6860" y="4372610"/>
            <a:ext cx="11054090" cy="72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Gramos recomendados: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CDFF04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Dosis: 4-6 gramos por día, dividido en 2-3 dosis para evitar el hormigueo.</a:t>
            </a: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endParaRPr lang="en-US" sz="3699" u="none" strike="noStrike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Contexto: Mejora la capacidad de esfuerzo en ejercicios de alta intensidad.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1" y="256233"/>
            <a:ext cx="3657600" cy="923544"/>
          </a:xfrm>
          <a:custGeom>
            <a:avLst/>
            <a:gdLst/>
            <a:ahLst/>
            <a:cxnLst/>
            <a:rect l="l" t="t" r="r" b="b"/>
            <a:pathLst>
              <a:path w="3657600" h="923544">
                <a:moveTo>
                  <a:pt x="0" y="0"/>
                </a:moveTo>
                <a:lnTo>
                  <a:pt x="3657600" y="0"/>
                </a:lnTo>
                <a:lnTo>
                  <a:pt x="3657600" y="923544"/>
                </a:lnTo>
                <a:lnTo>
                  <a:pt x="0" y="923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28562" y="8911252"/>
            <a:ext cx="3691173" cy="932021"/>
          </a:xfrm>
          <a:custGeom>
            <a:avLst/>
            <a:gdLst/>
            <a:ahLst/>
            <a:cxnLst/>
            <a:rect l="l" t="t" r="r" b="b"/>
            <a:pathLst>
              <a:path w="3691173" h="932021">
                <a:moveTo>
                  <a:pt x="0" y="0"/>
                </a:moveTo>
                <a:lnTo>
                  <a:pt x="3691173" y="0"/>
                </a:lnTo>
                <a:lnTo>
                  <a:pt x="3691173" y="932021"/>
                </a:lnTo>
                <a:lnTo>
                  <a:pt x="0" y="93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74045"/>
            <a:ext cx="16861866" cy="74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Unidad 1</a:t>
            </a:r>
          </a:p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1.Tipos de suplementos nutricionales.</a:t>
            </a:r>
          </a:p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 Suplementos con evidencia científica.</a:t>
            </a:r>
          </a:p>
          <a:p>
            <a:pPr marL="0" lvl="0" indent="0"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Suplementos usados en el ámbito clínico y deportivo.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49938" y="-2565707"/>
            <a:ext cx="10172372" cy="13549956"/>
            <a:chOff x="0" y="0"/>
            <a:chExt cx="457646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646" cy="609600"/>
            </a:xfrm>
            <a:custGeom>
              <a:avLst/>
              <a:gdLst/>
              <a:ahLst/>
              <a:cxnLst/>
              <a:rect l="l" t="t" r="r" b="b"/>
              <a:pathLst>
                <a:path w="457646" h="609600">
                  <a:moveTo>
                    <a:pt x="203200" y="0"/>
                  </a:moveTo>
                  <a:lnTo>
                    <a:pt x="457646" y="0"/>
                  </a:lnTo>
                  <a:lnTo>
                    <a:pt x="25444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5444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70871" y="4524786"/>
            <a:ext cx="3912544" cy="5762214"/>
          </a:xfrm>
          <a:custGeom>
            <a:avLst/>
            <a:gdLst/>
            <a:ahLst/>
            <a:cxnLst/>
            <a:rect l="l" t="t" r="r" b="b"/>
            <a:pathLst>
              <a:path w="3912544" h="5762214">
                <a:moveTo>
                  <a:pt x="0" y="0"/>
                </a:moveTo>
                <a:lnTo>
                  <a:pt x="3912544" y="0"/>
                </a:lnTo>
                <a:lnTo>
                  <a:pt x="3912544" y="5762214"/>
                </a:lnTo>
                <a:lnTo>
                  <a:pt x="0" y="5762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3340" y="285727"/>
            <a:ext cx="17281319" cy="523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SUPLEMENTOS DE CARBOHIDRATOS</a:t>
            </a:r>
          </a:p>
          <a:p>
            <a:pPr algn="ctr">
              <a:lnSpc>
                <a:spcPts val="5179"/>
              </a:lnSpc>
            </a:pPr>
            <a:endParaRPr lang="en-US" sz="3699">
              <a:solidFill>
                <a:srgbClr val="CDFF04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Los suplementos de carbohidratos proporcionan energía rápida y eficiente durante ejercicios prolongados, como maratones o ciclismo de larga distancia. Son esenciales para mantener los niveles de glucosa en sangre y </a:t>
            </a:r>
            <a:r>
              <a:rPr lang="en-US" sz="3699">
                <a:solidFill>
                  <a:srgbClr val="FF3131"/>
                </a:solidFill>
                <a:latin typeface="Roboto Bold"/>
                <a:ea typeface="Roboto Bold"/>
                <a:cs typeface="Roboto Bold"/>
                <a:sym typeface="Roboto Bold"/>
              </a:rPr>
              <a:t>retrasar la fatiga.</a:t>
            </a:r>
          </a:p>
          <a:p>
            <a:pPr algn="ctr">
              <a:lnSpc>
                <a:spcPts val="5179"/>
              </a:lnSpc>
            </a:pPr>
            <a:endParaRPr lang="en-US" sz="3699">
              <a:solidFill>
                <a:srgbClr val="FF3131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F3131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11470" y="4458111"/>
            <a:ext cx="11054090" cy="588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Gramos recomendados: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CDFF04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Dosis durante ejercicio prolongado: 30-60 gramos por hora.</a:t>
            </a:r>
          </a:p>
          <a:p>
            <a:pPr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Contexto: Importante para mantener niveles de energía durante entrenamientos o competencias de resistencia.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581828" y="-2565707"/>
            <a:ext cx="10172372" cy="13549956"/>
            <a:chOff x="0" y="0"/>
            <a:chExt cx="457646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7646" cy="609600"/>
            </a:xfrm>
            <a:custGeom>
              <a:avLst/>
              <a:gdLst/>
              <a:ahLst/>
              <a:cxnLst/>
              <a:rect l="l" t="t" r="r" b="b"/>
              <a:pathLst>
                <a:path w="457646" h="609600">
                  <a:moveTo>
                    <a:pt x="203200" y="0"/>
                  </a:moveTo>
                  <a:lnTo>
                    <a:pt x="457646" y="0"/>
                  </a:lnTo>
                  <a:lnTo>
                    <a:pt x="25444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5444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8412" y="1301157"/>
            <a:ext cx="6504463" cy="72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CAFEÍNA ANHIDRA</a:t>
            </a:r>
          </a:p>
          <a:p>
            <a:pPr algn="ctr">
              <a:lnSpc>
                <a:spcPts val="5179"/>
              </a:lnSpc>
            </a:pPr>
            <a:endParaRPr lang="en-US" sz="3699">
              <a:solidFill>
                <a:srgbClr val="CDFF04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La cafeína anhidra es una forma concentrada de cafeína que se utiliza para mejorar el rendimiento físico y mental. Su consumo puede aumentar la resistencia, la concentración y la capacidad de alerta.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70631" y="1129300"/>
            <a:ext cx="8578994" cy="72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r>
              <a:rPr lang="en-US" sz="3699" u="none" strike="noStrike" dirty="0" err="1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Gramos</a:t>
            </a:r>
            <a:r>
              <a:rPr lang="en-US" sz="3699" u="none" strike="noStrike" dirty="0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99" u="none" strike="noStrike" dirty="0" err="1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recomendados</a:t>
            </a:r>
            <a:r>
              <a:rPr lang="en-US" sz="3699" u="none" strike="noStrike" dirty="0">
                <a:solidFill>
                  <a:srgbClr val="CDFF04"/>
                </a:solidFill>
                <a:latin typeface="Roboto Bold"/>
                <a:ea typeface="Roboto Bold"/>
                <a:cs typeface="Roboto Bold"/>
                <a:sym typeface="Roboto Bold"/>
              </a:rPr>
              <a:t>: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 dirty="0">
              <a:solidFill>
                <a:srgbClr val="CDFF04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Dosis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: 3-6 mg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por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kilogramo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peso corporal,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aproximadamente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60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minutos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antes del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ejercicio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.</a:t>
            </a:r>
          </a:p>
          <a:p>
            <a:pPr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Contexto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: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Rendimiento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en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deportes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de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resistencia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y la </a:t>
            </a: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concentración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  <a:r>
              <a:rPr lang="en-US" sz="3699" u="none" strike="noStrike" dirty="0">
                <a:solidFill>
                  <a:srgbClr val="161315"/>
                </a:solidFill>
                <a:latin typeface="Roboto Bold"/>
                <a:ea typeface="Roboto Bold"/>
                <a:cs typeface="Roboto Bold"/>
                <a:sym typeface="Roboto Bold"/>
              </a:rPr>
              <a:t>mental.</a:t>
            </a:r>
          </a:p>
          <a:p>
            <a:pPr marL="798829" lvl="1" indent="-399415" algn="l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u="none" strike="noStrike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Teofilina</a:t>
            </a:r>
            <a:r>
              <a:rPr lang="en-US" sz="3699" u="none" strike="noStrike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EPOC</a:t>
            </a:r>
          </a:p>
          <a:p>
            <a:pPr marL="0" lvl="0" indent="0" algn="l">
              <a:lnSpc>
                <a:spcPts val="5179"/>
              </a:lnSpc>
              <a:spcBef>
                <a:spcPct val="0"/>
              </a:spcBef>
            </a:pPr>
            <a:endParaRPr lang="en-US" sz="3699" u="none" strike="noStrike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001381" y="4209271"/>
            <a:ext cx="2569250" cy="5306630"/>
          </a:xfrm>
          <a:custGeom>
            <a:avLst/>
            <a:gdLst/>
            <a:ahLst/>
            <a:cxnLst/>
            <a:rect l="l" t="t" r="r" b="b"/>
            <a:pathLst>
              <a:path w="2569250" h="5306630">
                <a:moveTo>
                  <a:pt x="0" y="0"/>
                </a:moveTo>
                <a:lnTo>
                  <a:pt x="2569250" y="0"/>
                </a:lnTo>
                <a:lnTo>
                  <a:pt x="2569250" y="5306630"/>
                </a:lnTo>
                <a:lnTo>
                  <a:pt x="0" y="5306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50" t="-24059" r="-45398" b="-34356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247018" y="2583007"/>
            <a:ext cx="7518827" cy="5120987"/>
            <a:chOff x="0" y="0"/>
            <a:chExt cx="5475623" cy="3729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161315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/>
              <a:stretch>
                <a:fillRect l="-1081" r="-108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75126" y="2583007"/>
            <a:ext cx="7518827" cy="5120987"/>
            <a:chOff x="0" y="0"/>
            <a:chExt cx="5475623" cy="3729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000000">
                <a:alpha val="12941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3">
                <a:alphaModFix amt="13000"/>
              </a:blip>
              <a:stretch>
                <a:fillRect l="-1113" r="-111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118911" y="2583007"/>
            <a:ext cx="7518827" cy="5120987"/>
            <a:chOff x="0" y="0"/>
            <a:chExt cx="5475623" cy="37293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161315">
                <a:alpha val="23922"/>
              </a:srgbClr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4">
                <a:alphaModFix amt="24000"/>
              </a:blip>
              <a:stretch>
                <a:fillRect l="-1017" r="-1017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874541" y="774188"/>
            <a:ext cx="8263782" cy="8263782"/>
          </a:xfrm>
          <a:custGeom>
            <a:avLst/>
            <a:gdLst/>
            <a:ahLst/>
            <a:cxnLst/>
            <a:rect l="l" t="t" r="r" b="b"/>
            <a:pathLst>
              <a:path w="8263782" h="8263782">
                <a:moveTo>
                  <a:pt x="0" y="0"/>
                </a:moveTo>
                <a:lnTo>
                  <a:pt x="8263782" y="0"/>
                </a:lnTo>
                <a:lnTo>
                  <a:pt x="8263782" y="8263783"/>
                </a:lnTo>
                <a:lnTo>
                  <a:pt x="0" y="82637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728" y="613854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88115" y="7835184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3675" y="3086100"/>
            <a:ext cx="7140651" cy="4114800"/>
          </a:xfrm>
          <a:custGeom>
            <a:avLst/>
            <a:gdLst/>
            <a:ahLst/>
            <a:cxnLst/>
            <a:rect l="l" t="t" r="r" b="b"/>
            <a:pathLst>
              <a:path w="7140651" h="4114800">
                <a:moveTo>
                  <a:pt x="0" y="0"/>
                </a:moveTo>
                <a:lnTo>
                  <a:pt x="7140650" y="0"/>
                </a:lnTo>
                <a:lnTo>
                  <a:pt x="71406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51" y="256233"/>
            <a:ext cx="3657600" cy="923544"/>
          </a:xfrm>
          <a:custGeom>
            <a:avLst/>
            <a:gdLst/>
            <a:ahLst/>
            <a:cxnLst/>
            <a:rect l="l" t="t" r="r" b="b"/>
            <a:pathLst>
              <a:path w="3657600" h="923544">
                <a:moveTo>
                  <a:pt x="0" y="0"/>
                </a:moveTo>
                <a:lnTo>
                  <a:pt x="3657600" y="0"/>
                </a:lnTo>
                <a:lnTo>
                  <a:pt x="3657600" y="923544"/>
                </a:lnTo>
                <a:lnTo>
                  <a:pt x="0" y="9235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28562" y="8911252"/>
            <a:ext cx="3691173" cy="932021"/>
          </a:xfrm>
          <a:custGeom>
            <a:avLst/>
            <a:gdLst/>
            <a:ahLst/>
            <a:cxnLst/>
            <a:rect l="l" t="t" r="r" b="b"/>
            <a:pathLst>
              <a:path w="3691173" h="932021">
                <a:moveTo>
                  <a:pt x="0" y="0"/>
                </a:moveTo>
                <a:lnTo>
                  <a:pt x="3691173" y="0"/>
                </a:lnTo>
                <a:lnTo>
                  <a:pt x="3691173" y="932021"/>
                </a:lnTo>
                <a:lnTo>
                  <a:pt x="0" y="932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7869" y="474927"/>
            <a:ext cx="16861866" cy="1126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Unidad 3</a:t>
            </a:r>
          </a:p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1. Tipos de suplementos</a:t>
            </a:r>
          </a:p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2.Suplementos con evidencia científica.</a:t>
            </a:r>
          </a:p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3. Suplementos usados en el ámbito clínico y deportivo.</a:t>
            </a:r>
          </a:p>
          <a:p>
            <a:pPr algn="l">
              <a:lnSpc>
                <a:spcPts val="15081"/>
              </a:lnSpc>
            </a:pPr>
            <a:r>
              <a:rPr lang="en-US" sz="6472" spc="-517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4. Cálculo de dosis.</a:t>
            </a:r>
          </a:p>
          <a:p>
            <a:pPr marL="0" lvl="0" indent="0" algn="l">
              <a:lnSpc>
                <a:spcPts val="15081"/>
              </a:lnSpc>
            </a:pPr>
            <a:endParaRPr lang="en-US" sz="6472" spc="-51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47999" y="0"/>
            <a:ext cx="5840001" cy="10287000"/>
            <a:chOff x="0" y="0"/>
            <a:chExt cx="153810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8107" cy="2709333"/>
            </a:xfrm>
            <a:custGeom>
              <a:avLst/>
              <a:gdLst/>
              <a:ahLst/>
              <a:cxnLst/>
              <a:rect l="l" t="t" r="r" b="b"/>
              <a:pathLst>
                <a:path w="1538107" h="2709333">
                  <a:moveTo>
                    <a:pt x="0" y="0"/>
                  </a:moveTo>
                  <a:lnTo>
                    <a:pt x="1538107" y="0"/>
                  </a:lnTo>
                  <a:lnTo>
                    <a:pt x="15381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3810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342512" y="352402"/>
            <a:ext cx="7076771" cy="9445245"/>
          </a:xfrm>
          <a:custGeom>
            <a:avLst/>
            <a:gdLst/>
            <a:ahLst/>
            <a:cxnLst/>
            <a:rect l="l" t="t" r="r" b="b"/>
            <a:pathLst>
              <a:path w="7076771" h="9445245">
                <a:moveTo>
                  <a:pt x="7076771" y="0"/>
                </a:moveTo>
                <a:lnTo>
                  <a:pt x="0" y="0"/>
                </a:lnTo>
                <a:lnTo>
                  <a:pt x="0" y="9445245"/>
                </a:lnTo>
                <a:lnTo>
                  <a:pt x="7076771" y="9445245"/>
                </a:lnTo>
                <a:lnTo>
                  <a:pt x="7076771" y="0"/>
                </a:lnTo>
                <a:close/>
              </a:path>
            </a:pathLst>
          </a:custGeom>
          <a:blipFill>
            <a:blip r:embed="rId6"/>
            <a:stretch>
              <a:fillRect l="-21478" r="-4142" b="-300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2953652"/>
            <a:ext cx="6441210" cy="44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1"/>
              </a:lnSpc>
            </a:pPr>
            <a:r>
              <a:rPr lang="en-US" sz="3572" spc="-146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Objetivo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363101"/>
            <a:ext cx="5727984" cy="4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UNIDAD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868" y="4183310"/>
            <a:ext cx="8905352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 participante, al finalizar el curso se tomará consciencia del uso y abuso de los suplementos nutricionales para su correcto y ético consumo en la sociedad.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3997" y="2846029"/>
            <a:ext cx="1449224" cy="695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7"/>
              </a:lnSpc>
            </a:pPr>
            <a:r>
              <a:rPr lang="en-US" sz="1999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  <a:p>
            <a:pPr algn="ctr">
              <a:lnSpc>
                <a:spcPts val="27987"/>
              </a:lnSpc>
            </a:pPr>
            <a:endParaRPr lang="en-US" sz="1999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5742" y="3208747"/>
            <a:ext cx="4619957" cy="5064860"/>
            <a:chOff x="0" y="0"/>
            <a:chExt cx="1030513" cy="1129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0513" cy="1129752"/>
            </a:xfrm>
            <a:custGeom>
              <a:avLst/>
              <a:gdLst/>
              <a:ahLst/>
              <a:cxnLst/>
              <a:rect l="l" t="t" r="r" b="b"/>
              <a:pathLst>
                <a:path w="1030513" h="1129752">
                  <a:moveTo>
                    <a:pt x="0" y="0"/>
                  </a:moveTo>
                  <a:lnTo>
                    <a:pt x="1030513" y="0"/>
                  </a:lnTo>
                  <a:lnTo>
                    <a:pt x="1030513" y="1129752"/>
                  </a:lnTo>
                  <a:lnTo>
                    <a:pt x="0" y="11297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0513" cy="1167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2154" y="2013393"/>
            <a:ext cx="4619957" cy="1109629"/>
            <a:chOff x="0" y="0"/>
            <a:chExt cx="1030513" cy="2475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0513" cy="247510"/>
            </a:xfrm>
            <a:custGeom>
              <a:avLst/>
              <a:gdLst/>
              <a:ahLst/>
              <a:cxnLst/>
              <a:rect l="l" t="t" r="r" b="b"/>
              <a:pathLst>
                <a:path w="1030513" h="247510">
                  <a:moveTo>
                    <a:pt x="0" y="0"/>
                  </a:moveTo>
                  <a:lnTo>
                    <a:pt x="1030513" y="0"/>
                  </a:lnTo>
                  <a:lnTo>
                    <a:pt x="1030513" y="247510"/>
                  </a:lnTo>
                  <a:lnTo>
                    <a:pt x="0" y="24751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30513" cy="28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824016" y="2344626"/>
            <a:ext cx="4085583" cy="6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16131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Rendimiento: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5742" y="3094383"/>
            <a:ext cx="4420487" cy="4041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8"/>
              </a:lnSpc>
            </a:pPr>
            <a:endParaRPr/>
          </a:p>
          <a:p>
            <a:pPr marL="707543" lvl="1" indent="-353771" algn="l">
              <a:lnSpc>
                <a:spcPts val="4588"/>
              </a:lnSpc>
              <a:buFont typeface="Arial"/>
              <a:buChar char="•"/>
            </a:pPr>
            <a:r>
              <a:rPr lang="en-US" sz="32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Suplementos que ayudan a mejorar el rendimiento deportivo, como creatina y cafeína.</a:t>
            </a:r>
          </a:p>
          <a:p>
            <a:pPr algn="l">
              <a:lnSpc>
                <a:spcPts val="4588"/>
              </a:lnSpc>
            </a:pPr>
            <a:endParaRPr lang="en-US" sz="327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827019" y="3208747"/>
            <a:ext cx="4619957" cy="5064860"/>
            <a:chOff x="0" y="0"/>
            <a:chExt cx="1030513" cy="1129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30513" cy="1129752"/>
            </a:xfrm>
            <a:custGeom>
              <a:avLst/>
              <a:gdLst/>
              <a:ahLst/>
              <a:cxnLst/>
              <a:rect l="l" t="t" r="r" b="b"/>
              <a:pathLst>
                <a:path w="1030513" h="1129752">
                  <a:moveTo>
                    <a:pt x="0" y="0"/>
                  </a:moveTo>
                  <a:lnTo>
                    <a:pt x="1030513" y="0"/>
                  </a:lnTo>
                  <a:lnTo>
                    <a:pt x="1030513" y="1129752"/>
                  </a:lnTo>
                  <a:lnTo>
                    <a:pt x="0" y="11297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30513" cy="1167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13431" y="2013393"/>
            <a:ext cx="4619957" cy="1109629"/>
            <a:chOff x="0" y="0"/>
            <a:chExt cx="1030513" cy="2475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30513" cy="247510"/>
            </a:xfrm>
            <a:custGeom>
              <a:avLst/>
              <a:gdLst/>
              <a:ahLst/>
              <a:cxnLst/>
              <a:rect l="l" t="t" r="r" b="b"/>
              <a:pathLst>
                <a:path w="1030513" h="247510">
                  <a:moveTo>
                    <a:pt x="0" y="0"/>
                  </a:moveTo>
                  <a:lnTo>
                    <a:pt x="1030513" y="0"/>
                  </a:lnTo>
                  <a:lnTo>
                    <a:pt x="1030513" y="247510"/>
                  </a:lnTo>
                  <a:lnTo>
                    <a:pt x="0" y="24751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30513" cy="28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25293" y="2344626"/>
            <a:ext cx="4085583" cy="6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16131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Recuperación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35944" y="3589747"/>
            <a:ext cx="4130258" cy="462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543" lvl="1" indent="-353771" algn="l">
              <a:lnSpc>
                <a:spcPts val="4588"/>
              </a:lnSpc>
              <a:spcBef>
                <a:spcPct val="0"/>
              </a:spcBef>
              <a:buFont typeface="Arial"/>
              <a:buChar char="•"/>
            </a:pPr>
            <a:r>
              <a:rPr lang="en-US" sz="3277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Suplementos que facilitan la recuperación después del ejercicio, como proteínas y aminoácidos.</a:t>
            </a:r>
          </a:p>
          <a:p>
            <a:pPr algn="l">
              <a:lnSpc>
                <a:spcPts val="4588"/>
              </a:lnSpc>
              <a:spcBef>
                <a:spcPct val="0"/>
              </a:spcBef>
            </a:pPr>
            <a:endParaRPr lang="en-US" sz="3277" u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2155889" y="3208747"/>
            <a:ext cx="4619957" cy="5064860"/>
            <a:chOff x="0" y="0"/>
            <a:chExt cx="1030513" cy="11297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30513" cy="1129752"/>
            </a:xfrm>
            <a:custGeom>
              <a:avLst/>
              <a:gdLst/>
              <a:ahLst/>
              <a:cxnLst/>
              <a:rect l="l" t="t" r="r" b="b"/>
              <a:pathLst>
                <a:path w="1030513" h="1129752">
                  <a:moveTo>
                    <a:pt x="0" y="0"/>
                  </a:moveTo>
                  <a:lnTo>
                    <a:pt x="1030513" y="0"/>
                  </a:lnTo>
                  <a:lnTo>
                    <a:pt x="1030513" y="1129752"/>
                  </a:lnTo>
                  <a:lnTo>
                    <a:pt x="0" y="11297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030513" cy="1167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142301" y="2013393"/>
            <a:ext cx="4619957" cy="1109629"/>
            <a:chOff x="0" y="0"/>
            <a:chExt cx="1030513" cy="24751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30513" cy="247510"/>
            </a:xfrm>
            <a:custGeom>
              <a:avLst/>
              <a:gdLst/>
              <a:ahLst/>
              <a:cxnLst/>
              <a:rect l="l" t="t" r="r" b="b"/>
              <a:pathLst>
                <a:path w="1030513" h="247510">
                  <a:moveTo>
                    <a:pt x="0" y="0"/>
                  </a:moveTo>
                  <a:lnTo>
                    <a:pt x="1030513" y="0"/>
                  </a:lnTo>
                  <a:lnTo>
                    <a:pt x="1030513" y="247510"/>
                  </a:lnTo>
                  <a:lnTo>
                    <a:pt x="0" y="24751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030513" cy="28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2423076" y="2344626"/>
            <a:ext cx="4085583" cy="6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16131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Salud general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64813" y="3589747"/>
            <a:ext cx="4130258" cy="462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543" lvl="1" indent="-353771" algn="l">
              <a:lnSpc>
                <a:spcPts val="4588"/>
              </a:lnSpc>
              <a:spcBef>
                <a:spcPct val="0"/>
              </a:spcBef>
              <a:buFont typeface="Arial"/>
              <a:buChar char="•"/>
            </a:pPr>
            <a:r>
              <a:rPr lang="en-US" sz="3277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Suplementos que apoyan la salud general y el bienestar, como vitaminas, minerales y ácidos grasos esenciales.</a:t>
            </a:r>
          </a:p>
        </p:txBody>
      </p:sp>
      <p:sp>
        <p:nvSpPr>
          <p:cNvPr id="26" name="Freeform 26"/>
          <p:cNvSpPr/>
          <p:nvPr/>
        </p:nvSpPr>
        <p:spPr>
          <a:xfrm>
            <a:off x="-857761" y="5048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061481" y="91758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808" y="2288565"/>
            <a:ext cx="4619957" cy="5064860"/>
            <a:chOff x="0" y="0"/>
            <a:chExt cx="1030513" cy="1129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0513" cy="1129752"/>
            </a:xfrm>
            <a:custGeom>
              <a:avLst/>
              <a:gdLst/>
              <a:ahLst/>
              <a:cxnLst/>
              <a:rect l="l" t="t" r="r" b="b"/>
              <a:pathLst>
                <a:path w="1030513" h="1129752">
                  <a:moveTo>
                    <a:pt x="0" y="0"/>
                  </a:moveTo>
                  <a:lnTo>
                    <a:pt x="1030513" y="0"/>
                  </a:lnTo>
                  <a:lnTo>
                    <a:pt x="1030513" y="1129752"/>
                  </a:lnTo>
                  <a:lnTo>
                    <a:pt x="0" y="11297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0513" cy="1167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96220" y="1093211"/>
            <a:ext cx="4619957" cy="1109629"/>
            <a:chOff x="0" y="0"/>
            <a:chExt cx="1030513" cy="2475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30513" cy="247510"/>
            </a:xfrm>
            <a:custGeom>
              <a:avLst/>
              <a:gdLst/>
              <a:ahLst/>
              <a:cxnLst/>
              <a:rect l="l" t="t" r="r" b="b"/>
              <a:pathLst>
                <a:path w="1030513" h="247510">
                  <a:moveTo>
                    <a:pt x="0" y="0"/>
                  </a:moveTo>
                  <a:lnTo>
                    <a:pt x="1030513" y="0"/>
                  </a:lnTo>
                  <a:lnTo>
                    <a:pt x="1030513" y="247510"/>
                  </a:lnTo>
                  <a:lnTo>
                    <a:pt x="0" y="24751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30513" cy="28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84464" y="2288565"/>
            <a:ext cx="4619957" cy="5064860"/>
            <a:chOff x="0" y="0"/>
            <a:chExt cx="1030513" cy="11297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30513" cy="1129752"/>
            </a:xfrm>
            <a:custGeom>
              <a:avLst/>
              <a:gdLst/>
              <a:ahLst/>
              <a:cxnLst/>
              <a:rect l="l" t="t" r="r" b="b"/>
              <a:pathLst>
                <a:path w="1030513" h="1129752">
                  <a:moveTo>
                    <a:pt x="0" y="0"/>
                  </a:moveTo>
                  <a:lnTo>
                    <a:pt x="1030513" y="0"/>
                  </a:lnTo>
                  <a:lnTo>
                    <a:pt x="1030513" y="1129752"/>
                  </a:lnTo>
                  <a:lnTo>
                    <a:pt x="0" y="11297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030513" cy="1167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84464" y="1093211"/>
            <a:ext cx="4619957" cy="1109629"/>
            <a:chOff x="0" y="0"/>
            <a:chExt cx="1030513" cy="2475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30513" cy="247510"/>
            </a:xfrm>
            <a:custGeom>
              <a:avLst/>
              <a:gdLst/>
              <a:ahLst/>
              <a:cxnLst/>
              <a:rect l="l" t="t" r="r" b="b"/>
              <a:pathLst>
                <a:path w="1030513" h="247510">
                  <a:moveTo>
                    <a:pt x="0" y="0"/>
                  </a:moveTo>
                  <a:lnTo>
                    <a:pt x="1030513" y="0"/>
                  </a:lnTo>
                  <a:lnTo>
                    <a:pt x="1030513" y="247510"/>
                  </a:lnTo>
                  <a:lnTo>
                    <a:pt x="0" y="24751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30513" cy="28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857761" y="5048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61481" y="91758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23271" y="7630100"/>
            <a:ext cx="3463459" cy="2656900"/>
          </a:xfrm>
          <a:custGeom>
            <a:avLst/>
            <a:gdLst/>
            <a:ahLst/>
            <a:cxnLst/>
            <a:rect l="l" t="t" r="r" b="b"/>
            <a:pathLst>
              <a:path w="3463459" h="2656900">
                <a:moveTo>
                  <a:pt x="0" y="0"/>
                </a:moveTo>
                <a:lnTo>
                  <a:pt x="3463459" y="0"/>
                </a:lnTo>
                <a:lnTo>
                  <a:pt x="3463459" y="2656900"/>
                </a:lnTo>
                <a:lnTo>
                  <a:pt x="0" y="2656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08081" y="1424444"/>
            <a:ext cx="4085583" cy="6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16131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Ergogénicos: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09808" y="1989594"/>
            <a:ext cx="4420487" cy="578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8"/>
              </a:lnSpc>
            </a:pPr>
            <a:endParaRPr/>
          </a:p>
          <a:p>
            <a:pPr marL="707543" lvl="1" indent="-353771" algn="l">
              <a:lnSpc>
                <a:spcPts val="4588"/>
              </a:lnSpc>
              <a:buFont typeface="Arial"/>
              <a:buChar char="•"/>
            </a:pPr>
            <a:r>
              <a:rPr lang="en-US" sz="32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Pueden mejorar el rendimiento físico al aumentar la capacidad del cuerpo para hacer ejercicio, como beta alanina y nitratos.</a:t>
            </a:r>
          </a:p>
          <a:p>
            <a:pPr algn="l">
              <a:lnSpc>
                <a:spcPts val="4588"/>
              </a:lnSpc>
            </a:pPr>
            <a:endParaRPr lang="en-US" sz="3277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496325" y="1424444"/>
            <a:ext cx="4085583" cy="6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161315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Recuperación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40395" y="2359763"/>
            <a:ext cx="4397444" cy="486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4364" lvl="1" indent="-332182" algn="l">
              <a:lnSpc>
                <a:spcPts val="4308"/>
              </a:lnSpc>
              <a:buFont typeface="Arial"/>
              <a:buChar char="•"/>
            </a:pPr>
            <a:r>
              <a:rPr lang="en-US" sz="307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Condiciones específicas o necesidades individuales, para la salud ósea o para personas con deficiencias nutricionales específicas.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37178" y="8698484"/>
            <a:ext cx="7917974" cy="89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96F1F4"/>
                </a:solidFill>
                <a:latin typeface="Chromium One"/>
                <a:ea typeface="Chromium One"/>
                <a:cs typeface="Chromium One"/>
                <a:sym typeface="Chromium One"/>
              </a:rPr>
              <a:t>DATO INTERESANTE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351904" cy="10287000"/>
            <a:chOff x="0" y="0"/>
            <a:chExt cx="61943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431" cy="2709333"/>
            </a:xfrm>
            <a:custGeom>
              <a:avLst/>
              <a:gdLst/>
              <a:ahLst/>
              <a:cxnLst/>
              <a:rect l="l" t="t" r="r" b="b"/>
              <a:pathLst>
                <a:path w="619431" h="2709333">
                  <a:moveTo>
                    <a:pt x="0" y="0"/>
                  </a:moveTo>
                  <a:lnTo>
                    <a:pt x="619431" y="0"/>
                  </a:lnTo>
                  <a:lnTo>
                    <a:pt x="6194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1943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32953" y="467765"/>
            <a:ext cx="10498754" cy="9668510"/>
          </a:xfrm>
          <a:custGeom>
            <a:avLst/>
            <a:gdLst/>
            <a:ahLst/>
            <a:cxnLst/>
            <a:rect l="l" t="t" r="r" b="b"/>
            <a:pathLst>
              <a:path w="10498754" h="9668510">
                <a:moveTo>
                  <a:pt x="0" y="0"/>
                </a:moveTo>
                <a:lnTo>
                  <a:pt x="10498755" y="0"/>
                </a:lnTo>
                <a:lnTo>
                  <a:pt x="10498755" y="9668510"/>
                </a:lnTo>
                <a:lnTo>
                  <a:pt x="0" y="96685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989" b="-597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0007" y="-439179"/>
            <a:ext cx="17078125" cy="10726179"/>
          </a:xfrm>
          <a:custGeom>
            <a:avLst/>
            <a:gdLst/>
            <a:ahLst/>
            <a:cxnLst/>
            <a:rect l="l" t="t" r="r" b="b"/>
            <a:pathLst>
              <a:path w="17078125" h="10726179">
                <a:moveTo>
                  <a:pt x="0" y="0"/>
                </a:moveTo>
                <a:lnTo>
                  <a:pt x="17078124" y="0"/>
                </a:lnTo>
                <a:lnTo>
                  <a:pt x="17078124" y="10726179"/>
                </a:lnTo>
                <a:lnTo>
                  <a:pt x="0" y="10726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47999" y="0"/>
            <a:ext cx="5840001" cy="10287000"/>
            <a:chOff x="0" y="0"/>
            <a:chExt cx="153810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8107" cy="2709333"/>
            </a:xfrm>
            <a:custGeom>
              <a:avLst/>
              <a:gdLst/>
              <a:ahLst/>
              <a:cxnLst/>
              <a:rect l="l" t="t" r="r" b="b"/>
              <a:pathLst>
                <a:path w="1538107" h="2709333">
                  <a:moveTo>
                    <a:pt x="0" y="0"/>
                  </a:moveTo>
                  <a:lnTo>
                    <a:pt x="1538107" y="0"/>
                  </a:lnTo>
                  <a:lnTo>
                    <a:pt x="15381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3810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182529" y="226088"/>
            <a:ext cx="7076771" cy="9445245"/>
          </a:xfrm>
          <a:custGeom>
            <a:avLst/>
            <a:gdLst/>
            <a:ahLst/>
            <a:cxnLst/>
            <a:rect l="l" t="t" r="r" b="b"/>
            <a:pathLst>
              <a:path w="7076771" h="9445245">
                <a:moveTo>
                  <a:pt x="7076771" y="0"/>
                </a:moveTo>
                <a:lnTo>
                  <a:pt x="0" y="0"/>
                </a:lnTo>
                <a:lnTo>
                  <a:pt x="0" y="9445245"/>
                </a:lnTo>
                <a:lnTo>
                  <a:pt x="7076771" y="9445245"/>
                </a:lnTo>
                <a:lnTo>
                  <a:pt x="7076771" y="0"/>
                </a:lnTo>
                <a:close/>
              </a:path>
            </a:pathLst>
          </a:custGeom>
          <a:blipFill>
            <a:blip r:embed="rId6"/>
            <a:stretch>
              <a:fillRect l="-21478" r="-4142" b="-300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2864050"/>
            <a:ext cx="6441210" cy="44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1"/>
              </a:lnSpc>
            </a:pPr>
            <a:r>
              <a:rPr lang="en-US" sz="3572" spc="-146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Objetivo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098489"/>
            <a:ext cx="8702089" cy="4017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 participante, durante el curso analizará los distintos suplementos nutricionales para cada contexto de paciente.</a:t>
            </a:r>
          </a:p>
          <a:p>
            <a:pPr algn="ctr">
              <a:lnSpc>
                <a:spcPts val="6440"/>
              </a:lnSpc>
            </a:pPr>
            <a:endParaRPr lang="en-US" sz="4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372626"/>
            <a:ext cx="572798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UNIDAD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53997" y="2846029"/>
            <a:ext cx="1449224" cy="6951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87"/>
              </a:lnSpc>
            </a:pPr>
            <a:r>
              <a:rPr lang="en-US" sz="1999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  <a:p>
            <a:pPr algn="ctr">
              <a:lnSpc>
                <a:spcPts val="27987"/>
              </a:lnSpc>
            </a:pPr>
            <a:endParaRPr lang="en-US" sz="1999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6987" y="577111"/>
            <a:ext cx="18132898" cy="8681189"/>
          </a:xfrm>
          <a:custGeom>
            <a:avLst/>
            <a:gdLst/>
            <a:ahLst/>
            <a:cxnLst/>
            <a:rect l="l" t="t" r="r" b="b"/>
            <a:pathLst>
              <a:path w="18132898" h="8681189">
                <a:moveTo>
                  <a:pt x="0" y="0"/>
                </a:moveTo>
                <a:lnTo>
                  <a:pt x="18132898" y="0"/>
                </a:lnTo>
                <a:lnTo>
                  <a:pt x="18132898" y="8681189"/>
                </a:lnTo>
                <a:lnTo>
                  <a:pt x="0" y="8681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839810" cy="10287000"/>
            <a:chOff x="0" y="0"/>
            <a:chExt cx="31183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8304" cy="2709333"/>
            </a:xfrm>
            <a:custGeom>
              <a:avLst/>
              <a:gdLst/>
              <a:ahLst/>
              <a:cxnLst/>
              <a:rect l="l" t="t" r="r" b="b"/>
              <a:pathLst>
                <a:path w="3118304" h="2709333">
                  <a:moveTo>
                    <a:pt x="0" y="0"/>
                  </a:moveTo>
                  <a:lnTo>
                    <a:pt x="3118304" y="0"/>
                  </a:lnTo>
                  <a:lnTo>
                    <a:pt x="31183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1830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5228" y="226088"/>
            <a:ext cx="17240316" cy="10060912"/>
            <a:chOff x="0" y="0"/>
            <a:chExt cx="4540659" cy="2649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0659" cy="2649787"/>
            </a:xfrm>
            <a:custGeom>
              <a:avLst/>
              <a:gdLst/>
              <a:ahLst/>
              <a:cxnLst/>
              <a:rect l="l" t="t" r="r" b="b"/>
              <a:pathLst>
                <a:path w="4540659" h="2649787">
                  <a:moveTo>
                    <a:pt x="0" y="0"/>
                  </a:moveTo>
                  <a:lnTo>
                    <a:pt x="4540659" y="0"/>
                  </a:lnTo>
                  <a:lnTo>
                    <a:pt x="4540659" y="2649787"/>
                  </a:lnTo>
                  <a:lnTo>
                    <a:pt x="0" y="264978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40659" cy="2687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989876" y="185127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892387"/>
              </p:ext>
            </p:extLst>
          </p:nvPr>
        </p:nvGraphicFramePr>
        <p:xfrm>
          <a:off x="670871" y="1195975"/>
          <a:ext cx="15337155" cy="8416982"/>
        </p:xfrm>
        <a:graphic>
          <a:graphicData uri="http://schemas.openxmlformats.org/drawingml/2006/table">
            <a:tbl>
              <a:tblPr/>
              <a:tblGrid>
                <a:gridCol w="5112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2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266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</a:t>
                      </a: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ipo de Suplemento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En el Deporte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En el Hospital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947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 el rendimiento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Creatina</a:t>
                      </a:r>
                      <a:r>
                        <a:rPr lang="en-US" sz="2899" u="none" strike="noStrik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</a:t>
                      </a:r>
                      <a:r>
                        <a:rPr lang="en-US" sz="2899" u="none" strike="noStrike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Cafeína</a:t>
                      </a:r>
                      <a:r>
                        <a:rPr lang="en-US" sz="2899" u="none" strike="noStrik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2899" u="none" strike="noStrike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anhidra</a:t>
                      </a:r>
                      <a:r>
                        <a:rPr lang="en-US" sz="2899" u="none" strike="noStrik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, B-</a:t>
                      </a:r>
                      <a:r>
                        <a:rPr lang="en-US" sz="2899" u="none" strike="noStrike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alanina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77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Para la recuperación muscular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Proteínas en polvo, Beta Alanina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Proteínas y aminoácidos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488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Energéticos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Suplementos de carbohidratos, cafeína, Té verde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60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Terapéuticos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Teofilina, Omega 3, Creatina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266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Antioxidantes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40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899" u="none" strike="noStrike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Té</a:t>
                      </a:r>
                      <a:r>
                        <a:rPr lang="en-US" sz="2899" u="none" strike="noStrik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2899" u="none" strike="noStrike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verde</a:t>
                      </a:r>
                      <a:r>
                        <a:rPr lang="en-US" sz="2899" u="none" strike="noStrik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(EGCG)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372189" y="415290"/>
            <a:ext cx="1509179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SUPLEMENTOS USADOS EN EL ÁMBITO CLÍNICO Y DEPORTIVO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871" y="9822182"/>
            <a:ext cx="5023247" cy="46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Tabla: Elaboración propia, 2024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839810" cy="10287000"/>
            <a:chOff x="0" y="0"/>
            <a:chExt cx="311830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8304" cy="2709333"/>
            </a:xfrm>
            <a:custGeom>
              <a:avLst/>
              <a:gdLst/>
              <a:ahLst/>
              <a:cxnLst/>
              <a:rect l="l" t="t" r="r" b="b"/>
              <a:pathLst>
                <a:path w="3118304" h="2709333">
                  <a:moveTo>
                    <a:pt x="0" y="0"/>
                  </a:moveTo>
                  <a:lnTo>
                    <a:pt x="3118304" y="0"/>
                  </a:lnTo>
                  <a:lnTo>
                    <a:pt x="31183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1830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5228" y="0"/>
            <a:ext cx="17240316" cy="10287000"/>
            <a:chOff x="0" y="0"/>
            <a:chExt cx="454065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0659" cy="2709333"/>
            </a:xfrm>
            <a:custGeom>
              <a:avLst/>
              <a:gdLst/>
              <a:ahLst/>
              <a:cxnLst/>
              <a:rect l="l" t="t" r="r" b="b"/>
              <a:pathLst>
                <a:path w="4540659" h="2709333">
                  <a:moveTo>
                    <a:pt x="0" y="0"/>
                  </a:moveTo>
                  <a:lnTo>
                    <a:pt x="4540659" y="0"/>
                  </a:lnTo>
                  <a:lnTo>
                    <a:pt x="45406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4065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989876" y="185127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907822"/>
              </p:ext>
            </p:extLst>
          </p:nvPr>
        </p:nvGraphicFramePr>
        <p:xfrm>
          <a:off x="1136681" y="792482"/>
          <a:ext cx="15562807" cy="9084689"/>
        </p:xfrm>
        <a:graphic>
          <a:graphicData uri="http://schemas.openxmlformats.org/drawingml/2006/table">
            <a:tbl>
              <a:tblPr/>
              <a:tblGrid>
                <a:gridCol w="5416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0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6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4174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6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00" u="none" strike="noStrike">
                          <a:solidFill>
                            <a:srgbClr val="FF3131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SUPLEMENTO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6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00" u="none" strike="noStrike">
                          <a:solidFill>
                            <a:srgbClr val="FF3131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GRAMOS RECOMENDADOS (DEPORTE)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336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400" u="none" strike="noStrike">
                          <a:solidFill>
                            <a:srgbClr val="FF3131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GRAMOS RECOMENDADOS (SALUD)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460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PROTEÍNAS EN POLVO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20-30 GRAMOS X DÍA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20-30 GRAMOS X DÍA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676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CREATINA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 G/DÍA (MANTENIMIENTO)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2-3 G/DÍA (USO TERAPÉUTICO)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51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BETA ALANINA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4-6 G/DÍA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-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676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SUPLEMENTOS DE CARBOHIDRATOS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30-60 G/H DURANTE EJERCICIO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-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676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CAFEÍNA ANHIDRA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3-6 MG/KG DE PESO CORPORAL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-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51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TÉ VERDE (EGCG)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100MG X DÍA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-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451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OMEGA 3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1-3 G/DÍA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1-3 G/DÍA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4511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NITRATOS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500-1000 ml/DÍA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40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100" u="none" strike="noStrike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500ml /DÍA</a:t>
                      </a:r>
                      <a:endParaRPr lang="en-US" sz="110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372189" y="212092"/>
            <a:ext cx="1509179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TABLA SIMPLIFICADA DE CALCULO DE DOSIS EN SUPLEMENTOS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6009" y="9841232"/>
            <a:ext cx="4092972" cy="372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Tabla: Elaboración propia, 2024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75331" y="43065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80639" y="820898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507360" y="876300"/>
            <a:ext cx="6065639" cy="1368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Bibliografía</a:t>
            </a:r>
            <a:endParaRPr lang="en-US" sz="8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2176" y="2813748"/>
            <a:ext cx="16807124" cy="851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dirty="0"/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 Australian Institute of Sport (AIS)."Supplements Framework." Disponible </a:t>
            </a:r>
            <a:r>
              <a:rPr lang="en-US" sz="30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3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https://www.sportaus.gov.au/ais/supplements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 International Society of Sports Nutrition (ISSN)."Position Stand: Protein and exercise." Journal of the International Society of Sports Nutrition, vol. 4, no. 1, 2007.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 Jones, A.M. "Dietary Nitrate Supplementation and Exercise Performance." Sports Medicine, vol. 44, no. 1, 2014, pp. 35-45.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 Graham, T.E. "Caffeine and Exercise: Metabolism, Endurance and Performance." Sports Medicine, vol. 31, no. 11, 2001, pp. 785-807.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207809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 dirty="0"/>
          </a:p>
        </p:txBody>
      </p:sp>
      <p:sp>
        <p:nvSpPr>
          <p:cNvPr id="3" name="Freeform 3"/>
          <p:cNvSpPr/>
          <p:nvPr/>
        </p:nvSpPr>
        <p:spPr>
          <a:xfrm>
            <a:off x="9612072" y="5458327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54220" y="5408820"/>
            <a:ext cx="13728956" cy="173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2"/>
              </a:lnSpc>
            </a:pPr>
            <a:r>
              <a:rPr lang="en-US" sz="6472" spc="-886" dirty="0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ES LA MEDICINA DEL MAÑANA”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11737" y="3561732"/>
            <a:ext cx="12375864" cy="1531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760"/>
              </a:lnSpc>
            </a:pPr>
            <a:r>
              <a:rPr lang="en-US" sz="6472" spc="-517" dirty="0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“La </a:t>
            </a:r>
            <a:r>
              <a:rPr lang="en-US" sz="6472" spc="-517" dirty="0" err="1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nutrición</a:t>
            </a:r>
            <a:r>
              <a:rPr lang="en-US" sz="6472" spc="-517" dirty="0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 </a:t>
            </a:r>
            <a:r>
              <a:rPr lang="en-US" sz="6472" spc="-517" dirty="0" err="1">
                <a:solidFill>
                  <a:srgbClr val="000000"/>
                </a:solidFill>
                <a:latin typeface="Wide"/>
                <a:ea typeface="Wide"/>
                <a:cs typeface="Wide"/>
                <a:sym typeface="Wide"/>
              </a:rPr>
              <a:t>óptima</a:t>
            </a:r>
            <a:endParaRPr lang="en-US" sz="6472" spc="-517" dirty="0">
              <a:solidFill>
                <a:srgbClr val="000000"/>
              </a:solidFill>
              <a:latin typeface="Wide"/>
              <a:ea typeface="Wide"/>
              <a:cs typeface="Wide"/>
              <a:sym typeface="Wid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26173" y="7138746"/>
            <a:ext cx="5562600" cy="1420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 dirty="0">
                <a:solidFill>
                  <a:srgbClr val="000000"/>
                </a:solidFill>
                <a:latin typeface="Howell"/>
                <a:ea typeface="Howell"/>
                <a:cs typeface="Howell"/>
                <a:sym typeface="Howell"/>
              </a:rPr>
              <a:t>Linus Pauling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47999" y="0"/>
            <a:ext cx="5840001" cy="10287000"/>
            <a:chOff x="0" y="0"/>
            <a:chExt cx="153810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8107" cy="2709333"/>
            </a:xfrm>
            <a:custGeom>
              <a:avLst/>
              <a:gdLst/>
              <a:ahLst/>
              <a:cxnLst/>
              <a:rect l="l" t="t" r="r" b="b"/>
              <a:pathLst>
                <a:path w="1538107" h="2709333">
                  <a:moveTo>
                    <a:pt x="0" y="0"/>
                  </a:moveTo>
                  <a:lnTo>
                    <a:pt x="1538107" y="0"/>
                  </a:lnTo>
                  <a:lnTo>
                    <a:pt x="15381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3810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10960" y="-1277496"/>
            <a:ext cx="6742647" cy="11715825"/>
          </a:xfrm>
          <a:custGeom>
            <a:avLst/>
            <a:gdLst/>
            <a:ahLst/>
            <a:cxnLst/>
            <a:rect l="l" t="t" r="r" b="b"/>
            <a:pathLst>
              <a:path w="6742647" h="11715825">
                <a:moveTo>
                  <a:pt x="0" y="0"/>
                </a:moveTo>
                <a:lnTo>
                  <a:pt x="6742648" y="0"/>
                </a:lnTo>
                <a:lnTo>
                  <a:pt x="6742648" y="11715825"/>
                </a:lnTo>
                <a:lnTo>
                  <a:pt x="0" y="11715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56" b="-115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6993" y="4410851"/>
            <a:ext cx="732649" cy="732649"/>
          </a:xfrm>
          <a:custGeom>
            <a:avLst/>
            <a:gdLst/>
            <a:ahLst/>
            <a:cxnLst/>
            <a:rect l="l" t="t" r="r" b="b"/>
            <a:pathLst>
              <a:path w="732649" h="732649">
                <a:moveTo>
                  <a:pt x="0" y="0"/>
                </a:moveTo>
                <a:lnTo>
                  <a:pt x="732650" y="0"/>
                </a:lnTo>
                <a:lnTo>
                  <a:pt x="732650" y="732649"/>
                </a:lnTo>
                <a:lnTo>
                  <a:pt x="0" y="732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6389" y="5537587"/>
            <a:ext cx="894290" cy="894290"/>
          </a:xfrm>
          <a:custGeom>
            <a:avLst/>
            <a:gdLst/>
            <a:ahLst/>
            <a:cxnLst/>
            <a:rect l="l" t="t" r="r" b="b"/>
            <a:pathLst>
              <a:path w="894290" h="894290">
                <a:moveTo>
                  <a:pt x="0" y="0"/>
                </a:moveTo>
                <a:lnTo>
                  <a:pt x="894290" y="0"/>
                </a:lnTo>
                <a:lnTo>
                  <a:pt x="894290" y="894290"/>
                </a:lnTo>
                <a:lnTo>
                  <a:pt x="0" y="894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1691" y="7873272"/>
            <a:ext cx="783254" cy="783254"/>
          </a:xfrm>
          <a:custGeom>
            <a:avLst/>
            <a:gdLst/>
            <a:ahLst/>
            <a:cxnLst/>
            <a:rect l="l" t="t" r="r" b="b"/>
            <a:pathLst>
              <a:path w="783254" h="783254">
                <a:moveTo>
                  <a:pt x="0" y="0"/>
                </a:moveTo>
                <a:lnTo>
                  <a:pt x="783254" y="0"/>
                </a:lnTo>
                <a:lnTo>
                  <a:pt x="783254" y="783254"/>
                </a:lnTo>
                <a:lnTo>
                  <a:pt x="0" y="783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53604" y="6727796"/>
            <a:ext cx="379427" cy="803021"/>
          </a:xfrm>
          <a:custGeom>
            <a:avLst/>
            <a:gdLst/>
            <a:ahLst/>
            <a:cxnLst/>
            <a:rect l="l" t="t" r="r" b="b"/>
            <a:pathLst>
              <a:path w="379427" h="803021">
                <a:moveTo>
                  <a:pt x="0" y="0"/>
                </a:moveTo>
                <a:lnTo>
                  <a:pt x="379428" y="0"/>
                </a:lnTo>
                <a:lnTo>
                  <a:pt x="379428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9451" y="8818835"/>
            <a:ext cx="1468165" cy="1468165"/>
          </a:xfrm>
          <a:custGeom>
            <a:avLst/>
            <a:gdLst/>
            <a:ahLst/>
            <a:cxnLst/>
            <a:rect l="l" t="t" r="r" b="b"/>
            <a:pathLst>
              <a:path w="1468165" h="1468165">
                <a:moveTo>
                  <a:pt x="0" y="0"/>
                </a:moveTo>
                <a:lnTo>
                  <a:pt x="1468165" y="0"/>
                </a:lnTo>
                <a:lnTo>
                  <a:pt x="1468165" y="1468165"/>
                </a:lnTo>
                <a:lnTo>
                  <a:pt x="0" y="1468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2864050"/>
            <a:ext cx="5727984" cy="44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1"/>
              </a:lnSpc>
            </a:pPr>
            <a:r>
              <a:rPr lang="en-US" sz="3572" spc="-146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Contacto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372626"/>
            <a:ext cx="572798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REDES SOCIALES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9510" y="4277327"/>
            <a:ext cx="6235977" cy="740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www.rodocuadra.com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nutriologo@rodocuadra.com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rodo cuadra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@rodocuadra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Rodo Cuadra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Rodo Cuadra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59951" y="7790991"/>
            <a:ext cx="1943348" cy="1056696"/>
          </a:xfrm>
          <a:custGeom>
            <a:avLst/>
            <a:gdLst/>
            <a:ahLst/>
            <a:cxnLst/>
            <a:rect l="l" t="t" r="r" b="b"/>
            <a:pathLst>
              <a:path w="1943348" h="1056696">
                <a:moveTo>
                  <a:pt x="0" y="0"/>
                </a:moveTo>
                <a:lnTo>
                  <a:pt x="1943348" y="0"/>
                </a:lnTo>
                <a:lnTo>
                  <a:pt x="1943348" y="1056696"/>
                </a:lnTo>
                <a:lnTo>
                  <a:pt x="0" y="105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712121" y="3310626"/>
            <a:ext cx="9165208" cy="912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90"/>
              </a:lnSpc>
            </a:pPr>
            <a:r>
              <a:rPr lang="en-US" sz="7292" spc="-999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GRACIAS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35987" y="4414079"/>
            <a:ext cx="9768109" cy="173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0"/>
              </a:lnSpc>
            </a:pPr>
            <a:r>
              <a:rPr lang="en-US" sz="7292" spc="-999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POR SU ATENCIÓN</a:t>
            </a:r>
          </a:p>
        </p:txBody>
      </p:sp>
      <p:sp>
        <p:nvSpPr>
          <p:cNvPr id="5" name="Freeform 5"/>
          <p:cNvSpPr/>
          <p:nvPr/>
        </p:nvSpPr>
        <p:spPr>
          <a:xfrm>
            <a:off x="8040443" y="7098754"/>
            <a:ext cx="3299873" cy="1748933"/>
          </a:xfrm>
          <a:custGeom>
            <a:avLst/>
            <a:gdLst/>
            <a:ahLst/>
            <a:cxnLst/>
            <a:rect l="l" t="t" r="r" b="b"/>
            <a:pathLst>
              <a:path w="3299873" h="1748933">
                <a:moveTo>
                  <a:pt x="0" y="0"/>
                </a:moveTo>
                <a:lnTo>
                  <a:pt x="3299872" y="0"/>
                </a:lnTo>
                <a:lnTo>
                  <a:pt x="3299872" y="1748933"/>
                </a:lnTo>
                <a:lnTo>
                  <a:pt x="0" y="1748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840001" cy="10287000"/>
            <a:chOff x="0" y="0"/>
            <a:chExt cx="153810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8107" cy="2709333"/>
            </a:xfrm>
            <a:custGeom>
              <a:avLst/>
              <a:gdLst/>
              <a:ahLst/>
              <a:cxnLst/>
              <a:rect l="l" t="t" r="r" b="b"/>
              <a:pathLst>
                <a:path w="1538107" h="2709333">
                  <a:moveTo>
                    <a:pt x="0" y="0"/>
                  </a:moveTo>
                  <a:lnTo>
                    <a:pt x="1538107" y="0"/>
                  </a:lnTo>
                  <a:lnTo>
                    <a:pt x="153810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38107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84492" y="9374287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2934" y="2050161"/>
            <a:ext cx="9336934" cy="7215054"/>
          </a:xfrm>
          <a:custGeom>
            <a:avLst/>
            <a:gdLst/>
            <a:ahLst/>
            <a:cxnLst/>
            <a:rect l="l" t="t" r="r" b="b"/>
            <a:pathLst>
              <a:path w="9336934" h="7215054">
                <a:moveTo>
                  <a:pt x="0" y="0"/>
                </a:moveTo>
                <a:lnTo>
                  <a:pt x="9336934" y="0"/>
                </a:lnTo>
                <a:lnTo>
                  <a:pt x="9336934" y="7215054"/>
                </a:lnTo>
                <a:lnTo>
                  <a:pt x="0" y="7215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591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377255" y="2605421"/>
            <a:ext cx="1483407" cy="1726147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079760" y="2605421"/>
            <a:ext cx="1483407" cy="1726147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782265" y="2605421"/>
            <a:ext cx="1483407" cy="1726147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369200" y="3283533"/>
            <a:ext cx="904526" cy="463096"/>
          </a:xfrm>
          <a:custGeom>
            <a:avLst/>
            <a:gdLst/>
            <a:ahLst/>
            <a:cxnLst/>
            <a:rect l="l" t="t" r="r" b="b"/>
            <a:pathLst>
              <a:path w="904526" h="463096">
                <a:moveTo>
                  <a:pt x="0" y="0"/>
                </a:moveTo>
                <a:lnTo>
                  <a:pt x="904526" y="0"/>
                </a:lnTo>
                <a:lnTo>
                  <a:pt x="904526" y="463096"/>
                </a:lnTo>
                <a:lnTo>
                  <a:pt x="0" y="4630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174713" y="3190360"/>
            <a:ext cx="698511" cy="556269"/>
          </a:xfrm>
          <a:custGeom>
            <a:avLst/>
            <a:gdLst/>
            <a:ahLst/>
            <a:cxnLst/>
            <a:rect l="l" t="t" r="r" b="b"/>
            <a:pathLst>
              <a:path w="698511" h="556269">
                <a:moveTo>
                  <a:pt x="0" y="0"/>
                </a:moveTo>
                <a:lnTo>
                  <a:pt x="698511" y="0"/>
                </a:lnTo>
                <a:lnTo>
                  <a:pt x="698511" y="556269"/>
                </a:lnTo>
                <a:lnTo>
                  <a:pt x="0" y="556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706581" y="3094463"/>
            <a:ext cx="751715" cy="556269"/>
          </a:xfrm>
          <a:custGeom>
            <a:avLst/>
            <a:gdLst/>
            <a:ahLst/>
            <a:cxnLst/>
            <a:rect l="l" t="t" r="r" b="b"/>
            <a:pathLst>
              <a:path w="751715" h="556269">
                <a:moveTo>
                  <a:pt x="0" y="0"/>
                </a:moveTo>
                <a:lnTo>
                  <a:pt x="751715" y="0"/>
                </a:lnTo>
                <a:lnTo>
                  <a:pt x="751715" y="556269"/>
                </a:lnTo>
                <a:lnTo>
                  <a:pt x="0" y="5562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601985" y="812288"/>
            <a:ext cx="7469910" cy="98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94"/>
              </a:lnSpc>
            </a:pPr>
            <a:r>
              <a:rPr lang="en-US" sz="3572" spc="-146">
                <a:solidFill>
                  <a:srgbClr val="CDFF04"/>
                </a:solidFill>
                <a:latin typeface="Wide"/>
                <a:ea typeface="Wide"/>
                <a:cs typeface="Wide"/>
                <a:sym typeface="Wide"/>
              </a:rPr>
              <a:t>Tipos de suplementos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77255" y="5600538"/>
            <a:ext cx="6441210" cy="432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8"/>
              </a:lnSpc>
            </a:pPr>
            <a:r>
              <a:rPr lang="en-US" sz="30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Precauciones:</a:t>
            </a:r>
          </a:p>
          <a:p>
            <a:pPr marL="1328727" lvl="2" indent="-442909" algn="l">
              <a:lnSpc>
                <a:spcPts val="4308"/>
              </a:lnSpc>
              <a:buFont typeface="Arial"/>
              <a:buChar char="⚬"/>
            </a:pPr>
            <a:r>
              <a:rPr lang="en-US" sz="30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Uso adecuado para evitar efectos secundarios.</a:t>
            </a:r>
          </a:p>
          <a:p>
            <a:pPr algn="l">
              <a:lnSpc>
                <a:spcPts val="4308"/>
              </a:lnSpc>
            </a:pPr>
            <a:endParaRPr lang="en-US" sz="307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28727" lvl="2" indent="-442909" algn="l">
              <a:lnSpc>
                <a:spcPts val="4308"/>
              </a:lnSpc>
              <a:buFont typeface="Arial"/>
              <a:buChar char="⚬"/>
            </a:pPr>
            <a:r>
              <a:rPr lang="en-US" sz="30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Consideraciones para no exceder la dosis recomendada.</a:t>
            </a:r>
          </a:p>
          <a:p>
            <a:pPr algn="l">
              <a:lnSpc>
                <a:spcPts val="4308"/>
              </a:lnSpc>
            </a:pPr>
            <a:endParaRPr lang="en-US" sz="307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818407" y="4531735"/>
            <a:ext cx="2601103" cy="43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5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Rendimiento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520912" y="4531735"/>
            <a:ext cx="2601103" cy="87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5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Masa muscular</a:t>
            </a:r>
          </a:p>
          <a:p>
            <a:pPr algn="ctr">
              <a:lnSpc>
                <a:spcPts val="3566"/>
              </a:lnSpc>
            </a:pPr>
            <a:endParaRPr lang="en-US" sz="254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223417" y="4531735"/>
            <a:ext cx="2601103" cy="87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6"/>
              </a:lnSpc>
            </a:pPr>
            <a:r>
              <a:rPr lang="en-US" sz="25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Grasa Corporal</a:t>
            </a:r>
          </a:p>
          <a:p>
            <a:pPr algn="ctr">
              <a:lnSpc>
                <a:spcPts val="3566"/>
              </a:lnSpc>
            </a:pPr>
            <a:endParaRPr lang="en-US" sz="254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46303" y="0"/>
            <a:ext cx="8341697" cy="10287000"/>
            <a:chOff x="0" y="0"/>
            <a:chExt cx="219699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6990" cy="2709333"/>
            </a:xfrm>
            <a:custGeom>
              <a:avLst/>
              <a:gdLst/>
              <a:ahLst/>
              <a:cxnLst/>
              <a:rect l="l" t="t" r="r" b="b"/>
              <a:pathLst>
                <a:path w="2196990" h="2709333">
                  <a:moveTo>
                    <a:pt x="0" y="0"/>
                  </a:moveTo>
                  <a:lnTo>
                    <a:pt x="2196990" y="0"/>
                  </a:lnTo>
                  <a:lnTo>
                    <a:pt x="219699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DFF0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9699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010161" y="352402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9081" y="9023458"/>
            <a:ext cx="3362065" cy="843573"/>
          </a:xfrm>
          <a:custGeom>
            <a:avLst/>
            <a:gdLst/>
            <a:ahLst/>
            <a:cxnLst/>
            <a:rect l="l" t="t" r="r" b="b"/>
            <a:pathLst>
              <a:path w="3362065" h="843573">
                <a:moveTo>
                  <a:pt x="0" y="0"/>
                </a:moveTo>
                <a:lnTo>
                  <a:pt x="3362065" y="0"/>
                </a:lnTo>
                <a:lnTo>
                  <a:pt x="3362065" y="843573"/>
                </a:lnTo>
                <a:lnTo>
                  <a:pt x="0" y="843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211229" y="352402"/>
            <a:ext cx="7076771" cy="9445245"/>
          </a:xfrm>
          <a:custGeom>
            <a:avLst/>
            <a:gdLst/>
            <a:ahLst/>
            <a:cxnLst/>
            <a:rect l="l" t="t" r="r" b="b"/>
            <a:pathLst>
              <a:path w="7076771" h="9445245">
                <a:moveTo>
                  <a:pt x="0" y="0"/>
                </a:moveTo>
                <a:lnTo>
                  <a:pt x="7076771" y="0"/>
                </a:lnTo>
                <a:lnTo>
                  <a:pt x="7076771" y="9445245"/>
                </a:lnTo>
                <a:lnTo>
                  <a:pt x="0" y="94452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228" b="-62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03228" y="1406666"/>
            <a:ext cx="2286149" cy="3870124"/>
          </a:xfrm>
          <a:custGeom>
            <a:avLst/>
            <a:gdLst/>
            <a:ahLst/>
            <a:cxnLst/>
            <a:rect l="l" t="t" r="r" b="b"/>
            <a:pathLst>
              <a:path w="2286149" h="3870124">
                <a:moveTo>
                  <a:pt x="0" y="0"/>
                </a:moveTo>
                <a:lnTo>
                  <a:pt x="2286150" y="0"/>
                </a:lnTo>
                <a:lnTo>
                  <a:pt x="2286150" y="3870124"/>
                </a:lnTo>
                <a:lnTo>
                  <a:pt x="0" y="38701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33702" y="5828049"/>
            <a:ext cx="2025201" cy="3624817"/>
          </a:xfrm>
          <a:custGeom>
            <a:avLst/>
            <a:gdLst/>
            <a:ahLst/>
            <a:cxnLst/>
            <a:rect l="l" t="t" r="r" b="b"/>
            <a:pathLst>
              <a:path w="2025201" h="3624817">
                <a:moveTo>
                  <a:pt x="0" y="0"/>
                </a:moveTo>
                <a:lnTo>
                  <a:pt x="2025202" y="0"/>
                </a:lnTo>
                <a:lnTo>
                  <a:pt x="2025202" y="3624817"/>
                </a:lnTo>
                <a:lnTo>
                  <a:pt x="0" y="36248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90814" y="1406666"/>
            <a:ext cx="2038920" cy="3982266"/>
          </a:xfrm>
          <a:custGeom>
            <a:avLst/>
            <a:gdLst/>
            <a:ahLst/>
            <a:cxnLst/>
            <a:rect l="l" t="t" r="r" b="b"/>
            <a:pathLst>
              <a:path w="2038920" h="3982266">
                <a:moveTo>
                  <a:pt x="0" y="0"/>
                </a:moveTo>
                <a:lnTo>
                  <a:pt x="2038921" y="0"/>
                </a:lnTo>
                <a:lnTo>
                  <a:pt x="2038921" y="3982267"/>
                </a:lnTo>
                <a:lnTo>
                  <a:pt x="0" y="3982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299429" y="6152491"/>
            <a:ext cx="2450185" cy="2975933"/>
          </a:xfrm>
          <a:custGeom>
            <a:avLst/>
            <a:gdLst/>
            <a:ahLst/>
            <a:cxnLst/>
            <a:rect l="l" t="t" r="r" b="b"/>
            <a:pathLst>
              <a:path w="2450185" h="2975933">
                <a:moveTo>
                  <a:pt x="0" y="0"/>
                </a:moveTo>
                <a:lnTo>
                  <a:pt x="2450186" y="0"/>
                </a:lnTo>
                <a:lnTo>
                  <a:pt x="2450186" y="2975933"/>
                </a:lnTo>
                <a:lnTo>
                  <a:pt x="0" y="29759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23704" y="707513"/>
            <a:ext cx="11256392" cy="1725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TIPOS DE SUPLEMENTOS COMUNES EN EL FITNESS</a:t>
            </a:r>
          </a:p>
          <a:p>
            <a:pPr algn="l">
              <a:lnSpc>
                <a:spcPts val="4619"/>
              </a:lnSpc>
            </a:pPr>
            <a:endParaRPr lang="en-US" sz="3299">
              <a:solidFill>
                <a:srgbClr val="FFFFFF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4619"/>
              </a:lnSpc>
            </a:pPr>
            <a:endParaRPr lang="en-US" sz="3299">
              <a:solidFill>
                <a:srgbClr val="FFFFFF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6468" y="1920114"/>
            <a:ext cx="7962935" cy="773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DFF04"/>
                </a:solidFill>
                <a:latin typeface="Open Sans"/>
                <a:ea typeface="Open Sans"/>
                <a:cs typeface="Open Sans"/>
                <a:sym typeface="Open Sans"/>
              </a:rPr>
              <a:t>Proteínas:</a:t>
            </a:r>
          </a:p>
          <a:p>
            <a:pPr marL="621185" lvl="1" indent="-310592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Suero de leche (Whey), caseína, proteína vegetal.</a:t>
            </a:r>
          </a:p>
          <a:p>
            <a:pPr algn="l">
              <a:lnSpc>
                <a:spcPts val="5879"/>
              </a:lnSpc>
            </a:pPr>
            <a:endParaRPr lang="en-US" sz="287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DFF04"/>
                </a:solidFill>
                <a:latin typeface="Open Sans"/>
                <a:ea typeface="Open Sans"/>
                <a:cs typeface="Open Sans"/>
                <a:sym typeface="Open Sans"/>
              </a:rPr>
              <a:t>Aminoácidos:</a:t>
            </a:r>
          </a:p>
          <a:p>
            <a:pPr marL="621185" lvl="1" indent="-310592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BCAA, EAA.</a:t>
            </a: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DFF04"/>
                </a:solidFill>
                <a:latin typeface="Open Sans"/>
                <a:ea typeface="Open Sans"/>
                <a:cs typeface="Open Sans"/>
                <a:sym typeface="Open Sans"/>
              </a:rPr>
              <a:t>Creatina:</a:t>
            </a:r>
          </a:p>
          <a:p>
            <a:pPr marL="621185" lvl="1" indent="-310592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Beneficios en la fuerza y resistencia.</a:t>
            </a: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CDFF04"/>
                </a:solidFill>
                <a:latin typeface="Open Sans"/>
                <a:ea typeface="Open Sans"/>
                <a:cs typeface="Open Sans"/>
                <a:sym typeface="Open Sans"/>
              </a:rPr>
              <a:t>Pre-entrenos:</a:t>
            </a:r>
          </a:p>
          <a:p>
            <a:pPr marL="621185" lvl="1" indent="-310592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Energizantes, mejoradores del enfoque.</a:t>
            </a: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8159" y="942975"/>
            <a:ext cx="15691672" cy="10196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Fuerza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Recomendación</a:t>
            </a:r>
            <a:r>
              <a:rPr lang="en-US" sz="4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proteína</a:t>
            </a:r>
            <a:r>
              <a:rPr lang="en-US" sz="4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creatina</a:t>
            </a:r>
            <a:r>
              <a:rPr lang="en-US" sz="4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 beta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alanina</a:t>
            </a: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Resistencia: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Uso</a:t>
            </a:r>
            <a:r>
              <a:rPr lang="en-US" sz="4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carbohidratos</a:t>
            </a:r>
            <a:r>
              <a:rPr lang="en-US" sz="4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cafeína</a:t>
            </a:r>
            <a:r>
              <a:rPr lang="en-US" sz="4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 beta </a:t>
            </a: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alanina</a:t>
            </a: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Suplementos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clínico</a:t>
            </a:r>
            <a:endParaRPr lang="en-US" sz="4400" dirty="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Pérdida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Peso: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Cafeína</a:t>
            </a:r>
            <a:r>
              <a:rPr lang="en-US" sz="4400" dirty="0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dirty="0" err="1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anhidra</a:t>
            </a:r>
            <a:r>
              <a:rPr lang="en-US" sz="4400" dirty="0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 </a:t>
            </a:r>
            <a:r>
              <a:rPr lang="en-US" sz="4400" dirty="0" err="1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té</a:t>
            </a:r>
            <a:r>
              <a:rPr lang="en-US" sz="4400" dirty="0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400" dirty="0" err="1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verde</a:t>
            </a:r>
            <a:r>
              <a:rPr lang="en-US" sz="4400" dirty="0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(PS, </a:t>
            </a:r>
            <a:r>
              <a:rPr lang="en-US" sz="4400" dirty="0" err="1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Creatina</a:t>
            </a:r>
            <a:r>
              <a:rPr lang="en-US" sz="4400" dirty="0">
                <a:solidFill>
                  <a:srgbClr val="03030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03030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 dirty="0">
              <a:solidFill>
                <a:srgbClr val="03030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62277" y="4256345"/>
            <a:ext cx="4673757" cy="6030655"/>
          </a:xfrm>
          <a:custGeom>
            <a:avLst/>
            <a:gdLst/>
            <a:ahLst/>
            <a:cxnLst/>
            <a:rect l="l" t="t" r="r" b="b"/>
            <a:pathLst>
              <a:path w="4673757" h="6030655">
                <a:moveTo>
                  <a:pt x="0" y="0"/>
                </a:moveTo>
                <a:lnTo>
                  <a:pt x="4673758" y="0"/>
                </a:lnTo>
                <a:lnTo>
                  <a:pt x="4673758" y="6030655"/>
                </a:lnTo>
                <a:lnTo>
                  <a:pt x="0" y="6030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8159" y="942975"/>
            <a:ext cx="15691672" cy="533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 de Fuerza: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Recomendación de proteína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13446" y="4846773"/>
            <a:ext cx="9484571" cy="5335071"/>
          </a:xfrm>
          <a:custGeom>
            <a:avLst/>
            <a:gdLst/>
            <a:ahLst/>
            <a:cxnLst/>
            <a:rect l="l" t="t" r="r" b="b"/>
            <a:pathLst>
              <a:path w="9484571" h="5335071">
                <a:moveTo>
                  <a:pt x="0" y="0"/>
                </a:moveTo>
                <a:lnTo>
                  <a:pt x="9484571" y="0"/>
                </a:lnTo>
                <a:lnTo>
                  <a:pt x="9484571" y="5335071"/>
                </a:lnTo>
                <a:lnTo>
                  <a:pt x="0" y="5335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8159" y="942975"/>
            <a:ext cx="15691672" cy="542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4400" dirty="0" err="1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Fuerza</a:t>
            </a:r>
            <a:r>
              <a:rPr lang="en-US" sz="4400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 Resistencia:</a:t>
            </a:r>
          </a:p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Creatina</a:t>
            </a: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2554" y="-818388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85639" y="9258300"/>
            <a:ext cx="7315200" cy="184708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8159" y="942975"/>
            <a:ext cx="15691672" cy="611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CONTEXTOS ESPECÍFICOS Y SUPLEMENTACIÓN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FF313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Deportistas de Resistencia y Fuerza: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Beta alanina</a:t>
            </a: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616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320"/>
              </a:lnSpc>
            </a:pPr>
            <a:endParaRPr lang="en-US" sz="440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519748" y="4877344"/>
            <a:ext cx="9590526" cy="5409656"/>
          </a:xfrm>
          <a:custGeom>
            <a:avLst/>
            <a:gdLst/>
            <a:ahLst/>
            <a:cxnLst/>
            <a:rect l="l" t="t" r="r" b="b"/>
            <a:pathLst>
              <a:path w="9590526" h="5409656">
                <a:moveTo>
                  <a:pt x="0" y="0"/>
                </a:moveTo>
                <a:lnTo>
                  <a:pt x="9590526" y="0"/>
                </a:lnTo>
                <a:lnTo>
                  <a:pt x="9590526" y="5409656"/>
                </a:lnTo>
                <a:lnTo>
                  <a:pt x="0" y="5409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1176</Words>
  <Application>Microsoft Office PowerPoint</Application>
  <PresentationFormat>Personalizado</PresentationFormat>
  <Paragraphs>253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50" baseType="lpstr">
      <vt:lpstr>Chromium One</vt:lpstr>
      <vt:lpstr>Sports World</vt:lpstr>
      <vt:lpstr>Roboto Bold</vt:lpstr>
      <vt:lpstr>Calibri</vt:lpstr>
      <vt:lpstr>Roboto</vt:lpstr>
      <vt:lpstr>Montserrat Semi-Bold</vt:lpstr>
      <vt:lpstr>Wide</vt:lpstr>
      <vt:lpstr>Montserrat Bold</vt:lpstr>
      <vt:lpstr>Open Sans Bold</vt:lpstr>
      <vt:lpstr>Howell</vt:lpstr>
      <vt:lpstr>Arial</vt:lpstr>
      <vt:lpstr>Open Sans Bold Italics</vt:lpstr>
      <vt:lpstr>Open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Suplementos en el Fitness</dc:title>
  <cp:lastModifiedBy>Admin</cp:lastModifiedBy>
  <cp:revision>6</cp:revision>
  <dcterms:created xsi:type="dcterms:W3CDTF">2006-08-16T00:00:00Z</dcterms:created>
  <dcterms:modified xsi:type="dcterms:W3CDTF">2024-09-02T22:00:09Z</dcterms:modified>
  <dc:identifier>DAGPAWUDZHc</dc:identifier>
</cp:coreProperties>
</file>