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29.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17.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4.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35.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23.xml" ContentType="application/vnd.openxmlformats-officedocument.presentationml.slideLayout+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9.xml.rels" ContentType="application/vnd.openxmlformats-package.relationships+xml"/>
  <Override PartName="/ppt/slideLayouts/_rels/slideLayout12.xml.rels" ContentType="application/vnd.openxmlformats-package.relationships+xml"/>
  <Override PartName="/ppt/slideLayouts/_rels/slideLayout8.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presProps.xml" ContentType="application/vnd.openxmlformats-officedocument.presentationml.presProps+xml"/>
  <Override PartName="/ppt/_rels/presentation.xml.rels" ContentType="application/vnd.openxmlformats-package.relationships+xml"/>
  <Override PartName="/ppt/media/image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C39F8C8-E363-4396-A7F3-D309702E2447}"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1"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02A0E1D-95E2-414E-92F2-96D36DBC69A0}"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B3CC15C-8A89-42B6-8F7C-F9FA18D151EB}"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9"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4"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36FDA0D-2093-453C-990A-EF81D1BDC489}"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B25BB62-0F09-4B43-8FFE-1A5034B9BC41}"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5"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EB0BF90-B76D-4BB4-A173-1D482ACC2C80}"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7"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7CE35BF-16F8-4673-B792-AAC2BA0A9327}"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0"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02B8945-128C-48AB-974C-002323CF57D6}"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BF5FAAD-54FD-44A2-9258-A513E3E6D6C3}"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AF95299-9923-417C-B301-72747468B8C7}"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420E983-8141-41B2-98BF-44AC75946BFC}"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FCA6B43-B818-48E9-8633-45D367ED7347}"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0"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6968649-3C13-4B98-8EB1-B086584087E8}"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1BDF7E0-2FF0-4C3B-B35A-ECD2DF185FC7}"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6"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7"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AE68079-7C86-43AB-9E0F-D299E88546B8}"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2"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60E46756-2B2F-4463-B555-9591E11082F9}"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4"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5"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6"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7"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8"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9"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9BB4B4C-878F-4388-B4C7-B2E4000BAE9F}"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7CF46C5-5857-4A91-B26B-ED2A6AB50DDC}"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358986D-D593-463B-AEC4-7164822D5950}"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D855BC8-AD5B-479F-A8BC-8D207844517A}"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7F26210-7A74-4653-A724-CCC5FBF79E26}"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2F3556A-F203-4E8F-A3F7-B50C9B68E996}"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923ADFA-B3DD-485C-BFC3-DC59B4FF560F}"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A8C27D7-5E34-43AD-961B-5A6B55BBFD2F}"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
          <p:cNvSpPr/>
          <p:nvPr/>
        </p:nvSpPr>
        <p:spPr>
          <a:xfrm>
            <a:off x="0" y="0"/>
            <a:ext cx="10074600" cy="5664240"/>
          </a:xfrm>
          <a:prstGeom prst="rect">
            <a:avLst/>
          </a:prstGeom>
          <a:solidFill>
            <a:srgbClr val="666666"/>
          </a:solidFill>
          <a:ln w="0">
            <a:noFill/>
          </a:ln>
        </p:spPr>
        <p:style>
          <a:lnRef idx="0"/>
          <a:fillRef idx="0"/>
          <a:effectRef idx="0"/>
          <a:fontRef idx="minor"/>
        </p:style>
        <p:txBody>
          <a:bodyPr wrap="none" lIns="0" rIns="0" tIns="0" bIns="0" anchor="ctr">
            <a:noAutofit/>
          </a:bodyPr>
          <a:p>
            <a:pPr>
              <a:lnSpc>
                <a:spcPct val="100000"/>
              </a:lnSpc>
            </a:pPr>
            <a:endParaRPr b="0" lang="en-US" sz="1400" spc="-1" strike="noStrike">
              <a:solidFill>
                <a:srgbClr val="eeeeee"/>
              </a:solidFill>
              <a:latin typeface="Arial"/>
              <a:ea typeface="DejaVu Sans"/>
            </a:endParaRPr>
          </a:p>
        </p:txBody>
      </p:sp>
      <p:sp>
        <p:nvSpPr>
          <p:cNvPr id="1" name=""/>
          <p:cNvSpPr/>
          <p:nvPr/>
        </p:nvSpPr>
        <p:spPr>
          <a:xfrm>
            <a:off x="270000" y="180000"/>
            <a:ext cx="9534600" cy="4854600"/>
          </a:xfrm>
          <a:prstGeom prst="rect">
            <a:avLst/>
          </a:prstGeom>
          <a:solidFill>
            <a:srgbClr val="ffffff"/>
          </a:solidFill>
          <a:ln w="0">
            <a:noFill/>
          </a:ln>
        </p:spPr>
        <p:style>
          <a:lnRef idx="0"/>
          <a:fillRef idx="0"/>
          <a:effectRef idx="0"/>
          <a:fontRef idx="minor"/>
        </p:style>
        <p:txBody>
          <a:bodyPr wrap="none" lIns="0" rIns="0" tIns="0" bIns="0" anchor="ctr">
            <a:noAutofit/>
          </a:bodyPr>
          <a:p>
            <a:pPr>
              <a:lnSpc>
                <a:spcPct val="100000"/>
              </a:lnSpc>
            </a:pPr>
            <a:endParaRPr b="0" lang="en-US" sz="1400" spc="-1" strike="noStrike">
              <a:solidFill>
                <a:srgbClr val="eeeeee"/>
              </a:solidFill>
              <a:latin typeface="Arial"/>
              <a:ea typeface="DejaVu Sans"/>
            </a:endParaRPr>
          </a:p>
        </p:txBody>
      </p:sp>
      <p:sp>
        <p:nvSpPr>
          <p:cNvPr id="2" name=""/>
          <p:cNvSpPr/>
          <p:nvPr/>
        </p:nvSpPr>
        <p:spPr>
          <a:xfrm>
            <a:off x="7920000" y="90000"/>
            <a:ext cx="894600" cy="1164600"/>
          </a:xfrm>
          <a:prstGeom prst="rect">
            <a:avLst/>
          </a:prstGeom>
          <a:solidFill>
            <a:srgbClr val="7d8ae7"/>
          </a:solidFill>
          <a:ln w="10800">
            <a:solidFill>
              <a:srgbClr val="3f52d9"/>
            </a:solidFill>
            <a:round/>
          </a:ln>
          <a:effectLst>
            <a:outerShdw blurRad="0" dir="2700000" dist="30547" rotWithShape="0">
              <a:srgbClr val="c1c7f4"/>
            </a:outerShdw>
          </a:effectLst>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3" name=""/>
          <p:cNvSpPr/>
          <p:nvPr/>
        </p:nvSpPr>
        <p:spPr>
          <a:xfrm>
            <a:off x="90000" y="450000"/>
            <a:ext cx="9084600" cy="624600"/>
          </a:xfrm>
          <a:prstGeom prst="rect">
            <a:avLst/>
          </a:prstGeom>
          <a:solidFill>
            <a:srgbClr val="b5e77d"/>
          </a:solidFill>
          <a:ln w="10800">
            <a:solidFill>
              <a:srgbClr val="91d93f"/>
            </a:solidFill>
            <a:round/>
          </a:ln>
          <a:effectLst>
            <a:outerShdw blurRad="0" dir="2700000" dist="30547" rotWithShape="0">
              <a:srgbClr val="dcf1c1"/>
            </a:outerShdw>
          </a:effectLst>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4" name="PlaceHolder 1"/>
          <p:cNvSpPr>
            <a:spLocks noGrp="1"/>
          </p:cNvSpPr>
          <p:nvPr>
            <p:ph type="ftr" idx="1"/>
          </p:nvPr>
        </p:nvSpPr>
        <p:spPr>
          <a:xfrm>
            <a:off x="3447360" y="5164920"/>
            <a:ext cx="3189600" cy="38556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eeeeee"/>
                </a:solidFill>
                <a:latin typeface="Arial"/>
              </a:defRPr>
            </a:lvl1pPr>
          </a:lstStyle>
          <a:p>
            <a:pPr indent="0" algn="ctr">
              <a:lnSpc>
                <a:spcPct val="100000"/>
              </a:lnSpc>
              <a:buNone/>
              <a:tabLst>
                <a:tab algn="l" pos="0"/>
              </a:tabLst>
            </a:pPr>
            <a:r>
              <a:rPr b="0" lang="en-US" sz="1400" spc="-1" strike="noStrike">
                <a:solidFill>
                  <a:srgbClr val="eeeeee"/>
                </a:solidFill>
                <a:latin typeface="Arial"/>
              </a:rPr>
              <a:t> </a:t>
            </a:r>
            <a:endParaRPr b="0" lang="en-US" sz="1400" spc="-1" strike="noStrike">
              <a:solidFill>
                <a:srgbClr val="000000"/>
              </a:solidFill>
              <a:latin typeface="Times New Roman"/>
            </a:endParaRPr>
          </a:p>
        </p:txBody>
      </p:sp>
      <p:sp>
        <p:nvSpPr>
          <p:cNvPr id="5" name="PlaceHolder 2"/>
          <p:cNvSpPr>
            <a:spLocks noGrp="1"/>
          </p:cNvSpPr>
          <p:nvPr>
            <p:ph type="sldNum" idx="2"/>
          </p:nvPr>
        </p:nvSpPr>
        <p:spPr>
          <a:xfrm>
            <a:off x="7227000" y="5164920"/>
            <a:ext cx="2342880" cy="38556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eeeeee"/>
                </a:solidFill>
                <a:latin typeface="Arial"/>
              </a:defRPr>
            </a:lvl1pPr>
          </a:lstStyle>
          <a:p>
            <a:pPr indent="0" algn="r">
              <a:lnSpc>
                <a:spcPct val="100000"/>
              </a:lnSpc>
              <a:buNone/>
              <a:tabLst>
                <a:tab algn="l" pos="0"/>
              </a:tabLst>
            </a:pPr>
            <a:fld id="{22670C30-1F06-4FD9-9AFB-CBAEFE3489C4}" type="slidenum">
              <a:rPr b="0" lang="en-US" sz="1400" spc="-1" strike="noStrike">
                <a:solidFill>
                  <a:srgbClr val="eeeeee"/>
                </a:solidFill>
                <a:latin typeface="Arial"/>
              </a:rPr>
              <a:t>2</a:t>
            </a:fld>
            <a:endParaRPr b="0" lang="en-US" sz="1400" spc="-1" strike="noStrike">
              <a:solidFill>
                <a:srgbClr val="000000"/>
              </a:solidFill>
              <a:latin typeface="Times New Roman"/>
            </a:endParaRPr>
          </a:p>
        </p:txBody>
      </p:sp>
      <p:sp>
        <p:nvSpPr>
          <p:cNvPr id="6" name="PlaceHolder 3"/>
          <p:cNvSpPr>
            <a:spLocks noGrp="1"/>
          </p:cNvSpPr>
          <p:nvPr>
            <p:ph type="dt" idx="3"/>
          </p:nvPr>
        </p:nvSpPr>
        <p:spPr>
          <a:xfrm>
            <a:off x="504000" y="5164920"/>
            <a:ext cx="2342880" cy="38556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 </a:t>
            </a:r>
            <a:endParaRPr b="0" lang="en-US" sz="1400" spc="-1" strike="noStrike">
              <a:solidFill>
                <a:srgbClr val="000000"/>
              </a:solidFill>
              <a:latin typeface="Times New Roman"/>
            </a:endParaRPr>
          </a:p>
        </p:txBody>
      </p:sp>
      <p:sp>
        <p:nvSpPr>
          <p:cNvPr id="7"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8"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
          <p:cNvSpPr/>
          <p:nvPr/>
        </p:nvSpPr>
        <p:spPr>
          <a:xfrm>
            <a:off x="0" y="0"/>
            <a:ext cx="10074600" cy="5664240"/>
          </a:xfrm>
          <a:prstGeom prst="rect">
            <a:avLst/>
          </a:prstGeom>
          <a:solidFill>
            <a:srgbClr val="666666"/>
          </a:solidFill>
          <a:ln w="0">
            <a:noFill/>
          </a:ln>
        </p:spPr>
        <p:style>
          <a:lnRef idx="0"/>
          <a:fillRef idx="0"/>
          <a:effectRef idx="0"/>
          <a:fontRef idx="minor"/>
        </p:style>
        <p:txBody>
          <a:bodyPr wrap="none" lIns="0" rIns="0" tIns="0" bIns="0" anchor="ctr">
            <a:noAutofit/>
          </a:bodyPr>
          <a:p>
            <a:pPr>
              <a:lnSpc>
                <a:spcPct val="100000"/>
              </a:lnSpc>
            </a:pPr>
            <a:endParaRPr b="0" lang="en-US" sz="1400" spc="-1" strike="noStrike">
              <a:solidFill>
                <a:srgbClr val="eeeeee"/>
              </a:solidFill>
              <a:latin typeface="Arial"/>
              <a:ea typeface="DejaVu Sans"/>
            </a:endParaRPr>
          </a:p>
        </p:txBody>
      </p:sp>
      <p:sp>
        <p:nvSpPr>
          <p:cNvPr id="46" name=""/>
          <p:cNvSpPr/>
          <p:nvPr/>
        </p:nvSpPr>
        <p:spPr>
          <a:xfrm>
            <a:off x="270000" y="180000"/>
            <a:ext cx="9534600" cy="4854600"/>
          </a:xfrm>
          <a:prstGeom prst="rect">
            <a:avLst/>
          </a:prstGeom>
          <a:solidFill>
            <a:srgbClr val="ffffff"/>
          </a:solidFill>
          <a:ln w="0">
            <a:noFill/>
          </a:ln>
        </p:spPr>
        <p:style>
          <a:lnRef idx="0"/>
          <a:fillRef idx="0"/>
          <a:effectRef idx="0"/>
          <a:fontRef idx="minor"/>
        </p:style>
        <p:txBody>
          <a:bodyPr wrap="none" lIns="0" rIns="0" tIns="0" bIns="0" anchor="ctr">
            <a:noAutofit/>
          </a:bodyPr>
          <a:p>
            <a:pPr>
              <a:lnSpc>
                <a:spcPct val="100000"/>
              </a:lnSpc>
            </a:pPr>
            <a:endParaRPr b="0" lang="en-US" sz="1400" spc="-1" strike="noStrike">
              <a:solidFill>
                <a:srgbClr val="eeeeee"/>
              </a:solidFill>
              <a:latin typeface="Arial"/>
              <a:ea typeface="DejaVu Sans"/>
            </a:endParaRPr>
          </a:p>
        </p:txBody>
      </p:sp>
      <p:sp>
        <p:nvSpPr>
          <p:cNvPr id="47" name=""/>
          <p:cNvSpPr/>
          <p:nvPr/>
        </p:nvSpPr>
        <p:spPr>
          <a:xfrm>
            <a:off x="7920000" y="90000"/>
            <a:ext cx="894600" cy="1164600"/>
          </a:xfrm>
          <a:prstGeom prst="rect">
            <a:avLst/>
          </a:prstGeom>
          <a:solidFill>
            <a:srgbClr val="7d8ae7"/>
          </a:solidFill>
          <a:ln w="10800">
            <a:solidFill>
              <a:srgbClr val="3f52d9"/>
            </a:solidFill>
            <a:round/>
          </a:ln>
          <a:effectLst>
            <a:outerShdw blurRad="0" dir="2700000" dist="30547" rotWithShape="0">
              <a:srgbClr val="c1c7f4"/>
            </a:outerShdw>
          </a:effectLst>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48" name=""/>
          <p:cNvSpPr/>
          <p:nvPr/>
        </p:nvSpPr>
        <p:spPr>
          <a:xfrm>
            <a:off x="90000" y="450000"/>
            <a:ext cx="9084600" cy="624600"/>
          </a:xfrm>
          <a:prstGeom prst="rect">
            <a:avLst/>
          </a:prstGeom>
          <a:solidFill>
            <a:srgbClr val="b5e77d"/>
          </a:solidFill>
          <a:ln w="10800">
            <a:solidFill>
              <a:srgbClr val="91d93f"/>
            </a:solidFill>
            <a:round/>
          </a:ln>
          <a:effectLst>
            <a:outerShdw blurRad="0" dir="2700000" dist="30547" rotWithShape="0">
              <a:srgbClr val="dcf1c1"/>
            </a:outerShdw>
          </a:effectLst>
        </p:spPr>
        <p:style>
          <a:lnRef idx="0"/>
          <a:fillRef idx="0"/>
          <a:effectRef idx="0"/>
          <a:fontRef idx="minor"/>
        </p:style>
        <p:txBody>
          <a:bodyPr wrap="none"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49" name="PlaceHolder 1"/>
          <p:cNvSpPr>
            <a:spLocks noGrp="1"/>
          </p:cNvSpPr>
          <p:nvPr>
            <p:ph type="ftr" idx="4"/>
          </p:nvPr>
        </p:nvSpPr>
        <p:spPr>
          <a:xfrm>
            <a:off x="3447360" y="5164920"/>
            <a:ext cx="3189600" cy="38556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eeeeee"/>
                </a:solidFill>
                <a:latin typeface="Arial"/>
              </a:defRPr>
            </a:lvl1pPr>
          </a:lstStyle>
          <a:p>
            <a:pPr indent="0" algn="ctr">
              <a:lnSpc>
                <a:spcPct val="100000"/>
              </a:lnSpc>
              <a:buNone/>
              <a:tabLst>
                <a:tab algn="l" pos="0"/>
              </a:tabLst>
            </a:pPr>
            <a:r>
              <a:rPr b="0" lang="en-US" sz="1400" spc="-1" strike="noStrike">
                <a:solidFill>
                  <a:srgbClr val="eeeeee"/>
                </a:solidFill>
                <a:latin typeface="Arial"/>
              </a:rPr>
              <a:t>&lt;footer&gt;</a:t>
            </a:r>
            <a:endParaRPr b="0" lang="en-US" sz="1400" spc="-1" strike="noStrike">
              <a:solidFill>
                <a:srgbClr val="000000"/>
              </a:solidFill>
              <a:latin typeface="Times New Roman"/>
            </a:endParaRPr>
          </a:p>
        </p:txBody>
      </p:sp>
      <p:sp>
        <p:nvSpPr>
          <p:cNvPr id="50" name="PlaceHolder 2"/>
          <p:cNvSpPr>
            <a:spLocks noGrp="1"/>
          </p:cNvSpPr>
          <p:nvPr>
            <p:ph type="sldNum" idx="5"/>
          </p:nvPr>
        </p:nvSpPr>
        <p:spPr>
          <a:xfrm>
            <a:off x="7227000" y="5164920"/>
            <a:ext cx="2342880" cy="38556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eeeeee"/>
                </a:solidFill>
                <a:latin typeface="Arial"/>
              </a:defRPr>
            </a:lvl1pPr>
          </a:lstStyle>
          <a:p>
            <a:pPr indent="0" algn="r">
              <a:lnSpc>
                <a:spcPct val="100000"/>
              </a:lnSpc>
              <a:buNone/>
              <a:tabLst>
                <a:tab algn="l" pos="0"/>
              </a:tabLst>
            </a:pPr>
            <a:fld id="{CFAD5C33-AD75-4CB0-8418-0EC5D539B6C6}" type="slidenum">
              <a:rPr b="0" lang="en-US" sz="1400" spc="-1" strike="noStrike">
                <a:solidFill>
                  <a:srgbClr val="eeeeee"/>
                </a:solidFill>
                <a:latin typeface="Arial"/>
              </a:rPr>
              <a:t>&lt;number&gt;</a:t>
            </a:fld>
            <a:endParaRPr b="0" lang="en-US" sz="1400" spc="-1" strike="noStrike">
              <a:solidFill>
                <a:srgbClr val="000000"/>
              </a:solidFill>
              <a:latin typeface="Times New Roman"/>
            </a:endParaRPr>
          </a:p>
        </p:txBody>
      </p:sp>
      <p:sp>
        <p:nvSpPr>
          <p:cNvPr id="51" name="PlaceHolder 3"/>
          <p:cNvSpPr>
            <a:spLocks noGrp="1"/>
          </p:cNvSpPr>
          <p:nvPr>
            <p:ph type="dt" idx="6"/>
          </p:nvPr>
        </p:nvSpPr>
        <p:spPr>
          <a:xfrm>
            <a:off x="504000" y="5164920"/>
            <a:ext cx="2342880" cy="38556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52"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53"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hyperlink" Target="mailto:davidomollodoof@gmail.com" TargetMode="External"/><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540000" y="380880"/>
            <a:ext cx="8634600" cy="7632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Exploring AI’s Role in Fostering  Creativity  and Imagination in CBET, Kenya.</a:t>
            </a:r>
            <a:endParaRPr b="0" lang="en-US" sz="2700" spc="-1" strike="noStrike">
              <a:solidFill>
                <a:srgbClr val="000000"/>
              </a:solidFill>
              <a:latin typeface="Arial"/>
            </a:endParaRPr>
          </a:p>
        </p:txBody>
      </p:sp>
      <p:sp>
        <p:nvSpPr>
          <p:cNvPr id="91" name="PlaceHolder 2"/>
          <p:cNvSpPr>
            <a:spLocks noGrp="1"/>
          </p:cNvSpPr>
          <p:nvPr>
            <p:ph type="subTitle"/>
          </p:nvPr>
        </p:nvSpPr>
        <p:spPr>
          <a:xfrm>
            <a:off x="540000" y="1350000"/>
            <a:ext cx="8994600" cy="3594600"/>
          </a:xfrm>
          <a:prstGeom prst="rect">
            <a:avLst/>
          </a:prstGeom>
          <a:noFill/>
          <a:ln w="0">
            <a:noFill/>
          </a:ln>
        </p:spPr>
        <p:txBody>
          <a:bodyPr lIns="0" rIns="0" tIns="0" bIns="0" anchor="ctr">
            <a:noAutofit/>
          </a:bodyPr>
          <a:p>
            <a:pPr indent="0" algn="ctr">
              <a:lnSpc>
                <a:spcPct val="100000"/>
              </a:lnSpc>
              <a:buNone/>
              <a:tabLst>
                <a:tab algn="l" pos="0"/>
              </a:tabLst>
            </a:pPr>
            <a:r>
              <a:rPr b="0" lang="en-US" sz="3200" spc="-1" strike="noStrike">
                <a:solidFill>
                  <a:srgbClr val="000000"/>
                </a:solidFill>
                <a:latin typeface="Arial"/>
              </a:rPr>
              <a:t>  </a:t>
            </a:r>
            <a:r>
              <a:rPr b="0" lang="en-US" sz="3200" spc="-1" strike="noStrike">
                <a:solidFill>
                  <a:srgbClr val="000000"/>
                </a:solidFill>
                <a:latin typeface="Arial"/>
              </a:rPr>
              <a:t>Presentation.</a:t>
            </a:r>
            <a:endParaRPr b="0" lang="en-US" sz="3200" spc="-1" strike="noStrike">
              <a:solidFill>
                <a:srgbClr val="000000"/>
              </a:solidFill>
              <a:latin typeface="Arial"/>
            </a:endParaRPr>
          </a:p>
          <a:p>
            <a:pPr indent="0" algn="ctr">
              <a:lnSpc>
                <a:spcPct val="100000"/>
              </a:lnSpc>
              <a:buNone/>
              <a:tabLst>
                <a:tab algn="l" pos="0"/>
              </a:tabLst>
            </a:pPr>
            <a:r>
              <a:rPr b="0" lang="en-US" sz="3200" spc="-1" strike="noStrike">
                <a:solidFill>
                  <a:srgbClr val="000000"/>
                </a:solidFill>
                <a:latin typeface="Arial"/>
              </a:rPr>
              <a:t> </a:t>
            </a:r>
            <a:r>
              <a:rPr b="0" lang="en-US" sz="3200" spc="-1" strike="noStrike">
                <a:solidFill>
                  <a:srgbClr val="000000"/>
                </a:solidFill>
                <a:latin typeface="Arial"/>
              </a:rPr>
              <a:t>Presenter: David Otieno Omollo</a:t>
            </a:r>
            <a:endParaRPr b="0" lang="en-US" sz="3200" spc="-1" strike="noStrike">
              <a:solidFill>
                <a:srgbClr val="000000"/>
              </a:solidFill>
              <a:latin typeface="Arial"/>
            </a:endParaRPr>
          </a:p>
          <a:p>
            <a:pPr indent="0" algn="ctr">
              <a:lnSpc>
                <a:spcPct val="100000"/>
              </a:lnSpc>
              <a:buNone/>
              <a:tabLst>
                <a:tab algn="l" pos="0"/>
              </a:tabLst>
            </a:pPr>
            <a:r>
              <a:rPr b="0" lang="en-US" sz="3200" spc="-1" strike="noStrike">
                <a:solidFill>
                  <a:srgbClr val="000000"/>
                </a:solidFill>
                <a:latin typeface="Arial"/>
              </a:rPr>
              <a:t>Institution: Kisii University</a:t>
            </a:r>
            <a:endParaRPr b="0" lang="en-US" sz="3200" spc="-1" strike="noStrike">
              <a:solidFill>
                <a:srgbClr val="000000"/>
              </a:solidFill>
              <a:latin typeface="Arial"/>
            </a:endParaRPr>
          </a:p>
          <a:p>
            <a:pPr indent="0" algn="ctr">
              <a:lnSpc>
                <a:spcPct val="100000"/>
              </a:lnSpc>
              <a:buNone/>
              <a:tabLst>
                <a:tab algn="l" pos="0"/>
              </a:tabLst>
            </a:pPr>
            <a:r>
              <a:rPr b="0" lang="en-US" sz="3200" spc="-1" strike="noStrike">
                <a:solidFill>
                  <a:srgbClr val="000000"/>
                </a:solidFill>
                <a:latin typeface="Arial"/>
              </a:rPr>
              <a:t>Date: 25</a:t>
            </a:r>
            <a:r>
              <a:rPr b="0" lang="en-US" sz="3200" spc="-1" strike="noStrike" baseline="33000">
                <a:solidFill>
                  <a:srgbClr val="000000"/>
                </a:solidFill>
                <a:latin typeface="Arial"/>
              </a:rPr>
              <a:t>th</a:t>
            </a:r>
            <a:r>
              <a:rPr b="0" lang="en-US" sz="3200" spc="-1" strike="noStrike">
                <a:solidFill>
                  <a:srgbClr val="000000"/>
                </a:solidFill>
                <a:latin typeface="Arial"/>
              </a:rPr>
              <a:t> April, 2026 </a:t>
            </a:r>
            <a:endParaRPr b="0" lang="en-US" sz="3200" spc="-1" strike="noStrike">
              <a:solidFill>
                <a:srgbClr val="000000"/>
              </a:solidFill>
              <a:latin typeface="Arial"/>
            </a:endParaRPr>
          </a:p>
          <a:p>
            <a:pPr indent="0" algn="ctr">
              <a:lnSpc>
                <a:spcPct val="100000"/>
              </a:lnSpc>
              <a:buNone/>
              <a:tabLst>
                <a:tab algn="l" pos="0"/>
              </a:tabLst>
            </a:pPr>
            <a:endParaRPr b="0" lang="en-US" sz="3200" spc="-1" strike="noStrike">
              <a:solidFill>
                <a:srgbClr val="000000"/>
              </a:solidFill>
              <a:latin typeface="Arial"/>
            </a:endParaRPr>
          </a:p>
          <a:p>
            <a:pPr indent="0" algn="ctr">
              <a:lnSpc>
                <a:spcPct val="100000"/>
              </a:lnSpc>
              <a:buNone/>
              <a:tabLst>
                <a:tab algn="l" pos="0"/>
              </a:tabLst>
            </a:pPr>
            <a:endParaRPr b="0" lang="en-US" sz="3200" spc="-1" strike="noStrike">
              <a:solidFill>
                <a:srgbClr val="000000"/>
              </a:solidFill>
              <a:latin typeface="Arial"/>
            </a:endParaRPr>
          </a:p>
          <a:p>
            <a:pPr indent="0" algn="ctr">
              <a:lnSpc>
                <a:spcPct val="100000"/>
              </a:lnSpc>
              <a:buNone/>
              <a:tabLst>
                <a:tab algn="l" pos="0"/>
              </a:tabLst>
            </a:pPr>
            <a:r>
              <a:rPr b="0" lang="en-US" sz="3200" spc="-1" strike="noStrike">
                <a:solidFill>
                  <a:srgbClr val="000000"/>
                </a:solidFill>
                <a:latin typeface="Arial"/>
              </a:rPr>
              <a:t>       </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
          <p:cNvSpPr/>
          <p:nvPr/>
        </p:nvSpPr>
        <p:spPr>
          <a:xfrm>
            <a:off x="914400" y="685800"/>
            <a:ext cx="77706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Principles of Adult Learning, PALs (Gary, J. Conti, 1978)   </a:t>
            </a:r>
            <a:endParaRPr b="0" lang="en-US" sz="1800" spc="-1" strike="noStrike">
              <a:solidFill>
                <a:srgbClr val="000000"/>
              </a:solidFill>
              <a:latin typeface="Arial"/>
            </a:endParaRPr>
          </a:p>
        </p:txBody>
      </p:sp>
      <p:sp>
        <p:nvSpPr>
          <p:cNvPr id="110" name=""/>
          <p:cNvSpPr/>
          <p:nvPr/>
        </p:nvSpPr>
        <p:spPr>
          <a:xfrm>
            <a:off x="914400" y="1371600"/>
            <a:ext cx="8227800" cy="2136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PALs emphasizes  self-directed learning aligning  with CBETs competency-based approach. These can be supported by AI system through personalization.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Learning task  can be contextualized  to real situations eg sustainability challenges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Encourages problem-solving  and decision-making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Serves as  operational  bridge  between  theory and practice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Helps measure how  AI-powered  strategies  align with effective  reaching practices  via PALs instruments.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(Knoweles et al., 2022).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
          <p:cNvSpPr/>
          <p:nvPr/>
        </p:nvSpPr>
        <p:spPr>
          <a:xfrm>
            <a:off x="1315440" y="1577160"/>
            <a:ext cx="554364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Conceptual Framework</a:t>
            </a:r>
            <a:endParaRPr b="0" lang="en-US" sz="1800" spc="-1" strike="noStrike">
              <a:solidFill>
                <a:srgbClr val="000000"/>
              </a:solidFill>
              <a:latin typeface="Arial"/>
            </a:endParaRPr>
          </a:p>
        </p:txBody>
      </p:sp>
      <p:sp>
        <p:nvSpPr>
          <p:cNvPr id="112" name=""/>
          <p:cNvSpPr/>
          <p:nvPr/>
        </p:nvSpPr>
        <p:spPr>
          <a:xfrm>
            <a:off x="904680" y="2019240"/>
            <a:ext cx="698112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pic>
        <p:nvPicPr>
          <p:cNvPr id="113" name="" descr=""/>
          <p:cNvPicPr/>
          <p:nvPr/>
        </p:nvPicPr>
        <p:blipFill>
          <a:blip r:embed="rId1"/>
          <a:stretch/>
        </p:blipFill>
        <p:spPr>
          <a:xfrm>
            <a:off x="817560" y="1143000"/>
            <a:ext cx="7639920" cy="36568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
          <p:cNvSpPr/>
          <p:nvPr/>
        </p:nvSpPr>
        <p:spPr>
          <a:xfrm>
            <a:off x="914400" y="685800"/>
            <a:ext cx="75420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Conceptual Framework</a:t>
            </a:r>
            <a:endParaRPr b="0" lang="en-US" sz="1800" spc="-1" strike="noStrike">
              <a:solidFill>
                <a:srgbClr val="000000"/>
              </a:solidFill>
              <a:latin typeface="Arial"/>
            </a:endParaRPr>
          </a:p>
        </p:txBody>
      </p:sp>
      <p:sp>
        <p:nvSpPr>
          <p:cNvPr id="115" name=""/>
          <p:cNvSpPr/>
          <p:nvPr/>
        </p:nvSpPr>
        <p:spPr>
          <a:xfrm>
            <a:off x="1371600" y="1600200"/>
            <a:ext cx="7085520" cy="2529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WenQuanYi Micro Hei"/>
              </a:rPr>
              <a:t>Conceptual  framework  integrates the variable as follows: </a:t>
            </a:r>
            <a:r>
              <a:rPr b="0" lang="en-US" sz="2000" spc="-1" strike="noStrike">
                <a:solidFill>
                  <a:srgbClr val="000000"/>
                </a:solidFill>
                <a:latin typeface="Arial"/>
                <a:ea typeface="WenQuanYi Micro Hei"/>
              </a:rPr>
              <a:t>AI-powered teaching strategies as independent variables, creativity and imagination as the dependent variables, learner engagement as mediating variable and PALs as  moderating variable.</a:t>
            </a:r>
            <a:r>
              <a:rPr b="0" lang="en-US" sz="1800" spc="-1" strike="noStrike">
                <a:solidFill>
                  <a:srgbClr val="000000"/>
                </a:solidFill>
                <a:latin typeface="Arial"/>
                <a:ea typeface="WenQuanYi Micro Hei"/>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WenQuanYi Micro Hei"/>
              </a:rPr>
              <a:t>The framework proposes that AI  influences creativity and imagination  through learner engagement, while PALs  strengthen  or weakens  this relationship depending on the level of implementation.</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
          <p:cNvSpPr/>
          <p:nvPr/>
        </p:nvSpPr>
        <p:spPr>
          <a:xfrm>
            <a:off x="1143000" y="685800"/>
            <a:ext cx="48002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rPr>
              <a:t>Integrated Theoretical Position</a:t>
            </a:r>
            <a:endParaRPr b="0" lang="en-US" sz="1800" spc="-1" strike="noStrike">
              <a:solidFill>
                <a:srgbClr val="000000"/>
              </a:solidFill>
              <a:latin typeface="Arial"/>
            </a:endParaRPr>
          </a:p>
        </p:txBody>
      </p:sp>
      <p:sp>
        <p:nvSpPr>
          <p:cNvPr id="117" name=""/>
          <p:cNvSpPr/>
          <p:nvPr/>
        </p:nvSpPr>
        <p:spPr>
          <a:xfrm>
            <a:off x="914400" y="1371600"/>
            <a:ext cx="7086240" cy="4231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Arial"/>
                <a:ea typeface="DejaVu Sans"/>
              </a:rPr>
              <a:t>The theories are interconnected: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Humanistic Learning Theory focuses on who the learner  is; motivation and self-concepts</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Constructivist Theory: explains how learning occurs ; active, experiential learning</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Creativity support Theory:  Explains how innovation is enhanced ; Ai as a creative partner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PALs:  Defines how teaching  should be designed and evaluated.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By combining the four theories, the study recognizes that:</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-AI enhances  learners‘ ability to imagine, explore  and create solutions</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-learners construct knowledge creatively  through meaningful interactions with AI tools</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-CBET relies on experiential, creative  and competency-driven learning.</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The tetra theoretical lens positions AI not only as a technological tool but also as  a catalyst for creative  and imaginative competency  development within Kenya’s CBET framework.</a:t>
            </a:r>
            <a:endParaRPr b="0" lang="en-US" sz="16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
          <p:cNvSpPr/>
          <p:nvPr/>
        </p:nvSpPr>
        <p:spPr>
          <a:xfrm>
            <a:off x="1143000" y="685800"/>
            <a:ext cx="59425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Research Design</a:t>
            </a:r>
            <a:endParaRPr b="0" lang="en-US" sz="1800" spc="-1" strike="noStrike">
              <a:solidFill>
                <a:srgbClr val="000000"/>
              </a:solidFill>
              <a:latin typeface="Arial"/>
            </a:endParaRPr>
          </a:p>
        </p:txBody>
      </p:sp>
      <p:sp>
        <p:nvSpPr>
          <p:cNvPr id="119" name=""/>
          <p:cNvSpPr/>
          <p:nvPr/>
        </p:nvSpPr>
        <p:spPr>
          <a:xfrm>
            <a:off x="1143000" y="1371600"/>
            <a:ext cx="7542720" cy="1113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The paper adopts  a mixed-method approach, specifically  a convergent parallel design where quantitative and qualitative data are collected  concurrently, analyzed separately, and then integrated. This will, hopefully, provide both beadth and depth, increasing the validity  of findings through triangulation.</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It is grounded in a pragmatic research paradigm which allows  integration of  positivist and interpretivist approaches</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
          <p:cNvSpPr/>
          <p:nvPr/>
        </p:nvSpPr>
        <p:spPr>
          <a:xfrm>
            <a:off x="914400" y="685800"/>
            <a:ext cx="59425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Target Population</a:t>
            </a:r>
            <a:endParaRPr b="0" lang="en-US" sz="1800" spc="-1" strike="noStrike">
              <a:solidFill>
                <a:srgbClr val="000000"/>
              </a:solidFill>
              <a:latin typeface="Arial"/>
            </a:endParaRPr>
          </a:p>
        </p:txBody>
      </p:sp>
      <p:sp>
        <p:nvSpPr>
          <p:cNvPr id="121" name=""/>
          <p:cNvSpPr/>
          <p:nvPr/>
        </p:nvSpPr>
        <p:spPr>
          <a:xfrm>
            <a:off x="1143000" y="1600200"/>
            <a:ext cx="6628320" cy="1113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CBET learners and instructors  in Kenya technical and vocational  institutions.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Stratified random sampling  will be used to ensure  representation across regions and  disciplines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Sample random sampling  for selecting learners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Purposive sampling  for selecting instructors and key  informants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
          <p:cNvSpPr/>
          <p:nvPr/>
        </p:nvSpPr>
        <p:spPr>
          <a:xfrm>
            <a:off x="914400" y="685800"/>
            <a:ext cx="54853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Data Collection Instruments </a:t>
            </a:r>
            <a:endParaRPr b="0" lang="en-US" sz="1800" spc="-1" strike="noStrike">
              <a:solidFill>
                <a:srgbClr val="000000"/>
              </a:solidFill>
              <a:latin typeface="Arial"/>
            </a:endParaRPr>
          </a:p>
        </p:txBody>
      </p:sp>
      <p:sp>
        <p:nvSpPr>
          <p:cNvPr id="123" name=""/>
          <p:cNvSpPr/>
          <p:nvPr/>
        </p:nvSpPr>
        <p:spPr>
          <a:xfrm>
            <a:off x="914400" y="1600200"/>
            <a:ext cx="6856920" cy="1113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-Modified PALs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-Creativity Assessment  Questionnaire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-AI Usage Survey</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-Semi-structured  interview guides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685800" y="685800"/>
            <a:ext cx="594252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Data Analysis </a:t>
            </a:r>
            <a:endParaRPr b="0" lang="en-US" sz="1800" spc="-1" strike="noStrike">
              <a:solidFill>
                <a:srgbClr val="000000"/>
              </a:solidFill>
              <a:latin typeface="Arial"/>
            </a:endParaRPr>
          </a:p>
        </p:txBody>
      </p:sp>
      <p:sp>
        <p:nvSpPr>
          <p:cNvPr id="125" name=""/>
          <p:cNvSpPr/>
          <p:nvPr/>
        </p:nvSpPr>
        <p:spPr>
          <a:xfrm>
            <a:off x="914400" y="1600200"/>
            <a:ext cx="6628320" cy="1625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Quantitative data will be analyzed using  using descriptive statistics  (frequency, means and standard deviations), and inferential statistics (Pearson correlation and multiple regression analysis) to  assess relationship between variables and. to determine contributions  of each AI teaching strategy.</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Qualitative data will be analyzed using Thematic Analysis to identify patterns  and insights.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Background of CBET</a:t>
            </a:r>
            <a:endParaRPr b="0" lang="en-US" sz="4400" spc="-1" strike="noStrike">
              <a:solidFill>
                <a:srgbClr val="000000"/>
              </a:solidFill>
              <a:latin typeface="Arial"/>
            </a:endParaRPr>
          </a:p>
        </p:txBody>
      </p:sp>
      <p:sp>
        <p:nvSpPr>
          <p:cNvPr id="127" name=""/>
          <p:cNvSpPr/>
          <p:nvPr/>
        </p:nvSpPr>
        <p:spPr>
          <a:xfrm>
            <a:off x="457200" y="1371600"/>
            <a:ext cx="9138960" cy="2644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-CBET  shifts education  from memorization  to practical skill development  aligned with real-world  needs.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It focuses on equipping learners with practical, measurable  competencies  that directly align with  industry and societal needs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-Its key principles include: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-Competency-Based approach</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-Focus on skills  and applications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.Learner-centered education</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.Project and inquiry-based learning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.Mastery of skills before progress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.Emphasis on creativity, innovation and problem-solving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.Flexible learning pathways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.Grounded in real-world projects and applied problem-solving (KICD, 2023)</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600200" y="1382760"/>
            <a:ext cx="6290640" cy="3413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Arial"/>
                <a:ea typeface="DejaVu Sans"/>
              </a:rPr>
              <a:t>The Rise of AI in Education:</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-AI systems personalize  instruction and support  real-time learning and feedback.</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AI is  rapidly transforming  educational ecosystems through technologies that allow learners to experiment, iterate and explore imaginative ideas faster than ever before:</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-These include:</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.Generative  AI for text, images and multimedia</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.Adaptive learning platforms that personalize learning</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.Intelligent tutoring systems  offering real-time support</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.Learning analytics that guide decision-making</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.Automated assessment  tools that reduce teacher workload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.Virtual and augmented realities  that enable  immersive  learning</a:t>
            </a:r>
            <a:endParaRPr b="0" lang="en-US" sz="16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129" name=""/>
          <p:cNvSpPr/>
          <p:nvPr/>
        </p:nvSpPr>
        <p:spPr>
          <a:xfrm>
            <a:off x="457200" y="685800"/>
            <a:ext cx="8225640" cy="34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Background and Context                                       cont…..</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Abstract</a:t>
            </a:r>
            <a:endParaRPr b="0" lang="en-US" sz="4400" spc="-1" strike="noStrike">
              <a:solidFill>
                <a:srgbClr val="000000"/>
              </a:solidFill>
              <a:latin typeface="Arial"/>
            </a:endParaRPr>
          </a:p>
        </p:txBody>
      </p:sp>
      <p:sp>
        <p:nvSpPr>
          <p:cNvPr id="93" name="PlaceHolder 2"/>
          <p:cNvSpPr>
            <a:spLocks noGrp="1"/>
          </p:cNvSpPr>
          <p:nvPr>
            <p:ph/>
          </p:nvPr>
        </p:nvSpPr>
        <p:spPr>
          <a:xfrm>
            <a:off x="504000" y="1326600"/>
            <a:ext cx="9066960" cy="3283560"/>
          </a:xfrm>
          <a:prstGeom prst="rect">
            <a:avLst/>
          </a:prstGeom>
          <a:noFill/>
          <a:ln w="0">
            <a:noFill/>
          </a:ln>
        </p:spPr>
        <p:txBody>
          <a:bodyPr lIns="0" rIns="0" tIns="0" bIns="0" anchor="t">
            <a:normAutofit fontScale="79000"/>
          </a:bodyPr>
          <a:p>
            <a:pPr indent="0">
              <a:lnSpc>
                <a:spcPct val="100000"/>
              </a:lnSpc>
              <a:spcAft>
                <a:spcPts val="1057"/>
              </a:spcAft>
              <a:buNone/>
              <a:tabLst>
                <a:tab algn="l" pos="0"/>
              </a:tabLst>
            </a:pPr>
            <a:r>
              <a:rPr b="0" lang="en-US" sz="2000" spc="-1" strike="noStrike">
                <a:solidFill>
                  <a:srgbClr val="000000"/>
                </a:solidFill>
                <a:latin typeface="Arial"/>
              </a:rPr>
              <a:t>This paper examines  the role of Artificial intelligence  (AI) in fostering creativity  and imagination in Competency-Based Education and Training  (CBET), Kenya.  Grounded in Constructivists Theory, Humanistic Learning Theory  and Adult Learning Principles  (PALS), the study explores  how AI-powered teaching strategies enhance  learners’  creativity and imagination in CBET, Kenya. The study adopts mixed-method research design.  A conceptual framework is developed positioning  AI-powered teaching strategies as independent variables, creativity and imagination as the dependent variables, learner engagement as mediating variable and PALs as  moderating variable. The article proposes research methodology  involving CBET  institutions across Kenya using modified PALs  instrument and creativity assessment tools. The study argues that  AI integration significantly enhances  imagination and creativity development  while supporting CBET  competency  acquisition, and can transform Kenya’s education system.. However,  challenges such as digital inequality, teacher readiness, and ethical concerns  are critical. </a:t>
            </a:r>
            <a:endParaRPr b="0" lang="en-US" sz="2000" spc="-1" strike="noStrike">
              <a:solidFill>
                <a:srgbClr val="000000"/>
              </a:solidFill>
              <a:latin typeface="Arial"/>
            </a:endParaRPr>
          </a:p>
          <a:p>
            <a:pPr indent="0">
              <a:lnSpc>
                <a:spcPct val="100000"/>
              </a:lnSpc>
              <a:spcAft>
                <a:spcPts val="1057"/>
              </a:spcAft>
              <a:buNone/>
              <a:tabLst>
                <a:tab algn="l" pos="0"/>
              </a:tabLst>
            </a:pPr>
            <a:r>
              <a:rPr b="0" lang="en-US" sz="2000" spc="-1" strike="noStrike">
                <a:solidFill>
                  <a:srgbClr val="000000"/>
                </a:solidFill>
                <a:latin typeface="Arial"/>
              </a:rPr>
              <a:t>Keywords: Artificial Intelligence; CBET; Creativity; Imagination; Kenya; Teaching Strategies</a:t>
            </a:r>
            <a:endParaRPr b="0" lang="en-US" sz="2000" spc="-1" strike="noStrike">
              <a:solidFill>
                <a:srgbClr val="000000"/>
              </a:solidFill>
              <a:latin typeface="Arial"/>
            </a:endParaRPr>
          </a:p>
          <a:p>
            <a:pPr marL="341280" indent="0">
              <a:lnSpc>
                <a:spcPct val="100000"/>
              </a:lnSpc>
              <a:spcBef>
                <a:spcPts val="1417"/>
              </a:spcBef>
              <a:buNone/>
              <a:tabLst>
                <a:tab algn="l" pos="0"/>
              </a:tabLst>
            </a:pPr>
            <a:endParaRPr b="0" lang="en-US" sz="3200" spc="-1" strike="noStrike">
              <a:solidFill>
                <a:srgbClr val="000000"/>
              </a:solidFill>
              <a:latin typeface="Arial"/>
            </a:endParaRPr>
          </a:p>
          <a:p>
            <a:pPr marL="341280" indent="0">
              <a:lnSpc>
                <a:spcPct val="100000"/>
              </a:lnSpc>
              <a:spcBef>
                <a:spcPts val="1417"/>
              </a:spcBef>
              <a:buNone/>
              <a:tabLst>
                <a:tab algn="l" pos="0"/>
              </a:tabLst>
            </a:pPr>
            <a:endParaRPr b="0" lang="en-US" sz="3200" spc="-1" strike="noStrike">
              <a:solidFill>
                <a:srgbClr val="000000"/>
              </a:solidFill>
              <a:latin typeface="Arial"/>
            </a:endParaRPr>
          </a:p>
          <a:p>
            <a:pPr marL="341280" indent="0">
              <a:lnSpc>
                <a:spcPct val="100000"/>
              </a:lnSpc>
              <a:spcBef>
                <a:spcPts val="1417"/>
              </a:spcBef>
              <a:buNone/>
              <a:tabLst>
                <a:tab algn="l" pos="0"/>
              </a:tabLst>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540000" y="380880"/>
            <a:ext cx="8634600" cy="7632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Why Creativity and Imagination Matters in Kenya’s CBET</a:t>
            </a:r>
            <a:endParaRPr b="0" lang="en-US" sz="2700" spc="-1" strike="noStrike">
              <a:solidFill>
                <a:srgbClr val="000000"/>
              </a:solidFill>
              <a:latin typeface="Arial"/>
            </a:endParaRPr>
          </a:p>
        </p:txBody>
      </p:sp>
      <p:sp>
        <p:nvSpPr>
          <p:cNvPr id="131" name="PlaceHolder 2"/>
          <p:cNvSpPr>
            <a:spLocks noGrp="1"/>
          </p:cNvSpPr>
          <p:nvPr>
            <p:ph/>
          </p:nvPr>
        </p:nvSpPr>
        <p:spPr>
          <a:xfrm>
            <a:off x="540000" y="1350000"/>
            <a:ext cx="8994600" cy="3594600"/>
          </a:xfrm>
          <a:prstGeom prst="rect">
            <a:avLst/>
          </a:prstGeom>
          <a:noFill/>
          <a:ln w="0">
            <a:noFill/>
          </a:ln>
        </p:spPr>
        <p:txBody>
          <a:bodyPr lIns="0" rIns="0" tIns="0" bIns="0" anchor="t">
            <a:normAutofit fontScale="77000"/>
          </a:bodyPr>
          <a:p>
            <a:pPr marL="332640" indent="0">
              <a:lnSpc>
                <a:spcPct val="100000"/>
              </a:lnSpc>
              <a:spcAft>
                <a:spcPts val="1057"/>
              </a:spcAft>
              <a:buNone/>
              <a:tabLst>
                <a:tab algn="l" pos="0"/>
              </a:tabLst>
            </a:pPr>
            <a:r>
              <a:rPr b="0" lang="en-US" sz="1800" spc="-1" strike="noStrike">
                <a:solidFill>
                  <a:srgbClr val="000000"/>
                </a:solidFill>
                <a:latin typeface="Arial"/>
              </a:rPr>
              <a:t>Creativity involves  generating multiple solutions and thinking beyond  conventional answers</a:t>
            </a:r>
            <a:endParaRPr b="0" lang="en-US" sz="1800" spc="-1" strike="noStrike">
              <a:solidFill>
                <a:srgbClr val="000000"/>
              </a:solidFill>
              <a:latin typeface="Arial"/>
            </a:endParaRPr>
          </a:p>
          <a:p>
            <a:pPr marL="332640" indent="0">
              <a:lnSpc>
                <a:spcPct val="100000"/>
              </a:lnSpc>
              <a:spcAft>
                <a:spcPts val="1057"/>
              </a:spcAft>
              <a:buNone/>
              <a:tabLst>
                <a:tab algn="l" pos="0"/>
              </a:tabLst>
            </a:pPr>
            <a:r>
              <a:rPr b="0" lang="en-US" sz="1800" spc="-1" strike="noStrike">
                <a:solidFill>
                  <a:srgbClr val="000000"/>
                </a:solidFill>
                <a:latin typeface="Arial"/>
              </a:rPr>
              <a:t>(Runco &amp; Acar , 2022;  UNESCO, 2024) while imagination involves vision capacity, creative thinking, idea exploration and innovation capacity</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Enables problem-solving and innovation</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Drives economic competitiveness </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Essential for technical, vocational,  and geneal education</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Aligns with Kenya’s education reform goals</a:t>
            </a:r>
            <a:endParaRPr b="0" lang="en-US" sz="1800" spc="-1" strike="noStrike">
              <a:solidFill>
                <a:srgbClr val="000000"/>
              </a:solidFill>
              <a:latin typeface="Arial"/>
            </a:endParaRPr>
          </a:p>
          <a:p>
            <a:pPr marL="332640" indent="0">
              <a:lnSpc>
                <a:spcPct val="100000"/>
              </a:lnSpc>
              <a:spcAft>
                <a:spcPts val="1057"/>
              </a:spcAft>
              <a:buNone/>
              <a:tabLst>
                <a:tab algn="l" pos="0"/>
              </a:tabLst>
            </a:pPr>
            <a:r>
              <a:rPr b="0" lang="en-US" sz="1800" spc="-1" strike="noStrike">
                <a:solidFill>
                  <a:srgbClr val="000000"/>
                </a:solidFill>
                <a:latin typeface="Arial"/>
              </a:rPr>
              <a:t>-Government initiatives supporting  digital learning include:</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Digital Literacy programmes (DLP)</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Edtech innovation hubs</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AI discussions within MoE.</a:t>
            </a:r>
            <a:endParaRPr b="0" lang="en-US" sz="1800" spc="-1" strike="noStrike">
              <a:solidFill>
                <a:srgbClr val="000000"/>
              </a:solidFill>
              <a:latin typeface="Arial"/>
            </a:endParaRPr>
          </a:p>
          <a:p>
            <a:pPr marL="332640" indent="-249480">
              <a:lnSpc>
                <a:spcPct val="100000"/>
              </a:lnSpc>
              <a:spcAft>
                <a:spcPts val="1057"/>
              </a:spcAft>
              <a:buClr>
                <a:srgbClr val="91d93f"/>
              </a:buClr>
              <a:buSzPct val="45000"/>
              <a:buFont typeface="Wingdings" charset="2"/>
              <a:buChar char=""/>
              <a:tabLst>
                <a:tab algn="l" pos="0"/>
              </a:tabLst>
            </a:pPr>
            <a:r>
              <a:rPr b="0" lang="en-US" sz="1800" spc="-1" strike="noStrike">
                <a:solidFill>
                  <a:srgbClr val="000000"/>
                </a:solidFill>
                <a:latin typeface="Arial"/>
              </a:rPr>
              <a:t>AI  encourages learners to  explore  multiple solutions  and refine ideas  quickly.</a:t>
            </a:r>
            <a:endParaRPr b="0" lang="en-US" sz="1800" spc="-1" strike="noStrike">
              <a:solidFill>
                <a:srgbClr val="000000"/>
              </a:solidFill>
              <a:latin typeface="Arial"/>
            </a:endParaRPr>
          </a:p>
          <a:p>
            <a:pPr marL="332640" indent="0">
              <a:lnSpc>
                <a:spcPct val="100000"/>
              </a:lnSpc>
              <a:spcAft>
                <a:spcPts val="1057"/>
              </a:spcAft>
              <a:buNone/>
              <a:tabLst>
                <a:tab algn="l" pos="0"/>
              </a:tabLst>
            </a:pPr>
            <a:endParaRPr b="0" lang="en-US" sz="2000" spc="-1" strike="noStrike">
              <a:solidFill>
                <a:srgbClr val="000000"/>
              </a:solidFill>
              <a:latin typeface="Arial"/>
            </a:endParaRPr>
          </a:p>
          <a:p>
            <a:pPr marL="332640" indent="0">
              <a:lnSpc>
                <a:spcPct val="100000"/>
              </a:lnSpc>
              <a:spcAft>
                <a:spcPts val="1057"/>
              </a:spcAft>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What AI Brings to Learning</a:t>
            </a:r>
            <a:endParaRPr b="0" lang="en-US" sz="2700" spc="-1" strike="noStrike">
              <a:solidFill>
                <a:srgbClr val="000000"/>
              </a:solidFill>
              <a:latin typeface="Arial"/>
            </a:endParaRPr>
          </a:p>
        </p:txBody>
      </p:sp>
      <p:sp>
        <p:nvSpPr>
          <p:cNvPr id="133"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Generative tools  such as texts, images, videos, chatbots, learning analytics, generative AI and audio</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Personalized learning system</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Intelligent tutoring system</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Automated assessment tool</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Simulation and virtual  learning environment </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Digital Assistance and chatbots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AI as a catalyst for Creativity and Imagination</a:t>
            </a:r>
            <a:endParaRPr b="0" lang="en-US" sz="2700" spc="-1" strike="noStrike">
              <a:solidFill>
                <a:srgbClr val="000000"/>
              </a:solidFill>
              <a:latin typeface="Arial"/>
            </a:endParaRPr>
          </a:p>
        </p:txBody>
      </p:sp>
      <p:sp>
        <p:nvSpPr>
          <p:cNvPr id="135" name="PlaceHolder 2"/>
          <p:cNvSpPr>
            <a:spLocks noGrp="1"/>
          </p:cNvSpPr>
          <p:nvPr>
            <p:ph/>
          </p:nvPr>
        </p:nvSpPr>
        <p:spPr>
          <a:xfrm>
            <a:off x="540000" y="1350000"/>
            <a:ext cx="8994600" cy="3594600"/>
          </a:xfrm>
          <a:prstGeom prst="rect">
            <a:avLst/>
          </a:prstGeom>
          <a:noFill/>
          <a:ln w="0">
            <a:noFill/>
          </a:ln>
        </p:spPr>
        <p:txBody>
          <a:bodyPr lIns="0" rIns="0" tIns="0" bIns="0" anchor="t">
            <a:normAutofit fontScale="94000"/>
          </a:bodyPr>
          <a:p>
            <a:pPr marL="406080" indent="-304560">
              <a:lnSpc>
                <a:spcPct val="100000"/>
              </a:lnSpc>
              <a:spcAft>
                <a:spcPts val="1057"/>
              </a:spcAft>
              <a:buClr>
                <a:srgbClr val="91d93f"/>
              </a:buClr>
              <a:buSzPct val="45000"/>
              <a:buFont typeface="Wingdings" charset="2"/>
              <a:buChar char=""/>
            </a:pPr>
            <a:r>
              <a:rPr b="0" lang="en-US" sz="1800" spc="-1" strike="noStrike">
                <a:solidFill>
                  <a:srgbClr val="000000"/>
                </a:solidFill>
                <a:latin typeface="Arial"/>
              </a:rPr>
              <a:t>AI  strengthens  CBET  by connecting theory  with practicals, simulated experiences</a:t>
            </a:r>
            <a:endParaRPr b="0" lang="en-US" sz="1800" spc="-1" strike="noStrike">
              <a:solidFill>
                <a:srgbClr val="000000"/>
              </a:solidFill>
              <a:latin typeface="Arial"/>
            </a:endParaRPr>
          </a:p>
          <a:p>
            <a:pPr marL="406080" indent="-304560">
              <a:lnSpc>
                <a:spcPct val="100000"/>
              </a:lnSpc>
              <a:spcAft>
                <a:spcPts val="1057"/>
              </a:spcAft>
              <a:buClr>
                <a:srgbClr val="91d93f"/>
              </a:buClr>
              <a:buSzPct val="45000"/>
              <a:buFont typeface="Wingdings" charset="2"/>
              <a:buChar char=""/>
            </a:pPr>
            <a:r>
              <a:rPr b="0" lang="en-US" sz="1800" spc="-1" strike="noStrike">
                <a:solidFill>
                  <a:srgbClr val="000000"/>
                </a:solidFill>
                <a:latin typeface="Arial"/>
              </a:rPr>
              <a:t>AI enhances creativity  through:</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-Idea generation and divergent thinking: generating multiple ideas/solution paths,</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-Exploration of multiple perspectives/stimulating creative exploration</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-Offering alternative representations of concepts </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-Reducing cognitive loads</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-Rapid iteration and feedback</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-Creative assistance e.g.  prototyping, design and writing, providing models, prompts, and inspiration</a:t>
            </a:r>
            <a:endParaRPr b="0" lang="en-US" sz="1800" spc="-1" strike="noStrike">
              <a:solidFill>
                <a:srgbClr val="000000"/>
              </a:solidFill>
              <a:latin typeface="Arial"/>
            </a:endParaRPr>
          </a:p>
          <a:p>
            <a:pPr marL="406080" indent="0">
              <a:lnSpc>
                <a:spcPct val="100000"/>
              </a:lnSpc>
              <a:spcAft>
                <a:spcPts val="1057"/>
              </a:spcAft>
              <a:buNone/>
              <a:tabLst>
                <a:tab algn="l" pos="0"/>
              </a:tabLst>
            </a:pPr>
            <a:r>
              <a:rPr b="0" lang="en-US" sz="1800" spc="-1" strike="noStrike">
                <a:solidFill>
                  <a:srgbClr val="000000"/>
                </a:solidFill>
                <a:latin typeface="Arial"/>
              </a:rPr>
              <a:t>( OECD, 2023)</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Mechanism of AI-Enhanced  Imagination</a:t>
            </a:r>
            <a:endParaRPr b="0" lang="en-US" sz="2700" spc="-1" strike="noStrike">
              <a:solidFill>
                <a:srgbClr val="000000"/>
              </a:solidFill>
              <a:latin typeface="Arial"/>
            </a:endParaRPr>
          </a:p>
        </p:txBody>
      </p:sp>
      <p:sp>
        <p:nvSpPr>
          <p:cNvPr id="137" name="PlaceHolder 2"/>
          <p:cNvSpPr>
            <a:spLocks noGrp="1"/>
          </p:cNvSpPr>
          <p:nvPr>
            <p:ph/>
          </p:nvPr>
        </p:nvSpPr>
        <p:spPr>
          <a:xfrm>
            <a:off x="540000" y="1350000"/>
            <a:ext cx="8994600" cy="3594600"/>
          </a:xfrm>
          <a:prstGeom prst="rect">
            <a:avLst/>
          </a:prstGeom>
          <a:noFill/>
          <a:ln w="0">
            <a:noFill/>
          </a:ln>
        </p:spPr>
        <p:txBody>
          <a:bodyPr lIns="0" rIns="0" tIns="0" bIns="0" anchor="t">
            <a:normAutofit fontScale="83000"/>
          </a:bodyPr>
          <a:p>
            <a:pPr marL="358560" indent="-26892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Multi-modal creativity e.g. music,  media, code, art etc.</a:t>
            </a:r>
            <a:endParaRPr b="0" lang="en-US" sz="2000" spc="-1" strike="noStrike">
              <a:solidFill>
                <a:srgbClr val="000000"/>
              </a:solidFill>
              <a:latin typeface="Arial"/>
            </a:endParaRPr>
          </a:p>
          <a:p>
            <a:pPr marL="358560" indent="0">
              <a:lnSpc>
                <a:spcPct val="100000"/>
              </a:lnSpc>
              <a:spcAft>
                <a:spcPts val="1057"/>
              </a:spcAft>
              <a:buNone/>
              <a:tabLst>
                <a:tab algn="l" pos="0"/>
              </a:tabLst>
            </a:pPr>
            <a:r>
              <a:rPr b="0" lang="en-US" sz="2000" spc="-1" strike="noStrike">
                <a:solidFill>
                  <a:srgbClr val="000000"/>
                </a:solidFill>
                <a:latin typeface="Arial"/>
              </a:rPr>
              <a:t> </a:t>
            </a:r>
            <a:r>
              <a:rPr b="0" lang="en-US" sz="2000" spc="-1" strike="noStrike">
                <a:solidFill>
                  <a:srgbClr val="000000"/>
                </a:solidFill>
                <a:latin typeface="Arial"/>
              </a:rPr>
              <a:t>Generative AI can assist in writing, music composition, visual art, design and  creative problem-solving</a:t>
            </a:r>
            <a:endParaRPr b="0" lang="en-US" sz="2000" spc="-1" strike="noStrike">
              <a:solidFill>
                <a:srgbClr val="000000"/>
              </a:solidFill>
              <a:latin typeface="Arial"/>
            </a:endParaRPr>
          </a:p>
          <a:p>
            <a:pPr marL="358560" indent="-26892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Scenario-building tools</a:t>
            </a:r>
            <a:endParaRPr b="0" lang="en-US" sz="2000" spc="-1" strike="noStrike">
              <a:solidFill>
                <a:srgbClr val="000000"/>
              </a:solidFill>
              <a:latin typeface="Arial"/>
            </a:endParaRPr>
          </a:p>
          <a:p>
            <a:pPr marL="358560" indent="-26892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AI-driven story-telling</a:t>
            </a:r>
            <a:endParaRPr b="0" lang="en-US" sz="2000" spc="-1" strike="noStrike">
              <a:solidFill>
                <a:srgbClr val="000000"/>
              </a:solidFill>
              <a:latin typeface="Arial"/>
            </a:endParaRPr>
          </a:p>
          <a:p>
            <a:pPr marL="358560" indent="-26892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Simulations  enabling experimentation</a:t>
            </a:r>
            <a:endParaRPr b="0" lang="en-US" sz="2000" spc="-1" strike="noStrike">
              <a:solidFill>
                <a:srgbClr val="000000"/>
              </a:solidFill>
              <a:latin typeface="Arial"/>
            </a:endParaRPr>
          </a:p>
          <a:p>
            <a:pPr marL="358560" indent="-26892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Virtual and augmented learning environments</a:t>
            </a:r>
            <a:endParaRPr b="0" lang="en-US" sz="2000" spc="-1" strike="noStrike">
              <a:solidFill>
                <a:srgbClr val="000000"/>
              </a:solidFill>
              <a:latin typeface="Arial"/>
            </a:endParaRPr>
          </a:p>
          <a:p>
            <a:pPr marL="358560" indent="0">
              <a:lnSpc>
                <a:spcPct val="100000"/>
              </a:lnSpc>
              <a:spcAft>
                <a:spcPts val="1057"/>
              </a:spcAft>
              <a:buNone/>
              <a:tabLst>
                <a:tab algn="l" pos="0"/>
              </a:tabLst>
            </a:pPr>
            <a:r>
              <a:rPr b="0" lang="en-US" sz="2000" spc="-1" strike="noStrike">
                <a:solidFill>
                  <a:srgbClr val="000000"/>
                </a:solidFill>
                <a:latin typeface="Arial"/>
              </a:rPr>
              <a:t>AI-powered VR/AR allow learners to: explore virtual labs, visualize abstract concepts, design prototypes and rehearse real-world scenarios which help build imaginative capacities and creative confidence in learners</a:t>
            </a:r>
            <a:endParaRPr b="0" lang="en-US" sz="2000" spc="-1" strike="noStrike">
              <a:solidFill>
                <a:srgbClr val="000000"/>
              </a:solidFill>
              <a:latin typeface="Arial"/>
            </a:endParaRPr>
          </a:p>
          <a:p>
            <a:pPr marL="358560" indent="0">
              <a:lnSpc>
                <a:spcPct val="100000"/>
              </a:lnSpc>
              <a:spcAft>
                <a:spcPts val="1057"/>
              </a:spcAft>
              <a:buNone/>
              <a:tabLst>
                <a:tab algn="l" pos="0"/>
              </a:tabLst>
            </a:pPr>
            <a:r>
              <a:rPr b="0" lang="en-US" sz="2000" spc="-1" strike="noStrike">
                <a:solidFill>
                  <a:srgbClr val="000000"/>
                </a:solidFill>
                <a:latin typeface="Arial"/>
              </a:rPr>
              <a:t> </a:t>
            </a:r>
            <a:endParaRPr b="0" lang="en-US" sz="2000" spc="-1" strike="noStrike">
              <a:solidFill>
                <a:srgbClr val="000000"/>
              </a:solidFill>
              <a:latin typeface="Arial"/>
            </a:endParaRPr>
          </a:p>
          <a:p>
            <a:pPr marL="358560" indent="0">
              <a:lnSpc>
                <a:spcPct val="100000"/>
              </a:lnSpc>
              <a:spcAft>
                <a:spcPts val="1057"/>
              </a:spcAft>
              <a:buNone/>
              <a:tabLst>
                <a:tab algn="l" pos="0"/>
              </a:tabLst>
            </a:pPr>
            <a:endParaRPr b="0" lang="en-US" sz="2000" spc="-1" strike="noStrike">
              <a:solidFill>
                <a:srgbClr val="000000"/>
              </a:solidFill>
              <a:latin typeface="Arial"/>
            </a:endParaRPr>
          </a:p>
          <a:p>
            <a:pPr marL="358560" indent="0">
              <a:lnSpc>
                <a:spcPct val="100000"/>
              </a:lnSpc>
              <a:spcAft>
                <a:spcPts val="1057"/>
              </a:spcAft>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Opportunities in Kenya’s CBET</a:t>
            </a:r>
            <a:endParaRPr b="0" lang="en-US" sz="2700" spc="-1" strike="noStrike">
              <a:solidFill>
                <a:srgbClr val="000000"/>
              </a:solidFill>
              <a:latin typeface="Arial"/>
            </a:endParaRPr>
          </a:p>
        </p:txBody>
      </p:sp>
      <p:sp>
        <p:nvSpPr>
          <p:cNvPr id="139" name="PlaceHolder 2"/>
          <p:cNvSpPr>
            <a:spLocks noGrp="1"/>
          </p:cNvSpPr>
          <p:nvPr>
            <p:ph/>
          </p:nvPr>
        </p:nvSpPr>
        <p:spPr>
          <a:xfrm>
            <a:off x="540000" y="1350000"/>
            <a:ext cx="8994600" cy="3594600"/>
          </a:xfrm>
          <a:prstGeom prst="rect">
            <a:avLst/>
          </a:prstGeom>
          <a:noFill/>
          <a:ln w="0">
            <a:noFill/>
          </a:ln>
        </p:spPr>
        <p:txBody>
          <a:bodyPr lIns="0" rIns="0" tIns="0" bIns="0" anchor="t">
            <a:normAutofit fontScale="75000"/>
          </a:bodyPr>
          <a:p>
            <a:pPr marL="324000" indent="-243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Enhances creative design in TVET programs: Using AI-supported creative tools-generative design and predictive modeling.</a:t>
            </a:r>
            <a:endParaRPr b="0" lang="en-US" sz="2000" spc="-1" strike="noStrike">
              <a:solidFill>
                <a:srgbClr val="000000"/>
              </a:solidFill>
              <a:latin typeface="Arial"/>
            </a:endParaRPr>
          </a:p>
          <a:p>
            <a:pPr marL="324000" indent="0">
              <a:lnSpc>
                <a:spcPct val="100000"/>
              </a:lnSpc>
              <a:spcAft>
                <a:spcPts val="1057"/>
              </a:spcAft>
              <a:buNone/>
              <a:tabLst>
                <a:tab algn="l" pos="0"/>
              </a:tabLst>
            </a:pPr>
            <a:r>
              <a:rPr b="0" lang="en-US" sz="2000" spc="-1" strike="noStrike">
                <a:solidFill>
                  <a:srgbClr val="000000"/>
                </a:solidFill>
                <a:latin typeface="Arial"/>
              </a:rPr>
              <a:t>eg hands-on virtual experiences help build imaginative thinking  and creative problem-solving ability</a:t>
            </a:r>
            <a:endParaRPr b="0" lang="en-US" sz="2000" spc="-1" strike="noStrike">
              <a:solidFill>
                <a:srgbClr val="000000"/>
              </a:solidFill>
              <a:latin typeface="Arial"/>
            </a:endParaRPr>
          </a:p>
          <a:p>
            <a:pPr marL="324000" indent="-243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Provides personalized creative pathways/learning paths: adjusts content to learners’ needs</a:t>
            </a:r>
            <a:endParaRPr b="0" lang="en-US" sz="2000" spc="-1" strike="noStrike">
              <a:solidFill>
                <a:srgbClr val="000000"/>
              </a:solidFill>
              <a:latin typeface="Arial"/>
            </a:endParaRPr>
          </a:p>
          <a:p>
            <a:pPr marL="324000" indent="-243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Improves creative assessments and feedback</a:t>
            </a:r>
            <a:endParaRPr b="0" lang="en-US" sz="2000" spc="-1" strike="noStrike">
              <a:solidFill>
                <a:srgbClr val="000000"/>
              </a:solidFill>
              <a:latin typeface="Arial"/>
            </a:endParaRPr>
          </a:p>
          <a:p>
            <a:pPr marL="324000" indent="0">
              <a:lnSpc>
                <a:spcPct val="100000"/>
              </a:lnSpc>
              <a:spcAft>
                <a:spcPts val="1057"/>
              </a:spcAft>
              <a:buNone/>
              <a:tabLst>
                <a:tab algn="l" pos="0"/>
              </a:tabLst>
            </a:pPr>
            <a:r>
              <a:rPr b="0" lang="en-US" sz="2000" spc="-1" strike="noStrike">
                <a:solidFill>
                  <a:srgbClr val="000000"/>
                </a:solidFill>
                <a:latin typeface="Arial"/>
              </a:rPr>
              <a:t>AI-driven evaluation tools can: analyze performance tasks, assess prototypes, track  creativity indicators over time</a:t>
            </a:r>
            <a:endParaRPr b="0" lang="en-US" sz="2000" spc="-1" strike="noStrike">
              <a:solidFill>
                <a:srgbClr val="000000"/>
              </a:solidFill>
              <a:latin typeface="Arial"/>
            </a:endParaRPr>
          </a:p>
          <a:p>
            <a:pPr marL="324000" indent="-243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Facilitates creative expressions:</a:t>
            </a:r>
            <a:endParaRPr b="0" lang="en-US" sz="2000" spc="-1" strike="noStrike">
              <a:solidFill>
                <a:srgbClr val="000000"/>
              </a:solidFill>
              <a:latin typeface="Arial"/>
            </a:endParaRPr>
          </a:p>
          <a:p>
            <a:pPr marL="324000" indent="0">
              <a:lnSpc>
                <a:spcPct val="100000"/>
              </a:lnSpc>
              <a:spcAft>
                <a:spcPts val="1057"/>
              </a:spcAft>
              <a:buNone/>
              <a:tabLst>
                <a:tab algn="l" pos="0"/>
              </a:tabLst>
            </a:pPr>
            <a:r>
              <a:rPr b="0" lang="en-US" sz="2000" spc="-1" strike="noStrike">
                <a:solidFill>
                  <a:srgbClr val="000000"/>
                </a:solidFill>
                <a:latin typeface="Arial"/>
              </a:rPr>
              <a:t>enables learners to: create digital arts, generate musical composition,design products, write stories/scripts, build games/animations</a:t>
            </a:r>
            <a:endParaRPr b="0" lang="en-US" sz="2000" spc="-1" strike="noStrike">
              <a:solidFill>
                <a:srgbClr val="000000"/>
              </a:solidFill>
              <a:latin typeface="Arial"/>
            </a:endParaRPr>
          </a:p>
          <a:p>
            <a:pPr marL="324000" indent="0">
              <a:lnSpc>
                <a:spcPct val="100000"/>
              </a:lnSpc>
              <a:spcAft>
                <a:spcPts val="1057"/>
              </a:spcAft>
              <a:buNone/>
              <a:tabLst>
                <a:tab algn="l" pos="0"/>
              </a:tabLst>
            </a:pPr>
            <a:r>
              <a:rPr b="0" lang="en-US" sz="2000" spc="-1" strike="noStrike">
                <a:solidFill>
                  <a:srgbClr val="000000"/>
                </a:solidFill>
                <a:latin typeface="Arial"/>
              </a:rPr>
              <a:t> </a:t>
            </a:r>
            <a:endParaRPr b="0" lang="en-US" sz="2000" spc="-1" strike="noStrike">
              <a:solidFill>
                <a:srgbClr val="000000"/>
              </a:solidFill>
              <a:latin typeface="Arial"/>
            </a:endParaRPr>
          </a:p>
          <a:p>
            <a:pPr marL="324000" indent="0">
              <a:lnSpc>
                <a:spcPct val="100000"/>
              </a:lnSpc>
              <a:spcAft>
                <a:spcPts val="1057"/>
              </a:spcAft>
              <a:buNone/>
              <a:tabLst>
                <a:tab algn="l" pos="0"/>
              </a:tabLst>
            </a:pPr>
            <a:r>
              <a:rPr b="0" lang="en-US" sz="2000" spc="-1" strike="noStrike">
                <a:solidFill>
                  <a:srgbClr val="000000"/>
                </a:solidFill>
                <a:latin typeface="Arial"/>
              </a:rPr>
              <a:t> </a:t>
            </a:r>
            <a:endParaRPr b="0" lang="en-US" sz="2000" spc="-1" strike="noStrike">
              <a:solidFill>
                <a:srgbClr val="000000"/>
              </a:solidFill>
              <a:latin typeface="Arial"/>
            </a:endParaRPr>
          </a:p>
          <a:p>
            <a:pPr marL="324000" indent="0">
              <a:lnSpc>
                <a:spcPct val="100000"/>
              </a:lnSpc>
              <a:spcAft>
                <a:spcPts val="1057"/>
              </a:spcAft>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828800" y="914400"/>
            <a:ext cx="3653280" cy="342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1" name=""/>
          <p:cNvSpPr/>
          <p:nvPr/>
        </p:nvSpPr>
        <p:spPr>
          <a:xfrm>
            <a:off x="685800" y="685800"/>
            <a:ext cx="7539480" cy="342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Opportunities  in Kenya’s CBET Cont…. </a:t>
            </a:r>
            <a:endParaRPr b="0" lang="en-US" sz="1800" spc="-1" strike="noStrike">
              <a:solidFill>
                <a:srgbClr val="000000"/>
              </a:solidFill>
              <a:latin typeface="Arial"/>
            </a:endParaRPr>
          </a:p>
        </p:txBody>
      </p:sp>
      <p:sp>
        <p:nvSpPr>
          <p:cNvPr id="142" name=""/>
          <p:cNvSpPr/>
          <p:nvPr/>
        </p:nvSpPr>
        <p:spPr>
          <a:xfrm>
            <a:off x="457200" y="1143000"/>
            <a:ext cx="9139680" cy="3953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1057"/>
              </a:spcAft>
            </a:pPr>
            <a:r>
              <a:rPr b="0" lang="en-US" sz="2000" spc="-1" strike="noStrike">
                <a:solidFill>
                  <a:srgbClr val="000000"/>
                </a:solidFill>
                <a:latin typeface="Arial"/>
                <a:ea typeface="DejaVu Sans"/>
              </a:rPr>
              <a:t>Enhances practical skills through simulations</a:t>
            </a:r>
            <a:endParaRPr b="0" lang="en-US" sz="2000" spc="-1" strike="noStrike">
              <a:solidFill>
                <a:srgbClr val="000000"/>
              </a:solidFill>
              <a:latin typeface="Arial"/>
            </a:endParaRPr>
          </a:p>
          <a:p>
            <a:pPr>
              <a:lnSpc>
                <a:spcPct val="100000"/>
              </a:lnSpc>
              <a:spcAft>
                <a:spcPts val="1057"/>
              </a:spcAft>
            </a:pPr>
            <a:r>
              <a:rPr b="0" lang="en-US" sz="2000" spc="-1" strike="noStrike">
                <a:solidFill>
                  <a:srgbClr val="000000"/>
                </a:solidFill>
                <a:latin typeface="Arial"/>
                <a:ea typeface="DejaVu Sans"/>
              </a:rPr>
              <a:t>.Brings abstract/distant concepts to life eg visualization of crop cycles and emergency scenarios</a:t>
            </a:r>
            <a:endParaRPr b="0" lang="en-US" sz="2000" spc="-1" strike="noStrike">
              <a:solidFill>
                <a:srgbClr val="000000"/>
              </a:solidFill>
              <a:latin typeface="Arial"/>
            </a:endParaRPr>
          </a:p>
          <a:p>
            <a:pPr>
              <a:lnSpc>
                <a:spcPct val="100000"/>
              </a:lnSpc>
              <a:spcAft>
                <a:spcPts val="1057"/>
              </a:spcAft>
            </a:pPr>
            <a:r>
              <a:rPr b="0" lang="en-US" sz="2000" spc="-1" strike="noStrike">
                <a:solidFill>
                  <a:srgbClr val="000000"/>
                </a:solidFill>
                <a:latin typeface="Arial"/>
                <a:ea typeface="DejaVu Sans"/>
              </a:rPr>
              <a:t>Supports project-based and inquiry-based learning:</a:t>
            </a:r>
            <a:endParaRPr b="0" lang="en-US" sz="2000" spc="-1" strike="noStrike">
              <a:solidFill>
                <a:srgbClr val="000000"/>
              </a:solidFill>
              <a:latin typeface="Arial"/>
            </a:endParaRPr>
          </a:p>
          <a:p>
            <a:pPr>
              <a:lnSpc>
                <a:spcPct val="100000"/>
              </a:lnSpc>
              <a:spcAft>
                <a:spcPts val="1057"/>
              </a:spcAft>
            </a:pPr>
            <a:r>
              <a:rPr b="0" lang="en-US" sz="2000" spc="-1" strike="noStrike">
                <a:solidFill>
                  <a:srgbClr val="000000"/>
                </a:solidFill>
                <a:latin typeface="Arial"/>
                <a:ea typeface="DejaVu Sans"/>
              </a:rPr>
              <a:t>. provides data for project research, creative solutions/prototypes, supports iterative design cycles and enables rapid experimentation</a:t>
            </a:r>
            <a:endParaRPr b="0" lang="en-US" sz="2000" spc="-1" strike="noStrike">
              <a:solidFill>
                <a:srgbClr val="000000"/>
              </a:solidFill>
              <a:latin typeface="Arial"/>
            </a:endParaRPr>
          </a:p>
          <a:p>
            <a:pPr>
              <a:lnSpc>
                <a:spcPct val="100000"/>
              </a:lnSpc>
              <a:spcAft>
                <a:spcPts val="1057"/>
              </a:spcAft>
            </a:pPr>
            <a:r>
              <a:rPr b="0" lang="en-US" sz="2000" spc="-1" strike="noStrike">
                <a:solidFill>
                  <a:srgbClr val="000000"/>
                </a:solidFill>
                <a:latin typeface="Arial"/>
                <a:ea typeface="DejaVu Sans"/>
              </a:rPr>
              <a:t>Reduces teacher workload hence more time for creative facilitation:</a:t>
            </a:r>
            <a:endParaRPr b="0" lang="en-US" sz="2000" spc="-1" strike="noStrike">
              <a:solidFill>
                <a:srgbClr val="000000"/>
              </a:solidFill>
              <a:latin typeface="Arial"/>
            </a:endParaRPr>
          </a:p>
          <a:p>
            <a:pPr>
              <a:lnSpc>
                <a:spcPct val="100000"/>
              </a:lnSpc>
              <a:spcAft>
                <a:spcPts val="1057"/>
              </a:spcAft>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.AI Automation allows teachers to: focus on creative facilitation,mentor students, design rich project-based tasks, support learners autonomy</a:t>
            </a:r>
            <a:endParaRPr b="0" lang="en-US" sz="20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457200" y="1775520"/>
            <a:ext cx="9139680" cy="1877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Inclusion of learners with special needs: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.AI offers assistive technologies e.g.  speech-to-text tools, screen readers, personalized  and adaptive interfaces ensure inclusive creativity development</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Strengthened digital Literacy Competencies: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.AI integration aligns with Kenya’s Digital transformation agenda, preparing learners for future professions and creative industries</a:t>
            </a:r>
            <a:endParaRPr b="0" lang="en-US" sz="1800" spc="-1" strike="noStrike">
              <a:solidFill>
                <a:srgbClr val="000000"/>
              </a:solidFill>
              <a:latin typeface="Arial"/>
            </a:endParaRPr>
          </a:p>
        </p:txBody>
      </p:sp>
      <p:sp>
        <p:nvSpPr>
          <p:cNvPr id="144" name=""/>
          <p:cNvSpPr/>
          <p:nvPr/>
        </p:nvSpPr>
        <p:spPr>
          <a:xfrm>
            <a:off x="914400" y="685800"/>
            <a:ext cx="7310880" cy="342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Opportunities in Kenya’s CBET Cont...</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AI CBET Contexts: Examples</a:t>
            </a:r>
            <a:endParaRPr b="0" lang="en-US" sz="2700" spc="-1" strike="noStrike">
              <a:solidFill>
                <a:srgbClr val="000000"/>
              </a:solidFill>
              <a:latin typeface="Arial"/>
            </a:endParaRPr>
          </a:p>
        </p:txBody>
      </p:sp>
      <p:sp>
        <p:nvSpPr>
          <p:cNvPr id="146"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Agriculture: AI  for farm design  simulations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Hospitality: Virtual service simulations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Fashion design: AI image generations for  style exploration</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ICT: Coding assistants and algorithm exploration</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Engineering: AI-assisted prototyping , CAD  modeling</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AI and Teacher Empowerment</a:t>
            </a:r>
            <a:endParaRPr b="0" lang="en-US" sz="2700" spc="-1" strike="noStrike">
              <a:solidFill>
                <a:srgbClr val="000000"/>
              </a:solidFill>
              <a:latin typeface="Arial"/>
            </a:endParaRPr>
          </a:p>
        </p:txBody>
      </p:sp>
      <p:sp>
        <p:nvSpPr>
          <p:cNvPr id="148"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Teachers shift from  content delivery to guiding learners  through AI enhanced  environments.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AI helps teachers by:</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-Offering differentiated instructions</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-Automating grading and assessment</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-Providing real-time  learner analytics  (though this requires AI literacy, continuous professional development and, ethical and pedagogical alignment.</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AI Risks and Challenges</a:t>
            </a:r>
            <a:endParaRPr b="0" lang="en-US" sz="2700" spc="-1" strike="noStrike">
              <a:solidFill>
                <a:srgbClr val="000000"/>
              </a:solidFill>
              <a:latin typeface="Arial"/>
            </a:endParaRPr>
          </a:p>
        </p:txBody>
      </p:sp>
      <p:sp>
        <p:nvSpPr>
          <p:cNvPr id="150"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Low teacher-preparedness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Digital divide/Unequal access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Cultural misalignment  of global AI models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Ethical issues: data privacy, over-reliance and bias in algorthms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Infrastructure gaps e.g. internet, power, devices etc.</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Possible decline in original creativity if misused</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Responsible AI use</a:t>
            </a:r>
            <a:endParaRPr b="0" lang="en-US" sz="2000" spc="-1" strike="noStrike">
              <a:solidFill>
                <a:srgbClr val="000000"/>
              </a:solidFill>
              <a:latin typeface="Arial"/>
            </a:endParaRPr>
          </a:p>
          <a:p>
            <a:pPr marL="432000" indent="0">
              <a:lnSpc>
                <a:spcPct val="100000"/>
              </a:lnSpc>
              <a:spcAft>
                <a:spcPts val="1057"/>
              </a:spcAft>
              <a:buNone/>
              <a:tabLst>
                <a:tab algn="l" pos="0"/>
              </a:tabLst>
            </a:pPr>
            <a:endParaRPr b="0" lang="en-US" sz="2000" spc="-1" strike="noStrike">
              <a:solidFill>
                <a:srgbClr val="000000"/>
              </a:solidFill>
              <a:latin typeface="Arial"/>
            </a:endParaRPr>
          </a:p>
          <a:p>
            <a:pPr marL="432000" indent="0">
              <a:lnSpc>
                <a:spcPct val="100000"/>
              </a:lnSpc>
              <a:spcAft>
                <a:spcPts val="1057"/>
              </a:spcAft>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Introduction</a:t>
            </a:r>
            <a:endParaRPr b="0" lang="en-US" sz="2700" spc="-1" strike="noStrike">
              <a:solidFill>
                <a:srgbClr val="000000"/>
              </a:solidFill>
              <a:latin typeface="Arial"/>
            </a:endParaRPr>
          </a:p>
        </p:txBody>
      </p:sp>
      <p:sp>
        <p:nvSpPr>
          <p:cNvPr id="95"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50360" indent="0">
              <a:lnSpc>
                <a:spcPct val="115000"/>
              </a:lnSpc>
              <a:buNone/>
              <a:tabLst>
                <a:tab algn="l" pos="0"/>
              </a:tabLst>
            </a:pPr>
            <a:endParaRPr b="0" lang="en-US" sz="2000" spc="-1" strike="noStrike">
              <a:solidFill>
                <a:srgbClr val="000000"/>
              </a:solidFill>
              <a:latin typeface="Arial"/>
            </a:endParaRPr>
          </a:p>
          <a:p>
            <a:pPr marL="450360" indent="0">
              <a:lnSpc>
                <a:spcPct val="115000"/>
              </a:lnSpc>
              <a:buNone/>
              <a:tabLst>
                <a:tab algn="l" pos="0"/>
              </a:tabLst>
            </a:pPr>
            <a:r>
              <a:rPr b="0" lang="en-US" sz="2000" spc="-1" strike="noStrike">
                <a:solidFill>
                  <a:srgbClr val="000000"/>
                </a:solidFill>
                <a:latin typeface="Arial"/>
              </a:rPr>
              <a:t>Artificial Intelligence is rapidly transforming education systems globally by enabling adaptive, personalized, and learner-centered instruction. In Kenya, the Competency-Based Education and Training (CBET) framework emphasizes skill acquisition, creativity, and problem-solving. However, traditional instructional approaches still dominate many classrooms, limiting creativity development.</a:t>
            </a:r>
            <a:endParaRPr b="0" lang="en-US" sz="2000" spc="-1" strike="noStrike">
              <a:solidFill>
                <a:srgbClr val="000000"/>
              </a:solidFill>
              <a:latin typeface="Arial"/>
            </a:endParaRPr>
          </a:p>
          <a:p>
            <a:pPr marL="450360" indent="0">
              <a:lnSpc>
                <a:spcPct val="115000"/>
              </a:lnSpc>
              <a:buNone/>
              <a:tabLst>
                <a:tab algn="l" pos="0"/>
              </a:tabLst>
            </a:pPr>
            <a:r>
              <a:rPr b="0" lang="en-US" sz="2000" spc="-1" strike="noStrike">
                <a:solidFill>
                  <a:srgbClr val="000000"/>
                </a:solidFill>
                <a:latin typeface="Arial"/>
              </a:rPr>
              <a:t>(UNESCO, 2024; World Bank, 2023)</a:t>
            </a:r>
            <a:endParaRPr b="0" lang="en-US" sz="2000" spc="-1" strike="noStrike">
              <a:solidFill>
                <a:srgbClr val="000000"/>
              </a:solidFill>
              <a:latin typeface="Arial"/>
            </a:endParaRPr>
          </a:p>
          <a:p>
            <a:pPr marL="450360" indent="0">
              <a:lnSpc>
                <a:spcPct val="115000"/>
              </a:lnSpc>
              <a:buNone/>
              <a:tabLst>
                <a:tab algn="l" pos="0"/>
              </a:tabLst>
            </a:pPr>
            <a:endParaRPr b="0" lang="en-US" sz="2000" spc="-1" strike="noStrike">
              <a:solidFill>
                <a:srgbClr val="000000"/>
              </a:solidFill>
              <a:latin typeface="Arial"/>
            </a:endParaRPr>
          </a:p>
          <a:p>
            <a:pPr marL="450360" indent="0">
              <a:lnSpc>
                <a:spcPct val="115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marL="450360" indent="0">
              <a:lnSpc>
                <a:spcPct val="115000"/>
              </a:lnSpc>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AI Safeguards and Ethical Use</a:t>
            </a:r>
            <a:endParaRPr b="0" lang="en-US" sz="2700" spc="-1" strike="noStrike">
              <a:solidFill>
                <a:srgbClr val="000000"/>
              </a:solidFill>
              <a:latin typeface="Arial"/>
            </a:endParaRPr>
          </a:p>
        </p:txBody>
      </p:sp>
      <p:sp>
        <p:nvSpPr>
          <p:cNvPr id="152"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0">
              <a:lnSpc>
                <a:spcPct val="100000"/>
              </a:lnSpc>
              <a:spcAft>
                <a:spcPts val="1057"/>
              </a:spcAft>
              <a:buNone/>
              <a:tabLst>
                <a:tab algn="l" pos="0"/>
              </a:tabLst>
            </a:pPr>
            <a:r>
              <a:rPr b="0" lang="en-US" sz="2000" spc="-1" strike="noStrike">
                <a:solidFill>
                  <a:srgbClr val="000000"/>
                </a:solidFill>
                <a:latin typeface="Arial"/>
              </a:rPr>
              <a:t>Ethical frameworks are necessary  to ensure sage AI integrationsin education systems. </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Promote responsible AI use</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Train learners in critical evaluation of AI outputs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Encourage human AI collaboration (Not substitution)</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Clear national and institutional policy guidelines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Ensure privacy and data security</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Implications for Educators</a:t>
            </a:r>
            <a:endParaRPr b="0" lang="en-US" sz="2700" spc="-1" strike="noStrike">
              <a:solidFill>
                <a:srgbClr val="000000"/>
              </a:solidFill>
              <a:latin typeface="Arial"/>
            </a:endParaRPr>
          </a:p>
        </p:txBody>
      </p:sp>
      <p:sp>
        <p:nvSpPr>
          <p:cNvPr id="154"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Integrate AI into-project-based learning</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Encourage Critical Reflections on AI output</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Foster  experimentation, prototyping  and iteration</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Use AI  to facilitate creativity I.e. for brainstorming and simulation</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Implication for Institutions</a:t>
            </a:r>
            <a:endParaRPr b="0" lang="en-US" sz="2700" spc="-1" strike="noStrike">
              <a:solidFill>
                <a:srgbClr val="000000"/>
              </a:solidFill>
              <a:latin typeface="Arial"/>
            </a:endParaRPr>
          </a:p>
        </p:txBody>
      </p:sp>
      <p:sp>
        <p:nvSpPr>
          <p:cNvPr id="156"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Invest in digital infrastructure</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Provide AI  competency  training</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Establish AI learning hubs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Integrate AI into curriculum materials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Establish AI ethical  use framework</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Collaborate with EdTech industry and  researchers</a:t>
            </a:r>
            <a:endParaRPr b="0" lang="en-US" sz="2000" spc="-1" strike="noStrike">
              <a:solidFill>
                <a:srgbClr val="000000"/>
              </a:solidFill>
              <a:latin typeface="Arial"/>
            </a:endParaRPr>
          </a:p>
          <a:p>
            <a:pPr marL="432000" indent="0">
              <a:lnSpc>
                <a:spcPct val="100000"/>
              </a:lnSpc>
              <a:spcAft>
                <a:spcPts val="1057"/>
              </a:spcAft>
              <a:buNone/>
              <a:tabLst>
                <a:tab algn="l" pos="0"/>
              </a:tabLst>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Implications for Policymakers</a:t>
            </a:r>
            <a:endParaRPr b="0" lang="en-US" sz="2700" spc="-1" strike="noStrike">
              <a:solidFill>
                <a:srgbClr val="000000"/>
              </a:solidFill>
              <a:latin typeface="Arial"/>
            </a:endParaRPr>
          </a:p>
        </p:txBody>
      </p:sp>
      <p:sp>
        <p:nvSpPr>
          <p:cNvPr id="158"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Develop AI  literacy benchmarks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Invest in equitable digital transformation</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Develop National AI-in-Education Strategy</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Create guidelines  for responsible AI use</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Support innovation labs  in schools  and TVET institutions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Recommendations</a:t>
            </a:r>
            <a:endParaRPr b="0" lang="en-US" sz="2700" spc="-1" strike="noStrike">
              <a:solidFill>
                <a:srgbClr val="000000"/>
              </a:solidFill>
              <a:latin typeface="Arial"/>
            </a:endParaRPr>
          </a:p>
        </p:txBody>
      </p:sp>
      <p:sp>
        <p:nvSpPr>
          <p:cNvPr id="160" name="PlaceHolder 2"/>
          <p:cNvSpPr>
            <a:spLocks noGrp="1"/>
          </p:cNvSpPr>
          <p:nvPr>
            <p:ph/>
          </p:nvPr>
        </p:nvSpPr>
        <p:spPr>
          <a:xfrm>
            <a:off x="540000" y="1350000"/>
            <a:ext cx="8994600" cy="3594600"/>
          </a:xfrm>
          <a:prstGeom prst="rect">
            <a:avLst/>
          </a:prstGeom>
          <a:noFill/>
          <a:ln w="0">
            <a:noFill/>
          </a:ln>
        </p:spPr>
        <p:txBody>
          <a:bodyPr lIns="0" rIns="0" tIns="0" bIns="0" anchor="t">
            <a:normAutofit fontScale="84000"/>
          </a:bodyPr>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Integrate generative AI  into creative coursework</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Develop  inclusive  digital  ecosystems</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Support research  and Pilot  projects  across Kenya</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Combine AI-based and human assessment</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Build teacher AI competencies</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Promote  human-AI  collaborative  creativity</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Support pilot research  programs on AI-enhanced creativity in Kenyan-contexts</a:t>
            </a:r>
            <a:endParaRPr b="0" lang="en-US" sz="2000" spc="-1" strike="noStrike">
              <a:solidFill>
                <a:srgbClr val="000000"/>
              </a:solidFill>
              <a:latin typeface="Arial"/>
            </a:endParaRPr>
          </a:p>
          <a:p>
            <a:pPr marL="362880" indent="-27216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Introduce blended assessment models, combining AI analytics with human judgments</a:t>
            </a:r>
            <a:endParaRPr b="0" lang="en-US" sz="2000" spc="-1" strike="noStrike">
              <a:solidFill>
                <a:srgbClr val="000000"/>
              </a:solidFill>
              <a:latin typeface="Arial"/>
            </a:endParaRPr>
          </a:p>
          <a:p>
            <a:pPr marL="362880" indent="0">
              <a:lnSpc>
                <a:spcPct val="100000"/>
              </a:lnSpc>
              <a:spcAft>
                <a:spcPts val="1057"/>
              </a:spcAft>
              <a:buNone/>
              <a:tabLst>
                <a:tab algn="l" pos="0"/>
              </a:tabLst>
            </a:pPr>
            <a:endParaRPr b="0" lang="en-US" sz="2000" spc="-1" strike="noStrike">
              <a:solidFill>
                <a:srgbClr val="000000"/>
              </a:solidFill>
              <a:latin typeface="Arial"/>
            </a:endParaRPr>
          </a:p>
          <a:p>
            <a:pPr marL="362880" indent="0">
              <a:lnSpc>
                <a:spcPct val="100000"/>
              </a:lnSpc>
              <a:spcAft>
                <a:spcPts val="1057"/>
              </a:spcAft>
              <a:buNone/>
              <a:tabLst>
                <a:tab algn="l" pos="0"/>
              </a:tabLst>
            </a:pPr>
            <a:r>
              <a:rPr b="0" lang="en-US" sz="2000" spc="-1" strike="noStrike">
                <a:solidFill>
                  <a:srgbClr val="000000"/>
                </a:solidFill>
                <a:latin typeface="Arial"/>
              </a:rPr>
              <a:t>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Conclusion</a:t>
            </a:r>
            <a:endParaRPr b="0" lang="en-US" sz="2700" spc="-1" strike="noStrike">
              <a:solidFill>
                <a:srgbClr val="000000"/>
              </a:solidFill>
              <a:latin typeface="Arial"/>
            </a:endParaRPr>
          </a:p>
        </p:txBody>
      </p:sp>
      <p:sp>
        <p:nvSpPr>
          <p:cNvPr id="162"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Potential of AI in fostering creativity and imagination is highest when it is used to support human activities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AI  presents powerful  transformative  opportunities  for creativity and imagination  in Kenya’s CBET systems: support divergent thinking, enables immersive learning, provides rapid feedback, and facilitate complex  creative tasks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Success depends on: pedagogical alignment , teacher capacity, ethical use,  and inclusive access</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AI-enabled creativity can help  Kenya develop  innovative , future-ready learners an real-time problem-solvers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685800" y="685800"/>
            <a:ext cx="7768440" cy="34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References</a:t>
            </a:r>
            <a:endParaRPr b="0" lang="en-US" sz="1800" spc="-1" strike="noStrike">
              <a:solidFill>
                <a:srgbClr val="000000"/>
              </a:solidFill>
              <a:latin typeface="Arial"/>
            </a:endParaRPr>
          </a:p>
        </p:txBody>
      </p:sp>
      <p:sp>
        <p:nvSpPr>
          <p:cNvPr id="164" name=""/>
          <p:cNvSpPr/>
          <p:nvPr/>
        </p:nvSpPr>
        <p:spPr>
          <a:xfrm>
            <a:off x="457200" y="1371600"/>
            <a:ext cx="9140040" cy="34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Aditya, D., &amp; Otermans, P. C. (2025). AI for teacher training, personalised support to mitigate crowded classrooms, and youth upskilling: The potential of AI in Kenya. Journal of the Kenya National Commission for UNESCO, 5(2). https://doi.org/10.62049/jkncu.v5i2.341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Ayanwale, M. A., Frimpong, E. K., Opesemowo, O. A. G., et al. (2025). Exploring factors that support pre-service teachers’ engagement in learning artificial intelligence. Journal for STEM Education Research, 8, 199–229. https://doi.org/10.1007/s41979-024-00121-4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Kiarie, N. (2025). Integrating AI-based image analysis for objective assessment in CBET practical examinations. Journal of the Kenya National Commission for UNESCO, 5(2). https://doi.org/10.62049/jkncu.v5i2.333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6. Sanusi, I. T., Fundi, M., Sunday, S., &amp; Oyelere, M. A. (2024). Advancing AI education: Assessing Kenyan in-service teachers’ preparedness for integrating AI in competence-based curriculum. ScienceDirect. https://www.sciencedirect.com/science/article/pii/S2451958824000459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284400" y="1600200"/>
            <a:ext cx="9587880" cy="2556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Wanakuta, H., Walker, N. B., &amp; Khan, A. (2025). AI opportunities in human-centered design education. Journal of the Kenya National Commission for UNESCO, 5(2). https://doi.org/10.62049/jkncu.v5i2.281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166" name=""/>
          <p:cNvSpPr/>
          <p:nvPr/>
        </p:nvSpPr>
        <p:spPr>
          <a:xfrm>
            <a:off x="685800" y="685800"/>
            <a:ext cx="8226000" cy="34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References                                                        cont…….</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540000" y="450000"/>
            <a:ext cx="8634600" cy="624600"/>
          </a:xfrm>
          <a:prstGeom prst="rect">
            <a:avLst/>
          </a:prstGeom>
          <a:noFill/>
          <a:ln w="0">
            <a:noFill/>
          </a:ln>
        </p:spPr>
        <p:txBody>
          <a:bodyPr lIns="0" rIns="0" tIns="0" bIns="0" anchor="ctr">
            <a:noAutofit/>
          </a:bodyPr>
          <a:p>
            <a:pPr indent="0">
              <a:lnSpc>
                <a:spcPct val="100000"/>
              </a:lnSpc>
              <a:buNone/>
              <a:tabLst>
                <a:tab algn="l" pos="0"/>
              </a:tabLst>
            </a:pPr>
            <a:r>
              <a:rPr b="0" lang="en-US" sz="2700" spc="-1" strike="noStrike">
                <a:solidFill>
                  <a:srgbClr val="000000"/>
                </a:solidFill>
                <a:latin typeface="Arial"/>
              </a:rPr>
              <a:t>Thank You</a:t>
            </a:r>
            <a:endParaRPr b="0" lang="en-US" sz="2700" spc="-1" strike="noStrike">
              <a:solidFill>
                <a:srgbClr val="000000"/>
              </a:solidFill>
              <a:latin typeface="Arial"/>
            </a:endParaRPr>
          </a:p>
        </p:txBody>
      </p:sp>
      <p:sp>
        <p:nvSpPr>
          <p:cNvPr id="168" name="PlaceHolder 2"/>
          <p:cNvSpPr>
            <a:spLocks noGrp="1"/>
          </p:cNvSpPr>
          <p:nvPr>
            <p:ph/>
          </p:nvPr>
        </p:nvSpPr>
        <p:spPr>
          <a:xfrm>
            <a:off x="540000" y="1350000"/>
            <a:ext cx="8994600" cy="3594600"/>
          </a:xfrm>
          <a:prstGeom prst="rect">
            <a:avLst/>
          </a:prstGeom>
          <a:noFill/>
          <a:ln w="0">
            <a:noFill/>
          </a:ln>
        </p:spPr>
        <p:txBody>
          <a:bodyPr lIns="0" rIns="0" tIns="0" bIns="0" anchor="t">
            <a:normAutofit/>
          </a:bodyPr>
          <a:p>
            <a:pPr marL="432000" indent="-324000">
              <a:lnSpc>
                <a:spcPct val="100000"/>
              </a:lnSpc>
              <a:spcAft>
                <a:spcPts val="1057"/>
              </a:spcAft>
              <a:buClr>
                <a:srgbClr val="91d93f"/>
              </a:buClr>
              <a:buSzPct val="45000"/>
              <a:buFont typeface="Wingdings" charset="2"/>
              <a:buChar char=""/>
            </a:pPr>
            <a:r>
              <a:rPr b="0" lang="en-US" sz="2000" spc="-1" strike="noStrike">
                <a:solidFill>
                  <a:srgbClr val="000000"/>
                </a:solidFill>
                <a:latin typeface="Arial"/>
              </a:rPr>
              <a:t>Contact: David Otieno Omollo</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Kisii University </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CIM department</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P.O. Box 408-40200</a:t>
            </a:r>
            <a:endParaRPr b="0" lang="en-US" sz="2000" spc="-1" strike="noStrike">
              <a:solidFill>
                <a:srgbClr val="000000"/>
              </a:solidFill>
              <a:latin typeface="Arial"/>
            </a:endParaRPr>
          </a:p>
          <a:p>
            <a:pPr marL="432000" indent="0">
              <a:lnSpc>
                <a:spcPct val="100000"/>
              </a:lnSpc>
              <a:spcAft>
                <a:spcPts val="1057"/>
              </a:spcAft>
              <a:buNone/>
              <a:tabLst>
                <a:tab algn="l" pos="0"/>
              </a:tabLst>
            </a:pPr>
            <a:r>
              <a:rPr b="0" lang="en-US" sz="2000" spc="-1" strike="noStrike">
                <a:solidFill>
                  <a:srgbClr val="000000"/>
                </a:solidFill>
                <a:latin typeface="Arial"/>
              </a:rPr>
              <a:t>Kisii, Kenya</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Email address: </a:t>
            </a:r>
            <a:r>
              <a:rPr b="0" lang="en-US" sz="2000" spc="-1" strike="noStrike" u="sng">
                <a:solidFill>
                  <a:srgbClr val="0000ff"/>
                </a:solidFill>
                <a:uFillTx/>
                <a:latin typeface="Arial"/>
                <a:hlinkClick r:id="rId1"/>
              </a:rPr>
              <a:t>davidomollodoof@gmail.com</a:t>
            </a:r>
            <a:endParaRPr b="0" lang="en-US" sz="2000" spc="-1" strike="noStrike">
              <a:solidFill>
                <a:srgbClr val="000000"/>
              </a:solidFill>
              <a:latin typeface="Arial"/>
            </a:endParaRPr>
          </a:p>
          <a:p>
            <a:pPr marL="432000" indent="-324000">
              <a:lnSpc>
                <a:spcPct val="100000"/>
              </a:lnSpc>
              <a:spcAft>
                <a:spcPts val="1057"/>
              </a:spcAft>
              <a:buClr>
                <a:srgbClr val="91d93f"/>
              </a:buClr>
              <a:buSzPct val="45000"/>
              <a:buFont typeface="Wingdings" charset="2"/>
              <a:buChar char=""/>
              <a:tabLst>
                <a:tab algn="l" pos="0"/>
              </a:tabLst>
            </a:pPr>
            <a:r>
              <a:rPr b="0" lang="en-US" sz="2000" spc="-1" strike="noStrike">
                <a:solidFill>
                  <a:srgbClr val="000000"/>
                </a:solidFill>
                <a:latin typeface="Arial"/>
              </a:rPr>
              <a:t>Institution: Kisii University</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
          <p:cNvSpPr/>
          <p:nvPr/>
        </p:nvSpPr>
        <p:spPr>
          <a:xfrm>
            <a:off x="228600" y="1143000"/>
            <a:ext cx="95994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7" name=""/>
          <p:cNvSpPr/>
          <p:nvPr/>
        </p:nvSpPr>
        <p:spPr>
          <a:xfrm>
            <a:off x="1600200" y="685800"/>
            <a:ext cx="63990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800" spc="-1" strike="noStrike">
                <a:solidFill>
                  <a:srgbClr val="000000"/>
                </a:solidFill>
                <a:latin typeface="Arial"/>
                <a:ea typeface="DejaVu Sans"/>
              </a:rPr>
              <a:t>Problem Statement</a:t>
            </a:r>
            <a:endParaRPr b="0" lang="en-US" sz="1800" spc="-1" strike="noStrike">
              <a:solidFill>
                <a:srgbClr val="000000"/>
              </a:solidFill>
              <a:latin typeface="Arial"/>
            </a:endParaRPr>
          </a:p>
        </p:txBody>
      </p:sp>
      <p:sp>
        <p:nvSpPr>
          <p:cNvPr id="98" name=""/>
          <p:cNvSpPr/>
          <p:nvPr/>
        </p:nvSpPr>
        <p:spPr>
          <a:xfrm>
            <a:off x="914400" y="1600200"/>
            <a:ext cx="8685000" cy="85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Despite  ongoing  CBET  reforms, creativity and imagination, which are essential  for preparing leaners  to navigate complex real-world challenges, remain underdeveloped  due to limited  integration of  AI technologies and outdated pedagogical  practices. There is, therefore,  a need for  innovation  in pedagogy.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The study focuses on  how AI can be intentionally used  to improve creativity and and imagination in CBET learning environments.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
          <p:cNvSpPr/>
          <p:nvPr/>
        </p:nvSpPr>
        <p:spPr>
          <a:xfrm>
            <a:off x="914400" y="685800"/>
            <a:ext cx="79992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Research Objectives</a:t>
            </a:r>
            <a:endParaRPr b="0" lang="en-US" sz="1800" spc="-1" strike="noStrike">
              <a:solidFill>
                <a:srgbClr val="000000"/>
              </a:solidFill>
              <a:latin typeface="Arial"/>
            </a:endParaRPr>
          </a:p>
        </p:txBody>
      </p:sp>
      <p:sp>
        <p:nvSpPr>
          <p:cNvPr id="100" name=""/>
          <p:cNvSpPr/>
          <p:nvPr/>
        </p:nvSpPr>
        <p:spPr>
          <a:xfrm>
            <a:off x="914400" y="1143000"/>
            <a:ext cx="8227800" cy="136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The study will be guided by the following research objectives: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 To Examine the role of AI in fostering  creativity in CBET</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ii) To Examine the  the role of AI  in fostering imagination in CBET</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Iii) To analyze pedagogical transformation  using AI tools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iv) To develop a conceptual framework  for AI-CBET integration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
          <p:cNvSpPr/>
          <p:nvPr/>
        </p:nvSpPr>
        <p:spPr>
          <a:xfrm>
            <a:off x="685800" y="685800"/>
            <a:ext cx="7768440" cy="34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Theoretical Framework</a:t>
            </a:r>
            <a:endParaRPr b="0" lang="en-US" sz="1800" spc="-1" strike="noStrike">
              <a:solidFill>
                <a:srgbClr val="000000"/>
              </a:solidFill>
              <a:latin typeface="Arial"/>
            </a:endParaRPr>
          </a:p>
        </p:txBody>
      </p:sp>
      <p:sp>
        <p:nvSpPr>
          <p:cNvPr id="102" name=""/>
          <p:cNvSpPr/>
          <p:nvPr/>
        </p:nvSpPr>
        <p:spPr>
          <a:xfrm>
            <a:off x="685800" y="1371600"/>
            <a:ext cx="891144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The study is grounded in four theories namely:</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-Humanistic  Learning Theory  (by Carl Rodgers, 1950)</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-Constructivist Learning Theory (by Jean Piaget and  Lev. Vygotsky)</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-Creativity support theory (by Ben Shneiderman, 2007)</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-Principles of Adult Learning, PALs, (by Gary, J. Conti, 1978)</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The Four theories explain  how AI and pedagogy interact  to create environments  that foster creativity and imagination leading to competency development, can help enhance creativity  and learning in CBET.</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(Knoweles et al., 2022;  Piaget, 2022; UNESCO, 2024)</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
          <p:cNvSpPr/>
          <p:nvPr/>
        </p:nvSpPr>
        <p:spPr>
          <a:xfrm>
            <a:off x="1143000" y="685800"/>
            <a:ext cx="6856200" cy="34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Humanistic  Learning Theory  (Carl Rodgers, 1950)</a:t>
            </a:r>
            <a:endParaRPr b="0" lang="en-US" sz="1800" spc="-1" strike="noStrike">
              <a:solidFill>
                <a:srgbClr val="000000"/>
              </a:solidFill>
              <a:latin typeface="Arial"/>
            </a:endParaRPr>
          </a:p>
        </p:txBody>
      </p:sp>
      <p:sp>
        <p:nvSpPr>
          <p:cNvPr id="104" name=""/>
          <p:cNvSpPr/>
          <p:nvPr/>
        </p:nvSpPr>
        <p:spPr>
          <a:xfrm>
            <a:off x="914400" y="1600200"/>
            <a:ext cx="7999200" cy="3672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Arial"/>
                <a:ea typeface="DejaVu Sans"/>
              </a:rPr>
              <a:t>Focuses on the whole learner: emotions, self-concept, motivation and personal growth potential and self-actualization. AI supports individualized learning that respects  learners potential and emotional development.</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It fits the current study in the following ways:</a:t>
            </a:r>
            <a:endParaRPr b="0" lang="en-US" sz="1600" spc="-1" strike="noStrike">
              <a:solidFill>
                <a:srgbClr val="000000"/>
              </a:solidFill>
              <a:latin typeface="Arial"/>
            </a:endParaRPr>
          </a:p>
          <a:p>
            <a:pPr marL="216000" indent="-216000">
              <a:lnSpc>
                <a:spcPct val="100000"/>
              </a:lnSpc>
              <a:buClr>
                <a:srgbClr val="000000"/>
              </a:buClr>
              <a:buSzPct val="45000"/>
              <a:buFont typeface="DejaVu Sans"/>
              <a:buChar char="●"/>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AI-powered tools  such as  adaptive learning systems, reflective chatbots support  self-paced, personalized  learning,  aligning  learner’s needs  and interests</a:t>
            </a:r>
            <a:endParaRPr b="0" lang="en-US" sz="1600" spc="-1" strike="noStrike">
              <a:solidFill>
                <a:srgbClr val="000000"/>
              </a:solidFill>
              <a:latin typeface="Arial"/>
            </a:endParaRPr>
          </a:p>
          <a:p>
            <a:pPr marL="216000" indent="-216000">
              <a:lnSpc>
                <a:spcPct val="100000"/>
              </a:lnSpc>
              <a:buClr>
                <a:srgbClr val="000000"/>
              </a:buClr>
              <a:buSzPct val="45000"/>
              <a:buFont typeface="DejaVu Sans"/>
              <a:buChar char="●"/>
            </a:pPr>
            <a:r>
              <a:rPr b="0" lang="en-US" sz="1600" spc="-1" strike="noStrike">
                <a:solidFill>
                  <a:srgbClr val="000000"/>
                </a:solidFill>
                <a:latin typeface="Arial"/>
                <a:ea typeface="DejaVu Sans"/>
              </a:rPr>
              <a:t>It encourages interpersonal skills  such as self-awareness, self-regulation and intrinsic motivation</a:t>
            </a:r>
            <a:endParaRPr b="0" lang="en-US" sz="1600" spc="-1" strike="noStrike">
              <a:solidFill>
                <a:srgbClr val="000000"/>
              </a:solidFill>
              <a:latin typeface="Arial"/>
            </a:endParaRPr>
          </a:p>
          <a:p>
            <a:pPr marL="216000" indent="-216000">
              <a:lnSpc>
                <a:spcPct val="100000"/>
              </a:lnSpc>
              <a:buClr>
                <a:srgbClr val="000000"/>
              </a:buClr>
              <a:buSzPct val="45000"/>
              <a:buFont typeface="DejaVu Sans"/>
              <a:buChar char="●"/>
            </a:pPr>
            <a:r>
              <a:rPr b="0" lang="en-US" sz="1600" spc="-1" strike="noStrike">
                <a:solidFill>
                  <a:srgbClr val="000000"/>
                </a:solidFill>
                <a:latin typeface="Arial"/>
                <a:ea typeface="DejaVu Sans"/>
              </a:rPr>
              <a:t>Ai can provide  non-judgmental feedback, promoting confidence and creativity</a:t>
            </a:r>
            <a:endParaRPr b="0" lang="en-US" sz="1600" spc="-1" strike="noStrike">
              <a:solidFill>
                <a:srgbClr val="000000"/>
              </a:solidFill>
              <a:latin typeface="Arial"/>
            </a:endParaRPr>
          </a:p>
          <a:p>
            <a:pPr marL="216000" indent="-216000">
              <a:lnSpc>
                <a:spcPct val="100000"/>
              </a:lnSpc>
              <a:buClr>
                <a:srgbClr val="000000"/>
              </a:buClr>
              <a:buSzPct val="45000"/>
              <a:buFont typeface="DejaVu Sans"/>
              <a:buChar char="●"/>
            </a:pPr>
            <a:r>
              <a:rPr b="0" lang="en-US" sz="1600" spc="-1" strike="noStrike">
                <a:solidFill>
                  <a:srgbClr val="000000"/>
                </a:solidFill>
                <a:latin typeface="Arial"/>
                <a:ea typeface="DejaVu Sans"/>
              </a:rPr>
              <a:t>It acts as the foundation for learner-centredness and explains  how AI  supports personal meaning-making and self-directed  learning which is key to creativity  and imagination and decision-making</a:t>
            </a:r>
            <a:endParaRPr b="0" lang="en-US" sz="16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
          <p:cNvSpPr/>
          <p:nvPr/>
        </p:nvSpPr>
        <p:spPr>
          <a:xfrm>
            <a:off x="685800" y="685800"/>
            <a:ext cx="8225640" cy="34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Constructivist Learning Theory ( Jean Piaget and  Lev. Vygotsky )</a:t>
            </a:r>
            <a:endParaRPr b="0" lang="en-US" sz="1800" spc="-1" strike="noStrike">
              <a:solidFill>
                <a:srgbClr val="000000"/>
              </a:solidFill>
              <a:latin typeface="Arial"/>
            </a:endParaRPr>
          </a:p>
        </p:txBody>
      </p:sp>
      <p:sp>
        <p:nvSpPr>
          <p:cNvPr id="106" name=""/>
          <p:cNvSpPr/>
          <p:nvPr/>
        </p:nvSpPr>
        <p:spPr>
          <a:xfrm>
            <a:off x="685800" y="1371600"/>
            <a:ext cx="8911440" cy="290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Arial"/>
                <a:ea typeface="DejaVu Sans"/>
              </a:rPr>
              <a:t>This theory posits that  learners actively  construct knowledge  through exploration, interaction, reflection and problem-solving. Ai enhances  exploration through simulation and adaptive systems.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AI offers digital environment where learners engage in  creative experimentation and reflective thinking which align strongly with  constructive principles.</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-The theory supports CBET emphasis on learner-centred, hands-on  and problem-based learning</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-AI tools such as virtual labs ,simulation, generative systems provide platforms  for learners to construct imaginative  and creative solutions besides enabling  personalized  learning  pathways  that strengthen  individual  creativity.</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AI, therefore, becomes a constructivists enabler  of imaginative and creative learning within CBET since it supports experiential learning.</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It supports  collaborative learning  such as AI-supported  group tasks  thus enhancing  interpersonal skills</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It encourages  learners to explore , experiment, and solve real-world  problems . This builds  creativity  and decision-making ability</a:t>
            </a:r>
            <a:endParaRPr b="0" lang="en-US" sz="16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
          <p:cNvSpPr/>
          <p:nvPr/>
        </p:nvSpPr>
        <p:spPr>
          <a:xfrm>
            <a:off x="685800" y="685800"/>
            <a:ext cx="7997040" cy="34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Creativity Support Theory (Ben Shneiderman, 2007)</a:t>
            </a:r>
            <a:endParaRPr b="0" lang="en-US" sz="1800" spc="-1" strike="noStrike">
              <a:solidFill>
                <a:srgbClr val="000000"/>
              </a:solidFill>
              <a:latin typeface="Arial"/>
            </a:endParaRPr>
          </a:p>
        </p:txBody>
      </p:sp>
      <p:sp>
        <p:nvSpPr>
          <p:cNvPr id="108" name=""/>
          <p:cNvSpPr/>
          <p:nvPr/>
        </p:nvSpPr>
        <p:spPr>
          <a:xfrm>
            <a:off x="685800" y="1371600"/>
            <a:ext cx="8911440" cy="29019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en-US" sz="1300" spc="-1" strike="noStrike">
                <a:solidFill>
                  <a:srgbClr val="000000"/>
                </a:solidFill>
                <a:latin typeface="Arial"/>
                <a:ea typeface="DejaVu Sans"/>
              </a:rPr>
              <a:t>The theory posits that  digital tools enhance  creativity when they support idea generation, exploration, iteration, and expressions.</a:t>
            </a:r>
            <a:endParaRPr b="0" lang="en-US" sz="1300" spc="-1" strike="noStrike">
              <a:solidFill>
                <a:srgbClr val="000000"/>
              </a:solidFill>
              <a:latin typeface="Arial"/>
            </a:endParaRPr>
          </a:p>
          <a:p>
            <a:pPr>
              <a:lnSpc>
                <a:spcPct val="150000"/>
              </a:lnSpc>
            </a:pPr>
            <a:r>
              <a:rPr b="0" lang="en-US" sz="1300" spc="-1" strike="noStrike">
                <a:solidFill>
                  <a:srgbClr val="000000"/>
                </a:solidFill>
                <a:latin typeface="Arial"/>
                <a:ea typeface="DejaVu Sans"/>
              </a:rPr>
              <a:t>AI technologies expand learners’ </a:t>
            </a:r>
            <a:r>
              <a:rPr b="0" lang="en-US" sz="1200" spc="-1" strike="noStrike">
                <a:solidFill>
                  <a:srgbClr val="000000"/>
                </a:solidFill>
                <a:latin typeface="Arial"/>
                <a:ea typeface="DejaVu Sans"/>
              </a:rPr>
              <a:t>ideation</a:t>
            </a:r>
            <a:r>
              <a:rPr b="0" lang="en-US" sz="1300" spc="-1" strike="noStrike">
                <a:solidFill>
                  <a:srgbClr val="000000"/>
                </a:solidFill>
                <a:latin typeface="Arial"/>
                <a:ea typeface="DejaVu Sans"/>
              </a:rPr>
              <a:t> capacity through generative content, interactive simulations and creative scaffolding all of which align perfectly with this theory.</a:t>
            </a:r>
            <a:endParaRPr b="0" lang="en-US" sz="1300" spc="-1" strike="noStrike">
              <a:solidFill>
                <a:srgbClr val="000000"/>
              </a:solidFill>
              <a:latin typeface="Arial"/>
            </a:endParaRPr>
          </a:p>
          <a:p>
            <a:pPr>
              <a:lnSpc>
                <a:spcPct val="150000"/>
              </a:lnSpc>
            </a:pPr>
            <a:r>
              <a:rPr b="0" lang="en-US" sz="1300" spc="-1" strike="noStrike">
                <a:solidFill>
                  <a:srgbClr val="000000"/>
                </a:solidFill>
                <a:latin typeface="Arial"/>
                <a:ea typeface="DejaVu Sans"/>
              </a:rPr>
              <a:t>The theory is relevant to the study in the following ways:</a:t>
            </a:r>
            <a:endParaRPr b="0" lang="en-US" sz="1300" spc="-1" strike="noStrike">
              <a:solidFill>
                <a:srgbClr val="000000"/>
              </a:solidFill>
              <a:latin typeface="Arial"/>
            </a:endParaRPr>
          </a:p>
          <a:p>
            <a:pPr>
              <a:lnSpc>
                <a:spcPct val="150000"/>
              </a:lnSpc>
            </a:pPr>
            <a:r>
              <a:rPr b="0" lang="en-US" sz="1300" spc="-1" strike="noStrike">
                <a:solidFill>
                  <a:srgbClr val="000000"/>
                </a:solidFill>
                <a:latin typeface="Arial"/>
                <a:ea typeface="DejaVu Sans"/>
              </a:rPr>
              <a:t>-AI acts as a creativity partner  e.g. idea generation tools, design assistants, coding platforms</a:t>
            </a:r>
            <a:endParaRPr b="0" lang="en-US" sz="1300" spc="-1" strike="noStrike">
              <a:solidFill>
                <a:srgbClr val="000000"/>
              </a:solidFill>
              <a:latin typeface="Arial"/>
            </a:endParaRPr>
          </a:p>
          <a:p>
            <a:pPr>
              <a:lnSpc>
                <a:spcPct val="150000"/>
              </a:lnSpc>
            </a:pPr>
            <a:r>
              <a:rPr b="0" lang="en-US" sz="1300" spc="-1" strike="noStrike">
                <a:solidFill>
                  <a:srgbClr val="000000"/>
                </a:solidFill>
                <a:latin typeface="Arial"/>
                <a:ea typeface="DejaVu Sans"/>
              </a:rPr>
              <a:t>Ai supports  divergent-thinking, imagination, and innovation</a:t>
            </a:r>
            <a:endParaRPr b="0" lang="en-US" sz="1300" spc="-1" strike="noStrike">
              <a:solidFill>
                <a:srgbClr val="000000"/>
              </a:solidFill>
              <a:latin typeface="Arial"/>
            </a:endParaRPr>
          </a:p>
          <a:p>
            <a:pPr>
              <a:lnSpc>
                <a:spcPct val="150000"/>
              </a:lnSpc>
            </a:pPr>
            <a:r>
              <a:rPr b="0" lang="en-US" sz="1300" spc="-1" strike="noStrike">
                <a:solidFill>
                  <a:srgbClr val="000000"/>
                </a:solidFill>
                <a:latin typeface="Arial"/>
                <a:ea typeface="DejaVu Sans"/>
              </a:rPr>
              <a:t>AI helps learners visualize  ideas, prototype solutions and iterate quickly</a:t>
            </a:r>
            <a:endParaRPr b="0" lang="en-US" sz="1300" spc="-1" strike="noStrike">
              <a:solidFill>
                <a:srgbClr val="000000"/>
              </a:solidFill>
              <a:latin typeface="Arial"/>
            </a:endParaRPr>
          </a:p>
          <a:p>
            <a:pPr>
              <a:lnSpc>
                <a:spcPct val="150000"/>
              </a:lnSpc>
            </a:pPr>
            <a:r>
              <a:rPr b="0" lang="en-US" sz="1300" spc="-1" strike="noStrike">
                <a:solidFill>
                  <a:srgbClr val="000000"/>
                </a:solidFill>
                <a:latin typeface="Arial"/>
                <a:ea typeface="DejaVu Sans"/>
              </a:rPr>
              <a:t>-AI tools offer cognitive augmentations that expand imagination</a:t>
            </a:r>
            <a:endParaRPr b="0" lang="en-US" sz="1300" spc="-1" strike="noStrike">
              <a:solidFill>
                <a:srgbClr val="000000"/>
              </a:solidFill>
              <a:latin typeface="Arial"/>
            </a:endParaRPr>
          </a:p>
          <a:p>
            <a:pPr>
              <a:lnSpc>
                <a:spcPct val="100000"/>
              </a:lnSpc>
            </a:pPr>
            <a:r>
              <a:rPr b="0" lang="en-US" sz="1500" spc="-1" strike="noStrike">
                <a:solidFill>
                  <a:srgbClr val="000000"/>
                </a:solidFill>
                <a:latin typeface="Arial"/>
                <a:ea typeface="DejaVu Sans"/>
              </a:rPr>
              <a:t>-AI enables learners to generate multiple  creative alternatives quickly</a:t>
            </a:r>
            <a:endParaRPr b="0" lang="en-US" sz="1500" spc="-1" strike="noStrike">
              <a:solidFill>
                <a:srgbClr val="000000"/>
              </a:solidFill>
              <a:latin typeface="Arial"/>
            </a:endParaRPr>
          </a:p>
          <a:p>
            <a:pPr>
              <a:lnSpc>
                <a:spcPct val="100000"/>
              </a:lnSpc>
            </a:pPr>
            <a:r>
              <a:rPr b="0" lang="en-US" sz="1500" spc="-1" strike="noStrike">
                <a:solidFill>
                  <a:srgbClr val="000000"/>
                </a:solidFill>
                <a:latin typeface="Arial"/>
                <a:ea typeface="DejaVu Sans"/>
              </a:rPr>
              <a:t>-Supports creative problem-solving  competencies  key to CBET.</a:t>
            </a:r>
            <a:endParaRPr b="0" lang="en-US" sz="1500" spc="-1" strike="noStrike">
              <a:solidFill>
                <a:srgbClr val="000000"/>
              </a:solidFill>
              <a:latin typeface="Arial"/>
            </a:endParaRPr>
          </a:p>
          <a:p>
            <a:pPr>
              <a:lnSpc>
                <a:spcPct val="100000"/>
              </a:lnSpc>
            </a:pPr>
            <a:r>
              <a:rPr b="0" lang="en-US" sz="1500" spc="-1" strike="noStrike">
                <a:solidFill>
                  <a:srgbClr val="000000"/>
                </a:solidFill>
                <a:latin typeface="Arial"/>
                <a:ea typeface="DejaVu Sans"/>
              </a:rPr>
              <a:t>The theory, thus provide foundation for understanding  how AI-enabled  system can structure learning environments that cultivate  creativity and imagination.</a:t>
            </a:r>
            <a:endParaRPr b="0" lang="en-US"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1679</TotalTime>
  <Application>LibreOffice/7.4.7.2$Linux_x86 LibreOffice_project/40$Build-2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2025-11-28T12:09:37Z</dcterms:created>
  <dc:creator/>
  <dc:description/>
  <dc:language>en-US</dc:language>
  <cp:lastModifiedBy/>
  <cp:lastPrinted>2025-12-12T17:01:50Z</cp:lastPrinted>
  <dcterms:modified xsi:type="dcterms:W3CDTF">2026-04-25T16:16:53Z</dcterms:modified>
  <cp:revision>169</cp:revision>
  <dc:subject/>
  <dc:title>Inspiration</dc:title>
</cp:coreProperties>
</file>

<file path=docProps/custom.xml><?xml version="1.0" encoding="utf-8"?>
<Properties xmlns="http://schemas.openxmlformats.org/officeDocument/2006/custom-properties" xmlns:vt="http://schemas.openxmlformats.org/officeDocument/2006/docPropsVTypes"/>
</file>