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5"/>
    <p:sldMasterId id="2147483671"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9D94328-0F2C-470A-8ECA-5AC104CC9BB8}">
  <a:tblStyle styleId="{69D94328-0F2C-470A-8ECA-5AC104CC9BB8}"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slide" Target="slides/slide21.xml"/><Relationship Id="rId27" Type="http://schemas.openxmlformats.org/officeDocument/2006/relationships/slide" Target="slides/slide20.xml"/><Relationship Id="rId5" Type="http://schemas.openxmlformats.org/officeDocument/2006/relationships/slideMaster" Target="slideMasters/slideMaster1.xml"/><Relationship Id="rId6" Type="http://schemas.openxmlformats.org/officeDocument/2006/relationships/slideMaster" Target="slideMasters/slideMaster2.xml"/><Relationship Id="rId29" Type="http://schemas.openxmlformats.org/officeDocument/2006/relationships/slide" Target="slides/slide22.xml"/><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slide" Target="slides/slide24.xml"/><Relationship Id="rId30" Type="http://schemas.openxmlformats.org/officeDocument/2006/relationships/slide" Target="slides/slide23.xml"/><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7" name="Google Shape;9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6" name="Shape 346"/>
        <p:cNvGrpSpPr/>
        <p:nvPr/>
      </p:nvGrpSpPr>
      <p:grpSpPr>
        <a:xfrm>
          <a:off x="0" y="0"/>
          <a:ext cx="0" cy="0"/>
          <a:chOff x="0" y="0"/>
          <a:chExt cx="0" cy="0"/>
        </a:xfrm>
      </p:grpSpPr>
      <p:sp>
        <p:nvSpPr>
          <p:cNvPr id="347" name="Google Shape;347;p1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48" name="Google Shape;348;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6" name="Shape 386"/>
        <p:cNvGrpSpPr/>
        <p:nvPr/>
      </p:nvGrpSpPr>
      <p:grpSpPr>
        <a:xfrm>
          <a:off x="0" y="0"/>
          <a:ext cx="0" cy="0"/>
          <a:chOff x="0" y="0"/>
          <a:chExt cx="0" cy="0"/>
        </a:xfrm>
      </p:grpSpPr>
      <p:sp>
        <p:nvSpPr>
          <p:cNvPr id="387" name="Google Shape;387;p1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88" name="Google Shape;388;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0" name="Shape 410"/>
        <p:cNvGrpSpPr/>
        <p:nvPr/>
      </p:nvGrpSpPr>
      <p:grpSpPr>
        <a:xfrm>
          <a:off x="0" y="0"/>
          <a:ext cx="0" cy="0"/>
          <a:chOff x="0" y="0"/>
          <a:chExt cx="0" cy="0"/>
        </a:xfrm>
      </p:grpSpPr>
      <p:sp>
        <p:nvSpPr>
          <p:cNvPr id="411" name="Google Shape;411;p1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12" name="Google Shape;412;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6" name="Shape 456"/>
        <p:cNvGrpSpPr/>
        <p:nvPr/>
      </p:nvGrpSpPr>
      <p:grpSpPr>
        <a:xfrm>
          <a:off x="0" y="0"/>
          <a:ext cx="0" cy="0"/>
          <a:chOff x="0" y="0"/>
          <a:chExt cx="0" cy="0"/>
        </a:xfrm>
      </p:grpSpPr>
      <p:sp>
        <p:nvSpPr>
          <p:cNvPr id="457" name="Google Shape;457;p1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58" name="Google Shape;458;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0" name="Shape 490"/>
        <p:cNvGrpSpPr/>
        <p:nvPr/>
      </p:nvGrpSpPr>
      <p:grpSpPr>
        <a:xfrm>
          <a:off x="0" y="0"/>
          <a:ext cx="0" cy="0"/>
          <a:chOff x="0" y="0"/>
          <a:chExt cx="0" cy="0"/>
        </a:xfrm>
      </p:grpSpPr>
      <p:sp>
        <p:nvSpPr>
          <p:cNvPr id="491" name="Google Shape;491;p1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92" name="Google Shape;492;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5" name="Shape 515"/>
        <p:cNvGrpSpPr/>
        <p:nvPr/>
      </p:nvGrpSpPr>
      <p:grpSpPr>
        <a:xfrm>
          <a:off x="0" y="0"/>
          <a:ext cx="0" cy="0"/>
          <a:chOff x="0" y="0"/>
          <a:chExt cx="0" cy="0"/>
        </a:xfrm>
      </p:grpSpPr>
      <p:sp>
        <p:nvSpPr>
          <p:cNvPr id="516" name="Google Shape;516;p1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17" name="Google Shape;517;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1" name="Shape 531"/>
        <p:cNvGrpSpPr/>
        <p:nvPr/>
      </p:nvGrpSpPr>
      <p:grpSpPr>
        <a:xfrm>
          <a:off x="0" y="0"/>
          <a:ext cx="0" cy="0"/>
          <a:chOff x="0" y="0"/>
          <a:chExt cx="0" cy="0"/>
        </a:xfrm>
      </p:grpSpPr>
      <p:sp>
        <p:nvSpPr>
          <p:cNvPr id="532" name="Google Shape;532;p1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33" name="Google Shape;533;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7" name="Shape 547"/>
        <p:cNvGrpSpPr/>
        <p:nvPr/>
      </p:nvGrpSpPr>
      <p:grpSpPr>
        <a:xfrm>
          <a:off x="0" y="0"/>
          <a:ext cx="0" cy="0"/>
          <a:chOff x="0" y="0"/>
          <a:chExt cx="0" cy="0"/>
        </a:xfrm>
      </p:grpSpPr>
      <p:sp>
        <p:nvSpPr>
          <p:cNvPr id="548" name="Google Shape;548;p17: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49" name="Google Shape;549;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3" name="Shape 563"/>
        <p:cNvGrpSpPr/>
        <p:nvPr/>
      </p:nvGrpSpPr>
      <p:grpSpPr>
        <a:xfrm>
          <a:off x="0" y="0"/>
          <a:ext cx="0" cy="0"/>
          <a:chOff x="0" y="0"/>
          <a:chExt cx="0" cy="0"/>
        </a:xfrm>
      </p:grpSpPr>
      <p:sp>
        <p:nvSpPr>
          <p:cNvPr id="564" name="Google Shape;564;p18: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65" name="Google Shape;565;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9" name="Shape 579"/>
        <p:cNvGrpSpPr/>
        <p:nvPr/>
      </p:nvGrpSpPr>
      <p:grpSpPr>
        <a:xfrm>
          <a:off x="0" y="0"/>
          <a:ext cx="0" cy="0"/>
          <a:chOff x="0" y="0"/>
          <a:chExt cx="0" cy="0"/>
        </a:xfrm>
      </p:grpSpPr>
      <p:sp>
        <p:nvSpPr>
          <p:cNvPr id="580" name="Google Shape;580;p1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1" name="Google Shape;581;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3" name="Google Shape;113;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5" name="Shape 595"/>
        <p:cNvGrpSpPr/>
        <p:nvPr/>
      </p:nvGrpSpPr>
      <p:grpSpPr>
        <a:xfrm>
          <a:off x="0" y="0"/>
          <a:ext cx="0" cy="0"/>
          <a:chOff x="0" y="0"/>
          <a:chExt cx="0" cy="0"/>
        </a:xfrm>
      </p:grpSpPr>
      <p:sp>
        <p:nvSpPr>
          <p:cNvPr id="596" name="Google Shape;596;p2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97" name="Google Shape;597;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5" name="Shape 635"/>
        <p:cNvGrpSpPr/>
        <p:nvPr/>
      </p:nvGrpSpPr>
      <p:grpSpPr>
        <a:xfrm>
          <a:off x="0" y="0"/>
          <a:ext cx="0" cy="0"/>
          <a:chOff x="0" y="0"/>
          <a:chExt cx="0" cy="0"/>
        </a:xfrm>
      </p:grpSpPr>
      <p:sp>
        <p:nvSpPr>
          <p:cNvPr id="636" name="Google Shape;636;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37" name="Google Shape;637;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6" name="Shape 666"/>
        <p:cNvGrpSpPr/>
        <p:nvPr/>
      </p:nvGrpSpPr>
      <p:grpSpPr>
        <a:xfrm>
          <a:off x="0" y="0"/>
          <a:ext cx="0" cy="0"/>
          <a:chOff x="0" y="0"/>
          <a:chExt cx="0" cy="0"/>
        </a:xfrm>
      </p:grpSpPr>
      <p:sp>
        <p:nvSpPr>
          <p:cNvPr id="667" name="Google Shape;667;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8" name="Google Shape;668;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9" name="Shape 709"/>
        <p:cNvGrpSpPr/>
        <p:nvPr/>
      </p:nvGrpSpPr>
      <p:grpSpPr>
        <a:xfrm>
          <a:off x="0" y="0"/>
          <a:ext cx="0" cy="0"/>
          <a:chOff x="0" y="0"/>
          <a:chExt cx="0" cy="0"/>
        </a:xfrm>
      </p:grpSpPr>
      <p:sp>
        <p:nvSpPr>
          <p:cNvPr id="710" name="Google Shape;710;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11" name="Google Shape;711;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4" name="Shape 734"/>
        <p:cNvGrpSpPr/>
        <p:nvPr/>
      </p:nvGrpSpPr>
      <p:grpSpPr>
        <a:xfrm>
          <a:off x="0" y="0"/>
          <a:ext cx="0" cy="0"/>
          <a:chOff x="0" y="0"/>
          <a:chExt cx="0" cy="0"/>
        </a:xfrm>
      </p:grpSpPr>
      <p:sp>
        <p:nvSpPr>
          <p:cNvPr id="735" name="Google Shape;735;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36" name="Google Shape;736;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5" name="Google Shape;145;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8" name="Google Shape;168;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7" name="Google Shape;197;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4" name="Google Shape;214;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7: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57" name="Google Shape;257;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8: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72" name="Google Shape;272;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34" name="Google Shape;334;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4" name="Shape 54"/>
        <p:cNvGrpSpPr/>
        <p:nvPr/>
      </p:nvGrpSpPr>
      <p:grpSpPr>
        <a:xfrm>
          <a:off x="0" y="0"/>
          <a:ext cx="0" cy="0"/>
          <a:chOff x="0" y="0"/>
          <a:chExt cx="0" cy="0"/>
        </a:xfrm>
      </p:grpSpPr>
      <p:sp>
        <p:nvSpPr>
          <p:cNvPr id="55" name="Google Shape;55;p1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56" name="Google Shape;56;p1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57" name="Google Shape;57;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8" name="Shape 58"/>
        <p:cNvGrpSpPr/>
        <p:nvPr/>
      </p:nvGrpSpPr>
      <p:grpSpPr>
        <a:xfrm>
          <a:off x="0" y="0"/>
          <a:ext cx="0" cy="0"/>
          <a:chOff x="0" y="0"/>
          <a:chExt cx="0" cy="0"/>
        </a:xfrm>
      </p:grpSpPr>
      <p:sp>
        <p:nvSpPr>
          <p:cNvPr id="59" name="Google Shape;59;p15"/>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60" name="Google Shape;6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61" name="Shape 61"/>
        <p:cNvGrpSpPr/>
        <p:nvPr/>
      </p:nvGrpSpPr>
      <p:grpSpPr>
        <a:xfrm>
          <a:off x="0" y="0"/>
          <a:ext cx="0" cy="0"/>
          <a:chOff x="0" y="0"/>
          <a:chExt cx="0" cy="0"/>
        </a:xfrm>
      </p:grpSpPr>
      <p:sp>
        <p:nvSpPr>
          <p:cNvPr id="62" name="Google Shape;62;p1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63" name="Google Shape;63;p1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64" name="Google Shape;64;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65" name="Shape 65"/>
        <p:cNvGrpSpPr/>
        <p:nvPr/>
      </p:nvGrpSpPr>
      <p:grpSpPr>
        <a:xfrm>
          <a:off x="0" y="0"/>
          <a:ext cx="0" cy="0"/>
          <a:chOff x="0" y="0"/>
          <a:chExt cx="0" cy="0"/>
        </a:xfrm>
      </p:grpSpPr>
      <p:sp>
        <p:nvSpPr>
          <p:cNvPr id="66" name="Google Shape;66;p1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67" name="Google Shape;67;p17"/>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68" name="Google Shape;68;p17"/>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69" name="Google Shape;69;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0" name="Shape 70"/>
        <p:cNvGrpSpPr/>
        <p:nvPr/>
      </p:nvGrpSpPr>
      <p:grpSpPr>
        <a:xfrm>
          <a:off x="0" y="0"/>
          <a:ext cx="0" cy="0"/>
          <a:chOff x="0" y="0"/>
          <a:chExt cx="0" cy="0"/>
        </a:xfrm>
      </p:grpSpPr>
      <p:sp>
        <p:nvSpPr>
          <p:cNvPr id="71" name="Google Shape;71;p1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72" name="Google Shape;72;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73" name="Shape 73"/>
        <p:cNvGrpSpPr/>
        <p:nvPr/>
      </p:nvGrpSpPr>
      <p:grpSpPr>
        <a:xfrm>
          <a:off x="0" y="0"/>
          <a:ext cx="0" cy="0"/>
          <a:chOff x="0" y="0"/>
          <a:chExt cx="0" cy="0"/>
        </a:xfrm>
      </p:grpSpPr>
      <p:sp>
        <p:nvSpPr>
          <p:cNvPr id="74" name="Google Shape;74;p19"/>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75" name="Google Shape;75;p19"/>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76" name="Google Shape;76;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77" name="Shape 77"/>
        <p:cNvGrpSpPr/>
        <p:nvPr/>
      </p:nvGrpSpPr>
      <p:grpSpPr>
        <a:xfrm>
          <a:off x="0" y="0"/>
          <a:ext cx="0" cy="0"/>
          <a:chOff x="0" y="0"/>
          <a:chExt cx="0" cy="0"/>
        </a:xfrm>
      </p:grpSpPr>
      <p:sp>
        <p:nvSpPr>
          <p:cNvPr id="78" name="Google Shape;78;p20"/>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79" name="Google Shape;79;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80" name="Shape 80"/>
        <p:cNvGrpSpPr/>
        <p:nvPr/>
      </p:nvGrpSpPr>
      <p:grpSpPr>
        <a:xfrm>
          <a:off x="0" y="0"/>
          <a:ext cx="0" cy="0"/>
          <a:chOff x="0" y="0"/>
          <a:chExt cx="0" cy="0"/>
        </a:xfrm>
      </p:grpSpPr>
      <p:sp>
        <p:nvSpPr>
          <p:cNvPr id="81" name="Google Shape;81;p21"/>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 name="Google Shape;82;p21"/>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83" name="Google Shape;83;p21"/>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84" name="Google Shape;84;p21"/>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85" name="Google Shape;85;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86" name="Shape 86"/>
        <p:cNvGrpSpPr/>
        <p:nvPr/>
      </p:nvGrpSpPr>
      <p:grpSpPr>
        <a:xfrm>
          <a:off x="0" y="0"/>
          <a:ext cx="0" cy="0"/>
          <a:chOff x="0" y="0"/>
          <a:chExt cx="0" cy="0"/>
        </a:xfrm>
      </p:grpSpPr>
      <p:sp>
        <p:nvSpPr>
          <p:cNvPr id="87" name="Google Shape;87;p22"/>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88" name="Google Shape;88;p2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89" name="Shape 89"/>
        <p:cNvGrpSpPr/>
        <p:nvPr/>
      </p:nvGrpSpPr>
      <p:grpSpPr>
        <a:xfrm>
          <a:off x="0" y="0"/>
          <a:ext cx="0" cy="0"/>
          <a:chOff x="0" y="0"/>
          <a:chExt cx="0" cy="0"/>
        </a:xfrm>
      </p:grpSpPr>
      <p:sp>
        <p:nvSpPr>
          <p:cNvPr id="90" name="Google Shape;90;p23"/>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91" name="Google Shape;91;p23"/>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92" name="Google Shape;92;p2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3" name="Shape 93"/>
        <p:cNvGrpSpPr/>
        <p:nvPr/>
      </p:nvGrpSpPr>
      <p:grpSpPr>
        <a:xfrm>
          <a:off x="0" y="0"/>
          <a:ext cx="0" cy="0"/>
          <a:chOff x="0" y="0"/>
          <a:chExt cx="0" cy="0"/>
        </a:xfrm>
      </p:grpSpPr>
      <p:sp>
        <p:nvSpPr>
          <p:cNvPr id="94" name="Google Shape;94;p2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9"/>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52" name="Google Shape;52;p1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53" name="Google Shape;53;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5"/>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100" name="Google Shape;100;p25"/>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101" name="Google Shape;101;p25"/>
          <p:cNvSpPr/>
          <p:nvPr/>
        </p:nvSpPr>
        <p:spPr>
          <a:xfrm>
            <a:off x="0" y="0"/>
            <a:ext cx="12192000" cy="54864"/>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25"/>
          <p:cNvSpPr/>
          <p:nvPr/>
        </p:nvSpPr>
        <p:spPr>
          <a:xfrm>
            <a:off x="9601200" y="4389120"/>
            <a:ext cx="3200400" cy="3200400"/>
          </a:xfrm>
          <a:prstGeom prst="ellipse">
            <a:avLst/>
          </a:prstGeom>
          <a:solidFill>
            <a:srgbClr val="4285F4">
              <a:alpha val="12156"/>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25"/>
          <p:cNvSpPr/>
          <p:nvPr/>
        </p:nvSpPr>
        <p:spPr>
          <a:xfrm>
            <a:off x="-1097280" y="-1097280"/>
            <a:ext cx="2743200" cy="2743200"/>
          </a:xfrm>
          <a:prstGeom prst="ellipse">
            <a:avLst/>
          </a:prstGeom>
          <a:solidFill>
            <a:srgbClr val="0097A7">
              <a:alpha val="14901"/>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25"/>
          <p:cNvSpPr/>
          <p:nvPr/>
        </p:nvSpPr>
        <p:spPr>
          <a:xfrm>
            <a:off x="731520" y="1097280"/>
            <a:ext cx="8686800" cy="2011680"/>
          </a:xfrm>
          <a:prstGeom prst="rect">
            <a:avLst/>
          </a:prstGeom>
          <a:noFill/>
          <a:ln>
            <a:noFill/>
          </a:ln>
        </p:spPr>
        <p:txBody>
          <a:bodyPr anchorCtr="0" anchor="ctr" bIns="45700" lIns="91425" spcFirstLastPara="1" rIns="91425" wrap="square" tIns="45700">
            <a:noAutofit/>
          </a:bodyPr>
          <a:lstStyle/>
          <a:p>
            <a:pPr indent="0" lvl="0" marL="0" marR="0" rtl="0" algn="l">
              <a:lnSpc>
                <a:spcPct val="115000"/>
              </a:lnSpc>
              <a:spcBef>
                <a:spcPts val="0"/>
              </a:spcBef>
              <a:spcAft>
                <a:spcPts val="0"/>
              </a:spcAft>
              <a:buClr>
                <a:srgbClr val="000000"/>
              </a:buClr>
              <a:buSzPts val="3000"/>
              <a:buFont typeface="Arial"/>
              <a:buNone/>
            </a:pPr>
            <a:r>
              <a:rPr b="1" i="0" lang="en-US" sz="3000" u="none" cap="none" strike="noStrike">
                <a:solidFill>
                  <a:srgbClr val="0097A7"/>
                </a:solidFill>
                <a:latin typeface="Arial"/>
                <a:ea typeface="Arial"/>
                <a:cs typeface="Arial"/>
                <a:sym typeface="Arial"/>
              </a:rPr>
              <a:t>The Urgency for AIEd Needs Assessment,</a:t>
            </a:r>
            <a:endParaRPr b="0" i="0" sz="3000" u="none" cap="none" strike="noStrike">
              <a:solidFill>
                <a:srgbClr val="0097A7"/>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3000"/>
              <a:buFont typeface="Arial"/>
              <a:buNone/>
            </a:pPr>
            <a:r>
              <a:rPr b="1" i="0" lang="en-US" sz="3000" u="none" cap="none" strike="noStrike">
                <a:solidFill>
                  <a:srgbClr val="0097A7"/>
                </a:solidFill>
                <a:latin typeface="Arial"/>
                <a:ea typeface="Arial"/>
                <a:cs typeface="Arial"/>
                <a:sym typeface="Arial"/>
              </a:rPr>
              <a:t>Research, and Training in Africa</a:t>
            </a:r>
            <a:endParaRPr b="0" i="0" sz="3000" u="none" cap="none" strike="noStrike">
              <a:solidFill>
                <a:srgbClr val="0097A7"/>
              </a:solidFill>
              <a:latin typeface="Arial"/>
              <a:ea typeface="Arial"/>
              <a:cs typeface="Arial"/>
              <a:sym typeface="Arial"/>
            </a:endParaRPr>
          </a:p>
        </p:txBody>
      </p:sp>
      <p:sp>
        <p:nvSpPr>
          <p:cNvPr id="105" name="Google Shape;105;p25"/>
          <p:cNvSpPr/>
          <p:nvPr/>
        </p:nvSpPr>
        <p:spPr>
          <a:xfrm>
            <a:off x="731520" y="3017520"/>
            <a:ext cx="7315200" cy="54864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2000"/>
              <a:buFont typeface="Arial"/>
              <a:buNone/>
            </a:pPr>
            <a:r>
              <a:rPr b="1" i="0" lang="en-US" sz="2000" u="none" cap="none" strike="noStrike">
                <a:solidFill>
                  <a:srgbClr val="FFAB40"/>
                </a:solidFill>
                <a:latin typeface="Arial"/>
                <a:ea typeface="Arial"/>
                <a:cs typeface="Arial"/>
                <a:sym typeface="Arial"/>
              </a:rPr>
              <a:t>Bridging the Digital Divide</a:t>
            </a:r>
            <a:endParaRPr b="0" i="0" sz="2000" u="none" cap="none" strike="noStrike">
              <a:solidFill>
                <a:srgbClr val="000000"/>
              </a:solidFill>
              <a:latin typeface="Arial"/>
              <a:ea typeface="Arial"/>
              <a:cs typeface="Arial"/>
              <a:sym typeface="Arial"/>
            </a:endParaRPr>
          </a:p>
        </p:txBody>
      </p:sp>
      <p:sp>
        <p:nvSpPr>
          <p:cNvPr id="106" name="Google Shape;106;p25"/>
          <p:cNvSpPr/>
          <p:nvPr/>
        </p:nvSpPr>
        <p:spPr>
          <a:xfrm>
            <a:off x="731520" y="3931920"/>
            <a:ext cx="6400800" cy="9144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chemeClr val="dk2"/>
                </a:solidFill>
                <a:latin typeface="Arial"/>
                <a:ea typeface="Arial"/>
                <a:cs typeface="Arial"/>
                <a:sym typeface="Arial"/>
              </a:rPr>
              <a:t>Lawrence Mwenda Muriira, D.Eng.</a:t>
            </a:r>
            <a:endParaRPr b="0" i="0" sz="14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dk2"/>
                </a:solidFill>
                <a:latin typeface="Arial"/>
                <a:ea typeface="Arial"/>
                <a:cs typeface="Arial"/>
                <a:sym typeface="Arial"/>
              </a:rPr>
              <a:t>Kenya Methodist University </a:t>
            </a:r>
            <a:endParaRPr b="0" i="0" sz="1400" u="none" cap="none" strike="noStrike">
              <a:solidFill>
                <a:schemeClr val="dk2"/>
              </a:solidFill>
              <a:latin typeface="Arial"/>
              <a:ea typeface="Arial"/>
              <a:cs typeface="Arial"/>
              <a:sym typeface="Arial"/>
            </a:endParaRPr>
          </a:p>
        </p:txBody>
      </p:sp>
      <p:sp>
        <p:nvSpPr>
          <p:cNvPr id="107" name="Google Shape;107;p25"/>
          <p:cNvSpPr/>
          <p:nvPr/>
        </p:nvSpPr>
        <p:spPr>
          <a:xfrm>
            <a:off x="731520" y="5212080"/>
            <a:ext cx="3840480" cy="594360"/>
          </a:xfrm>
          <a:prstGeom prst="roundRect">
            <a:avLst>
              <a:gd fmla="val 23077"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25"/>
          <p:cNvSpPr/>
          <p:nvPr/>
        </p:nvSpPr>
        <p:spPr>
          <a:xfrm>
            <a:off x="731520" y="5212080"/>
            <a:ext cx="3840480" cy="5943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100"/>
              <a:buFont typeface="Arial"/>
              <a:buNone/>
            </a:pPr>
            <a:r>
              <a:rPr b="1" i="0" lang="en-US" sz="1100" u="none" cap="none" strike="noStrike">
                <a:solidFill>
                  <a:srgbClr val="FFFFFF"/>
                </a:solidFill>
                <a:latin typeface="Arial"/>
                <a:ea typeface="Arial"/>
                <a:cs typeface="Arial"/>
                <a:sym typeface="Arial"/>
              </a:rPr>
              <a:t>USA-Africa AIEd Initiative 2026  |  March 14, 2026</a:t>
            </a:r>
            <a:endParaRPr b="0" i="0" sz="1100" u="none" cap="none" strike="noStrike">
              <a:solidFill>
                <a:srgbClr val="000000"/>
              </a:solidFill>
              <a:latin typeface="Arial"/>
              <a:ea typeface="Arial"/>
              <a:cs typeface="Arial"/>
              <a:sym typeface="Arial"/>
            </a:endParaRPr>
          </a:p>
        </p:txBody>
      </p:sp>
      <p:sp>
        <p:nvSpPr>
          <p:cNvPr id="109" name="Google Shape;109;p25"/>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25"/>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9" name="Shape 349"/>
        <p:cNvGrpSpPr/>
        <p:nvPr/>
      </p:nvGrpSpPr>
      <p:grpSpPr>
        <a:xfrm>
          <a:off x="0" y="0"/>
          <a:ext cx="0" cy="0"/>
          <a:chOff x="0" y="0"/>
          <a:chExt cx="0" cy="0"/>
        </a:xfrm>
      </p:grpSpPr>
      <p:sp>
        <p:nvSpPr>
          <p:cNvPr id="350" name="Google Shape;350;p3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351" name="Google Shape;351;p3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352" name="Google Shape;352;p34"/>
          <p:cNvSpPr/>
          <p:nvPr/>
        </p:nvSpPr>
        <p:spPr>
          <a:xfrm>
            <a:off x="0" y="0"/>
            <a:ext cx="12192000" cy="54864"/>
          </a:xfrm>
          <a:prstGeom prst="rect">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 name="Google Shape;353;p34"/>
          <p:cNvSpPr/>
          <p:nvPr/>
        </p:nvSpPr>
        <p:spPr>
          <a:xfrm>
            <a:off x="731520" y="274320"/>
            <a:ext cx="100584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200"/>
              <a:buFont typeface="Arial"/>
              <a:buNone/>
            </a:pPr>
            <a:r>
              <a:rPr b="1" i="0" lang="en-US" sz="2200" u="none" cap="none" strike="noStrike">
                <a:solidFill>
                  <a:srgbClr val="212121"/>
                </a:solidFill>
                <a:latin typeface="Arial"/>
                <a:ea typeface="Arial"/>
                <a:cs typeface="Arial"/>
                <a:sym typeface="Arial"/>
              </a:rPr>
              <a:t>METHODOLOGICAL INNOVATION: KTAI-AFRICA</a:t>
            </a:r>
            <a:endParaRPr b="0" i="0" sz="2200" u="none" cap="none" strike="noStrike">
              <a:solidFill>
                <a:srgbClr val="000000"/>
              </a:solidFill>
              <a:latin typeface="Arial"/>
              <a:ea typeface="Arial"/>
              <a:cs typeface="Arial"/>
              <a:sym typeface="Arial"/>
            </a:endParaRPr>
          </a:p>
        </p:txBody>
      </p:sp>
      <p:sp>
        <p:nvSpPr>
          <p:cNvPr id="354" name="Google Shape;354;p34"/>
          <p:cNvSpPr/>
          <p:nvPr/>
        </p:nvSpPr>
        <p:spPr>
          <a:xfrm>
            <a:off x="731520" y="777240"/>
            <a:ext cx="1005840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0" i="1" lang="en-US" sz="1200" u="none" cap="none" strike="noStrike">
                <a:solidFill>
                  <a:srgbClr val="0097A7"/>
                </a:solidFill>
                <a:latin typeface="Arial"/>
                <a:ea typeface="Arial"/>
                <a:cs typeface="Arial"/>
                <a:sym typeface="Arial"/>
              </a:rPr>
              <a:t>Kenya Teacher AI Readiness Assessment—Adapted Continentally</a:t>
            </a:r>
            <a:endParaRPr b="0" i="0" sz="1200" u="none" cap="none" strike="noStrike">
              <a:solidFill>
                <a:srgbClr val="000000"/>
              </a:solidFill>
              <a:latin typeface="Arial"/>
              <a:ea typeface="Arial"/>
              <a:cs typeface="Arial"/>
              <a:sym typeface="Arial"/>
            </a:endParaRPr>
          </a:p>
        </p:txBody>
      </p:sp>
      <p:sp>
        <p:nvSpPr>
          <p:cNvPr id="355" name="Google Shape;355;p34"/>
          <p:cNvSpPr/>
          <p:nvPr/>
        </p:nvSpPr>
        <p:spPr>
          <a:xfrm>
            <a:off x="457200" y="1234440"/>
            <a:ext cx="5394960" cy="868680"/>
          </a:xfrm>
          <a:prstGeom prst="roundRect">
            <a:avLst>
              <a:gd fmla="val 10526" name="adj"/>
            </a:avLst>
          </a:prstGeom>
          <a:solidFill>
            <a:srgbClr val="FFFFFF"/>
          </a:solidFill>
          <a:ln>
            <a:noFill/>
          </a:ln>
          <a:effectLst>
            <a:outerShdw blurRad="38100" rotWithShape="0" algn="bl" dir="8100000" dist="254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34"/>
          <p:cNvSpPr/>
          <p:nvPr/>
        </p:nvSpPr>
        <p:spPr>
          <a:xfrm>
            <a:off x="457200" y="1234440"/>
            <a:ext cx="54864" cy="868680"/>
          </a:xfrm>
          <a:prstGeom prst="roundRect">
            <a:avLst>
              <a:gd fmla="val 50000" name="adj"/>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34"/>
          <p:cNvSpPr/>
          <p:nvPr/>
        </p:nvSpPr>
        <p:spPr>
          <a:xfrm>
            <a:off x="640080" y="1280160"/>
            <a:ext cx="493776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212121"/>
                </a:solidFill>
                <a:latin typeface="Arial"/>
                <a:ea typeface="Arial"/>
                <a:cs typeface="Arial"/>
                <a:sym typeface="Arial"/>
              </a:rPr>
              <a:t>Infrastructure</a:t>
            </a:r>
            <a:endParaRPr b="0" i="0" sz="1200" u="none" cap="none" strike="noStrike">
              <a:solidFill>
                <a:srgbClr val="000000"/>
              </a:solidFill>
              <a:latin typeface="Arial"/>
              <a:ea typeface="Arial"/>
              <a:cs typeface="Arial"/>
              <a:sym typeface="Arial"/>
            </a:endParaRPr>
          </a:p>
        </p:txBody>
      </p:sp>
      <p:sp>
        <p:nvSpPr>
          <p:cNvPr id="358" name="Google Shape;358;p34"/>
          <p:cNvSpPr/>
          <p:nvPr/>
        </p:nvSpPr>
        <p:spPr>
          <a:xfrm>
            <a:off x="640080" y="1645920"/>
            <a:ext cx="493776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595959"/>
                </a:solidFill>
                <a:latin typeface="Arial"/>
                <a:ea typeface="Arial"/>
                <a:cs typeface="Arial"/>
                <a:sym typeface="Arial"/>
              </a:rPr>
              <a:t>WAEC three-tier classification; mobile-first access</a:t>
            </a:r>
            <a:endParaRPr b="0" i="0" sz="1000" u="none" cap="none" strike="noStrike">
              <a:solidFill>
                <a:srgbClr val="000000"/>
              </a:solidFill>
              <a:latin typeface="Arial"/>
              <a:ea typeface="Arial"/>
              <a:cs typeface="Arial"/>
              <a:sym typeface="Arial"/>
            </a:endParaRPr>
          </a:p>
        </p:txBody>
      </p:sp>
      <p:sp>
        <p:nvSpPr>
          <p:cNvPr id="359" name="Google Shape;359;p34"/>
          <p:cNvSpPr/>
          <p:nvPr/>
        </p:nvSpPr>
        <p:spPr>
          <a:xfrm>
            <a:off x="6126480" y="1234440"/>
            <a:ext cx="5394960" cy="868680"/>
          </a:xfrm>
          <a:prstGeom prst="roundRect">
            <a:avLst>
              <a:gd fmla="val 10526" name="adj"/>
            </a:avLst>
          </a:prstGeom>
          <a:solidFill>
            <a:srgbClr val="FFFFFF"/>
          </a:solidFill>
          <a:ln>
            <a:noFill/>
          </a:ln>
          <a:effectLst>
            <a:outerShdw blurRad="38100" rotWithShape="0" algn="bl" dir="8100000" dist="254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p34"/>
          <p:cNvSpPr/>
          <p:nvPr/>
        </p:nvSpPr>
        <p:spPr>
          <a:xfrm>
            <a:off x="6126480" y="1234440"/>
            <a:ext cx="54864" cy="868680"/>
          </a:xfrm>
          <a:prstGeom prst="roundRect">
            <a:avLst>
              <a:gd fmla="val 50000" name="adj"/>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1" name="Google Shape;361;p34"/>
          <p:cNvSpPr/>
          <p:nvPr/>
        </p:nvSpPr>
        <p:spPr>
          <a:xfrm>
            <a:off x="6309360" y="1280160"/>
            <a:ext cx="493776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212121"/>
                </a:solidFill>
                <a:latin typeface="Arial"/>
                <a:ea typeface="Arial"/>
                <a:cs typeface="Arial"/>
                <a:sym typeface="Arial"/>
              </a:rPr>
              <a:t>AI Literacy</a:t>
            </a:r>
            <a:endParaRPr b="0" i="0" sz="1200" u="none" cap="none" strike="noStrike">
              <a:solidFill>
                <a:srgbClr val="000000"/>
              </a:solidFill>
              <a:latin typeface="Arial"/>
              <a:ea typeface="Arial"/>
              <a:cs typeface="Arial"/>
              <a:sym typeface="Arial"/>
            </a:endParaRPr>
          </a:p>
        </p:txBody>
      </p:sp>
      <p:sp>
        <p:nvSpPr>
          <p:cNvPr id="362" name="Google Shape;362;p34"/>
          <p:cNvSpPr/>
          <p:nvPr/>
        </p:nvSpPr>
        <p:spPr>
          <a:xfrm>
            <a:off x="6309360" y="1645920"/>
            <a:ext cx="493776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595959"/>
                </a:solidFill>
                <a:latin typeface="Arial"/>
                <a:ea typeface="Arial"/>
                <a:cs typeface="Arial"/>
                <a:sym typeface="Arial"/>
              </a:rPr>
              <a:t>COM-B psychological capability</a:t>
            </a:r>
            <a:endParaRPr b="0" i="0" sz="1000" u="none" cap="none" strike="noStrike">
              <a:solidFill>
                <a:srgbClr val="000000"/>
              </a:solidFill>
              <a:latin typeface="Arial"/>
              <a:ea typeface="Arial"/>
              <a:cs typeface="Arial"/>
              <a:sym typeface="Arial"/>
            </a:endParaRPr>
          </a:p>
        </p:txBody>
      </p:sp>
      <p:sp>
        <p:nvSpPr>
          <p:cNvPr id="363" name="Google Shape;363;p34"/>
          <p:cNvSpPr/>
          <p:nvPr/>
        </p:nvSpPr>
        <p:spPr>
          <a:xfrm>
            <a:off x="457200" y="2286000"/>
            <a:ext cx="5394960" cy="868680"/>
          </a:xfrm>
          <a:prstGeom prst="roundRect">
            <a:avLst>
              <a:gd fmla="val 10526" name="adj"/>
            </a:avLst>
          </a:prstGeom>
          <a:solidFill>
            <a:srgbClr val="FFFFFF"/>
          </a:solidFill>
          <a:ln>
            <a:noFill/>
          </a:ln>
          <a:effectLst>
            <a:outerShdw blurRad="38100" rotWithShape="0" algn="bl" dir="8100000" dist="254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4" name="Google Shape;364;p34"/>
          <p:cNvSpPr/>
          <p:nvPr/>
        </p:nvSpPr>
        <p:spPr>
          <a:xfrm>
            <a:off x="457200" y="2286000"/>
            <a:ext cx="54864" cy="868680"/>
          </a:xfrm>
          <a:prstGeom prst="roundRect">
            <a:avLst>
              <a:gd fmla="val 50000" name="adj"/>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5" name="Google Shape;365;p34"/>
          <p:cNvSpPr/>
          <p:nvPr/>
        </p:nvSpPr>
        <p:spPr>
          <a:xfrm>
            <a:off x="640080" y="2331720"/>
            <a:ext cx="493776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212121"/>
                </a:solidFill>
                <a:latin typeface="Arial"/>
                <a:ea typeface="Arial"/>
                <a:cs typeface="Arial"/>
                <a:sym typeface="Arial"/>
              </a:rPr>
              <a:t>Cultural Values</a:t>
            </a:r>
            <a:endParaRPr b="0" i="0" sz="1200" u="none" cap="none" strike="noStrike">
              <a:solidFill>
                <a:srgbClr val="000000"/>
              </a:solidFill>
              <a:latin typeface="Arial"/>
              <a:ea typeface="Arial"/>
              <a:cs typeface="Arial"/>
              <a:sym typeface="Arial"/>
            </a:endParaRPr>
          </a:p>
        </p:txBody>
      </p:sp>
      <p:sp>
        <p:nvSpPr>
          <p:cNvPr id="366" name="Google Shape;366;p34"/>
          <p:cNvSpPr/>
          <p:nvPr/>
        </p:nvSpPr>
        <p:spPr>
          <a:xfrm>
            <a:off x="640080" y="2697480"/>
            <a:ext cx="493776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595959"/>
                </a:solidFill>
                <a:latin typeface="Arial"/>
                <a:ea typeface="Arial"/>
                <a:cs typeface="Arial"/>
                <a:sym typeface="Arial"/>
              </a:rPr>
              <a:t>Ubuntu, Islamic, indigenous alignment</a:t>
            </a:r>
            <a:endParaRPr b="0" i="0" sz="1000" u="none" cap="none" strike="noStrike">
              <a:solidFill>
                <a:srgbClr val="000000"/>
              </a:solidFill>
              <a:latin typeface="Arial"/>
              <a:ea typeface="Arial"/>
              <a:cs typeface="Arial"/>
              <a:sym typeface="Arial"/>
            </a:endParaRPr>
          </a:p>
        </p:txBody>
      </p:sp>
      <p:sp>
        <p:nvSpPr>
          <p:cNvPr id="367" name="Google Shape;367;p34"/>
          <p:cNvSpPr/>
          <p:nvPr/>
        </p:nvSpPr>
        <p:spPr>
          <a:xfrm>
            <a:off x="6126480" y="2286000"/>
            <a:ext cx="5394960" cy="868680"/>
          </a:xfrm>
          <a:prstGeom prst="roundRect">
            <a:avLst>
              <a:gd fmla="val 10526" name="adj"/>
            </a:avLst>
          </a:prstGeom>
          <a:solidFill>
            <a:srgbClr val="FFFFFF"/>
          </a:solidFill>
          <a:ln>
            <a:noFill/>
          </a:ln>
          <a:effectLst>
            <a:outerShdw blurRad="38100" rotWithShape="0" algn="bl" dir="8100000" dist="254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8" name="Google Shape;368;p34"/>
          <p:cNvSpPr/>
          <p:nvPr/>
        </p:nvSpPr>
        <p:spPr>
          <a:xfrm>
            <a:off x="6126480" y="2286000"/>
            <a:ext cx="54864" cy="868680"/>
          </a:xfrm>
          <a:prstGeom prst="roundRect">
            <a:avLst>
              <a:gd fmla="val 50000" name="adj"/>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9" name="Google Shape;369;p34"/>
          <p:cNvSpPr/>
          <p:nvPr/>
        </p:nvSpPr>
        <p:spPr>
          <a:xfrm>
            <a:off x="6309360" y="2331720"/>
            <a:ext cx="493776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212121"/>
                </a:solidFill>
                <a:latin typeface="Arial"/>
                <a:ea typeface="Arial"/>
                <a:cs typeface="Arial"/>
                <a:sym typeface="Arial"/>
              </a:rPr>
              <a:t>Ethical Concerns</a:t>
            </a:r>
            <a:endParaRPr b="0" i="0" sz="1200" u="none" cap="none" strike="noStrike">
              <a:solidFill>
                <a:srgbClr val="000000"/>
              </a:solidFill>
              <a:latin typeface="Arial"/>
              <a:ea typeface="Arial"/>
              <a:cs typeface="Arial"/>
              <a:sym typeface="Arial"/>
            </a:endParaRPr>
          </a:p>
        </p:txBody>
      </p:sp>
      <p:sp>
        <p:nvSpPr>
          <p:cNvPr id="370" name="Google Shape;370;p34"/>
          <p:cNvSpPr/>
          <p:nvPr/>
        </p:nvSpPr>
        <p:spPr>
          <a:xfrm>
            <a:off x="6309360" y="2697480"/>
            <a:ext cx="493776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595959"/>
                </a:solidFill>
                <a:latin typeface="Arial"/>
                <a:ea typeface="Arial"/>
                <a:cs typeface="Arial"/>
                <a:sym typeface="Arial"/>
              </a:rPr>
              <a:t>COM-B reflective motivation (dominant barrier)</a:t>
            </a:r>
            <a:endParaRPr b="0" i="0" sz="1000" u="none" cap="none" strike="noStrike">
              <a:solidFill>
                <a:srgbClr val="000000"/>
              </a:solidFill>
              <a:latin typeface="Arial"/>
              <a:ea typeface="Arial"/>
              <a:cs typeface="Arial"/>
              <a:sym typeface="Arial"/>
            </a:endParaRPr>
          </a:p>
        </p:txBody>
      </p:sp>
      <p:sp>
        <p:nvSpPr>
          <p:cNvPr id="371" name="Google Shape;371;p34"/>
          <p:cNvSpPr/>
          <p:nvPr/>
        </p:nvSpPr>
        <p:spPr>
          <a:xfrm>
            <a:off x="457200" y="3337560"/>
            <a:ext cx="5394960" cy="868680"/>
          </a:xfrm>
          <a:prstGeom prst="roundRect">
            <a:avLst>
              <a:gd fmla="val 10526" name="adj"/>
            </a:avLst>
          </a:prstGeom>
          <a:solidFill>
            <a:srgbClr val="FFFFFF"/>
          </a:solidFill>
          <a:ln>
            <a:noFill/>
          </a:ln>
          <a:effectLst>
            <a:outerShdw blurRad="38100" rotWithShape="0" algn="bl" dir="8100000" dist="254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2" name="Google Shape;372;p34"/>
          <p:cNvSpPr/>
          <p:nvPr/>
        </p:nvSpPr>
        <p:spPr>
          <a:xfrm>
            <a:off x="457200" y="3337560"/>
            <a:ext cx="54864" cy="868680"/>
          </a:xfrm>
          <a:prstGeom prst="roundRect">
            <a:avLst>
              <a:gd fmla="val 50000" name="adj"/>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3" name="Google Shape;373;p34"/>
          <p:cNvSpPr/>
          <p:nvPr/>
        </p:nvSpPr>
        <p:spPr>
          <a:xfrm>
            <a:off x="640080" y="3383280"/>
            <a:ext cx="493776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212121"/>
                </a:solidFill>
                <a:latin typeface="Arial"/>
                <a:ea typeface="Arial"/>
                <a:cs typeface="Arial"/>
                <a:sym typeface="Arial"/>
              </a:rPr>
              <a:t>Policy Awareness</a:t>
            </a:r>
            <a:endParaRPr b="0" i="0" sz="1200" u="none" cap="none" strike="noStrike">
              <a:solidFill>
                <a:srgbClr val="000000"/>
              </a:solidFill>
              <a:latin typeface="Arial"/>
              <a:ea typeface="Arial"/>
              <a:cs typeface="Arial"/>
              <a:sym typeface="Arial"/>
            </a:endParaRPr>
          </a:p>
        </p:txBody>
      </p:sp>
      <p:sp>
        <p:nvSpPr>
          <p:cNvPr id="374" name="Google Shape;374;p34"/>
          <p:cNvSpPr/>
          <p:nvPr/>
        </p:nvSpPr>
        <p:spPr>
          <a:xfrm>
            <a:off x="640080" y="3749040"/>
            <a:ext cx="493776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595959"/>
                </a:solidFill>
                <a:latin typeface="Arial"/>
                <a:ea typeface="Arial"/>
                <a:cs typeface="Arial"/>
                <a:sym typeface="Arial"/>
              </a:rPr>
              <a:t>National/regional framework knowledge</a:t>
            </a:r>
            <a:endParaRPr b="0" i="0" sz="1000" u="none" cap="none" strike="noStrike">
              <a:solidFill>
                <a:srgbClr val="000000"/>
              </a:solidFill>
              <a:latin typeface="Arial"/>
              <a:ea typeface="Arial"/>
              <a:cs typeface="Arial"/>
              <a:sym typeface="Arial"/>
            </a:endParaRPr>
          </a:p>
        </p:txBody>
      </p:sp>
      <p:sp>
        <p:nvSpPr>
          <p:cNvPr id="375" name="Google Shape;375;p34"/>
          <p:cNvSpPr/>
          <p:nvPr/>
        </p:nvSpPr>
        <p:spPr>
          <a:xfrm>
            <a:off x="6126480" y="3337560"/>
            <a:ext cx="5394960" cy="868680"/>
          </a:xfrm>
          <a:prstGeom prst="roundRect">
            <a:avLst>
              <a:gd fmla="val 10526" name="adj"/>
            </a:avLst>
          </a:prstGeom>
          <a:solidFill>
            <a:srgbClr val="FFFFFF"/>
          </a:solidFill>
          <a:ln>
            <a:noFill/>
          </a:ln>
          <a:effectLst>
            <a:outerShdw blurRad="38100" rotWithShape="0" algn="bl" dir="8100000" dist="254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34"/>
          <p:cNvSpPr/>
          <p:nvPr/>
        </p:nvSpPr>
        <p:spPr>
          <a:xfrm>
            <a:off x="6126480" y="3337560"/>
            <a:ext cx="54864" cy="868680"/>
          </a:xfrm>
          <a:prstGeom prst="roundRect">
            <a:avLst>
              <a:gd fmla="val 50000" name="adj"/>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p34"/>
          <p:cNvSpPr/>
          <p:nvPr/>
        </p:nvSpPr>
        <p:spPr>
          <a:xfrm>
            <a:off x="6309360" y="3383280"/>
            <a:ext cx="493776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212121"/>
                </a:solidFill>
                <a:latin typeface="Arial"/>
                <a:ea typeface="Arial"/>
                <a:cs typeface="Arial"/>
                <a:sym typeface="Arial"/>
              </a:rPr>
              <a:t>Teacher Capacity</a:t>
            </a:r>
            <a:endParaRPr b="0" i="0" sz="1200" u="none" cap="none" strike="noStrike">
              <a:solidFill>
                <a:srgbClr val="000000"/>
              </a:solidFill>
              <a:latin typeface="Arial"/>
              <a:ea typeface="Arial"/>
              <a:cs typeface="Arial"/>
              <a:sym typeface="Arial"/>
            </a:endParaRPr>
          </a:p>
        </p:txBody>
      </p:sp>
      <p:sp>
        <p:nvSpPr>
          <p:cNvPr id="378" name="Google Shape;378;p34"/>
          <p:cNvSpPr/>
          <p:nvPr/>
        </p:nvSpPr>
        <p:spPr>
          <a:xfrm>
            <a:off x="6309360" y="3749040"/>
            <a:ext cx="493776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595959"/>
                </a:solidFill>
                <a:latin typeface="Arial"/>
                <a:ea typeface="Arial"/>
                <a:cs typeface="Arial"/>
                <a:sym typeface="Arial"/>
              </a:rPr>
              <a:t>TPACK dimensions, professional development needs</a:t>
            </a:r>
            <a:endParaRPr b="0" i="0" sz="1000" u="none" cap="none" strike="noStrike">
              <a:solidFill>
                <a:srgbClr val="000000"/>
              </a:solidFill>
              <a:latin typeface="Arial"/>
              <a:ea typeface="Arial"/>
              <a:cs typeface="Arial"/>
              <a:sym typeface="Arial"/>
            </a:endParaRPr>
          </a:p>
        </p:txBody>
      </p:sp>
      <p:sp>
        <p:nvSpPr>
          <p:cNvPr id="379" name="Google Shape;379;p34"/>
          <p:cNvSpPr/>
          <p:nvPr/>
        </p:nvSpPr>
        <p:spPr>
          <a:xfrm>
            <a:off x="457200" y="4389120"/>
            <a:ext cx="5394960" cy="868680"/>
          </a:xfrm>
          <a:prstGeom prst="roundRect">
            <a:avLst>
              <a:gd fmla="val 10526" name="adj"/>
            </a:avLst>
          </a:prstGeom>
          <a:solidFill>
            <a:srgbClr val="FFFFFF"/>
          </a:solidFill>
          <a:ln>
            <a:noFill/>
          </a:ln>
          <a:effectLst>
            <a:outerShdw blurRad="38100" rotWithShape="0" algn="bl" dir="8100000" dist="25400">
              <a:srgbClr val="000000">
                <a:alpha val="10196"/>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0" name="Google Shape;380;p34"/>
          <p:cNvSpPr/>
          <p:nvPr/>
        </p:nvSpPr>
        <p:spPr>
          <a:xfrm>
            <a:off x="457200" y="4389120"/>
            <a:ext cx="54864" cy="868680"/>
          </a:xfrm>
          <a:prstGeom prst="roundRect">
            <a:avLst>
              <a:gd fmla="val 50000" name="adj"/>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34"/>
          <p:cNvSpPr/>
          <p:nvPr/>
        </p:nvSpPr>
        <p:spPr>
          <a:xfrm>
            <a:off x="640080" y="4434840"/>
            <a:ext cx="493776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212121"/>
                </a:solidFill>
                <a:latin typeface="Arial"/>
                <a:ea typeface="Arial"/>
                <a:cs typeface="Arial"/>
                <a:sym typeface="Arial"/>
              </a:rPr>
              <a:t>Equity Analysis</a:t>
            </a:r>
            <a:endParaRPr b="0" i="0" sz="1200" u="none" cap="none" strike="noStrike">
              <a:solidFill>
                <a:srgbClr val="000000"/>
              </a:solidFill>
              <a:latin typeface="Arial"/>
              <a:ea typeface="Arial"/>
              <a:cs typeface="Arial"/>
              <a:sym typeface="Arial"/>
            </a:endParaRPr>
          </a:p>
        </p:txBody>
      </p:sp>
      <p:sp>
        <p:nvSpPr>
          <p:cNvPr id="382" name="Google Shape;382;p34"/>
          <p:cNvSpPr/>
          <p:nvPr/>
        </p:nvSpPr>
        <p:spPr>
          <a:xfrm>
            <a:off x="640080" y="4800600"/>
            <a:ext cx="493776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595959"/>
                </a:solidFill>
                <a:latin typeface="Arial"/>
                <a:ea typeface="Arial"/>
                <a:cs typeface="Arial"/>
                <a:sym typeface="Arial"/>
              </a:rPr>
              <a:t>Disaggregation by gender, region, institution type</a:t>
            </a:r>
            <a:endParaRPr b="0" i="0" sz="1000" u="none" cap="none" strike="noStrike">
              <a:solidFill>
                <a:srgbClr val="000000"/>
              </a:solidFill>
              <a:latin typeface="Arial"/>
              <a:ea typeface="Arial"/>
              <a:cs typeface="Arial"/>
              <a:sym typeface="Arial"/>
            </a:endParaRPr>
          </a:p>
        </p:txBody>
      </p:sp>
      <p:sp>
        <p:nvSpPr>
          <p:cNvPr id="383" name="Google Shape;383;p34"/>
          <p:cNvSpPr/>
          <p:nvPr/>
        </p:nvSpPr>
        <p:spPr>
          <a:xfrm>
            <a:off x="731520" y="5669280"/>
            <a:ext cx="1005840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1" lang="en-US" sz="1100" u="none" cap="none" strike="noStrike">
                <a:solidFill>
                  <a:srgbClr val="78909C"/>
                </a:solidFill>
                <a:latin typeface="Arial"/>
                <a:ea typeface="Arial"/>
                <a:cs typeface="Arial"/>
                <a:sym typeface="Arial"/>
              </a:rPr>
              <a:t>This instrument bridges research rigor with contextual relevance across all 54 African nations.</a:t>
            </a:r>
            <a:endParaRPr b="0" i="0" sz="1100" u="none" cap="none" strike="noStrike">
              <a:solidFill>
                <a:srgbClr val="000000"/>
              </a:solidFill>
              <a:latin typeface="Arial"/>
              <a:ea typeface="Arial"/>
              <a:cs typeface="Arial"/>
              <a:sym typeface="Arial"/>
            </a:endParaRPr>
          </a:p>
        </p:txBody>
      </p:sp>
      <p:sp>
        <p:nvSpPr>
          <p:cNvPr id="384" name="Google Shape;384;p34"/>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5" name="Google Shape;385;p34"/>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9" name="Shape 389"/>
        <p:cNvGrpSpPr/>
        <p:nvPr/>
      </p:nvGrpSpPr>
      <p:grpSpPr>
        <a:xfrm>
          <a:off x="0" y="0"/>
          <a:ext cx="0" cy="0"/>
          <a:chOff x="0" y="0"/>
          <a:chExt cx="0" cy="0"/>
        </a:xfrm>
      </p:grpSpPr>
      <p:sp>
        <p:nvSpPr>
          <p:cNvPr id="390" name="Google Shape;390;p35"/>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391" name="Google Shape;391;p35"/>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392" name="Google Shape;392;p35"/>
          <p:cNvSpPr/>
          <p:nvPr/>
        </p:nvSpPr>
        <p:spPr>
          <a:xfrm>
            <a:off x="0" y="0"/>
            <a:ext cx="12192000" cy="54864"/>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3" name="Google Shape;393;p35"/>
          <p:cNvSpPr/>
          <p:nvPr/>
        </p:nvSpPr>
        <p:spPr>
          <a:xfrm>
            <a:off x="731520" y="320040"/>
            <a:ext cx="91440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212121"/>
                </a:solidFill>
                <a:latin typeface="Arial"/>
                <a:ea typeface="Arial"/>
                <a:cs typeface="Arial"/>
                <a:sym typeface="Arial"/>
              </a:rPr>
              <a:t>THE TEACHER GAP: EVIDENCE</a:t>
            </a:r>
            <a:endParaRPr b="0" i="0" sz="2400" u="none" cap="none" strike="noStrike">
              <a:solidFill>
                <a:srgbClr val="000000"/>
              </a:solidFill>
              <a:latin typeface="Arial"/>
              <a:ea typeface="Arial"/>
              <a:cs typeface="Arial"/>
              <a:sym typeface="Arial"/>
            </a:endParaRPr>
          </a:p>
        </p:txBody>
      </p:sp>
      <p:sp>
        <p:nvSpPr>
          <p:cNvPr id="394" name="Google Shape;394;p35"/>
          <p:cNvSpPr/>
          <p:nvPr/>
        </p:nvSpPr>
        <p:spPr>
          <a:xfrm>
            <a:off x="731520" y="868680"/>
            <a:ext cx="2286000" cy="36576"/>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5" name="Google Shape;395;p35"/>
          <p:cNvSpPr/>
          <p:nvPr/>
        </p:nvSpPr>
        <p:spPr>
          <a:xfrm>
            <a:off x="457200" y="1097280"/>
            <a:ext cx="3474720" cy="1645920"/>
          </a:xfrm>
          <a:prstGeom prst="roundRect">
            <a:avLst>
              <a:gd fmla="val 8333"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6" name="Google Shape;396;p35"/>
          <p:cNvSpPr/>
          <p:nvPr/>
        </p:nvSpPr>
        <p:spPr>
          <a:xfrm>
            <a:off x="457200" y="1188720"/>
            <a:ext cx="3474720" cy="7315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3600"/>
              <a:buFont typeface="Arial"/>
              <a:buNone/>
            </a:pPr>
            <a:r>
              <a:rPr b="1" i="0" lang="en-US" sz="3600" u="none" cap="none" strike="noStrike">
                <a:solidFill>
                  <a:srgbClr val="4285F4"/>
                </a:solidFill>
                <a:latin typeface="Arial"/>
                <a:ea typeface="Arial"/>
                <a:cs typeface="Arial"/>
                <a:sym typeface="Arial"/>
              </a:rPr>
              <a:t>30%</a:t>
            </a:r>
            <a:endParaRPr b="0" i="0" sz="3600" u="none" cap="none" strike="noStrike">
              <a:solidFill>
                <a:srgbClr val="000000"/>
              </a:solidFill>
              <a:latin typeface="Arial"/>
              <a:ea typeface="Arial"/>
              <a:cs typeface="Arial"/>
              <a:sym typeface="Arial"/>
            </a:endParaRPr>
          </a:p>
        </p:txBody>
      </p:sp>
      <p:sp>
        <p:nvSpPr>
          <p:cNvPr id="397" name="Google Shape;397;p35"/>
          <p:cNvSpPr/>
          <p:nvPr/>
        </p:nvSpPr>
        <p:spPr>
          <a:xfrm>
            <a:off x="731520" y="1965960"/>
            <a:ext cx="2926080" cy="64008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of Kenyan teachers confident with technology</a:t>
            </a:r>
            <a:endParaRPr b="0" i="0" sz="1100" u="none" cap="none" strike="noStrike">
              <a:solidFill>
                <a:srgbClr val="000000"/>
              </a:solidFill>
              <a:latin typeface="Arial"/>
              <a:ea typeface="Arial"/>
              <a:cs typeface="Arial"/>
              <a:sym typeface="Arial"/>
            </a:endParaRPr>
          </a:p>
        </p:txBody>
      </p:sp>
      <p:sp>
        <p:nvSpPr>
          <p:cNvPr id="398" name="Google Shape;398;p35"/>
          <p:cNvSpPr/>
          <p:nvPr/>
        </p:nvSpPr>
        <p:spPr>
          <a:xfrm>
            <a:off x="4206240" y="1097280"/>
            <a:ext cx="3474720" cy="1645920"/>
          </a:xfrm>
          <a:prstGeom prst="roundRect">
            <a:avLst>
              <a:gd fmla="val 8333"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9" name="Google Shape;399;p35"/>
          <p:cNvSpPr/>
          <p:nvPr/>
        </p:nvSpPr>
        <p:spPr>
          <a:xfrm>
            <a:off x="4206240" y="1188720"/>
            <a:ext cx="3474720" cy="7315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3600"/>
              <a:buFont typeface="Arial"/>
              <a:buNone/>
            </a:pPr>
            <a:r>
              <a:rPr b="1" i="0" lang="en-US" sz="3600" u="none" cap="none" strike="noStrike">
                <a:solidFill>
                  <a:srgbClr val="4285F4"/>
                </a:solidFill>
                <a:latin typeface="Arial"/>
                <a:ea typeface="Arial"/>
                <a:cs typeface="Arial"/>
                <a:sym typeface="Arial"/>
              </a:rPr>
              <a:t>39%</a:t>
            </a:r>
            <a:endParaRPr b="0" i="0" sz="3600" u="none" cap="none" strike="noStrike">
              <a:solidFill>
                <a:srgbClr val="000000"/>
              </a:solidFill>
              <a:latin typeface="Arial"/>
              <a:ea typeface="Arial"/>
              <a:cs typeface="Arial"/>
              <a:sym typeface="Arial"/>
            </a:endParaRPr>
          </a:p>
        </p:txBody>
      </p:sp>
      <p:sp>
        <p:nvSpPr>
          <p:cNvPr id="400" name="Google Shape;400;p35"/>
          <p:cNvSpPr/>
          <p:nvPr/>
        </p:nvSpPr>
        <p:spPr>
          <a:xfrm>
            <a:off x="4480560" y="1965960"/>
            <a:ext cx="2926080" cy="64008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Francophone teacher AI perception vs 71% Anglophone</a:t>
            </a:r>
            <a:endParaRPr b="0" i="0" sz="1100" u="none" cap="none" strike="noStrike">
              <a:solidFill>
                <a:srgbClr val="000000"/>
              </a:solidFill>
              <a:latin typeface="Arial"/>
              <a:ea typeface="Arial"/>
              <a:cs typeface="Arial"/>
              <a:sym typeface="Arial"/>
            </a:endParaRPr>
          </a:p>
        </p:txBody>
      </p:sp>
      <p:sp>
        <p:nvSpPr>
          <p:cNvPr id="401" name="Google Shape;401;p35"/>
          <p:cNvSpPr/>
          <p:nvPr/>
        </p:nvSpPr>
        <p:spPr>
          <a:xfrm>
            <a:off x="7955280" y="1097280"/>
            <a:ext cx="3474720" cy="1645920"/>
          </a:xfrm>
          <a:prstGeom prst="roundRect">
            <a:avLst>
              <a:gd fmla="val 8333"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2" name="Google Shape;402;p35"/>
          <p:cNvSpPr/>
          <p:nvPr/>
        </p:nvSpPr>
        <p:spPr>
          <a:xfrm>
            <a:off x="7955280" y="1188720"/>
            <a:ext cx="3474720" cy="73152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3600"/>
              <a:buFont typeface="Arial"/>
              <a:buNone/>
            </a:pPr>
            <a:r>
              <a:rPr b="1" i="0" lang="en-US" sz="3600" u="none" cap="none" strike="noStrike">
                <a:solidFill>
                  <a:srgbClr val="4285F4"/>
                </a:solidFill>
                <a:latin typeface="Arial"/>
                <a:ea typeface="Arial"/>
                <a:cs typeface="Arial"/>
                <a:sym typeface="Arial"/>
              </a:rPr>
              <a:t>#1</a:t>
            </a:r>
            <a:endParaRPr b="0" i="0" sz="3600" u="none" cap="none" strike="noStrike">
              <a:solidFill>
                <a:srgbClr val="000000"/>
              </a:solidFill>
              <a:latin typeface="Arial"/>
              <a:ea typeface="Arial"/>
              <a:cs typeface="Arial"/>
              <a:sym typeface="Arial"/>
            </a:endParaRPr>
          </a:p>
        </p:txBody>
      </p:sp>
      <p:sp>
        <p:nvSpPr>
          <p:cNvPr id="403" name="Google Shape;403;p35"/>
          <p:cNvSpPr/>
          <p:nvPr/>
        </p:nvSpPr>
        <p:spPr>
          <a:xfrm>
            <a:off x="8229600" y="1965960"/>
            <a:ext cx="2926080" cy="64008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Barrier: Ethical concerns (COM-B study)</a:t>
            </a:r>
            <a:endParaRPr b="0" i="0" sz="1100" u="none" cap="none" strike="noStrike">
              <a:solidFill>
                <a:srgbClr val="000000"/>
              </a:solidFill>
              <a:latin typeface="Arial"/>
              <a:ea typeface="Arial"/>
              <a:cs typeface="Arial"/>
              <a:sym typeface="Arial"/>
            </a:endParaRPr>
          </a:p>
        </p:txBody>
      </p:sp>
      <p:sp>
        <p:nvSpPr>
          <p:cNvPr id="404" name="Google Shape;404;p35"/>
          <p:cNvSpPr/>
          <p:nvPr/>
        </p:nvSpPr>
        <p:spPr>
          <a:xfrm>
            <a:off x="457200" y="3017520"/>
            <a:ext cx="10789920" cy="731520"/>
          </a:xfrm>
          <a:prstGeom prst="roundRect">
            <a:avLst>
              <a:gd fmla="val 15000" name="adj"/>
            </a:avLst>
          </a:prstGeom>
          <a:solidFill>
            <a:srgbClr val="E5393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5" name="Google Shape;405;p35"/>
          <p:cNvSpPr/>
          <p:nvPr/>
        </p:nvSpPr>
        <p:spPr>
          <a:xfrm>
            <a:off x="731520" y="3017520"/>
            <a:ext cx="10241280" cy="73152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300"/>
              <a:buFont typeface="Arial"/>
              <a:buNone/>
            </a:pPr>
            <a:r>
              <a:rPr b="1" i="1" lang="en-US" sz="1300" u="none" cap="none" strike="noStrike">
                <a:solidFill>
                  <a:srgbClr val="FFFFFF"/>
                </a:solidFill>
                <a:latin typeface="Arial"/>
                <a:ea typeface="Arial"/>
                <a:cs typeface="Arial"/>
                <a:sym typeface="Arial"/>
              </a:rPr>
              <a:t>THE CRISIS: "We're deploying AI into classrooms where teachers are unprepared, unsupported, and rightly concerned."</a:t>
            </a:r>
            <a:endParaRPr b="0" i="0" sz="1300" u="none" cap="none" strike="noStrike">
              <a:solidFill>
                <a:srgbClr val="000000"/>
              </a:solidFill>
              <a:latin typeface="Arial"/>
              <a:ea typeface="Arial"/>
              <a:cs typeface="Arial"/>
              <a:sym typeface="Arial"/>
            </a:endParaRPr>
          </a:p>
        </p:txBody>
      </p:sp>
      <p:sp>
        <p:nvSpPr>
          <p:cNvPr id="406" name="Google Shape;406;p35"/>
          <p:cNvSpPr/>
          <p:nvPr/>
        </p:nvSpPr>
        <p:spPr>
          <a:xfrm>
            <a:off x="731520" y="4023360"/>
            <a:ext cx="365760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212121"/>
                </a:solidFill>
                <a:latin typeface="Arial"/>
                <a:ea typeface="Arial"/>
                <a:cs typeface="Arial"/>
                <a:sym typeface="Arial"/>
              </a:rPr>
              <a:t>Implications</a:t>
            </a:r>
            <a:endParaRPr b="0" i="0" sz="1400" u="none" cap="none" strike="noStrike">
              <a:solidFill>
                <a:srgbClr val="000000"/>
              </a:solidFill>
              <a:latin typeface="Arial"/>
              <a:ea typeface="Arial"/>
              <a:cs typeface="Arial"/>
              <a:sym typeface="Arial"/>
            </a:endParaRPr>
          </a:p>
        </p:txBody>
      </p:sp>
      <p:sp>
        <p:nvSpPr>
          <p:cNvPr id="407" name="Google Shape;407;p35"/>
          <p:cNvSpPr/>
          <p:nvPr/>
        </p:nvSpPr>
        <p:spPr>
          <a:xfrm>
            <a:off x="914400" y="4389120"/>
            <a:ext cx="9144000" cy="1645920"/>
          </a:xfrm>
          <a:prstGeom prst="rect">
            <a:avLst/>
          </a:prstGeom>
          <a:noFill/>
          <a:ln>
            <a:noFill/>
          </a:ln>
        </p:spPr>
        <p:txBody>
          <a:bodyPr anchorCtr="0" anchor="ctr" bIns="45700" lIns="91425" spcFirstLastPara="1" rIns="91425" wrap="square" tIns="45700">
            <a:noAutofit/>
          </a:bodyPr>
          <a:lstStyle/>
          <a:p>
            <a:pPr indent="-342900" lvl="0" marL="342900" marR="0" rtl="0" algn="l">
              <a:lnSpc>
                <a:spcPct val="100000"/>
              </a:lnSpc>
              <a:spcBef>
                <a:spcPts val="0"/>
              </a:spcBef>
              <a:spcAft>
                <a:spcPts val="0"/>
              </a:spcAft>
              <a:buClr>
                <a:srgbClr val="000000"/>
              </a:buClr>
              <a:buSzPts val="1100"/>
              <a:buFont typeface="Arial"/>
              <a:buChar char="•"/>
            </a:pPr>
            <a:r>
              <a:rPr b="0" i="0" lang="en-US" sz="1100" u="none" cap="none" strike="noStrike">
                <a:solidFill>
                  <a:srgbClr val="595959"/>
                </a:solidFill>
                <a:latin typeface="Arial"/>
                <a:ea typeface="Arial"/>
                <a:cs typeface="Arial"/>
                <a:sym typeface="Arial"/>
              </a:rPr>
              <a:t>Urgent need for teacher-centered professional development</a:t>
            </a:r>
            <a:endParaRPr b="0" i="0" sz="1100" u="none" cap="none" strike="noStrike">
              <a:solidFill>
                <a:srgbClr val="000000"/>
              </a:solidFill>
              <a:latin typeface="Arial"/>
              <a:ea typeface="Arial"/>
              <a:cs typeface="Arial"/>
              <a:sym typeface="Arial"/>
            </a:endParaRPr>
          </a:p>
          <a:p>
            <a:pPr indent="-342900" lvl="0" marL="342900" marR="0" rtl="0" algn="l">
              <a:lnSpc>
                <a:spcPct val="100000"/>
              </a:lnSpc>
              <a:spcBef>
                <a:spcPts val="600"/>
              </a:spcBef>
              <a:spcAft>
                <a:spcPts val="0"/>
              </a:spcAft>
              <a:buClr>
                <a:srgbClr val="000000"/>
              </a:buClr>
              <a:buSzPts val="1100"/>
              <a:buFont typeface="Arial"/>
              <a:buChar char="•"/>
            </a:pPr>
            <a:r>
              <a:rPr b="0" i="0" lang="en-US" sz="1100" u="none" cap="none" strike="noStrike">
                <a:solidFill>
                  <a:srgbClr val="595959"/>
                </a:solidFill>
                <a:latin typeface="Arial"/>
                <a:ea typeface="Arial"/>
                <a:cs typeface="Arial"/>
                <a:sym typeface="Arial"/>
              </a:rPr>
              <a:t>Must address ethical concerns as primary barrier</a:t>
            </a:r>
            <a:endParaRPr b="0" i="0" sz="1100" u="none" cap="none" strike="noStrike">
              <a:solidFill>
                <a:srgbClr val="000000"/>
              </a:solidFill>
              <a:latin typeface="Arial"/>
              <a:ea typeface="Arial"/>
              <a:cs typeface="Arial"/>
              <a:sym typeface="Arial"/>
            </a:endParaRPr>
          </a:p>
          <a:p>
            <a:pPr indent="-342900" lvl="0" marL="342900" marR="0" rtl="0" algn="l">
              <a:lnSpc>
                <a:spcPct val="100000"/>
              </a:lnSpc>
              <a:spcBef>
                <a:spcPts val="600"/>
              </a:spcBef>
              <a:spcAft>
                <a:spcPts val="0"/>
              </a:spcAft>
              <a:buClr>
                <a:srgbClr val="000000"/>
              </a:buClr>
              <a:buSzPts val="1100"/>
              <a:buFont typeface="Arial"/>
              <a:buChar char="•"/>
            </a:pPr>
            <a:r>
              <a:rPr b="0" i="0" lang="en-US" sz="1100" u="none" cap="none" strike="noStrike">
                <a:solidFill>
                  <a:srgbClr val="595959"/>
                </a:solidFill>
                <a:latin typeface="Arial"/>
                <a:ea typeface="Arial"/>
                <a:cs typeface="Arial"/>
                <a:sym typeface="Arial"/>
              </a:rPr>
              <a:t>Francophone Africa needs targeted support</a:t>
            </a:r>
            <a:endParaRPr b="0" i="0" sz="1100" u="none" cap="none" strike="noStrike">
              <a:solidFill>
                <a:srgbClr val="000000"/>
              </a:solidFill>
              <a:latin typeface="Arial"/>
              <a:ea typeface="Arial"/>
              <a:cs typeface="Arial"/>
              <a:sym typeface="Arial"/>
            </a:endParaRPr>
          </a:p>
          <a:p>
            <a:pPr indent="-342900" lvl="0" marL="342900" marR="0" rtl="0" algn="l">
              <a:lnSpc>
                <a:spcPct val="100000"/>
              </a:lnSpc>
              <a:spcBef>
                <a:spcPts val="600"/>
              </a:spcBef>
              <a:spcAft>
                <a:spcPts val="0"/>
              </a:spcAft>
              <a:buClr>
                <a:srgbClr val="000000"/>
              </a:buClr>
              <a:buSzPts val="1100"/>
              <a:buFont typeface="Arial"/>
              <a:buChar char="•"/>
            </a:pPr>
            <a:r>
              <a:rPr b="0" i="0" lang="en-US" sz="1100" u="none" cap="none" strike="noStrike">
                <a:solidFill>
                  <a:srgbClr val="595959"/>
                </a:solidFill>
                <a:latin typeface="Arial"/>
                <a:ea typeface="Arial"/>
                <a:cs typeface="Arial"/>
                <a:sym typeface="Arial"/>
              </a:rPr>
              <a:t>Professional development must precede implementation</a:t>
            </a:r>
            <a:endParaRPr b="0" i="0" sz="1100" u="none" cap="none" strike="noStrike">
              <a:solidFill>
                <a:srgbClr val="000000"/>
              </a:solidFill>
              <a:latin typeface="Arial"/>
              <a:ea typeface="Arial"/>
              <a:cs typeface="Arial"/>
              <a:sym typeface="Arial"/>
            </a:endParaRPr>
          </a:p>
        </p:txBody>
      </p:sp>
      <p:sp>
        <p:nvSpPr>
          <p:cNvPr id="408" name="Google Shape;408;p35"/>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9" name="Google Shape;409;p35"/>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3" name="Shape 413"/>
        <p:cNvGrpSpPr/>
        <p:nvPr/>
      </p:nvGrpSpPr>
      <p:grpSpPr>
        <a:xfrm>
          <a:off x="0" y="0"/>
          <a:ext cx="0" cy="0"/>
          <a:chOff x="0" y="0"/>
          <a:chExt cx="0" cy="0"/>
        </a:xfrm>
      </p:grpSpPr>
      <p:sp>
        <p:nvSpPr>
          <p:cNvPr id="414" name="Google Shape;414;p36"/>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415" name="Google Shape;415;p36"/>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416" name="Google Shape;416;p36"/>
          <p:cNvSpPr/>
          <p:nvPr/>
        </p:nvSpPr>
        <p:spPr>
          <a:xfrm>
            <a:off x="0" y="0"/>
            <a:ext cx="12192000" cy="54864"/>
          </a:xfrm>
          <a:prstGeom prst="rect">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7" name="Google Shape;417;p36"/>
          <p:cNvSpPr/>
          <p:nvPr/>
        </p:nvSpPr>
        <p:spPr>
          <a:xfrm>
            <a:off x="731520" y="274320"/>
            <a:ext cx="100584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212121"/>
                </a:solidFill>
                <a:latin typeface="Arial"/>
                <a:ea typeface="Arial"/>
                <a:cs typeface="Arial"/>
                <a:sym typeface="Arial"/>
              </a:rPr>
              <a:t>MWALIMU SMART-AI FRAMEWORK</a:t>
            </a:r>
            <a:endParaRPr b="0" i="0" sz="2400" u="none" cap="none" strike="noStrike">
              <a:solidFill>
                <a:srgbClr val="000000"/>
              </a:solidFill>
              <a:latin typeface="Arial"/>
              <a:ea typeface="Arial"/>
              <a:cs typeface="Arial"/>
              <a:sym typeface="Arial"/>
            </a:endParaRPr>
          </a:p>
        </p:txBody>
      </p:sp>
      <p:sp>
        <p:nvSpPr>
          <p:cNvPr id="418" name="Google Shape;418;p36"/>
          <p:cNvSpPr/>
          <p:nvPr/>
        </p:nvSpPr>
        <p:spPr>
          <a:xfrm>
            <a:off x="731520" y="777240"/>
            <a:ext cx="731520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0" i="1" lang="en-US" sz="1200" u="none" cap="none" strike="noStrike">
                <a:solidFill>
                  <a:srgbClr val="78909C"/>
                </a:solidFill>
                <a:latin typeface="Arial"/>
                <a:ea typeface="Arial"/>
                <a:cs typeface="Arial"/>
                <a:sym typeface="Arial"/>
              </a:rPr>
              <a:t>Four Tiers, Six Domains (Adaptable Across African Regions)</a:t>
            </a:r>
            <a:endParaRPr b="0" i="0" sz="1200" u="none" cap="none" strike="noStrike">
              <a:solidFill>
                <a:srgbClr val="000000"/>
              </a:solidFill>
              <a:latin typeface="Arial"/>
              <a:ea typeface="Arial"/>
              <a:cs typeface="Arial"/>
              <a:sym typeface="Arial"/>
            </a:endParaRPr>
          </a:p>
        </p:txBody>
      </p:sp>
      <p:sp>
        <p:nvSpPr>
          <p:cNvPr id="419" name="Google Shape;419;p36"/>
          <p:cNvSpPr/>
          <p:nvPr/>
        </p:nvSpPr>
        <p:spPr>
          <a:xfrm>
            <a:off x="457200" y="1234440"/>
            <a:ext cx="5303520" cy="822960"/>
          </a:xfrm>
          <a:prstGeom prst="roundRect">
            <a:avLst>
              <a:gd fmla="val 13333" name="adj"/>
            </a:avLst>
          </a:prstGeom>
          <a:solidFill>
            <a:srgbClr val="EEEEEE"/>
          </a:solidFill>
          <a:ln>
            <a:noFill/>
          </a:ln>
          <a:effectLst>
            <a:outerShdw blurRad="38100" rotWithShape="0" algn="bl" dir="8100000" dist="127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0" name="Google Shape;420;p36"/>
          <p:cNvSpPr/>
          <p:nvPr/>
        </p:nvSpPr>
        <p:spPr>
          <a:xfrm>
            <a:off x="640080" y="1371600"/>
            <a:ext cx="914400" cy="548640"/>
          </a:xfrm>
          <a:prstGeom prst="roundRect">
            <a:avLst>
              <a:gd fmla="val 16667" name="adj"/>
            </a:avLst>
          </a:prstGeom>
          <a:solidFill>
            <a:srgbClr val="7890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1" name="Google Shape;421;p36"/>
          <p:cNvSpPr/>
          <p:nvPr/>
        </p:nvSpPr>
        <p:spPr>
          <a:xfrm>
            <a:off x="640080" y="1371600"/>
            <a:ext cx="91440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000"/>
              <a:buFont typeface="Arial"/>
              <a:buNone/>
            </a:pPr>
            <a:r>
              <a:rPr b="1" i="0" lang="en-US" sz="1000" u="none" cap="none" strike="noStrike">
                <a:solidFill>
                  <a:srgbClr val="FFFFFF"/>
                </a:solidFill>
                <a:latin typeface="Arial"/>
                <a:ea typeface="Arial"/>
                <a:cs typeface="Arial"/>
                <a:sym typeface="Arial"/>
              </a:rPr>
              <a:t>Tier 1</a:t>
            </a:r>
            <a:endParaRPr b="0" i="0" sz="1000" u="none" cap="none" strike="noStrike">
              <a:solidFill>
                <a:srgbClr val="000000"/>
              </a:solidFill>
              <a:latin typeface="Arial"/>
              <a:ea typeface="Arial"/>
              <a:cs typeface="Arial"/>
              <a:sym typeface="Arial"/>
            </a:endParaRPr>
          </a:p>
        </p:txBody>
      </p:sp>
      <p:sp>
        <p:nvSpPr>
          <p:cNvPr id="422" name="Google Shape;422;p36"/>
          <p:cNvSpPr/>
          <p:nvPr/>
        </p:nvSpPr>
        <p:spPr>
          <a:xfrm>
            <a:off x="1737360" y="1298448"/>
            <a:ext cx="365760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212121"/>
                </a:solidFill>
                <a:latin typeface="Arial"/>
                <a:ea typeface="Arial"/>
                <a:cs typeface="Arial"/>
                <a:sym typeface="Arial"/>
              </a:rPr>
              <a:t>AI-Aware Educator</a:t>
            </a:r>
            <a:endParaRPr b="0" i="0" sz="1200" u="none" cap="none" strike="noStrike">
              <a:solidFill>
                <a:srgbClr val="000000"/>
              </a:solidFill>
              <a:latin typeface="Arial"/>
              <a:ea typeface="Arial"/>
              <a:cs typeface="Arial"/>
              <a:sym typeface="Arial"/>
            </a:endParaRPr>
          </a:p>
        </p:txBody>
      </p:sp>
      <p:sp>
        <p:nvSpPr>
          <p:cNvPr id="423" name="Google Shape;423;p36"/>
          <p:cNvSpPr/>
          <p:nvPr/>
        </p:nvSpPr>
        <p:spPr>
          <a:xfrm>
            <a:off x="1737360" y="1664208"/>
            <a:ext cx="365760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595959"/>
                </a:solidFill>
                <a:latin typeface="Arial"/>
                <a:ea typeface="Arial"/>
                <a:cs typeface="Arial"/>
                <a:sym typeface="Arial"/>
              </a:rPr>
              <a:t>Basic literacy, ethical foundations</a:t>
            </a:r>
            <a:endParaRPr b="0" i="0" sz="1000" u="none" cap="none" strike="noStrike">
              <a:solidFill>
                <a:srgbClr val="000000"/>
              </a:solidFill>
              <a:latin typeface="Arial"/>
              <a:ea typeface="Arial"/>
              <a:cs typeface="Arial"/>
              <a:sym typeface="Arial"/>
            </a:endParaRPr>
          </a:p>
        </p:txBody>
      </p:sp>
      <p:sp>
        <p:nvSpPr>
          <p:cNvPr id="424" name="Google Shape;424;p36"/>
          <p:cNvSpPr/>
          <p:nvPr/>
        </p:nvSpPr>
        <p:spPr>
          <a:xfrm>
            <a:off x="457200" y="2240280"/>
            <a:ext cx="5303520" cy="822960"/>
          </a:xfrm>
          <a:prstGeom prst="roundRect">
            <a:avLst>
              <a:gd fmla="val 13333" name="adj"/>
            </a:avLst>
          </a:prstGeom>
          <a:solidFill>
            <a:srgbClr val="EEEEEE"/>
          </a:solidFill>
          <a:ln>
            <a:noFill/>
          </a:ln>
          <a:effectLst>
            <a:outerShdw blurRad="38100" rotWithShape="0" algn="bl" dir="8100000" dist="127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5" name="Google Shape;425;p36"/>
          <p:cNvSpPr/>
          <p:nvPr/>
        </p:nvSpPr>
        <p:spPr>
          <a:xfrm>
            <a:off x="640080" y="2377440"/>
            <a:ext cx="914400" cy="548640"/>
          </a:xfrm>
          <a:prstGeom prst="roundRect">
            <a:avLst>
              <a:gd fmla="val 16667"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6" name="Google Shape;426;p36"/>
          <p:cNvSpPr/>
          <p:nvPr/>
        </p:nvSpPr>
        <p:spPr>
          <a:xfrm>
            <a:off x="640080" y="2377440"/>
            <a:ext cx="91440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000"/>
              <a:buFont typeface="Arial"/>
              <a:buNone/>
            </a:pPr>
            <a:r>
              <a:rPr b="1" i="0" lang="en-US" sz="1000" u="none" cap="none" strike="noStrike">
                <a:solidFill>
                  <a:srgbClr val="FFFFFF"/>
                </a:solidFill>
                <a:latin typeface="Arial"/>
                <a:ea typeface="Arial"/>
                <a:cs typeface="Arial"/>
                <a:sym typeface="Arial"/>
              </a:rPr>
              <a:t>Tier 2</a:t>
            </a:r>
            <a:endParaRPr b="0" i="0" sz="1000" u="none" cap="none" strike="noStrike">
              <a:solidFill>
                <a:srgbClr val="000000"/>
              </a:solidFill>
              <a:latin typeface="Arial"/>
              <a:ea typeface="Arial"/>
              <a:cs typeface="Arial"/>
              <a:sym typeface="Arial"/>
            </a:endParaRPr>
          </a:p>
        </p:txBody>
      </p:sp>
      <p:sp>
        <p:nvSpPr>
          <p:cNvPr id="427" name="Google Shape;427;p36"/>
          <p:cNvSpPr/>
          <p:nvPr/>
        </p:nvSpPr>
        <p:spPr>
          <a:xfrm>
            <a:off x="1737360" y="2304288"/>
            <a:ext cx="365760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212121"/>
                </a:solidFill>
                <a:latin typeface="Arial"/>
                <a:ea typeface="Arial"/>
                <a:cs typeface="Arial"/>
                <a:sym typeface="Arial"/>
              </a:rPr>
              <a:t>AI-Enhanced Practitioner</a:t>
            </a:r>
            <a:endParaRPr b="0" i="0" sz="1200" u="none" cap="none" strike="noStrike">
              <a:solidFill>
                <a:srgbClr val="000000"/>
              </a:solidFill>
              <a:latin typeface="Arial"/>
              <a:ea typeface="Arial"/>
              <a:cs typeface="Arial"/>
              <a:sym typeface="Arial"/>
            </a:endParaRPr>
          </a:p>
        </p:txBody>
      </p:sp>
      <p:sp>
        <p:nvSpPr>
          <p:cNvPr id="428" name="Google Shape;428;p36"/>
          <p:cNvSpPr/>
          <p:nvPr/>
        </p:nvSpPr>
        <p:spPr>
          <a:xfrm>
            <a:off x="1737360" y="2670048"/>
            <a:ext cx="365760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595959"/>
                </a:solidFill>
                <a:latin typeface="Arial"/>
                <a:ea typeface="Arial"/>
                <a:cs typeface="Arial"/>
                <a:sym typeface="Arial"/>
              </a:rPr>
              <a:t>Classroom integration, CBE alignment</a:t>
            </a:r>
            <a:endParaRPr b="0" i="0" sz="1000" u="none" cap="none" strike="noStrike">
              <a:solidFill>
                <a:srgbClr val="000000"/>
              </a:solidFill>
              <a:latin typeface="Arial"/>
              <a:ea typeface="Arial"/>
              <a:cs typeface="Arial"/>
              <a:sym typeface="Arial"/>
            </a:endParaRPr>
          </a:p>
        </p:txBody>
      </p:sp>
      <p:sp>
        <p:nvSpPr>
          <p:cNvPr id="429" name="Google Shape;429;p36"/>
          <p:cNvSpPr/>
          <p:nvPr/>
        </p:nvSpPr>
        <p:spPr>
          <a:xfrm>
            <a:off x="457200" y="3246120"/>
            <a:ext cx="5303520" cy="822960"/>
          </a:xfrm>
          <a:prstGeom prst="roundRect">
            <a:avLst>
              <a:gd fmla="val 13333" name="adj"/>
            </a:avLst>
          </a:prstGeom>
          <a:solidFill>
            <a:srgbClr val="EEEEEE"/>
          </a:solidFill>
          <a:ln>
            <a:noFill/>
          </a:ln>
          <a:effectLst>
            <a:outerShdw blurRad="38100" rotWithShape="0" algn="bl" dir="8100000" dist="127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0" name="Google Shape;430;p36"/>
          <p:cNvSpPr/>
          <p:nvPr/>
        </p:nvSpPr>
        <p:spPr>
          <a:xfrm>
            <a:off x="640080" y="3383280"/>
            <a:ext cx="914400" cy="548640"/>
          </a:xfrm>
          <a:prstGeom prst="roundRect">
            <a:avLst>
              <a:gd fmla="val 16667" name="adj"/>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1" name="Google Shape;431;p36"/>
          <p:cNvSpPr/>
          <p:nvPr/>
        </p:nvSpPr>
        <p:spPr>
          <a:xfrm>
            <a:off x="640080" y="3383280"/>
            <a:ext cx="91440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000"/>
              <a:buFont typeface="Arial"/>
              <a:buNone/>
            </a:pPr>
            <a:r>
              <a:rPr b="1" i="0" lang="en-US" sz="1000" u="none" cap="none" strike="noStrike">
                <a:solidFill>
                  <a:srgbClr val="FFFFFF"/>
                </a:solidFill>
                <a:latin typeface="Arial"/>
                <a:ea typeface="Arial"/>
                <a:cs typeface="Arial"/>
                <a:sym typeface="Arial"/>
              </a:rPr>
              <a:t>Tier 3</a:t>
            </a:r>
            <a:endParaRPr b="0" i="0" sz="1000" u="none" cap="none" strike="noStrike">
              <a:solidFill>
                <a:srgbClr val="000000"/>
              </a:solidFill>
              <a:latin typeface="Arial"/>
              <a:ea typeface="Arial"/>
              <a:cs typeface="Arial"/>
              <a:sym typeface="Arial"/>
            </a:endParaRPr>
          </a:p>
        </p:txBody>
      </p:sp>
      <p:sp>
        <p:nvSpPr>
          <p:cNvPr id="432" name="Google Shape;432;p36"/>
          <p:cNvSpPr/>
          <p:nvPr/>
        </p:nvSpPr>
        <p:spPr>
          <a:xfrm>
            <a:off x="1737360" y="3310128"/>
            <a:ext cx="365760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212121"/>
                </a:solidFill>
                <a:latin typeface="Arial"/>
                <a:ea typeface="Arial"/>
                <a:cs typeface="Arial"/>
                <a:sym typeface="Arial"/>
              </a:rPr>
              <a:t>AI-Pedagogical Leader</a:t>
            </a:r>
            <a:endParaRPr b="0" i="0" sz="1200" u="none" cap="none" strike="noStrike">
              <a:solidFill>
                <a:srgbClr val="000000"/>
              </a:solidFill>
              <a:latin typeface="Arial"/>
              <a:ea typeface="Arial"/>
              <a:cs typeface="Arial"/>
              <a:sym typeface="Arial"/>
            </a:endParaRPr>
          </a:p>
        </p:txBody>
      </p:sp>
      <p:sp>
        <p:nvSpPr>
          <p:cNvPr id="433" name="Google Shape;433;p36"/>
          <p:cNvSpPr/>
          <p:nvPr/>
        </p:nvSpPr>
        <p:spPr>
          <a:xfrm>
            <a:off x="1737360" y="3675888"/>
            <a:ext cx="365760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595959"/>
                </a:solidFill>
                <a:latin typeface="Arial"/>
                <a:ea typeface="Arial"/>
                <a:cs typeface="Arial"/>
                <a:sym typeface="Arial"/>
              </a:rPr>
              <a:t>Mentoring, policy contribution</a:t>
            </a:r>
            <a:endParaRPr b="0" i="0" sz="1000" u="none" cap="none" strike="noStrike">
              <a:solidFill>
                <a:srgbClr val="000000"/>
              </a:solidFill>
              <a:latin typeface="Arial"/>
              <a:ea typeface="Arial"/>
              <a:cs typeface="Arial"/>
              <a:sym typeface="Arial"/>
            </a:endParaRPr>
          </a:p>
        </p:txBody>
      </p:sp>
      <p:sp>
        <p:nvSpPr>
          <p:cNvPr id="434" name="Google Shape;434;p36"/>
          <p:cNvSpPr/>
          <p:nvPr/>
        </p:nvSpPr>
        <p:spPr>
          <a:xfrm>
            <a:off x="457200" y="4251960"/>
            <a:ext cx="5303520" cy="822960"/>
          </a:xfrm>
          <a:prstGeom prst="roundRect">
            <a:avLst>
              <a:gd fmla="val 13333" name="adj"/>
            </a:avLst>
          </a:prstGeom>
          <a:solidFill>
            <a:srgbClr val="EEEEEE"/>
          </a:solidFill>
          <a:ln>
            <a:noFill/>
          </a:ln>
          <a:effectLst>
            <a:outerShdw blurRad="38100" rotWithShape="0" algn="bl" dir="8100000" dist="127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5" name="Google Shape;435;p36"/>
          <p:cNvSpPr/>
          <p:nvPr/>
        </p:nvSpPr>
        <p:spPr>
          <a:xfrm>
            <a:off x="640080" y="4389120"/>
            <a:ext cx="914400" cy="548640"/>
          </a:xfrm>
          <a:prstGeom prst="roundRect">
            <a:avLst>
              <a:gd fmla="val 16667" name="adj"/>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6" name="Google Shape;436;p36"/>
          <p:cNvSpPr/>
          <p:nvPr/>
        </p:nvSpPr>
        <p:spPr>
          <a:xfrm>
            <a:off x="640080" y="4389120"/>
            <a:ext cx="91440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000"/>
              <a:buFont typeface="Arial"/>
              <a:buNone/>
            </a:pPr>
            <a:r>
              <a:rPr b="1" i="0" lang="en-US" sz="1000" u="none" cap="none" strike="noStrike">
                <a:solidFill>
                  <a:srgbClr val="FFFFFF"/>
                </a:solidFill>
                <a:latin typeface="Arial"/>
                <a:ea typeface="Arial"/>
                <a:cs typeface="Arial"/>
                <a:sym typeface="Arial"/>
              </a:rPr>
              <a:t>Tier 4</a:t>
            </a:r>
            <a:endParaRPr b="0" i="0" sz="1000" u="none" cap="none" strike="noStrike">
              <a:solidFill>
                <a:srgbClr val="000000"/>
              </a:solidFill>
              <a:latin typeface="Arial"/>
              <a:ea typeface="Arial"/>
              <a:cs typeface="Arial"/>
              <a:sym typeface="Arial"/>
            </a:endParaRPr>
          </a:p>
        </p:txBody>
      </p:sp>
      <p:sp>
        <p:nvSpPr>
          <p:cNvPr id="437" name="Google Shape;437;p36"/>
          <p:cNvSpPr/>
          <p:nvPr/>
        </p:nvSpPr>
        <p:spPr>
          <a:xfrm>
            <a:off x="1737360" y="4315968"/>
            <a:ext cx="365760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212121"/>
                </a:solidFill>
                <a:latin typeface="Arial"/>
                <a:ea typeface="Arial"/>
                <a:cs typeface="Arial"/>
                <a:sym typeface="Arial"/>
              </a:rPr>
              <a:t>AI-Innovation Catalyst</a:t>
            </a:r>
            <a:endParaRPr b="0" i="0" sz="1200" u="none" cap="none" strike="noStrike">
              <a:solidFill>
                <a:srgbClr val="000000"/>
              </a:solidFill>
              <a:latin typeface="Arial"/>
              <a:ea typeface="Arial"/>
              <a:cs typeface="Arial"/>
              <a:sym typeface="Arial"/>
            </a:endParaRPr>
          </a:p>
        </p:txBody>
      </p:sp>
      <p:sp>
        <p:nvSpPr>
          <p:cNvPr id="438" name="Google Shape;438;p36"/>
          <p:cNvSpPr/>
          <p:nvPr/>
        </p:nvSpPr>
        <p:spPr>
          <a:xfrm>
            <a:off x="1737360" y="4681728"/>
            <a:ext cx="365760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595959"/>
                </a:solidFill>
                <a:latin typeface="Arial"/>
                <a:ea typeface="Arial"/>
                <a:cs typeface="Arial"/>
                <a:sym typeface="Arial"/>
              </a:rPr>
              <a:t>Research, development, continental leadership</a:t>
            </a:r>
            <a:endParaRPr b="0" i="0" sz="1000" u="none" cap="none" strike="noStrike">
              <a:solidFill>
                <a:srgbClr val="000000"/>
              </a:solidFill>
              <a:latin typeface="Arial"/>
              <a:ea typeface="Arial"/>
              <a:cs typeface="Arial"/>
              <a:sym typeface="Arial"/>
            </a:endParaRPr>
          </a:p>
        </p:txBody>
      </p:sp>
      <p:sp>
        <p:nvSpPr>
          <p:cNvPr id="439" name="Google Shape;439;p36"/>
          <p:cNvSpPr/>
          <p:nvPr/>
        </p:nvSpPr>
        <p:spPr>
          <a:xfrm>
            <a:off x="6035040" y="1234440"/>
            <a:ext cx="5303520" cy="4389120"/>
          </a:xfrm>
          <a:prstGeom prst="roundRect">
            <a:avLst>
              <a:gd fmla="val 3125" name="adj"/>
            </a:avLst>
          </a:prstGeom>
          <a:solidFill>
            <a:srgbClr val="2121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0" name="Google Shape;440;p36"/>
          <p:cNvSpPr/>
          <p:nvPr/>
        </p:nvSpPr>
        <p:spPr>
          <a:xfrm>
            <a:off x="6309360" y="1371600"/>
            <a:ext cx="457200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FFAB40"/>
                </a:solidFill>
                <a:latin typeface="Arial"/>
                <a:ea typeface="Arial"/>
                <a:cs typeface="Arial"/>
                <a:sym typeface="Arial"/>
              </a:rPr>
              <a:t>SIX DOMAINS</a:t>
            </a:r>
            <a:endParaRPr b="0" i="0" sz="1400" u="none" cap="none" strike="noStrike">
              <a:solidFill>
                <a:srgbClr val="000000"/>
              </a:solidFill>
              <a:latin typeface="Arial"/>
              <a:ea typeface="Arial"/>
              <a:cs typeface="Arial"/>
              <a:sym typeface="Arial"/>
            </a:endParaRPr>
          </a:p>
        </p:txBody>
      </p:sp>
      <p:sp>
        <p:nvSpPr>
          <p:cNvPr id="441" name="Google Shape;441;p36"/>
          <p:cNvSpPr/>
          <p:nvPr/>
        </p:nvSpPr>
        <p:spPr>
          <a:xfrm>
            <a:off x="6309360" y="1874520"/>
            <a:ext cx="4754880" cy="457200"/>
          </a:xfrm>
          <a:prstGeom prst="roundRect">
            <a:avLst>
              <a:gd fmla="val 16000"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2" name="Google Shape;442;p36"/>
          <p:cNvSpPr/>
          <p:nvPr/>
        </p:nvSpPr>
        <p:spPr>
          <a:xfrm>
            <a:off x="6492240" y="1874520"/>
            <a:ext cx="438912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FFFFFF"/>
                </a:solidFill>
                <a:latin typeface="Arial"/>
                <a:ea typeface="Arial"/>
                <a:cs typeface="Arial"/>
                <a:sym typeface="Arial"/>
              </a:rPr>
              <a:t>1.  AI Digital Literacy</a:t>
            </a:r>
            <a:endParaRPr b="0" i="0" sz="1100" u="none" cap="none" strike="noStrike">
              <a:solidFill>
                <a:srgbClr val="000000"/>
              </a:solidFill>
              <a:latin typeface="Arial"/>
              <a:ea typeface="Arial"/>
              <a:cs typeface="Arial"/>
              <a:sym typeface="Arial"/>
            </a:endParaRPr>
          </a:p>
        </p:txBody>
      </p:sp>
      <p:sp>
        <p:nvSpPr>
          <p:cNvPr id="443" name="Google Shape;443;p36"/>
          <p:cNvSpPr/>
          <p:nvPr/>
        </p:nvSpPr>
        <p:spPr>
          <a:xfrm>
            <a:off x="6309360" y="2468880"/>
            <a:ext cx="4754880" cy="457200"/>
          </a:xfrm>
          <a:prstGeom prst="roundRect">
            <a:avLst>
              <a:gd fmla="val 16000"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4" name="Google Shape;444;p36"/>
          <p:cNvSpPr/>
          <p:nvPr/>
        </p:nvSpPr>
        <p:spPr>
          <a:xfrm>
            <a:off x="6492240" y="2468880"/>
            <a:ext cx="438912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FFFFFF"/>
                </a:solidFill>
                <a:latin typeface="Arial"/>
                <a:ea typeface="Arial"/>
                <a:cs typeface="Arial"/>
                <a:sym typeface="Arial"/>
              </a:rPr>
              <a:t>2.  AI-Enhanced Pedagogy</a:t>
            </a:r>
            <a:endParaRPr b="0" i="0" sz="1100" u="none" cap="none" strike="noStrike">
              <a:solidFill>
                <a:srgbClr val="000000"/>
              </a:solidFill>
              <a:latin typeface="Arial"/>
              <a:ea typeface="Arial"/>
              <a:cs typeface="Arial"/>
              <a:sym typeface="Arial"/>
            </a:endParaRPr>
          </a:p>
        </p:txBody>
      </p:sp>
      <p:sp>
        <p:nvSpPr>
          <p:cNvPr id="445" name="Google Shape;445;p36"/>
          <p:cNvSpPr/>
          <p:nvPr/>
        </p:nvSpPr>
        <p:spPr>
          <a:xfrm>
            <a:off x="6309360" y="3063240"/>
            <a:ext cx="4754880" cy="457200"/>
          </a:xfrm>
          <a:prstGeom prst="roundRect">
            <a:avLst>
              <a:gd fmla="val 16000"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6" name="Google Shape;446;p36"/>
          <p:cNvSpPr/>
          <p:nvPr/>
        </p:nvSpPr>
        <p:spPr>
          <a:xfrm>
            <a:off x="6492240" y="3063240"/>
            <a:ext cx="438912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FFFFFF"/>
                </a:solidFill>
                <a:latin typeface="Arial"/>
                <a:ea typeface="Arial"/>
                <a:cs typeface="Arial"/>
                <a:sym typeface="Arial"/>
              </a:rPr>
              <a:t>3.  Content Creation &amp; Curation</a:t>
            </a:r>
            <a:endParaRPr b="0" i="0" sz="1100" u="none" cap="none" strike="noStrike">
              <a:solidFill>
                <a:srgbClr val="000000"/>
              </a:solidFill>
              <a:latin typeface="Arial"/>
              <a:ea typeface="Arial"/>
              <a:cs typeface="Arial"/>
              <a:sym typeface="Arial"/>
            </a:endParaRPr>
          </a:p>
        </p:txBody>
      </p:sp>
      <p:sp>
        <p:nvSpPr>
          <p:cNvPr id="447" name="Google Shape;447;p36"/>
          <p:cNvSpPr/>
          <p:nvPr/>
        </p:nvSpPr>
        <p:spPr>
          <a:xfrm>
            <a:off x="6309360" y="3657600"/>
            <a:ext cx="4754880" cy="457200"/>
          </a:xfrm>
          <a:prstGeom prst="roundRect">
            <a:avLst>
              <a:gd fmla="val 16000"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8" name="Google Shape;448;p36"/>
          <p:cNvSpPr/>
          <p:nvPr/>
        </p:nvSpPr>
        <p:spPr>
          <a:xfrm>
            <a:off x="6492240" y="3657600"/>
            <a:ext cx="438912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FFFFFF"/>
                </a:solidFill>
                <a:latin typeface="Arial"/>
                <a:ea typeface="Arial"/>
                <a:cs typeface="Arial"/>
                <a:sym typeface="Arial"/>
              </a:rPr>
              <a:t>4.  Ethics &amp; Cultural Mediation</a:t>
            </a:r>
            <a:endParaRPr b="0" i="0" sz="1100" u="none" cap="none" strike="noStrike">
              <a:solidFill>
                <a:srgbClr val="000000"/>
              </a:solidFill>
              <a:latin typeface="Arial"/>
              <a:ea typeface="Arial"/>
              <a:cs typeface="Arial"/>
              <a:sym typeface="Arial"/>
            </a:endParaRPr>
          </a:p>
        </p:txBody>
      </p:sp>
      <p:sp>
        <p:nvSpPr>
          <p:cNvPr id="449" name="Google Shape;449;p36"/>
          <p:cNvSpPr/>
          <p:nvPr/>
        </p:nvSpPr>
        <p:spPr>
          <a:xfrm>
            <a:off x="6309360" y="4251960"/>
            <a:ext cx="4754880" cy="457200"/>
          </a:xfrm>
          <a:prstGeom prst="roundRect">
            <a:avLst>
              <a:gd fmla="val 16000"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0" name="Google Shape;450;p36"/>
          <p:cNvSpPr/>
          <p:nvPr/>
        </p:nvSpPr>
        <p:spPr>
          <a:xfrm>
            <a:off x="6492240" y="4251960"/>
            <a:ext cx="438912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FFFFFF"/>
                </a:solidFill>
                <a:latin typeface="Arial"/>
                <a:ea typeface="Arial"/>
                <a:cs typeface="Arial"/>
                <a:sym typeface="Arial"/>
              </a:rPr>
              <a:t>5.  Assessment &amp; Feedback</a:t>
            </a:r>
            <a:endParaRPr b="0" i="0" sz="1100" u="none" cap="none" strike="noStrike">
              <a:solidFill>
                <a:srgbClr val="000000"/>
              </a:solidFill>
              <a:latin typeface="Arial"/>
              <a:ea typeface="Arial"/>
              <a:cs typeface="Arial"/>
              <a:sym typeface="Arial"/>
            </a:endParaRPr>
          </a:p>
        </p:txBody>
      </p:sp>
      <p:sp>
        <p:nvSpPr>
          <p:cNvPr id="451" name="Google Shape;451;p36"/>
          <p:cNvSpPr/>
          <p:nvPr/>
        </p:nvSpPr>
        <p:spPr>
          <a:xfrm>
            <a:off x="6309360" y="4846320"/>
            <a:ext cx="4754880" cy="457200"/>
          </a:xfrm>
          <a:prstGeom prst="roundRect">
            <a:avLst>
              <a:gd fmla="val 16000"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2" name="Google Shape;452;p36"/>
          <p:cNvSpPr/>
          <p:nvPr/>
        </p:nvSpPr>
        <p:spPr>
          <a:xfrm>
            <a:off x="6492240" y="4846320"/>
            <a:ext cx="438912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FFFFFF"/>
                </a:solidFill>
                <a:latin typeface="Arial"/>
                <a:ea typeface="Arial"/>
                <a:cs typeface="Arial"/>
                <a:sym typeface="Arial"/>
              </a:rPr>
              <a:t>6.  Leadership &amp; Community Engagement</a:t>
            </a:r>
            <a:endParaRPr b="0" i="0" sz="1100" u="none" cap="none" strike="noStrike">
              <a:solidFill>
                <a:srgbClr val="000000"/>
              </a:solidFill>
              <a:latin typeface="Arial"/>
              <a:ea typeface="Arial"/>
              <a:cs typeface="Arial"/>
              <a:sym typeface="Arial"/>
            </a:endParaRPr>
          </a:p>
        </p:txBody>
      </p:sp>
      <p:sp>
        <p:nvSpPr>
          <p:cNvPr id="453" name="Google Shape;453;p36"/>
          <p:cNvSpPr/>
          <p:nvPr/>
        </p:nvSpPr>
        <p:spPr>
          <a:xfrm>
            <a:off x="731520" y="5943600"/>
            <a:ext cx="1005840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0" i="1" lang="en-US" sz="1000" u="none" cap="none" strike="noStrike">
                <a:solidFill>
                  <a:srgbClr val="78909C"/>
                </a:solidFill>
                <a:latin typeface="Arial"/>
                <a:ea typeface="Arial"/>
                <a:cs typeface="Arial"/>
                <a:sym typeface="Arial"/>
              </a:rPr>
              <a:t>Designed for progression and regional customization.</a:t>
            </a:r>
            <a:endParaRPr b="0" i="0" sz="1000" u="none" cap="none" strike="noStrike">
              <a:solidFill>
                <a:srgbClr val="000000"/>
              </a:solidFill>
              <a:latin typeface="Arial"/>
              <a:ea typeface="Arial"/>
              <a:cs typeface="Arial"/>
              <a:sym typeface="Arial"/>
            </a:endParaRPr>
          </a:p>
        </p:txBody>
      </p:sp>
      <p:sp>
        <p:nvSpPr>
          <p:cNvPr id="454" name="Google Shape;454;p36"/>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5" name="Google Shape;455;p36"/>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9" name="Shape 459"/>
        <p:cNvGrpSpPr/>
        <p:nvPr/>
      </p:nvGrpSpPr>
      <p:grpSpPr>
        <a:xfrm>
          <a:off x="0" y="0"/>
          <a:ext cx="0" cy="0"/>
          <a:chOff x="0" y="0"/>
          <a:chExt cx="0" cy="0"/>
        </a:xfrm>
      </p:grpSpPr>
      <p:sp>
        <p:nvSpPr>
          <p:cNvPr id="460" name="Google Shape;460;p37"/>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461" name="Google Shape;461;p37"/>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462" name="Google Shape;462;p37"/>
          <p:cNvSpPr/>
          <p:nvPr/>
        </p:nvSpPr>
        <p:spPr>
          <a:xfrm>
            <a:off x="0" y="0"/>
            <a:ext cx="12192000" cy="54864"/>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3" name="Google Shape;463;p37"/>
          <p:cNvSpPr/>
          <p:nvPr/>
        </p:nvSpPr>
        <p:spPr>
          <a:xfrm>
            <a:off x="731520" y="320040"/>
            <a:ext cx="91440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212121"/>
                </a:solidFill>
                <a:latin typeface="Arial"/>
                <a:ea typeface="Arial"/>
                <a:cs typeface="Arial"/>
                <a:sym typeface="Arial"/>
              </a:rPr>
              <a:t>TRAINING AT SCALE—WHAT WORKS</a:t>
            </a:r>
            <a:endParaRPr b="0" i="0" sz="2400" u="none" cap="none" strike="noStrike">
              <a:solidFill>
                <a:srgbClr val="000000"/>
              </a:solidFill>
              <a:latin typeface="Arial"/>
              <a:ea typeface="Arial"/>
              <a:cs typeface="Arial"/>
              <a:sym typeface="Arial"/>
            </a:endParaRPr>
          </a:p>
        </p:txBody>
      </p:sp>
      <p:sp>
        <p:nvSpPr>
          <p:cNvPr id="464" name="Google Shape;464;p37"/>
          <p:cNvSpPr/>
          <p:nvPr/>
        </p:nvSpPr>
        <p:spPr>
          <a:xfrm>
            <a:off x="731520" y="868680"/>
            <a:ext cx="2286000" cy="36576"/>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5" name="Google Shape;465;p37"/>
          <p:cNvSpPr/>
          <p:nvPr/>
        </p:nvSpPr>
        <p:spPr>
          <a:xfrm>
            <a:off x="731520" y="1005840"/>
            <a:ext cx="548640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300"/>
              <a:buFont typeface="Arial"/>
              <a:buNone/>
            </a:pPr>
            <a:r>
              <a:rPr b="0" i="1" lang="en-US" sz="1300" u="none" cap="none" strike="noStrike">
                <a:solidFill>
                  <a:srgbClr val="78909C"/>
                </a:solidFill>
                <a:latin typeface="Arial"/>
                <a:ea typeface="Arial"/>
                <a:cs typeface="Arial"/>
                <a:sym typeface="Arial"/>
              </a:rPr>
              <a:t>Proven Models Across Africa</a:t>
            </a:r>
            <a:endParaRPr b="0" i="0" sz="1300" u="none" cap="none" strike="noStrike">
              <a:solidFill>
                <a:srgbClr val="000000"/>
              </a:solidFill>
              <a:latin typeface="Arial"/>
              <a:ea typeface="Arial"/>
              <a:cs typeface="Arial"/>
              <a:sym typeface="Arial"/>
            </a:endParaRPr>
          </a:p>
        </p:txBody>
      </p:sp>
      <p:sp>
        <p:nvSpPr>
          <p:cNvPr id="466" name="Google Shape;466;p37"/>
          <p:cNvSpPr/>
          <p:nvPr/>
        </p:nvSpPr>
        <p:spPr>
          <a:xfrm>
            <a:off x="457200" y="1463040"/>
            <a:ext cx="5394960" cy="1325880"/>
          </a:xfrm>
          <a:prstGeom prst="roundRect">
            <a:avLst>
              <a:gd fmla="val 8276" name="adj"/>
            </a:avLst>
          </a:prstGeom>
          <a:solidFill>
            <a:srgbClr val="FFFFFF"/>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7" name="Google Shape;467;p37"/>
          <p:cNvSpPr/>
          <p:nvPr/>
        </p:nvSpPr>
        <p:spPr>
          <a:xfrm>
            <a:off x="457200" y="1463040"/>
            <a:ext cx="5394960" cy="411480"/>
          </a:xfrm>
          <a:prstGeom prst="roundRect">
            <a:avLst>
              <a:gd fmla="val 26667"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8" name="Google Shape;468;p37"/>
          <p:cNvSpPr/>
          <p:nvPr/>
        </p:nvSpPr>
        <p:spPr>
          <a:xfrm>
            <a:off x="457200" y="1691640"/>
            <a:ext cx="5394960" cy="201168"/>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9" name="Google Shape;469;p37"/>
          <p:cNvSpPr/>
          <p:nvPr/>
        </p:nvSpPr>
        <p:spPr>
          <a:xfrm>
            <a:off x="640080" y="1481328"/>
            <a:ext cx="4937760" cy="38404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FFFFFF"/>
                </a:solidFill>
                <a:latin typeface="Arial"/>
                <a:ea typeface="Arial"/>
                <a:cs typeface="Arial"/>
                <a:sym typeface="Arial"/>
              </a:rPr>
              <a:t>IUCEA-IIOE ToT  —  East Africa</a:t>
            </a:r>
            <a:endParaRPr b="0" i="0" sz="1200" u="none" cap="none" strike="noStrike">
              <a:solidFill>
                <a:srgbClr val="000000"/>
              </a:solidFill>
              <a:latin typeface="Arial"/>
              <a:ea typeface="Arial"/>
              <a:cs typeface="Arial"/>
              <a:sym typeface="Arial"/>
            </a:endParaRPr>
          </a:p>
        </p:txBody>
      </p:sp>
      <p:sp>
        <p:nvSpPr>
          <p:cNvPr id="470" name="Google Shape;470;p37"/>
          <p:cNvSpPr/>
          <p:nvPr/>
        </p:nvSpPr>
        <p:spPr>
          <a:xfrm>
            <a:off x="640080" y="2011680"/>
            <a:ext cx="4937760" cy="64008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500+ teachers trained; 300+ micro-certificates</a:t>
            </a:r>
            <a:endParaRPr b="0" i="0" sz="1100" u="none" cap="none" strike="noStrike">
              <a:solidFill>
                <a:srgbClr val="000000"/>
              </a:solidFill>
              <a:latin typeface="Arial"/>
              <a:ea typeface="Arial"/>
              <a:cs typeface="Arial"/>
              <a:sym typeface="Arial"/>
            </a:endParaRPr>
          </a:p>
        </p:txBody>
      </p:sp>
      <p:sp>
        <p:nvSpPr>
          <p:cNvPr id="471" name="Google Shape;471;p37"/>
          <p:cNvSpPr/>
          <p:nvPr/>
        </p:nvSpPr>
        <p:spPr>
          <a:xfrm>
            <a:off x="6126480" y="1463040"/>
            <a:ext cx="5394960" cy="1325880"/>
          </a:xfrm>
          <a:prstGeom prst="roundRect">
            <a:avLst>
              <a:gd fmla="val 8276" name="adj"/>
            </a:avLst>
          </a:prstGeom>
          <a:solidFill>
            <a:srgbClr val="FFFFFF"/>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2" name="Google Shape;472;p37"/>
          <p:cNvSpPr/>
          <p:nvPr/>
        </p:nvSpPr>
        <p:spPr>
          <a:xfrm>
            <a:off x="6126480" y="1463040"/>
            <a:ext cx="5394960" cy="411480"/>
          </a:xfrm>
          <a:prstGeom prst="roundRect">
            <a:avLst>
              <a:gd fmla="val 26667" name="adj"/>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3" name="Google Shape;473;p37"/>
          <p:cNvSpPr/>
          <p:nvPr/>
        </p:nvSpPr>
        <p:spPr>
          <a:xfrm>
            <a:off x="6126480" y="1691640"/>
            <a:ext cx="5394960" cy="201168"/>
          </a:xfrm>
          <a:prstGeom prst="rect">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4" name="Google Shape;474;p37"/>
          <p:cNvSpPr/>
          <p:nvPr/>
        </p:nvSpPr>
        <p:spPr>
          <a:xfrm>
            <a:off x="6309360" y="1481328"/>
            <a:ext cx="4937760" cy="38404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FFFFFF"/>
                </a:solidFill>
                <a:latin typeface="Arial"/>
                <a:ea typeface="Arial"/>
                <a:cs typeface="Arial"/>
                <a:sym typeface="Arial"/>
              </a:rPr>
              <a:t>Unisa FutureMinds  —  South Africa</a:t>
            </a:r>
            <a:endParaRPr b="0" i="0" sz="1200" u="none" cap="none" strike="noStrike">
              <a:solidFill>
                <a:srgbClr val="000000"/>
              </a:solidFill>
              <a:latin typeface="Arial"/>
              <a:ea typeface="Arial"/>
              <a:cs typeface="Arial"/>
              <a:sym typeface="Arial"/>
            </a:endParaRPr>
          </a:p>
        </p:txBody>
      </p:sp>
      <p:sp>
        <p:nvSpPr>
          <p:cNvPr id="475" name="Google Shape;475;p37"/>
          <p:cNvSpPr/>
          <p:nvPr/>
        </p:nvSpPr>
        <p:spPr>
          <a:xfrm>
            <a:off x="6309360" y="2011680"/>
            <a:ext cx="4937760" cy="64008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10,000+ engagements; train-the-trainer model</a:t>
            </a:r>
            <a:endParaRPr b="0" i="0" sz="1100" u="none" cap="none" strike="noStrike">
              <a:solidFill>
                <a:srgbClr val="000000"/>
              </a:solidFill>
              <a:latin typeface="Arial"/>
              <a:ea typeface="Arial"/>
              <a:cs typeface="Arial"/>
              <a:sym typeface="Arial"/>
            </a:endParaRPr>
          </a:p>
        </p:txBody>
      </p:sp>
      <p:sp>
        <p:nvSpPr>
          <p:cNvPr id="476" name="Google Shape;476;p37"/>
          <p:cNvSpPr/>
          <p:nvPr/>
        </p:nvSpPr>
        <p:spPr>
          <a:xfrm>
            <a:off x="457200" y="2971800"/>
            <a:ext cx="5394960" cy="1325880"/>
          </a:xfrm>
          <a:prstGeom prst="roundRect">
            <a:avLst>
              <a:gd fmla="val 8276" name="adj"/>
            </a:avLst>
          </a:prstGeom>
          <a:solidFill>
            <a:srgbClr val="FFFFFF"/>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7" name="Google Shape;477;p37"/>
          <p:cNvSpPr/>
          <p:nvPr/>
        </p:nvSpPr>
        <p:spPr>
          <a:xfrm>
            <a:off x="457200" y="2971800"/>
            <a:ext cx="5394960" cy="411480"/>
          </a:xfrm>
          <a:prstGeom prst="roundRect">
            <a:avLst>
              <a:gd fmla="val 26667" name="adj"/>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8" name="Google Shape;478;p37"/>
          <p:cNvSpPr/>
          <p:nvPr/>
        </p:nvSpPr>
        <p:spPr>
          <a:xfrm>
            <a:off x="457200" y="3200400"/>
            <a:ext cx="5394960" cy="201168"/>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9" name="Google Shape;479;p37"/>
          <p:cNvSpPr/>
          <p:nvPr/>
        </p:nvSpPr>
        <p:spPr>
          <a:xfrm>
            <a:off x="640080" y="2990088"/>
            <a:ext cx="4937760" cy="38404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FFFFFF"/>
                </a:solidFill>
                <a:latin typeface="Arial"/>
                <a:ea typeface="Arial"/>
                <a:cs typeface="Arial"/>
                <a:sym typeface="Arial"/>
              </a:rPr>
              <a:t>Senegal's Algorithmic Literacy  —  West Africa</a:t>
            </a:r>
            <a:endParaRPr b="0" i="0" sz="1200" u="none" cap="none" strike="noStrike">
              <a:solidFill>
                <a:srgbClr val="000000"/>
              </a:solidFill>
              <a:latin typeface="Arial"/>
              <a:ea typeface="Arial"/>
              <a:cs typeface="Arial"/>
              <a:sym typeface="Arial"/>
            </a:endParaRPr>
          </a:p>
        </p:txBody>
      </p:sp>
      <p:sp>
        <p:nvSpPr>
          <p:cNvPr id="480" name="Google Shape;480;p37"/>
          <p:cNvSpPr/>
          <p:nvPr/>
        </p:nvSpPr>
        <p:spPr>
          <a:xfrm>
            <a:off x="640080" y="3520440"/>
            <a:ext cx="4937760" cy="64008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Secondary students, teacher training</a:t>
            </a:r>
            <a:endParaRPr b="0" i="0" sz="1100" u="none" cap="none" strike="noStrike">
              <a:solidFill>
                <a:srgbClr val="000000"/>
              </a:solidFill>
              <a:latin typeface="Arial"/>
              <a:ea typeface="Arial"/>
              <a:cs typeface="Arial"/>
              <a:sym typeface="Arial"/>
            </a:endParaRPr>
          </a:p>
        </p:txBody>
      </p:sp>
      <p:sp>
        <p:nvSpPr>
          <p:cNvPr id="481" name="Google Shape;481;p37"/>
          <p:cNvSpPr/>
          <p:nvPr/>
        </p:nvSpPr>
        <p:spPr>
          <a:xfrm>
            <a:off x="6126480" y="2971800"/>
            <a:ext cx="5394960" cy="1325880"/>
          </a:xfrm>
          <a:prstGeom prst="roundRect">
            <a:avLst>
              <a:gd fmla="val 8276" name="adj"/>
            </a:avLst>
          </a:prstGeom>
          <a:solidFill>
            <a:srgbClr val="FFFFFF"/>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2" name="Google Shape;482;p37"/>
          <p:cNvSpPr/>
          <p:nvPr/>
        </p:nvSpPr>
        <p:spPr>
          <a:xfrm>
            <a:off x="6126480" y="2971800"/>
            <a:ext cx="5394960" cy="411480"/>
          </a:xfrm>
          <a:prstGeom prst="roundRect">
            <a:avLst>
              <a:gd fmla="val 26667" name="adj"/>
            </a:avLst>
          </a:prstGeom>
          <a:solidFill>
            <a:srgbClr val="4CAF5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3" name="Google Shape;483;p37"/>
          <p:cNvSpPr/>
          <p:nvPr/>
        </p:nvSpPr>
        <p:spPr>
          <a:xfrm>
            <a:off x="6126480" y="3200400"/>
            <a:ext cx="5394960" cy="201168"/>
          </a:xfrm>
          <a:prstGeom prst="rect">
            <a:avLst/>
          </a:prstGeom>
          <a:solidFill>
            <a:srgbClr val="4CAF5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4" name="Google Shape;484;p37"/>
          <p:cNvSpPr/>
          <p:nvPr/>
        </p:nvSpPr>
        <p:spPr>
          <a:xfrm>
            <a:off x="6309360" y="2990088"/>
            <a:ext cx="4937760" cy="38404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FFFFFF"/>
                </a:solidFill>
                <a:latin typeface="Arial"/>
                <a:ea typeface="Arial"/>
                <a:cs typeface="Arial"/>
                <a:sym typeface="Arial"/>
              </a:rPr>
              <a:t>Jazari Institutes  —  Morocco</a:t>
            </a:r>
            <a:endParaRPr b="0" i="0" sz="1200" u="none" cap="none" strike="noStrike">
              <a:solidFill>
                <a:srgbClr val="000000"/>
              </a:solidFill>
              <a:latin typeface="Arial"/>
              <a:ea typeface="Arial"/>
              <a:cs typeface="Arial"/>
              <a:sym typeface="Arial"/>
            </a:endParaRPr>
          </a:p>
        </p:txBody>
      </p:sp>
      <p:sp>
        <p:nvSpPr>
          <p:cNvPr id="485" name="Google Shape;485;p37"/>
          <p:cNvSpPr/>
          <p:nvPr/>
        </p:nvSpPr>
        <p:spPr>
          <a:xfrm>
            <a:off x="6309360" y="3520440"/>
            <a:ext cx="4937760" cy="64008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Regional centers addressing local priorities</a:t>
            </a:r>
            <a:endParaRPr b="0" i="0" sz="1100" u="none" cap="none" strike="noStrike">
              <a:solidFill>
                <a:srgbClr val="000000"/>
              </a:solidFill>
              <a:latin typeface="Arial"/>
              <a:ea typeface="Arial"/>
              <a:cs typeface="Arial"/>
              <a:sym typeface="Arial"/>
            </a:endParaRPr>
          </a:p>
        </p:txBody>
      </p:sp>
      <p:sp>
        <p:nvSpPr>
          <p:cNvPr id="486" name="Google Shape;486;p37"/>
          <p:cNvSpPr/>
          <p:nvPr/>
        </p:nvSpPr>
        <p:spPr>
          <a:xfrm>
            <a:off x="457200" y="4754880"/>
            <a:ext cx="10789920" cy="822960"/>
          </a:xfrm>
          <a:prstGeom prst="roundRect">
            <a:avLst>
              <a:gd fmla="val 13333" name="adj"/>
            </a:avLst>
          </a:prstGeom>
          <a:solidFill>
            <a:srgbClr val="2121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7" name="Google Shape;487;p37"/>
          <p:cNvSpPr/>
          <p:nvPr/>
        </p:nvSpPr>
        <p:spPr>
          <a:xfrm>
            <a:off x="731520" y="4754880"/>
            <a:ext cx="10241280" cy="82296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300"/>
              <a:buFont typeface="Arial"/>
              <a:buNone/>
            </a:pPr>
            <a:r>
              <a:rPr b="1" i="1" lang="en-US" sz="1300" u="none" cap="none" strike="noStrike">
                <a:solidFill>
                  <a:srgbClr val="FFAB40"/>
                </a:solidFill>
                <a:latin typeface="Arial"/>
                <a:ea typeface="Arial"/>
                <a:cs typeface="Arial"/>
                <a:sym typeface="Arial"/>
              </a:rPr>
              <a:t>KEY INSIGHT: "Scale requires TRAINERS, not just training. Every teacher trained must become a teacher of teachers."</a:t>
            </a:r>
            <a:endParaRPr b="0" i="0" sz="1300" u="none" cap="none" strike="noStrike">
              <a:solidFill>
                <a:srgbClr val="000000"/>
              </a:solidFill>
              <a:latin typeface="Arial"/>
              <a:ea typeface="Arial"/>
              <a:cs typeface="Arial"/>
              <a:sym typeface="Arial"/>
            </a:endParaRPr>
          </a:p>
        </p:txBody>
      </p:sp>
      <p:sp>
        <p:nvSpPr>
          <p:cNvPr id="488" name="Google Shape;488;p37"/>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9" name="Google Shape;489;p37"/>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3" name="Shape 493"/>
        <p:cNvGrpSpPr/>
        <p:nvPr/>
      </p:nvGrpSpPr>
      <p:grpSpPr>
        <a:xfrm>
          <a:off x="0" y="0"/>
          <a:ext cx="0" cy="0"/>
          <a:chOff x="0" y="0"/>
          <a:chExt cx="0" cy="0"/>
        </a:xfrm>
      </p:grpSpPr>
      <p:sp>
        <p:nvSpPr>
          <p:cNvPr id="494" name="Google Shape;494;p3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495" name="Google Shape;495;p3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496" name="Google Shape;496;p38"/>
          <p:cNvSpPr/>
          <p:nvPr/>
        </p:nvSpPr>
        <p:spPr>
          <a:xfrm>
            <a:off x="0" y="0"/>
            <a:ext cx="12192000" cy="54864"/>
          </a:xfrm>
          <a:prstGeom prst="rect">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7" name="Google Shape;497;p38"/>
          <p:cNvSpPr/>
          <p:nvPr/>
        </p:nvSpPr>
        <p:spPr>
          <a:xfrm>
            <a:off x="731520" y="320040"/>
            <a:ext cx="100584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212121"/>
                </a:solidFill>
                <a:latin typeface="Arial"/>
                <a:ea typeface="Arial"/>
                <a:cs typeface="Arial"/>
                <a:sym typeface="Arial"/>
              </a:rPr>
              <a:t>MICRO-CREDENTIALS FOR THE CONTINENT</a:t>
            </a:r>
            <a:endParaRPr b="0" i="0" sz="2400" u="none" cap="none" strike="noStrike">
              <a:solidFill>
                <a:srgbClr val="000000"/>
              </a:solidFill>
              <a:latin typeface="Arial"/>
              <a:ea typeface="Arial"/>
              <a:cs typeface="Arial"/>
              <a:sym typeface="Arial"/>
            </a:endParaRPr>
          </a:p>
        </p:txBody>
      </p:sp>
      <p:sp>
        <p:nvSpPr>
          <p:cNvPr id="498" name="Google Shape;498;p38"/>
          <p:cNvSpPr/>
          <p:nvPr/>
        </p:nvSpPr>
        <p:spPr>
          <a:xfrm>
            <a:off x="731520" y="868680"/>
            <a:ext cx="2286000" cy="36576"/>
          </a:xfrm>
          <a:prstGeom prst="rect">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aphicFrame>
        <p:nvGraphicFramePr>
          <p:cNvPr id="499" name="Google Shape;499;p38"/>
          <p:cNvGraphicFramePr/>
          <p:nvPr/>
        </p:nvGraphicFramePr>
        <p:xfrm>
          <a:off x="457200" y="1097280"/>
          <a:ext cx="3000000" cy="3000000"/>
        </p:xfrm>
        <a:graphic>
          <a:graphicData uri="http://schemas.openxmlformats.org/drawingml/2006/table">
            <a:tbl>
              <a:tblPr>
                <a:noFill/>
                <a:tableStyleId>{69D94328-0F2C-470A-8ECA-5AC104CC9BB8}</a:tableStyleId>
              </a:tblPr>
              <a:tblGrid>
                <a:gridCol w="2286000"/>
                <a:gridCol w="4114800"/>
                <a:gridCol w="4389125"/>
              </a:tblGrid>
              <a:tr h="457200">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Level</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0097A7"/>
                    </a:solidFill>
                  </a:tcPr>
                </a:tc>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Credential</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0097A7"/>
                    </a:solidFill>
                  </a:tcPr>
                </a:tc>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Recognition</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0097A7"/>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Foundation</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AI-Aware Educator Certificate</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National teacher certification bodies</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Practitioner</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AI-Enhanced Practitioner Badge</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SADC Qualifications Framework</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Leader</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AI-Pedagogical Leader Recognition</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Regional economic communities</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Catalyst</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AI-Innovation Fellowship</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African Union CESA 26-35</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r>
            </a:tbl>
          </a:graphicData>
        </a:graphic>
      </p:graphicFrame>
      <p:sp>
        <p:nvSpPr>
          <p:cNvPr id="500" name="Google Shape;500;p38"/>
          <p:cNvSpPr/>
          <p:nvPr/>
        </p:nvSpPr>
        <p:spPr>
          <a:xfrm>
            <a:off x="731520" y="3566160"/>
            <a:ext cx="274320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1" i="0" lang="en-US" sz="1500" u="none" cap="none" strike="noStrike">
                <a:solidFill>
                  <a:srgbClr val="212121"/>
                </a:solidFill>
                <a:latin typeface="Arial"/>
                <a:ea typeface="Arial"/>
                <a:cs typeface="Arial"/>
                <a:sym typeface="Arial"/>
              </a:rPr>
              <a:t>Benefits</a:t>
            </a:r>
            <a:endParaRPr b="0" i="0" sz="1500" u="none" cap="none" strike="noStrike">
              <a:solidFill>
                <a:srgbClr val="000000"/>
              </a:solidFill>
              <a:latin typeface="Arial"/>
              <a:ea typeface="Arial"/>
              <a:cs typeface="Arial"/>
              <a:sym typeface="Arial"/>
            </a:endParaRPr>
          </a:p>
        </p:txBody>
      </p:sp>
      <p:sp>
        <p:nvSpPr>
          <p:cNvPr id="501" name="Google Shape;501;p38"/>
          <p:cNvSpPr/>
          <p:nvPr/>
        </p:nvSpPr>
        <p:spPr>
          <a:xfrm>
            <a:off x="731520" y="4023360"/>
            <a:ext cx="10058400" cy="411480"/>
          </a:xfrm>
          <a:prstGeom prst="roundRect">
            <a:avLst>
              <a:gd fmla="val 17778" name="adj"/>
            </a:avLst>
          </a:prstGeom>
          <a:solidFill>
            <a:srgbClr val="EEEE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2" name="Google Shape;502;p38"/>
          <p:cNvSpPr/>
          <p:nvPr/>
        </p:nvSpPr>
        <p:spPr>
          <a:xfrm>
            <a:off x="914400" y="4114800"/>
            <a:ext cx="228600" cy="228600"/>
          </a:xfrm>
          <a:prstGeom prst="ellipse">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3" name="Google Shape;503;p38"/>
          <p:cNvSpPr/>
          <p:nvPr/>
        </p:nvSpPr>
        <p:spPr>
          <a:xfrm>
            <a:off x="1280160" y="4023360"/>
            <a:ext cx="9144000" cy="4114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Portable credentials across borders</a:t>
            </a:r>
            <a:endParaRPr b="0" i="0" sz="1100" u="none" cap="none" strike="noStrike">
              <a:solidFill>
                <a:srgbClr val="000000"/>
              </a:solidFill>
              <a:latin typeface="Arial"/>
              <a:ea typeface="Arial"/>
              <a:cs typeface="Arial"/>
              <a:sym typeface="Arial"/>
            </a:endParaRPr>
          </a:p>
        </p:txBody>
      </p:sp>
      <p:sp>
        <p:nvSpPr>
          <p:cNvPr id="504" name="Google Shape;504;p38"/>
          <p:cNvSpPr/>
          <p:nvPr/>
        </p:nvSpPr>
        <p:spPr>
          <a:xfrm>
            <a:off x="731520" y="4526280"/>
            <a:ext cx="10058400" cy="411480"/>
          </a:xfrm>
          <a:prstGeom prst="roundRect">
            <a:avLst>
              <a:gd fmla="val 17778" name="adj"/>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5" name="Google Shape;505;p38"/>
          <p:cNvSpPr/>
          <p:nvPr/>
        </p:nvSpPr>
        <p:spPr>
          <a:xfrm>
            <a:off x="914400" y="4617720"/>
            <a:ext cx="228600" cy="228600"/>
          </a:xfrm>
          <a:prstGeom prst="ellipse">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6" name="Google Shape;506;p38"/>
          <p:cNvSpPr/>
          <p:nvPr/>
        </p:nvSpPr>
        <p:spPr>
          <a:xfrm>
            <a:off x="1280160" y="4526280"/>
            <a:ext cx="9144000" cy="4114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Recognition within existing certification systems</a:t>
            </a:r>
            <a:endParaRPr b="0" i="0" sz="1100" u="none" cap="none" strike="noStrike">
              <a:solidFill>
                <a:srgbClr val="000000"/>
              </a:solidFill>
              <a:latin typeface="Arial"/>
              <a:ea typeface="Arial"/>
              <a:cs typeface="Arial"/>
              <a:sym typeface="Arial"/>
            </a:endParaRPr>
          </a:p>
        </p:txBody>
      </p:sp>
      <p:sp>
        <p:nvSpPr>
          <p:cNvPr id="507" name="Google Shape;507;p38"/>
          <p:cNvSpPr/>
          <p:nvPr/>
        </p:nvSpPr>
        <p:spPr>
          <a:xfrm>
            <a:off x="731520" y="5029200"/>
            <a:ext cx="10058400" cy="411480"/>
          </a:xfrm>
          <a:prstGeom prst="roundRect">
            <a:avLst>
              <a:gd fmla="val 17778" name="adj"/>
            </a:avLst>
          </a:prstGeom>
          <a:solidFill>
            <a:srgbClr val="EEEE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8" name="Google Shape;508;p38"/>
          <p:cNvSpPr/>
          <p:nvPr/>
        </p:nvSpPr>
        <p:spPr>
          <a:xfrm>
            <a:off x="914400" y="5120640"/>
            <a:ext cx="228600" cy="228600"/>
          </a:xfrm>
          <a:prstGeom prst="ellipse">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9" name="Google Shape;509;p38"/>
          <p:cNvSpPr/>
          <p:nvPr/>
        </p:nvSpPr>
        <p:spPr>
          <a:xfrm>
            <a:off x="1280160" y="5029200"/>
            <a:ext cx="9144000" cy="4114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Pathways for career advancement</a:t>
            </a:r>
            <a:endParaRPr b="0" i="0" sz="1100" u="none" cap="none" strike="noStrike">
              <a:solidFill>
                <a:srgbClr val="000000"/>
              </a:solidFill>
              <a:latin typeface="Arial"/>
              <a:ea typeface="Arial"/>
              <a:cs typeface="Arial"/>
              <a:sym typeface="Arial"/>
            </a:endParaRPr>
          </a:p>
        </p:txBody>
      </p:sp>
      <p:sp>
        <p:nvSpPr>
          <p:cNvPr id="510" name="Google Shape;510;p38"/>
          <p:cNvSpPr/>
          <p:nvPr/>
        </p:nvSpPr>
        <p:spPr>
          <a:xfrm>
            <a:off x="731520" y="5532120"/>
            <a:ext cx="10058400" cy="411480"/>
          </a:xfrm>
          <a:prstGeom prst="roundRect">
            <a:avLst>
              <a:gd fmla="val 17778" name="adj"/>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1" name="Google Shape;511;p38"/>
          <p:cNvSpPr/>
          <p:nvPr/>
        </p:nvSpPr>
        <p:spPr>
          <a:xfrm>
            <a:off x="914400" y="5623560"/>
            <a:ext cx="228600" cy="228600"/>
          </a:xfrm>
          <a:prstGeom prst="ellipse">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2" name="Google Shape;512;p38"/>
          <p:cNvSpPr/>
          <p:nvPr/>
        </p:nvSpPr>
        <p:spPr>
          <a:xfrm>
            <a:off x="1280160" y="5532120"/>
            <a:ext cx="9144000" cy="4114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Incentives for continuous professional development</a:t>
            </a:r>
            <a:endParaRPr b="0" i="0" sz="1100" u="none" cap="none" strike="noStrike">
              <a:solidFill>
                <a:srgbClr val="000000"/>
              </a:solidFill>
              <a:latin typeface="Arial"/>
              <a:ea typeface="Arial"/>
              <a:cs typeface="Arial"/>
              <a:sym typeface="Arial"/>
            </a:endParaRPr>
          </a:p>
        </p:txBody>
      </p:sp>
      <p:sp>
        <p:nvSpPr>
          <p:cNvPr id="513" name="Google Shape;513;p38"/>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4" name="Google Shape;514;p38"/>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8" name="Shape 518"/>
        <p:cNvGrpSpPr/>
        <p:nvPr/>
      </p:nvGrpSpPr>
      <p:grpSpPr>
        <a:xfrm>
          <a:off x="0" y="0"/>
          <a:ext cx="0" cy="0"/>
          <a:chOff x="0" y="0"/>
          <a:chExt cx="0" cy="0"/>
        </a:xfrm>
      </p:grpSpPr>
      <p:sp>
        <p:nvSpPr>
          <p:cNvPr id="519" name="Google Shape;519;p3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520" name="Google Shape;520;p3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521" name="Google Shape;521;p39"/>
          <p:cNvSpPr/>
          <p:nvPr/>
        </p:nvSpPr>
        <p:spPr>
          <a:xfrm>
            <a:off x="0" y="0"/>
            <a:ext cx="12192000" cy="54864"/>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2" name="Google Shape;522;p39"/>
          <p:cNvSpPr/>
          <p:nvPr/>
        </p:nvSpPr>
        <p:spPr>
          <a:xfrm>
            <a:off x="731520" y="274320"/>
            <a:ext cx="100584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200"/>
              <a:buFont typeface="Arial"/>
              <a:buNone/>
            </a:pPr>
            <a:r>
              <a:rPr b="1" i="0" lang="en-US" sz="2200" u="none" cap="none" strike="noStrike">
                <a:solidFill>
                  <a:srgbClr val="212121"/>
                </a:solidFill>
                <a:latin typeface="Arial"/>
                <a:ea typeface="Arial"/>
                <a:cs typeface="Arial"/>
                <a:sym typeface="Arial"/>
              </a:rPr>
              <a:t>NORTH AFRICA—ISLAMIC SCHOLARSHIP MEETS AI</a:t>
            </a:r>
            <a:endParaRPr b="0" i="0" sz="2200" u="none" cap="none" strike="noStrike">
              <a:solidFill>
                <a:srgbClr val="000000"/>
              </a:solidFill>
              <a:latin typeface="Arial"/>
              <a:ea typeface="Arial"/>
              <a:cs typeface="Arial"/>
              <a:sym typeface="Arial"/>
            </a:endParaRPr>
          </a:p>
        </p:txBody>
      </p:sp>
      <p:sp>
        <p:nvSpPr>
          <p:cNvPr id="523" name="Google Shape;523;p39"/>
          <p:cNvSpPr/>
          <p:nvPr/>
        </p:nvSpPr>
        <p:spPr>
          <a:xfrm>
            <a:off x="731520" y="822960"/>
            <a:ext cx="2286000" cy="36576"/>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aphicFrame>
        <p:nvGraphicFramePr>
          <p:cNvPr id="524" name="Google Shape;524;p39"/>
          <p:cNvGraphicFramePr/>
          <p:nvPr/>
        </p:nvGraphicFramePr>
        <p:xfrm>
          <a:off x="457200" y="1005840"/>
          <a:ext cx="3000000" cy="3000000"/>
        </p:xfrm>
        <a:graphic>
          <a:graphicData uri="http://schemas.openxmlformats.org/drawingml/2006/table">
            <a:tbl>
              <a:tblPr>
                <a:noFill/>
                <a:tableStyleId>{69D94328-0F2C-470A-8ECA-5AC104CC9BB8}</a:tableStyleId>
              </a:tblPr>
              <a:tblGrid>
                <a:gridCol w="3657600"/>
                <a:gridCol w="3566150"/>
                <a:gridCol w="3566150"/>
              </a:tblGrid>
              <a:tr h="457200">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Strength</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4285F4"/>
                    </a:solidFill>
                  </a:tcPr>
                </a:tc>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Challenge</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4285F4"/>
                    </a:solidFill>
                  </a:tcPr>
                </a:tc>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Priority</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4285F4"/>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Digital Morocco 2030 ($1.2B investment)</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Francophone digital divide</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Arabic-Amazigh-French AI tools</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UM6P research leadership</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Graduate unemployment (18%)</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Workforce-linked AI literacy</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Egypt's Gemini Pro access</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Brain drain to GCC</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Regional retention strategies</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r>
            </a:tbl>
          </a:graphicData>
        </a:graphic>
      </p:graphicFrame>
      <p:sp>
        <p:nvSpPr>
          <p:cNvPr id="525" name="Google Shape;525;p39"/>
          <p:cNvSpPr/>
          <p:nvPr/>
        </p:nvSpPr>
        <p:spPr>
          <a:xfrm>
            <a:off x="457200" y="3108960"/>
            <a:ext cx="10789920" cy="1097280"/>
          </a:xfrm>
          <a:prstGeom prst="roundRect">
            <a:avLst>
              <a:gd fmla="val 10000" name="adj"/>
            </a:avLst>
          </a:prstGeom>
          <a:solidFill>
            <a:srgbClr val="2121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6" name="Google Shape;526;p39"/>
          <p:cNvSpPr/>
          <p:nvPr/>
        </p:nvSpPr>
        <p:spPr>
          <a:xfrm>
            <a:off x="822960" y="3200400"/>
            <a:ext cx="182880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rgbClr val="FFAB40"/>
                </a:solidFill>
                <a:latin typeface="Arial"/>
                <a:ea typeface="Arial"/>
                <a:cs typeface="Arial"/>
                <a:sym typeface="Arial"/>
              </a:rPr>
              <a:t>KEY INSIGHT</a:t>
            </a:r>
            <a:endParaRPr b="0" i="0" sz="1100" u="none" cap="none" strike="noStrike">
              <a:solidFill>
                <a:srgbClr val="000000"/>
              </a:solidFill>
              <a:latin typeface="Arial"/>
              <a:ea typeface="Arial"/>
              <a:cs typeface="Arial"/>
              <a:sym typeface="Arial"/>
            </a:endParaRPr>
          </a:p>
        </p:txBody>
      </p:sp>
      <p:sp>
        <p:nvSpPr>
          <p:cNvPr id="527" name="Google Shape;527;p39"/>
          <p:cNvSpPr/>
          <p:nvPr/>
        </p:nvSpPr>
        <p:spPr>
          <a:xfrm>
            <a:off x="822960" y="3474720"/>
            <a:ext cx="10058400" cy="5943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1" lang="en-US" sz="1100" u="none" cap="none" strike="noStrike">
                <a:solidFill>
                  <a:srgbClr val="FFFFFF"/>
                </a:solidFill>
                <a:latin typeface="Arial"/>
                <a:ea typeface="Arial"/>
                <a:cs typeface="Arial"/>
                <a:sym typeface="Arial"/>
              </a:rPr>
              <a:t>"North Africa's Islamic educational philosophy offers ijtihad (independent reasoning)—a framework for AI literacy that resonates across the region."</a:t>
            </a:r>
            <a:endParaRPr b="0" i="0" sz="1100" u="none" cap="none" strike="noStrike">
              <a:solidFill>
                <a:srgbClr val="000000"/>
              </a:solidFill>
              <a:latin typeface="Arial"/>
              <a:ea typeface="Arial"/>
              <a:cs typeface="Arial"/>
              <a:sym typeface="Arial"/>
            </a:endParaRPr>
          </a:p>
        </p:txBody>
      </p:sp>
      <p:sp>
        <p:nvSpPr>
          <p:cNvPr id="528" name="Google Shape;528;p39"/>
          <p:cNvSpPr/>
          <p:nvPr/>
        </p:nvSpPr>
        <p:spPr>
          <a:xfrm>
            <a:off x="731520" y="4389120"/>
            <a:ext cx="1005840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78909C"/>
                </a:solidFill>
                <a:latin typeface="Arial"/>
                <a:ea typeface="Arial"/>
                <a:cs typeface="Arial"/>
                <a:sym typeface="Arial"/>
              </a:rPr>
              <a:t>Philosophical Integration: Islamic scholarship traditions provide ethical grounding for AI adoption.</a:t>
            </a:r>
            <a:endParaRPr b="0" i="0" sz="1100" u="none" cap="none" strike="noStrike">
              <a:solidFill>
                <a:srgbClr val="000000"/>
              </a:solidFill>
              <a:latin typeface="Arial"/>
              <a:ea typeface="Arial"/>
              <a:cs typeface="Arial"/>
              <a:sym typeface="Arial"/>
            </a:endParaRPr>
          </a:p>
        </p:txBody>
      </p:sp>
      <p:sp>
        <p:nvSpPr>
          <p:cNvPr id="529" name="Google Shape;529;p39"/>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39"/>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4" name="Shape 534"/>
        <p:cNvGrpSpPr/>
        <p:nvPr/>
      </p:nvGrpSpPr>
      <p:grpSpPr>
        <a:xfrm>
          <a:off x="0" y="0"/>
          <a:ext cx="0" cy="0"/>
          <a:chOff x="0" y="0"/>
          <a:chExt cx="0" cy="0"/>
        </a:xfrm>
      </p:grpSpPr>
      <p:sp>
        <p:nvSpPr>
          <p:cNvPr id="535" name="Google Shape;535;p40"/>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536" name="Google Shape;536;p40"/>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537" name="Google Shape;537;p40"/>
          <p:cNvSpPr/>
          <p:nvPr/>
        </p:nvSpPr>
        <p:spPr>
          <a:xfrm>
            <a:off x="0" y="0"/>
            <a:ext cx="12192000" cy="54864"/>
          </a:xfrm>
          <a:prstGeom prst="rect">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8" name="Google Shape;538;p40"/>
          <p:cNvSpPr/>
          <p:nvPr/>
        </p:nvSpPr>
        <p:spPr>
          <a:xfrm>
            <a:off x="731520" y="274320"/>
            <a:ext cx="100584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200"/>
              <a:buFont typeface="Arial"/>
              <a:buNone/>
            </a:pPr>
            <a:r>
              <a:rPr b="1" i="0" lang="en-US" sz="2200" u="none" cap="none" strike="noStrike">
                <a:solidFill>
                  <a:srgbClr val="212121"/>
                </a:solidFill>
                <a:latin typeface="Arial"/>
                <a:ea typeface="Arial"/>
                <a:cs typeface="Arial"/>
                <a:sym typeface="Arial"/>
              </a:rPr>
              <a:t>WEST AFRICA—500 LANGUAGES, ONE ECOWAS</a:t>
            </a:r>
            <a:endParaRPr b="0" i="0" sz="2200" u="none" cap="none" strike="noStrike">
              <a:solidFill>
                <a:srgbClr val="000000"/>
              </a:solidFill>
              <a:latin typeface="Arial"/>
              <a:ea typeface="Arial"/>
              <a:cs typeface="Arial"/>
              <a:sym typeface="Arial"/>
            </a:endParaRPr>
          </a:p>
        </p:txBody>
      </p:sp>
      <p:sp>
        <p:nvSpPr>
          <p:cNvPr id="539" name="Google Shape;539;p40"/>
          <p:cNvSpPr/>
          <p:nvPr/>
        </p:nvSpPr>
        <p:spPr>
          <a:xfrm>
            <a:off x="731520" y="822960"/>
            <a:ext cx="2286000" cy="36576"/>
          </a:xfrm>
          <a:prstGeom prst="rect">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aphicFrame>
        <p:nvGraphicFramePr>
          <p:cNvPr id="540" name="Google Shape;540;p40"/>
          <p:cNvGraphicFramePr/>
          <p:nvPr/>
        </p:nvGraphicFramePr>
        <p:xfrm>
          <a:off x="457200" y="1005840"/>
          <a:ext cx="3000000" cy="3000000"/>
        </p:xfrm>
        <a:graphic>
          <a:graphicData uri="http://schemas.openxmlformats.org/drawingml/2006/table">
            <a:tbl>
              <a:tblPr>
                <a:noFill/>
                <a:tableStyleId>{69D94328-0F2C-470A-8ECA-5AC104CC9BB8}</a:tableStyleId>
              </a:tblPr>
              <a:tblGrid>
                <a:gridCol w="3657600"/>
                <a:gridCol w="3566150"/>
                <a:gridCol w="3566150"/>
              </a:tblGrid>
              <a:tr h="457200">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Strength</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0097A7"/>
                    </a:solidFill>
                  </a:tcPr>
                </a:tc>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Challenge</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0097A7"/>
                    </a:solidFill>
                  </a:tcPr>
                </a:tc>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Priority</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0097A7"/>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ECOWAS AI legal framework</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Francophone/Anglophone divide</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WAEC tier classification</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Senegal's digital investment ($130M)</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500+ Nigerian languages</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Local language AI (Ghana's Twi model)</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Sierra Leone World Bank project</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Infrastructure gaps</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Tiered readiness pathways</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r>
            </a:tbl>
          </a:graphicData>
        </a:graphic>
      </p:graphicFrame>
      <p:sp>
        <p:nvSpPr>
          <p:cNvPr id="541" name="Google Shape;541;p40"/>
          <p:cNvSpPr/>
          <p:nvPr/>
        </p:nvSpPr>
        <p:spPr>
          <a:xfrm>
            <a:off x="457200" y="3108960"/>
            <a:ext cx="10789920" cy="1097280"/>
          </a:xfrm>
          <a:prstGeom prst="roundRect">
            <a:avLst>
              <a:gd fmla="val 10000" name="adj"/>
            </a:avLst>
          </a:prstGeom>
          <a:solidFill>
            <a:srgbClr val="2121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2" name="Google Shape;542;p40"/>
          <p:cNvSpPr/>
          <p:nvPr/>
        </p:nvSpPr>
        <p:spPr>
          <a:xfrm>
            <a:off x="822960" y="3200400"/>
            <a:ext cx="182880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rgbClr val="FFAB40"/>
                </a:solidFill>
                <a:latin typeface="Arial"/>
                <a:ea typeface="Arial"/>
                <a:cs typeface="Arial"/>
                <a:sym typeface="Arial"/>
              </a:rPr>
              <a:t>KEY INSIGHT</a:t>
            </a:r>
            <a:endParaRPr b="0" i="0" sz="1100" u="none" cap="none" strike="noStrike">
              <a:solidFill>
                <a:srgbClr val="000000"/>
              </a:solidFill>
              <a:latin typeface="Arial"/>
              <a:ea typeface="Arial"/>
              <a:cs typeface="Arial"/>
              <a:sym typeface="Arial"/>
            </a:endParaRPr>
          </a:p>
        </p:txBody>
      </p:sp>
      <p:sp>
        <p:nvSpPr>
          <p:cNvPr id="543" name="Google Shape;543;p40"/>
          <p:cNvSpPr/>
          <p:nvPr/>
        </p:nvSpPr>
        <p:spPr>
          <a:xfrm>
            <a:off x="822960" y="3474720"/>
            <a:ext cx="10058400" cy="5943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1" lang="en-US" sz="1100" u="none" cap="none" strike="noStrike">
                <a:solidFill>
                  <a:srgbClr val="FFFFFF"/>
                </a:solidFill>
                <a:latin typeface="Arial"/>
                <a:ea typeface="Arial"/>
                <a:cs typeface="Arial"/>
                <a:sym typeface="Arial"/>
              </a:rPr>
              <a:t>"West Africa's Omoluabi and Sankofa philosophies insist AI must cultivate character and honor intergenerational wisdom."</a:t>
            </a:r>
            <a:endParaRPr b="0" i="0" sz="1100" u="none" cap="none" strike="noStrike">
              <a:solidFill>
                <a:srgbClr val="000000"/>
              </a:solidFill>
              <a:latin typeface="Arial"/>
              <a:ea typeface="Arial"/>
              <a:cs typeface="Arial"/>
              <a:sym typeface="Arial"/>
            </a:endParaRPr>
          </a:p>
        </p:txBody>
      </p:sp>
      <p:sp>
        <p:nvSpPr>
          <p:cNvPr id="544" name="Google Shape;544;p40"/>
          <p:cNvSpPr/>
          <p:nvPr/>
        </p:nvSpPr>
        <p:spPr>
          <a:xfrm>
            <a:off x="731520" y="4389120"/>
            <a:ext cx="1005840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78909C"/>
                </a:solidFill>
                <a:latin typeface="Arial"/>
                <a:ea typeface="Arial"/>
                <a:cs typeface="Arial"/>
                <a:sym typeface="Arial"/>
              </a:rPr>
              <a:t>Regional Approach: ECOWAS coordination enables harmonized standards across diverse contexts.</a:t>
            </a:r>
            <a:endParaRPr b="0" i="0" sz="1100" u="none" cap="none" strike="noStrike">
              <a:solidFill>
                <a:srgbClr val="000000"/>
              </a:solidFill>
              <a:latin typeface="Arial"/>
              <a:ea typeface="Arial"/>
              <a:cs typeface="Arial"/>
              <a:sym typeface="Arial"/>
            </a:endParaRPr>
          </a:p>
        </p:txBody>
      </p:sp>
      <p:sp>
        <p:nvSpPr>
          <p:cNvPr id="545" name="Google Shape;545;p40"/>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6" name="Google Shape;546;p40"/>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0" name="Shape 550"/>
        <p:cNvGrpSpPr/>
        <p:nvPr/>
      </p:nvGrpSpPr>
      <p:grpSpPr>
        <a:xfrm>
          <a:off x="0" y="0"/>
          <a:ext cx="0" cy="0"/>
          <a:chOff x="0" y="0"/>
          <a:chExt cx="0" cy="0"/>
        </a:xfrm>
      </p:grpSpPr>
      <p:sp>
        <p:nvSpPr>
          <p:cNvPr id="551" name="Google Shape;551;p41"/>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552" name="Google Shape;552;p41"/>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553" name="Google Shape;553;p41"/>
          <p:cNvSpPr/>
          <p:nvPr/>
        </p:nvSpPr>
        <p:spPr>
          <a:xfrm>
            <a:off x="0" y="0"/>
            <a:ext cx="12192000" cy="54864"/>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4" name="Google Shape;554;p41"/>
          <p:cNvSpPr/>
          <p:nvPr/>
        </p:nvSpPr>
        <p:spPr>
          <a:xfrm>
            <a:off x="731520" y="274320"/>
            <a:ext cx="100584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200"/>
              <a:buFont typeface="Arial"/>
              <a:buNone/>
            </a:pPr>
            <a:r>
              <a:rPr b="1" i="0" lang="en-US" sz="2200" u="none" cap="none" strike="noStrike">
                <a:solidFill>
                  <a:srgbClr val="212121"/>
                </a:solidFill>
                <a:latin typeface="Arial"/>
                <a:ea typeface="Arial"/>
                <a:cs typeface="Arial"/>
                <a:sym typeface="Arial"/>
              </a:rPr>
              <a:t>EAST AFRICA—THE PIONEERING HUB</a:t>
            </a:r>
            <a:endParaRPr b="0" i="0" sz="2200" u="none" cap="none" strike="noStrike">
              <a:solidFill>
                <a:srgbClr val="000000"/>
              </a:solidFill>
              <a:latin typeface="Arial"/>
              <a:ea typeface="Arial"/>
              <a:cs typeface="Arial"/>
              <a:sym typeface="Arial"/>
            </a:endParaRPr>
          </a:p>
        </p:txBody>
      </p:sp>
      <p:sp>
        <p:nvSpPr>
          <p:cNvPr id="555" name="Google Shape;555;p41"/>
          <p:cNvSpPr/>
          <p:nvPr/>
        </p:nvSpPr>
        <p:spPr>
          <a:xfrm>
            <a:off x="731520" y="822960"/>
            <a:ext cx="2286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aphicFrame>
        <p:nvGraphicFramePr>
          <p:cNvPr id="556" name="Google Shape;556;p41"/>
          <p:cNvGraphicFramePr/>
          <p:nvPr/>
        </p:nvGraphicFramePr>
        <p:xfrm>
          <a:off x="457200" y="1005840"/>
          <a:ext cx="3000000" cy="3000000"/>
        </p:xfrm>
        <a:graphic>
          <a:graphicData uri="http://schemas.openxmlformats.org/drawingml/2006/table">
            <a:tbl>
              <a:tblPr>
                <a:noFill/>
                <a:tableStyleId>{69D94328-0F2C-470A-8ECA-5AC104CC9BB8}</a:tableStyleId>
              </a:tblPr>
              <a:tblGrid>
                <a:gridCol w="3657600"/>
                <a:gridCol w="3566150"/>
                <a:gridCol w="3566150"/>
              </a:tblGrid>
              <a:tr h="457200">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Strength</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AB40"/>
                    </a:solidFill>
                  </a:tcPr>
                </a:tc>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Challenge</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AB40"/>
                    </a:solidFill>
                  </a:tcPr>
                </a:tc>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Priority</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AB40"/>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Kenya's CBE-AI integration</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Infrastructure disparities</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County-level roadmaps</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EAC AI Alliance</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Teacher digital literacy</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IUCEA-IIOE ToT scaling</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DRC's Schoolap (1.9M students)</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Conflict-affected education</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Emergency AI protocols</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r>
            </a:tbl>
          </a:graphicData>
        </a:graphic>
      </p:graphicFrame>
      <p:sp>
        <p:nvSpPr>
          <p:cNvPr id="557" name="Google Shape;557;p41"/>
          <p:cNvSpPr/>
          <p:nvPr/>
        </p:nvSpPr>
        <p:spPr>
          <a:xfrm>
            <a:off x="457200" y="3108960"/>
            <a:ext cx="10789920" cy="1097280"/>
          </a:xfrm>
          <a:prstGeom prst="roundRect">
            <a:avLst>
              <a:gd fmla="val 10000" name="adj"/>
            </a:avLst>
          </a:prstGeom>
          <a:solidFill>
            <a:srgbClr val="2121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8" name="Google Shape;558;p41"/>
          <p:cNvSpPr/>
          <p:nvPr/>
        </p:nvSpPr>
        <p:spPr>
          <a:xfrm>
            <a:off x="822960" y="3200400"/>
            <a:ext cx="182880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rgbClr val="FFAB40"/>
                </a:solidFill>
                <a:latin typeface="Arial"/>
                <a:ea typeface="Arial"/>
                <a:cs typeface="Arial"/>
                <a:sym typeface="Arial"/>
              </a:rPr>
              <a:t>KEY INSIGHT</a:t>
            </a:r>
            <a:endParaRPr b="0" i="0" sz="1100" u="none" cap="none" strike="noStrike">
              <a:solidFill>
                <a:srgbClr val="000000"/>
              </a:solidFill>
              <a:latin typeface="Arial"/>
              <a:ea typeface="Arial"/>
              <a:cs typeface="Arial"/>
              <a:sym typeface="Arial"/>
            </a:endParaRPr>
          </a:p>
        </p:txBody>
      </p:sp>
      <p:sp>
        <p:nvSpPr>
          <p:cNvPr id="559" name="Google Shape;559;p41"/>
          <p:cNvSpPr/>
          <p:nvPr/>
        </p:nvSpPr>
        <p:spPr>
          <a:xfrm>
            <a:off x="822960" y="3474720"/>
            <a:ext cx="10058400" cy="5943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1" lang="en-US" sz="1100" u="none" cap="none" strike="noStrike">
                <a:solidFill>
                  <a:srgbClr val="FFFFFF"/>
                </a:solidFill>
                <a:latin typeface="Arial"/>
                <a:ea typeface="Arial"/>
                <a:cs typeface="Arial"/>
                <a:sym typeface="Arial"/>
              </a:rPr>
              <a:t>"Zara Yacob's rationalist philosophy from Ethiopia offers indigenous resources for critical AI literacy—predating Descartes by generations."</a:t>
            </a:r>
            <a:endParaRPr b="0" i="0" sz="1100" u="none" cap="none" strike="noStrike">
              <a:solidFill>
                <a:srgbClr val="000000"/>
              </a:solidFill>
              <a:latin typeface="Arial"/>
              <a:ea typeface="Arial"/>
              <a:cs typeface="Arial"/>
              <a:sym typeface="Arial"/>
            </a:endParaRPr>
          </a:p>
        </p:txBody>
      </p:sp>
      <p:sp>
        <p:nvSpPr>
          <p:cNvPr id="560" name="Google Shape;560;p41"/>
          <p:cNvSpPr/>
          <p:nvPr/>
        </p:nvSpPr>
        <p:spPr>
          <a:xfrm>
            <a:off x="731520" y="4389120"/>
            <a:ext cx="1005840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78909C"/>
                </a:solidFill>
                <a:latin typeface="Arial"/>
                <a:ea typeface="Arial"/>
                <a:cs typeface="Arial"/>
                <a:sym typeface="Arial"/>
              </a:rPr>
              <a:t>Leadership Role: East Africa's pioneering work provides models for continental scale-up.</a:t>
            </a:r>
            <a:endParaRPr b="0" i="0" sz="1100" u="none" cap="none" strike="noStrike">
              <a:solidFill>
                <a:srgbClr val="000000"/>
              </a:solidFill>
              <a:latin typeface="Arial"/>
              <a:ea typeface="Arial"/>
              <a:cs typeface="Arial"/>
              <a:sym typeface="Arial"/>
            </a:endParaRPr>
          </a:p>
        </p:txBody>
      </p:sp>
      <p:sp>
        <p:nvSpPr>
          <p:cNvPr id="561" name="Google Shape;561;p41"/>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2" name="Google Shape;562;p41"/>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6" name="Shape 566"/>
        <p:cNvGrpSpPr/>
        <p:nvPr/>
      </p:nvGrpSpPr>
      <p:grpSpPr>
        <a:xfrm>
          <a:off x="0" y="0"/>
          <a:ext cx="0" cy="0"/>
          <a:chOff x="0" y="0"/>
          <a:chExt cx="0" cy="0"/>
        </a:xfrm>
      </p:grpSpPr>
      <p:sp>
        <p:nvSpPr>
          <p:cNvPr id="567" name="Google Shape;567;p42"/>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568" name="Google Shape;568;p42"/>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569" name="Google Shape;569;p42"/>
          <p:cNvSpPr/>
          <p:nvPr/>
        </p:nvSpPr>
        <p:spPr>
          <a:xfrm>
            <a:off x="0" y="0"/>
            <a:ext cx="12192000" cy="54864"/>
          </a:xfrm>
          <a:prstGeom prst="rect">
            <a:avLst/>
          </a:prstGeom>
          <a:solidFill>
            <a:srgbClr val="E5393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0" name="Google Shape;570;p42"/>
          <p:cNvSpPr/>
          <p:nvPr/>
        </p:nvSpPr>
        <p:spPr>
          <a:xfrm>
            <a:off x="731520" y="274320"/>
            <a:ext cx="100584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200"/>
              <a:buFont typeface="Arial"/>
              <a:buNone/>
            </a:pPr>
            <a:r>
              <a:rPr b="1" i="0" lang="en-US" sz="2200" u="none" cap="none" strike="noStrike">
                <a:solidFill>
                  <a:srgbClr val="212121"/>
                </a:solidFill>
                <a:latin typeface="Arial"/>
                <a:ea typeface="Arial"/>
                <a:cs typeface="Arial"/>
                <a:sym typeface="Arial"/>
              </a:rPr>
              <a:t>CENTRAL AFRICA—FROM CRISIS TO OPPORTUNITY</a:t>
            </a:r>
            <a:endParaRPr b="0" i="0" sz="2200" u="none" cap="none" strike="noStrike">
              <a:solidFill>
                <a:srgbClr val="000000"/>
              </a:solidFill>
              <a:latin typeface="Arial"/>
              <a:ea typeface="Arial"/>
              <a:cs typeface="Arial"/>
              <a:sym typeface="Arial"/>
            </a:endParaRPr>
          </a:p>
        </p:txBody>
      </p:sp>
      <p:sp>
        <p:nvSpPr>
          <p:cNvPr id="571" name="Google Shape;571;p42"/>
          <p:cNvSpPr/>
          <p:nvPr/>
        </p:nvSpPr>
        <p:spPr>
          <a:xfrm>
            <a:off x="731520" y="822960"/>
            <a:ext cx="2286000" cy="36576"/>
          </a:xfrm>
          <a:prstGeom prst="rect">
            <a:avLst/>
          </a:prstGeom>
          <a:solidFill>
            <a:srgbClr val="E5393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aphicFrame>
        <p:nvGraphicFramePr>
          <p:cNvPr id="572" name="Google Shape;572;p42"/>
          <p:cNvGraphicFramePr/>
          <p:nvPr/>
        </p:nvGraphicFramePr>
        <p:xfrm>
          <a:off x="457200" y="1005840"/>
          <a:ext cx="3000000" cy="3000000"/>
        </p:xfrm>
        <a:graphic>
          <a:graphicData uri="http://schemas.openxmlformats.org/drawingml/2006/table">
            <a:tbl>
              <a:tblPr>
                <a:noFill/>
                <a:tableStyleId>{69D94328-0F2C-470A-8ECA-5AC104CC9BB8}</a:tableStyleId>
              </a:tblPr>
              <a:tblGrid>
                <a:gridCol w="3657600"/>
                <a:gridCol w="3566150"/>
                <a:gridCol w="3566150"/>
              </a:tblGrid>
              <a:tr h="457200">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Strength</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53935"/>
                    </a:solidFill>
                  </a:tcPr>
                </a:tc>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Challenge</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53935"/>
                    </a:solidFill>
                  </a:tcPr>
                </a:tc>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Priority</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53935"/>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DRC's AI exam grading</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7.6M children out of school</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Emergency education AI</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CAR's Spatial AI Center (10,000 courses)</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Post-conflict reconstruction</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Trauma-informed design</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Schoolap platform reach</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Gender disparity (half girls out of school)</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Gender-targeted strategies</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r>
            </a:tbl>
          </a:graphicData>
        </a:graphic>
      </p:graphicFrame>
      <p:sp>
        <p:nvSpPr>
          <p:cNvPr id="573" name="Google Shape;573;p42"/>
          <p:cNvSpPr/>
          <p:nvPr/>
        </p:nvSpPr>
        <p:spPr>
          <a:xfrm>
            <a:off x="457200" y="3108960"/>
            <a:ext cx="10789920" cy="1097280"/>
          </a:xfrm>
          <a:prstGeom prst="roundRect">
            <a:avLst>
              <a:gd fmla="val 10000" name="adj"/>
            </a:avLst>
          </a:prstGeom>
          <a:solidFill>
            <a:srgbClr val="2121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4" name="Google Shape;574;p42"/>
          <p:cNvSpPr/>
          <p:nvPr/>
        </p:nvSpPr>
        <p:spPr>
          <a:xfrm>
            <a:off x="822960" y="3200400"/>
            <a:ext cx="182880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rgbClr val="FFAB40"/>
                </a:solidFill>
                <a:latin typeface="Arial"/>
                <a:ea typeface="Arial"/>
                <a:cs typeface="Arial"/>
                <a:sym typeface="Arial"/>
              </a:rPr>
              <a:t>KEY INSIGHT</a:t>
            </a:r>
            <a:endParaRPr b="0" i="0" sz="1100" u="none" cap="none" strike="noStrike">
              <a:solidFill>
                <a:srgbClr val="000000"/>
              </a:solidFill>
              <a:latin typeface="Arial"/>
              <a:ea typeface="Arial"/>
              <a:cs typeface="Arial"/>
              <a:sym typeface="Arial"/>
            </a:endParaRPr>
          </a:p>
        </p:txBody>
      </p:sp>
      <p:sp>
        <p:nvSpPr>
          <p:cNvPr id="575" name="Google Shape;575;p42"/>
          <p:cNvSpPr/>
          <p:nvPr/>
        </p:nvSpPr>
        <p:spPr>
          <a:xfrm>
            <a:off x="822960" y="3474720"/>
            <a:ext cx="10058400" cy="5943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1" lang="en-US" sz="1100" u="none" cap="none" strike="noStrike">
                <a:solidFill>
                  <a:srgbClr val="FFFFFF"/>
                </a:solidFill>
                <a:latin typeface="Arial"/>
                <a:ea typeface="Arial"/>
                <a:cs typeface="Arial"/>
                <a:sym typeface="Arial"/>
              </a:rPr>
              <a:t>"In Central Africa, AI isn't about efficiency—it's about reaching children no other system can reach."</a:t>
            </a:r>
            <a:endParaRPr b="0" i="0" sz="1100" u="none" cap="none" strike="noStrike">
              <a:solidFill>
                <a:srgbClr val="000000"/>
              </a:solidFill>
              <a:latin typeface="Arial"/>
              <a:ea typeface="Arial"/>
              <a:cs typeface="Arial"/>
              <a:sym typeface="Arial"/>
            </a:endParaRPr>
          </a:p>
        </p:txBody>
      </p:sp>
      <p:sp>
        <p:nvSpPr>
          <p:cNvPr id="576" name="Google Shape;576;p42"/>
          <p:cNvSpPr/>
          <p:nvPr/>
        </p:nvSpPr>
        <p:spPr>
          <a:xfrm>
            <a:off x="731520" y="4389120"/>
            <a:ext cx="1005840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78909C"/>
                </a:solidFill>
                <a:latin typeface="Arial"/>
                <a:ea typeface="Arial"/>
                <a:cs typeface="Arial"/>
                <a:sym typeface="Arial"/>
              </a:rPr>
              <a:t>Critical Focus: AI as tool for educational access in underserved, conflict-affected contexts.</a:t>
            </a:r>
            <a:endParaRPr b="0" i="0" sz="1100" u="none" cap="none" strike="noStrike">
              <a:solidFill>
                <a:srgbClr val="000000"/>
              </a:solidFill>
              <a:latin typeface="Arial"/>
              <a:ea typeface="Arial"/>
              <a:cs typeface="Arial"/>
              <a:sym typeface="Arial"/>
            </a:endParaRPr>
          </a:p>
        </p:txBody>
      </p:sp>
      <p:sp>
        <p:nvSpPr>
          <p:cNvPr id="577" name="Google Shape;577;p42"/>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8" name="Google Shape;578;p42"/>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2" name="Shape 582"/>
        <p:cNvGrpSpPr/>
        <p:nvPr/>
      </p:nvGrpSpPr>
      <p:grpSpPr>
        <a:xfrm>
          <a:off x="0" y="0"/>
          <a:ext cx="0" cy="0"/>
          <a:chOff x="0" y="0"/>
          <a:chExt cx="0" cy="0"/>
        </a:xfrm>
      </p:grpSpPr>
      <p:sp>
        <p:nvSpPr>
          <p:cNvPr id="583" name="Google Shape;583;p43"/>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584" name="Google Shape;584;p43"/>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585" name="Google Shape;585;p43"/>
          <p:cNvSpPr/>
          <p:nvPr/>
        </p:nvSpPr>
        <p:spPr>
          <a:xfrm>
            <a:off x="0" y="0"/>
            <a:ext cx="12192000" cy="54864"/>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6" name="Google Shape;586;p43"/>
          <p:cNvSpPr/>
          <p:nvPr/>
        </p:nvSpPr>
        <p:spPr>
          <a:xfrm>
            <a:off x="731520" y="274320"/>
            <a:ext cx="100584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200"/>
              <a:buFont typeface="Arial"/>
              <a:buNone/>
            </a:pPr>
            <a:r>
              <a:rPr b="1" i="0" lang="en-US" sz="2200" u="none" cap="none" strike="noStrike">
                <a:solidFill>
                  <a:srgbClr val="212121"/>
                </a:solidFill>
                <a:latin typeface="Arial"/>
                <a:ea typeface="Arial"/>
                <a:cs typeface="Arial"/>
                <a:sym typeface="Arial"/>
              </a:rPr>
              <a:t>SOUTHERN AFRICA—EQUITY AT THE CENTER</a:t>
            </a:r>
            <a:endParaRPr b="0" i="0" sz="2200" u="none" cap="none" strike="noStrike">
              <a:solidFill>
                <a:srgbClr val="000000"/>
              </a:solidFill>
              <a:latin typeface="Arial"/>
              <a:ea typeface="Arial"/>
              <a:cs typeface="Arial"/>
              <a:sym typeface="Arial"/>
            </a:endParaRPr>
          </a:p>
        </p:txBody>
      </p:sp>
      <p:sp>
        <p:nvSpPr>
          <p:cNvPr id="587" name="Google Shape;587;p43"/>
          <p:cNvSpPr/>
          <p:nvPr/>
        </p:nvSpPr>
        <p:spPr>
          <a:xfrm>
            <a:off x="731520" y="822960"/>
            <a:ext cx="2286000" cy="36576"/>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aphicFrame>
        <p:nvGraphicFramePr>
          <p:cNvPr id="588" name="Google Shape;588;p43"/>
          <p:cNvGraphicFramePr/>
          <p:nvPr/>
        </p:nvGraphicFramePr>
        <p:xfrm>
          <a:off x="457200" y="1005840"/>
          <a:ext cx="3000000" cy="3000000"/>
        </p:xfrm>
        <a:graphic>
          <a:graphicData uri="http://schemas.openxmlformats.org/drawingml/2006/table">
            <a:tbl>
              <a:tblPr>
                <a:noFill/>
                <a:tableStyleId>{69D94328-0F2C-470A-8ECA-5AC104CC9BB8}</a:tableStyleId>
              </a:tblPr>
              <a:tblGrid>
                <a:gridCol w="3657600"/>
                <a:gridCol w="3566150"/>
                <a:gridCol w="3566150"/>
              </a:tblGrid>
              <a:tr h="457200">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Strength</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4285F4"/>
                    </a:solidFill>
                  </a:tcPr>
                </a:tc>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Challenge</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4285F4"/>
                    </a:solidFill>
                  </a:tcPr>
                </a:tc>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Priority</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4285F4"/>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COM-B behavioural research</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HBU/HWU inequality</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Institutional equity focus</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SADC Qualifications Framework</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20% rural school connectivity</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Infrastructure tier classification</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#FeesMustFall momentum</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Ethical concerns as dominant barrier</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Ubuntu/Botho ethical grounding</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r>
            </a:tbl>
          </a:graphicData>
        </a:graphic>
      </p:graphicFrame>
      <p:sp>
        <p:nvSpPr>
          <p:cNvPr id="589" name="Google Shape;589;p43"/>
          <p:cNvSpPr/>
          <p:nvPr/>
        </p:nvSpPr>
        <p:spPr>
          <a:xfrm>
            <a:off x="457200" y="3108960"/>
            <a:ext cx="10789920" cy="1097280"/>
          </a:xfrm>
          <a:prstGeom prst="roundRect">
            <a:avLst>
              <a:gd fmla="val 10000" name="adj"/>
            </a:avLst>
          </a:prstGeom>
          <a:solidFill>
            <a:srgbClr val="2121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0" name="Google Shape;590;p43"/>
          <p:cNvSpPr/>
          <p:nvPr/>
        </p:nvSpPr>
        <p:spPr>
          <a:xfrm>
            <a:off x="822960" y="3200400"/>
            <a:ext cx="182880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rgbClr val="FFAB40"/>
                </a:solidFill>
                <a:latin typeface="Arial"/>
                <a:ea typeface="Arial"/>
                <a:cs typeface="Arial"/>
                <a:sym typeface="Arial"/>
              </a:rPr>
              <a:t>KEY INSIGHT</a:t>
            </a:r>
            <a:endParaRPr b="0" i="0" sz="1100" u="none" cap="none" strike="noStrike">
              <a:solidFill>
                <a:srgbClr val="000000"/>
              </a:solidFill>
              <a:latin typeface="Arial"/>
              <a:ea typeface="Arial"/>
              <a:cs typeface="Arial"/>
              <a:sym typeface="Arial"/>
            </a:endParaRPr>
          </a:p>
        </p:txBody>
      </p:sp>
      <p:sp>
        <p:nvSpPr>
          <p:cNvPr id="591" name="Google Shape;591;p43"/>
          <p:cNvSpPr/>
          <p:nvPr/>
        </p:nvSpPr>
        <p:spPr>
          <a:xfrm>
            <a:off x="822960" y="3474720"/>
            <a:ext cx="10058400" cy="5943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1" lang="en-US" sz="1100" u="none" cap="none" strike="noStrike">
                <a:solidFill>
                  <a:srgbClr val="FFFFFF"/>
                </a:solidFill>
                <a:latin typeface="Arial"/>
                <a:ea typeface="Arial"/>
                <a:cs typeface="Arial"/>
                <a:sym typeface="Arial"/>
              </a:rPr>
              <a:t>"Southern Africa's COM-B research tells us what blocks adoption: ETHICAL CONCERNS. Ubuntu and Botho give us the resources to address them."</a:t>
            </a:r>
            <a:endParaRPr b="0" i="0" sz="1100" u="none" cap="none" strike="noStrike">
              <a:solidFill>
                <a:srgbClr val="000000"/>
              </a:solidFill>
              <a:latin typeface="Arial"/>
              <a:ea typeface="Arial"/>
              <a:cs typeface="Arial"/>
              <a:sym typeface="Arial"/>
            </a:endParaRPr>
          </a:p>
        </p:txBody>
      </p:sp>
      <p:sp>
        <p:nvSpPr>
          <p:cNvPr id="592" name="Google Shape;592;p43"/>
          <p:cNvSpPr/>
          <p:nvPr/>
        </p:nvSpPr>
        <p:spPr>
          <a:xfrm>
            <a:off x="731520" y="4389120"/>
            <a:ext cx="1005840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78909C"/>
                </a:solidFill>
                <a:latin typeface="Arial"/>
                <a:ea typeface="Arial"/>
                <a:cs typeface="Arial"/>
                <a:sym typeface="Arial"/>
              </a:rPr>
              <a:t>Equity Framework: Institutional and infrastructural inequality demands targeted, differentiated approaches.</a:t>
            </a:r>
            <a:endParaRPr b="0" i="0" sz="1100" u="none" cap="none" strike="noStrike">
              <a:solidFill>
                <a:srgbClr val="000000"/>
              </a:solidFill>
              <a:latin typeface="Arial"/>
              <a:ea typeface="Arial"/>
              <a:cs typeface="Arial"/>
              <a:sym typeface="Arial"/>
            </a:endParaRPr>
          </a:p>
        </p:txBody>
      </p:sp>
      <p:sp>
        <p:nvSpPr>
          <p:cNvPr id="593" name="Google Shape;593;p43"/>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4" name="Google Shape;594;p43"/>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6"/>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116" name="Google Shape;116;p26"/>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117" name="Google Shape;117;p26"/>
          <p:cNvSpPr/>
          <p:nvPr/>
        </p:nvSpPr>
        <p:spPr>
          <a:xfrm>
            <a:off x="0" y="0"/>
            <a:ext cx="12192000" cy="54864"/>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26"/>
          <p:cNvSpPr/>
          <p:nvPr/>
        </p:nvSpPr>
        <p:spPr>
          <a:xfrm>
            <a:off x="731520" y="320040"/>
            <a:ext cx="91440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600"/>
              <a:buFont typeface="Arial"/>
              <a:buNone/>
            </a:pPr>
            <a:r>
              <a:rPr b="1" i="0" lang="en-US" sz="2600" u="none" cap="none" strike="noStrike">
                <a:solidFill>
                  <a:srgbClr val="212121"/>
                </a:solidFill>
                <a:latin typeface="Arial"/>
                <a:ea typeface="Arial"/>
                <a:cs typeface="Arial"/>
                <a:sym typeface="Arial"/>
              </a:rPr>
              <a:t>THE AFRICAN AI PARADOX</a:t>
            </a:r>
            <a:endParaRPr b="0" i="0" sz="2600" u="none" cap="none" strike="noStrike">
              <a:solidFill>
                <a:srgbClr val="000000"/>
              </a:solidFill>
              <a:latin typeface="Arial"/>
              <a:ea typeface="Arial"/>
              <a:cs typeface="Arial"/>
              <a:sym typeface="Arial"/>
            </a:endParaRPr>
          </a:p>
        </p:txBody>
      </p:sp>
      <p:sp>
        <p:nvSpPr>
          <p:cNvPr id="119" name="Google Shape;119;p26"/>
          <p:cNvSpPr/>
          <p:nvPr/>
        </p:nvSpPr>
        <p:spPr>
          <a:xfrm>
            <a:off x="731520" y="868680"/>
            <a:ext cx="2286000" cy="36576"/>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26"/>
          <p:cNvSpPr/>
          <p:nvPr/>
        </p:nvSpPr>
        <p:spPr>
          <a:xfrm>
            <a:off x="731520" y="1234440"/>
            <a:ext cx="3931920" cy="1188720"/>
          </a:xfrm>
          <a:prstGeom prst="roundRect">
            <a:avLst>
              <a:gd fmla="val 9231"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26"/>
          <p:cNvSpPr/>
          <p:nvPr/>
        </p:nvSpPr>
        <p:spPr>
          <a:xfrm>
            <a:off x="731520" y="1234440"/>
            <a:ext cx="73152" cy="1188720"/>
          </a:xfrm>
          <a:prstGeom prst="roundRect">
            <a:avLst>
              <a:gd fmla="val 50000"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26"/>
          <p:cNvSpPr/>
          <p:nvPr/>
        </p:nvSpPr>
        <p:spPr>
          <a:xfrm>
            <a:off x="960120" y="1344168"/>
            <a:ext cx="3474720" cy="38404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1" i="0" lang="en-US" sz="1500" u="none" cap="none" strike="noStrike">
                <a:solidFill>
                  <a:srgbClr val="212121"/>
                </a:solidFill>
                <a:latin typeface="Arial"/>
                <a:ea typeface="Arial"/>
                <a:cs typeface="Arial"/>
                <a:sym typeface="Arial"/>
              </a:rPr>
              <a:t>💡  Innovation</a:t>
            </a:r>
            <a:endParaRPr b="0" i="0" sz="1500" u="none" cap="none" strike="noStrike">
              <a:solidFill>
                <a:srgbClr val="000000"/>
              </a:solidFill>
              <a:latin typeface="Arial"/>
              <a:ea typeface="Arial"/>
              <a:cs typeface="Arial"/>
              <a:sym typeface="Arial"/>
            </a:endParaRPr>
          </a:p>
        </p:txBody>
      </p:sp>
      <p:sp>
        <p:nvSpPr>
          <p:cNvPr id="123" name="Google Shape;123;p26"/>
          <p:cNvSpPr/>
          <p:nvPr/>
        </p:nvSpPr>
        <p:spPr>
          <a:xfrm>
            <a:off x="960120" y="1737360"/>
            <a:ext cx="3474720" cy="5486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73% of SADC students use GenAI tools</a:t>
            </a:r>
            <a:endParaRPr b="0" i="0" sz="1100" u="none" cap="none" strike="noStrike">
              <a:solidFill>
                <a:srgbClr val="000000"/>
              </a:solidFill>
              <a:latin typeface="Arial"/>
              <a:ea typeface="Arial"/>
              <a:cs typeface="Arial"/>
              <a:sym typeface="Arial"/>
            </a:endParaRPr>
          </a:p>
        </p:txBody>
      </p:sp>
      <p:sp>
        <p:nvSpPr>
          <p:cNvPr id="124" name="Google Shape;124;p26"/>
          <p:cNvSpPr/>
          <p:nvPr/>
        </p:nvSpPr>
        <p:spPr>
          <a:xfrm>
            <a:off x="4937760" y="1234440"/>
            <a:ext cx="3931920" cy="1188720"/>
          </a:xfrm>
          <a:prstGeom prst="roundRect">
            <a:avLst>
              <a:gd fmla="val 9231"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26"/>
          <p:cNvSpPr/>
          <p:nvPr/>
        </p:nvSpPr>
        <p:spPr>
          <a:xfrm>
            <a:off x="4937760" y="1234440"/>
            <a:ext cx="73152" cy="1188720"/>
          </a:xfrm>
          <a:prstGeom prst="roundRect">
            <a:avLst>
              <a:gd fmla="val 50000" name="adj"/>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26"/>
          <p:cNvSpPr/>
          <p:nvPr/>
        </p:nvSpPr>
        <p:spPr>
          <a:xfrm>
            <a:off x="5166360" y="1344168"/>
            <a:ext cx="3474720" cy="38404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1" i="0" lang="en-US" sz="1500" u="none" cap="none" strike="noStrike">
                <a:solidFill>
                  <a:srgbClr val="212121"/>
                </a:solidFill>
                <a:latin typeface="Arial"/>
                <a:ea typeface="Arial"/>
                <a:cs typeface="Arial"/>
                <a:sym typeface="Arial"/>
              </a:rPr>
              <a:t>❓  Ignorance</a:t>
            </a:r>
            <a:endParaRPr b="0" i="0" sz="1500" u="none" cap="none" strike="noStrike">
              <a:solidFill>
                <a:srgbClr val="000000"/>
              </a:solidFill>
              <a:latin typeface="Arial"/>
              <a:ea typeface="Arial"/>
              <a:cs typeface="Arial"/>
              <a:sym typeface="Arial"/>
            </a:endParaRPr>
          </a:p>
        </p:txBody>
      </p:sp>
      <p:sp>
        <p:nvSpPr>
          <p:cNvPr id="127" name="Google Shape;127;p26"/>
          <p:cNvSpPr/>
          <p:nvPr/>
        </p:nvSpPr>
        <p:spPr>
          <a:xfrm>
            <a:off x="5166360" y="1737360"/>
            <a:ext cx="3474720" cy="5486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We don't know what we don't know about readiness</a:t>
            </a:r>
            <a:endParaRPr b="0" i="0" sz="1100" u="none" cap="none" strike="noStrike">
              <a:solidFill>
                <a:srgbClr val="000000"/>
              </a:solidFill>
              <a:latin typeface="Arial"/>
              <a:ea typeface="Arial"/>
              <a:cs typeface="Arial"/>
              <a:sym typeface="Arial"/>
            </a:endParaRPr>
          </a:p>
        </p:txBody>
      </p:sp>
      <p:sp>
        <p:nvSpPr>
          <p:cNvPr id="128" name="Google Shape;128;p26"/>
          <p:cNvSpPr/>
          <p:nvPr/>
        </p:nvSpPr>
        <p:spPr>
          <a:xfrm>
            <a:off x="731520" y="2651760"/>
            <a:ext cx="3931920" cy="1188720"/>
          </a:xfrm>
          <a:prstGeom prst="roundRect">
            <a:avLst>
              <a:gd fmla="val 9231"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26"/>
          <p:cNvSpPr/>
          <p:nvPr/>
        </p:nvSpPr>
        <p:spPr>
          <a:xfrm>
            <a:off x="731520" y="2651760"/>
            <a:ext cx="73152" cy="1188720"/>
          </a:xfrm>
          <a:prstGeom prst="roundRect">
            <a:avLst>
              <a:gd fmla="val 50000" name="adj"/>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26"/>
          <p:cNvSpPr/>
          <p:nvPr/>
        </p:nvSpPr>
        <p:spPr>
          <a:xfrm>
            <a:off x="960120" y="2761488"/>
            <a:ext cx="3474720" cy="38404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1" i="0" lang="en-US" sz="1500" u="none" cap="none" strike="noStrike">
                <a:solidFill>
                  <a:srgbClr val="212121"/>
                </a:solidFill>
                <a:latin typeface="Arial"/>
                <a:ea typeface="Arial"/>
                <a:cs typeface="Arial"/>
                <a:sym typeface="Arial"/>
              </a:rPr>
              <a:t>⚡  Urgency</a:t>
            </a:r>
            <a:endParaRPr b="0" i="0" sz="1500" u="none" cap="none" strike="noStrike">
              <a:solidFill>
                <a:srgbClr val="000000"/>
              </a:solidFill>
              <a:latin typeface="Arial"/>
              <a:ea typeface="Arial"/>
              <a:cs typeface="Arial"/>
              <a:sym typeface="Arial"/>
            </a:endParaRPr>
          </a:p>
        </p:txBody>
      </p:sp>
      <p:sp>
        <p:nvSpPr>
          <p:cNvPr id="131" name="Google Shape;131;p26"/>
          <p:cNvSpPr/>
          <p:nvPr/>
        </p:nvSpPr>
        <p:spPr>
          <a:xfrm>
            <a:off x="960120" y="3154680"/>
            <a:ext cx="3474720" cy="5486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Youth demographics &amp; massive skills gap</a:t>
            </a:r>
            <a:endParaRPr b="0" i="0" sz="1100" u="none" cap="none" strike="noStrike">
              <a:solidFill>
                <a:srgbClr val="000000"/>
              </a:solidFill>
              <a:latin typeface="Arial"/>
              <a:ea typeface="Arial"/>
              <a:cs typeface="Arial"/>
              <a:sym typeface="Arial"/>
            </a:endParaRPr>
          </a:p>
        </p:txBody>
      </p:sp>
      <p:sp>
        <p:nvSpPr>
          <p:cNvPr id="132" name="Google Shape;132;p26"/>
          <p:cNvSpPr/>
          <p:nvPr/>
        </p:nvSpPr>
        <p:spPr>
          <a:xfrm>
            <a:off x="4937760" y="2651760"/>
            <a:ext cx="3931920" cy="1188720"/>
          </a:xfrm>
          <a:prstGeom prst="roundRect">
            <a:avLst>
              <a:gd fmla="val 9231"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26"/>
          <p:cNvSpPr/>
          <p:nvPr/>
        </p:nvSpPr>
        <p:spPr>
          <a:xfrm>
            <a:off x="4937760" y="2651760"/>
            <a:ext cx="73152" cy="1188720"/>
          </a:xfrm>
          <a:prstGeom prst="roundRect">
            <a:avLst>
              <a:gd fmla="val 50000" name="adj"/>
            </a:avLst>
          </a:prstGeom>
          <a:solidFill>
            <a:srgbClr val="4CAF5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26"/>
          <p:cNvSpPr/>
          <p:nvPr/>
        </p:nvSpPr>
        <p:spPr>
          <a:xfrm>
            <a:off x="5166360" y="2761488"/>
            <a:ext cx="3474720" cy="38404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1" i="0" lang="en-US" sz="1500" u="none" cap="none" strike="noStrike">
                <a:solidFill>
                  <a:srgbClr val="212121"/>
                </a:solidFill>
                <a:latin typeface="Arial"/>
                <a:ea typeface="Arial"/>
                <a:cs typeface="Arial"/>
                <a:sym typeface="Arial"/>
              </a:rPr>
              <a:t>🚀  Opportunity</a:t>
            </a:r>
            <a:endParaRPr b="0" i="0" sz="1500" u="none" cap="none" strike="noStrike">
              <a:solidFill>
                <a:srgbClr val="000000"/>
              </a:solidFill>
              <a:latin typeface="Arial"/>
              <a:ea typeface="Arial"/>
              <a:cs typeface="Arial"/>
              <a:sym typeface="Arial"/>
            </a:endParaRPr>
          </a:p>
        </p:txBody>
      </p:sp>
      <p:sp>
        <p:nvSpPr>
          <p:cNvPr id="135" name="Google Shape;135;p26"/>
          <p:cNvSpPr/>
          <p:nvPr/>
        </p:nvSpPr>
        <p:spPr>
          <a:xfrm>
            <a:off x="5166360" y="3154680"/>
            <a:ext cx="3474720" cy="5486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Leapfrog potential in education transformation</a:t>
            </a:r>
            <a:endParaRPr b="0" i="0" sz="1100" u="none" cap="none" strike="noStrike">
              <a:solidFill>
                <a:srgbClr val="000000"/>
              </a:solidFill>
              <a:latin typeface="Arial"/>
              <a:ea typeface="Arial"/>
              <a:cs typeface="Arial"/>
              <a:sym typeface="Arial"/>
            </a:endParaRPr>
          </a:p>
        </p:txBody>
      </p:sp>
      <p:sp>
        <p:nvSpPr>
          <p:cNvPr id="136" name="Google Shape;136;p26"/>
          <p:cNvSpPr/>
          <p:nvPr/>
        </p:nvSpPr>
        <p:spPr>
          <a:xfrm>
            <a:off x="731520" y="4160520"/>
            <a:ext cx="3931920" cy="1188720"/>
          </a:xfrm>
          <a:prstGeom prst="roundRect">
            <a:avLst>
              <a:gd fmla="val 9231" name="adj"/>
            </a:avLst>
          </a:prstGeom>
          <a:solidFill>
            <a:srgbClr val="4285F4">
              <a:alpha val="92156"/>
            </a:srgbClr>
          </a:solidFill>
          <a:ln cap="flat" cmpd="sng" w="12700">
            <a:solidFill>
              <a:srgbClr val="4285F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26"/>
          <p:cNvSpPr/>
          <p:nvPr/>
        </p:nvSpPr>
        <p:spPr>
          <a:xfrm>
            <a:off x="914400" y="4206240"/>
            <a:ext cx="347472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300"/>
              <a:buFont typeface="Arial"/>
              <a:buNone/>
            </a:pPr>
            <a:r>
              <a:rPr b="1" i="0" lang="en-US" sz="1300" u="none" cap="none" strike="noStrike">
                <a:solidFill>
                  <a:srgbClr val="FF9900"/>
                </a:solidFill>
                <a:latin typeface="Arial"/>
                <a:ea typeface="Arial"/>
                <a:cs typeface="Arial"/>
                <a:sym typeface="Arial"/>
              </a:rPr>
              <a:t>Key Examples</a:t>
            </a:r>
            <a:endParaRPr b="0" i="0" sz="1300" u="none" cap="none" strike="noStrike">
              <a:solidFill>
                <a:srgbClr val="FF9900"/>
              </a:solidFill>
              <a:latin typeface="Arial"/>
              <a:ea typeface="Arial"/>
              <a:cs typeface="Arial"/>
              <a:sym typeface="Arial"/>
            </a:endParaRPr>
          </a:p>
        </p:txBody>
      </p:sp>
      <p:sp>
        <p:nvSpPr>
          <p:cNvPr id="138" name="Google Shape;138;p26"/>
          <p:cNvSpPr/>
          <p:nvPr/>
        </p:nvSpPr>
        <p:spPr>
          <a:xfrm>
            <a:off x="914400" y="4526280"/>
            <a:ext cx="3474720" cy="777240"/>
          </a:xfrm>
          <a:prstGeom prst="rect">
            <a:avLst/>
          </a:prstGeom>
          <a:noFill/>
          <a:ln>
            <a:noFill/>
          </a:ln>
        </p:spPr>
        <p:txBody>
          <a:bodyPr anchorCtr="0" anchor="ctr" bIns="0" lIns="0" spcFirstLastPara="1" rIns="0" wrap="square" tIns="0">
            <a:noAutofit/>
          </a:bodyPr>
          <a:lstStyle/>
          <a:p>
            <a:pPr indent="-342900" lvl="0" marL="342900" marR="0" rtl="0" algn="l">
              <a:lnSpc>
                <a:spcPct val="100000"/>
              </a:lnSpc>
              <a:spcBef>
                <a:spcPts val="0"/>
              </a:spcBef>
              <a:spcAft>
                <a:spcPts val="0"/>
              </a:spcAft>
              <a:buClr>
                <a:srgbClr val="000000"/>
              </a:buClr>
              <a:buSzPts val="1000"/>
              <a:buFont typeface="Arial"/>
              <a:buChar char="•"/>
            </a:pPr>
            <a:r>
              <a:rPr b="0" i="0" lang="en-US" sz="1000" u="none" cap="none" strike="noStrike">
                <a:solidFill>
                  <a:srgbClr val="595959"/>
                </a:solidFill>
                <a:latin typeface="Arial"/>
                <a:ea typeface="Arial"/>
                <a:cs typeface="Arial"/>
                <a:sym typeface="Arial"/>
              </a:rPr>
              <a:t>Kenya's CBE-AI integration</a:t>
            </a:r>
            <a:endParaRPr b="0" i="0" sz="10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1000"/>
              <a:buFont typeface="Arial"/>
              <a:buChar char="•"/>
            </a:pPr>
            <a:r>
              <a:rPr b="0" i="0" lang="en-US" sz="1000" u="none" cap="none" strike="noStrike">
                <a:solidFill>
                  <a:srgbClr val="595959"/>
                </a:solidFill>
                <a:latin typeface="Arial"/>
                <a:ea typeface="Arial"/>
                <a:cs typeface="Arial"/>
                <a:sym typeface="Arial"/>
              </a:rPr>
              <a:t>Senegal's algorithmic literacy programs</a:t>
            </a:r>
            <a:endParaRPr b="0" i="0" sz="10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1000"/>
              <a:buFont typeface="Arial"/>
              <a:buChar char="•"/>
            </a:pPr>
            <a:r>
              <a:rPr b="0" i="0" lang="en-US" sz="1000" u="none" cap="none" strike="noStrike">
                <a:solidFill>
                  <a:srgbClr val="595959"/>
                </a:solidFill>
                <a:latin typeface="Arial"/>
                <a:ea typeface="Arial"/>
                <a:cs typeface="Arial"/>
                <a:sym typeface="Arial"/>
              </a:rPr>
              <a:t>South Africa's Unisa bootcamps</a:t>
            </a:r>
            <a:endParaRPr b="0" i="0" sz="1000" u="none" cap="none" strike="noStrike">
              <a:solidFill>
                <a:srgbClr val="000000"/>
              </a:solidFill>
              <a:latin typeface="Arial"/>
              <a:ea typeface="Arial"/>
              <a:cs typeface="Arial"/>
              <a:sym typeface="Arial"/>
            </a:endParaRPr>
          </a:p>
        </p:txBody>
      </p:sp>
      <p:sp>
        <p:nvSpPr>
          <p:cNvPr id="139" name="Google Shape;139;p26"/>
          <p:cNvSpPr/>
          <p:nvPr/>
        </p:nvSpPr>
        <p:spPr>
          <a:xfrm>
            <a:off x="5029200" y="4160520"/>
            <a:ext cx="6400800" cy="1188720"/>
          </a:xfrm>
          <a:prstGeom prst="roundRect">
            <a:avLst>
              <a:gd fmla="val 9231" name="adj"/>
            </a:avLst>
          </a:prstGeom>
          <a:solidFill>
            <a:srgbClr val="2121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26"/>
          <p:cNvSpPr/>
          <p:nvPr/>
        </p:nvSpPr>
        <p:spPr>
          <a:xfrm>
            <a:off x="5212080" y="4206240"/>
            <a:ext cx="5943600" cy="109728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950"/>
              <a:buFont typeface="Arial"/>
              <a:buNone/>
            </a:pPr>
            <a:r>
              <a:rPr b="0" i="1" lang="en-US" sz="950" u="none" cap="none" strike="noStrike">
                <a:solidFill>
                  <a:srgbClr val="FFFFFF"/>
                </a:solidFill>
                <a:latin typeface="Arial"/>
                <a:ea typeface="Arial"/>
                <a:cs typeface="Arial"/>
                <a:sym typeface="Arial"/>
              </a:rPr>
              <a:t>"The question is not whether Africa will adopt AI in education—73% of Southern African students already use it. The question is whether that adoption will be guided by frameworks that center African voices, address African realities, and serve African futures."</a:t>
            </a:r>
            <a:endParaRPr b="0" i="0" sz="950" u="none" cap="none" strike="noStrike">
              <a:solidFill>
                <a:srgbClr val="000000"/>
              </a:solidFill>
              <a:latin typeface="Arial"/>
              <a:ea typeface="Arial"/>
              <a:cs typeface="Arial"/>
              <a:sym typeface="Arial"/>
            </a:endParaRPr>
          </a:p>
        </p:txBody>
      </p:sp>
      <p:sp>
        <p:nvSpPr>
          <p:cNvPr id="141" name="Google Shape;141;p26"/>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26"/>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8" name="Shape 598"/>
        <p:cNvGrpSpPr/>
        <p:nvPr/>
      </p:nvGrpSpPr>
      <p:grpSpPr>
        <a:xfrm>
          <a:off x="0" y="0"/>
          <a:ext cx="0" cy="0"/>
          <a:chOff x="0" y="0"/>
          <a:chExt cx="0" cy="0"/>
        </a:xfrm>
      </p:grpSpPr>
      <p:sp>
        <p:nvSpPr>
          <p:cNvPr id="599" name="Google Shape;599;p4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600" name="Google Shape;600;p4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601" name="Google Shape;601;p44"/>
          <p:cNvSpPr/>
          <p:nvPr/>
        </p:nvSpPr>
        <p:spPr>
          <a:xfrm>
            <a:off x="0" y="0"/>
            <a:ext cx="12192000" cy="54864"/>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2" name="Google Shape;602;p44"/>
          <p:cNvSpPr/>
          <p:nvPr/>
        </p:nvSpPr>
        <p:spPr>
          <a:xfrm>
            <a:off x="731520" y="274320"/>
            <a:ext cx="100584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FFFFFF"/>
                </a:solidFill>
                <a:latin typeface="Arial"/>
                <a:ea typeface="Arial"/>
                <a:cs typeface="Arial"/>
                <a:sym typeface="Arial"/>
              </a:rPr>
              <a:t>USA-AFRICA AIEd INITIATIVE 2026</a:t>
            </a:r>
            <a:endParaRPr b="0" i="0" sz="2400" u="none" cap="none" strike="noStrike">
              <a:solidFill>
                <a:srgbClr val="000000"/>
              </a:solidFill>
              <a:latin typeface="Arial"/>
              <a:ea typeface="Arial"/>
              <a:cs typeface="Arial"/>
              <a:sym typeface="Arial"/>
            </a:endParaRPr>
          </a:p>
        </p:txBody>
      </p:sp>
      <p:sp>
        <p:nvSpPr>
          <p:cNvPr id="603" name="Google Shape;603;p44"/>
          <p:cNvSpPr/>
          <p:nvPr/>
        </p:nvSpPr>
        <p:spPr>
          <a:xfrm>
            <a:off x="731520" y="777240"/>
            <a:ext cx="822960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300"/>
              <a:buFont typeface="Arial"/>
              <a:buNone/>
            </a:pPr>
            <a:r>
              <a:rPr b="0" i="0" lang="en-US" sz="1300" u="none" cap="none" strike="noStrike">
                <a:solidFill>
                  <a:srgbClr val="FFAB40"/>
                </a:solidFill>
                <a:latin typeface="Arial"/>
                <a:ea typeface="Arial"/>
                <a:cs typeface="Arial"/>
                <a:sym typeface="Arial"/>
              </a:rPr>
              <a:t>Our Project: Comprehensive Continental Framework</a:t>
            </a:r>
            <a:endParaRPr b="0" i="0" sz="1300" u="none" cap="none" strike="noStrike">
              <a:solidFill>
                <a:srgbClr val="000000"/>
              </a:solidFill>
              <a:latin typeface="Arial"/>
              <a:ea typeface="Arial"/>
              <a:cs typeface="Arial"/>
              <a:sym typeface="Arial"/>
            </a:endParaRPr>
          </a:p>
        </p:txBody>
      </p:sp>
      <p:sp>
        <p:nvSpPr>
          <p:cNvPr id="604" name="Google Shape;604;p44"/>
          <p:cNvSpPr/>
          <p:nvPr/>
        </p:nvSpPr>
        <p:spPr>
          <a:xfrm>
            <a:off x="457200" y="1280160"/>
            <a:ext cx="2606040" cy="3200400"/>
          </a:xfrm>
          <a:prstGeom prst="roundRect">
            <a:avLst>
              <a:gd fmla="val 5263"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5" name="Google Shape;605;p44"/>
          <p:cNvSpPr/>
          <p:nvPr/>
        </p:nvSpPr>
        <p:spPr>
          <a:xfrm>
            <a:off x="457200" y="1280160"/>
            <a:ext cx="2606040" cy="548640"/>
          </a:xfrm>
          <a:prstGeom prst="roundRect">
            <a:avLst>
              <a:gd fmla="val 25000"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6" name="Google Shape;606;p44"/>
          <p:cNvSpPr/>
          <p:nvPr/>
        </p:nvSpPr>
        <p:spPr>
          <a:xfrm>
            <a:off x="457200" y="1645920"/>
            <a:ext cx="2606040" cy="201168"/>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7" name="Google Shape;607;p44"/>
          <p:cNvSpPr/>
          <p:nvPr/>
        </p:nvSpPr>
        <p:spPr>
          <a:xfrm>
            <a:off x="457200" y="1280160"/>
            <a:ext cx="260604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rgbClr val="FFFFFF"/>
                </a:solidFill>
                <a:latin typeface="Arial"/>
                <a:ea typeface="Arial"/>
                <a:cs typeface="Arial"/>
                <a:sym typeface="Arial"/>
              </a:rPr>
              <a:t>Needs Assessment</a:t>
            </a:r>
            <a:endParaRPr b="0" i="0" sz="1400" u="none" cap="none" strike="noStrike">
              <a:solidFill>
                <a:srgbClr val="000000"/>
              </a:solidFill>
              <a:latin typeface="Arial"/>
              <a:ea typeface="Arial"/>
              <a:cs typeface="Arial"/>
              <a:sym typeface="Arial"/>
            </a:endParaRPr>
          </a:p>
        </p:txBody>
      </p:sp>
      <p:sp>
        <p:nvSpPr>
          <p:cNvPr id="608" name="Google Shape;608;p44"/>
          <p:cNvSpPr/>
          <p:nvPr/>
        </p:nvSpPr>
        <p:spPr>
          <a:xfrm>
            <a:off x="594360" y="2011680"/>
            <a:ext cx="2331720" cy="13716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EEEEEE"/>
                </a:solidFill>
                <a:latin typeface="Arial"/>
                <a:ea typeface="Arial"/>
                <a:cs typeface="Arial"/>
                <a:sym typeface="Arial"/>
              </a:rPr>
              <a:t>KTAI-Africa development; 10-country pilot</a:t>
            </a:r>
            <a:endParaRPr b="0" i="0" sz="1100" u="none" cap="none" strike="noStrike">
              <a:solidFill>
                <a:srgbClr val="000000"/>
              </a:solidFill>
              <a:latin typeface="Arial"/>
              <a:ea typeface="Arial"/>
              <a:cs typeface="Arial"/>
              <a:sym typeface="Arial"/>
            </a:endParaRPr>
          </a:p>
        </p:txBody>
      </p:sp>
      <p:sp>
        <p:nvSpPr>
          <p:cNvPr id="609" name="Google Shape;609;p44"/>
          <p:cNvSpPr/>
          <p:nvPr/>
        </p:nvSpPr>
        <p:spPr>
          <a:xfrm>
            <a:off x="822960" y="3840480"/>
            <a:ext cx="1828800" cy="365760"/>
          </a:xfrm>
          <a:prstGeom prst="roundRect">
            <a:avLst>
              <a:gd fmla="val 25000" name="adj"/>
            </a:avLst>
          </a:prstGeom>
          <a:solidFill>
            <a:srgbClr val="4285F4">
              <a:alpha val="70196"/>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0" name="Google Shape;610;p44"/>
          <p:cNvSpPr/>
          <p:nvPr/>
        </p:nvSpPr>
        <p:spPr>
          <a:xfrm>
            <a:off x="822960" y="3840480"/>
            <a:ext cx="1828800" cy="3657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100"/>
              <a:buFont typeface="Arial"/>
              <a:buNone/>
            </a:pPr>
            <a:r>
              <a:rPr b="1" i="0" lang="en-US" sz="1100" u="none" cap="none" strike="noStrike">
                <a:solidFill>
                  <a:srgbClr val="FFFFFF"/>
                </a:solidFill>
                <a:latin typeface="Arial"/>
                <a:ea typeface="Arial"/>
                <a:cs typeface="Arial"/>
                <a:sym typeface="Arial"/>
              </a:rPr>
              <a:t>2026-2027</a:t>
            </a:r>
            <a:endParaRPr b="0" i="0" sz="1100" u="none" cap="none" strike="noStrike">
              <a:solidFill>
                <a:srgbClr val="000000"/>
              </a:solidFill>
              <a:latin typeface="Arial"/>
              <a:ea typeface="Arial"/>
              <a:cs typeface="Arial"/>
              <a:sym typeface="Arial"/>
            </a:endParaRPr>
          </a:p>
        </p:txBody>
      </p:sp>
      <p:sp>
        <p:nvSpPr>
          <p:cNvPr id="611" name="Google Shape;611;p44"/>
          <p:cNvSpPr/>
          <p:nvPr/>
        </p:nvSpPr>
        <p:spPr>
          <a:xfrm>
            <a:off x="3291840" y="1280160"/>
            <a:ext cx="2606040" cy="3200400"/>
          </a:xfrm>
          <a:prstGeom prst="roundRect">
            <a:avLst>
              <a:gd fmla="val 5263"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2" name="Google Shape;612;p44"/>
          <p:cNvSpPr/>
          <p:nvPr/>
        </p:nvSpPr>
        <p:spPr>
          <a:xfrm>
            <a:off x="3291840" y="1280160"/>
            <a:ext cx="2606040" cy="548640"/>
          </a:xfrm>
          <a:prstGeom prst="roundRect">
            <a:avLst>
              <a:gd fmla="val 25000" name="adj"/>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3" name="Google Shape;613;p44"/>
          <p:cNvSpPr/>
          <p:nvPr/>
        </p:nvSpPr>
        <p:spPr>
          <a:xfrm>
            <a:off x="3291840" y="1645920"/>
            <a:ext cx="2606040" cy="201168"/>
          </a:xfrm>
          <a:prstGeom prst="rect">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4" name="Google Shape;614;p44"/>
          <p:cNvSpPr/>
          <p:nvPr/>
        </p:nvSpPr>
        <p:spPr>
          <a:xfrm>
            <a:off x="3291840" y="1280160"/>
            <a:ext cx="260604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rgbClr val="FFFFFF"/>
                </a:solidFill>
                <a:latin typeface="Arial"/>
                <a:ea typeface="Arial"/>
                <a:cs typeface="Arial"/>
                <a:sym typeface="Arial"/>
              </a:rPr>
              <a:t>Research</a:t>
            </a:r>
            <a:endParaRPr b="0" i="0" sz="1400" u="none" cap="none" strike="noStrike">
              <a:solidFill>
                <a:srgbClr val="000000"/>
              </a:solidFill>
              <a:latin typeface="Arial"/>
              <a:ea typeface="Arial"/>
              <a:cs typeface="Arial"/>
              <a:sym typeface="Arial"/>
            </a:endParaRPr>
          </a:p>
        </p:txBody>
      </p:sp>
      <p:sp>
        <p:nvSpPr>
          <p:cNvPr id="615" name="Google Shape;615;p44"/>
          <p:cNvSpPr/>
          <p:nvPr/>
        </p:nvSpPr>
        <p:spPr>
          <a:xfrm>
            <a:off x="3429000" y="2011680"/>
            <a:ext cx="2331720" cy="13716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EEEEEE"/>
                </a:solidFill>
                <a:latin typeface="Arial"/>
                <a:ea typeface="Arial"/>
                <a:cs typeface="Arial"/>
                <a:sym typeface="Arial"/>
              </a:rPr>
              <a:t>CDP 2.0 validation; regional syntheses</a:t>
            </a:r>
            <a:endParaRPr b="0" i="0" sz="1100" u="none" cap="none" strike="noStrike">
              <a:solidFill>
                <a:srgbClr val="000000"/>
              </a:solidFill>
              <a:latin typeface="Arial"/>
              <a:ea typeface="Arial"/>
              <a:cs typeface="Arial"/>
              <a:sym typeface="Arial"/>
            </a:endParaRPr>
          </a:p>
        </p:txBody>
      </p:sp>
      <p:sp>
        <p:nvSpPr>
          <p:cNvPr id="616" name="Google Shape;616;p44"/>
          <p:cNvSpPr/>
          <p:nvPr/>
        </p:nvSpPr>
        <p:spPr>
          <a:xfrm>
            <a:off x="3657600" y="3840480"/>
            <a:ext cx="1828800" cy="365760"/>
          </a:xfrm>
          <a:prstGeom prst="roundRect">
            <a:avLst>
              <a:gd fmla="val 25000" name="adj"/>
            </a:avLst>
          </a:prstGeom>
          <a:solidFill>
            <a:srgbClr val="0097A7">
              <a:alpha val="70196"/>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7" name="Google Shape;617;p44"/>
          <p:cNvSpPr/>
          <p:nvPr/>
        </p:nvSpPr>
        <p:spPr>
          <a:xfrm>
            <a:off x="3657600" y="3840480"/>
            <a:ext cx="1828800" cy="3657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100"/>
              <a:buFont typeface="Arial"/>
              <a:buNone/>
            </a:pPr>
            <a:r>
              <a:rPr b="1" i="0" lang="en-US" sz="1100" u="none" cap="none" strike="noStrike">
                <a:solidFill>
                  <a:srgbClr val="FFFFFF"/>
                </a:solidFill>
                <a:latin typeface="Arial"/>
                <a:ea typeface="Arial"/>
                <a:cs typeface="Arial"/>
                <a:sym typeface="Arial"/>
              </a:rPr>
              <a:t>2026-2028</a:t>
            </a:r>
            <a:endParaRPr b="0" i="0" sz="1100" u="none" cap="none" strike="noStrike">
              <a:solidFill>
                <a:srgbClr val="000000"/>
              </a:solidFill>
              <a:latin typeface="Arial"/>
              <a:ea typeface="Arial"/>
              <a:cs typeface="Arial"/>
              <a:sym typeface="Arial"/>
            </a:endParaRPr>
          </a:p>
        </p:txBody>
      </p:sp>
      <p:sp>
        <p:nvSpPr>
          <p:cNvPr id="618" name="Google Shape;618;p44"/>
          <p:cNvSpPr/>
          <p:nvPr/>
        </p:nvSpPr>
        <p:spPr>
          <a:xfrm>
            <a:off x="6126480" y="1280160"/>
            <a:ext cx="2606040" cy="3200400"/>
          </a:xfrm>
          <a:prstGeom prst="roundRect">
            <a:avLst>
              <a:gd fmla="val 5263"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9" name="Google Shape;619;p44"/>
          <p:cNvSpPr/>
          <p:nvPr/>
        </p:nvSpPr>
        <p:spPr>
          <a:xfrm>
            <a:off x="6126480" y="1280160"/>
            <a:ext cx="2606040" cy="548640"/>
          </a:xfrm>
          <a:prstGeom prst="roundRect">
            <a:avLst>
              <a:gd fmla="val 25000" name="adj"/>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0" name="Google Shape;620;p44"/>
          <p:cNvSpPr/>
          <p:nvPr/>
        </p:nvSpPr>
        <p:spPr>
          <a:xfrm>
            <a:off x="6126480" y="1645920"/>
            <a:ext cx="2606040" cy="201168"/>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1" name="Google Shape;621;p44"/>
          <p:cNvSpPr/>
          <p:nvPr/>
        </p:nvSpPr>
        <p:spPr>
          <a:xfrm>
            <a:off x="6126480" y="1280160"/>
            <a:ext cx="260604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rgbClr val="FFFFFF"/>
                </a:solidFill>
                <a:latin typeface="Arial"/>
                <a:ea typeface="Arial"/>
                <a:cs typeface="Arial"/>
                <a:sym typeface="Arial"/>
              </a:rPr>
              <a:t>Training</a:t>
            </a:r>
            <a:endParaRPr b="0" i="0" sz="1400" u="none" cap="none" strike="noStrike">
              <a:solidFill>
                <a:srgbClr val="000000"/>
              </a:solidFill>
              <a:latin typeface="Arial"/>
              <a:ea typeface="Arial"/>
              <a:cs typeface="Arial"/>
              <a:sym typeface="Arial"/>
            </a:endParaRPr>
          </a:p>
        </p:txBody>
      </p:sp>
      <p:sp>
        <p:nvSpPr>
          <p:cNvPr id="622" name="Google Shape;622;p44"/>
          <p:cNvSpPr/>
          <p:nvPr/>
        </p:nvSpPr>
        <p:spPr>
          <a:xfrm>
            <a:off x="6263640" y="2011680"/>
            <a:ext cx="2331720" cy="13716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EEEEEE"/>
                </a:solidFill>
                <a:latin typeface="Arial"/>
                <a:ea typeface="Arial"/>
                <a:cs typeface="Arial"/>
                <a:sym typeface="Arial"/>
              </a:rPr>
              <a:t>Mwalimu SMART-AI rollout; micro-credentials</a:t>
            </a:r>
            <a:endParaRPr b="0" i="0" sz="1100" u="none" cap="none" strike="noStrike">
              <a:solidFill>
                <a:srgbClr val="000000"/>
              </a:solidFill>
              <a:latin typeface="Arial"/>
              <a:ea typeface="Arial"/>
              <a:cs typeface="Arial"/>
              <a:sym typeface="Arial"/>
            </a:endParaRPr>
          </a:p>
        </p:txBody>
      </p:sp>
      <p:sp>
        <p:nvSpPr>
          <p:cNvPr id="623" name="Google Shape;623;p44"/>
          <p:cNvSpPr/>
          <p:nvPr/>
        </p:nvSpPr>
        <p:spPr>
          <a:xfrm>
            <a:off x="6492240" y="3840480"/>
            <a:ext cx="1828800" cy="365760"/>
          </a:xfrm>
          <a:prstGeom prst="roundRect">
            <a:avLst>
              <a:gd fmla="val 25000" name="adj"/>
            </a:avLst>
          </a:prstGeom>
          <a:solidFill>
            <a:srgbClr val="FFAB40">
              <a:alpha val="70196"/>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4" name="Google Shape;624;p44"/>
          <p:cNvSpPr/>
          <p:nvPr/>
        </p:nvSpPr>
        <p:spPr>
          <a:xfrm>
            <a:off x="6492240" y="3840480"/>
            <a:ext cx="1828800" cy="3657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100"/>
              <a:buFont typeface="Arial"/>
              <a:buNone/>
            </a:pPr>
            <a:r>
              <a:rPr b="1" i="0" lang="en-US" sz="1100" u="none" cap="none" strike="noStrike">
                <a:solidFill>
                  <a:srgbClr val="FFFFFF"/>
                </a:solidFill>
                <a:latin typeface="Arial"/>
                <a:ea typeface="Arial"/>
                <a:cs typeface="Arial"/>
                <a:sym typeface="Arial"/>
              </a:rPr>
              <a:t>2027-2029</a:t>
            </a:r>
            <a:endParaRPr b="0" i="0" sz="1100" u="none" cap="none" strike="noStrike">
              <a:solidFill>
                <a:srgbClr val="000000"/>
              </a:solidFill>
              <a:latin typeface="Arial"/>
              <a:ea typeface="Arial"/>
              <a:cs typeface="Arial"/>
              <a:sym typeface="Arial"/>
            </a:endParaRPr>
          </a:p>
        </p:txBody>
      </p:sp>
      <p:sp>
        <p:nvSpPr>
          <p:cNvPr id="625" name="Google Shape;625;p44"/>
          <p:cNvSpPr/>
          <p:nvPr/>
        </p:nvSpPr>
        <p:spPr>
          <a:xfrm>
            <a:off x="8961120" y="1280160"/>
            <a:ext cx="2606040" cy="3200400"/>
          </a:xfrm>
          <a:prstGeom prst="roundRect">
            <a:avLst>
              <a:gd fmla="val 5263"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6" name="Google Shape;626;p44"/>
          <p:cNvSpPr/>
          <p:nvPr/>
        </p:nvSpPr>
        <p:spPr>
          <a:xfrm>
            <a:off x="8961120" y="1280160"/>
            <a:ext cx="2606040" cy="548640"/>
          </a:xfrm>
          <a:prstGeom prst="roundRect">
            <a:avLst>
              <a:gd fmla="val 25000" name="adj"/>
            </a:avLst>
          </a:prstGeom>
          <a:solidFill>
            <a:srgbClr val="4CAF5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7" name="Google Shape;627;p44"/>
          <p:cNvSpPr/>
          <p:nvPr/>
        </p:nvSpPr>
        <p:spPr>
          <a:xfrm>
            <a:off x="8961120" y="1645920"/>
            <a:ext cx="2606040" cy="201168"/>
          </a:xfrm>
          <a:prstGeom prst="rect">
            <a:avLst/>
          </a:prstGeom>
          <a:solidFill>
            <a:srgbClr val="4CAF5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8" name="Google Shape;628;p44"/>
          <p:cNvSpPr/>
          <p:nvPr/>
        </p:nvSpPr>
        <p:spPr>
          <a:xfrm>
            <a:off x="8961120" y="1280160"/>
            <a:ext cx="260604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rgbClr val="FFFFFF"/>
                </a:solidFill>
                <a:latin typeface="Arial"/>
                <a:ea typeface="Arial"/>
                <a:cs typeface="Arial"/>
                <a:sym typeface="Arial"/>
              </a:rPr>
              <a:t>Policy</a:t>
            </a:r>
            <a:endParaRPr b="0" i="0" sz="1400" u="none" cap="none" strike="noStrike">
              <a:solidFill>
                <a:srgbClr val="000000"/>
              </a:solidFill>
              <a:latin typeface="Arial"/>
              <a:ea typeface="Arial"/>
              <a:cs typeface="Arial"/>
              <a:sym typeface="Arial"/>
            </a:endParaRPr>
          </a:p>
        </p:txBody>
      </p:sp>
      <p:sp>
        <p:nvSpPr>
          <p:cNvPr id="629" name="Google Shape;629;p44"/>
          <p:cNvSpPr/>
          <p:nvPr/>
        </p:nvSpPr>
        <p:spPr>
          <a:xfrm>
            <a:off x="9098280" y="2011680"/>
            <a:ext cx="2331720" cy="13716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EEEEEE"/>
                </a:solidFill>
                <a:latin typeface="Arial"/>
                <a:ea typeface="Arial"/>
                <a:cs typeface="Arial"/>
                <a:sym typeface="Arial"/>
              </a:rPr>
              <a:t>Continental framework for AU, RECs</a:t>
            </a:r>
            <a:endParaRPr b="0" i="0" sz="1100" u="none" cap="none" strike="noStrike">
              <a:solidFill>
                <a:srgbClr val="000000"/>
              </a:solidFill>
              <a:latin typeface="Arial"/>
              <a:ea typeface="Arial"/>
              <a:cs typeface="Arial"/>
              <a:sym typeface="Arial"/>
            </a:endParaRPr>
          </a:p>
        </p:txBody>
      </p:sp>
      <p:sp>
        <p:nvSpPr>
          <p:cNvPr id="630" name="Google Shape;630;p44"/>
          <p:cNvSpPr/>
          <p:nvPr/>
        </p:nvSpPr>
        <p:spPr>
          <a:xfrm>
            <a:off x="9326880" y="3840480"/>
            <a:ext cx="1828800" cy="365760"/>
          </a:xfrm>
          <a:prstGeom prst="roundRect">
            <a:avLst>
              <a:gd fmla="val 25000" name="adj"/>
            </a:avLst>
          </a:prstGeom>
          <a:solidFill>
            <a:srgbClr val="4CAF50">
              <a:alpha val="70196"/>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1" name="Google Shape;631;p44"/>
          <p:cNvSpPr/>
          <p:nvPr/>
        </p:nvSpPr>
        <p:spPr>
          <a:xfrm>
            <a:off x="9326880" y="3840480"/>
            <a:ext cx="1828800" cy="3657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100"/>
              <a:buFont typeface="Arial"/>
              <a:buNone/>
            </a:pPr>
            <a:r>
              <a:rPr b="1" i="0" lang="en-US" sz="1100" u="none" cap="none" strike="noStrike">
                <a:solidFill>
                  <a:srgbClr val="FFFFFF"/>
                </a:solidFill>
                <a:latin typeface="Arial"/>
                <a:ea typeface="Arial"/>
                <a:cs typeface="Arial"/>
                <a:sym typeface="Arial"/>
              </a:rPr>
              <a:t>2028-2030</a:t>
            </a:r>
            <a:endParaRPr b="0" i="0" sz="1100" u="none" cap="none" strike="noStrike">
              <a:solidFill>
                <a:srgbClr val="000000"/>
              </a:solidFill>
              <a:latin typeface="Arial"/>
              <a:ea typeface="Arial"/>
              <a:cs typeface="Arial"/>
              <a:sym typeface="Arial"/>
            </a:endParaRPr>
          </a:p>
        </p:txBody>
      </p:sp>
      <p:sp>
        <p:nvSpPr>
          <p:cNvPr id="632" name="Google Shape;632;p44"/>
          <p:cNvSpPr/>
          <p:nvPr/>
        </p:nvSpPr>
        <p:spPr>
          <a:xfrm>
            <a:off x="457200" y="4846320"/>
            <a:ext cx="10972800" cy="73152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chemeClr val="dk2"/>
                </a:solidFill>
                <a:latin typeface="Arial"/>
                <a:ea typeface="Arial"/>
                <a:cs typeface="Arial"/>
                <a:sym typeface="Arial"/>
              </a:rPr>
              <a:t>GOAL: Create an integrated, evidence-based approach to AI in African education grounded in African philosophical traditions and addressing African realities.</a:t>
            </a:r>
            <a:endParaRPr b="0" i="0" sz="1200" u="none" cap="none" strike="noStrike">
              <a:solidFill>
                <a:schemeClr val="dk2"/>
              </a:solidFill>
              <a:latin typeface="Arial"/>
              <a:ea typeface="Arial"/>
              <a:cs typeface="Arial"/>
              <a:sym typeface="Arial"/>
            </a:endParaRPr>
          </a:p>
        </p:txBody>
      </p:sp>
      <p:sp>
        <p:nvSpPr>
          <p:cNvPr id="633" name="Google Shape;633;p44"/>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4" name="Google Shape;634;p44"/>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8" name="Shape 638"/>
        <p:cNvGrpSpPr/>
        <p:nvPr/>
      </p:nvGrpSpPr>
      <p:grpSpPr>
        <a:xfrm>
          <a:off x="0" y="0"/>
          <a:ext cx="0" cy="0"/>
          <a:chOff x="0" y="0"/>
          <a:chExt cx="0" cy="0"/>
        </a:xfrm>
      </p:grpSpPr>
      <p:sp>
        <p:nvSpPr>
          <p:cNvPr id="639" name="Google Shape;639;p45"/>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640" name="Google Shape;640;p45"/>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641" name="Google Shape;641;p45"/>
          <p:cNvSpPr/>
          <p:nvPr/>
        </p:nvSpPr>
        <p:spPr>
          <a:xfrm>
            <a:off x="0" y="0"/>
            <a:ext cx="12192000" cy="54864"/>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2" name="Google Shape;642;p45"/>
          <p:cNvSpPr/>
          <p:nvPr/>
        </p:nvSpPr>
        <p:spPr>
          <a:xfrm>
            <a:off x="731520" y="320040"/>
            <a:ext cx="91440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212121"/>
                </a:solidFill>
                <a:latin typeface="Arial"/>
                <a:ea typeface="Arial"/>
                <a:cs typeface="Arial"/>
                <a:sym typeface="Arial"/>
              </a:rPr>
              <a:t>HOW YOU CAN ENGAGE</a:t>
            </a:r>
            <a:endParaRPr b="0" i="0" sz="2400" u="none" cap="none" strike="noStrike">
              <a:solidFill>
                <a:srgbClr val="000000"/>
              </a:solidFill>
              <a:latin typeface="Arial"/>
              <a:ea typeface="Arial"/>
              <a:cs typeface="Arial"/>
              <a:sym typeface="Arial"/>
            </a:endParaRPr>
          </a:p>
        </p:txBody>
      </p:sp>
      <p:sp>
        <p:nvSpPr>
          <p:cNvPr id="643" name="Google Shape;643;p45"/>
          <p:cNvSpPr/>
          <p:nvPr/>
        </p:nvSpPr>
        <p:spPr>
          <a:xfrm>
            <a:off x="731520" y="868680"/>
            <a:ext cx="2286000" cy="36576"/>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4" name="Google Shape;644;p45"/>
          <p:cNvSpPr/>
          <p:nvPr/>
        </p:nvSpPr>
        <p:spPr>
          <a:xfrm>
            <a:off x="457200" y="1097280"/>
            <a:ext cx="5394960" cy="2103120"/>
          </a:xfrm>
          <a:prstGeom prst="roundRect">
            <a:avLst>
              <a:gd fmla="val 5217"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5" name="Google Shape;645;p45"/>
          <p:cNvSpPr/>
          <p:nvPr/>
        </p:nvSpPr>
        <p:spPr>
          <a:xfrm>
            <a:off x="457200" y="1097280"/>
            <a:ext cx="5394960" cy="457200"/>
          </a:xfrm>
          <a:prstGeom prst="roundRect">
            <a:avLst>
              <a:gd fmla="val 24000"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6" name="Google Shape;646;p45"/>
          <p:cNvSpPr/>
          <p:nvPr/>
        </p:nvSpPr>
        <p:spPr>
          <a:xfrm>
            <a:off x="457200" y="1371600"/>
            <a:ext cx="5394960" cy="201168"/>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7" name="Google Shape;647;p45"/>
          <p:cNvSpPr/>
          <p:nvPr/>
        </p:nvSpPr>
        <p:spPr>
          <a:xfrm>
            <a:off x="640080" y="1097280"/>
            <a:ext cx="493776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300"/>
              <a:buFont typeface="Arial"/>
              <a:buNone/>
            </a:pPr>
            <a:r>
              <a:rPr b="1" i="0" lang="en-US" sz="1300" u="none" cap="none" strike="noStrike">
                <a:solidFill>
                  <a:srgbClr val="FFFFFF"/>
                </a:solidFill>
                <a:latin typeface="Arial"/>
                <a:ea typeface="Arial"/>
                <a:cs typeface="Arial"/>
                <a:sym typeface="Arial"/>
              </a:rPr>
              <a:t>For Researchers</a:t>
            </a:r>
            <a:endParaRPr b="0" i="0" sz="1300" u="none" cap="none" strike="noStrike">
              <a:solidFill>
                <a:srgbClr val="000000"/>
              </a:solidFill>
              <a:latin typeface="Arial"/>
              <a:ea typeface="Arial"/>
              <a:cs typeface="Arial"/>
              <a:sym typeface="Arial"/>
            </a:endParaRPr>
          </a:p>
        </p:txBody>
      </p:sp>
      <p:sp>
        <p:nvSpPr>
          <p:cNvPr id="648" name="Google Shape;648;p45"/>
          <p:cNvSpPr/>
          <p:nvPr/>
        </p:nvSpPr>
        <p:spPr>
          <a:xfrm>
            <a:off x="731520" y="1691640"/>
            <a:ext cx="4754880" cy="1371600"/>
          </a:xfrm>
          <a:prstGeom prst="rect">
            <a:avLst/>
          </a:prstGeom>
          <a:noFill/>
          <a:ln>
            <a:noFill/>
          </a:ln>
        </p:spPr>
        <p:txBody>
          <a:bodyPr anchorCtr="0" anchor="ctr" bIns="45700" lIns="91425" spcFirstLastPara="1" rIns="91425" wrap="square" tIns="45700">
            <a:noAutofit/>
          </a:bodyPr>
          <a:lstStyle/>
          <a:p>
            <a:pPr indent="-342900" lvl="0" marL="342900" marR="0" rtl="0" algn="l">
              <a:lnSpc>
                <a:spcPct val="100000"/>
              </a:lnSpc>
              <a:spcBef>
                <a:spcPts val="0"/>
              </a:spcBef>
              <a:spcAft>
                <a:spcPts val="0"/>
              </a:spcAft>
              <a:buClr>
                <a:srgbClr val="000000"/>
              </a:buClr>
              <a:buSzPts val="1050"/>
              <a:buFont typeface="Arial"/>
              <a:buChar char="•"/>
            </a:pPr>
            <a:r>
              <a:rPr b="0" i="0" lang="en-US" sz="1050" u="none" cap="none" strike="noStrike">
                <a:solidFill>
                  <a:srgbClr val="595959"/>
                </a:solidFill>
                <a:latin typeface="Arial"/>
                <a:ea typeface="Arial"/>
                <a:cs typeface="Arial"/>
                <a:sym typeface="Arial"/>
              </a:rPr>
              <a:t>Join regional working groups (North, West, East, Central, Southern)</a:t>
            </a:r>
            <a:endParaRPr b="0" i="0" sz="1050" u="none" cap="none" strike="noStrike">
              <a:solidFill>
                <a:srgbClr val="000000"/>
              </a:solidFill>
              <a:latin typeface="Arial"/>
              <a:ea typeface="Arial"/>
              <a:cs typeface="Arial"/>
              <a:sym typeface="Arial"/>
            </a:endParaRPr>
          </a:p>
          <a:p>
            <a:pPr indent="-342900" lvl="0" marL="342900" marR="0" rtl="0" algn="l">
              <a:lnSpc>
                <a:spcPct val="100000"/>
              </a:lnSpc>
              <a:spcBef>
                <a:spcPts val="600"/>
              </a:spcBef>
              <a:spcAft>
                <a:spcPts val="0"/>
              </a:spcAft>
              <a:buClr>
                <a:srgbClr val="000000"/>
              </a:buClr>
              <a:buSzPts val="1050"/>
              <a:buFont typeface="Arial"/>
              <a:buChar char="•"/>
            </a:pPr>
            <a:r>
              <a:rPr b="0" i="0" lang="en-US" sz="1050" u="none" cap="none" strike="noStrike">
                <a:solidFill>
                  <a:srgbClr val="595959"/>
                </a:solidFill>
                <a:latin typeface="Arial"/>
                <a:ea typeface="Arial"/>
                <a:cs typeface="Arial"/>
                <a:sym typeface="Arial"/>
              </a:rPr>
              <a:t>Contribute to KTAI-Africa instrument development</a:t>
            </a:r>
            <a:endParaRPr b="0" i="0" sz="1050" u="none" cap="none" strike="noStrike">
              <a:solidFill>
                <a:srgbClr val="000000"/>
              </a:solidFill>
              <a:latin typeface="Arial"/>
              <a:ea typeface="Arial"/>
              <a:cs typeface="Arial"/>
              <a:sym typeface="Arial"/>
            </a:endParaRPr>
          </a:p>
          <a:p>
            <a:pPr indent="-342900" lvl="0" marL="342900" marR="0" rtl="0" algn="l">
              <a:lnSpc>
                <a:spcPct val="100000"/>
              </a:lnSpc>
              <a:spcBef>
                <a:spcPts val="600"/>
              </a:spcBef>
              <a:spcAft>
                <a:spcPts val="0"/>
              </a:spcAft>
              <a:buClr>
                <a:srgbClr val="000000"/>
              </a:buClr>
              <a:buSzPts val="1050"/>
              <a:buFont typeface="Arial"/>
              <a:buChar char="•"/>
            </a:pPr>
            <a:r>
              <a:rPr b="0" i="0" lang="en-US" sz="1050" u="none" cap="none" strike="noStrike">
                <a:solidFill>
                  <a:srgbClr val="595959"/>
                </a:solidFill>
                <a:latin typeface="Arial"/>
                <a:ea typeface="Arial"/>
                <a:cs typeface="Arial"/>
                <a:sym typeface="Arial"/>
              </a:rPr>
              <a:t>Pilot assessment in your country/institution</a:t>
            </a:r>
            <a:endParaRPr b="0" i="0" sz="1050" u="none" cap="none" strike="noStrike">
              <a:solidFill>
                <a:srgbClr val="000000"/>
              </a:solidFill>
              <a:latin typeface="Arial"/>
              <a:ea typeface="Arial"/>
              <a:cs typeface="Arial"/>
              <a:sym typeface="Arial"/>
            </a:endParaRPr>
          </a:p>
        </p:txBody>
      </p:sp>
      <p:sp>
        <p:nvSpPr>
          <p:cNvPr id="649" name="Google Shape;649;p45"/>
          <p:cNvSpPr/>
          <p:nvPr/>
        </p:nvSpPr>
        <p:spPr>
          <a:xfrm>
            <a:off x="6126480" y="1097280"/>
            <a:ext cx="5394960" cy="2103120"/>
          </a:xfrm>
          <a:prstGeom prst="roundRect">
            <a:avLst>
              <a:gd fmla="val 5217"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0" name="Google Shape;650;p45"/>
          <p:cNvSpPr/>
          <p:nvPr/>
        </p:nvSpPr>
        <p:spPr>
          <a:xfrm>
            <a:off x="6126480" y="1097280"/>
            <a:ext cx="5394960" cy="457200"/>
          </a:xfrm>
          <a:prstGeom prst="roundRect">
            <a:avLst>
              <a:gd fmla="val 24000" name="adj"/>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1" name="Google Shape;651;p45"/>
          <p:cNvSpPr/>
          <p:nvPr/>
        </p:nvSpPr>
        <p:spPr>
          <a:xfrm>
            <a:off x="6126480" y="1371600"/>
            <a:ext cx="5394960" cy="201168"/>
          </a:xfrm>
          <a:prstGeom prst="rect">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2" name="Google Shape;652;p45"/>
          <p:cNvSpPr/>
          <p:nvPr/>
        </p:nvSpPr>
        <p:spPr>
          <a:xfrm>
            <a:off x="6309360" y="1097280"/>
            <a:ext cx="493776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300"/>
              <a:buFont typeface="Arial"/>
              <a:buNone/>
            </a:pPr>
            <a:r>
              <a:rPr b="1" i="0" lang="en-US" sz="1300" u="none" cap="none" strike="noStrike">
                <a:solidFill>
                  <a:srgbClr val="FFFFFF"/>
                </a:solidFill>
                <a:latin typeface="Arial"/>
                <a:ea typeface="Arial"/>
                <a:cs typeface="Arial"/>
                <a:sym typeface="Arial"/>
              </a:rPr>
              <a:t>For Educators</a:t>
            </a:r>
            <a:endParaRPr b="0" i="0" sz="1300" u="none" cap="none" strike="noStrike">
              <a:solidFill>
                <a:srgbClr val="000000"/>
              </a:solidFill>
              <a:latin typeface="Arial"/>
              <a:ea typeface="Arial"/>
              <a:cs typeface="Arial"/>
              <a:sym typeface="Arial"/>
            </a:endParaRPr>
          </a:p>
        </p:txBody>
      </p:sp>
      <p:sp>
        <p:nvSpPr>
          <p:cNvPr id="653" name="Google Shape;653;p45"/>
          <p:cNvSpPr/>
          <p:nvPr/>
        </p:nvSpPr>
        <p:spPr>
          <a:xfrm>
            <a:off x="6400800" y="1691640"/>
            <a:ext cx="4754880" cy="1371600"/>
          </a:xfrm>
          <a:prstGeom prst="rect">
            <a:avLst/>
          </a:prstGeom>
          <a:noFill/>
          <a:ln>
            <a:noFill/>
          </a:ln>
        </p:spPr>
        <p:txBody>
          <a:bodyPr anchorCtr="0" anchor="ctr" bIns="45700" lIns="91425" spcFirstLastPara="1" rIns="91425" wrap="square" tIns="45700">
            <a:noAutofit/>
          </a:bodyPr>
          <a:lstStyle/>
          <a:p>
            <a:pPr indent="-342900" lvl="0" marL="342900" marR="0" rtl="0" algn="l">
              <a:lnSpc>
                <a:spcPct val="100000"/>
              </a:lnSpc>
              <a:spcBef>
                <a:spcPts val="0"/>
              </a:spcBef>
              <a:spcAft>
                <a:spcPts val="0"/>
              </a:spcAft>
              <a:buClr>
                <a:srgbClr val="000000"/>
              </a:buClr>
              <a:buSzPts val="1050"/>
              <a:buFont typeface="Arial"/>
              <a:buChar char="•"/>
            </a:pPr>
            <a:r>
              <a:rPr b="0" i="0" lang="en-US" sz="1050" u="none" cap="none" strike="noStrike">
                <a:solidFill>
                  <a:srgbClr val="595959"/>
                </a:solidFill>
                <a:latin typeface="Arial"/>
                <a:ea typeface="Arial"/>
                <a:cs typeface="Arial"/>
                <a:sym typeface="Arial"/>
              </a:rPr>
              <a:t>Participate in Mwalimu SMART-AI training</a:t>
            </a:r>
            <a:endParaRPr b="0" i="0" sz="1050" u="none" cap="none" strike="noStrike">
              <a:solidFill>
                <a:srgbClr val="000000"/>
              </a:solidFill>
              <a:latin typeface="Arial"/>
              <a:ea typeface="Arial"/>
              <a:cs typeface="Arial"/>
              <a:sym typeface="Arial"/>
            </a:endParaRPr>
          </a:p>
          <a:p>
            <a:pPr indent="-342900" lvl="0" marL="342900" marR="0" rtl="0" algn="l">
              <a:lnSpc>
                <a:spcPct val="100000"/>
              </a:lnSpc>
              <a:spcBef>
                <a:spcPts val="600"/>
              </a:spcBef>
              <a:spcAft>
                <a:spcPts val="0"/>
              </a:spcAft>
              <a:buClr>
                <a:srgbClr val="000000"/>
              </a:buClr>
              <a:buSzPts val="1050"/>
              <a:buFont typeface="Arial"/>
              <a:buChar char="•"/>
            </a:pPr>
            <a:r>
              <a:rPr b="0" i="0" lang="en-US" sz="1050" u="none" cap="none" strike="noStrike">
                <a:solidFill>
                  <a:srgbClr val="595959"/>
                </a:solidFill>
                <a:latin typeface="Arial"/>
                <a:ea typeface="Arial"/>
                <a:cs typeface="Arial"/>
                <a:sym typeface="Arial"/>
              </a:rPr>
              <a:t>Join teacher research circles</a:t>
            </a:r>
            <a:endParaRPr b="0" i="0" sz="1050" u="none" cap="none" strike="noStrike">
              <a:solidFill>
                <a:srgbClr val="000000"/>
              </a:solidFill>
              <a:latin typeface="Arial"/>
              <a:ea typeface="Arial"/>
              <a:cs typeface="Arial"/>
              <a:sym typeface="Arial"/>
            </a:endParaRPr>
          </a:p>
          <a:p>
            <a:pPr indent="-342900" lvl="0" marL="342900" marR="0" rtl="0" algn="l">
              <a:lnSpc>
                <a:spcPct val="100000"/>
              </a:lnSpc>
              <a:spcBef>
                <a:spcPts val="600"/>
              </a:spcBef>
              <a:spcAft>
                <a:spcPts val="0"/>
              </a:spcAft>
              <a:buClr>
                <a:srgbClr val="000000"/>
              </a:buClr>
              <a:buSzPts val="1050"/>
              <a:buFont typeface="Arial"/>
              <a:buChar char="•"/>
            </a:pPr>
            <a:r>
              <a:rPr b="0" i="0" lang="en-US" sz="1050" u="none" cap="none" strike="noStrike">
                <a:solidFill>
                  <a:srgbClr val="595959"/>
                </a:solidFill>
                <a:latin typeface="Arial"/>
                <a:ea typeface="Arial"/>
                <a:cs typeface="Arial"/>
                <a:sym typeface="Arial"/>
              </a:rPr>
              <a:t>Share local AI practices</a:t>
            </a:r>
            <a:endParaRPr b="0" i="0" sz="1050" u="none" cap="none" strike="noStrike">
              <a:solidFill>
                <a:srgbClr val="000000"/>
              </a:solidFill>
              <a:latin typeface="Arial"/>
              <a:ea typeface="Arial"/>
              <a:cs typeface="Arial"/>
              <a:sym typeface="Arial"/>
            </a:endParaRPr>
          </a:p>
        </p:txBody>
      </p:sp>
      <p:sp>
        <p:nvSpPr>
          <p:cNvPr id="654" name="Google Shape;654;p45"/>
          <p:cNvSpPr/>
          <p:nvPr/>
        </p:nvSpPr>
        <p:spPr>
          <a:xfrm>
            <a:off x="457200" y="3474720"/>
            <a:ext cx="5394960" cy="2103120"/>
          </a:xfrm>
          <a:prstGeom prst="roundRect">
            <a:avLst>
              <a:gd fmla="val 5217"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5" name="Google Shape;655;p45"/>
          <p:cNvSpPr/>
          <p:nvPr/>
        </p:nvSpPr>
        <p:spPr>
          <a:xfrm>
            <a:off x="457200" y="3474720"/>
            <a:ext cx="5394960" cy="457200"/>
          </a:xfrm>
          <a:prstGeom prst="roundRect">
            <a:avLst>
              <a:gd fmla="val 24000" name="adj"/>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6" name="Google Shape;656;p45"/>
          <p:cNvSpPr/>
          <p:nvPr/>
        </p:nvSpPr>
        <p:spPr>
          <a:xfrm>
            <a:off x="457200" y="3749040"/>
            <a:ext cx="5394960" cy="201168"/>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7" name="Google Shape;657;p45"/>
          <p:cNvSpPr/>
          <p:nvPr/>
        </p:nvSpPr>
        <p:spPr>
          <a:xfrm>
            <a:off x="640080" y="3474720"/>
            <a:ext cx="493776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300"/>
              <a:buFont typeface="Arial"/>
              <a:buNone/>
            </a:pPr>
            <a:r>
              <a:rPr b="1" i="0" lang="en-US" sz="1300" u="none" cap="none" strike="noStrike">
                <a:solidFill>
                  <a:srgbClr val="FFFFFF"/>
                </a:solidFill>
                <a:latin typeface="Arial"/>
                <a:ea typeface="Arial"/>
                <a:cs typeface="Arial"/>
                <a:sym typeface="Arial"/>
              </a:rPr>
              <a:t>For Policymakers</a:t>
            </a:r>
            <a:endParaRPr b="0" i="0" sz="1300" u="none" cap="none" strike="noStrike">
              <a:solidFill>
                <a:srgbClr val="000000"/>
              </a:solidFill>
              <a:latin typeface="Arial"/>
              <a:ea typeface="Arial"/>
              <a:cs typeface="Arial"/>
              <a:sym typeface="Arial"/>
            </a:endParaRPr>
          </a:p>
        </p:txBody>
      </p:sp>
      <p:sp>
        <p:nvSpPr>
          <p:cNvPr id="658" name="Google Shape;658;p45"/>
          <p:cNvSpPr/>
          <p:nvPr/>
        </p:nvSpPr>
        <p:spPr>
          <a:xfrm>
            <a:off x="731520" y="4069080"/>
            <a:ext cx="4754880" cy="1371600"/>
          </a:xfrm>
          <a:prstGeom prst="rect">
            <a:avLst/>
          </a:prstGeom>
          <a:noFill/>
          <a:ln>
            <a:noFill/>
          </a:ln>
        </p:spPr>
        <p:txBody>
          <a:bodyPr anchorCtr="0" anchor="ctr" bIns="45700" lIns="91425" spcFirstLastPara="1" rIns="91425" wrap="square" tIns="45700">
            <a:noAutofit/>
          </a:bodyPr>
          <a:lstStyle/>
          <a:p>
            <a:pPr indent="-342900" lvl="0" marL="342900" marR="0" rtl="0" algn="l">
              <a:lnSpc>
                <a:spcPct val="100000"/>
              </a:lnSpc>
              <a:spcBef>
                <a:spcPts val="0"/>
              </a:spcBef>
              <a:spcAft>
                <a:spcPts val="0"/>
              </a:spcAft>
              <a:buClr>
                <a:srgbClr val="000000"/>
              </a:buClr>
              <a:buSzPts val="1050"/>
              <a:buFont typeface="Arial"/>
              <a:buChar char="•"/>
            </a:pPr>
            <a:r>
              <a:rPr b="0" i="0" lang="en-US" sz="1050" u="none" cap="none" strike="noStrike">
                <a:solidFill>
                  <a:srgbClr val="595959"/>
                </a:solidFill>
                <a:latin typeface="Arial"/>
                <a:ea typeface="Arial"/>
                <a:cs typeface="Arial"/>
                <a:sym typeface="Arial"/>
              </a:rPr>
              <a:t>Partner on national assessment</a:t>
            </a:r>
            <a:endParaRPr b="0" i="0" sz="1050" u="none" cap="none" strike="noStrike">
              <a:solidFill>
                <a:srgbClr val="000000"/>
              </a:solidFill>
              <a:latin typeface="Arial"/>
              <a:ea typeface="Arial"/>
              <a:cs typeface="Arial"/>
              <a:sym typeface="Arial"/>
            </a:endParaRPr>
          </a:p>
          <a:p>
            <a:pPr indent="-342900" lvl="0" marL="342900" marR="0" rtl="0" algn="l">
              <a:lnSpc>
                <a:spcPct val="100000"/>
              </a:lnSpc>
              <a:spcBef>
                <a:spcPts val="600"/>
              </a:spcBef>
              <a:spcAft>
                <a:spcPts val="0"/>
              </a:spcAft>
              <a:buClr>
                <a:srgbClr val="000000"/>
              </a:buClr>
              <a:buSzPts val="1050"/>
              <a:buFont typeface="Arial"/>
              <a:buChar char="•"/>
            </a:pPr>
            <a:r>
              <a:rPr b="0" i="0" lang="en-US" sz="1050" u="none" cap="none" strike="noStrike">
                <a:solidFill>
                  <a:srgbClr val="595959"/>
                </a:solidFill>
                <a:latin typeface="Arial"/>
                <a:ea typeface="Arial"/>
                <a:cs typeface="Arial"/>
                <a:sym typeface="Arial"/>
              </a:rPr>
              <a:t>Align with regional frameworks (SADCQF, ECOWAS, EAC)</a:t>
            </a:r>
            <a:endParaRPr b="0" i="0" sz="1050" u="none" cap="none" strike="noStrike">
              <a:solidFill>
                <a:srgbClr val="000000"/>
              </a:solidFill>
              <a:latin typeface="Arial"/>
              <a:ea typeface="Arial"/>
              <a:cs typeface="Arial"/>
              <a:sym typeface="Arial"/>
            </a:endParaRPr>
          </a:p>
          <a:p>
            <a:pPr indent="-342900" lvl="0" marL="342900" marR="0" rtl="0" algn="l">
              <a:lnSpc>
                <a:spcPct val="100000"/>
              </a:lnSpc>
              <a:spcBef>
                <a:spcPts val="600"/>
              </a:spcBef>
              <a:spcAft>
                <a:spcPts val="0"/>
              </a:spcAft>
              <a:buClr>
                <a:srgbClr val="000000"/>
              </a:buClr>
              <a:buSzPts val="1050"/>
              <a:buFont typeface="Arial"/>
              <a:buChar char="•"/>
            </a:pPr>
            <a:r>
              <a:rPr b="0" i="0" lang="en-US" sz="1050" u="none" cap="none" strike="noStrike">
                <a:solidFill>
                  <a:srgbClr val="595959"/>
                </a:solidFill>
                <a:latin typeface="Arial"/>
                <a:ea typeface="Arial"/>
                <a:cs typeface="Arial"/>
                <a:sym typeface="Arial"/>
              </a:rPr>
              <a:t>Support micro-credential recognition</a:t>
            </a:r>
            <a:endParaRPr b="0" i="0" sz="1050" u="none" cap="none" strike="noStrike">
              <a:solidFill>
                <a:srgbClr val="000000"/>
              </a:solidFill>
              <a:latin typeface="Arial"/>
              <a:ea typeface="Arial"/>
              <a:cs typeface="Arial"/>
              <a:sym typeface="Arial"/>
            </a:endParaRPr>
          </a:p>
        </p:txBody>
      </p:sp>
      <p:sp>
        <p:nvSpPr>
          <p:cNvPr id="659" name="Google Shape;659;p45"/>
          <p:cNvSpPr/>
          <p:nvPr/>
        </p:nvSpPr>
        <p:spPr>
          <a:xfrm>
            <a:off x="6126480" y="3474720"/>
            <a:ext cx="5394960" cy="2103120"/>
          </a:xfrm>
          <a:prstGeom prst="roundRect">
            <a:avLst>
              <a:gd fmla="val 5217"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0" name="Google Shape;660;p45"/>
          <p:cNvSpPr/>
          <p:nvPr/>
        </p:nvSpPr>
        <p:spPr>
          <a:xfrm>
            <a:off x="6126480" y="3474720"/>
            <a:ext cx="5394960" cy="457200"/>
          </a:xfrm>
          <a:prstGeom prst="roundRect">
            <a:avLst>
              <a:gd fmla="val 24000" name="adj"/>
            </a:avLst>
          </a:prstGeom>
          <a:solidFill>
            <a:srgbClr val="4CAF5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1" name="Google Shape;661;p45"/>
          <p:cNvSpPr/>
          <p:nvPr/>
        </p:nvSpPr>
        <p:spPr>
          <a:xfrm>
            <a:off x="6126480" y="3749040"/>
            <a:ext cx="5394960" cy="201168"/>
          </a:xfrm>
          <a:prstGeom prst="rect">
            <a:avLst/>
          </a:prstGeom>
          <a:solidFill>
            <a:srgbClr val="4CAF5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2" name="Google Shape;662;p45"/>
          <p:cNvSpPr/>
          <p:nvPr/>
        </p:nvSpPr>
        <p:spPr>
          <a:xfrm>
            <a:off x="6309360" y="3474720"/>
            <a:ext cx="493776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300"/>
              <a:buFont typeface="Arial"/>
              <a:buNone/>
            </a:pPr>
            <a:r>
              <a:rPr b="1" i="0" lang="en-US" sz="1300" u="none" cap="none" strike="noStrike">
                <a:solidFill>
                  <a:srgbClr val="FFFFFF"/>
                </a:solidFill>
                <a:latin typeface="Arial"/>
                <a:ea typeface="Arial"/>
                <a:cs typeface="Arial"/>
                <a:sym typeface="Arial"/>
              </a:rPr>
              <a:t>For Development Partners</a:t>
            </a:r>
            <a:endParaRPr b="0" i="0" sz="1300" u="none" cap="none" strike="noStrike">
              <a:solidFill>
                <a:srgbClr val="000000"/>
              </a:solidFill>
              <a:latin typeface="Arial"/>
              <a:ea typeface="Arial"/>
              <a:cs typeface="Arial"/>
              <a:sym typeface="Arial"/>
            </a:endParaRPr>
          </a:p>
        </p:txBody>
      </p:sp>
      <p:sp>
        <p:nvSpPr>
          <p:cNvPr id="663" name="Google Shape;663;p45"/>
          <p:cNvSpPr/>
          <p:nvPr/>
        </p:nvSpPr>
        <p:spPr>
          <a:xfrm>
            <a:off x="6400800" y="4069080"/>
            <a:ext cx="4754880" cy="1371600"/>
          </a:xfrm>
          <a:prstGeom prst="rect">
            <a:avLst/>
          </a:prstGeom>
          <a:noFill/>
          <a:ln>
            <a:noFill/>
          </a:ln>
        </p:spPr>
        <p:txBody>
          <a:bodyPr anchorCtr="0" anchor="ctr" bIns="45700" lIns="91425" spcFirstLastPara="1" rIns="91425" wrap="square" tIns="45700">
            <a:noAutofit/>
          </a:bodyPr>
          <a:lstStyle/>
          <a:p>
            <a:pPr indent="-342900" lvl="0" marL="342900" marR="0" rtl="0" algn="l">
              <a:lnSpc>
                <a:spcPct val="100000"/>
              </a:lnSpc>
              <a:spcBef>
                <a:spcPts val="0"/>
              </a:spcBef>
              <a:spcAft>
                <a:spcPts val="0"/>
              </a:spcAft>
              <a:buClr>
                <a:srgbClr val="000000"/>
              </a:buClr>
              <a:buSzPts val="1050"/>
              <a:buFont typeface="Arial"/>
              <a:buChar char="•"/>
            </a:pPr>
            <a:r>
              <a:rPr b="0" i="0" lang="en-US" sz="1050" u="none" cap="none" strike="noStrike">
                <a:solidFill>
                  <a:srgbClr val="595959"/>
                </a:solidFill>
                <a:latin typeface="Arial"/>
                <a:ea typeface="Arial"/>
                <a:cs typeface="Arial"/>
                <a:sym typeface="Arial"/>
              </a:rPr>
              <a:t>Fund assessment pilots</a:t>
            </a:r>
            <a:endParaRPr b="0" i="0" sz="1050" u="none" cap="none" strike="noStrike">
              <a:solidFill>
                <a:srgbClr val="000000"/>
              </a:solidFill>
              <a:latin typeface="Arial"/>
              <a:ea typeface="Arial"/>
              <a:cs typeface="Arial"/>
              <a:sym typeface="Arial"/>
            </a:endParaRPr>
          </a:p>
          <a:p>
            <a:pPr indent="-342900" lvl="0" marL="342900" marR="0" rtl="0" algn="l">
              <a:lnSpc>
                <a:spcPct val="100000"/>
              </a:lnSpc>
              <a:spcBef>
                <a:spcPts val="600"/>
              </a:spcBef>
              <a:spcAft>
                <a:spcPts val="0"/>
              </a:spcAft>
              <a:buClr>
                <a:srgbClr val="000000"/>
              </a:buClr>
              <a:buSzPts val="1050"/>
              <a:buFont typeface="Arial"/>
              <a:buChar char="•"/>
            </a:pPr>
            <a:r>
              <a:rPr b="0" i="0" lang="en-US" sz="1050" u="none" cap="none" strike="noStrike">
                <a:solidFill>
                  <a:srgbClr val="595959"/>
                </a:solidFill>
                <a:latin typeface="Arial"/>
                <a:ea typeface="Arial"/>
                <a:cs typeface="Arial"/>
                <a:sym typeface="Arial"/>
              </a:rPr>
              <a:t>Support training scale-up</a:t>
            </a:r>
            <a:endParaRPr b="0" i="0" sz="1050" u="none" cap="none" strike="noStrike">
              <a:solidFill>
                <a:srgbClr val="000000"/>
              </a:solidFill>
              <a:latin typeface="Arial"/>
              <a:ea typeface="Arial"/>
              <a:cs typeface="Arial"/>
              <a:sym typeface="Arial"/>
            </a:endParaRPr>
          </a:p>
          <a:p>
            <a:pPr indent="-342900" lvl="0" marL="342900" marR="0" rtl="0" algn="l">
              <a:lnSpc>
                <a:spcPct val="100000"/>
              </a:lnSpc>
              <a:spcBef>
                <a:spcPts val="600"/>
              </a:spcBef>
              <a:spcAft>
                <a:spcPts val="0"/>
              </a:spcAft>
              <a:buClr>
                <a:srgbClr val="000000"/>
              </a:buClr>
              <a:buSzPts val="1050"/>
              <a:buFont typeface="Arial"/>
              <a:buChar char="•"/>
            </a:pPr>
            <a:r>
              <a:rPr b="0" i="0" lang="en-US" sz="1050" u="none" cap="none" strike="noStrike">
                <a:solidFill>
                  <a:srgbClr val="595959"/>
                </a:solidFill>
                <a:latin typeface="Arial"/>
                <a:ea typeface="Arial"/>
                <a:cs typeface="Arial"/>
                <a:sym typeface="Arial"/>
              </a:rPr>
              <a:t>Enable regional coordination</a:t>
            </a:r>
            <a:endParaRPr b="0" i="0" sz="1050" u="none" cap="none" strike="noStrike">
              <a:solidFill>
                <a:srgbClr val="000000"/>
              </a:solidFill>
              <a:latin typeface="Arial"/>
              <a:ea typeface="Arial"/>
              <a:cs typeface="Arial"/>
              <a:sym typeface="Arial"/>
            </a:endParaRPr>
          </a:p>
        </p:txBody>
      </p:sp>
      <p:sp>
        <p:nvSpPr>
          <p:cNvPr id="664" name="Google Shape;664;p45"/>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5" name="Google Shape;665;p45"/>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9" name="Shape 669"/>
        <p:cNvGrpSpPr/>
        <p:nvPr/>
      </p:nvGrpSpPr>
      <p:grpSpPr>
        <a:xfrm>
          <a:off x="0" y="0"/>
          <a:ext cx="0" cy="0"/>
          <a:chOff x="0" y="0"/>
          <a:chExt cx="0" cy="0"/>
        </a:xfrm>
      </p:grpSpPr>
      <p:sp>
        <p:nvSpPr>
          <p:cNvPr id="670" name="Google Shape;670;p46"/>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671" name="Google Shape;671;p46"/>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672" name="Google Shape;672;p46"/>
          <p:cNvSpPr/>
          <p:nvPr/>
        </p:nvSpPr>
        <p:spPr>
          <a:xfrm>
            <a:off x="0" y="0"/>
            <a:ext cx="12192000" cy="54864"/>
          </a:xfrm>
          <a:prstGeom prst="rect">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3" name="Google Shape;673;p46"/>
          <p:cNvSpPr/>
          <p:nvPr/>
        </p:nvSpPr>
        <p:spPr>
          <a:xfrm>
            <a:off x="731520" y="320040"/>
            <a:ext cx="91440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212121"/>
                </a:solidFill>
                <a:latin typeface="Arial"/>
                <a:ea typeface="Arial"/>
                <a:cs typeface="Arial"/>
                <a:sym typeface="Arial"/>
              </a:rPr>
              <a:t>WHAT WE MUST DO NOW</a:t>
            </a:r>
            <a:endParaRPr b="0" i="0" sz="2400" u="none" cap="none" strike="noStrike">
              <a:solidFill>
                <a:srgbClr val="000000"/>
              </a:solidFill>
              <a:latin typeface="Arial"/>
              <a:ea typeface="Arial"/>
              <a:cs typeface="Arial"/>
              <a:sym typeface="Arial"/>
            </a:endParaRPr>
          </a:p>
        </p:txBody>
      </p:sp>
      <p:sp>
        <p:nvSpPr>
          <p:cNvPr id="674" name="Google Shape;674;p46"/>
          <p:cNvSpPr/>
          <p:nvPr/>
        </p:nvSpPr>
        <p:spPr>
          <a:xfrm>
            <a:off x="731520" y="868680"/>
            <a:ext cx="2286000" cy="36576"/>
          </a:xfrm>
          <a:prstGeom prst="rect">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5" name="Google Shape;675;p46"/>
          <p:cNvSpPr/>
          <p:nvPr/>
        </p:nvSpPr>
        <p:spPr>
          <a:xfrm>
            <a:off x="457200" y="1097280"/>
            <a:ext cx="10789920" cy="731520"/>
          </a:xfrm>
          <a:prstGeom prst="roundRect">
            <a:avLst>
              <a:gd fmla="val 12500" name="adj"/>
            </a:avLst>
          </a:prstGeom>
          <a:solidFill>
            <a:srgbClr val="FFFFFF"/>
          </a:solidFill>
          <a:ln>
            <a:noFill/>
          </a:ln>
          <a:effectLst>
            <a:outerShdw blurRad="38100" rotWithShape="0" algn="bl" dir="8100000" dist="127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6" name="Google Shape;676;p46"/>
          <p:cNvSpPr/>
          <p:nvPr/>
        </p:nvSpPr>
        <p:spPr>
          <a:xfrm>
            <a:off x="640080" y="1188720"/>
            <a:ext cx="548640" cy="548640"/>
          </a:xfrm>
          <a:prstGeom prst="ellipse">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7" name="Google Shape;677;p46"/>
          <p:cNvSpPr/>
          <p:nvPr/>
        </p:nvSpPr>
        <p:spPr>
          <a:xfrm>
            <a:off x="640080" y="1188720"/>
            <a:ext cx="54864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FFFFFF"/>
                </a:solidFill>
                <a:latin typeface="Arial"/>
                <a:ea typeface="Arial"/>
                <a:cs typeface="Arial"/>
                <a:sym typeface="Arial"/>
              </a:rPr>
              <a:t>1</a:t>
            </a:r>
            <a:endParaRPr b="0" i="0" sz="1600" u="none" cap="none" strike="noStrike">
              <a:solidFill>
                <a:srgbClr val="000000"/>
              </a:solidFill>
              <a:latin typeface="Arial"/>
              <a:ea typeface="Arial"/>
              <a:cs typeface="Arial"/>
              <a:sym typeface="Arial"/>
            </a:endParaRPr>
          </a:p>
        </p:txBody>
      </p:sp>
      <p:sp>
        <p:nvSpPr>
          <p:cNvPr id="678" name="Google Shape;678;p46"/>
          <p:cNvSpPr/>
          <p:nvPr/>
        </p:nvSpPr>
        <p:spPr>
          <a:xfrm>
            <a:off x="1371600" y="1097280"/>
            <a:ext cx="274320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300"/>
              <a:buFont typeface="Arial"/>
              <a:buNone/>
            </a:pPr>
            <a:r>
              <a:rPr b="1" i="0" lang="en-US" sz="1300" u="none" cap="none" strike="noStrike">
                <a:solidFill>
                  <a:srgbClr val="212121"/>
                </a:solidFill>
                <a:latin typeface="Arial"/>
                <a:ea typeface="Arial"/>
                <a:cs typeface="Arial"/>
                <a:sym typeface="Arial"/>
              </a:rPr>
              <a:t>Map what we have</a:t>
            </a:r>
            <a:endParaRPr b="0" i="0" sz="1300" u="none" cap="none" strike="noStrike">
              <a:solidFill>
                <a:srgbClr val="000000"/>
              </a:solidFill>
              <a:latin typeface="Arial"/>
              <a:ea typeface="Arial"/>
              <a:cs typeface="Arial"/>
              <a:sym typeface="Arial"/>
            </a:endParaRPr>
          </a:p>
        </p:txBody>
      </p:sp>
      <p:sp>
        <p:nvSpPr>
          <p:cNvPr id="679" name="Google Shape;679;p46"/>
          <p:cNvSpPr/>
          <p:nvPr/>
        </p:nvSpPr>
        <p:spPr>
          <a:xfrm>
            <a:off x="4114800" y="1097280"/>
            <a:ext cx="365760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Inventory existing AI initiatives</a:t>
            </a:r>
            <a:endParaRPr b="0" i="0" sz="1100" u="none" cap="none" strike="noStrike">
              <a:solidFill>
                <a:srgbClr val="000000"/>
              </a:solidFill>
              <a:latin typeface="Arial"/>
              <a:ea typeface="Arial"/>
              <a:cs typeface="Arial"/>
              <a:sym typeface="Arial"/>
            </a:endParaRPr>
          </a:p>
        </p:txBody>
      </p:sp>
      <p:sp>
        <p:nvSpPr>
          <p:cNvPr id="680" name="Google Shape;680;p46"/>
          <p:cNvSpPr/>
          <p:nvPr/>
        </p:nvSpPr>
        <p:spPr>
          <a:xfrm>
            <a:off x="7955280" y="1097280"/>
            <a:ext cx="2926080" cy="731520"/>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rgbClr val="000000"/>
              </a:buClr>
              <a:buSzPts val="1050"/>
              <a:buFont typeface="Arial"/>
              <a:buNone/>
            </a:pPr>
            <a:r>
              <a:rPr b="0" i="0" lang="en-US" sz="1050" u="none" cap="none" strike="noStrike">
                <a:solidFill>
                  <a:srgbClr val="78909C"/>
                </a:solidFill>
                <a:latin typeface="Arial"/>
                <a:ea typeface="Arial"/>
                <a:cs typeface="Arial"/>
                <a:sym typeface="Arial"/>
              </a:rPr>
              <a:t>All countries</a:t>
            </a:r>
            <a:endParaRPr b="0" i="0" sz="1050" u="none" cap="none" strike="noStrike">
              <a:solidFill>
                <a:srgbClr val="000000"/>
              </a:solidFill>
              <a:latin typeface="Arial"/>
              <a:ea typeface="Arial"/>
              <a:cs typeface="Arial"/>
              <a:sym typeface="Arial"/>
            </a:endParaRPr>
          </a:p>
        </p:txBody>
      </p:sp>
      <p:sp>
        <p:nvSpPr>
          <p:cNvPr id="681" name="Google Shape;681;p46"/>
          <p:cNvSpPr/>
          <p:nvPr/>
        </p:nvSpPr>
        <p:spPr>
          <a:xfrm>
            <a:off x="457200" y="1965960"/>
            <a:ext cx="10789920" cy="731520"/>
          </a:xfrm>
          <a:prstGeom prst="roundRect">
            <a:avLst>
              <a:gd fmla="val 12500" name="adj"/>
            </a:avLst>
          </a:prstGeom>
          <a:solidFill>
            <a:srgbClr val="FFFFFF"/>
          </a:solidFill>
          <a:ln>
            <a:noFill/>
          </a:ln>
          <a:effectLst>
            <a:outerShdw blurRad="38100" rotWithShape="0" algn="bl" dir="8100000" dist="127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2" name="Google Shape;682;p46"/>
          <p:cNvSpPr/>
          <p:nvPr/>
        </p:nvSpPr>
        <p:spPr>
          <a:xfrm>
            <a:off x="640080" y="2057400"/>
            <a:ext cx="548640" cy="548640"/>
          </a:xfrm>
          <a:prstGeom prst="ellipse">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3" name="Google Shape;683;p46"/>
          <p:cNvSpPr/>
          <p:nvPr/>
        </p:nvSpPr>
        <p:spPr>
          <a:xfrm>
            <a:off x="640080" y="2057400"/>
            <a:ext cx="54864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FFFFFF"/>
                </a:solidFill>
                <a:latin typeface="Arial"/>
                <a:ea typeface="Arial"/>
                <a:cs typeface="Arial"/>
                <a:sym typeface="Arial"/>
              </a:rPr>
              <a:t>2</a:t>
            </a:r>
            <a:endParaRPr b="0" i="0" sz="1600" u="none" cap="none" strike="noStrike">
              <a:solidFill>
                <a:srgbClr val="000000"/>
              </a:solidFill>
              <a:latin typeface="Arial"/>
              <a:ea typeface="Arial"/>
              <a:cs typeface="Arial"/>
              <a:sym typeface="Arial"/>
            </a:endParaRPr>
          </a:p>
        </p:txBody>
      </p:sp>
      <p:sp>
        <p:nvSpPr>
          <p:cNvPr id="684" name="Google Shape;684;p46"/>
          <p:cNvSpPr/>
          <p:nvPr/>
        </p:nvSpPr>
        <p:spPr>
          <a:xfrm>
            <a:off x="1371600" y="1965960"/>
            <a:ext cx="274320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300"/>
              <a:buFont typeface="Arial"/>
              <a:buNone/>
            </a:pPr>
            <a:r>
              <a:rPr b="1" i="0" lang="en-US" sz="1300" u="none" cap="none" strike="noStrike">
                <a:solidFill>
                  <a:srgbClr val="212121"/>
                </a:solidFill>
                <a:latin typeface="Arial"/>
                <a:ea typeface="Arial"/>
                <a:cs typeface="Arial"/>
                <a:sym typeface="Arial"/>
              </a:rPr>
              <a:t>Measure what we need</a:t>
            </a:r>
            <a:endParaRPr b="0" i="0" sz="1300" u="none" cap="none" strike="noStrike">
              <a:solidFill>
                <a:srgbClr val="000000"/>
              </a:solidFill>
              <a:latin typeface="Arial"/>
              <a:ea typeface="Arial"/>
              <a:cs typeface="Arial"/>
              <a:sym typeface="Arial"/>
            </a:endParaRPr>
          </a:p>
        </p:txBody>
      </p:sp>
      <p:sp>
        <p:nvSpPr>
          <p:cNvPr id="685" name="Google Shape;685;p46"/>
          <p:cNvSpPr/>
          <p:nvPr/>
        </p:nvSpPr>
        <p:spPr>
          <a:xfrm>
            <a:off x="4114800" y="1965960"/>
            <a:ext cx="365760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KTAI-Africa pilot in 10 countries</a:t>
            </a:r>
            <a:endParaRPr b="0" i="0" sz="1100" u="none" cap="none" strike="noStrike">
              <a:solidFill>
                <a:srgbClr val="000000"/>
              </a:solidFill>
              <a:latin typeface="Arial"/>
              <a:ea typeface="Arial"/>
              <a:cs typeface="Arial"/>
              <a:sym typeface="Arial"/>
            </a:endParaRPr>
          </a:p>
        </p:txBody>
      </p:sp>
      <p:sp>
        <p:nvSpPr>
          <p:cNvPr id="686" name="Google Shape;686;p46"/>
          <p:cNvSpPr/>
          <p:nvPr/>
        </p:nvSpPr>
        <p:spPr>
          <a:xfrm>
            <a:off x="7955280" y="1965960"/>
            <a:ext cx="2926080" cy="731520"/>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rgbClr val="000000"/>
              </a:buClr>
              <a:buSzPts val="1050"/>
              <a:buFont typeface="Arial"/>
              <a:buNone/>
            </a:pPr>
            <a:r>
              <a:rPr b="0" i="0" lang="en-US" sz="1050" u="none" cap="none" strike="noStrike">
                <a:solidFill>
                  <a:srgbClr val="78909C"/>
                </a:solidFill>
                <a:latin typeface="Arial"/>
                <a:ea typeface="Arial"/>
                <a:cs typeface="Arial"/>
                <a:sym typeface="Arial"/>
              </a:rPr>
              <a:t>Research teams</a:t>
            </a:r>
            <a:endParaRPr b="0" i="0" sz="1050" u="none" cap="none" strike="noStrike">
              <a:solidFill>
                <a:srgbClr val="000000"/>
              </a:solidFill>
              <a:latin typeface="Arial"/>
              <a:ea typeface="Arial"/>
              <a:cs typeface="Arial"/>
              <a:sym typeface="Arial"/>
            </a:endParaRPr>
          </a:p>
        </p:txBody>
      </p:sp>
      <p:sp>
        <p:nvSpPr>
          <p:cNvPr id="687" name="Google Shape;687;p46"/>
          <p:cNvSpPr/>
          <p:nvPr/>
        </p:nvSpPr>
        <p:spPr>
          <a:xfrm>
            <a:off x="457200" y="2834640"/>
            <a:ext cx="10789920" cy="731520"/>
          </a:xfrm>
          <a:prstGeom prst="roundRect">
            <a:avLst>
              <a:gd fmla="val 12500" name="adj"/>
            </a:avLst>
          </a:prstGeom>
          <a:solidFill>
            <a:srgbClr val="FFFFFF"/>
          </a:solidFill>
          <a:ln>
            <a:noFill/>
          </a:ln>
          <a:effectLst>
            <a:outerShdw blurRad="38100" rotWithShape="0" algn="bl" dir="8100000" dist="127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8" name="Google Shape;688;p46"/>
          <p:cNvSpPr/>
          <p:nvPr/>
        </p:nvSpPr>
        <p:spPr>
          <a:xfrm>
            <a:off x="640080" y="2926080"/>
            <a:ext cx="548640" cy="548640"/>
          </a:xfrm>
          <a:prstGeom prst="ellipse">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9" name="Google Shape;689;p46"/>
          <p:cNvSpPr/>
          <p:nvPr/>
        </p:nvSpPr>
        <p:spPr>
          <a:xfrm>
            <a:off x="640080" y="2926080"/>
            <a:ext cx="54864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FFFFFF"/>
                </a:solidFill>
                <a:latin typeface="Arial"/>
                <a:ea typeface="Arial"/>
                <a:cs typeface="Arial"/>
                <a:sym typeface="Arial"/>
              </a:rPr>
              <a:t>3</a:t>
            </a:r>
            <a:endParaRPr b="0" i="0" sz="1600" u="none" cap="none" strike="noStrike">
              <a:solidFill>
                <a:srgbClr val="000000"/>
              </a:solidFill>
              <a:latin typeface="Arial"/>
              <a:ea typeface="Arial"/>
              <a:cs typeface="Arial"/>
              <a:sym typeface="Arial"/>
            </a:endParaRPr>
          </a:p>
        </p:txBody>
      </p:sp>
      <p:sp>
        <p:nvSpPr>
          <p:cNvPr id="690" name="Google Shape;690;p46"/>
          <p:cNvSpPr/>
          <p:nvPr/>
        </p:nvSpPr>
        <p:spPr>
          <a:xfrm>
            <a:off x="1371600" y="2834640"/>
            <a:ext cx="274320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300"/>
              <a:buFont typeface="Arial"/>
              <a:buNone/>
            </a:pPr>
            <a:r>
              <a:rPr b="1" i="0" lang="en-US" sz="1300" u="none" cap="none" strike="noStrike">
                <a:solidFill>
                  <a:srgbClr val="212121"/>
                </a:solidFill>
                <a:latin typeface="Arial"/>
                <a:ea typeface="Arial"/>
                <a:cs typeface="Arial"/>
                <a:sym typeface="Arial"/>
              </a:rPr>
              <a:t>Train who we have</a:t>
            </a:r>
            <a:endParaRPr b="0" i="0" sz="1300" u="none" cap="none" strike="noStrike">
              <a:solidFill>
                <a:srgbClr val="000000"/>
              </a:solidFill>
              <a:latin typeface="Arial"/>
              <a:ea typeface="Arial"/>
              <a:cs typeface="Arial"/>
              <a:sym typeface="Arial"/>
            </a:endParaRPr>
          </a:p>
        </p:txBody>
      </p:sp>
      <p:sp>
        <p:nvSpPr>
          <p:cNvPr id="691" name="Google Shape;691;p46"/>
          <p:cNvSpPr/>
          <p:nvPr/>
        </p:nvSpPr>
        <p:spPr>
          <a:xfrm>
            <a:off x="4114800" y="2834640"/>
            <a:ext cx="365760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Mwalimu SMART-AI rollout</a:t>
            </a:r>
            <a:endParaRPr b="0" i="0" sz="1100" u="none" cap="none" strike="noStrike">
              <a:solidFill>
                <a:srgbClr val="000000"/>
              </a:solidFill>
              <a:latin typeface="Arial"/>
              <a:ea typeface="Arial"/>
              <a:cs typeface="Arial"/>
              <a:sym typeface="Arial"/>
            </a:endParaRPr>
          </a:p>
        </p:txBody>
      </p:sp>
      <p:sp>
        <p:nvSpPr>
          <p:cNvPr id="692" name="Google Shape;692;p46"/>
          <p:cNvSpPr/>
          <p:nvPr/>
        </p:nvSpPr>
        <p:spPr>
          <a:xfrm>
            <a:off x="7955280" y="2834640"/>
            <a:ext cx="2926080" cy="731520"/>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rgbClr val="000000"/>
              </a:buClr>
              <a:buSzPts val="1050"/>
              <a:buFont typeface="Arial"/>
              <a:buNone/>
            </a:pPr>
            <a:r>
              <a:rPr b="0" i="0" lang="en-US" sz="1050" u="none" cap="none" strike="noStrike">
                <a:solidFill>
                  <a:srgbClr val="78909C"/>
                </a:solidFill>
                <a:latin typeface="Arial"/>
                <a:ea typeface="Arial"/>
                <a:cs typeface="Arial"/>
                <a:sym typeface="Arial"/>
              </a:rPr>
              <a:t>Ministries, universities</a:t>
            </a:r>
            <a:endParaRPr b="0" i="0" sz="1050" u="none" cap="none" strike="noStrike">
              <a:solidFill>
                <a:srgbClr val="000000"/>
              </a:solidFill>
              <a:latin typeface="Arial"/>
              <a:ea typeface="Arial"/>
              <a:cs typeface="Arial"/>
              <a:sym typeface="Arial"/>
            </a:endParaRPr>
          </a:p>
        </p:txBody>
      </p:sp>
      <p:sp>
        <p:nvSpPr>
          <p:cNvPr id="693" name="Google Shape;693;p46"/>
          <p:cNvSpPr/>
          <p:nvPr/>
        </p:nvSpPr>
        <p:spPr>
          <a:xfrm>
            <a:off x="457200" y="3703320"/>
            <a:ext cx="10789920" cy="731520"/>
          </a:xfrm>
          <a:prstGeom prst="roundRect">
            <a:avLst>
              <a:gd fmla="val 12500" name="adj"/>
            </a:avLst>
          </a:prstGeom>
          <a:solidFill>
            <a:srgbClr val="FFFFFF"/>
          </a:solidFill>
          <a:ln>
            <a:noFill/>
          </a:ln>
          <a:effectLst>
            <a:outerShdw blurRad="38100" rotWithShape="0" algn="bl" dir="8100000" dist="127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4" name="Google Shape;694;p46"/>
          <p:cNvSpPr/>
          <p:nvPr/>
        </p:nvSpPr>
        <p:spPr>
          <a:xfrm>
            <a:off x="640080" y="3794760"/>
            <a:ext cx="548640" cy="548640"/>
          </a:xfrm>
          <a:prstGeom prst="ellipse">
            <a:avLst/>
          </a:prstGeom>
          <a:solidFill>
            <a:srgbClr val="4CAF5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5" name="Google Shape;695;p46"/>
          <p:cNvSpPr/>
          <p:nvPr/>
        </p:nvSpPr>
        <p:spPr>
          <a:xfrm>
            <a:off x="640080" y="3794760"/>
            <a:ext cx="54864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FFFFFF"/>
                </a:solidFill>
                <a:latin typeface="Arial"/>
                <a:ea typeface="Arial"/>
                <a:cs typeface="Arial"/>
                <a:sym typeface="Arial"/>
              </a:rPr>
              <a:t>4</a:t>
            </a:r>
            <a:endParaRPr b="0" i="0" sz="1600" u="none" cap="none" strike="noStrike">
              <a:solidFill>
                <a:srgbClr val="000000"/>
              </a:solidFill>
              <a:latin typeface="Arial"/>
              <a:ea typeface="Arial"/>
              <a:cs typeface="Arial"/>
              <a:sym typeface="Arial"/>
            </a:endParaRPr>
          </a:p>
        </p:txBody>
      </p:sp>
      <p:sp>
        <p:nvSpPr>
          <p:cNvPr id="696" name="Google Shape;696;p46"/>
          <p:cNvSpPr/>
          <p:nvPr/>
        </p:nvSpPr>
        <p:spPr>
          <a:xfrm>
            <a:off x="1371600" y="3703320"/>
            <a:ext cx="274320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300"/>
              <a:buFont typeface="Arial"/>
              <a:buNone/>
            </a:pPr>
            <a:r>
              <a:rPr b="1" i="0" lang="en-US" sz="1300" u="none" cap="none" strike="noStrike">
                <a:solidFill>
                  <a:srgbClr val="212121"/>
                </a:solidFill>
                <a:latin typeface="Arial"/>
                <a:ea typeface="Arial"/>
                <a:cs typeface="Arial"/>
                <a:sym typeface="Arial"/>
              </a:rPr>
              <a:t>Build what's missing</a:t>
            </a:r>
            <a:endParaRPr b="0" i="0" sz="1300" u="none" cap="none" strike="noStrike">
              <a:solidFill>
                <a:srgbClr val="000000"/>
              </a:solidFill>
              <a:latin typeface="Arial"/>
              <a:ea typeface="Arial"/>
              <a:cs typeface="Arial"/>
              <a:sym typeface="Arial"/>
            </a:endParaRPr>
          </a:p>
        </p:txBody>
      </p:sp>
      <p:sp>
        <p:nvSpPr>
          <p:cNvPr id="697" name="Google Shape;697;p46"/>
          <p:cNvSpPr/>
          <p:nvPr/>
        </p:nvSpPr>
        <p:spPr>
          <a:xfrm>
            <a:off x="4114800" y="3703320"/>
            <a:ext cx="365760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Local language AI tools</a:t>
            </a:r>
            <a:endParaRPr b="0" i="0" sz="1100" u="none" cap="none" strike="noStrike">
              <a:solidFill>
                <a:srgbClr val="000000"/>
              </a:solidFill>
              <a:latin typeface="Arial"/>
              <a:ea typeface="Arial"/>
              <a:cs typeface="Arial"/>
              <a:sym typeface="Arial"/>
            </a:endParaRPr>
          </a:p>
        </p:txBody>
      </p:sp>
      <p:sp>
        <p:nvSpPr>
          <p:cNvPr id="698" name="Google Shape;698;p46"/>
          <p:cNvSpPr/>
          <p:nvPr/>
        </p:nvSpPr>
        <p:spPr>
          <a:xfrm>
            <a:off x="7955280" y="3703320"/>
            <a:ext cx="2926080" cy="731520"/>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rgbClr val="000000"/>
              </a:buClr>
              <a:buSzPts val="1050"/>
              <a:buFont typeface="Arial"/>
              <a:buNone/>
            </a:pPr>
            <a:r>
              <a:rPr b="0" i="0" lang="en-US" sz="1050" u="none" cap="none" strike="noStrike">
                <a:solidFill>
                  <a:srgbClr val="78909C"/>
                </a:solidFill>
                <a:latin typeface="Arial"/>
                <a:ea typeface="Arial"/>
                <a:cs typeface="Arial"/>
                <a:sym typeface="Arial"/>
              </a:rPr>
              <a:t>Tech partners, universities</a:t>
            </a:r>
            <a:endParaRPr b="0" i="0" sz="1050" u="none" cap="none" strike="noStrike">
              <a:solidFill>
                <a:srgbClr val="000000"/>
              </a:solidFill>
              <a:latin typeface="Arial"/>
              <a:ea typeface="Arial"/>
              <a:cs typeface="Arial"/>
              <a:sym typeface="Arial"/>
            </a:endParaRPr>
          </a:p>
        </p:txBody>
      </p:sp>
      <p:sp>
        <p:nvSpPr>
          <p:cNvPr id="699" name="Google Shape;699;p46"/>
          <p:cNvSpPr/>
          <p:nvPr/>
        </p:nvSpPr>
        <p:spPr>
          <a:xfrm>
            <a:off x="457200" y="4572000"/>
            <a:ext cx="10789920" cy="731520"/>
          </a:xfrm>
          <a:prstGeom prst="roundRect">
            <a:avLst>
              <a:gd fmla="val 12500" name="adj"/>
            </a:avLst>
          </a:prstGeom>
          <a:solidFill>
            <a:srgbClr val="FFFFFF"/>
          </a:solidFill>
          <a:ln>
            <a:noFill/>
          </a:ln>
          <a:effectLst>
            <a:outerShdw blurRad="38100" rotWithShape="0" algn="bl" dir="8100000" dist="127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0" name="Google Shape;700;p46"/>
          <p:cNvSpPr/>
          <p:nvPr/>
        </p:nvSpPr>
        <p:spPr>
          <a:xfrm>
            <a:off x="640080" y="4663440"/>
            <a:ext cx="548640" cy="548640"/>
          </a:xfrm>
          <a:prstGeom prst="ellipse">
            <a:avLst/>
          </a:prstGeom>
          <a:solidFill>
            <a:srgbClr val="E5393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1" name="Google Shape;701;p46"/>
          <p:cNvSpPr/>
          <p:nvPr/>
        </p:nvSpPr>
        <p:spPr>
          <a:xfrm>
            <a:off x="640080" y="4663440"/>
            <a:ext cx="548640" cy="5486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FFFFFF"/>
                </a:solidFill>
                <a:latin typeface="Arial"/>
                <a:ea typeface="Arial"/>
                <a:cs typeface="Arial"/>
                <a:sym typeface="Arial"/>
              </a:rPr>
              <a:t>5</a:t>
            </a:r>
            <a:endParaRPr b="0" i="0" sz="1600" u="none" cap="none" strike="noStrike">
              <a:solidFill>
                <a:srgbClr val="000000"/>
              </a:solidFill>
              <a:latin typeface="Arial"/>
              <a:ea typeface="Arial"/>
              <a:cs typeface="Arial"/>
              <a:sym typeface="Arial"/>
            </a:endParaRPr>
          </a:p>
        </p:txBody>
      </p:sp>
      <p:sp>
        <p:nvSpPr>
          <p:cNvPr id="702" name="Google Shape;702;p46"/>
          <p:cNvSpPr/>
          <p:nvPr/>
        </p:nvSpPr>
        <p:spPr>
          <a:xfrm>
            <a:off x="1371600" y="4572000"/>
            <a:ext cx="274320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300"/>
              <a:buFont typeface="Arial"/>
              <a:buNone/>
            </a:pPr>
            <a:r>
              <a:rPr b="1" i="0" lang="en-US" sz="1300" u="none" cap="none" strike="noStrike">
                <a:solidFill>
                  <a:srgbClr val="212121"/>
                </a:solidFill>
                <a:latin typeface="Arial"/>
                <a:ea typeface="Arial"/>
                <a:cs typeface="Arial"/>
                <a:sym typeface="Arial"/>
              </a:rPr>
              <a:t>Connect who's separate</a:t>
            </a:r>
            <a:endParaRPr b="0" i="0" sz="1300" u="none" cap="none" strike="noStrike">
              <a:solidFill>
                <a:srgbClr val="000000"/>
              </a:solidFill>
              <a:latin typeface="Arial"/>
              <a:ea typeface="Arial"/>
              <a:cs typeface="Arial"/>
              <a:sym typeface="Arial"/>
            </a:endParaRPr>
          </a:p>
        </p:txBody>
      </p:sp>
      <p:sp>
        <p:nvSpPr>
          <p:cNvPr id="703" name="Google Shape;703;p46"/>
          <p:cNvSpPr/>
          <p:nvPr/>
        </p:nvSpPr>
        <p:spPr>
          <a:xfrm>
            <a:off x="4114800" y="4572000"/>
            <a:ext cx="3657600" cy="731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Regional harmonization</a:t>
            </a:r>
            <a:endParaRPr b="0" i="0" sz="1100" u="none" cap="none" strike="noStrike">
              <a:solidFill>
                <a:srgbClr val="000000"/>
              </a:solidFill>
              <a:latin typeface="Arial"/>
              <a:ea typeface="Arial"/>
              <a:cs typeface="Arial"/>
              <a:sym typeface="Arial"/>
            </a:endParaRPr>
          </a:p>
        </p:txBody>
      </p:sp>
      <p:sp>
        <p:nvSpPr>
          <p:cNvPr id="704" name="Google Shape;704;p46"/>
          <p:cNvSpPr/>
          <p:nvPr/>
        </p:nvSpPr>
        <p:spPr>
          <a:xfrm>
            <a:off x="7955280" y="4572000"/>
            <a:ext cx="2926080" cy="731520"/>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rgbClr val="000000"/>
              </a:buClr>
              <a:buSzPts val="1050"/>
              <a:buFont typeface="Arial"/>
              <a:buNone/>
            </a:pPr>
            <a:r>
              <a:rPr b="0" i="0" lang="en-US" sz="1050" u="none" cap="none" strike="noStrike">
                <a:solidFill>
                  <a:srgbClr val="78909C"/>
                </a:solidFill>
                <a:latin typeface="Arial"/>
                <a:ea typeface="Arial"/>
                <a:cs typeface="Arial"/>
                <a:sym typeface="Arial"/>
              </a:rPr>
              <a:t>AU, RECs</a:t>
            </a:r>
            <a:endParaRPr b="0" i="0" sz="1050" u="none" cap="none" strike="noStrike">
              <a:solidFill>
                <a:srgbClr val="000000"/>
              </a:solidFill>
              <a:latin typeface="Arial"/>
              <a:ea typeface="Arial"/>
              <a:cs typeface="Arial"/>
              <a:sym typeface="Arial"/>
            </a:endParaRPr>
          </a:p>
        </p:txBody>
      </p:sp>
      <p:sp>
        <p:nvSpPr>
          <p:cNvPr id="705" name="Google Shape;705;p46"/>
          <p:cNvSpPr/>
          <p:nvPr/>
        </p:nvSpPr>
        <p:spPr>
          <a:xfrm>
            <a:off x="457200" y="5577840"/>
            <a:ext cx="10789920" cy="457200"/>
          </a:xfrm>
          <a:prstGeom prst="roundRect">
            <a:avLst>
              <a:gd fmla="val 20000" name="adj"/>
            </a:avLst>
          </a:prstGeom>
          <a:solidFill>
            <a:srgbClr val="2121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6" name="Google Shape;706;p46"/>
          <p:cNvSpPr/>
          <p:nvPr/>
        </p:nvSpPr>
        <p:spPr>
          <a:xfrm>
            <a:off x="731520" y="5577840"/>
            <a:ext cx="10241280" cy="4572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Arial"/>
              <a:buNone/>
            </a:pPr>
            <a:r>
              <a:rPr b="0" i="0" lang="en-US" sz="1100" u="none" cap="none" strike="noStrike">
                <a:solidFill>
                  <a:srgbClr val="FFFFFF"/>
                </a:solidFill>
                <a:latin typeface="Arial"/>
                <a:ea typeface="Arial"/>
                <a:cs typeface="Arial"/>
                <a:sym typeface="Arial"/>
              </a:rPr>
              <a:t>Timeline: Immediate action in 2026, scaling through 2030. Success requires parallel action across all five priorities.</a:t>
            </a:r>
            <a:endParaRPr b="0" i="0" sz="1100" u="none" cap="none" strike="noStrike">
              <a:solidFill>
                <a:srgbClr val="000000"/>
              </a:solidFill>
              <a:latin typeface="Arial"/>
              <a:ea typeface="Arial"/>
              <a:cs typeface="Arial"/>
              <a:sym typeface="Arial"/>
            </a:endParaRPr>
          </a:p>
        </p:txBody>
      </p:sp>
      <p:sp>
        <p:nvSpPr>
          <p:cNvPr id="707" name="Google Shape;707;p46"/>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8" name="Google Shape;708;p46"/>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2" name="Shape 712"/>
        <p:cNvGrpSpPr/>
        <p:nvPr/>
      </p:nvGrpSpPr>
      <p:grpSpPr>
        <a:xfrm>
          <a:off x="0" y="0"/>
          <a:ext cx="0" cy="0"/>
          <a:chOff x="0" y="0"/>
          <a:chExt cx="0" cy="0"/>
        </a:xfrm>
      </p:grpSpPr>
      <p:sp>
        <p:nvSpPr>
          <p:cNvPr id="713" name="Google Shape;713;p47"/>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714" name="Google Shape;714;p47"/>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715" name="Google Shape;715;p47"/>
          <p:cNvSpPr/>
          <p:nvPr/>
        </p:nvSpPr>
        <p:spPr>
          <a:xfrm>
            <a:off x="0" y="0"/>
            <a:ext cx="12192000" cy="54864"/>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6" name="Google Shape;716;p47"/>
          <p:cNvSpPr/>
          <p:nvPr/>
        </p:nvSpPr>
        <p:spPr>
          <a:xfrm>
            <a:off x="-914400" y="4572000"/>
            <a:ext cx="3657600" cy="3657600"/>
          </a:xfrm>
          <a:prstGeom prst="ellipse">
            <a:avLst/>
          </a:prstGeom>
          <a:solidFill>
            <a:srgbClr val="4285F4">
              <a:alpha val="10196"/>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7" name="Google Shape;717;p47"/>
          <p:cNvSpPr/>
          <p:nvPr/>
        </p:nvSpPr>
        <p:spPr>
          <a:xfrm>
            <a:off x="10058400" y="-1371600"/>
            <a:ext cx="3200400" cy="3200400"/>
          </a:xfrm>
          <a:prstGeom prst="ellipse">
            <a:avLst/>
          </a:prstGeom>
          <a:solidFill>
            <a:srgbClr val="0097A7">
              <a:alpha val="12156"/>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8" name="Google Shape;718;p47"/>
          <p:cNvSpPr/>
          <p:nvPr/>
        </p:nvSpPr>
        <p:spPr>
          <a:xfrm>
            <a:off x="731520" y="365760"/>
            <a:ext cx="10058400" cy="5486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FFFFFF"/>
                </a:solidFill>
                <a:latin typeface="Arial"/>
                <a:ea typeface="Arial"/>
                <a:cs typeface="Arial"/>
                <a:sym typeface="Arial"/>
              </a:rPr>
              <a:t>THE AFRICAN AI EDUCATION IMPERATIVE</a:t>
            </a:r>
            <a:endParaRPr b="0" i="0" sz="2400" u="none" cap="none" strike="noStrike">
              <a:solidFill>
                <a:srgbClr val="000000"/>
              </a:solidFill>
              <a:latin typeface="Arial"/>
              <a:ea typeface="Arial"/>
              <a:cs typeface="Arial"/>
              <a:sym typeface="Arial"/>
            </a:endParaRPr>
          </a:p>
        </p:txBody>
      </p:sp>
      <p:sp>
        <p:nvSpPr>
          <p:cNvPr id="719" name="Google Shape;719;p47"/>
          <p:cNvSpPr/>
          <p:nvPr/>
        </p:nvSpPr>
        <p:spPr>
          <a:xfrm>
            <a:off x="457200" y="1188720"/>
            <a:ext cx="10789920" cy="1645920"/>
          </a:xfrm>
          <a:prstGeom prst="roundRect">
            <a:avLst>
              <a:gd fmla="val 8333"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0" name="Google Shape;720;p47"/>
          <p:cNvSpPr/>
          <p:nvPr/>
        </p:nvSpPr>
        <p:spPr>
          <a:xfrm>
            <a:off x="731520" y="1280160"/>
            <a:ext cx="10241280" cy="146304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300"/>
              <a:buFont typeface="Arial"/>
              <a:buNone/>
            </a:pPr>
            <a:r>
              <a:rPr b="0" i="1" lang="en-US" sz="1300" u="none" cap="none" strike="noStrike">
                <a:solidFill>
                  <a:srgbClr val="FFFFFF"/>
                </a:solidFill>
                <a:latin typeface="Arial"/>
                <a:ea typeface="Arial"/>
                <a:cs typeface="Arial"/>
                <a:sym typeface="Arial"/>
              </a:rPr>
              <a:t>"The question is not whether Africa will adopt AI in education—73% of SA students with access to internet already use it. The question is whether that adoption will be guided by frameworks that center African voices, address African realities, respect African philosophical traditions, and serve African futures."</a:t>
            </a:r>
            <a:endParaRPr b="0" i="0" sz="1300" u="none" cap="none" strike="noStrike">
              <a:solidFill>
                <a:srgbClr val="000000"/>
              </a:solidFill>
              <a:latin typeface="Arial"/>
              <a:ea typeface="Arial"/>
              <a:cs typeface="Arial"/>
              <a:sym typeface="Arial"/>
            </a:endParaRPr>
          </a:p>
        </p:txBody>
      </p:sp>
      <p:sp>
        <p:nvSpPr>
          <p:cNvPr id="721" name="Google Shape;721;p47"/>
          <p:cNvSpPr/>
          <p:nvPr/>
        </p:nvSpPr>
        <p:spPr>
          <a:xfrm>
            <a:off x="457200" y="3063240"/>
            <a:ext cx="10789920" cy="1097280"/>
          </a:xfrm>
          <a:prstGeom prst="roundRect">
            <a:avLst>
              <a:gd fmla="val 12500"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2" name="Google Shape;722;p47"/>
          <p:cNvSpPr/>
          <p:nvPr/>
        </p:nvSpPr>
        <p:spPr>
          <a:xfrm>
            <a:off x="731520" y="3108960"/>
            <a:ext cx="10241280" cy="100584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1" lang="en-US" sz="1200" u="none" cap="none" strike="noStrike">
                <a:solidFill>
                  <a:srgbClr val="FFAB40"/>
                </a:solidFill>
                <a:latin typeface="Arial"/>
                <a:ea typeface="Arial"/>
                <a:cs typeface="Arial"/>
                <a:sym typeface="Arial"/>
              </a:rPr>
              <a:t>"CDP 2.0, grounded in critical consciousness, dialectical engagement, pluralistic openness, and capacity for integration with diverse knowledge systems, offers a pathway toward that vision."</a:t>
            </a:r>
            <a:endParaRPr b="0" i="0" sz="1200" u="none" cap="none" strike="noStrike">
              <a:solidFill>
                <a:srgbClr val="000000"/>
              </a:solidFill>
              <a:latin typeface="Arial"/>
              <a:ea typeface="Arial"/>
              <a:cs typeface="Arial"/>
              <a:sym typeface="Arial"/>
            </a:endParaRPr>
          </a:p>
        </p:txBody>
      </p:sp>
      <p:sp>
        <p:nvSpPr>
          <p:cNvPr id="723" name="Google Shape;723;p47"/>
          <p:cNvSpPr/>
          <p:nvPr/>
        </p:nvSpPr>
        <p:spPr>
          <a:xfrm>
            <a:off x="731520" y="4389120"/>
            <a:ext cx="365760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FFAB40"/>
                </a:solidFill>
                <a:latin typeface="Arial"/>
                <a:ea typeface="Arial"/>
                <a:cs typeface="Arial"/>
                <a:sym typeface="Arial"/>
              </a:rPr>
              <a:t>FINAL CHALLENGE</a:t>
            </a:r>
            <a:endParaRPr b="0" i="0" sz="1400" u="none" cap="none" strike="noStrike">
              <a:solidFill>
                <a:srgbClr val="000000"/>
              </a:solidFill>
              <a:latin typeface="Arial"/>
              <a:ea typeface="Arial"/>
              <a:cs typeface="Arial"/>
              <a:sym typeface="Arial"/>
            </a:endParaRPr>
          </a:p>
        </p:txBody>
      </p:sp>
      <p:sp>
        <p:nvSpPr>
          <p:cNvPr id="724" name="Google Shape;724;p47"/>
          <p:cNvSpPr/>
          <p:nvPr/>
        </p:nvSpPr>
        <p:spPr>
          <a:xfrm>
            <a:off x="914400" y="4919472"/>
            <a:ext cx="201168" cy="201168"/>
          </a:xfrm>
          <a:prstGeom prst="ellipse">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5" name="Google Shape;725;p47"/>
          <p:cNvSpPr/>
          <p:nvPr/>
        </p:nvSpPr>
        <p:spPr>
          <a:xfrm>
            <a:off x="1280160" y="4846320"/>
            <a:ext cx="914400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dk2"/>
                </a:solidFill>
                <a:latin typeface="Arial"/>
                <a:ea typeface="Arial"/>
                <a:cs typeface="Arial"/>
                <a:sym typeface="Arial"/>
              </a:rPr>
              <a:t>Join the</a:t>
            </a:r>
            <a:r>
              <a:rPr lang="en-US" sz="1200">
                <a:solidFill>
                  <a:schemeClr val="dk2"/>
                </a:solidFill>
              </a:rPr>
              <a:t> today’s </a:t>
            </a:r>
            <a:r>
              <a:rPr b="0" i="0" lang="en-US" sz="1200" u="none" cap="none" strike="noStrike">
                <a:solidFill>
                  <a:schemeClr val="dk2"/>
                </a:solidFill>
                <a:latin typeface="Arial"/>
                <a:ea typeface="Arial"/>
                <a:cs typeface="Arial"/>
                <a:sym typeface="Arial"/>
              </a:rPr>
              <a:t> discussion</a:t>
            </a:r>
            <a:endParaRPr b="0" i="0" sz="1200" u="none" cap="none" strike="noStrike">
              <a:solidFill>
                <a:schemeClr val="dk2"/>
              </a:solidFill>
              <a:latin typeface="Arial"/>
              <a:ea typeface="Arial"/>
              <a:cs typeface="Arial"/>
              <a:sym typeface="Arial"/>
            </a:endParaRPr>
          </a:p>
        </p:txBody>
      </p:sp>
      <p:sp>
        <p:nvSpPr>
          <p:cNvPr id="726" name="Google Shape;726;p47"/>
          <p:cNvSpPr/>
          <p:nvPr/>
        </p:nvSpPr>
        <p:spPr>
          <a:xfrm>
            <a:off x="914400" y="5285232"/>
            <a:ext cx="201168" cy="201168"/>
          </a:xfrm>
          <a:prstGeom prst="ellipse">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7" name="Google Shape;727;p47"/>
          <p:cNvSpPr/>
          <p:nvPr/>
        </p:nvSpPr>
        <p:spPr>
          <a:xfrm>
            <a:off x="1280160" y="5212080"/>
            <a:ext cx="914400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dk2"/>
                </a:solidFill>
                <a:latin typeface="Arial"/>
                <a:ea typeface="Arial"/>
                <a:cs typeface="Arial"/>
                <a:sym typeface="Arial"/>
              </a:rPr>
              <a:t>Form regional working groups</a:t>
            </a:r>
            <a:endParaRPr b="0" i="0" sz="1200" u="none" cap="none" strike="noStrike">
              <a:solidFill>
                <a:schemeClr val="dk2"/>
              </a:solidFill>
              <a:latin typeface="Arial"/>
              <a:ea typeface="Arial"/>
              <a:cs typeface="Arial"/>
              <a:sym typeface="Arial"/>
            </a:endParaRPr>
          </a:p>
        </p:txBody>
      </p:sp>
      <p:sp>
        <p:nvSpPr>
          <p:cNvPr id="728" name="Google Shape;728;p47"/>
          <p:cNvSpPr/>
          <p:nvPr/>
        </p:nvSpPr>
        <p:spPr>
          <a:xfrm>
            <a:off x="914400" y="5650992"/>
            <a:ext cx="201168" cy="201168"/>
          </a:xfrm>
          <a:prstGeom prst="ellipse">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9" name="Google Shape;729;p47"/>
          <p:cNvSpPr/>
          <p:nvPr/>
        </p:nvSpPr>
        <p:spPr>
          <a:xfrm>
            <a:off x="1280160" y="5577840"/>
            <a:ext cx="914400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dk2"/>
                </a:solidFill>
                <a:latin typeface="Arial"/>
                <a:ea typeface="Arial"/>
                <a:cs typeface="Arial"/>
                <a:sym typeface="Arial"/>
              </a:rPr>
              <a:t>Start assessing—don't wait for perfection</a:t>
            </a:r>
            <a:endParaRPr b="0" i="0" sz="1200" u="none" cap="none" strike="noStrike">
              <a:solidFill>
                <a:schemeClr val="dk2"/>
              </a:solidFill>
              <a:latin typeface="Arial"/>
              <a:ea typeface="Arial"/>
              <a:cs typeface="Arial"/>
              <a:sym typeface="Arial"/>
            </a:endParaRPr>
          </a:p>
        </p:txBody>
      </p:sp>
      <p:sp>
        <p:nvSpPr>
          <p:cNvPr id="730" name="Google Shape;730;p47"/>
          <p:cNvSpPr/>
          <p:nvPr/>
        </p:nvSpPr>
        <p:spPr>
          <a:xfrm>
            <a:off x="914400" y="6016752"/>
            <a:ext cx="201168" cy="201168"/>
          </a:xfrm>
          <a:prstGeom prst="ellipse">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1" name="Google Shape;731;p47"/>
          <p:cNvSpPr/>
          <p:nvPr/>
        </p:nvSpPr>
        <p:spPr>
          <a:xfrm>
            <a:off x="1280160" y="5943600"/>
            <a:ext cx="914400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dk2"/>
                </a:solidFill>
                <a:latin typeface="Arial"/>
                <a:ea typeface="Arial"/>
                <a:cs typeface="Arial"/>
                <a:sym typeface="Arial"/>
              </a:rPr>
              <a:t>Center teachers, communities, and students</a:t>
            </a:r>
            <a:endParaRPr b="0" i="0" sz="1200" u="none" cap="none" strike="noStrike">
              <a:solidFill>
                <a:schemeClr val="dk2"/>
              </a:solidFill>
              <a:latin typeface="Arial"/>
              <a:ea typeface="Arial"/>
              <a:cs typeface="Arial"/>
              <a:sym typeface="Arial"/>
            </a:endParaRPr>
          </a:p>
        </p:txBody>
      </p:sp>
      <p:sp>
        <p:nvSpPr>
          <p:cNvPr id="732" name="Google Shape;732;p47"/>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3" name="Google Shape;733;p47"/>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7" name="Shape 737"/>
        <p:cNvGrpSpPr/>
        <p:nvPr/>
      </p:nvGrpSpPr>
      <p:grpSpPr>
        <a:xfrm>
          <a:off x="0" y="0"/>
          <a:ext cx="0" cy="0"/>
          <a:chOff x="0" y="0"/>
          <a:chExt cx="0" cy="0"/>
        </a:xfrm>
      </p:grpSpPr>
      <p:sp>
        <p:nvSpPr>
          <p:cNvPr id="738" name="Google Shape;738;p4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739" name="Google Shape;739;p4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740" name="Google Shape;740;p48"/>
          <p:cNvSpPr/>
          <p:nvPr/>
        </p:nvSpPr>
        <p:spPr>
          <a:xfrm>
            <a:off x="0" y="0"/>
            <a:ext cx="12192000" cy="54864"/>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1" name="Google Shape;741;p48"/>
          <p:cNvSpPr/>
          <p:nvPr/>
        </p:nvSpPr>
        <p:spPr>
          <a:xfrm>
            <a:off x="731520" y="320040"/>
            <a:ext cx="91440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212121"/>
                </a:solidFill>
                <a:latin typeface="Arial"/>
                <a:ea typeface="Arial"/>
                <a:cs typeface="Arial"/>
                <a:sym typeface="Arial"/>
              </a:rPr>
              <a:t>DISCUSSION PROMPTS</a:t>
            </a:r>
            <a:endParaRPr b="0" i="0" sz="2400" u="none" cap="none" strike="noStrike">
              <a:solidFill>
                <a:srgbClr val="000000"/>
              </a:solidFill>
              <a:latin typeface="Arial"/>
              <a:ea typeface="Arial"/>
              <a:cs typeface="Arial"/>
              <a:sym typeface="Arial"/>
            </a:endParaRPr>
          </a:p>
        </p:txBody>
      </p:sp>
      <p:sp>
        <p:nvSpPr>
          <p:cNvPr id="742" name="Google Shape;742;p48"/>
          <p:cNvSpPr/>
          <p:nvPr/>
        </p:nvSpPr>
        <p:spPr>
          <a:xfrm>
            <a:off x="731520" y="868680"/>
            <a:ext cx="2286000" cy="36576"/>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3" name="Google Shape;743;p48"/>
          <p:cNvSpPr/>
          <p:nvPr/>
        </p:nvSpPr>
        <p:spPr>
          <a:xfrm>
            <a:off x="457200" y="1097280"/>
            <a:ext cx="5394960" cy="1371600"/>
          </a:xfrm>
          <a:prstGeom prst="roundRect">
            <a:avLst>
              <a:gd fmla="val 8000"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4" name="Google Shape;744;p48"/>
          <p:cNvSpPr/>
          <p:nvPr/>
        </p:nvSpPr>
        <p:spPr>
          <a:xfrm>
            <a:off x="457200" y="1097280"/>
            <a:ext cx="64008" cy="1371600"/>
          </a:xfrm>
          <a:prstGeom prst="roundRect">
            <a:avLst>
              <a:gd fmla="val 50000"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5" name="Google Shape;745;p48"/>
          <p:cNvSpPr/>
          <p:nvPr/>
        </p:nvSpPr>
        <p:spPr>
          <a:xfrm>
            <a:off x="685800" y="1280160"/>
            <a:ext cx="457200" cy="457200"/>
          </a:xfrm>
          <a:prstGeom prst="ellipse">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6" name="Google Shape;746;p48"/>
          <p:cNvSpPr/>
          <p:nvPr/>
        </p:nvSpPr>
        <p:spPr>
          <a:xfrm>
            <a:off x="685800" y="1280160"/>
            <a:ext cx="45720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rgbClr val="FFFFFF"/>
                </a:solidFill>
                <a:latin typeface="Arial"/>
                <a:ea typeface="Arial"/>
                <a:cs typeface="Arial"/>
                <a:sym typeface="Arial"/>
              </a:rPr>
              <a:t>1</a:t>
            </a:r>
            <a:endParaRPr b="0" i="0" sz="1400" u="none" cap="none" strike="noStrike">
              <a:solidFill>
                <a:srgbClr val="000000"/>
              </a:solidFill>
              <a:latin typeface="Arial"/>
              <a:ea typeface="Arial"/>
              <a:cs typeface="Arial"/>
              <a:sym typeface="Arial"/>
            </a:endParaRPr>
          </a:p>
        </p:txBody>
      </p:sp>
      <p:sp>
        <p:nvSpPr>
          <p:cNvPr id="747" name="Google Shape;747;p48"/>
          <p:cNvSpPr/>
          <p:nvPr/>
        </p:nvSpPr>
        <p:spPr>
          <a:xfrm>
            <a:off x="1280160" y="1234440"/>
            <a:ext cx="4297680" cy="109728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rgbClr val="595959"/>
                </a:solidFill>
                <a:latin typeface="Arial"/>
                <a:ea typeface="Arial"/>
                <a:cs typeface="Arial"/>
                <a:sym typeface="Arial"/>
              </a:rPr>
              <a:t>What do you NEED to know about AI readiness in your context?</a:t>
            </a:r>
            <a:endParaRPr b="0" i="0" sz="1200" u="none" cap="none" strike="noStrike">
              <a:solidFill>
                <a:srgbClr val="000000"/>
              </a:solidFill>
              <a:latin typeface="Arial"/>
              <a:ea typeface="Arial"/>
              <a:cs typeface="Arial"/>
              <a:sym typeface="Arial"/>
            </a:endParaRPr>
          </a:p>
        </p:txBody>
      </p:sp>
      <p:sp>
        <p:nvSpPr>
          <p:cNvPr id="748" name="Google Shape;748;p48"/>
          <p:cNvSpPr/>
          <p:nvPr/>
        </p:nvSpPr>
        <p:spPr>
          <a:xfrm>
            <a:off x="6126480" y="1097280"/>
            <a:ext cx="5394960" cy="1371600"/>
          </a:xfrm>
          <a:prstGeom prst="roundRect">
            <a:avLst>
              <a:gd fmla="val 8000"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9" name="Google Shape;749;p48"/>
          <p:cNvSpPr/>
          <p:nvPr/>
        </p:nvSpPr>
        <p:spPr>
          <a:xfrm>
            <a:off x="6126480" y="1097280"/>
            <a:ext cx="64008" cy="1371600"/>
          </a:xfrm>
          <a:prstGeom prst="roundRect">
            <a:avLst>
              <a:gd fmla="val 50000" name="adj"/>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0" name="Google Shape;750;p48"/>
          <p:cNvSpPr/>
          <p:nvPr/>
        </p:nvSpPr>
        <p:spPr>
          <a:xfrm>
            <a:off x="6355080" y="1280160"/>
            <a:ext cx="457200" cy="457200"/>
          </a:xfrm>
          <a:prstGeom prst="ellipse">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1" name="Google Shape;751;p48"/>
          <p:cNvSpPr/>
          <p:nvPr/>
        </p:nvSpPr>
        <p:spPr>
          <a:xfrm>
            <a:off x="6355080" y="1280160"/>
            <a:ext cx="45720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rgbClr val="FFFFFF"/>
                </a:solidFill>
                <a:latin typeface="Arial"/>
                <a:ea typeface="Arial"/>
                <a:cs typeface="Arial"/>
                <a:sym typeface="Arial"/>
              </a:rPr>
              <a:t>2</a:t>
            </a:r>
            <a:endParaRPr b="0" i="0" sz="1400" u="none" cap="none" strike="noStrike">
              <a:solidFill>
                <a:srgbClr val="000000"/>
              </a:solidFill>
              <a:latin typeface="Arial"/>
              <a:ea typeface="Arial"/>
              <a:cs typeface="Arial"/>
              <a:sym typeface="Arial"/>
            </a:endParaRPr>
          </a:p>
        </p:txBody>
      </p:sp>
      <p:sp>
        <p:nvSpPr>
          <p:cNvPr id="752" name="Google Shape;752;p48"/>
          <p:cNvSpPr/>
          <p:nvPr/>
        </p:nvSpPr>
        <p:spPr>
          <a:xfrm>
            <a:off x="6949440" y="1234440"/>
            <a:ext cx="4297680" cy="109728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rgbClr val="595959"/>
                </a:solidFill>
                <a:latin typeface="Arial"/>
                <a:ea typeface="Arial"/>
                <a:cs typeface="Arial"/>
                <a:sym typeface="Arial"/>
              </a:rPr>
              <a:t>What's working in your country that others could learn from?</a:t>
            </a:r>
            <a:endParaRPr b="0" i="0" sz="1200" u="none" cap="none" strike="noStrike">
              <a:solidFill>
                <a:srgbClr val="000000"/>
              </a:solidFill>
              <a:latin typeface="Arial"/>
              <a:ea typeface="Arial"/>
              <a:cs typeface="Arial"/>
              <a:sym typeface="Arial"/>
            </a:endParaRPr>
          </a:p>
        </p:txBody>
      </p:sp>
      <p:sp>
        <p:nvSpPr>
          <p:cNvPr id="753" name="Google Shape;753;p48"/>
          <p:cNvSpPr/>
          <p:nvPr/>
        </p:nvSpPr>
        <p:spPr>
          <a:xfrm>
            <a:off x="457200" y="2697480"/>
            <a:ext cx="5394960" cy="1371600"/>
          </a:xfrm>
          <a:prstGeom prst="roundRect">
            <a:avLst>
              <a:gd fmla="val 8000"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4" name="Google Shape;754;p48"/>
          <p:cNvSpPr/>
          <p:nvPr/>
        </p:nvSpPr>
        <p:spPr>
          <a:xfrm>
            <a:off x="457200" y="2697480"/>
            <a:ext cx="64008" cy="1371600"/>
          </a:xfrm>
          <a:prstGeom prst="roundRect">
            <a:avLst>
              <a:gd fmla="val 50000" name="adj"/>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5" name="Google Shape;755;p48"/>
          <p:cNvSpPr/>
          <p:nvPr/>
        </p:nvSpPr>
        <p:spPr>
          <a:xfrm>
            <a:off x="685800" y="2880360"/>
            <a:ext cx="457200" cy="457200"/>
          </a:xfrm>
          <a:prstGeom prst="ellipse">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6" name="Google Shape;756;p48"/>
          <p:cNvSpPr/>
          <p:nvPr/>
        </p:nvSpPr>
        <p:spPr>
          <a:xfrm>
            <a:off x="685800" y="2880360"/>
            <a:ext cx="45720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rgbClr val="FFFFFF"/>
                </a:solidFill>
                <a:latin typeface="Arial"/>
                <a:ea typeface="Arial"/>
                <a:cs typeface="Arial"/>
                <a:sym typeface="Arial"/>
              </a:rPr>
              <a:t>3</a:t>
            </a:r>
            <a:endParaRPr b="0" i="0" sz="1400" u="none" cap="none" strike="noStrike">
              <a:solidFill>
                <a:srgbClr val="000000"/>
              </a:solidFill>
              <a:latin typeface="Arial"/>
              <a:ea typeface="Arial"/>
              <a:cs typeface="Arial"/>
              <a:sym typeface="Arial"/>
            </a:endParaRPr>
          </a:p>
        </p:txBody>
      </p:sp>
      <p:sp>
        <p:nvSpPr>
          <p:cNvPr id="757" name="Google Shape;757;p48"/>
          <p:cNvSpPr/>
          <p:nvPr/>
        </p:nvSpPr>
        <p:spPr>
          <a:xfrm>
            <a:off x="1280160" y="2834640"/>
            <a:ext cx="4297680" cy="109728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rgbClr val="595959"/>
                </a:solidFill>
                <a:latin typeface="Arial"/>
                <a:ea typeface="Arial"/>
                <a:cs typeface="Arial"/>
                <a:sym typeface="Arial"/>
              </a:rPr>
              <a:t>How can we ensure this initiative reaches rural, marginalized, and conflict-affected communities?</a:t>
            </a:r>
            <a:endParaRPr b="0" i="0" sz="1200" u="none" cap="none" strike="noStrike">
              <a:solidFill>
                <a:srgbClr val="000000"/>
              </a:solidFill>
              <a:latin typeface="Arial"/>
              <a:ea typeface="Arial"/>
              <a:cs typeface="Arial"/>
              <a:sym typeface="Arial"/>
            </a:endParaRPr>
          </a:p>
        </p:txBody>
      </p:sp>
      <p:sp>
        <p:nvSpPr>
          <p:cNvPr id="758" name="Google Shape;758;p48"/>
          <p:cNvSpPr/>
          <p:nvPr/>
        </p:nvSpPr>
        <p:spPr>
          <a:xfrm>
            <a:off x="6126480" y="2697480"/>
            <a:ext cx="5394960" cy="1371600"/>
          </a:xfrm>
          <a:prstGeom prst="roundRect">
            <a:avLst>
              <a:gd fmla="val 8000"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9" name="Google Shape;759;p48"/>
          <p:cNvSpPr/>
          <p:nvPr/>
        </p:nvSpPr>
        <p:spPr>
          <a:xfrm>
            <a:off x="6126480" y="2697480"/>
            <a:ext cx="64008" cy="1371600"/>
          </a:xfrm>
          <a:prstGeom prst="roundRect">
            <a:avLst>
              <a:gd fmla="val 50000" name="adj"/>
            </a:avLst>
          </a:prstGeom>
          <a:solidFill>
            <a:srgbClr val="4CAF5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0" name="Google Shape;760;p48"/>
          <p:cNvSpPr/>
          <p:nvPr/>
        </p:nvSpPr>
        <p:spPr>
          <a:xfrm>
            <a:off x="6355080" y="2880360"/>
            <a:ext cx="457200" cy="457200"/>
          </a:xfrm>
          <a:prstGeom prst="ellipse">
            <a:avLst/>
          </a:prstGeom>
          <a:solidFill>
            <a:srgbClr val="4CAF5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1" name="Google Shape;761;p48"/>
          <p:cNvSpPr/>
          <p:nvPr/>
        </p:nvSpPr>
        <p:spPr>
          <a:xfrm>
            <a:off x="6355080" y="2880360"/>
            <a:ext cx="45720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rgbClr val="FFFFFF"/>
                </a:solidFill>
                <a:latin typeface="Arial"/>
                <a:ea typeface="Arial"/>
                <a:cs typeface="Arial"/>
                <a:sym typeface="Arial"/>
              </a:rPr>
              <a:t>4</a:t>
            </a:r>
            <a:endParaRPr b="0" i="0" sz="1400" u="none" cap="none" strike="noStrike">
              <a:solidFill>
                <a:srgbClr val="000000"/>
              </a:solidFill>
              <a:latin typeface="Arial"/>
              <a:ea typeface="Arial"/>
              <a:cs typeface="Arial"/>
              <a:sym typeface="Arial"/>
            </a:endParaRPr>
          </a:p>
        </p:txBody>
      </p:sp>
      <p:sp>
        <p:nvSpPr>
          <p:cNvPr id="762" name="Google Shape;762;p48"/>
          <p:cNvSpPr/>
          <p:nvPr/>
        </p:nvSpPr>
        <p:spPr>
          <a:xfrm>
            <a:off x="6949440" y="2834640"/>
            <a:ext cx="4297680" cy="109728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rgbClr val="595959"/>
                </a:solidFill>
                <a:latin typeface="Arial"/>
                <a:ea typeface="Arial"/>
                <a:cs typeface="Arial"/>
                <a:sym typeface="Arial"/>
              </a:rPr>
              <a:t>What philosophical traditions in your region should shape AI?</a:t>
            </a:r>
            <a:endParaRPr b="0" i="0" sz="1200" u="none" cap="none" strike="noStrike">
              <a:solidFill>
                <a:srgbClr val="000000"/>
              </a:solidFill>
              <a:latin typeface="Arial"/>
              <a:ea typeface="Arial"/>
              <a:cs typeface="Arial"/>
              <a:sym typeface="Arial"/>
            </a:endParaRPr>
          </a:p>
        </p:txBody>
      </p:sp>
      <p:sp>
        <p:nvSpPr>
          <p:cNvPr id="763" name="Google Shape;763;p48"/>
          <p:cNvSpPr/>
          <p:nvPr/>
        </p:nvSpPr>
        <p:spPr>
          <a:xfrm>
            <a:off x="457200" y="4297680"/>
            <a:ext cx="5394960" cy="1371600"/>
          </a:xfrm>
          <a:prstGeom prst="roundRect">
            <a:avLst>
              <a:gd fmla="val 8000"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4" name="Google Shape;764;p48"/>
          <p:cNvSpPr/>
          <p:nvPr/>
        </p:nvSpPr>
        <p:spPr>
          <a:xfrm>
            <a:off x="457200" y="4297680"/>
            <a:ext cx="64008" cy="1371600"/>
          </a:xfrm>
          <a:prstGeom prst="roundRect">
            <a:avLst>
              <a:gd fmla="val 50000" name="adj"/>
            </a:avLst>
          </a:prstGeom>
          <a:solidFill>
            <a:srgbClr val="7890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5" name="Google Shape;765;p48"/>
          <p:cNvSpPr/>
          <p:nvPr/>
        </p:nvSpPr>
        <p:spPr>
          <a:xfrm>
            <a:off x="685800" y="4480560"/>
            <a:ext cx="457200" cy="457200"/>
          </a:xfrm>
          <a:prstGeom prst="ellipse">
            <a:avLst/>
          </a:prstGeom>
          <a:solidFill>
            <a:srgbClr val="78909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6" name="Google Shape;766;p48"/>
          <p:cNvSpPr/>
          <p:nvPr/>
        </p:nvSpPr>
        <p:spPr>
          <a:xfrm>
            <a:off x="685800" y="4480560"/>
            <a:ext cx="45720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rgbClr val="FFFFFF"/>
                </a:solidFill>
                <a:latin typeface="Arial"/>
                <a:ea typeface="Arial"/>
                <a:cs typeface="Arial"/>
                <a:sym typeface="Arial"/>
              </a:rPr>
              <a:t>5</a:t>
            </a:r>
            <a:endParaRPr b="0" i="0" sz="1400" u="none" cap="none" strike="noStrike">
              <a:solidFill>
                <a:srgbClr val="000000"/>
              </a:solidFill>
              <a:latin typeface="Arial"/>
              <a:ea typeface="Arial"/>
              <a:cs typeface="Arial"/>
              <a:sym typeface="Arial"/>
            </a:endParaRPr>
          </a:p>
        </p:txBody>
      </p:sp>
      <p:sp>
        <p:nvSpPr>
          <p:cNvPr id="767" name="Google Shape;767;p48"/>
          <p:cNvSpPr/>
          <p:nvPr/>
        </p:nvSpPr>
        <p:spPr>
          <a:xfrm>
            <a:off x="1280160" y="4434840"/>
            <a:ext cx="4297680" cy="109728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rgbClr val="595959"/>
                </a:solidFill>
                <a:latin typeface="Arial"/>
                <a:ea typeface="Arial"/>
                <a:cs typeface="Arial"/>
                <a:sym typeface="Arial"/>
              </a:rPr>
              <a:t>How can we ensure teacher voices lead the conversation?</a:t>
            </a:r>
            <a:endParaRPr b="0" i="0" sz="1200" u="none" cap="none" strike="noStrike">
              <a:solidFill>
                <a:srgbClr val="000000"/>
              </a:solidFill>
              <a:latin typeface="Arial"/>
              <a:ea typeface="Arial"/>
              <a:cs typeface="Arial"/>
              <a:sym typeface="Arial"/>
            </a:endParaRPr>
          </a:p>
        </p:txBody>
      </p:sp>
      <p:sp>
        <p:nvSpPr>
          <p:cNvPr id="768" name="Google Shape;768;p48"/>
          <p:cNvSpPr/>
          <p:nvPr/>
        </p:nvSpPr>
        <p:spPr>
          <a:xfrm>
            <a:off x="6126480" y="4297680"/>
            <a:ext cx="5394960" cy="1371600"/>
          </a:xfrm>
          <a:prstGeom prst="roundRect">
            <a:avLst>
              <a:gd fmla="val 8000"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9" name="Google Shape;769;p48"/>
          <p:cNvSpPr/>
          <p:nvPr/>
        </p:nvSpPr>
        <p:spPr>
          <a:xfrm>
            <a:off x="6126480" y="4297680"/>
            <a:ext cx="64008" cy="1371600"/>
          </a:xfrm>
          <a:prstGeom prst="roundRect">
            <a:avLst>
              <a:gd fmla="val 50000" name="adj"/>
            </a:avLst>
          </a:prstGeom>
          <a:solidFill>
            <a:srgbClr val="E5393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0" name="Google Shape;770;p48"/>
          <p:cNvSpPr/>
          <p:nvPr/>
        </p:nvSpPr>
        <p:spPr>
          <a:xfrm>
            <a:off x="6355080" y="4480560"/>
            <a:ext cx="457200" cy="457200"/>
          </a:xfrm>
          <a:prstGeom prst="ellipse">
            <a:avLst/>
          </a:prstGeom>
          <a:solidFill>
            <a:srgbClr val="E5393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1" name="Google Shape;771;p48"/>
          <p:cNvSpPr/>
          <p:nvPr/>
        </p:nvSpPr>
        <p:spPr>
          <a:xfrm>
            <a:off x="6355080" y="4480560"/>
            <a:ext cx="45720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rgbClr val="FFFFFF"/>
                </a:solidFill>
                <a:latin typeface="Arial"/>
                <a:ea typeface="Arial"/>
                <a:cs typeface="Arial"/>
                <a:sym typeface="Arial"/>
              </a:rPr>
              <a:t>6</a:t>
            </a:r>
            <a:endParaRPr b="0" i="0" sz="1400" u="none" cap="none" strike="noStrike">
              <a:solidFill>
                <a:srgbClr val="000000"/>
              </a:solidFill>
              <a:latin typeface="Arial"/>
              <a:ea typeface="Arial"/>
              <a:cs typeface="Arial"/>
              <a:sym typeface="Arial"/>
            </a:endParaRPr>
          </a:p>
        </p:txBody>
      </p:sp>
      <p:sp>
        <p:nvSpPr>
          <p:cNvPr id="772" name="Google Shape;772;p48"/>
          <p:cNvSpPr/>
          <p:nvPr/>
        </p:nvSpPr>
        <p:spPr>
          <a:xfrm>
            <a:off x="6949440" y="4434840"/>
            <a:ext cx="4297680" cy="109728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rgbClr val="595959"/>
                </a:solidFill>
                <a:latin typeface="Arial"/>
                <a:ea typeface="Arial"/>
                <a:cs typeface="Arial"/>
                <a:sym typeface="Arial"/>
              </a:rPr>
              <a:t>What support do you need to participate in regional working groups?</a:t>
            </a:r>
            <a:endParaRPr b="0" i="0" sz="1200" u="none" cap="none" strike="noStrike">
              <a:solidFill>
                <a:srgbClr val="000000"/>
              </a:solidFill>
              <a:latin typeface="Arial"/>
              <a:ea typeface="Arial"/>
              <a:cs typeface="Arial"/>
              <a:sym typeface="Arial"/>
            </a:endParaRPr>
          </a:p>
        </p:txBody>
      </p:sp>
      <p:sp>
        <p:nvSpPr>
          <p:cNvPr id="773" name="Google Shape;773;p48"/>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4" name="Google Shape;774;p48"/>
          <p:cNvSpPr/>
          <p:nvPr/>
        </p:nvSpPr>
        <p:spPr>
          <a:xfrm>
            <a:off x="10058400" y="6558013"/>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7"/>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148" name="Google Shape;148;p27"/>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149" name="Google Shape;149;p27"/>
          <p:cNvSpPr/>
          <p:nvPr/>
        </p:nvSpPr>
        <p:spPr>
          <a:xfrm>
            <a:off x="0" y="0"/>
            <a:ext cx="12192000" cy="54864"/>
          </a:xfrm>
          <a:prstGeom prst="rect">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27"/>
          <p:cNvSpPr/>
          <p:nvPr/>
        </p:nvSpPr>
        <p:spPr>
          <a:xfrm>
            <a:off x="731520" y="320040"/>
            <a:ext cx="100584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212121"/>
                </a:solidFill>
                <a:latin typeface="Arial"/>
                <a:ea typeface="Arial"/>
                <a:cs typeface="Arial"/>
                <a:sym typeface="Arial"/>
              </a:rPr>
              <a:t>WHAT WE KNOW vs. WHAT WE DON'T KNOW</a:t>
            </a:r>
            <a:endParaRPr b="0" i="0" sz="2400" u="none" cap="none" strike="noStrike">
              <a:solidFill>
                <a:srgbClr val="000000"/>
              </a:solidFill>
              <a:latin typeface="Arial"/>
              <a:ea typeface="Arial"/>
              <a:cs typeface="Arial"/>
              <a:sym typeface="Arial"/>
            </a:endParaRPr>
          </a:p>
        </p:txBody>
      </p:sp>
      <p:sp>
        <p:nvSpPr>
          <p:cNvPr id="151" name="Google Shape;151;p27"/>
          <p:cNvSpPr/>
          <p:nvPr/>
        </p:nvSpPr>
        <p:spPr>
          <a:xfrm>
            <a:off x="731520" y="868680"/>
            <a:ext cx="2286000" cy="36576"/>
          </a:xfrm>
          <a:prstGeom prst="rect">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27"/>
          <p:cNvSpPr/>
          <p:nvPr/>
        </p:nvSpPr>
        <p:spPr>
          <a:xfrm>
            <a:off x="457200" y="1188720"/>
            <a:ext cx="5212080" cy="3931920"/>
          </a:xfrm>
          <a:prstGeom prst="roundRect">
            <a:avLst>
              <a:gd fmla="val 3488" name="adj"/>
            </a:avLst>
          </a:prstGeom>
          <a:solidFill>
            <a:srgbClr val="FFFFFF"/>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27"/>
          <p:cNvSpPr/>
          <p:nvPr/>
        </p:nvSpPr>
        <p:spPr>
          <a:xfrm>
            <a:off x="457200" y="1188720"/>
            <a:ext cx="5212080" cy="502920"/>
          </a:xfrm>
          <a:prstGeom prst="roundRect">
            <a:avLst>
              <a:gd fmla="val 27273" name="adj"/>
            </a:avLst>
          </a:prstGeom>
          <a:solidFill>
            <a:srgbClr val="2E7D3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27"/>
          <p:cNvSpPr/>
          <p:nvPr/>
        </p:nvSpPr>
        <p:spPr>
          <a:xfrm>
            <a:off x="457200" y="1508760"/>
            <a:ext cx="5212080" cy="201168"/>
          </a:xfrm>
          <a:prstGeom prst="rect">
            <a:avLst/>
          </a:prstGeom>
          <a:solidFill>
            <a:srgbClr val="2E7D3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27"/>
          <p:cNvSpPr/>
          <p:nvPr/>
        </p:nvSpPr>
        <p:spPr>
          <a:xfrm>
            <a:off x="640080" y="1188720"/>
            <a:ext cx="45720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1" i="0" lang="en-US" sz="1500" u="none" cap="none" strike="noStrike">
                <a:solidFill>
                  <a:srgbClr val="FFFFFF"/>
                </a:solidFill>
                <a:latin typeface="Arial"/>
                <a:ea typeface="Arial"/>
                <a:cs typeface="Arial"/>
                <a:sym typeface="Arial"/>
              </a:rPr>
              <a:t>✓  WHAT WE KNOW</a:t>
            </a:r>
            <a:endParaRPr b="0" i="0" sz="1500" u="none" cap="none" strike="noStrike">
              <a:solidFill>
                <a:srgbClr val="000000"/>
              </a:solidFill>
              <a:latin typeface="Arial"/>
              <a:ea typeface="Arial"/>
              <a:cs typeface="Arial"/>
              <a:sym typeface="Arial"/>
            </a:endParaRPr>
          </a:p>
        </p:txBody>
      </p:sp>
      <p:sp>
        <p:nvSpPr>
          <p:cNvPr id="156" name="Google Shape;156;p27"/>
          <p:cNvSpPr/>
          <p:nvPr/>
        </p:nvSpPr>
        <p:spPr>
          <a:xfrm>
            <a:off x="822960" y="1920240"/>
            <a:ext cx="4572000" cy="2926080"/>
          </a:xfrm>
          <a:prstGeom prst="rect">
            <a:avLst/>
          </a:prstGeom>
          <a:noFill/>
          <a:ln>
            <a:noFill/>
          </a:ln>
        </p:spPr>
        <p:txBody>
          <a:bodyPr anchorCtr="0" anchor="ctr" bIns="45700" lIns="91425" spcFirstLastPara="1" rIns="91425" wrap="square" tIns="45700">
            <a:noAutofit/>
          </a:bodyPr>
          <a:lstStyle/>
          <a:p>
            <a:pPr indent="-342900" lvl="0" marL="342900" marR="0" rtl="0" algn="l">
              <a:lnSpc>
                <a:spcPct val="100000"/>
              </a:lnSpc>
              <a:spcBef>
                <a:spcPts val="0"/>
              </a:spcBef>
              <a:spcAft>
                <a:spcPts val="0"/>
              </a:spcAft>
              <a:buClr>
                <a:srgbClr val="000000"/>
              </a:buClr>
              <a:buSzPts val="1200"/>
              <a:buFont typeface="Arial"/>
              <a:buChar char="•"/>
            </a:pPr>
            <a:r>
              <a:rPr b="0" i="0" lang="en-US" sz="1200" u="none" cap="none" strike="noStrike">
                <a:solidFill>
                  <a:srgbClr val="595959"/>
                </a:solidFill>
                <a:latin typeface="Arial"/>
                <a:ea typeface="Arial"/>
                <a:cs typeface="Arial"/>
                <a:sym typeface="Arial"/>
              </a:rPr>
              <a:t>73% of SADC students use GenAI</a:t>
            </a:r>
            <a:endParaRPr b="0" i="0" sz="1200" u="none" cap="none" strike="noStrike">
              <a:solidFill>
                <a:srgbClr val="000000"/>
              </a:solidFill>
              <a:latin typeface="Arial"/>
              <a:ea typeface="Arial"/>
              <a:cs typeface="Arial"/>
              <a:sym typeface="Arial"/>
            </a:endParaRPr>
          </a:p>
          <a:p>
            <a:pPr indent="-342900" lvl="0" marL="342900" marR="0" rtl="0" algn="l">
              <a:lnSpc>
                <a:spcPct val="100000"/>
              </a:lnSpc>
              <a:spcBef>
                <a:spcPts val="800"/>
              </a:spcBef>
              <a:spcAft>
                <a:spcPts val="0"/>
              </a:spcAft>
              <a:buClr>
                <a:srgbClr val="000000"/>
              </a:buClr>
              <a:buSzPts val="1200"/>
              <a:buFont typeface="Arial"/>
              <a:buChar char="•"/>
            </a:pPr>
            <a:r>
              <a:rPr b="0" i="0" lang="en-US" sz="1200" u="none" cap="none" strike="noStrike">
                <a:solidFill>
                  <a:srgbClr val="595959"/>
                </a:solidFill>
                <a:latin typeface="Arial"/>
                <a:ea typeface="Arial"/>
                <a:cs typeface="Arial"/>
                <a:sym typeface="Arial"/>
              </a:rPr>
              <a:t>Only 20% of rural SA schools have internet</a:t>
            </a:r>
            <a:endParaRPr b="0" i="0" sz="1200" u="none" cap="none" strike="noStrike">
              <a:solidFill>
                <a:srgbClr val="000000"/>
              </a:solidFill>
              <a:latin typeface="Arial"/>
              <a:ea typeface="Arial"/>
              <a:cs typeface="Arial"/>
              <a:sym typeface="Arial"/>
            </a:endParaRPr>
          </a:p>
          <a:p>
            <a:pPr indent="-342900" lvl="0" marL="342900" marR="0" rtl="0" algn="l">
              <a:lnSpc>
                <a:spcPct val="100000"/>
              </a:lnSpc>
              <a:spcBef>
                <a:spcPts val="800"/>
              </a:spcBef>
              <a:spcAft>
                <a:spcPts val="0"/>
              </a:spcAft>
              <a:buClr>
                <a:srgbClr val="000000"/>
              </a:buClr>
              <a:buSzPts val="1200"/>
              <a:buFont typeface="Arial"/>
              <a:buChar char="•"/>
            </a:pPr>
            <a:r>
              <a:rPr b="0" i="0" lang="en-US" sz="1200" u="none" cap="none" strike="noStrike">
                <a:solidFill>
                  <a:srgbClr val="595959"/>
                </a:solidFill>
                <a:latin typeface="Arial"/>
                <a:ea typeface="Arial"/>
                <a:cs typeface="Arial"/>
                <a:sym typeface="Arial"/>
              </a:rPr>
              <a:t>HBUs lag HWUs in AI readiness</a:t>
            </a:r>
            <a:endParaRPr b="0" i="0" sz="1200" u="none" cap="none" strike="noStrike">
              <a:solidFill>
                <a:srgbClr val="000000"/>
              </a:solidFill>
              <a:latin typeface="Arial"/>
              <a:ea typeface="Arial"/>
              <a:cs typeface="Arial"/>
              <a:sym typeface="Arial"/>
            </a:endParaRPr>
          </a:p>
          <a:p>
            <a:pPr indent="-342900" lvl="0" marL="342900" marR="0" rtl="0" algn="l">
              <a:lnSpc>
                <a:spcPct val="100000"/>
              </a:lnSpc>
              <a:spcBef>
                <a:spcPts val="800"/>
              </a:spcBef>
              <a:spcAft>
                <a:spcPts val="0"/>
              </a:spcAft>
              <a:buClr>
                <a:srgbClr val="000000"/>
              </a:buClr>
              <a:buSzPts val="1200"/>
              <a:buFont typeface="Arial"/>
              <a:buChar char="•"/>
            </a:pPr>
            <a:r>
              <a:rPr b="0" i="0" lang="en-US" sz="1200" u="none" cap="none" strike="noStrike">
                <a:solidFill>
                  <a:srgbClr val="595959"/>
                </a:solidFill>
                <a:latin typeface="Arial"/>
                <a:ea typeface="Arial"/>
                <a:cs typeface="Arial"/>
                <a:sym typeface="Arial"/>
              </a:rPr>
              <a:t>Francophone Africa lags Anglophone</a:t>
            </a:r>
            <a:endParaRPr b="0" i="0" sz="1200" u="none" cap="none" strike="noStrike">
              <a:solidFill>
                <a:srgbClr val="000000"/>
              </a:solidFill>
              <a:latin typeface="Arial"/>
              <a:ea typeface="Arial"/>
              <a:cs typeface="Arial"/>
              <a:sym typeface="Arial"/>
            </a:endParaRPr>
          </a:p>
          <a:p>
            <a:pPr indent="-342900" lvl="0" marL="342900" marR="0" rtl="0" algn="l">
              <a:lnSpc>
                <a:spcPct val="100000"/>
              </a:lnSpc>
              <a:spcBef>
                <a:spcPts val="800"/>
              </a:spcBef>
              <a:spcAft>
                <a:spcPts val="0"/>
              </a:spcAft>
              <a:buClr>
                <a:srgbClr val="000000"/>
              </a:buClr>
              <a:buSzPts val="1200"/>
              <a:buFont typeface="Arial"/>
              <a:buChar char="•"/>
            </a:pPr>
            <a:r>
              <a:rPr b="0" i="0" lang="en-US" sz="1200" u="none" cap="none" strike="noStrike">
                <a:solidFill>
                  <a:srgbClr val="595959"/>
                </a:solidFill>
                <a:latin typeface="Arial"/>
                <a:ea typeface="Arial"/>
                <a:cs typeface="Arial"/>
                <a:sym typeface="Arial"/>
              </a:rPr>
              <a:t>Ethical concerns are dominant barrier</a:t>
            </a:r>
            <a:endParaRPr b="0" i="0" sz="1200" u="none" cap="none" strike="noStrike">
              <a:solidFill>
                <a:srgbClr val="000000"/>
              </a:solidFill>
              <a:latin typeface="Arial"/>
              <a:ea typeface="Arial"/>
              <a:cs typeface="Arial"/>
              <a:sym typeface="Arial"/>
            </a:endParaRPr>
          </a:p>
        </p:txBody>
      </p:sp>
      <p:sp>
        <p:nvSpPr>
          <p:cNvPr id="157" name="Google Shape;157;p27"/>
          <p:cNvSpPr/>
          <p:nvPr/>
        </p:nvSpPr>
        <p:spPr>
          <a:xfrm>
            <a:off x="6035040" y="1188720"/>
            <a:ext cx="5212080" cy="3931920"/>
          </a:xfrm>
          <a:prstGeom prst="roundRect">
            <a:avLst>
              <a:gd fmla="val 3488" name="adj"/>
            </a:avLst>
          </a:prstGeom>
          <a:solidFill>
            <a:srgbClr val="FFFFFF"/>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7"/>
          <p:cNvSpPr/>
          <p:nvPr/>
        </p:nvSpPr>
        <p:spPr>
          <a:xfrm>
            <a:off x="6035040" y="1188720"/>
            <a:ext cx="5212080" cy="502920"/>
          </a:xfrm>
          <a:prstGeom prst="roundRect">
            <a:avLst>
              <a:gd fmla="val 27273"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27"/>
          <p:cNvSpPr/>
          <p:nvPr/>
        </p:nvSpPr>
        <p:spPr>
          <a:xfrm>
            <a:off x="6035040" y="1508760"/>
            <a:ext cx="5212080" cy="201168"/>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27"/>
          <p:cNvSpPr/>
          <p:nvPr/>
        </p:nvSpPr>
        <p:spPr>
          <a:xfrm>
            <a:off x="6217920" y="1188720"/>
            <a:ext cx="45720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1" i="0" lang="en-US" sz="1500" u="none" cap="none" strike="noStrike">
                <a:solidFill>
                  <a:srgbClr val="FFFFFF"/>
                </a:solidFill>
                <a:latin typeface="Arial"/>
                <a:ea typeface="Arial"/>
                <a:cs typeface="Arial"/>
                <a:sym typeface="Arial"/>
              </a:rPr>
              <a:t>?  WHAT WE DON'T KNOW</a:t>
            </a:r>
            <a:endParaRPr b="0" i="0" sz="1500" u="none" cap="none" strike="noStrike">
              <a:solidFill>
                <a:srgbClr val="000000"/>
              </a:solidFill>
              <a:latin typeface="Arial"/>
              <a:ea typeface="Arial"/>
              <a:cs typeface="Arial"/>
              <a:sym typeface="Arial"/>
            </a:endParaRPr>
          </a:p>
        </p:txBody>
      </p:sp>
      <p:sp>
        <p:nvSpPr>
          <p:cNvPr id="161" name="Google Shape;161;p27"/>
          <p:cNvSpPr/>
          <p:nvPr/>
        </p:nvSpPr>
        <p:spPr>
          <a:xfrm>
            <a:off x="6400800" y="1920240"/>
            <a:ext cx="4572000" cy="2926080"/>
          </a:xfrm>
          <a:prstGeom prst="rect">
            <a:avLst/>
          </a:prstGeom>
          <a:noFill/>
          <a:ln>
            <a:noFill/>
          </a:ln>
        </p:spPr>
        <p:txBody>
          <a:bodyPr anchorCtr="0" anchor="ctr" bIns="45700" lIns="91425" spcFirstLastPara="1" rIns="91425" wrap="square" tIns="45700">
            <a:noAutofit/>
          </a:bodyPr>
          <a:lstStyle/>
          <a:p>
            <a:pPr indent="-342900" lvl="0" marL="342900" marR="0" rtl="0" algn="l">
              <a:lnSpc>
                <a:spcPct val="100000"/>
              </a:lnSpc>
              <a:spcBef>
                <a:spcPts val="0"/>
              </a:spcBef>
              <a:spcAft>
                <a:spcPts val="0"/>
              </a:spcAft>
              <a:buClr>
                <a:srgbClr val="000000"/>
              </a:buClr>
              <a:buSzPts val="1200"/>
              <a:buFont typeface="Arial"/>
              <a:buChar char="•"/>
            </a:pPr>
            <a:r>
              <a:rPr b="0" i="0" lang="en-US" sz="1200" u="none" cap="none" strike="noStrike">
                <a:solidFill>
                  <a:srgbClr val="595959"/>
                </a:solidFill>
                <a:latin typeface="Arial"/>
                <a:ea typeface="Arial"/>
                <a:cs typeface="Arial"/>
                <a:sym typeface="Arial"/>
              </a:rPr>
              <a:t>How readiness varies across 54 countries</a:t>
            </a:r>
            <a:endParaRPr b="0" i="0" sz="1200" u="none" cap="none" strike="noStrike">
              <a:solidFill>
                <a:srgbClr val="000000"/>
              </a:solidFill>
              <a:latin typeface="Arial"/>
              <a:ea typeface="Arial"/>
              <a:cs typeface="Arial"/>
              <a:sym typeface="Arial"/>
            </a:endParaRPr>
          </a:p>
          <a:p>
            <a:pPr indent="-342900" lvl="0" marL="342900" marR="0" rtl="0" algn="l">
              <a:lnSpc>
                <a:spcPct val="100000"/>
              </a:lnSpc>
              <a:spcBef>
                <a:spcPts val="800"/>
              </a:spcBef>
              <a:spcAft>
                <a:spcPts val="0"/>
              </a:spcAft>
              <a:buClr>
                <a:srgbClr val="000000"/>
              </a:buClr>
              <a:buSzPts val="1200"/>
              <a:buFont typeface="Arial"/>
              <a:buChar char="•"/>
            </a:pPr>
            <a:r>
              <a:rPr b="0" i="0" lang="en-US" sz="1200" u="none" cap="none" strike="noStrike">
                <a:solidFill>
                  <a:srgbClr val="595959"/>
                </a:solidFill>
                <a:latin typeface="Arial"/>
                <a:ea typeface="Arial"/>
                <a:cs typeface="Arial"/>
                <a:sym typeface="Arial"/>
              </a:rPr>
              <a:t>Which cultural values shape AI acceptance</a:t>
            </a:r>
            <a:endParaRPr b="0" i="0" sz="1200" u="none" cap="none" strike="noStrike">
              <a:solidFill>
                <a:srgbClr val="000000"/>
              </a:solidFill>
              <a:latin typeface="Arial"/>
              <a:ea typeface="Arial"/>
              <a:cs typeface="Arial"/>
              <a:sym typeface="Arial"/>
            </a:endParaRPr>
          </a:p>
          <a:p>
            <a:pPr indent="-342900" lvl="0" marL="342900" marR="0" rtl="0" algn="l">
              <a:lnSpc>
                <a:spcPct val="100000"/>
              </a:lnSpc>
              <a:spcBef>
                <a:spcPts val="800"/>
              </a:spcBef>
              <a:spcAft>
                <a:spcPts val="0"/>
              </a:spcAft>
              <a:buClr>
                <a:srgbClr val="000000"/>
              </a:buClr>
              <a:buSzPts val="1200"/>
              <a:buFont typeface="Arial"/>
              <a:buChar char="•"/>
            </a:pPr>
            <a:r>
              <a:rPr b="0" i="0" lang="en-US" sz="1200" u="none" cap="none" strike="noStrike">
                <a:solidFill>
                  <a:srgbClr val="595959"/>
                </a:solidFill>
                <a:latin typeface="Arial"/>
                <a:ea typeface="Arial"/>
                <a:cs typeface="Arial"/>
                <a:sym typeface="Arial"/>
              </a:rPr>
              <a:t>What teachers actually need (not what we assume)</a:t>
            </a:r>
            <a:endParaRPr b="0" i="0" sz="1200" u="none" cap="none" strike="noStrike">
              <a:solidFill>
                <a:srgbClr val="000000"/>
              </a:solidFill>
              <a:latin typeface="Arial"/>
              <a:ea typeface="Arial"/>
              <a:cs typeface="Arial"/>
              <a:sym typeface="Arial"/>
            </a:endParaRPr>
          </a:p>
          <a:p>
            <a:pPr indent="-342900" lvl="0" marL="342900" marR="0" rtl="0" algn="l">
              <a:lnSpc>
                <a:spcPct val="100000"/>
              </a:lnSpc>
              <a:spcBef>
                <a:spcPts val="800"/>
              </a:spcBef>
              <a:spcAft>
                <a:spcPts val="0"/>
              </a:spcAft>
              <a:buClr>
                <a:srgbClr val="000000"/>
              </a:buClr>
              <a:buSzPts val="1200"/>
              <a:buFont typeface="Arial"/>
              <a:buChar char="•"/>
            </a:pPr>
            <a:r>
              <a:rPr b="0" i="0" lang="en-US" sz="1200" u="none" cap="none" strike="noStrike">
                <a:solidFill>
                  <a:srgbClr val="595959"/>
                </a:solidFill>
                <a:latin typeface="Arial"/>
                <a:ea typeface="Arial"/>
                <a:cs typeface="Arial"/>
                <a:sym typeface="Arial"/>
              </a:rPr>
              <a:t>How to measure AI literacy across 2,000+ languages</a:t>
            </a:r>
            <a:endParaRPr b="0" i="0" sz="1200" u="none" cap="none" strike="noStrike">
              <a:solidFill>
                <a:srgbClr val="000000"/>
              </a:solidFill>
              <a:latin typeface="Arial"/>
              <a:ea typeface="Arial"/>
              <a:cs typeface="Arial"/>
              <a:sym typeface="Arial"/>
            </a:endParaRPr>
          </a:p>
          <a:p>
            <a:pPr indent="-342900" lvl="0" marL="342900" marR="0" rtl="0" algn="l">
              <a:lnSpc>
                <a:spcPct val="100000"/>
              </a:lnSpc>
              <a:spcBef>
                <a:spcPts val="800"/>
              </a:spcBef>
              <a:spcAft>
                <a:spcPts val="0"/>
              </a:spcAft>
              <a:buClr>
                <a:srgbClr val="000000"/>
              </a:buClr>
              <a:buSzPts val="1200"/>
              <a:buFont typeface="Arial"/>
              <a:buChar char="•"/>
            </a:pPr>
            <a:r>
              <a:rPr b="0" i="0" lang="en-US" sz="1200" u="none" cap="none" strike="noStrike">
                <a:solidFill>
                  <a:srgbClr val="595959"/>
                </a:solidFill>
                <a:latin typeface="Arial"/>
                <a:ea typeface="Arial"/>
                <a:cs typeface="Arial"/>
                <a:sym typeface="Arial"/>
              </a:rPr>
              <a:t>Who gets left behind—and how to reach them</a:t>
            </a:r>
            <a:endParaRPr b="0" i="0" sz="1200" u="none" cap="none" strike="noStrike">
              <a:solidFill>
                <a:srgbClr val="000000"/>
              </a:solidFill>
              <a:latin typeface="Arial"/>
              <a:ea typeface="Arial"/>
              <a:cs typeface="Arial"/>
              <a:sym typeface="Arial"/>
            </a:endParaRPr>
          </a:p>
        </p:txBody>
      </p:sp>
      <p:sp>
        <p:nvSpPr>
          <p:cNvPr id="162" name="Google Shape;162;p27"/>
          <p:cNvSpPr/>
          <p:nvPr/>
        </p:nvSpPr>
        <p:spPr>
          <a:xfrm>
            <a:off x="457200" y="5394960"/>
            <a:ext cx="10789920" cy="640080"/>
          </a:xfrm>
          <a:prstGeom prst="roundRect">
            <a:avLst>
              <a:gd fmla="val 17143" name="adj"/>
            </a:avLst>
          </a:prstGeom>
          <a:solidFill>
            <a:srgbClr val="2121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7"/>
          <p:cNvSpPr/>
          <p:nvPr/>
        </p:nvSpPr>
        <p:spPr>
          <a:xfrm>
            <a:off x="640080" y="5394960"/>
            <a:ext cx="10424160" cy="64008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300"/>
              <a:buFont typeface="Arial"/>
              <a:buNone/>
            </a:pPr>
            <a:r>
              <a:rPr b="1" i="1" lang="en-US" sz="1300" u="none" cap="none" strike="noStrike">
                <a:solidFill>
                  <a:srgbClr val="FFAB40"/>
                </a:solidFill>
                <a:latin typeface="Arial"/>
                <a:ea typeface="Arial"/>
                <a:cs typeface="Arial"/>
                <a:sym typeface="Arial"/>
              </a:rPr>
              <a:t>TAKEAWAY: "We're flying blind. Needs assessment isn't academic—it's survival."</a:t>
            </a:r>
            <a:endParaRPr b="0" i="0" sz="1300" u="none" cap="none" strike="noStrike">
              <a:solidFill>
                <a:srgbClr val="000000"/>
              </a:solidFill>
              <a:latin typeface="Arial"/>
              <a:ea typeface="Arial"/>
              <a:cs typeface="Arial"/>
              <a:sym typeface="Arial"/>
            </a:endParaRPr>
          </a:p>
        </p:txBody>
      </p:sp>
      <p:sp>
        <p:nvSpPr>
          <p:cNvPr id="164" name="Google Shape;164;p27"/>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27"/>
          <p:cNvSpPr/>
          <p:nvPr/>
        </p:nvSpPr>
        <p:spPr>
          <a:xfrm>
            <a:off x="10058400" y="6537960"/>
            <a:ext cx="1828800" cy="27432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171" name="Google Shape;171;p2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172" name="Google Shape;172;p28"/>
          <p:cNvSpPr/>
          <p:nvPr/>
        </p:nvSpPr>
        <p:spPr>
          <a:xfrm>
            <a:off x="0" y="0"/>
            <a:ext cx="12192000" cy="54864"/>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28"/>
          <p:cNvSpPr/>
          <p:nvPr/>
        </p:nvSpPr>
        <p:spPr>
          <a:xfrm>
            <a:off x="731520" y="320040"/>
            <a:ext cx="91440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212121"/>
                </a:solidFill>
                <a:latin typeface="Arial"/>
                <a:ea typeface="Arial"/>
                <a:cs typeface="Arial"/>
                <a:sym typeface="Arial"/>
              </a:rPr>
              <a:t>THE COST OF FLYING BLIND</a:t>
            </a:r>
            <a:endParaRPr b="0" i="0" sz="2400" u="none" cap="none" strike="noStrike">
              <a:solidFill>
                <a:srgbClr val="000000"/>
              </a:solidFill>
              <a:latin typeface="Arial"/>
              <a:ea typeface="Arial"/>
              <a:cs typeface="Arial"/>
              <a:sym typeface="Arial"/>
            </a:endParaRPr>
          </a:p>
        </p:txBody>
      </p:sp>
      <p:sp>
        <p:nvSpPr>
          <p:cNvPr id="174" name="Google Shape;174;p28"/>
          <p:cNvSpPr/>
          <p:nvPr/>
        </p:nvSpPr>
        <p:spPr>
          <a:xfrm>
            <a:off x="731520" y="868680"/>
            <a:ext cx="2286000" cy="36576"/>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28"/>
          <p:cNvSpPr/>
          <p:nvPr/>
        </p:nvSpPr>
        <p:spPr>
          <a:xfrm>
            <a:off x="731520" y="1051560"/>
            <a:ext cx="548640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rPr b="0" i="1" lang="en-US" sz="1400" u="none" cap="none" strike="noStrike">
                <a:solidFill>
                  <a:srgbClr val="78909C"/>
                </a:solidFill>
                <a:latin typeface="Arial"/>
                <a:ea typeface="Arial"/>
                <a:cs typeface="Arial"/>
                <a:sym typeface="Arial"/>
              </a:rPr>
              <a:t>Three Cautionary Tales</a:t>
            </a:r>
            <a:endParaRPr b="0" i="0" sz="1400" u="none" cap="none" strike="noStrike">
              <a:solidFill>
                <a:srgbClr val="000000"/>
              </a:solidFill>
              <a:latin typeface="Arial"/>
              <a:ea typeface="Arial"/>
              <a:cs typeface="Arial"/>
              <a:sym typeface="Arial"/>
            </a:endParaRPr>
          </a:p>
        </p:txBody>
      </p:sp>
      <p:sp>
        <p:nvSpPr>
          <p:cNvPr id="176" name="Google Shape;176;p28"/>
          <p:cNvSpPr/>
          <p:nvPr/>
        </p:nvSpPr>
        <p:spPr>
          <a:xfrm>
            <a:off x="457200" y="1554480"/>
            <a:ext cx="3474720" cy="3474720"/>
          </a:xfrm>
          <a:prstGeom prst="roundRect">
            <a:avLst>
              <a:gd fmla="val 3947"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28"/>
          <p:cNvSpPr/>
          <p:nvPr/>
        </p:nvSpPr>
        <p:spPr>
          <a:xfrm>
            <a:off x="640080" y="1737360"/>
            <a:ext cx="594360" cy="594360"/>
          </a:xfrm>
          <a:prstGeom prst="ellipse">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28"/>
          <p:cNvSpPr/>
          <p:nvPr/>
        </p:nvSpPr>
        <p:spPr>
          <a:xfrm>
            <a:off x="640080" y="1737360"/>
            <a:ext cx="594360" cy="5943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FFFFFF"/>
                </a:solidFill>
                <a:latin typeface="Arial"/>
                <a:ea typeface="Arial"/>
                <a:cs typeface="Arial"/>
                <a:sym typeface="Arial"/>
              </a:rPr>
              <a:t>01</a:t>
            </a:r>
            <a:endParaRPr b="0" i="0" sz="1600" u="none" cap="none" strike="noStrike">
              <a:solidFill>
                <a:srgbClr val="000000"/>
              </a:solidFill>
              <a:latin typeface="Arial"/>
              <a:ea typeface="Arial"/>
              <a:cs typeface="Arial"/>
              <a:sym typeface="Arial"/>
            </a:endParaRPr>
          </a:p>
        </p:txBody>
      </p:sp>
      <p:sp>
        <p:nvSpPr>
          <p:cNvPr id="179" name="Google Shape;179;p28"/>
          <p:cNvSpPr/>
          <p:nvPr/>
        </p:nvSpPr>
        <p:spPr>
          <a:xfrm>
            <a:off x="1371600" y="1783080"/>
            <a:ext cx="237744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300"/>
              <a:buFont typeface="Arial"/>
              <a:buNone/>
            </a:pPr>
            <a:r>
              <a:rPr b="1" i="0" lang="en-US" sz="1300" u="none" cap="none" strike="noStrike">
                <a:solidFill>
                  <a:srgbClr val="212121"/>
                </a:solidFill>
                <a:latin typeface="Arial"/>
                <a:ea typeface="Arial"/>
                <a:cs typeface="Arial"/>
                <a:sym typeface="Arial"/>
              </a:rPr>
              <a:t>DIGITAL DIVIDE 2.0</a:t>
            </a:r>
            <a:endParaRPr b="0" i="0" sz="1300" u="none" cap="none" strike="noStrike">
              <a:solidFill>
                <a:srgbClr val="000000"/>
              </a:solidFill>
              <a:latin typeface="Arial"/>
              <a:ea typeface="Arial"/>
              <a:cs typeface="Arial"/>
              <a:sym typeface="Arial"/>
            </a:endParaRPr>
          </a:p>
        </p:txBody>
      </p:sp>
      <p:sp>
        <p:nvSpPr>
          <p:cNvPr id="180" name="Google Shape;180;p28"/>
          <p:cNvSpPr/>
          <p:nvPr/>
        </p:nvSpPr>
        <p:spPr>
          <a:xfrm>
            <a:off x="685800" y="2560320"/>
            <a:ext cx="3017520" cy="219456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We're about to create a new divide—between AI-ready and AI-poor institutions—using the same colonial patterns that created HBU/HWU inequality.</a:t>
            </a:r>
            <a:endParaRPr b="0" i="0" sz="1100" u="none" cap="none" strike="noStrike">
              <a:solidFill>
                <a:srgbClr val="000000"/>
              </a:solidFill>
              <a:latin typeface="Arial"/>
              <a:ea typeface="Arial"/>
              <a:cs typeface="Arial"/>
              <a:sym typeface="Arial"/>
            </a:endParaRPr>
          </a:p>
        </p:txBody>
      </p:sp>
      <p:sp>
        <p:nvSpPr>
          <p:cNvPr id="181" name="Google Shape;181;p28"/>
          <p:cNvSpPr/>
          <p:nvPr/>
        </p:nvSpPr>
        <p:spPr>
          <a:xfrm>
            <a:off x="4206240" y="1554480"/>
            <a:ext cx="3474720" cy="3474720"/>
          </a:xfrm>
          <a:prstGeom prst="roundRect">
            <a:avLst>
              <a:gd fmla="val 3947"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28"/>
          <p:cNvSpPr/>
          <p:nvPr/>
        </p:nvSpPr>
        <p:spPr>
          <a:xfrm>
            <a:off x="4389120" y="1737360"/>
            <a:ext cx="594360" cy="594360"/>
          </a:xfrm>
          <a:prstGeom prst="ellipse">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28"/>
          <p:cNvSpPr/>
          <p:nvPr/>
        </p:nvSpPr>
        <p:spPr>
          <a:xfrm>
            <a:off x="4389120" y="1737360"/>
            <a:ext cx="594360" cy="5943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FFFFFF"/>
                </a:solidFill>
                <a:latin typeface="Arial"/>
                <a:ea typeface="Arial"/>
                <a:cs typeface="Arial"/>
                <a:sym typeface="Arial"/>
              </a:rPr>
              <a:t>02</a:t>
            </a:r>
            <a:endParaRPr b="0" i="0" sz="1600" u="none" cap="none" strike="noStrike">
              <a:solidFill>
                <a:srgbClr val="000000"/>
              </a:solidFill>
              <a:latin typeface="Arial"/>
              <a:ea typeface="Arial"/>
              <a:cs typeface="Arial"/>
              <a:sym typeface="Arial"/>
            </a:endParaRPr>
          </a:p>
        </p:txBody>
      </p:sp>
      <p:sp>
        <p:nvSpPr>
          <p:cNvPr id="184" name="Google Shape;184;p28"/>
          <p:cNvSpPr/>
          <p:nvPr/>
        </p:nvSpPr>
        <p:spPr>
          <a:xfrm>
            <a:off x="5120640" y="1783080"/>
            <a:ext cx="237744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300"/>
              <a:buFont typeface="Arial"/>
              <a:buNone/>
            </a:pPr>
            <a:r>
              <a:rPr b="1" i="0" lang="en-US" sz="1300" u="none" cap="none" strike="noStrike">
                <a:solidFill>
                  <a:srgbClr val="212121"/>
                </a:solidFill>
                <a:latin typeface="Arial"/>
                <a:ea typeface="Arial"/>
                <a:cs typeface="Arial"/>
                <a:sym typeface="Arial"/>
              </a:rPr>
              <a:t>CULTURAL MISMATCH</a:t>
            </a:r>
            <a:endParaRPr b="0" i="0" sz="1300" u="none" cap="none" strike="noStrike">
              <a:solidFill>
                <a:srgbClr val="000000"/>
              </a:solidFill>
              <a:latin typeface="Arial"/>
              <a:ea typeface="Arial"/>
              <a:cs typeface="Arial"/>
              <a:sym typeface="Arial"/>
            </a:endParaRPr>
          </a:p>
        </p:txBody>
      </p:sp>
      <p:sp>
        <p:nvSpPr>
          <p:cNvPr id="185" name="Google Shape;185;p28"/>
          <p:cNvSpPr/>
          <p:nvPr/>
        </p:nvSpPr>
        <p:spPr>
          <a:xfrm>
            <a:off x="4434840" y="2560320"/>
            <a:ext cx="3017520" cy="219456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AI tools trained on Western data give Western answers. Without assessment, we import epistemic colonialism through the back door.</a:t>
            </a:r>
            <a:endParaRPr b="0" i="0" sz="1100" u="none" cap="none" strike="noStrike">
              <a:solidFill>
                <a:srgbClr val="000000"/>
              </a:solidFill>
              <a:latin typeface="Arial"/>
              <a:ea typeface="Arial"/>
              <a:cs typeface="Arial"/>
              <a:sym typeface="Arial"/>
            </a:endParaRPr>
          </a:p>
        </p:txBody>
      </p:sp>
      <p:sp>
        <p:nvSpPr>
          <p:cNvPr id="186" name="Google Shape;186;p28"/>
          <p:cNvSpPr/>
          <p:nvPr/>
        </p:nvSpPr>
        <p:spPr>
          <a:xfrm>
            <a:off x="7955280" y="1554480"/>
            <a:ext cx="3474720" cy="3474720"/>
          </a:xfrm>
          <a:prstGeom prst="roundRect">
            <a:avLst>
              <a:gd fmla="val 3947" name="adj"/>
            </a:avLst>
          </a:prstGeom>
          <a:solidFill>
            <a:srgbClr val="EEEEEE"/>
          </a:solidFill>
          <a:ln>
            <a:noFill/>
          </a:ln>
          <a:effectLst>
            <a:outerShdw blurRad="76200" rotWithShape="0" algn="bl" dir="8100000" dist="38100">
              <a:srgbClr val="000000">
                <a:alpha val="1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28"/>
          <p:cNvSpPr/>
          <p:nvPr/>
        </p:nvSpPr>
        <p:spPr>
          <a:xfrm>
            <a:off x="8138160" y="1737360"/>
            <a:ext cx="594360" cy="594360"/>
          </a:xfrm>
          <a:prstGeom prst="ellipse">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28"/>
          <p:cNvSpPr/>
          <p:nvPr/>
        </p:nvSpPr>
        <p:spPr>
          <a:xfrm>
            <a:off x="8138160" y="1737360"/>
            <a:ext cx="594360" cy="5943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FFFFFF"/>
                </a:solidFill>
                <a:latin typeface="Arial"/>
                <a:ea typeface="Arial"/>
                <a:cs typeface="Arial"/>
                <a:sym typeface="Arial"/>
              </a:rPr>
              <a:t>03</a:t>
            </a:r>
            <a:endParaRPr b="0" i="0" sz="1600" u="none" cap="none" strike="noStrike">
              <a:solidFill>
                <a:srgbClr val="000000"/>
              </a:solidFill>
              <a:latin typeface="Arial"/>
              <a:ea typeface="Arial"/>
              <a:cs typeface="Arial"/>
              <a:sym typeface="Arial"/>
            </a:endParaRPr>
          </a:p>
        </p:txBody>
      </p:sp>
      <p:sp>
        <p:nvSpPr>
          <p:cNvPr id="189" name="Google Shape;189;p28"/>
          <p:cNvSpPr/>
          <p:nvPr/>
        </p:nvSpPr>
        <p:spPr>
          <a:xfrm>
            <a:off x="8869680" y="1783080"/>
            <a:ext cx="237744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300"/>
              <a:buFont typeface="Arial"/>
              <a:buNone/>
            </a:pPr>
            <a:r>
              <a:rPr b="1" i="0" lang="en-US" sz="1300" u="none" cap="none" strike="noStrike">
                <a:solidFill>
                  <a:srgbClr val="212121"/>
                </a:solidFill>
                <a:latin typeface="Arial"/>
                <a:ea typeface="Arial"/>
                <a:cs typeface="Arial"/>
                <a:sym typeface="Arial"/>
              </a:rPr>
              <a:t>TEACHER ABANDONMENT</a:t>
            </a:r>
            <a:endParaRPr b="0" i="0" sz="1300" u="none" cap="none" strike="noStrike">
              <a:solidFill>
                <a:srgbClr val="000000"/>
              </a:solidFill>
              <a:latin typeface="Arial"/>
              <a:ea typeface="Arial"/>
              <a:cs typeface="Arial"/>
              <a:sym typeface="Arial"/>
            </a:endParaRPr>
          </a:p>
        </p:txBody>
      </p:sp>
      <p:sp>
        <p:nvSpPr>
          <p:cNvPr id="190" name="Google Shape;190;p28"/>
          <p:cNvSpPr/>
          <p:nvPr/>
        </p:nvSpPr>
        <p:spPr>
          <a:xfrm>
            <a:off x="8183880" y="2560320"/>
            <a:ext cx="3017520" cy="219456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595959"/>
                </a:solidFill>
                <a:latin typeface="Arial"/>
                <a:ea typeface="Arial"/>
                <a:cs typeface="Arial"/>
                <a:sym typeface="Arial"/>
              </a:rPr>
              <a:t>We're designing AI for teachers, not with teachers. The result? Tools that sit unused while teachers burn out.</a:t>
            </a:r>
            <a:endParaRPr b="0" i="0" sz="1100" u="none" cap="none" strike="noStrike">
              <a:solidFill>
                <a:srgbClr val="000000"/>
              </a:solidFill>
              <a:latin typeface="Arial"/>
              <a:ea typeface="Arial"/>
              <a:cs typeface="Arial"/>
              <a:sym typeface="Arial"/>
            </a:endParaRPr>
          </a:p>
        </p:txBody>
      </p:sp>
      <p:sp>
        <p:nvSpPr>
          <p:cNvPr id="191" name="Google Shape;191;p28"/>
          <p:cNvSpPr/>
          <p:nvPr/>
        </p:nvSpPr>
        <p:spPr>
          <a:xfrm>
            <a:off x="457200" y="5303520"/>
            <a:ext cx="10789920" cy="640080"/>
          </a:xfrm>
          <a:prstGeom prst="roundRect">
            <a:avLst>
              <a:gd fmla="val 17143" name="adj"/>
            </a:avLst>
          </a:prstGeom>
          <a:solidFill>
            <a:srgbClr val="2121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28"/>
          <p:cNvSpPr/>
          <p:nvPr/>
        </p:nvSpPr>
        <p:spPr>
          <a:xfrm>
            <a:off x="640080" y="5303520"/>
            <a:ext cx="10424160" cy="64008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300"/>
              <a:buFont typeface="Arial"/>
              <a:buNone/>
            </a:pPr>
            <a:r>
              <a:rPr b="1" i="0" lang="en-US" sz="1300" u="none" cap="none" strike="noStrike">
                <a:solidFill>
                  <a:srgbClr val="FFFFFF"/>
                </a:solidFill>
                <a:latin typeface="Arial"/>
                <a:ea typeface="Arial"/>
                <a:cs typeface="Arial"/>
                <a:sym typeface="Arial"/>
              </a:rPr>
              <a:t>Each represents systemic risk without proper assessment.</a:t>
            </a:r>
            <a:endParaRPr b="0" i="0" sz="1300" u="none" cap="none" strike="noStrike">
              <a:solidFill>
                <a:srgbClr val="000000"/>
              </a:solidFill>
              <a:latin typeface="Arial"/>
              <a:ea typeface="Arial"/>
              <a:cs typeface="Arial"/>
              <a:sym typeface="Arial"/>
            </a:endParaRPr>
          </a:p>
        </p:txBody>
      </p:sp>
      <p:sp>
        <p:nvSpPr>
          <p:cNvPr id="193" name="Google Shape;193;p28"/>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28"/>
          <p:cNvSpPr/>
          <p:nvPr/>
        </p:nvSpPr>
        <p:spPr>
          <a:xfrm>
            <a:off x="10058400" y="6558013"/>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2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200" name="Google Shape;200;p2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201" name="Google Shape;201;p29"/>
          <p:cNvSpPr/>
          <p:nvPr/>
        </p:nvSpPr>
        <p:spPr>
          <a:xfrm>
            <a:off x="0" y="0"/>
            <a:ext cx="12192000" cy="54864"/>
          </a:xfrm>
          <a:prstGeom prst="rect">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29"/>
          <p:cNvSpPr/>
          <p:nvPr/>
        </p:nvSpPr>
        <p:spPr>
          <a:xfrm>
            <a:off x="731520" y="320040"/>
            <a:ext cx="91440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212121"/>
                </a:solidFill>
                <a:latin typeface="Arial"/>
                <a:ea typeface="Arial"/>
                <a:cs typeface="Arial"/>
                <a:sym typeface="Arial"/>
              </a:rPr>
              <a:t>WHAT NEEDS ASSESSMENT REVEALS</a:t>
            </a:r>
            <a:endParaRPr b="0" i="0" sz="2400" u="none" cap="none" strike="noStrike">
              <a:solidFill>
                <a:srgbClr val="000000"/>
              </a:solidFill>
              <a:latin typeface="Arial"/>
              <a:ea typeface="Arial"/>
              <a:cs typeface="Arial"/>
              <a:sym typeface="Arial"/>
            </a:endParaRPr>
          </a:p>
        </p:txBody>
      </p:sp>
      <p:sp>
        <p:nvSpPr>
          <p:cNvPr id="203" name="Google Shape;203;p29"/>
          <p:cNvSpPr/>
          <p:nvPr/>
        </p:nvSpPr>
        <p:spPr>
          <a:xfrm>
            <a:off x="731520" y="868680"/>
            <a:ext cx="2286000" cy="36576"/>
          </a:xfrm>
          <a:prstGeom prst="rect">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29"/>
          <p:cNvSpPr/>
          <p:nvPr/>
        </p:nvSpPr>
        <p:spPr>
          <a:xfrm>
            <a:off x="731520" y="1051560"/>
            <a:ext cx="548640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rPr b="0" i="1" lang="en-US" sz="1400" u="none" cap="none" strike="noStrike">
                <a:solidFill>
                  <a:srgbClr val="78909C"/>
                </a:solidFill>
                <a:latin typeface="Arial"/>
                <a:ea typeface="Arial"/>
                <a:cs typeface="Arial"/>
                <a:sym typeface="Arial"/>
              </a:rPr>
              <a:t>Case Study Findings</a:t>
            </a:r>
            <a:endParaRPr b="0" i="0" sz="1400" u="none" cap="none" strike="noStrike">
              <a:solidFill>
                <a:srgbClr val="000000"/>
              </a:solidFill>
              <a:latin typeface="Arial"/>
              <a:ea typeface="Arial"/>
              <a:cs typeface="Arial"/>
              <a:sym typeface="Arial"/>
            </a:endParaRPr>
          </a:p>
        </p:txBody>
      </p:sp>
      <p:graphicFrame>
        <p:nvGraphicFramePr>
          <p:cNvPr id="205" name="Google Shape;205;p29"/>
          <p:cNvGraphicFramePr/>
          <p:nvPr/>
        </p:nvGraphicFramePr>
        <p:xfrm>
          <a:off x="457200" y="1508760"/>
          <a:ext cx="3000000" cy="3000000"/>
        </p:xfrm>
        <a:graphic>
          <a:graphicData uri="http://schemas.openxmlformats.org/drawingml/2006/table">
            <a:tbl>
              <a:tblPr>
                <a:noFill/>
                <a:tableStyleId>{69D94328-0F2C-470A-8ECA-5AC104CC9BB8}</a:tableStyleId>
              </a:tblPr>
              <a:tblGrid>
                <a:gridCol w="5029200"/>
                <a:gridCol w="5760725"/>
              </a:tblGrid>
              <a:tr h="411475">
                <a:tc>
                  <a:txBody>
                    <a:bodyPr/>
                    <a:lstStyle/>
                    <a:p>
                      <a:pPr indent="0" lvl="0" marL="0" marR="0" rtl="0" algn="l">
                        <a:lnSpc>
                          <a:spcPct val="100000"/>
                        </a:lnSpc>
                        <a:spcBef>
                          <a:spcPts val="0"/>
                        </a:spcBef>
                        <a:spcAft>
                          <a:spcPts val="0"/>
                        </a:spcAft>
                        <a:buClr>
                          <a:srgbClr val="000000"/>
                        </a:buClr>
                        <a:buSzPts val="1200"/>
                        <a:buFont typeface="Arial"/>
                        <a:buNone/>
                      </a:pPr>
                      <a:r>
                        <a:rPr b="1" lang="en-US" sz="1200" u="none" cap="none" strike="noStrike">
                          <a:solidFill>
                            <a:srgbClr val="FFFFFF"/>
                          </a:solidFill>
                          <a:latin typeface="Arial"/>
                          <a:ea typeface="Arial"/>
                          <a:cs typeface="Arial"/>
                          <a:sym typeface="Arial"/>
                        </a:rPr>
                        <a:t>Finding</a:t>
                      </a:r>
                      <a:endParaRPr sz="1200" u="none" cap="none" strike="noStrike">
                        <a:latin typeface="Arial"/>
                        <a:ea typeface="Arial"/>
                        <a:cs typeface="Arial"/>
                        <a:sym typeface="Arial"/>
                      </a:endParaRPr>
                    </a:p>
                  </a:txBody>
                  <a:tcPr marT="45725" marB="45725" marR="91450" marL="91450">
                    <a:lnL cap="flat" cmpd="sng" w="9525">
                      <a:solidFill>
                        <a:srgbClr val="78909C"/>
                      </a:solidFill>
                      <a:prstDash val="solid"/>
                      <a:round/>
                      <a:headEnd len="sm" w="sm" type="none"/>
                      <a:tailEnd len="sm" w="sm" type="none"/>
                    </a:lnL>
                    <a:lnR cap="flat" cmpd="sng" w="9525">
                      <a:solidFill>
                        <a:srgbClr val="78909C"/>
                      </a:solidFill>
                      <a:prstDash val="solid"/>
                      <a:round/>
                      <a:headEnd len="sm" w="sm" type="none"/>
                      <a:tailEnd len="sm" w="sm" type="none"/>
                    </a:lnR>
                    <a:lnT cap="flat" cmpd="sng" w="9525">
                      <a:solidFill>
                        <a:srgbClr val="78909C"/>
                      </a:solidFill>
                      <a:prstDash val="solid"/>
                      <a:round/>
                      <a:headEnd len="sm" w="sm" type="none"/>
                      <a:tailEnd len="sm" w="sm" type="none"/>
                    </a:lnT>
                    <a:lnB cap="flat" cmpd="sng" w="9525">
                      <a:solidFill>
                        <a:srgbClr val="78909C"/>
                      </a:solidFill>
                      <a:prstDash val="solid"/>
                      <a:round/>
                      <a:headEnd len="sm" w="sm" type="none"/>
                      <a:tailEnd len="sm" w="sm" type="none"/>
                    </a:lnB>
                    <a:solidFill>
                      <a:srgbClr val="0097A7"/>
                    </a:solidFill>
                  </a:tcPr>
                </a:tc>
                <a:tc>
                  <a:txBody>
                    <a:bodyPr/>
                    <a:lstStyle/>
                    <a:p>
                      <a:pPr indent="0" lvl="0" marL="0" marR="0" rtl="0" algn="l">
                        <a:lnSpc>
                          <a:spcPct val="100000"/>
                        </a:lnSpc>
                        <a:spcBef>
                          <a:spcPts val="0"/>
                        </a:spcBef>
                        <a:spcAft>
                          <a:spcPts val="0"/>
                        </a:spcAft>
                        <a:buClr>
                          <a:srgbClr val="000000"/>
                        </a:buClr>
                        <a:buSzPts val="1200"/>
                        <a:buFont typeface="Arial"/>
                        <a:buNone/>
                      </a:pPr>
                      <a:r>
                        <a:rPr b="1" lang="en-US" sz="1200" u="none" cap="none" strike="noStrike">
                          <a:solidFill>
                            <a:srgbClr val="FFFFFF"/>
                          </a:solidFill>
                          <a:latin typeface="Arial"/>
                          <a:ea typeface="Arial"/>
                          <a:cs typeface="Arial"/>
                          <a:sym typeface="Arial"/>
                        </a:rPr>
                        <a:t>Implication</a:t>
                      </a:r>
                      <a:endParaRPr sz="1200" u="none" cap="none" strike="noStrike">
                        <a:latin typeface="Arial"/>
                        <a:ea typeface="Arial"/>
                        <a:cs typeface="Arial"/>
                        <a:sym typeface="Arial"/>
                      </a:endParaRPr>
                    </a:p>
                  </a:txBody>
                  <a:tcPr marT="45725" marB="45725" marR="91450" marL="91450">
                    <a:lnL cap="flat" cmpd="sng" w="9525">
                      <a:solidFill>
                        <a:srgbClr val="78909C"/>
                      </a:solidFill>
                      <a:prstDash val="solid"/>
                      <a:round/>
                      <a:headEnd len="sm" w="sm" type="none"/>
                      <a:tailEnd len="sm" w="sm" type="none"/>
                    </a:lnL>
                    <a:lnR cap="flat" cmpd="sng" w="9525">
                      <a:solidFill>
                        <a:srgbClr val="78909C"/>
                      </a:solidFill>
                      <a:prstDash val="solid"/>
                      <a:round/>
                      <a:headEnd len="sm" w="sm" type="none"/>
                      <a:tailEnd len="sm" w="sm" type="none"/>
                    </a:lnR>
                    <a:lnT cap="flat" cmpd="sng" w="9525">
                      <a:solidFill>
                        <a:srgbClr val="78909C"/>
                      </a:solidFill>
                      <a:prstDash val="solid"/>
                      <a:round/>
                      <a:headEnd len="sm" w="sm" type="none"/>
                      <a:tailEnd len="sm" w="sm" type="none"/>
                    </a:lnT>
                    <a:lnB cap="flat" cmpd="sng" w="9525">
                      <a:solidFill>
                        <a:srgbClr val="78909C"/>
                      </a:solidFill>
                      <a:prstDash val="solid"/>
                      <a:round/>
                      <a:headEnd len="sm" w="sm" type="none"/>
                      <a:tailEnd len="sm" w="sm" type="none"/>
                    </a:lnB>
                    <a:solidFill>
                      <a:srgbClr val="0097A7"/>
                    </a:solidFill>
                  </a:tcPr>
                </a:tc>
              </a:tr>
              <a:tr h="411475">
                <a:tc>
                  <a:txBody>
                    <a:bodyPr/>
                    <a:lstStyle/>
                    <a:p>
                      <a:pPr indent="0" lvl="0" marL="0" marR="0" rtl="0" algn="l">
                        <a:lnSpc>
                          <a:spcPct val="100000"/>
                        </a:lnSpc>
                        <a:spcBef>
                          <a:spcPts val="0"/>
                        </a:spcBef>
                        <a:spcAft>
                          <a:spcPts val="0"/>
                        </a:spcAft>
                        <a:buClr>
                          <a:srgbClr val="000000"/>
                        </a:buClr>
                        <a:buSzPts val="1100"/>
                        <a:buFont typeface="Arial"/>
                        <a:buNone/>
                      </a:pPr>
                      <a:r>
                        <a:rPr lang="en-US" sz="1100" u="none" cap="none" strike="noStrike">
                          <a:solidFill>
                            <a:srgbClr val="595959"/>
                          </a:solidFill>
                          <a:latin typeface="Arial"/>
                          <a:ea typeface="Arial"/>
                          <a:cs typeface="Arial"/>
                          <a:sym typeface="Arial"/>
                        </a:rPr>
                        <a:t>Urban-rural readiness gap (3.2×)</a:t>
                      </a:r>
                      <a:endParaRPr sz="1100" u="none" cap="none" strike="noStrike">
                        <a:latin typeface="Arial"/>
                        <a:ea typeface="Arial"/>
                        <a:cs typeface="Arial"/>
                        <a:sym typeface="Arial"/>
                      </a:endParaRPr>
                    </a:p>
                  </a:txBody>
                  <a:tcPr marT="45725" marB="45725" marR="91450" marL="91450">
                    <a:lnL cap="flat" cmpd="sng" w="9525">
                      <a:solidFill>
                        <a:srgbClr val="78909C"/>
                      </a:solidFill>
                      <a:prstDash val="solid"/>
                      <a:round/>
                      <a:headEnd len="sm" w="sm" type="none"/>
                      <a:tailEnd len="sm" w="sm" type="none"/>
                    </a:lnL>
                    <a:lnR cap="flat" cmpd="sng" w="9525">
                      <a:solidFill>
                        <a:srgbClr val="78909C"/>
                      </a:solidFill>
                      <a:prstDash val="solid"/>
                      <a:round/>
                      <a:headEnd len="sm" w="sm" type="none"/>
                      <a:tailEnd len="sm" w="sm" type="none"/>
                    </a:lnR>
                    <a:lnT cap="flat" cmpd="sng" w="9525">
                      <a:solidFill>
                        <a:srgbClr val="78909C"/>
                      </a:solidFill>
                      <a:prstDash val="solid"/>
                      <a:round/>
                      <a:headEnd len="sm" w="sm" type="none"/>
                      <a:tailEnd len="sm" w="sm" type="none"/>
                    </a:lnT>
                    <a:lnB cap="flat" cmpd="sng" w="9525">
                      <a:solidFill>
                        <a:srgbClr val="78909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100"/>
                        <a:buFont typeface="Arial"/>
                        <a:buNone/>
                      </a:pPr>
                      <a:r>
                        <a:rPr lang="en-US" sz="1100" u="none" cap="none" strike="noStrike">
                          <a:solidFill>
                            <a:srgbClr val="595959"/>
                          </a:solidFill>
                          <a:latin typeface="Arial"/>
                          <a:ea typeface="Arial"/>
                          <a:cs typeface="Arial"/>
                          <a:sym typeface="Arial"/>
                        </a:rPr>
                        <a:t>Infrastructure-first design required</a:t>
                      </a:r>
                      <a:endParaRPr sz="1100" u="none" cap="none" strike="noStrike">
                        <a:latin typeface="Arial"/>
                        <a:ea typeface="Arial"/>
                        <a:cs typeface="Arial"/>
                        <a:sym typeface="Arial"/>
                      </a:endParaRPr>
                    </a:p>
                  </a:txBody>
                  <a:tcPr marT="45725" marB="45725" marR="91450" marL="91450">
                    <a:lnL cap="flat" cmpd="sng" w="9525">
                      <a:solidFill>
                        <a:srgbClr val="78909C"/>
                      </a:solidFill>
                      <a:prstDash val="solid"/>
                      <a:round/>
                      <a:headEnd len="sm" w="sm" type="none"/>
                      <a:tailEnd len="sm" w="sm" type="none"/>
                    </a:lnL>
                    <a:lnR cap="flat" cmpd="sng" w="9525">
                      <a:solidFill>
                        <a:srgbClr val="78909C"/>
                      </a:solidFill>
                      <a:prstDash val="solid"/>
                      <a:round/>
                      <a:headEnd len="sm" w="sm" type="none"/>
                      <a:tailEnd len="sm" w="sm" type="none"/>
                    </a:lnR>
                    <a:lnT cap="flat" cmpd="sng" w="9525">
                      <a:solidFill>
                        <a:srgbClr val="78909C"/>
                      </a:solidFill>
                      <a:prstDash val="solid"/>
                      <a:round/>
                      <a:headEnd len="sm" w="sm" type="none"/>
                      <a:tailEnd len="sm" w="sm" type="none"/>
                    </a:lnT>
                    <a:lnB cap="flat" cmpd="sng" w="9525">
                      <a:solidFill>
                        <a:srgbClr val="78909C"/>
                      </a:solidFill>
                      <a:prstDash val="solid"/>
                      <a:round/>
                      <a:headEnd len="sm" w="sm" type="none"/>
                      <a:tailEnd len="sm" w="sm" type="none"/>
                    </a:lnB>
                  </a:tcPr>
                </a:tc>
              </a:tr>
              <a:tr h="411475">
                <a:tc>
                  <a:txBody>
                    <a:bodyPr/>
                    <a:lstStyle/>
                    <a:p>
                      <a:pPr indent="0" lvl="0" marL="0" marR="0" rtl="0" algn="l">
                        <a:lnSpc>
                          <a:spcPct val="100000"/>
                        </a:lnSpc>
                        <a:spcBef>
                          <a:spcPts val="0"/>
                        </a:spcBef>
                        <a:spcAft>
                          <a:spcPts val="0"/>
                        </a:spcAft>
                        <a:buClr>
                          <a:srgbClr val="000000"/>
                        </a:buClr>
                        <a:buSzPts val="1100"/>
                        <a:buFont typeface="Arial"/>
                        <a:buNone/>
                      </a:pPr>
                      <a:r>
                        <a:rPr lang="en-US" sz="1100" u="none" cap="none" strike="noStrike">
                          <a:solidFill>
                            <a:srgbClr val="595959"/>
                          </a:solidFill>
                          <a:latin typeface="Arial"/>
                          <a:ea typeface="Arial"/>
                          <a:cs typeface="Arial"/>
                          <a:sym typeface="Arial"/>
                        </a:rPr>
                        <a:t>Urban-ASAL gap (4.5×)</a:t>
                      </a:r>
                      <a:endParaRPr sz="1100" u="none" cap="none" strike="noStrike">
                        <a:latin typeface="Arial"/>
                        <a:ea typeface="Arial"/>
                        <a:cs typeface="Arial"/>
                        <a:sym typeface="Arial"/>
                      </a:endParaRPr>
                    </a:p>
                  </a:txBody>
                  <a:tcPr marT="45725" marB="45725" marR="91450" marL="91450">
                    <a:lnL cap="flat" cmpd="sng" w="9525">
                      <a:solidFill>
                        <a:srgbClr val="78909C"/>
                      </a:solidFill>
                      <a:prstDash val="solid"/>
                      <a:round/>
                      <a:headEnd len="sm" w="sm" type="none"/>
                      <a:tailEnd len="sm" w="sm" type="none"/>
                    </a:lnL>
                    <a:lnR cap="flat" cmpd="sng" w="9525">
                      <a:solidFill>
                        <a:srgbClr val="78909C"/>
                      </a:solidFill>
                      <a:prstDash val="solid"/>
                      <a:round/>
                      <a:headEnd len="sm" w="sm" type="none"/>
                      <a:tailEnd len="sm" w="sm" type="none"/>
                    </a:lnR>
                    <a:lnT cap="flat" cmpd="sng" w="9525">
                      <a:solidFill>
                        <a:srgbClr val="78909C"/>
                      </a:solidFill>
                      <a:prstDash val="solid"/>
                      <a:round/>
                      <a:headEnd len="sm" w="sm" type="none"/>
                      <a:tailEnd len="sm" w="sm" type="none"/>
                    </a:lnT>
                    <a:lnB cap="flat" cmpd="sng" w="9525">
                      <a:solidFill>
                        <a:srgbClr val="78909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100"/>
                        <a:buFont typeface="Arial"/>
                        <a:buNone/>
                      </a:pPr>
                      <a:r>
                        <a:rPr lang="en-US" sz="1100" u="none" cap="none" strike="noStrike">
                          <a:solidFill>
                            <a:srgbClr val="595959"/>
                          </a:solidFill>
                          <a:latin typeface="Arial"/>
                          <a:ea typeface="Arial"/>
                          <a:cs typeface="Arial"/>
                          <a:sym typeface="Arial"/>
                        </a:rPr>
                        <a:t>Equity must be operationalized, not mentioned</a:t>
                      </a:r>
                      <a:endParaRPr sz="1100" u="none" cap="none" strike="noStrike">
                        <a:latin typeface="Arial"/>
                        <a:ea typeface="Arial"/>
                        <a:cs typeface="Arial"/>
                        <a:sym typeface="Arial"/>
                      </a:endParaRPr>
                    </a:p>
                  </a:txBody>
                  <a:tcPr marT="45725" marB="45725" marR="91450" marL="91450">
                    <a:lnL cap="flat" cmpd="sng" w="9525">
                      <a:solidFill>
                        <a:srgbClr val="78909C"/>
                      </a:solidFill>
                      <a:prstDash val="solid"/>
                      <a:round/>
                      <a:headEnd len="sm" w="sm" type="none"/>
                      <a:tailEnd len="sm" w="sm" type="none"/>
                    </a:lnL>
                    <a:lnR cap="flat" cmpd="sng" w="9525">
                      <a:solidFill>
                        <a:srgbClr val="78909C"/>
                      </a:solidFill>
                      <a:prstDash val="solid"/>
                      <a:round/>
                      <a:headEnd len="sm" w="sm" type="none"/>
                      <a:tailEnd len="sm" w="sm" type="none"/>
                    </a:lnR>
                    <a:lnT cap="flat" cmpd="sng" w="9525">
                      <a:solidFill>
                        <a:srgbClr val="78909C"/>
                      </a:solidFill>
                      <a:prstDash val="solid"/>
                      <a:round/>
                      <a:headEnd len="sm" w="sm" type="none"/>
                      <a:tailEnd len="sm" w="sm" type="none"/>
                    </a:lnT>
                    <a:lnB cap="flat" cmpd="sng" w="9525">
                      <a:solidFill>
                        <a:srgbClr val="78909C"/>
                      </a:solidFill>
                      <a:prstDash val="solid"/>
                      <a:round/>
                      <a:headEnd len="sm" w="sm" type="none"/>
                      <a:tailEnd len="sm" w="sm" type="none"/>
                    </a:lnB>
                  </a:tcPr>
                </a:tc>
              </a:tr>
              <a:tr h="411475">
                <a:tc>
                  <a:txBody>
                    <a:bodyPr/>
                    <a:lstStyle/>
                    <a:p>
                      <a:pPr indent="0" lvl="0" marL="0" marR="0" rtl="0" algn="l">
                        <a:lnSpc>
                          <a:spcPct val="100000"/>
                        </a:lnSpc>
                        <a:spcBef>
                          <a:spcPts val="0"/>
                        </a:spcBef>
                        <a:spcAft>
                          <a:spcPts val="0"/>
                        </a:spcAft>
                        <a:buClr>
                          <a:srgbClr val="000000"/>
                        </a:buClr>
                        <a:buSzPts val="1100"/>
                        <a:buFont typeface="Arial"/>
                        <a:buNone/>
                      </a:pPr>
                      <a:r>
                        <a:rPr lang="en-US" sz="1100" u="none" cap="none" strike="noStrike">
                          <a:solidFill>
                            <a:srgbClr val="595959"/>
                          </a:solidFill>
                          <a:latin typeface="Arial"/>
                          <a:ea typeface="Arial"/>
                          <a:cs typeface="Arial"/>
                          <a:sym typeface="Arial"/>
                        </a:rPr>
                        <a:t>Teachers use AI for efficiency, not transformation</a:t>
                      </a:r>
                      <a:endParaRPr sz="1100" u="none" cap="none" strike="noStrike">
                        <a:latin typeface="Arial"/>
                        <a:ea typeface="Arial"/>
                        <a:cs typeface="Arial"/>
                        <a:sym typeface="Arial"/>
                      </a:endParaRPr>
                    </a:p>
                  </a:txBody>
                  <a:tcPr marT="45725" marB="45725" marR="91450" marL="91450">
                    <a:lnL cap="flat" cmpd="sng" w="9525">
                      <a:solidFill>
                        <a:srgbClr val="78909C"/>
                      </a:solidFill>
                      <a:prstDash val="solid"/>
                      <a:round/>
                      <a:headEnd len="sm" w="sm" type="none"/>
                      <a:tailEnd len="sm" w="sm" type="none"/>
                    </a:lnL>
                    <a:lnR cap="flat" cmpd="sng" w="9525">
                      <a:solidFill>
                        <a:srgbClr val="78909C"/>
                      </a:solidFill>
                      <a:prstDash val="solid"/>
                      <a:round/>
                      <a:headEnd len="sm" w="sm" type="none"/>
                      <a:tailEnd len="sm" w="sm" type="none"/>
                    </a:lnR>
                    <a:lnT cap="flat" cmpd="sng" w="9525">
                      <a:solidFill>
                        <a:srgbClr val="78909C"/>
                      </a:solidFill>
                      <a:prstDash val="solid"/>
                      <a:round/>
                      <a:headEnd len="sm" w="sm" type="none"/>
                      <a:tailEnd len="sm" w="sm" type="none"/>
                    </a:lnT>
                    <a:lnB cap="flat" cmpd="sng" w="9525">
                      <a:solidFill>
                        <a:srgbClr val="78909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100"/>
                        <a:buFont typeface="Arial"/>
                        <a:buNone/>
                      </a:pPr>
                      <a:r>
                        <a:rPr lang="en-US" sz="1100" u="none" cap="none" strike="noStrike">
                          <a:solidFill>
                            <a:srgbClr val="595959"/>
                          </a:solidFill>
                          <a:latin typeface="Arial"/>
                          <a:ea typeface="Arial"/>
                          <a:cs typeface="Arial"/>
                          <a:sym typeface="Arial"/>
                        </a:rPr>
                        <a:t>Training must focus on reinvention, not just adoption</a:t>
                      </a:r>
                      <a:endParaRPr sz="1100" u="none" cap="none" strike="noStrike">
                        <a:latin typeface="Arial"/>
                        <a:ea typeface="Arial"/>
                        <a:cs typeface="Arial"/>
                        <a:sym typeface="Arial"/>
                      </a:endParaRPr>
                    </a:p>
                  </a:txBody>
                  <a:tcPr marT="45725" marB="45725" marR="91450" marL="91450">
                    <a:lnL cap="flat" cmpd="sng" w="9525">
                      <a:solidFill>
                        <a:srgbClr val="78909C"/>
                      </a:solidFill>
                      <a:prstDash val="solid"/>
                      <a:round/>
                      <a:headEnd len="sm" w="sm" type="none"/>
                      <a:tailEnd len="sm" w="sm" type="none"/>
                    </a:lnL>
                    <a:lnR cap="flat" cmpd="sng" w="9525">
                      <a:solidFill>
                        <a:srgbClr val="78909C"/>
                      </a:solidFill>
                      <a:prstDash val="solid"/>
                      <a:round/>
                      <a:headEnd len="sm" w="sm" type="none"/>
                      <a:tailEnd len="sm" w="sm" type="none"/>
                    </a:lnR>
                    <a:lnT cap="flat" cmpd="sng" w="9525">
                      <a:solidFill>
                        <a:srgbClr val="78909C"/>
                      </a:solidFill>
                      <a:prstDash val="solid"/>
                      <a:round/>
                      <a:headEnd len="sm" w="sm" type="none"/>
                      <a:tailEnd len="sm" w="sm" type="none"/>
                    </a:lnT>
                    <a:lnB cap="flat" cmpd="sng" w="9525">
                      <a:solidFill>
                        <a:srgbClr val="78909C"/>
                      </a:solidFill>
                      <a:prstDash val="solid"/>
                      <a:round/>
                      <a:headEnd len="sm" w="sm" type="none"/>
                      <a:tailEnd len="sm" w="sm" type="none"/>
                    </a:lnB>
                  </a:tcPr>
                </a:tc>
              </a:tr>
              <a:tr h="411475">
                <a:tc>
                  <a:txBody>
                    <a:bodyPr/>
                    <a:lstStyle/>
                    <a:p>
                      <a:pPr indent="0" lvl="0" marL="0" marR="0" rtl="0" algn="l">
                        <a:lnSpc>
                          <a:spcPct val="100000"/>
                        </a:lnSpc>
                        <a:spcBef>
                          <a:spcPts val="0"/>
                        </a:spcBef>
                        <a:spcAft>
                          <a:spcPts val="0"/>
                        </a:spcAft>
                        <a:buClr>
                          <a:srgbClr val="000000"/>
                        </a:buClr>
                        <a:buSzPts val="1100"/>
                        <a:buFont typeface="Arial"/>
                        <a:buNone/>
                      </a:pPr>
                      <a:r>
                        <a:rPr lang="en-US" sz="1100" u="none" cap="none" strike="noStrike">
                          <a:solidFill>
                            <a:srgbClr val="595959"/>
                          </a:solidFill>
                          <a:latin typeface="Arial"/>
                          <a:ea typeface="Arial"/>
                          <a:cs typeface="Arial"/>
                          <a:sym typeface="Arial"/>
                        </a:rPr>
                        <a:t>68 Kenyan ethical languages, 47 counties</a:t>
                      </a:r>
                      <a:endParaRPr sz="1100" u="none" cap="none" strike="noStrike">
                        <a:latin typeface="Arial"/>
                        <a:ea typeface="Arial"/>
                        <a:cs typeface="Arial"/>
                        <a:sym typeface="Arial"/>
                      </a:endParaRPr>
                    </a:p>
                  </a:txBody>
                  <a:tcPr marT="45725" marB="45725" marR="91450" marL="91450">
                    <a:lnL cap="flat" cmpd="sng" w="9525">
                      <a:solidFill>
                        <a:srgbClr val="78909C"/>
                      </a:solidFill>
                      <a:prstDash val="solid"/>
                      <a:round/>
                      <a:headEnd len="sm" w="sm" type="none"/>
                      <a:tailEnd len="sm" w="sm" type="none"/>
                    </a:lnL>
                    <a:lnR cap="flat" cmpd="sng" w="9525">
                      <a:solidFill>
                        <a:srgbClr val="78909C"/>
                      </a:solidFill>
                      <a:prstDash val="solid"/>
                      <a:round/>
                      <a:headEnd len="sm" w="sm" type="none"/>
                      <a:tailEnd len="sm" w="sm" type="none"/>
                    </a:lnR>
                    <a:lnT cap="flat" cmpd="sng" w="9525">
                      <a:solidFill>
                        <a:srgbClr val="78909C"/>
                      </a:solidFill>
                      <a:prstDash val="solid"/>
                      <a:round/>
                      <a:headEnd len="sm" w="sm" type="none"/>
                      <a:tailEnd len="sm" w="sm" type="none"/>
                    </a:lnT>
                    <a:lnB cap="flat" cmpd="sng" w="9525">
                      <a:solidFill>
                        <a:srgbClr val="78909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100"/>
                        <a:buFont typeface="Arial"/>
                        <a:buNone/>
                      </a:pPr>
                      <a:r>
                        <a:rPr lang="en-US" sz="1100" u="none" cap="none" strike="noStrike">
                          <a:solidFill>
                            <a:srgbClr val="595959"/>
                          </a:solidFill>
                          <a:latin typeface="Arial"/>
                          <a:ea typeface="Arial"/>
                          <a:cs typeface="Arial"/>
                          <a:sym typeface="Arial"/>
                        </a:rPr>
                        <a:t>One size fails all</a:t>
                      </a:r>
                      <a:endParaRPr sz="1100" u="none" cap="none" strike="noStrike">
                        <a:latin typeface="Arial"/>
                        <a:ea typeface="Arial"/>
                        <a:cs typeface="Arial"/>
                        <a:sym typeface="Arial"/>
                      </a:endParaRPr>
                    </a:p>
                  </a:txBody>
                  <a:tcPr marT="45725" marB="45725" marR="91450" marL="91450">
                    <a:lnL cap="flat" cmpd="sng" w="9525">
                      <a:solidFill>
                        <a:srgbClr val="78909C"/>
                      </a:solidFill>
                      <a:prstDash val="solid"/>
                      <a:round/>
                      <a:headEnd len="sm" w="sm" type="none"/>
                      <a:tailEnd len="sm" w="sm" type="none"/>
                    </a:lnL>
                    <a:lnR cap="flat" cmpd="sng" w="9525">
                      <a:solidFill>
                        <a:srgbClr val="78909C"/>
                      </a:solidFill>
                      <a:prstDash val="solid"/>
                      <a:round/>
                      <a:headEnd len="sm" w="sm" type="none"/>
                      <a:tailEnd len="sm" w="sm" type="none"/>
                    </a:lnR>
                    <a:lnT cap="flat" cmpd="sng" w="9525">
                      <a:solidFill>
                        <a:srgbClr val="78909C"/>
                      </a:solidFill>
                      <a:prstDash val="solid"/>
                      <a:round/>
                      <a:headEnd len="sm" w="sm" type="none"/>
                      <a:tailEnd len="sm" w="sm" type="none"/>
                    </a:lnT>
                    <a:lnB cap="flat" cmpd="sng" w="9525">
                      <a:solidFill>
                        <a:srgbClr val="78909C"/>
                      </a:solidFill>
                      <a:prstDash val="solid"/>
                      <a:round/>
                      <a:headEnd len="sm" w="sm" type="none"/>
                      <a:tailEnd len="sm" w="sm" type="none"/>
                    </a:lnB>
                  </a:tcPr>
                </a:tc>
              </a:tr>
            </a:tbl>
          </a:graphicData>
        </a:graphic>
      </p:graphicFrame>
      <p:sp>
        <p:nvSpPr>
          <p:cNvPr id="206" name="Google Shape;206;p29"/>
          <p:cNvSpPr/>
          <p:nvPr/>
        </p:nvSpPr>
        <p:spPr>
          <a:xfrm>
            <a:off x="457200" y="4023360"/>
            <a:ext cx="10789920" cy="1005840"/>
          </a:xfrm>
          <a:prstGeom prst="roundRect">
            <a:avLst>
              <a:gd fmla="val 10909" name="adj"/>
            </a:avLst>
          </a:prstGeom>
          <a:solidFill>
            <a:srgbClr val="2121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29"/>
          <p:cNvSpPr/>
          <p:nvPr/>
        </p:nvSpPr>
        <p:spPr>
          <a:xfrm>
            <a:off x="822960" y="4114800"/>
            <a:ext cx="182880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rgbClr val="FFAB40"/>
                </a:solidFill>
                <a:latin typeface="Arial"/>
                <a:ea typeface="Arial"/>
                <a:cs typeface="Arial"/>
                <a:sym typeface="Arial"/>
              </a:rPr>
              <a:t>KEY INSIGHT</a:t>
            </a:r>
            <a:endParaRPr b="0" i="0" sz="1100" u="none" cap="none" strike="noStrike">
              <a:solidFill>
                <a:srgbClr val="000000"/>
              </a:solidFill>
              <a:latin typeface="Arial"/>
              <a:ea typeface="Arial"/>
              <a:cs typeface="Arial"/>
              <a:sym typeface="Arial"/>
            </a:endParaRPr>
          </a:p>
        </p:txBody>
      </p:sp>
      <p:sp>
        <p:nvSpPr>
          <p:cNvPr id="208" name="Google Shape;208;p29"/>
          <p:cNvSpPr/>
          <p:nvPr/>
        </p:nvSpPr>
        <p:spPr>
          <a:xfrm>
            <a:off x="822960" y="4434840"/>
            <a:ext cx="914400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rPr b="0" i="1" lang="en-US" sz="1400" u="none" cap="none" strike="noStrike">
                <a:solidFill>
                  <a:srgbClr val="FFFFFF"/>
                </a:solidFill>
                <a:latin typeface="Arial"/>
                <a:ea typeface="Arial"/>
                <a:cs typeface="Arial"/>
                <a:sym typeface="Arial"/>
              </a:rPr>
              <a:t>"Needs assessment isn't a report—it's a RADAR. Without it, we crash."</a:t>
            </a:r>
            <a:endParaRPr b="0" i="0" sz="1400" u="none" cap="none" strike="noStrike">
              <a:solidFill>
                <a:srgbClr val="000000"/>
              </a:solidFill>
              <a:latin typeface="Arial"/>
              <a:ea typeface="Arial"/>
              <a:cs typeface="Arial"/>
              <a:sym typeface="Arial"/>
            </a:endParaRPr>
          </a:p>
        </p:txBody>
      </p:sp>
      <p:sp>
        <p:nvSpPr>
          <p:cNvPr id="209" name="Google Shape;209;p29"/>
          <p:cNvSpPr/>
          <p:nvPr/>
        </p:nvSpPr>
        <p:spPr>
          <a:xfrm>
            <a:off x="731520" y="5212080"/>
            <a:ext cx="914400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rgbClr val="78909C"/>
                </a:solidFill>
                <a:latin typeface="Arial"/>
                <a:ea typeface="Arial"/>
                <a:cs typeface="Arial"/>
                <a:sym typeface="Arial"/>
              </a:rPr>
              <a:t>Implications for design, policy, and training frameworks across Africa.</a:t>
            </a:r>
            <a:endParaRPr b="0" i="0" sz="1100" u="none" cap="none" strike="noStrike">
              <a:solidFill>
                <a:srgbClr val="000000"/>
              </a:solidFill>
              <a:latin typeface="Arial"/>
              <a:ea typeface="Arial"/>
              <a:cs typeface="Arial"/>
              <a:sym typeface="Arial"/>
            </a:endParaRPr>
          </a:p>
        </p:txBody>
      </p:sp>
      <p:sp>
        <p:nvSpPr>
          <p:cNvPr id="210" name="Google Shape;210;p29"/>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29"/>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0"/>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217" name="Google Shape;217;p30"/>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218" name="Google Shape;218;p30"/>
          <p:cNvSpPr/>
          <p:nvPr/>
        </p:nvSpPr>
        <p:spPr>
          <a:xfrm>
            <a:off x="0" y="0"/>
            <a:ext cx="12192000" cy="54864"/>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30"/>
          <p:cNvSpPr/>
          <p:nvPr/>
        </p:nvSpPr>
        <p:spPr>
          <a:xfrm>
            <a:off x="731520" y="320040"/>
            <a:ext cx="100584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212121"/>
                </a:solidFill>
                <a:latin typeface="Arial"/>
                <a:ea typeface="Arial"/>
                <a:cs typeface="Arial"/>
                <a:sym typeface="Arial"/>
              </a:rPr>
              <a:t>THE ASSESSMENT GAP ACROSS AFRICA</a:t>
            </a:r>
            <a:endParaRPr b="0" i="0" sz="2400" u="none" cap="none" strike="noStrike">
              <a:solidFill>
                <a:srgbClr val="000000"/>
              </a:solidFill>
              <a:latin typeface="Arial"/>
              <a:ea typeface="Arial"/>
              <a:cs typeface="Arial"/>
              <a:sym typeface="Arial"/>
            </a:endParaRPr>
          </a:p>
        </p:txBody>
      </p:sp>
      <p:sp>
        <p:nvSpPr>
          <p:cNvPr id="220" name="Google Shape;220;p30"/>
          <p:cNvSpPr/>
          <p:nvPr/>
        </p:nvSpPr>
        <p:spPr>
          <a:xfrm>
            <a:off x="731520" y="868680"/>
            <a:ext cx="2286000" cy="36576"/>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30"/>
          <p:cNvSpPr/>
          <p:nvPr/>
        </p:nvSpPr>
        <p:spPr>
          <a:xfrm>
            <a:off x="457200" y="1097280"/>
            <a:ext cx="7772400" cy="640080"/>
          </a:xfrm>
          <a:prstGeom prst="roundRect">
            <a:avLst>
              <a:gd fmla="val 14286" name="adj"/>
            </a:avLst>
          </a:prstGeom>
          <a:solidFill>
            <a:srgbClr val="FFFFFF"/>
          </a:solidFill>
          <a:ln>
            <a:noFill/>
          </a:ln>
          <a:effectLst>
            <a:outerShdw blurRad="38100" rotWithShape="0" algn="bl" dir="8100000" dist="127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30"/>
          <p:cNvSpPr/>
          <p:nvPr/>
        </p:nvSpPr>
        <p:spPr>
          <a:xfrm>
            <a:off x="457200" y="1097280"/>
            <a:ext cx="64008" cy="640080"/>
          </a:xfrm>
          <a:prstGeom prst="roundRect">
            <a:avLst>
              <a:gd fmla="val 50000"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30"/>
          <p:cNvSpPr/>
          <p:nvPr/>
        </p:nvSpPr>
        <p:spPr>
          <a:xfrm>
            <a:off x="685800" y="1097280"/>
            <a:ext cx="2011680" cy="6400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212121"/>
                </a:solidFill>
                <a:latin typeface="Arial"/>
                <a:ea typeface="Arial"/>
                <a:cs typeface="Arial"/>
                <a:sym typeface="Arial"/>
              </a:rPr>
              <a:t>North Africa</a:t>
            </a:r>
            <a:endParaRPr b="0" i="0" sz="1200" u="none" cap="none" strike="noStrike">
              <a:solidFill>
                <a:srgbClr val="000000"/>
              </a:solidFill>
              <a:latin typeface="Arial"/>
              <a:ea typeface="Arial"/>
              <a:cs typeface="Arial"/>
              <a:sym typeface="Arial"/>
            </a:endParaRPr>
          </a:p>
        </p:txBody>
      </p:sp>
      <p:sp>
        <p:nvSpPr>
          <p:cNvPr id="224" name="Google Shape;224;p30"/>
          <p:cNvSpPr/>
          <p:nvPr/>
        </p:nvSpPr>
        <p:spPr>
          <a:xfrm>
            <a:off x="2651760" y="1097280"/>
            <a:ext cx="3840480" cy="6400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50"/>
              <a:buFont typeface="Arial"/>
              <a:buNone/>
            </a:pPr>
            <a:r>
              <a:rPr b="0" i="0" lang="en-US" sz="1050" u="none" cap="none" strike="noStrike">
                <a:solidFill>
                  <a:srgbClr val="595959"/>
                </a:solidFill>
                <a:latin typeface="Arial"/>
                <a:ea typeface="Arial"/>
                <a:cs typeface="Arial"/>
                <a:sym typeface="Arial"/>
              </a:rPr>
              <a:t>Partial assessment (Morocco's Jazari Institutes)</a:t>
            </a:r>
            <a:endParaRPr b="0" i="0" sz="1050" u="none" cap="none" strike="noStrike">
              <a:solidFill>
                <a:srgbClr val="000000"/>
              </a:solidFill>
              <a:latin typeface="Arial"/>
              <a:ea typeface="Arial"/>
              <a:cs typeface="Arial"/>
              <a:sym typeface="Arial"/>
            </a:endParaRPr>
          </a:p>
        </p:txBody>
      </p:sp>
      <p:sp>
        <p:nvSpPr>
          <p:cNvPr id="225" name="Google Shape;225;p30"/>
          <p:cNvSpPr/>
          <p:nvPr/>
        </p:nvSpPr>
        <p:spPr>
          <a:xfrm>
            <a:off x="6675120" y="1234440"/>
            <a:ext cx="1371600" cy="365760"/>
          </a:xfrm>
          <a:prstGeom prst="roundRect">
            <a:avLst>
              <a:gd fmla="val 25000" name="adj"/>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30"/>
          <p:cNvSpPr/>
          <p:nvPr/>
        </p:nvSpPr>
        <p:spPr>
          <a:xfrm>
            <a:off x="6675120" y="1234440"/>
            <a:ext cx="1371600" cy="3657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800"/>
              <a:buFont typeface="Arial"/>
              <a:buNone/>
            </a:pPr>
            <a:r>
              <a:rPr b="1" i="0" lang="en-US" sz="800" u="none" cap="none" strike="noStrike">
                <a:solidFill>
                  <a:srgbClr val="FFFFFF"/>
                </a:solidFill>
                <a:latin typeface="Arial"/>
                <a:ea typeface="Arial"/>
                <a:cs typeface="Arial"/>
                <a:sym typeface="Arial"/>
              </a:rPr>
              <a:t>HIGH URGENCY</a:t>
            </a:r>
            <a:endParaRPr b="0" i="0" sz="800" u="none" cap="none" strike="noStrike">
              <a:solidFill>
                <a:srgbClr val="000000"/>
              </a:solidFill>
              <a:latin typeface="Arial"/>
              <a:ea typeface="Arial"/>
              <a:cs typeface="Arial"/>
              <a:sym typeface="Arial"/>
            </a:endParaRPr>
          </a:p>
        </p:txBody>
      </p:sp>
      <p:sp>
        <p:nvSpPr>
          <p:cNvPr id="227" name="Google Shape;227;p30"/>
          <p:cNvSpPr/>
          <p:nvPr/>
        </p:nvSpPr>
        <p:spPr>
          <a:xfrm>
            <a:off x="457200" y="1874520"/>
            <a:ext cx="7772400" cy="640080"/>
          </a:xfrm>
          <a:prstGeom prst="roundRect">
            <a:avLst>
              <a:gd fmla="val 14286" name="adj"/>
            </a:avLst>
          </a:prstGeom>
          <a:solidFill>
            <a:srgbClr val="FFFFFF"/>
          </a:solidFill>
          <a:ln>
            <a:noFill/>
          </a:ln>
          <a:effectLst>
            <a:outerShdw blurRad="38100" rotWithShape="0" algn="bl" dir="8100000" dist="127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30"/>
          <p:cNvSpPr/>
          <p:nvPr/>
        </p:nvSpPr>
        <p:spPr>
          <a:xfrm>
            <a:off x="457200" y="1874520"/>
            <a:ext cx="64008" cy="640080"/>
          </a:xfrm>
          <a:prstGeom prst="roundRect">
            <a:avLst>
              <a:gd fmla="val 50000"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30"/>
          <p:cNvSpPr/>
          <p:nvPr/>
        </p:nvSpPr>
        <p:spPr>
          <a:xfrm>
            <a:off x="685800" y="1874520"/>
            <a:ext cx="2011680" cy="6400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212121"/>
                </a:solidFill>
                <a:latin typeface="Arial"/>
                <a:ea typeface="Arial"/>
                <a:cs typeface="Arial"/>
                <a:sym typeface="Arial"/>
              </a:rPr>
              <a:t>West Africa</a:t>
            </a:r>
            <a:endParaRPr b="0" i="0" sz="1200" u="none" cap="none" strike="noStrike">
              <a:solidFill>
                <a:srgbClr val="000000"/>
              </a:solidFill>
              <a:latin typeface="Arial"/>
              <a:ea typeface="Arial"/>
              <a:cs typeface="Arial"/>
              <a:sym typeface="Arial"/>
            </a:endParaRPr>
          </a:p>
        </p:txBody>
      </p:sp>
      <p:sp>
        <p:nvSpPr>
          <p:cNvPr id="230" name="Google Shape;230;p30"/>
          <p:cNvSpPr/>
          <p:nvPr/>
        </p:nvSpPr>
        <p:spPr>
          <a:xfrm>
            <a:off x="2651760" y="1874520"/>
            <a:ext cx="3840480" cy="6400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50"/>
              <a:buFont typeface="Arial"/>
              <a:buNone/>
            </a:pPr>
            <a:r>
              <a:rPr b="0" i="0" lang="en-US" sz="1050" u="none" cap="none" strike="noStrike">
                <a:solidFill>
                  <a:srgbClr val="595959"/>
                </a:solidFill>
                <a:latin typeface="Arial"/>
                <a:ea typeface="Arial"/>
                <a:cs typeface="Arial"/>
                <a:sym typeface="Arial"/>
              </a:rPr>
              <a:t>Emerging initiatives (Sierra Leone World Bank project)</a:t>
            </a:r>
            <a:endParaRPr b="0" i="0" sz="1050" u="none" cap="none" strike="noStrike">
              <a:solidFill>
                <a:srgbClr val="000000"/>
              </a:solidFill>
              <a:latin typeface="Arial"/>
              <a:ea typeface="Arial"/>
              <a:cs typeface="Arial"/>
              <a:sym typeface="Arial"/>
            </a:endParaRPr>
          </a:p>
        </p:txBody>
      </p:sp>
      <p:sp>
        <p:nvSpPr>
          <p:cNvPr id="231" name="Google Shape;231;p30"/>
          <p:cNvSpPr/>
          <p:nvPr/>
        </p:nvSpPr>
        <p:spPr>
          <a:xfrm>
            <a:off x="6675120" y="2011680"/>
            <a:ext cx="1371600" cy="365760"/>
          </a:xfrm>
          <a:prstGeom prst="roundRect">
            <a:avLst>
              <a:gd fmla="val 25000" name="adj"/>
            </a:avLst>
          </a:prstGeom>
          <a:solidFill>
            <a:srgbClr val="E5393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30"/>
          <p:cNvSpPr/>
          <p:nvPr/>
        </p:nvSpPr>
        <p:spPr>
          <a:xfrm>
            <a:off x="6675120" y="2011680"/>
            <a:ext cx="1371600" cy="3657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800"/>
              <a:buFont typeface="Arial"/>
              <a:buNone/>
            </a:pPr>
            <a:r>
              <a:rPr b="1" i="0" lang="en-US" sz="800" u="none" cap="none" strike="noStrike">
                <a:solidFill>
                  <a:srgbClr val="FFFFFF"/>
                </a:solidFill>
                <a:latin typeface="Arial"/>
                <a:ea typeface="Arial"/>
                <a:cs typeface="Arial"/>
                <a:sym typeface="Arial"/>
              </a:rPr>
              <a:t>CRITICAL</a:t>
            </a:r>
            <a:endParaRPr b="0" i="0" sz="800" u="none" cap="none" strike="noStrike">
              <a:solidFill>
                <a:srgbClr val="000000"/>
              </a:solidFill>
              <a:latin typeface="Arial"/>
              <a:ea typeface="Arial"/>
              <a:cs typeface="Arial"/>
              <a:sym typeface="Arial"/>
            </a:endParaRPr>
          </a:p>
        </p:txBody>
      </p:sp>
      <p:sp>
        <p:nvSpPr>
          <p:cNvPr id="233" name="Google Shape;233;p30"/>
          <p:cNvSpPr/>
          <p:nvPr/>
        </p:nvSpPr>
        <p:spPr>
          <a:xfrm>
            <a:off x="457200" y="2651760"/>
            <a:ext cx="7772400" cy="640080"/>
          </a:xfrm>
          <a:prstGeom prst="roundRect">
            <a:avLst>
              <a:gd fmla="val 14286" name="adj"/>
            </a:avLst>
          </a:prstGeom>
          <a:solidFill>
            <a:srgbClr val="FFFFFF"/>
          </a:solidFill>
          <a:ln>
            <a:noFill/>
          </a:ln>
          <a:effectLst>
            <a:outerShdw blurRad="38100" rotWithShape="0" algn="bl" dir="8100000" dist="127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30"/>
          <p:cNvSpPr/>
          <p:nvPr/>
        </p:nvSpPr>
        <p:spPr>
          <a:xfrm>
            <a:off x="457200" y="2651760"/>
            <a:ext cx="64008" cy="640080"/>
          </a:xfrm>
          <a:prstGeom prst="roundRect">
            <a:avLst>
              <a:gd fmla="val 50000"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30"/>
          <p:cNvSpPr/>
          <p:nvPr/>
        </p:nvSpPr>
        <p:spPr>
          <a:xfrm>
            <a:off x="685800" y="2651760"/>
            <a:ext cx="2011680" cy="6400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212121"/>
                </a:solidFill>
                <a:latin typeface="Arial"/>
                <a:ea typeface="Arial"/>
                <a:cs typeface="Arial"/>
                <a:sym typeface="Arial"/>
              </a:rPr>
              <a:t>East Africa</a:t>
            </a:r>
            <a:endParaRPr b="0" i="0" sz="1200" u="none" cap="none" strike="noStrike">
              <a:solidFill>
                <a:srgbClr val="000000"/>
              </a:solidFill>
              <a:latin typeface="Arial"/>
              <a:ea typeface="Arial"/>
              <a:cs typeface="Arial"/>
              <a:sym typeface="Arial"/>
            </a:endParaRPr>
          </a:p>
        </p:txBody>
      </p:sp>
      <p:sp>
        <p:nvSpPr>
          <p:cNvPr id="236" name="Google Shape;236;p30"/>
          <p:cNvSpPr/>
          <p:nvPr/>
        </p:nvSpPr>
        <p:spPr>
          <a:xfrm>
            <a:off x="2651760" y="2651760"/>
            <a:ext cx="3840480" cy="6400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50"/>
              <a:buFont typeface="Arial"/>
              <a:buNone/>
            </a:pPr>
            <a:r>
              <a:rPr b="0" i="0" lang="en-US" sz="1050" u="none" cap="none" strike="noStrike">
                <a:solidFill>
                  <a:srgbClr val="595959"/>
                </a:solidFill>
                <a:latin typeface="Arial"/>
                <a:ea typeface="Arial"/>
                <a:cs typeface="Arial"/>
                <a:sym typeface="Arial"/>
              </a:rPr>
              <a:t>Kenya pioneering comprehensive assessment</a:t>
            </a:r>
            <a:endParaRPr b="0" i="0" sz="1050" u="none" cap="none" strike="noStrike">
              <a:solidFill>
                <a:srgbClr val="000000"/>
              </a:solidFill>
              <a:latin typeface="Arial"/>
              <a:ea typeface="Arial"/>
              <a:cs typeface="Arial"/>
              <a:sym typeface="Arial"/>
            </a:endParaRPr>
          </a:p>
        </p:txBody>
      </p:sp>
      <p:sp>
        <p:nvSpPr>
          <p:cNvPr id="237" name="Google Shape;237;p30"/>
          <p:cNvSpPr/>
          <p:nvPr/>
        </p:nvSpPr>
        <p:spPr>
          <a:xfrm>
            <a:off x="6675120" y="2788920"/>
            <a:ext cx="1371600" cy="365760"/>
          </a:xfrm>
          <a:prstGeom prst="roundRect">
            <a:avLst>
              <a:gd fmla="val 25000" name="adj"/>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30"/>
          <p:cNvSpPr/>
          <p:nvPr/>
        </p:nvSpPr>
        <p:spPr>
          <a:xfrm>
            <a:off x="6675120" y="2788920"/>
            <a:ext cx="1371600" cy="3657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800"/>
              <a:buFont typeface="Arial"/>
              <a:buNone/>
            </a:pPr>
            <a:r>
              <a:rPr b="1" i="0" lang="en-US" sz="800" u="none" cap="none" strike="noStrike">
                <a:solidFill>
                  <a:srgbClr val="FFFFFF"/>
                </a:solidFill>
                <a:latin typeface="Arial"/>
                <a:ea typeface="Arial"/>
                <a:cs typeface="Arial"/>
                <a:sym typeface="Arial"/>
              </a:rPr>
              <a:t>HIGH URGENCY</a:t>
            </a:r>
            <a:endParaRPr b="0" i="0" sz="800" u="none" cap="none" strike="noStrike">
              <a:solidFill>
                <a:srgbClr val="000000"/>
              </a:solidFill>
              <a:latin typeface="Arial"/>
              <a:ea typeface="Arial"/>
              <a:cs typeface="Arial"/>
              <a:sym typeface="Arial"/>
            </a:endParaRPr>
          </a:p>
        </p:txBody>
      </p:sp>
      <p:sp>
        <p:nvSpPr>
          <p:cNvPr id="239" name="Google Shape;239;p30"/>
          <p:cNvSpPr/>
          <p:nvPr/>
        </p:nvSpPr>
        <p:spPr>
          <a:xfrm>
            <a:off x="457200" y="3429000"/>
            <a:ext cx="7772400" cy="640080"/>
          </a:xfrm>
          <a:prstGeom prst="roundRect">
            <a:avLst>
              <a:gd fmla="val 14286" name="adj"/>
            </a:avLst>
          </a:prstGeom>
          <a:solidFill>
            <a:srgbClr val="FFFFFF"/>
          </a:solidFill>
          <a:ln>
            <a:noFill/>
          </a:ln>
          <a:effectLst>
            <a:outerShdw blurRad="38100" rotWithShape="0" algn="bl" dir="8100000" dist="127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30"/>
          <p:cNvSpPr/>
          <p:nvPr/>
        </p:nvSpPr>
        <p:spPr>
          <a:xfrm>
            <a:off x="457200" y="3429000"/>
            <a:ext cx="64008" cy="640080"/>
          </a:xfrm>
          <a:prstGeom prst="roundRect">
            <a:avLst>
              <a:gd fmla="val 50000"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30"/>
          <p:cNvSpPr/>
          <p:nvPr/>
        </p:nvSpPr>
        <p:spPr>
          <a:xfrm>
            <a:off x="685800" y="3429000"/>
            <a:ext cx="2011680" cy="6400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212121"/>
                </a:solidFill>
                <a:latin typeface="Arial"/>
                <a:ea typeface="Arial"/>
                <a:cs typeface="Arial"/>
                <a:sym typeface="Arial"/>
              </a:rPr>
              <a:t>Central Africa</a:t>
            </a:r>
            <a:endParaRPr b="0" i="0" sz="1200" u="none" cap="none" strike="noStrike">
              <a:solidFill>
                <a:srgbClr val="000000"/>
              </a:solidFill>
              <a:latin typeface="Arial"/>
              <a:ea typeface="Arial"/>
              <a:cs typeface="Arial"/>
              <a:sym typeface="Arial"/>
            </a:endParaRPr>
          </a:p>
        </p:txBody>
      </p:sp>
      <p:sp>
        <p:nvSpPr>
          <p:cNvPr id="242" name="Google Shape;242;p30"/>
          <p:cNvSpPr/>
          <p:nvPr/>
        </p:nvSpPr>
        <p:spPr>
          <a:xfrm>
            <a:off x="2651760" y="3429000"/>
            <a:ext cx="3840480" cy="6400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50"/>
              <a:buFont typeface="Arial"/>
              <a:buNone/>
            </a:pPr>
            <a:r>
              <a:rPr b="0" i="0" lang="en-US" sz="1050" u="none" cap="none" strike="noStrike">
                <a:solidFill>
                  <a:srgbClr val="595959"/>
                </a:solidFill>
                <a:latin typeface="Arial"/>
                <a:ea typeface="Arial"/>
                <a:cs typeface="Arial"/>
                <a:sym typeface="Arial"/>
              </a:rPr>
              <a:t>Minimal assessment (DRC, CAR)</a:t>
            </a:r>
            <a:endParaRPr b="0" i="0" sz="1050" u="none" cap="none" strike="noStrike">
              <a:solidFill>
                <a:srgbClr val="000000"/>
              </a:solidFill>
              <a:latin typeface="Arial"/>
              <a:ea typeface="Arial"/>
              <a:cs typeface="Arial"/>
              <a:sym typeface="Arial"/>
            </a:endParaRPr>
          </a:p>
        </p:txBody>
      </p:sp>
      <p:sp>
        <p:nvSpPr>
          <p:cNvPr id="243" name="Google Shape;243;p30"/>
          <p:cNvSpPr/>
          <p:nvPr/>
        </p:nvSpPr>
        <p:spPr>
          <a:xfrm>
            <a:off x="6675120" y="3566160"/>
            <a:ext cx="1371600" cy="365760"/>
          </a:xfrm>
          <a:prstGeom prst="roundRect">
            <a:avLst>
              <a:gd fmla="val 25000" name="adj"/>
            </a:avLst>
          </a:prstGeom>
          <a:solidFill>
            <a:srgbClr val="B71C1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30"/>
          <p:cNvSpPr/>
          <p:nvPr/>
        </p:nvSpPr>
        <p:spPr>
          <a:xfrm>
            <a:off x="6675120" y="3566160"/>
            <a:ext cx="1371600" cy="3657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800"/>
              <a:buFont typeface="Arial"/>
              <a:buNone/>
            </a:pPr>
            <a:r>
              <a:rPr b="1" i="0" lang="en-US" sz="800" u="none" cap="none" strike="noStrike">
                <a:solidFill>
                  <a:srgbClr val="FFFFFF"/>
                </a:solidFill>
                <a:latin typeface="Arial"/>
                <a:ea typeface="Arial"/>
                <a:cs typeface="Arial"/>
                <a:sym typeface="Arial"/>
              </a:rPr>
              <a:t>EXTREME URGENCY</a:t>
            </a:r>
            <a:endParaRPr b="0" i="0" sz="800" u="none" cap="none" strike="noStrike">
              <a:solidFill>
                <a:srgbClr val="000000"/>
              </a:solidFill>
              <a:latin typeface="Arial"/>
              <a:ea typeface="Arial"/>
              <a:cs typeface="Arial"/>
              <a:sym typeface="Arial"/>
            </a:endParaRPr>
          </a:p>
        </p:txBody>
      </p:sp>
      <p:sp>
        <p:nvSpPr>
          <p:cNvPr id="245" name="Google Shape;245;p30"/>
          <p:cNvSpPr/>
          <p:nvPr/>
        </p:nvSpPr>
        <p:spPr>
          <a:xfrm>
            <a:off x="457200" y="4206240"/>
            <a:ext cx="7772400" cy="640080"/>
          </a:xfrm>
          <a:prstGeom prst="roundRect">
            <a:avLst>
              <a:gd fmla="val 14286" name="adj"/>
            </a:avLst>
          </a:prstGeom>
          <a:solidFill>
            <a:srgbClr val="FFFFFF"/>
          </a:solidFill>
          <a:ln>
            <a:noFill/>
          </a:ln>
          <a:effectLst>
            <a:outerShdw blurRad="38100" rotWithShape="0" algn="bl" dir="8100000" dist="127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30"/>
          <p:cNvSpPr/>
          <p:nvPr/>
        </p:nvSpPr>
        <p:spPr>
          <a:xfrm>
            <a:off x="457200" y="4206240"/>
            <a:ext cx="64008" cy="640080"/>
          </a:xfrm>
          <a:prstGeom prst="roundRect">
            <a:avLst>
              <a:gd fmla="val 50000"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30"/>
          <p:cNvSpPr/>
          <p:nvPr/>
        </p:nvSpPr>
        <p:spPr>
          <a:xfrm>
            <a:off x="685800" y="4206240"/>
            <a:ext cx="2011680" cy="6400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212121"/>
                </a:solidFill>
                <a:latin typeface="Arial"/>
                <a:ea typeface="Arial"/>
                <a:cs typeface="Arial"/>
                <a:sym typeface="Arial"/>
              </a:rPr>
              <a:t>Southern Africa</a:t>
            </a:r>
            <a:endParaRPr b="0" i="0" sz="1200" u="none" cap="none" strike="noStrike">
              <a:solidFill>
                <a:srgbClr val="000000"/>
              </a:solidFill>
              <a:latin typeface="Arial"/>
              <a:ea typeface="Arial"/>
              <a:cs typeface="Arial"/>
              <a:sym typeface="Arial"/>
            </a:endParaRPr>
          </a:p>
        </p:txBody>
      </p:sp>
      <p:sp>
        <p:nvSpPr>
          <p:cNvPr id="248" name="Google Shape;248;p30"/>
          <p:cNvSpPr/>
          <p:nvPr/>
        </p:nvSpPr>
        <p:spPr>
          <a:xfrm>
            <a:off x="2651760" y="4206240"/>
            <a:ext cx="3840480" cy="6400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50"/>
              <a:buFont typeface="Arial"/>
              <a:buNone/>
            </a:pPr>
            <a:r>
              <a:rPr b="0" i="0" lang="en-US" sz="1050" u="none" cap="none" strike="noStrike">
                <a:solidFill>
                  <a:srgbClr val="595959"/>
                </a:solidFill>
                <a:latin typeface="Arial"/>
                <a:ea typeface="Arial"/>
                <a:cs typeface="Arial"/>
                <a:sym typeface="Arial"/>
              </a:rPr>
              <a:t>COM-B pilot in SA; regional need evident</a:t>
            </a:r>
            <a:endParaRPr b="0" i="0" sz="1050" u="none" cap="none" strike="noStrike">
              <a:solidFill>
                <a:srgbClr val="000000"/>
              </a:solidFill>
              <a:latin typeface="Arial"/>
              <a:ea typeface="Arial"/>
              <a:cs typeface="Arial"/>
              <a:sym typeface="Arial"/>
            </a:endParaRPr>
          </a:p>
        </p:txBody>
      </p:sp>
      <p:sp>
        <p:nvSpPr>
          <p:cNvPr id="249" name="Google Shape;249;p30"/>
          <p:cNvSpPr/>
          <p:nvPr/>
        </p:nvSpPr>
        <p:spPr>
          <a:xfrm>
            <a:off x="6675120" y="4343400"/>
            <a:ext cx="1371600" cy="365760"/>
          </a:xfrm>
          <a:prstGeom prst="roundRect">
            <a:avLst>
              <a:gd fmla="val 25000" name="adj"/>
            </a:avLst>
          </a:prstGeom>
          <a:solidFill>
            <a:srgbClr val="E5393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30"/>
          <p:cNvSpPr/>
          <p:nvPr/>
        </p:nvSpPr>
        <p:spPr>
          <a:xfrm>
            <a:off x="6675120" y="4343400"/>
            <a:ext cx="1371600" cy="3657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800"/>
              <a:buFont typeface="Arial"/>
              <a:buNone/>
            </a:pPr>
            <a:r>
              <a:rPr b="1" i="0" lang="en-US" sz="800" u="none" cap="none" strike="noStrike">
                <a:solidFill>
                  <a:srgbClr val="FFFFFF"/>
                </a:solidFill>
                <a:latin typeface="Arial"/>
                <a:ea typeface="Arial"/>
                <a:cs typeface="Arial"/>
                <a:sym typeface="Arial"/>
              </a:rPr>
              <a:t>CRITICAL</a:t>
            </a:r>
            <a:endParaRPr b="0" i="0" sz="800" u="none" cap="none" strike="noStrike">
              <a:solidFill>
                <a:srgbClr val="000000"/>
              </a:solidFill>
              <a:latin typeface="Arial"/>
              <a:ea typeface="Arial"/>
              <a:cs typeface="Arial"/>
              <a:sym typeface="Arial"/>
            </a:endParaRPr>
          </a:p>
        </p:txBody>
      </p:sp>
      <p:sp>
        <p:nvSpPr>
          <p:cNvPr id="251" name="Google Shape;251;p30"/>
          <p:cNvSpPr/>
          <p:nvPr/>
        </p:nvSpPr>
        <p:spPr>
          <a:xfrm>
            <a:off x="457200" y="5212080"/>
            <a:ext cx="10789920" cy="731520"/>
          </a:xfrm>
          <a:prstGeom prst="roundRect">
            <a:avLst>
              <a:gd fmla="val 15000" name="adj"/>
            </a:avLst>
          </a:prstGeom>
          <a:solidFill>
            <a:srgbClr val="2121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30"/>
          <p:cNvSpPr/>
          <p:nvPr/>
        </p:nvSpPr>
        <p:spPr>
          <a:xfrm>
            <a:off x="731520" y="5212080"/>
            <a:ext cx="10058400" cy="73152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300"/>
              <a:buFont typeface="Arial"/>
              <a:buNone/>
            </a:pPr>
            <a:r>
              <a:rPr b="1" i="1" lang="en-US" sz="1300" u="none" cap="none" strike="noStrike">
                <a:solidFill>
                  <a:srgbClr val="FFAB40"/>
                </a:solidFill>
                <a:latin typeface="Arial"/>
                <a:ea typeface="Arial"/>
                <a:cs typeface="Arial"/>
                <a:sym typeface="Arial"/>
              </a:rPr>
              <a:t>CRITICAL FINDING: "Only Kenya has comprehensive, multi-level assessment. We need 53 more."</a:t>
            </a:r>
            <a:endParaRPr b="0" i="0" sz="1300" u="none" cap="none" strike="noStrike">
              <a:solidFill>
                <a:srgbClr val="000000"/>
              </a:solidFill>
              <a:latin typeface="Arial"/>
              <a:ea typeface="Arial"/>
              <a:cs typeface="Arial"/>
              <a:sym typeface="Arial"/>
            </a:endParaRPr>
          </a:p>
        </p:txBody>
      </p:sp>
      <p:sp>
        <p:nvSpPr>
          <p:cNvPr id="253" name="Google Shape;253;p30"/>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30"/>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31"/>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260" name="Google Shape;260;p31"/>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261" name="Google Shape;261;p31"/>
          <p:cNvSpPr/>
          <p:nvPr/>
        </p:nvSpPr>
        <p:spPr>
          <a:xfrm>
            <a:off x="0" y="0"/>
            <a:ext cx="12192000" cy="54864"/>
          </a:xfrm>
          <a:prstGeom prst="rect">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31"/>
          <p:cNvSpPr/>
          <p:nvPr/>
        </p:nvSpPr>
        <p:spPr>
          <a:xfrm>
            <a:off x="731520" y="320040"/>
            <a:ext cx="100584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212121"/>
                </a:solidFill>
                <a:latin typeface="Arial"/>
                <a:ea typeface="Arial"/>
                <a:cs typeface="Arial"/>
                <a:sym typeface="Arial"/>
              </a:rPr>
              <a:t>PHILOSOPHICAL FOUNDATIONS MATTER</a:t>
            </a:r>
            <a:endParaRPr b="0" i="0" sz="2400" u="none" cap="none" strike="noStrike">
              <a:solidFill>
                <a:srgbClr val="000000"/>
              </a:solidFill>
              <a:latin typeface="Arial"/>
              <a:ea typeface="Arial"/>
              <a:cs typeface="Arial"/>
              <a:sym typeface="Arial"/>
            </a:endParaRPr>
          </a:p>
        </p:txBody>
      </p:sp>
      <p:sp>
        <p:nvSpPr>
          <p:cNvPr id="263" name="Google Shape;263;p31"/>
          <p:cNvSpPr/>
          <p:nvPr/>
        </p:nvSpPr>
        <p:spPr>
          <a:xfrm>
            <a:off x="731520" y="868680"/>
            <a:ext cx="2286000" cy="36576"/>
          </a:xfrm>
          <a:prstGeom prst="rect">
            <a:avLst/>
          </a:prstGeom>
          <a:solidFill>
            <a:srgbClr val="0097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31"/>
          <p:cNvSpPr/>
          <p:nvPr/>
        </p:nvSpPr>
        <p:spPr>
          <a:xfrm>
            <a:off x="731520" y="1051560"/>
            <a:ext cx="548640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400"/>
              <a:buFont typeface="Arial"/>
              <a:buNone/>
            </a:pPr>
            <a:r>
              <a:rPr b="0" i="1" lang="en-US" sz="1400" u="none" cap="none" strike="noStrike">
                <a:solidFill>
                  <a:srgbClr val="78909C"/>
                </a:solidFill>
                <a:latin typeface="Arial"/>
                <a:ea typeface="Arial"/>
                <a:cs typeface="Arial"/>
                <a:sym typeface="Arial"/>
              </a:rPr>
              <a:t>The Paradigm Problem</a:t>
            </a:r>
            <a:endParaRPr b="0" i="0" sz="1400" u="none" cap="none" strike="noStrike">
              <a:solidFill>
                <a:srgbClr val="000000"/>
              </a:solidFill>
              <a:latin typeface="Arial"/>
              <a:ea typeface="Arial"/>
              <a:cs typeface="Arial"/>
              <a:sym typeface="Arial"/>
            </a:endParaRPr>
          </a:p>
        </p:txBody>
      </p:sp>
      <p:graphicFrame>
        <p:nvGraphicFramePr>
          <p:cNvPr id="265" name="Google Shape;265;p31"/>
          <p:cNvGraphicFramePr/>
          <p:nvPr/>
        </p:nvGraphicFramePr>
        <p:xfrm>
          <a:off x="457200" y="1508760"/>
          <a:ext cx="3000000" cy="3000000"/>
        </p:xfrm>
        <a:graphic>
          <a:graphicData uri="http://schemas.openxmlformats.org/drawingml/2006/table">
            <a:tbl>
              <a:tblPr>
                <a:noFill/>
                <a:tableStyleId>{69D94328-0F2C-470A-8ECA-5AC104CC9BB8}</a:tableStyleId>
              </a:tblPr>
              <a:tblGrid>
                <a:gridCol w="2926075"/>
                <a:gridCol w="3657600"/>
                <a:gridCol w="4206250"/>
              </a:tblGrid>
              <a:tr h="512075">
                <a:tc>
                  <a:txBody>
                    <a:bodyPr/>
                    <a:lstStyle/>
                    <a:p>
                      <a:pPr indent="0" lvl="0" marL="0" marR="0" rtl="0" algn="l">
                        <a:lnSpc>
                          <a:spcPct val="100000"/>
                        </a:lnSpc>
                        <a:spcBef>
                          <a:spcPts val="0"/>
                        </a:spcBef>
                        <a:spcAft>
                          <a:spcPts val="0"/>
                        </a:spcAft>
                        <a:buClr>
                          <a:srgbClr val="000000"/>
                        </a:buClr>
                        <a:buSzPts val="1200"/>
                        <a:buFont typeface="Arial"/>
                        <a:buNone/>
                      </a:pPr>
                      <a:r>
                        <a:rPr b="1" lang="en-US" sz="1200" u="none" cap="none" strike="noStrike">
                          <a:solidFill>
                            <a:srgbClr val="FFFFFF"/>
                          </a:solidFill>
                          <a:latin typeface="Arial"/>
                          <a:ea typeface="Arial"/>
                          <a:cs typeface="Arial"/>
                          <a:sym typeface="Arial"/>
                        </a:rPr>
                        <a:t>If you use...</a:t>
                      </a:r>
                      <a:endParaRPr sz="12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0097A7"/>
                    </a:solidFill>
                  </a:tcPr>
                </a:tc>
                <a:tc>
                  <a:txBody>
                    <a:bodyPr/>
                    <a:lstStyle/>
                    <a:p>
                      <a:pPr indent="0" lvl="0" marL="0" marR="0" rtl="0" algn="l">
                        <a:lnSpc>
                          <a:spcPct val="100000"/>
                        </a:lnSpc>
                        <a:spcBef>
                          <a:spcPts val="0"/>
                        </a:spcBef>
                        <a:spcAft>
                          <a:spcPts val="0"/>
                        </a:spcAft>
                        <a:buClr>
                          <a:srgbClr val="000000"/>
                        </a:buClr>
                        <a:buSzPts val="1200"/>
                        <a:buFont typeface="Arial"/>
                        <a:buNone/>
                      </a:pPr>
                      <a:r>
                        <a:rPr b="1" lang="en-US" sz="1200" u="none" cap="none" strike="noStrike">
                          <a:solidFill>
                            <a:srgbClr val="FFFFFF"/>
                          </a:solidFill>
                          <a:latin typeface="Arial"/>
                          <a:ea typeface="Arial"/>
                          <a:cs typeface="Arial"/>
                          <a:sym typeface="Arial"/>
                        </a:rPr>
                        <a:t>You'll measure...</a:t>
                      </a:r>
                      <a:endParaRPr sz="12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0097A7"/>
                    </a:solidFill>
                  </a:tcPr>
                </a:tc>
                <a:tc>
                  <a:txBody>
                    <a:bodyPr/>
                    <a:lstStyle/>
                    <a:p>
                      <a:pPr indent="0" lvl="0" marL="0" marR="0" rtl="0" algn="l">
                        <a:lnSpc>
                          <a:spcPct val="100000"/>
                        </a:lnSpc>
                        <a:spcBef>
                          <a:spcPts val="0"/>
                        </a:spcBef>
                        <a:spcAft>
                          <a:spcPts val="0"/>
                        </a:spcAft>
                        <a:buClr>
                          <a:srgbClr val="000000"/>
                        </a:buClr>
                        <a:buSzPts val="1200"/>
                        <a:buFont typeface="Arial"/>
                        <a:buNone/>
                      </a:pPr>
                      <a:r>
                        <a:rPr b="1" lang="en-US" sz="1200" u="none" cap="none" strike="noStrike">
                          <a:solidFill>
                            <a:srgbClr val="FFFFFF"/>
                          </a:solidFill>
                          <a:latin typeface="Arial"/>
                          <a:ea typeface="Arial"/>
                          <a:cs typeface="Arial"/>
                          <a:sym typeface="Arial"/>
                        </a:rPr>
                        <a:t>You'll MISS...</a:t>
                      </a:r>
                      <a:endParaRPr sz="12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0097A7"/>
                    </a:solidFill>
                  </a:tcPr>
                </a:tc>
              </a:tr>
              <a:tr h="512075">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595959"/>
                          </a:solidFill>
                          <a:latin typeface="Arial"/>
                          <a:ea typeface="Arial"/>
                          <a:cs typeface="Arial"/>
                          <a:sym typeface="Arial"/>
                        </a:rPr>
                        <a:t>Positivism</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5F5F5"/>
                    </a:solidFill>
                  </a:tcPr>
                </a:tc>
                <a:tc>
                  <a:txBody>
                    <a:bodyPr/>
                    <a:lstStyle/>
                    <a:p>
                      <a:pPr indent="0" lvl="0" marL="0" marR="0" rtl="0" algn="l">
                        <a:lnSpc>
                          <a:spcPct val="100000"/>
                        </a:lnSpc>
                        <a:spcBef>
                          <a:spcPts val="0"/>
                        </a:spcBef>
                        <a:spcAft>
                          <a:spcPts val="0"/>
                        </a:spcAft>
                        <a:buClr>
                          <a:srgbClr val="000000"/>
                        </a:buClr>
                        <a:buSzPts val="1100"/>
                        <a:buFont typeface="Arial"/>
                        <a:buNone/>
                      </a:pPr>
                      <a:r>
                        <a:rPr lang="en-US" sz="1100" u="none" cap="none" strike="noStrike">
                          <a:solidFill>
                            <a:srgbClr val="595959"/>
                          </a:solidFill>
                          <a:latin typeface="Arial"/>
                          <a:ea typeface="Arial"/>
                          <a:cs typeface="Arial"/>
                          <a:sym typeface="Arial"/>
                        </a:rPr>
                        <a:t>Devices, connectivity</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100"/>
                        <a:buFont typeface="Arial"/>
                        <a:buNone/>
                      </a:pPr>
                      <a:r>
                        <a:rPr lang="en-US" sz="1100" u="none" cap="none" strike="noStrike">
                          <a:solidFill>
                            <a:srgbClr val="E53935"/>
                          </a:solidFill>
                          <a:latin typeface="Arial"/>
                          <a:ea typeface="Arial"/>
                          <a:cs typeface="Arial"/>
                          <a:sym typeface="Arial"/>
                        </a:rPr>
                        <a:t>Cultural values, community practices</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r>
              <a:tr h="512075">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595959"/>
                          </a:solidFill>
                          <a:latin typeface="Arial"/>
                          <a:ea typeface="Arial"/>
                          <a:cs typeface="Arial"/>
                          <a:sym typeface="Arial"/>
                        </a:rPr>
                        <a:t>Constructivism</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5F5F5"/>
                    </a:solidFill>
                  </a:tcPr>
                </a:tc>
                <a:tc>
                  <a:txBody>
                    <a:bodyPr/>
                    <a:lstStyle/>
                    <a:p>
                      <a:pPr indent="0" lvl="0" marL="0" marR="0" rtl="0" algn="l">
                        <a:lnSpc>
                          <a:spcPct val="100000"/>
                        </a:lnSpc>
                        <a:spcBef>
                          <a:spcPts val="0"/>
                        </a:spcBef>
                        <a:spcAft>
                          <a:spcPts val="0"/>
                        </a:spcAft>
                        <a:buClr>
                          <a:srgbClr val="000000"/>
                        </a:buClr>
                        <a:buSzPts val="1100"/>
                        <a:buFont typeface="Arial"/>
                        <a:buNone/>
                      </a:pPr>
                      <a:r>
                        <a:rPr lang="en-US" sz="1100" u="none" cap="none" strike="noStrike">
                          <a:solidFill>
                            <a:srgbClr val="595959"/>
                          </a:solidFill>
                          <a:latin typeface="Arial"/>
                          <a:ea typeface="Arial"/>
                          <a:cs typeface="Arial"/>
                          <a:sym typeface="Arial"/>
                        </a:rPr>
                        <a:t>Teacher narratives</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100"/>
                        <a:buFont typeface="Arial"/>
                        <a:buNone/>
                      </a:pPr>
                      <a:r>
                        <a:rPr lang="en-US" sz="1100" u="none" cap="none" strike="noStrike">
                          <a:solidFill>
                            <a:srgbClr val="E53935"/>
                          </a:solidFill>
                          <a:latin typeface="Arial"/>
                          <a:ea typeface="Arial"/>
                          <a:cs typeface="Arial"/>
                          <a:sym typeface="Arial"/>
                        </a:rPr>
                        <a:t>Systemic patterns, policy needs</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r>
              <a:tr h="512075">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595959"/>
                          </a:solidFill>
                          <a:latin typeface="Arial"/>
                          <a:ea typeface="Arial"/>
                          <a:cs typeface="Arial"/>
                          <a:sym typeface="Arial"/>
                        </a:rPr>
                        <a:t>Pragmatism</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5F5F5"/>
                    </a:solidFill>
                  </a:tcPr>
                </a:tc>
                <a:tc>
                  <a:txBody>
                    <a:bodyPr/>
                    <a:lstStyle/>
                    <a:p>
                      <a:pPr indent="0" lvl="0" marL="0" marR="0" rtl="0" algn="l">
                        <a:lnSpc>
                          <a:spcPct val="100000"/>
                        </a:lnSpc>
                        <a:spcBef>
                          <a:spcPts val="0"/>
                        </a:spcBef>
                        <a:spcAft>
                          <a:spcPts val="0"/>
                        </a:spcAft>
                        <a:buClr>
                          <a:srgbClr val="000000"/>
                        </a:buClr>
                        <a:buSzPts val="1100"/>
                        <a:buFont typeface="Arial"/>
                        <a:buNone/>
                      </a:pPr>
                      <a:r>
                        <a:rPr lang="en-US" sz="1100" u="none" cap="none" strike="noStrike">
                          <a:solidFill>
                            <a:srgbClr val="595959"/>
                          </a:solidFill>
                          <a:latin typeface="Arial"/>
                          <a:ea typeface="Arial"/>
                          <a:cs typeface="Arial"/>
                          <a:sym typeface="Arial"/>
                        </a:rPr>
                        <a:t>What works now</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100"/>
                        <a:buFont typeface="Arial"/>
                        <a:buNone/>
                      </a:pPr>
                      <a:r>
                        <a:rPr lang="en-US" sz="1100" u="none" cap="none" strike="noStrike">
                          <a:solidFill>
                            <a:srgbClr val="E53935"/>
                          </a:solidFill>
                          <a:latin typeface="Arial"/>
                          <a:ea typeface="Arial"/>
                          <a:cs typeface="Arial"/>
                          <a:sym typeface="Arial"/>
                        </a:rPr>
                        <a:t>Long-term transformation, epistemic justice</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r>
              <a:tr h="512075">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595959"/>
                          </a:solidFill>
                          <a:latin typeface="Arial"/>
                          <a:ea typeface="Arial"/>
                          <a:cs typeface="Arial"/>
                          <a:sym typeface="Arial"/>
                        </a:rPr>
                        <a:t>Postcolonial theory</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5F5F5"/>
                    </a:solidFill>
                  </a:tcPr>
                </a:tc>
                <a:tc>
                  <a:txBody>
                    <a:bodyPr/>
                    <a:lstStyle/>
                    <a:p>
                      <a:pPr indent="0" lvl="0" marL="0" marR="0" rtl="0" algn="l">
                        <a:lnSpc>
                          <a:spcPct val="100000"/>
                        </a:lnSpc>
                        <a:spcBef>
                          <a:spcPts val="0"/>
                        </a:spcBef>
                        <a:spcAft>
                          <a:spcPts val="0"/>
                        </a:spcAft>
                        <a:buClr>
                          <a:srgbClr val="000000"/>
                        </a:buClr>
                        <a:buSzPts val="1100"/>
                        <a:buFont typeface="Arial"/>
                        <a:buNone/>
                      </a:pPr>
                      <a:r>
                        <a:rPr lang="en-US" sz="1100" u="none" cap="none" strike="noStrike">
                          <a:solidFill>
                            <a:srgbClr val="595959"/>
                          </a:solidFill>
                          <a:latin typeface="Arial"/>
                          <a:ea typeface="Arial"/>
                          <a:cs typeface="Arial"/>
                          <a:sym typeface="Arial"/>
                        </a:rPr>
                        <a:t>Colonial legacies</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100"/>
                        <a:buFont typeface="Arial"/>
                        <a:buNone/>
                      </a:pPr>
                      <a:r>
                        <a:rPr lang="en-US" sz="1100" u="none" cap="none" strike="noStrike">
                          <a:solidFill>
                            <a:srgbClr val="E53935"/>
                          </a:solidFill>
                          <a:latin typeface="Arial"/>
                          <a:ea typeface="Arial"/>
                          <a:cs typeface="Arial"/>
                          <a:sym typeface="Arial"/>
                        </a:rPr>
                        <a:t>Infrastructure realities, teacher capacity</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r>
            </a:tbl>
          </a:graphicData>
        </a:graphic>
      </p:graphicFrame>
      <p:sp>
        <p:nvSpPr>
          <p:cNvPr id="266" name="Google Shape;266;p31"/>
          <p:cNvSpPr/>
          <p:nvPr/>
        </p:nvSpPr>
        <p:spPr>
          <a:xfrm>
            <a:off x="457200" y="4297680"/>
            <a:ext cx="10789920" cy="914400"/>
          </a:xfrm>
          <a:prstGeom prst="roundRect">
            <a:avLst>
              <a:gd fmla="val 12000" name="adj"/>
            </a:avLst>
          </a:prstGeom>
          <a:solidFill>
            <a:srgbClr val="2121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31"/>
          <p:cNvSpPr/>
          <p:nvPr/>
        </p:nvSpPr>
        <p:spPr>
          <a:xfrm>
            <a:off x="731520" y="4297680"/>
            <a:ext cx="10241280" cy="9144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rgbClr val="FFFFFF"/>
                </a:solidFill>
                <a:latin typeface="Arial"/>
                <a:ea typeface="Arial"/>
                <a:cs typeface="Arial"/>
                <a:sym typeface="Arial"/>
              </a:rPr>
              <a:t>KEY POINT: "We need a framework that sees ALL of it."</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rgbClr val="FFFFFF"/>
                </a:solidFill>
                <a:latin typeface="Arial"/>
                <a:ea typeface="Arial"/>
                <a:cs typeface="Arial"/>
                <a:sym typeface="Arial"/>
              </a:rPr>
              <a:t>This is why Critical Dialectical Pluralism 2.0 offers a comprehensive approach.</a:t>
            </a:r>
            <a:endParaRPr b="0" i="0" sz="1200" u="none" cap="none" strike="noStrike">
              <a:solidFill>
                <a:srgbClr val="000000"/>
              </a:solidFill>
              <a:latin typeface="Arial"/>
              <a:ea typeface="Arial"/>
              <a:cs typeface="Arial"/>
              <a:sym typeface="Arial"/>
            </a:endParaRPr>
          </a:p>
        </p:txBody>
      </p:sp>
      <p:sp>
        <p:nvSpPr>
          <p:cNvPr id="268" name="Google Shape;268;p31"/>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 name="Google Shape;269;p31"/>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32"/>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275" name="Google Shape;275;p32"/>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276" name="Google Shape;276;p32"/>
          <p:cNvSpPr/>
          <p:nvPr/>
        </p:nvSpPr>
        <p:spPr>
          <a:xfrm>
            <a:off x="0" y="0"/>
            <a:ext cx="12192000" cy="54864"/>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32"/>
          <p:cNvSpPr/>
          <p:nvPr/>
        </p:nvSpPr>
        <p:spPr>
          <a:xfrm>
            <a:off x="731520" y="274320"/>
            <a:ext cx="100584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rgbClr val="FFFFFF"/>
                </a:solidFill>
                <a:latin typeface="Arial"/>
                <a:ea typeface="Arial"/>
                <a:cs typeface="Arial"/>
                <a:sym typeface="Arial"/>
              </a:rPr>
              <a:t>INTRODUCING CDP 2.0 + UBUNTU</a:t>
            </a:r>
            <a:endParaRPr b="0" i="0" sz="2400" u="none" cap="none" strike="noStrike">
              <a:solidFill>
                <a:srgbClr val="000000"/>
              </a:solidFill>
              <a:latin typeface="Arial"/>
              <a:ea typeface="Arial"/>
              <a:cs typeface="Arial"/>
              <a:sym typeface="Arial"/>
            </a:endParaRPr>
          </a:p>
        </p:txBody>
      </p:sp>
      <p:sp>
        <p:nvSpPr>
          <p:cNvPr id="278" name="Google Shape;278;p32"/>
          <p:cNvSpPr/>
          <p:nvPr/>
        </p:nvSpPr>
        <p:spPr>
          <a:xfrm>
            <a:off x="731520" y="777240"/>
            <a:ext cx="1005840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rgbClr val="FFAB40"/>
                </a:solidFill>
                <a:latin typeface="Arial"/>
                <a:ea typeface="Arial"/>
                <a:cs typeface="Arial"/>
                <a:sym typeface="Arial"/>
              </a:rPr>
              <a:t>Critical Dialectical Pluralism 2.0 — CLEAR STEPS Framework</a:t>
            </a:r>
            <a:endParaRPr b="0" i="0" sz="1200" u="none" cap="none" strike="noStrike">
              <a:solidFill>
                <a:srgbClr val="000000"/>
              </a:solidFill>
              <a:latin typeface="Arial"/>
              <a:ea typeface="Arial"/>
              <a:cs typeface="Arial"/>
              <a:sym typeface="Arial"/>
            </a:endParaRPr>
          </a:p>
        </p:txBody>
      </p:sp>
      <p:sp>
        <p:nvSpPr>
          <p:cNvPr id="279" name="Google Shape;279;p32"/>
          <p:cNvSpPr/>
          <p:nvPr/>
        </p:nvSpPr>
        <p:spPr>
          <a:xfrm>
            <a:off x="457200" y="1234440"/>
            <a:ext cx="5394960" cy="658368"/>
          </a:xfrm>
          <a:prstGeom prst="roundRect">
            <a:avLst>
              <a:gd fmla="val 13889"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32"/>
          <p:cNvSpPr/>
          <p:nvPr/>
        </p:nvSpPr>
        <p:spPr>
          <a:xfrm>
            <a:off x="457200" y="1234440"/>
            <a:ext cx="1371600" cy="658368"/>
          </a:xfrm>
          <a:prstGeom prst="roundRect">
            <a:avLst>
              <a:gd fmla="val 13889"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32"/>
          <p:cNvSpPr/>
          <p:nvPr/>
        </p:nvSpPr>
        <p:spPr>
          <a:xfrm>
            <a:off x="1463040" y="1234440"/>
            <a:ext cx="365760" cy="658368"/>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32"/>
          <p:cNvSpPr/>
          <p:nvPr/>
        </p:nvSpPr>
        <p:spPr>
          <a:xfrm>
            <a:off x="548640" y="1234440"/>
            <a:ext cx="128016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rgbClr val="FFFFFF"/>
                </a:solidFill>
                <a:latin typeface="Arial"/>
                <a:ea typeface="Arial"/>
                <a:cs typeface="Arial"/>
                <a:sym typeface="Arial"/>
              </a:rPr>
              <a:t>Cultural</a:t>
            </a:r>
            <a:endParaRPr b="0" i="0" sz="1000" u="none" cap="none" strike="noStrike">
              <a:solidFill>
                <a:srgbClr val="000000"/>
              </a:solidFill>
              <a:latin typeface="Arial"/>
              <a:ea typeface="Arial"/>
              <a:cs typeface="Arial"/>
              <a:sym typeface="Arial"/>
            </a:endParaRPr>
          </a:p>
        </p:txBody>
      </p:sp>
      <p:sp>
        <p:nvSpPr>
          <p:cNvPr id="283" name="Google Shape;283;p32"/>
          <p:cNvSpPr/>
          <p:nvPr/>
        </p:nvSpPr>
        <p:spPr>
          <a:xfrm>
            <a:off x="1920240" y="1234440"/>
            <a:ext cx="374904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950"/>
              <a:buFont typeface="Arial"/>
              <a:buNone/>
            </a:pPr>
            <a:r>
              <a:rPr b="0" i="0" lang="en-US" sz="950" u="none" cap="none" strike="noStrike">
                <a:solidFill>
                  <a:srgbClr val="EEEEEE"/>
                </a:solidFill>
                <a:latin typeface="Arial"/>
                <a:ea typeface="Arial"/>
                <a:cs typeface="Arial"/>
                <a:sym typeface="Arial"/>
              </a:rPr>
              <a:t>Ubuntu, Omoluabi, Zara Yacob, Arab-Islamic values</a:t>
            </a:r>
            <a:endParaRPr b="0" i="0" sz="950" u="none" cap="none" strike="noStrike">
              <a:solidFill>
                <a:srgbClr val="000000"/>
              </a:solidFill>
              <a:latin typeface="Arial"/>
              <a:ea typeface="Arial"/>
              <a:cs typeface="Arial"/>
              <a:sym typeface="Arial"/>
            </a:endParaRPr>
          </a:p>
        </p:txBody>
      </p:sp>
      <p:sp>
        <p:nvSpPr>
          <p:cNvPr id="284" name="Google Shape;284;p32"/>
          <p:cNvSpPr/>
          <p:nvPr/>
        </p:nvSpPr>
        <p:spPr>
          <a:xfrm>
            <a:off x="457200" y="2011680"/>
            <a:ext cx="5394960" cy="658368"/>
          </a:xfrm>
          <a:prstGeom prst="roundRect">
            <a:avLst>
              <a:gd fmla="val 13889"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32"/>
          <p:cNvSpPr/>
          <p:nvPr/>
        </p:nvSpPr>
        <p:spPr>
          <a:xfrm>
            <a:off x="457200" y="2011680"/>
            <a:ext cx="1371600" cy="658368"/>
          </a:xfrm>
          <a:prstGeom prst="roundRect">
            <a:avLst>
              <a:gd fmla="val 13889"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32"/>
          <p:cNvSpPr/>
          <p:nvPr/>
        </p:nvSpPr>
        <p:spPr>
          <a:xfrm>
            <a:off x="1463040" y="2011680"/>
            <a:ext cx="365760" cy="658368"/>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32"/>
          <p:cNvSpPr/>
          <p:nvPr/>
        </p:nvSpPr>
        <p:spPr>
          <a:xfrm>
            <a:off x="548640" y="2011680"/>
            <a:ext cx="128016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rgbClr val="FFFFFF"/>
                </a:solidFill>
                <a:latin typeface="Arial"/>
                <a:ea typeface="Arial"/>
                <a:cs typeface="Arial"/>
                <a:sym typeface="Arial"/>
              </a:rPr>
              <a:t>Life</a:t>
            </a:r>
            <a:endParaRPr b="0" i="0" sz="1000" u="none" cap="none" strike="noStrike">
              <a:solidFill>
                <a:srgbClr val="000000"/>
              </a:solidFill>
              <a:latin typeface="Arial"/>
              <a:ea typeface="Arial"/>
              <a:cs typeface="Arial"/>
              <a:sym typeface="Arial"/>
            </a:endParaRPr>
          </a:p>
        </p:txBody>
      </p:sp>
      <p:sp>
        <p:nvSpPr>
          <p:cNvPr id="288" name="Google Shape;288;p32"/>
          <p:cNvSpPr/>
          <p:nvPr/>
        </p:nvSpPr>
        <p:spPr>
          <a:xfrm>
            <a:off x="1920240" y="2011680"/>
            <a:ext cx="374904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950"/>
              <a:buFont typeface="Arial"/>
              <a:buNone/>
            </a:pPr>
            <a:r>
              <a:rPr b="0" i="0" lang="en-US" sz="950" u="none" cap="none" strike="noStrike">
                <a:solidFill>
                  <a:srgbClr val="EEEEEE"/>
                </a:solidFill>
                <a:latin typeface="Arial"/>
                <a:ea typeface="Arial"/>
                <a:cs typeface="Arial"/>
                <a:sym typeface="Arial"/>
              </a:rPr>
              <a:t>Teacher lived experience across conflict zones</a:t>
            </a:r>
            <a:endParaRPr b="0" i="0" sz="950" u="none" cap="none" strike="noStrike">
              <a:solidFill>
                <a:srgbClr val="000000"/>
              </a:solidFill>
              <a:latin typeface="Arial"/>
              <a:ea typeface="Arial"/>
              <a:cs typeface="Arial"/>
              <a:sym typeface="Arial"/>
            </a:endParaRPr>
          </a:p>
        </p:txBody>
      </p:sp>
      <p:sp>
        <p:nvSpPr>
          <p:cNvPr id="289" name="Google Shape;289;p32"/>
          <p:cNvSpPr/>
          <p:nvPr/>
        </p:nvSpPr>
        <p:spPr>
          <a:xfrm>
            <a:off x="457200" y="2788920"/>
            <a:ext cx="5394960" cy="658368"/>
          </a:xfrm>
          <a:prstGeom prst="roundRect">
            <a:avLst>
              <a:gd fmla="val 13889"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p32"/>
          <p:cNvSpPr/>
          <p:nvPr/>
        </p:nvSpPr>
        <p:spPr>
          <a:xfrm>
            <a:off x="457200" y="2788920"/>
            <a:ext cx="1371600" cy="658368"/>
          </a:xfrm>
          <a:prstGeom prst="roundRect">
            <a:avLst>
              <a:gd fmla="val 13889"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32"/>
          <p:cNvSpPr/>
          <p:nvPr/>
        </p:nvSpPr>
        <p:spPr>
          <a:xfrm>
            <a:off x="1463040" y="2788920"/>
            <a:ext cx="365760" cy="658368"/>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32"/>
          <p:cNvSpPr/>
          <p:nvPr/>
        </p:nvSpPr>
        <p:spPr>
          <a:xfrm>
            <a:off x="548640" y="2788920"/>
            <a:ext cx="128016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rgbClr val="FFFFFF"/>
                </a:solidFill>
                <a:latin typeface="Arial"/>
                <a:ea typeface="Arial"/>
                <a:cs typeface="Arial"/>
                <a:sym typeface="Arial"/>
              </a:rPr>
              <a:t>Environmental</a:t>
            </a:r>
            <a:endParaRPr b="0" i="0" sz="1000" u="none" cap="none" strike="noStrike">
              <a:solidFill>
                <a:srgbClr val="000000"/>
              </a:solidFill>
              <a:latin typeface="Arial"/>
              <a:ea typeface="Arial"/>
              <a:cs typeface="Arial"/>
              <a:sym typeface="Arial"/>
            </a:endParaRPr>
          </a:p>
        </p:txBody>
      </p:sp>
      <p:sp>
        <p:nvSpPr>
          <p:cNvPr id="293" name="Google Shape;293;p32"/>
          <p:cNvSpPr/>
          <p:nvPr/>
        </p:nvSpPr>
        <p:spPr>
          <a:xfrm>
            <a:off x="1920240" y="2788920"/>
            <a:ext cx="374904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950"/>
              <a:buFont typeface="Arial"/>
              <a:buNone/>
            </a:pPr>
            <a:r>
              <a:rPr b="0" i="0" lang="en-US" sz="950" u="none" cap="none" strike="noStrike">
                <a:solidFill>
                  <a:srgbClr val="EEEEEE"/>
                </a:solidFill>
                <a:latin typeface="Arial"/>
                <a:ea typeface="Arial"/>
                <a:cs typeface="Arial"/>
                <a:sym typeface="Arial"/>
              </a:rPr>
              <a:t>20% connectivity, 1:12 device ratios</a:t>
            </a:r>
            <a:endParaRPr b="0" i="0" sz="950" u="none" cap="none" strike="noStrike">
              <a:solidFill>
                <a:srgbClr val="000000"/>
              </a:solidFill>
              <a:latin typeface="Arial"/>
              <a:ea typeface="Arial"/>
              <a:cs typeface="Arial"/>
              <a:sym typeface="Arial"/>
            </a:endParaRPr>
          </a:p>
        </p:txBody>
      </p:sp>
      <p:sp>
        <p:nvSpPr>
          <p:cNvPr id="294" name="Google Shape;294;p32"/>
          <p:cNvSpPr/>
          <p:nvPr/>
        </p:nvSpPr>
        <p:spPr>
          <a:xfrm>
            <a:off x="457200" y="3566160"/>
            <a:ext cx="5394960" cy="658368"/>
          </a:xfrm>
          <a:prstGeom prst="roundRect">
            <a:avLst>
              <a:gd fmla="val 13889"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 name="Google Shape;295;p32"/>
          <p:cNvSpPr/>
          <p:nvPr/>
        </p:nvSpPr>
        <p:spPr>
          <a:xfrm>
            <a:off x="457200" y="3566160"/>
            <a:ext cx="1371600" cy="658368"/>
          </a:xfrm>
          <a:prstGeom prst="roundRect">
            <a:avLst>
              <a:gd fmla="val 13889"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p32"/>
          <p:cNvSpPr/>
          <p:nvPr/>
        </p:nvSpPr>
        <p:spPr>
          <a:xfrm>
            <a:off x="1463040" y="3566160"/>
            <a:ext cx="365760" cy="658368"/>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32"/>
          <p:cNvSpPr/>
          <p:nvPr/>
        </p:nvSpPr>
        <p:spPr>
          <a:xfrm>
            <a:off x="548640" y="3566160"/>
            <a:ext cx="128016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rgbClr val="FFFFFF"/>
                </a:solidFill>
                <a:latin typeface="Arial"/>
                <a:ea typeface="Arial"/>
                <a:cs typeface="Arial"/>
                <a:sym typeface="Arial"/>
              </a:rPr>
              <a:t>Academic</a:t>
            </a:r>
            <a:endParaRPr b="0" i="0" sz="1000" u="none" cap="none" strike="noStrike">
              <a:solidFill>
                <a:srgbClr val="000000"/>
              </a:solidFill>
              <a:latin typeface="Arial"/>
              <a:ea typeface="Arial"/>
              <a:cs typeface="Arial"/>
              <a:sym typeface="Arial"/>
            </a:endParaRPr>
          </a:p>
        </p:txBody>
      </p:sp>
      <p:sp>
        <p:nvSpPr>
          <p:cNvPr id="298" name="Google Shape;298;p32"/>
          <p:cNvSpPr/>
          <p:nvPr/>
        </p:nvSpPr>
        <p:spPr>
          <a:xfrm>
            <a:off x="1920240" y="3566160"/>
            <a:ext cx="374904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950"/>
              <a:buFont typeface="Arial"/>
              <a:buNone/>
            </a:pPr>
            <a:r>
              <a:rPr b="0" i="0" lang="en-US" sz="950" u="none" cap="none" strike="noStrike">
                <a:solidFill>
                  <a:srgbClr val="EEEEEE"/>
                </a:solidFill>
                <a:latin typeface="Arial"/>
                <a:ea typeface="Arial"/>
                <a:cs typeface="Arial"/>
                <a:sym typeface="Arial"/>
              </a:rPr>
              <a:t>Regional scholarship, policy frameworks</a:t>
            </a:r>
            <a:endParaRPr b="0" i="0" sz="950" u="none" cap="none" strike="noStrike">
              <a:solidFill>
                <a:srgbClr val="000000"/>
              </a:solidFill>
              <a:latin typeface="Arial"/>
              <a:ea typeface="Arial"/>
              <a:cs typeface="Arial"/>
              <a:sym typeface="Arial"/>
            </a:endParaRPr>
          </a:p>
        </p:txBody>
      </p:sp>
      <p:sp>
        <p:nvSpPr>
          <p:cNvPr id="299" name="Google Shape;299;p32"/>
          <p:cNvSpPr/>
          <p:nvPr/>
        </p:nvSpPr>
        <p:spPr>
          <a:xfrm>
            <a:off x="457200" y="4343400"/>
            <a:ext cx="5394960" cy="658368"/>
          </a:xfrm>
          <a:prstGeom prst="roundRect">
            <a:avLst>
              <a:gd fmla="val 13889"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p32"/>
          <p:cNvSpPr/>
          <p:nvPr/>
        </p:nvSpPr>
        <p:spPr>
          <a:xfrm>
            <a:off x="457200" y="4343400"/>
            <a:ext cx="1371600" cy="658368"/>
          </a:xfrm>
          <a:prstGeom prst="roundRect">
            <a:avLst>
              <a:gd fmla="val 13889"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 name="Google Shape;301;p32"/>
          <p:cNvSpPr/>
          <p:nvPr/>
        </p:nvSpPr>
        <p:spPr>
          <a:xfrm>
            <a:off x="1463040" y="4343400"/>
            <a:ext cx="365760" cy="658368"/>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32"/>
          <p:cNvSpPr/>
          <p:nvPr/>
        </p:nvSpPr>
        <p:spPr>
          <a:xfrm>
            <a:off x="548640" y="4343400"/>
            <a:ext cx="128016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rgbClr val="FFFFFF"/>
                </a:solidFill>
                <a:latin typeface="Arial"/>
                <a:ea typeface="Arial"/>
                <a:cs typeface="Arial"/>
                <a:sym typeface="Arial"/>
              </a:rPr>
              <a:t>Research</a:t>
            </a:r>
            <a:endParaRPr b="0" i="0" sz="1000" u="none" cap="none" strike="noStrike">
              <a:solidFill>
                <a:srgbClr val="000000"/>
              </a:solidFill>
              <a:latin typeface="Arial"/>
              <a:ea typeface="Arial"/>
              <a:cs typeface="Arial"/>
              <a:sym typeface="Arial"/>
            </a:endParaRPr>
          </a:p>
        </p:txBody>
      </p:sp>
      <p:sp>
        <p:nvSpPr>
          <p:cNvPr id="303" name="Google Shape;303;p32"/>
          <p:cNvSpPr/>
          <p:nvPr/>
        </p:nvSpPr>
        <p:spPr>
          <a:xfrm>
            <a:off x="1920240" y="4343400"/>
            <a:ext cx="374904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950"/>
              <a:buFont typeface="Arial"/>
              <a:buNone/>
            </a:pPr>
            <a:r>
              <a:rPr b="0" i="0" lang="en-US" sz="950" u="none" cap="none" strike="noStrike">
                <a:solidFill>
                  <a:srgbClr val="EEEEEE"/>
                </a:solidFill>
                <a:latin typeface="Arial"/>
                <a:ea typeface="Arial"/>
                <a:cs typeface="Arial"/>
                <a:sym typeface="Arial"/>
              </a:rPr>
              <a:t>Methodological rigor across languages</a:t>
            </a:r>
            <a:endParaRPr b="0" i="0" sz="950" u="none" cap="none" strike="noStrike">
              <a:solidFill>
                <a:srgbClr val="000000"/>
              </a:solidFill>
              <a:latin typeface="Arial"/>
              <a:ea typeface="Arial"/>
              <a:cs typeface="Arial"/>
              <a:sym typeface="Arial"/>
            </a:endParaRPr>
          </a:p>
        </p:txBody>
      </p:sp>
      <p:sp>
        <p:nvSpPr>
          <p:cNvPr id="304" name="Google Shape;304;p32"/>
          <p:cNvSpPr/>
          <p:nvPr/>
        </p:nvSpPr>
        <p:spPr>
          <a:xfrm>
            <a:off x="6126480" y="1234440"/>
            <a:ext cx="5394960" cy="658368"/>
          </a:xfrm>
          <a:prstGeom prst="roundRect">
            <a:avLst>
              <a:gd fmla="val 13889"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32"/>
          <p:cNvSpPr/>
          <p:nvPr/>
        </p:nvSpPr>
        <p:spPr>
          <a:xfrm>
            <a:off x="6126480" y="1234440"/>
            <a:ext cx="1371600" cy="658368"/>
          </a:xfrm>
          <a:prstGeom prst="roundRect">
            <a:avLst>
              <a:gd fmla="val 13889"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32"/>
          <p:cNvSpPr/>
          <p:nvPr/>
        </p:nvSpPr>
        <p:spPr>
          <a:xfrm>
            <a:off x="7132320" y="1234440"/>
            <a:ext cx="365760" cy="658368"/>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32"/>
          <p:cNvSpPr/>
          <p:nvPr/>
        </p:nvSpPr>
        <p:spPr>
          <a:xfrm>
            <a:off x="6217920" y="1234440"/>
            <a:ext cx="128016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rgbClr val="FFFFFF"/>
                </a:solidFill>
                <a:latin typeface="Arial"/>
                <a:ea typeface="Arial"/>
                <a:cs typeface="Arial"/>
                <a:sym typeface="Arial"/>
              </a:rPr>
              <a:t>Spiritual</a:t>
            </a:r>
            <a:endParaRPr b="0" i="0" sz="1000" u="none" cap="none" strike="noStrike">
              <a:solidFill>
                <a:srgbClr val="000000"/>
              </a:solidFill>
              <a:latin typeface="Arial"/>
              <a:ea typeface="Arial"/>
              <a:cs typeface="Arial"/>
              <a:sym typeface="Arial"/>
            </a:endParaRPr>
          </a:p>
        </p:txBody>
      </p:sp>
      <p:sp>
        <p:nvSpPr>
          <p:cNvPr id="308" name="Google Shape;308;p32"/>
          <p:cNvSpPr/>
          <p:nvPr/>
        </p:nvSpPr>
        <p:spPr>
          <a:xfrm>
            <a:off x="7589520" y="1234440"/>
            <a:ext cx="374904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950"/>
              <a:buFont typeface="Arial"/>
              <a:buNone/>
            </a:pPr>
            <a:r>
              <a:rPr b="0" i="0" lang="en-US" sz="950" u="none" cap="none" strike="noStrike">
                <a:solidFill>
                  <a:srgbClr val="EEEEEE"/>
                </a:solidFill>
                <a:latin typeface="Arial"/>
                <a:ea typeface="Arial"/>
                <a:cs typeface="Arial"/>
                <a:sym typeface="Arial"/>
              </a:rPr>
              <a:t>Human dignity, ethical formation</a:t>
            </a:r>
            <a:endParaRPr b="0" i="0" sz="950" u="none" cap="none" strike="noStrike">
              <a:solidFill>
                <a:srgbClr val="000000"/>
              </a:solidFill>
              <a:latin typeface="Arial"/>
              <a:ea typeface="Arial"/>
              <a:cs typeface="Arial"/>
              <a:sym typeface="Arial"/>
            </a:endParaRPr>
          </a:p>
        </p:txBody>
      </p:sp>
      <p:sp>
        <p:nvSpPr>
          <p:cNvPr id="309" name="Google Shape;309;p32"/>
          <p:cNvSpPr/>
          <p:nvPr/>
        </p:nvSpPr>
        <p:spPr>
          <a:xfrm>
            <a:off x="6126480" y="2011680"/>
            <a:ext cx="5394960" cy="658368"/>
          </a:xfrm>
          <a:prstGeom prst="roundRect">
            <a:avLst>
              <a:gd fmla="val 13889"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32"/>
          <p:cNvSpPr/>
          <p:nvPr/>
        </p:nvSpPr>
        <p:spPr>
          <a:xfrm>
            <a:off x="6126480" y="2011680"/>
            <a:ext cx="1371600" cy="658368"/>
          </a:xfrm>
          <a:prstGeom prst="roundRect">
            <a:avLst>
              <a:gd fmla="val 13889"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 name="Google Shape;311;p32"/>
          <p:cNvSpPr/>
          <p:nvPr/>
        </p:nvSpPr>
        <p:spPr>
          <a:xfrm>
            <a:off x="7132320" y="2011680"/>
            <a:ext cx="365760" cy="658368"/>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32"/>
          <p:cNvSpPr/>
          <p:nvPr/>
        </p:nvSpPr>
        <p:spPr>
          <a:xfrm>
            <a:off x="6217920" y="2011680"/>
            <a:ext cx="128016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rgbClr val="FFFFFF"/>
                </a:solidFill>
                <a:latin typeface="Arial"/>
                <a:ea typeface="Arial"/>
                <a:cs typeface="Arial"/>
                <a:sym typeface="Arial"/>
              </a:rPr>
              <a:t>Theoretical</a:t>
            </a:r>
            <a:endParaRPr b="0" i="0" sz="1000" u="none" cap="none" strike="noStrike">
              <a:solidFill>
                <a:srgbClr val="000000"/>
              </a:solidFill>
              <a:latin typeface="Arial"/>
              <a:ea typeface="Arial"/>
              <a:cs typeface="Arial"/>
              <a:sym typeface="Arial"/>
            </a:endParaRPr>
          </a:p>
        </p:txBody>
      </p:sp>
      <p:sp>
        <p:nvSpPr>
          <p:cNvPr id="313" name="Google Shape;313;p32"/>
          <p:cNvSpPr/>
          <p:nvPr/>
        </p:nvSpPr>
        <p:spPr>
          <a:xfrm>
            <a:off x="7589520" y="2011680"/>
            <a:ext cx="374904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950"/>
              <a:buFont typeface="Arial"/>
              <a:buNone/>
            </a:pPr>
            <a:r>
              <a:rPr b="0" i="0" lang="en-US" sz="950" u="none" cap="none" strike="noStrike">
                <a:solidFill>
                  <a:srgbClr val="EEEEEE"/>
                </a:solidFill>
                <a:latin typeface="Arial"/>
                <a:ea typeface="Arial"/>
                <a:cs typeface="Arial"/>
                <a:sym typeface="Arial"/>
              </a:rPr>
              <a:t>Integration of all knowledge systems</a:t>
            </a:r>
            <a:endParaRPr b="0" i="0" sz="950" u="none" cap="none" strike="noStrike">
              <a:solidFill>
                <a:srgbClr val="000000"/>
              </a:solidFill>
              <a:latin typeface="Arial"/>
              <a:ea typeface="Arial"/>
              <a:cs typeface="Arial"/>
              <a:sym typeface="Arial"/>
            </a:endParaRPr>
          </a:p>
        </p:txBody>
      </p:sp>
      <p:sp>
        <p:nvSpPr>
          <p:cNvPr id="314" name="Google Shape;314;p32"/>
          <p:cNvSpPr/>
          <p:nvPr/>
        </p:nvSpPr>
        <p:spPr>
          <a:xfrm>
            <a:off x="6126480" y="2788920"/>
            <a:ext cx="5394960" cy="658368"/>
          </a:xfrm>
          <a:prstGeom prst="roundRect">
            <a:avLst>
              <a:gd fmla="val 13889"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 name="Google Shape;315;p32"/>
          <p:cNvSpPr/>
          <p:nvPr/>
        </p:nvSpPr>
        <p:spPr>
          <a:xfrm>
            <a:off x="6126480" y="2788920"/>
            <a:ext cx="1371600" cy="658368"/>
          </a:xfrm>
          <a:prstGeom prst="roundRect">
            <a:avLst>
              <a:gd fmla="val 13889"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p32"/>
          <p:cNvSpPr/>
          <p:nvPr/>
        </p:nvSpPr>
        <p:spPr>
          <a:xfrm>
            <a:off x="7132320" y="2788920"/>
            <a:ext cx="365760" cy="658368"/>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 name="Google Shape;317;p32"/>
          <p:cNvSpPr/>
          <p:nvPr/>
        </p:nvSpPr>
        <p:spPr>
          <a:xfrm>
            <a:off x="6217920" y="2788920"/>
            <a:ext cx="128016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rgbClr val="FFFFFF"/>
                </a:solidFill>
                <a:latin typeface="Arial"/>
                <a:ea typeface="Arial"/>
                <a:cs typeface="Arial"/>
                <a:sym typeface="Arial"/>
              </a:rPr>
              <a:t>Ethical</a:t>
            </a:r>
            <a:endParaRPr b="0" i="0" sz="1000" u="none" cap="none" strike="noStrike">
              <a:solidFill>
                <a:srgbClr val="000000"/>
              </a:solidFill>
              <a:latin typeface="Arial"/>
              <a:ea typeface="Arial"/>
              <a:cs typeface="Arial"/>
              <a:sym typeface="Arial"/>
            </a:endParaRPr>
          </a:p>
        </p:txBody>
      </p:sp>
      <p:sp>
        <p:nvSpPr>
          <p:cNvPr id="318" name="Google Shape;318;p32"/>
          <p:cNvSpPr/>
          <p:nvPr/>
        </p:nvSpPr>
        <p:spPr>
          <a:xfrm>
            <a:off x="7589520" y="2788920"/>
            <a:ext cx="374904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950"/>
              <a:buFont typeface="Arial"/>
              <a:buNone/>
            </a:pPr>
            <a:r>
              <a:rPr b="0" i="0" lang="en-US" sz="950" u="none" cap="none" strike="noStrike">
                <a:solidFill>
                  <a:srgbClr val="EEEEEE"/>
                </a:solidFill>
                <a:latin typeface="Arial"/>
                <a:ea typeface="Arial"/>
                <a:cs typeface="Arial"/>
                <a:sym typeface="Arial"/>
              </a:rPr>
              <a:t>SIDES pillars (Social Justice, Inclusion, Diversity, Equity)</a:t>
            </a:r>
            <a:endParaRPr b="0" i="0" sz="950" u="none" cap="none" strike="noStrike">
              <a:solidFill>
                <a:srgbClr val="000000"/>
              </a:solidFill>
              <a:latin typeface="Arial"/>
              <a:ea typeface="Arial"/>
              <a:cs typeface="Arial"/>
              <a:sym typeface="Arial"/>
            </a:endParaRPr>
          </a:p>
        </p:txBody>
      </p:sp>
      <p:sp>
        <p:nvSpPr>
          <p:cNvPr id="319" name="Google Shape;319;p32"/>
          <p:cNvSpPr/>
          <p:nvPr/>
        </p:nvSpPr>
        <p:spPr>
          <a:xfrm>
            <a:off x="6126480" y="3566160"/>
            <a:ext cx="5394960" cy="658368"/>
          </a:xfrm>
          <a:prstGeom prst="roundRect">
            <a:avLst>
              <a:gd fmla="val 13889"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p32"/>
          <p:cNvSpPr/>
          <p:nvPr/>
        </p:nvSpPr>
        <p:spPr>
          <a:xfrm>
            <a:off x="6126480" y="3566160"/>
            <a:ext cx="1371600" cy="658368"/>
          </a:xfrm>
          <a:prstGeom prst="roundRect">
            <a:avLst>
              <a:gd fmla="val 13889"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32"/>
          <p:cNvSpPr/>
          <p:nvPr/>
        </p:nvSpPr>
        <p:spPr>
          <a:xfrm>
            <a:off x="7132320" y="3566160"/>
            <a:ext cx="365760" cy="658368"/>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32"/>
          <p:cNvSpPr/>
          <p:nvPr/>
        </p:nvSpPr>
        <p:spPr>
          <a:xfrm>
            <a:off x="6217920" y="3566160"/>
            <a:ext cx="128016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rgbClr val="FFFFFF"/>
                </a:solidFill>
                <a:latin typeface="Arial"/>
                <a:ea typeface="Arial"/>
                <a:cs typeface="Arial"/>
                <a:sym typeface="Arial"/>
              </a:rPr>
              <a:t>Political</a:t>
            </a:r>
            <a:endParaRPr b="0" i="0" sz="1000" u="none" cap="none" strike="noStrike">
              <a:solidFill>
                <a:srgbClr val="000000"/>
              </a:solidFill>
              <a:latin typeface="Arial"/>
              <a:ea typeface="Arial"/>
              <a:cs typeface="Arial"/>
              <a:sym typeface="Arial"/>
            </a:endParaRPr>
          </a:p>
        </p:txBody>
      </p:sp>
      <p:sp>
        <p:nvSpPr>
          <p:cNvPr id="323" name="Google Shape;323;p32"/>
          <p:cNvSpPr/>
          <p:nvPr/>
        </p:nvSpPr>
        <p:spPr>
          <a:xfrm>
            <a:off x="7589520" y="3566160"/>
            <a:ext cx="374904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950"/>
              <a:buFont typeface="Arial"/>
              <a:buNone/>
            </a:pPr>
            <a:r>
              <a:rPr b="0" i="0" lang="en-US" sz="950" u="none" cap="none" strike="noStrike">
                <a:solidFill>
                  <a:srgbClr val="EEEEEE"/>
                </a:solidFill>
                <a:latin typeface="Arial"/>
                <a:ea typeface="Arial"/>
                <a:cs typeface="Arial"/>
                <a:sym typeface="Arial"/>
              </a:rPr>
              <a:t>HBU/HWU, Francophone/Anglophone divides</a:t>
            </a:r>
            <a:endParaRPr b="0" i="0" sz="950" u="none" cap="none" strike="noStrike">
              <a:solidFill>
                <a:srgbClr val="000000"/>
              </a:solidFill>
              <a:latin typeface="Arial"/>
              <a:ea typeface="Arial"/>
              <a:cs typeface="Arial"/>
              <a:sym typeface="Arial"/>
            </a:endParaRPr>
          </a:p>
        </p:txBody>
      </p:sp>
      <p:sp>
        <p:nvSpPr>
          <p:cNvPr id="324" name="Google Shape;324;p32"/>
          <p:cNvSpPr/>
          <p:nvPr/>
        </p:nvSpPr>
        <p:spPr>
          <a:xfrm>
            <a:off x="6126480" y="4343400"/>
            <a:ext cx="5394960" cy="658368"/>
          </a:xfrm>
          <a:prstGeom prst="roundRect">
            <a:avLst>
              <a:gd fmla="val 13889" name="adj"/>
            </a:avLst>
          </a:prstGeom>
          <a:solidFill>
            <a:srgbClr val="3333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32"/>
          <p:cNvSpPr/>
          <p:nvPr/>
        </p:nvSpPr>
        <p:spPr>
          <a:xfrm>
            <a:off x="6126480" y="4343400"/>
            <a:ext cx="1371600" cy="658368"/>
          </a:xfrm>
          <a:prstGeom prst="roundRect">
            <a:avLst>
              <a:gd fmla="val 13889" name="adj"/>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p32"/>
          <p:cNvSpPr/>
          <p:nvPr/>
        </p:nvSpPr>
        <p:spPr>
          <a:xfrm>
            <a:off x="7132320" y="4343400"/>
            <a:ext cx="365760" cy="658368"/>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 name="Google Shape;327;p32"/>
          <p:cNvSpPr/>
          <p:nvPr/>
        </p:nvSpPr>
        <p:spPr>
          <a:xfrm>
            <a:off x="6217920" y="4343400"/>
            <a:ext cx="128016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1" i="0" lang="en-US" sz="1000" u="none" cap="none" strike="noStrike">
                <a:solidFill>
                  <a:srgbClr val="FFFFFF"/>
                </a:solidFill>
                <a:latin typeface="Arial"/>
                <a:ea typeface="Arial"/>
                <a:cs typeface="Arial"/>
                <a:sym typeface="Arial"/>
              </a:rPr>
              <a:t>Societal</a:t>
            </a:r>
            <a:endParaRPr b="0" i="0" sz="1000" u="none" cap="none" strike="noStrike">
              <a:solidFill>
                <a:srgbClr val="000000"/>
              </a:solidFill>
              <a:latin typeface="Arial"/>
              <a:ea typeface="Arial"/>
              <a:cs typeface="Arial"/>
              <a:sym typeface="Arial"/>
            </a:endParaRPr>
          </a:p>
        </p:txBody>
      </p:sp>
      <p:sp>
        <p:nvSpPr>
          <p:cNvPr id="328" name="Google Shape;328;p32"/>
          <p:cNvSpPr/>
          <p:nvPr/>
        </p:nvSpPr>
        <p:spPr>
          <a:xfrm>
            <a:off x="7589520" y="4343400"/>
            <a:ext cx="374904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950"/>
              <a:buFont typeface="Arial"/>
              <a:buNone/>
            </a:pPr>
            <a:r>
              <a:rPr b="0" i="0" lang="en-US" sz="950" u="none" cap="none" strike="noStrike">
                <a:solidFill>
                  <a:srgbClr val="EEEEEE"/>
                </a:solidFill>
                <a:latin typeface="Arial"/>
                <a:ea typeface="Arial"/>
                <a:cs typeface="Arial"/>
                <a:sym typeface="Arial"/>
              </a:rPr>
              <a:t>Community impact, youth employment</a:t>
            </a:r>
            <a:endParaRPr b="0" i="0" sz="950" u="none" cap="none" strike="noStrike">
              <a:solidFill>
                <a:srgbClr val="000000"/>
              </a:solidFill>
              <a:latin typeface="Arial"/>
              <a:ea typeface="Arial"/>
              <a:cs typeface="Arial"/>
              <a:sym typeface="Arial"/>
            </a:endParaRPr>
          </a:p>
        </p:txBody>
      </p:sp>
      <p:sp>
        <p:nvSpPr>
          <p:cNvPr id="329" name="Google Shape;329;p32"/>
          <p:cNvSpPr/>
          <p:nvPr/>
        </p:nvSpPr>
        <p:spPr>
          <a:xfrm>
            <a:off x="457200" y="5303520"/>
            <a:ext cx="10972800" cy="64008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Arial"/>
              <a:buNone/>
            </a:pPr>
            <a:r>
              <a:rPr b="0" i="1" lang="en-US" sz="1100" u="none" cap="none" strike="noStrike">
                <a:solidFill>
                  <a:srgbClr val="FF9900"/>
                </a:solidFill>
                <a:latin typeface="Arial"/>
                <a:ea typeface="Arial"/>
                <a:cs typeface="Arial"/>
                <a:sym typeface="Arial"/>
              </a:rPr>
              <a:t>"CDP 2.0 doesn't choose between Ubuntu and science—it engages them DIALECTICALLY, drawing on each's strengths."</a:t>
            </a:r>
            <a:endParaRPr b="0" i="0" sz="1100" u="none" cap="none" strike="noStrike">
              <a:solidFill>
                <a:srgbClr val="FF9900"/>
              </a:solidFill>
              <a:latin typeface="Arial"/>
              <a:ea typeface="Arial"/>
              <a:cs typeface="Arial"/>
              <a:sym typeface="Arial"/>
            </a:endParaRPr>
          </a:p>
        </p:txBody>
      </p:sp>
      <p:sp>
        <p:nvSpPr>
          <p:cNvPr id="330" name="Google Shape;330;p32"/>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 name="Google Shape;331;p32"/>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5" name="Shape 335"/>
        <p:cNvGrpSpPr/>
        <p:nvPr/>
      </p:nvGrpSpPr>
      <p:grpSpPr>
        <a:xfrm>
          <a:off x="0" y="0"/>
          <a:ext cx="0" cy="0"/>
          <a:chOff x="0" y="0"/>
          <a:chExt cx="0" cy="0"/>
        </a:xfrm>
      </p:grpSpPr>
      <p:sp>
        <p:nvSpPr>
          <p:cNvPr id="336" name="Google Shape;336;p33"/>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t/>
            </a:r>
            <a:endParaRPr/>
          </a:p>
        </p:txBody>
      </p:sp>
      <p:sp>
        <p:nvSpPr>
          <p:cNvPr id="337" name="Google Shape;337;p33"/>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
        <p:nvSpPr>
          <p:cNvPr id="338" name="Google Shape;338;p33"/>
          <p:cNvSpPr/>
          <p:nvPr/>
        </p:nvSpPr>
        <p:spPr>
          <a:xfrm>
            <a:off x="0" y="0"/>
            <a:ext cx="12192000" cy="54864"/>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33"/>
          <p:cNvSpPr/>
          <p:nvPr/>
        </p:nvSpPr>
        <p:spPr>
          <a:xfrm>
            <a:off x="731520" y="274320"/>
            <a:ext cx="100584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000000"/>
              </a:buClr>
              <a:buSzPts val="2200"/>
              <a:buFont typeface="Arial"/>
              <a:buNone/>
            </a:pPr>
            <a:r>
              <a:rPr b="1" i="0" lang="en-US" sz="2200" u="none" cap="none" strike="noStrike">
                <a:solidFill>
                  <a:srgbClr val="212121"/>
                </a:solidFill>
                <a:latin typeface="Arial"/>
                <a:ea typeface="Arial"/>
                <a:cs typeface="Arial"/>
                <a:sym typeface="Arial"/>
              </a:rPr>
              <a:t>FIVE REGIONS, FIVE PHILOSOPHICAL TRADITIONS</a:t>
            </a:r>
            <a:endParaRPr b="0" i="0" sz="2200" u="none" cap="none" strike="noStrike">
              <a:solidFill>
                <a:srgbClr val="000000"/>
              </a:solidFill>
              <a:latin typeface="Arial"/>
              <a:ea typeface="Arial"/>
              <a:cs typeface="Arial"/>
              <a:sym typeface="Arial"/>
            </a:endParaRPr>
          </a:p>
        </p:txBody>
      </p:sp>
      <p:sp>
        <p:nvSpPr>
          <p:cNvPr id="340" name="Google Shape;340;p33"/>
          <p:cNvSpPr/>
          <p:nvPr/>
        </p:nvSpPr>
        <p:spPr>
          <a:xfrm>
            <a:off x="731520" y="822960"/>
            <a:ext cx="2286000" cy="36576"/>
          </a:xfrm>
          <a:prstGeom prst="rect">
            <a:avLst/>
          </a:prstGeom>
          <a:solidFill>
            <a:srgbClr val="4285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aphicFrame>
        <p:nvGraphicFramePr>
          <p:cNvPr id="341" name="Google Shape;341;p33"/>
          <p:cNvGraphicFramePr/>
          <p:nvPr/>
        </p:nvGraphicFramePr>
        <p:xfrm>
          <a:off x="457200" y="1005840"/>
          <a:ext cx="3000000" cy="3000000"/>
        </p:xfrm>
        <a:graphic>
          <a:graphicData uri="http://schemas.openxmlformats.org/drawingml/2006/table">
            <a:tbl>
              <a:tblPr>
                <a:noFill/>
                <a:tableStyleId>{69D94328-0F2C-470A-8ECA-5AC104CC9BB8}</a:tableStyleId>
              </a:tblPr>
              <a:tblGrid>
                <a:gridCol w="2286000"/>
                <a:gridCol w="4114800"/>
                <a:gridCol w="4389125"/>
              </a:tblGrid>
              <a:tr h="457200">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Region</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4285F4"/>
                    </a:solidFill>
                  </a:tcPr>
                </a:tc>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Philosophical Grounding</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4285F4"/>
                    </a:solidFill>
                  </a:tcPr>
                </a:tc>
                <a:tc>
                  <a:txBody>
                    <a:bodyPr/>
                    <a:lstStyle/>
                    <a:p>
                      <a:pPr indent="0" lvl="0" marL="0" marR="0" rtl="0" algn="l">
                        <a:lnSpc>
                          <a:spcPct val="100000"/>
                        </a:lnSpc>
                        <a:spcBef>
                          <a:spcPts val="0"/>
                        </a:spcBef>
                        <a:spcAft>
                          <a:spcPts val="0"/>
                        </a:spcAft>
                        <a:buClr>
                          <a:srgbClr val="000000"/>
                        </a:buClr>
                        <a:buSzPts val="1100"/>
                        <a:buFont typeface="Arial"/>
                        <a:buNone/>
                      </a:pPr>
                      <a:r>
                        <a:rPr b="1" lang="en-US" sz="1100" u="none" cap="none" strike="noStrike">
                          <a:solidFill>
                            <a:srgbClr val="FFFFFF"/>
                          </a:solidFill>
                          <a:latin typeface="Arial"/>
                          <a:ea typeface="Arial"/>
                          <a:cs typeface="Arial"/>
                          <a:sym typeface="Arial"/>
                        </a:rPr>
                        <a:t>AI Implication</a:t>
                      </a:r>
                      <a:endParaRPr sz="110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4285F4"/>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b="1" lang="en-US" sz="1050" u="none" cap="none" strike="noStrike">
                          <a:solidFill>
                            <a:srgbClr val="595959"/>
                          </a:solidFill>
                          <a:latin typeface="Arial"/>
                          <a:ea typeface="Arial"/>
                          <a:cs typeface="Arial"/>
                          <a:sym typeface="Arial"/>
                        </a:rPr>
                        <a:t>North Africa</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Islamic ijtihad, Amazigh oral traditions</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AI literacy as independent reasoning</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b="1" lang="en-US" sz="1050" u="none" cap="none" strike="noStrike">
                          <a:solidFill>
                            <a:srgbClr val="595959"/>
                          </a:solidFill>
                          <a:latin typeface="Arial"/>
                          <a:ea typeface="Arial"/>
                          <a:cs typeface="Arial"/>
                          <a:sym typeface="Arial"/>
                        </a:rPr>
                        <a:t>West Africa</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Ubuntu, Omoluabi (character), Sankofa</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AI evaluated by communal benefit</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b="1" lang="en-US" sz="1050" u="none" cap="none" strike="noStrike">
                          <a:solidFill>
                            <a:srgbClr val="595959"/>
                          </a:solidFill>
                          <a:latin typeface="Arial"/>
                          <a:ea typeface="Arial"/>
                          <a:cs typeface="Arial"/>
                          <a:sym typeface="Arial"/>
                        </a:rPr>
                        <a:t>East Africa</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Ubuntu, Zara Yacob's rationalism</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AI as tool for truth-seeking</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b="1" lang="en-US" sz="1050" u="none" cap="none" strike="noStrike">
                          <a:solidFill>
                            <a:srgbClr val="595959"/>
                          </a:solidFill>
                          <a:latin typeface="Arial"/>
                          <a:ea typeface="Arial"/>
                          <a:cs typeface="Arial"/>
                          <a:sym typeface="Arial"/>
                        </a:rPr>
                        <a:t>Central Africa</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Ubuntu, post-conflict reconciliation</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AI for healing and social cohesion</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FFFFFF"/>
                    </a:solidFill>
                  </a:tcPr>
                </a:tc>
              </a:tr>
              <a:tr h="457200">
                <a:tc>
                  <a:txBody>
                    <a:bodyPr/>
                    <a:lstStyle/>
                    <a:p>
                      <a:pPr indent="0" lvl="0" marL="0" marR="0" rtl="0" algn="l">
                        <a:lnSpc>
                          <a:spcPct val="100000"/>
                        </a:lnSpc>
                        <a:spcBef>
                          <a:spcPts val="0"/>
                        </a:spcBef>
                        <a:spcAft>
                          <a:spcPts val="0"/>
                        </a:spcAft>
                        <a:buClr>
                          <a:srgbClr val="000000"/>
                        </a:buClr>
                        <a:buSzPts val="1050"/>
                        <a:buFont typeface="Arial"/>
                        <a:buNone/>
                      </a:pPr>
                      <a:r>
                        <a:rPr b="1" lang="en-US" sz="1050" u="none" cap="none" strike="noStrike">
                          <a:solidFill>
                            <a:srgbClr val="595959"/>
                          </a:solidFill>
                          <a:latin typeface="Arial"/>
                          <a:ea typeface="Arial"/>
                          <a:cs typeface="Arial"/>
                          <a:sym typeface="Arial"/>
                        </a:rPr>
                        <a:t>Southern Africa</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Ubuntu, Botho (dignity), #FeesMustFall</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en-US" sz="1050" u="none" cap="none" strike="noStrike">
                          <a:solidFill>
                            <a:srgbClr val="595959"/>
                          </a:solidFill>
                          <a:latin typeface="Arial"/>
                          <a:ea typeface="Arial"/>
                          <a:cs typeface="Arial"/>
                          <a:sym typeface="Arial"/>
                        </a:rPr>
                        <a:t>AI for epistemic justice</a:t>
                      </a:r>
                      <a:endParaRPr sz="1050" u="none" cap="none" strike="noStrike">
                        <a:latin typeface="Arial"/>
                        <a:ea typeface="Arial"/>
                        <a:cs typeface="Arial"/>
                        <a:sym typeface="Arial"/>
                      </a:endParaRPr>
                    </a:p>
                  </a:txBody>
                  <a:tcPr marT="45725" marB="45725" marR="91450" marL="91450">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solidFill>
                      <a:srgbClr val="EEEEEE"/>
                    </a:solidFill>
                  </a:tcPr>
                </a:tc>
              </a:tr>
            </a:tbl>
          </a:graphicData>
        </a:graphic>
      </p:graphicFrame>
      <p:sp>
        <p:nvSpPr>
          <p:cNvPr id="342" name="Google Shape;342;p33"/>
          <p:cNvSpPr/>
          <p:nvPr/>
        </p:nvSpPr>
        <p:spPr>
          <a:xfrm>
            <a:off x="457200" y="4023360"/>
            <a:ext cx="10789920" cy="822960"/>
          </a:xfrm>
          <a:prstGeom prst="roundRect">
            <a:avLst>
              <a:gd fmla="val 13333" name="adj"/>
            </a:avLst>
          </a:prstGeom>
          <a:solidFill>
            <a:srgbClr val="21212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 name="Google Shape;343;p33"/>
          <p:cNvSpPr/>
          <p:nvPr/>
        </p:nvSpPr>
        <p:spPr>
          <a:xfrm>
            <a:off x="731520" y="4023360"/>
            <a:ext cx="10241280" cy="82296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300"/>
              <a:buFont typeface="Arial"/>
              <a:buNone/>
            </a:pPr>
            <a:r>
              <a:rPr b="1" i="1" lang="en-US" sz="1300" u="none" cap="none" strike="noStrike">
                <a:solidFill>
                  <a:srgbClr val="FFAB40"/>
                </a:solidFill>
                <a:latin typeface="Arial"/>
                <a:ea typeface="Arial"/>
                <a:cs typeface="Arial"/>
                <a:sym typeface="Arial"/>
              </a:rPr>
              <a:t>TAKEAWAY: "One framework, 54 adaptations. CDP 2.0 gives us the structure; each nation provides the soul."</a:t>
            </a:r>
            <a:endParaRPr b="0" i="0" sz="1300" u="none" cap="none" strike="noStrike">
              <a:solidFill>
                <a:srgbClr val="000000"/>
              </a:solidFill>
              <a:latin typeface="Arial"/>
              <a:ea typeface="Arial"/>
              <a:cs typeface="Arial"/>
              <a:sym typeface="Arial"/>
            </a:endParaRPr>
          </a:p>
        </p:txBody>
      </p:sp>
      <p:sp>
        <p:nvSpPr>
          <p:cNvPr id="344" name="Google Shape;344;p33"/>
          <p:cNvSpPr/>
          <p:nvPr/>
        </p:nvSpPr>
        <p:spPr>
          <a:xfrm>
            <a:off x="0" y="6821424"/>
            <a:ext cx="12192000" cy="36576"/>
          </a:xfrm>
          <a:prstGeom prst="rect">
            <a:avLst/>
          </a:prstGeom>
          <a:solidFill>
            <a:srgbClr val="FFAB4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 name="Google Shape;345;p33"/>
          <p:cNvSpPr/>
          <p:nvPr/>
        </p:nvSpPr>
        <p:spPr>
          <a:xfrm>
            <a:off x="10058400" y="6537960"/>
            <a:ext cx="1828800" cy="2742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800"/>
              <a:buFont typeface="Arial"/>
              <a:buNone/>
            </a:pPr>
            <a:r>
              <a:rPr b="0" i="0" lang="en-US" sz="800" u="none" cap="none" strike="noStrike">
                <a:solidFill>
                  <a:srgbClr val="78909C"/>
                </a:solidFill>
                <a:latin typeface="Arial"/>
                <a:ea typeface="Arial"/>
                <a:cs typeface="Arial"/>
                <a:sym typeface="Arial"/>
              </a:rPr>
              <a:t>AIEd Africa 2026</a:t>
            </a:r>
            <a:endParaRPr b="0" i="0" sz="8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