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alle" panose="020B0604020202020204" charset="0"/>
      <p:regular r:id="rId22"/>
    </p:embeddedFont>
    <p:embeddedFont>
      <p:font typeface="Montserrat" panose="00000500000000000000" pitchFamily="2" charset="0"/>
      <p:regular r:id="rId23"/>
    </p:embeddedFont>
    <p:embeddedFont>
      <p:font typeface="Montserrat Bold" panose="020B0604020202020204" charset="0"/>
      <p:regular r:id="rId24"/>
    </p:embeddedFont>
    <p:embeddedFont>
      <p:font typeface="Open Sans" panose="020B0606030504020204" pitchFamily="34" charset="0"/>
      <p:regular r:id="rId25"/>
    </p:embeddedFont>
    <p:embeddedFont>
      <p:font typeface="Open Sans Bold" panose="020B0604020202020204" charset="0"/>
      <p:regular r:id="rId26"/>
    </p:embeddedFont>
    <p:embeddedFont>
      <p:font typeface="Open San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22" autoAdjust="0"/>
  </p:normalViewPr>
  <p:slideViewPr>
    <p:cSldViewPr>
      <p:cViewPr varScale="1">
        <p:scale>
          <a:sx n="62" d="100"/>
          <a:sy n="62" d="100"/>
        </p:scale>
        <p:origin x="31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Punishment answers the question: ‘How do we stop this behaviour?’</a:t>
            </a:r>
          </a:p>
          <a:p>
            <a:endParaRPr lang="en-US"/>
          </a:p>
          <a:p>
            <a:r>
              <a:rPr lang="en-US"/>
              <a:t>But education in the AI age must also answer: ‘What should replace this behaviour?’”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1.svg"/><Relationship Id="rId5" Type="http://schemas.openxmlformats.org/officeDocument/2006/relationships/image" Target="../media/image14.sv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seku.ac.ke" TargetMode="External"/><Relationship Id="rId3" Type="http://schemas.openxmlformats.org/officeDocument/2006/relationships/hyperlink" Target="https://www.uonbi.ac.ke" TargetMode="External"/><Relationship Id="rId7" Type="http://schemas.openxmlformats.org/officeDocument/2006/relationships/hyperlink" Target="https://www.jkuat.ac.ke" TargetMode="External"/><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hyperlink" Target="https://www.daystar.ac.ke" TargetMode="External"/><Relationship Id="rId5" Type="http://schemas.openxmlformats.org/officeDocument/2006/relationships/hyperlink" Target="https://www.usiu.ac.ke" TargetMode="External"/><Relationship Id="rId4" Type="http://schemas.openxmlformats.org/officeDocument/2006/relationships/hyperlink" Target="https://www.strathmore.ed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bsnews.com/news/vanderbilt-apology-chatgpt-generated-message-msu-shooting/" TargetMode="External"/><Relationship Id="rId2" Type="http://schemas.openxmlformats.org/officeDocument/2006/relationships/image" Target="../media/image5.svg"/><Relationship Id="rId1" Type="http://schemas.openxmlformats.org/officeDocument/2006/relationships/slideLayout" Target="../slideLayouts/slideLayout7.xml"/><Relationship Id="rId4" Type="http://schemas.openxmlformats.org/officeDocument/2006/relationships/hyperlink" Target="https://vanderbilthustler.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sv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20726" y="0"/>
            <a:ext cx="7627507" cy="7627507"/>
          </a:xfrm>
          <a:custGeom>
            <a:avLst/>
            <a:gdLst/>
            <a:ahLst/>
            <a:cxnLst/>
            <a:rect l="l" t="t" r="r" b="b"/>
            <a:pathLst>
              <a:path w="7627507" h="7627507">
                <a:moveTo>
                  <a:pt x="0" y="7627507"/>
                </a:moveTo>
                <a:lnTo>
                  <a:pt x="7627507" y="7627507"/>
                </a:lnTo>
                <a:lnTo>
                  <a:pt x="7627507" y="0"/>
                </a:lnTo>
                <a:lnTo>
                  <a:pt x="0" y="0"/>
                </a:lnTo>
                <a:lnTo>
                  <a:pt x="0" y="7627507"/>
                </a:lnTo>
                <a:close/>
              </a:path>
            </a:pathLst>
          </a:custGeom>
          <a:blipFill>
            <a:blip>
              <a:alphaModFix amt="8999"/>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028700" y="562140"/>
            <a:ext cx="10770801" cy="9162720"/>
            <a:chOff x="0" y="0"/>
            <a:chExt cx="2836754" cy="2413227"/>
          </a:xfrm>
        </p:grpSpPr>
        <p:sp>
          <p:nvSpPr>
            <p:cNvPr id="5" name="Freeform 5"/>
            <p:cNvSpPr/>
            <p:nvPr/>
          </p:nvSpPr>
          <p:spPr>
            <a:xfrm>
              <a:off x="0" y="0"/>
              <a:ext cx="2836754" cy="2413227"/>
            </a:xfrm>
            <a:custGeom>
              <a:avLst/>
              <a:gdLst/>
              <a:ahLst/>
              <a:cxnLst/>
              <a:rect l="l" t="t" r="r" b="b"/>
              <a:pathLst>
                <a:path w="2836754" h="2413227">
                  <a:moveTo>
                    <a:pt x="51753" y="0"/>
                  </a:moveTo>
                  <a:lnTo>
                    <a:pt x="2785002" y="0"/>
                  </a:lnTo>
                  <a:cubicBezTo>
                    <a:pt x="2798727" y="0"/>
                    <a:pt x="2811891" y="5453"/>
                    <a:pt x="2821596" y="15158"/>
                  </a:cubicBezTo>
                  <a:cubicBezTo>
                    <a:pt x="2831302" y="24864"/>
                    <a:pt x="2836754" y="38027"/>
                    <a:pt x="2836754" y="51753"/>
                  </a:cubicBezTo>
                  <a:lnTo>
                    <a:pt x="2836754" y="2361474"/>
                  </a:lnTo>
                  <a:cubicBezTo>
                    <a:pt x="2836754" y="2390056"/>
                    <a:pt x="2813584" y="2413227"/>
                    <a:pt x="2785002" y="2413227"/>
                  </a:cubicBezTo>
                  <a:lnTo>
                    <a:pt x="51753" y="2413227"/>
                  </a:lnTo>
                  <a:cubicBezTo>
                    <a:pt x="38027" y="2413227"/>
                    <a:pt x="24864" y="2407774"/>
                    <a:pt x="15158" y="2398069"/>
                  </a:cubicBezTo>
                  <a:cubicBezTo>
                    <a:pt x="5453" y="2388363"/>
                    <a:pt x="0" y="2375199"/>
                    <a:pt x="0" y="2361474"/>
                  </a:cubicBezTo>
                  <a:lnTo>
                    <a:pt x="0" y="51753"/>
                  </a:lnTo>
                  <a:cubicBezTo>
                    <a:pt x="0" y="38027"/>
                    <a:pt x="5453" y="24864"/>
                    <a:pt x="15158" y="15158"/>
                  </a:cubicBezTo>
                  <a:cubicBezTo>
                    <a:pt x="24864" y="5453"/>
                    <a:pt x="38027" y="0"/>
                    <a:pt x="51753" y="0"/>
                  </a:cubicBezTo>
                  <a:close/>
                </a:path>
              </a:pathLst>
            </a:custGeom>
            <a:gradFill rotWithShape="1">
              <a:gsLst>
                <a:gs pos="0">
                  <a:srgbClr val="5DE0E6">
                    <a:alpha val="77000"/>
                  </a:srgbClr>
                </a:gs>
                <a:gs pos="100000">
                  <a:srgbClr val="004AAD">
                    <a:alpha val="77000"/>
                  </a:srgbClr>
                </a:gs>
              </a:gsLst>
              <a:lin ang="0"/>
            </a:gradFill>
          </p:spPr>
        </p:sp>
        <p:sp>
          <p:nvSpPr>
            <p:cNvPr id="6" name="TextBox 6"/>
            <p:cNvSpPr txBox="1"/>
            <p:nvPr/>
          </p:nvSpPr>
          <p:spPr>
            <a:xfrm>
              <a:off x="0" y="-47625"/>
              <a:ext cx="2836754" cy="2460852"/>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939517" y="4357762"/>
            <a:ext cx="14455795" cy="3970736"/>
            <a:chOff x="0" y="0"/>
            <a:chExt cx="2298590" cy="631380"/>
          </a:xfrm>
        </p:grpSpPr>
        <p:sp>
          <p:nvSpPr>
            <p:cNvPr id="8" name="Freeform 8"/>
            <p:cNvSpPr/>
            <p:nvPr/>
          </p:nvSpPr>
          <p:spPr>
            <a:xfrm>
              <a:off x="0" y="0"/>
              <a:ext cx="2298590" cy="631380"/>
            </a:xfrm>
            <a:custGeom>
              <a:avLst/>
              <a:gdLst/>
              <a:ahLst/>
              <a:cxnLst/>
              <a:rect l="l" t="t" r="r" b="b"/>
              <a:pathLst>
                <a:path w="2298590" h="631380">
                  <a:moveTo>
                    <a:pt x="13389" y="0"/>
                  </a:moveTo>
                  <a:lnTo>
                    <a:pt x="2285201" y="0"/>
                  </a:lnTo>
                  <a:cubicBezTo>
                    <a:pt x="2288752" y="0"/>
                    <a:pt x="2292158" y="1411"/>
                    <a:pt x="2294668" y="3922"/>
                  </a:cubicBezTo>
                  <a:cubicBezTo>
                    <a:pt x="2297179" y="6432"/>
                    <a:pt x="2298590" y="9838"/>
                    <a:pt x="2298590" y="13389"/>
                  </a:cubicBezTo>
                  <a:lnTo>
                    <a:pt x="2298590" y="617991"/>
                  </a:lnTo>
                  <a:cubicBezTo>
                    <a:pt x="2298590" y="621542"/>
                    <a:pt x="2297179" y="624947"/>
                    <a:pt x="2294668" y="627458"/>
                  </a:cubicBezTo>
                  <a:cubicBezTo>
                    <a:pt x="2292158" y="629969"/>
                    <a:pt x="2288752" y="631380"/>
                    <a:pt x="2285201" y="631380"/>
                  </a:cubicBezTo>
                  <a:lnTo>
                    <a:pt x="13389" y="631380"/>
                  </a:lnTo>
                  <a:cubicBezTo>
                    <a:pt x="9838" y="631380"/>
                    <a:pt x="6432" y="629969"/>
                    <a:pt x="3922" y="627458"/>
                  </a:cubicBezTo>
                  <a:cubicBezTo>
                    <a:pt x="1411" y="624947"/>
                    <a:pt x="0" y="621542"/>
                    <a:pt x="0" y="617991"/>
                  </a:cubicBezTo>
                  <a:lnTo>
                    <a:pt x="0" y="13389"/>
                  </a:lnTo>
                  <a:cubicBezTo>
                    <a:pt x="0" y="9838"/>
                    <a:pt x="1411" y="6432"/>
                    <a:pt x="3922" y="3922"/>
                  </a:cubicBezTo>
                  <a:cubicBezTo>
                    <a:pt x="6432" y="1411"/>
                    <a:pt x="9838" y="0"/>
                    <a:pt x="13389" y="0"/>
                  </a:cubicBezTo>
                  <a:close/>
                </a:path>
              </a:pathLst>
            </a:custGeom>
            <a:blipFill>
              <a:blip r:embed="rId5"/>
              <a:stretch>
                <a:fillRect t="-63157" b="-75301"/>
              </a:stretch>
            </a:blipFill>
          </p:spPr>
        </p:sp>
      </p:grpSp>
      <p:grpSp>
        <p:nvGrpSpPr>
          <p:cNvPr id="9" name="Group 9"/>
          <p:cNvGrpSpPr/>
          <p:nvPr/>
        </p:nvGrpSpPr>
        <p:grpSpPr>
          <a:xfrm>
            <a:off x="1838255" y="2915828"/>
            <a:ext cx="9698842" cy="832041"/>
            <a:chOff x="0" y="0"/>
            <a:chExt cx="2554428" cy="219138"/>
          </a:xfrm>
        </p:grpSpPr>
        <p:sp>
          <p:nvSpPr>
            <p:cNvPr id="10" name="Freeform 10"/>
            <p:cNvSpPr/>
            <p:nvPr/>
          </p:nvSpPr>
          <p:spPr>
            <a:xfrm>
              <a:off x="0" y="0"/>
              <a:ext cx="2554428" cy="219138"/>
            </a:xfrm>
            <a:custGeom>
              <a:avLst/>
              <a:gdLst/>
              <a:ahLst/>
              <a:cxnLst/>
              <a:rect l="l" t="t" r="r" b="b"/>
              <a:pathLst>
                <a:path w="2554428" h="219138">
                  <a:moveTo>
                    <a:pt x="79823" y="0"/>
                  </a:moveTo>
                  <a:lnTo>
                    <a:pt x="2474604" y="0"/>
                  </a:lnTo>
                  <a:cubicBezTo>
                    <a:pt x="2518690" y="0"/>
                    <a:pt x="2554428" y="35738"/>
                    <a:pt x="2554428" y="79823"/>
                  </a:cubicBezTo>
                  <a:lnTo>
                    <a:pt x="2554428" y="139315"/>
                  </a:lnTo>
                  <a:cubicBezTo>
                    <a:pt x="2554428" y="183400"/>
                    <a:pt x="2518690" y="219138"/>
                    <a:pt x="2474604" y="219138"/>
                  </a:cubicBezTo>
                  <a:lnTo>
                    <a:pt x="79823" y="219138"/>
                  </a:lnTo>
                  <a:cubicBezTo>
                    <a:pt x="35738" y="219138"/>
                    <a:pt x="0" y="183400"/>
                    <a:pt x="0" y="139315"/>
                  </a:cubicBezTo>
                  <a:lnTo>
                    <a:pt x="0" y="79823"/>
                  </a:lnTo>
                  <a:cubicBezTo>
                    <a:pt x="0" y="35738"/>
                    <a:pt x="35738" y="0"/>
                    <a:pt x="79823" y="0"/>
                  </a:cubicBezTo>
                  <a:close/>
                </a:path>
              </a:pathLst>
            </a:custGeom>
            <a:solidFill>
              <a:srgbClr val="FFFFFF"/>
            </a:solidFill>
          </p:spPr>
        </p:sp>
        <p:sp>
          <p:nvSpPr>
            <p:cNvPr id="11" name="TextBox 11"/>
            <p:cNvSpPr txBox="1"/>
            <p:nvPr/>
          </p:nvSpPr>
          <p:spPr>
            <a:xfrm>
              <a:off x="0" y="-47625"/>
              <a:ext cx="2554428" cy="266763"/>
            </a:xfrm>
            <a:prstGeom prst="rect">
              <a:avLst/>
            </a:prstGeom>
          </p:spPr>
          <p:txBody>
            <a:bodyPr lIns="50800" tIns="50800" rIns="50800" bIns="50800" rtlCol="0" anchor="ctr"/>
            <a:lstStyle/>
            <a:p>
              <a:pPr algn="ctr">
                <a:lnSpc>
                  <a:spcPts val="2800"/>
                </a:lnSpc>
              </a:pPr>
              <a:endParaRPr/>
            </a:p>
            <a:p>
              <a:pPr algn="ctr">
                <a:lnSpc>
                  <a:spcPts val="2800"/>
                </a:lnSpc>
              </a:pPr>
              <a:endParaRPr/>
            </a:p>
          </p:txBody>
        </p:sp>
      </p:grpSp>
      <p:grpSp>
        <p:nvGrpSpPr>
          <p:cNvPr id="12" name="Group 12"/>
          <p:cNvGrpSpPr/>
          <p:nvPr/>
        </p:nvGrpSpPr>
        <p:grpSpPr>
          <a:xfrm>
            <a:off x="15227799" y="562140"/>
            <a:ext cx="609355" cy="60935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15966984" y="562140"/>
            <a:ext cx="609355" cy="60935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16649945" y="562140"/>
            <a:ext cx="609355" cy="60935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1" name="Freeform 21"/>
          <p:cNvSpPr/>
          <p:nvPr/>
        </p:nvSpPr>
        <p:spPr>
          <a:xfrm>
            <a:off x="14887872" y="1380839"/>
            <a:ext cx="2767580" cy="2767580"/>
          </a:xfrm>
          <a:custGeom>
            <a:avLst/>
            <a:gdLst/>
            <a:ahLst/>
            <a:cxnLst/>
            <a:rect l="l" t="t" r="r" b="b"/>
            <a:pathLst>
              <a:path w="2767580" h="2767580">
                <a:moveTo>
                  <a:pt x="0" y="0"/>
                </a:moveTo>
                <a:lnTo>
                  <a:pt x="2767579" y="0"/>
                </a:lnTo>
                <a:lnTo>
                  <a:pt x="2767579" y="2767579"/>
                </a:lnTo>
                <a:lnTo>
                  <a:pt x="0" y="2767579"/>
                </a:lnTo>
                <a:lnTo>
                  <a:pt x="0" y="0"/>
                </a:lnTo>
                <a:close/>
              </a:path>
            </a:pathLst>
          </a:custGeom>
          <a:blipFill>
            <a:blip r:embed="rId6"/>
            <a:stretch>
              <a:fillRect l="-26690" t="-17622" r="-26327" b="-35395"/>
            </a:stretch>
          </a:blipFill>
        </p:spPr>
      </p:sp>
      <p:grpSp>
        <p:nvGrpSpPr>
          <p:cNvPr id="22" name="Group 22"/>
          <p:cNvGrpSpPr/>
          <p:nvPr/>
        </p:nvGrpSpPr>
        <p:grpSpPr>
          <a:xfrm>
            <a:off x="3399872" y="5333606"/>
            <a:ext cx="3618933" cy="2293901"/>
            <a:chOff x="0" y="0"/>
            <a:chExt cx="953135" cy="604155"/>
          </a:xfrm>
        </p:grpSpPr>
        <p:sp>
          <p:nvSpPr>
            <p:cNvPr id="23" name="Freeform 23"/>
            <p:cNvSpPr/>
            <p:nvPr/>
          </p:nvSpPr>
          <p:spPr>
            <a:xfrm>
              <a:off x="0" y="0"/>
              <a:ext cx="953135" cy="604155"/>
            </a:xfrm>
            <a:custGeom>
              <a:avLst/>
              <a:gdLst/>
              <a:ahLst/>
              <a:cxnLst/>
              <a:rect l="l" t="t" r="r" b="b"/>
              <a:pathLst>
                <a:path w="953135" h="604155">
                  <a:moveTo>
                    <a:pt x="0" y="0"/>
                  </a:moveTo>
                  <a:lnTo>
                    <a:pt x="953135" y="0"/>
                  </a:lnTo>
                  <a:lnTo>
                    <a:pt x="953135" y="604155"/>
                  </a:lnTo>
                  <a:lnTo>
                    <a:pt x="0" y="604155"/>
                  </a:lnTo>
                  <a:close/>
                </a:path>
              </a:pathLst>
            </a:custGeom>
            <a:solidFill>
              <a:srgbClr val="49DC6C"/>
            </a:solidFill>
          </p:spPr>
        </p:sp>
        <p:sp>
          <p:nvSpPr>
            <p:cNvPr id="24" name="TextBox 24"/>
            <p:cNvSpPr txBox="1"/>
            <p:nvPr/>
          </p:nvSpPr>
          <p:spPr>
            <a:xfrm>
              <a:off x="0" y="-47625"/>
              <a:ext cx="953135" cy="65178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2367357" y="1152525"/>
            <a:ext cx="8293136" cy="1763303"/>
          </a:xfrm>
          <a:prstGeom prst="rect">
            <a:avLst/>
          </a:prstGeom>
        </p:spPr>
        <p:txBody>
          <a:bodyPr lIns="0" tIns="0" rIns="0" bIns="0" rtlCol="0" anchor="t">
            <a:spAutoFit/>
          </a:bodyPr>
          <a:lstStyle/>
          <a:p>
            <a:pPr algn="l">
              <a:lnSpc>
                <a:spcPts val="6800"/>
              </a:lnSpc>
            </a:pPr>
            <a:r>
              <a:rPr lang="en-US" sz="6800" b="1" spc="-374">
                <a:solidFill>
                  <a:srgbClr val="000000"/>
                </a:solidFill>
                <a:latin typeface="Montserrat Bold"/>
                <a:ea typeface="Montserrat Bold"/>
                <a:cs typeface="Montserrat Bold"/>
                <a:sym typeface="Montserrat Bold"/>
              </a:rPr>
              <a:t>Academic Integrity in the AI Age</a:t>
            </a:r>
          </a:p>
        </p:txBody>
      </p:sp>
      <p:sp>
        <p:nvSpPr>
          <p:cNvPr id="26" name="TextBox 26"/>
          <p:cNvSpPr txBox="1"/>
          <p:nvPr/>
        </p:nvSpPr>
        <p:spPr>
          <a:xfrm>
            <a:off x="2063072" y="3065560"/>
            <a:ext cx="9249208" cy="396192"/>
          </a:xfrm>
          <a:prstGeom prst="rect">
            <a:avLst/>
          </a:prstGeom>
        </p:spPr>
        <p:txBody>
          <a:bodyPr lIns="0" tIns="0" rIns="0" bIns="0" rtlCol="0" anchor="t">
            <a:spAutoFit/>
          </a:bodyPr>
          <a:lstStyle/>
          <a:p>
            <a:pPr algn="l">
              <a:lnSpc>
                <a:spcPts val="3359"/>
              </a:lnSpc>
            </a:pPr>
            <a:r>
              <a:rPr lang="en-US" sz="2400" b="1">
                <a:solidFill>
                  <a:srgbClr val="545454"/>
                </a:solidFill>
                <a:latin typeface="Open Sans Bold"/>
                <a:ea typeface="Open Sans Bold"/>
                <a:cs typeface="Open Sans Bold"/>
                <a:sym typeface="Open Sans Bold"/>
              </a:rPr>
              <a:t>Policy &amp; Practice: Moving from Punishment to Restoration</a:t>
            </a:r>
          </a:p>
        </p:txBody>
      </p:sp>
      <p:sp>
        <p:nvSpPr>
          <p:cNvPr id="27" name="TextBox 27"/>
          <p:cNvSpPr txBox="1"/>
          <p:nvPr/>
        </p:nvSpPr>
        <p:spPr>
          <a:xfrm>
            <a:off x="12512327" y="8925497"/>
            <a:ext cx="2195335" cy="389285"/>
          </a:xfrm>
          <a:prstGeom prst="rect">
            <a:avLst/>
          </a:prstGeom>
        </p:spPr>
        <p:txBody>
          <a:bodyPr lIns="0" tIns="0" rIns="0" bIns="0" rtlCol="0" anchor="t">
            <a:spAutoFit/>
          </a:bodyPr>
          <a:lstStyle/>
          <a:p>
            <a:pPr algn="l">
              <a:lnSpc>
                <a:spcPts val="3219"/>
              </a:lnSpc>
            </a:pPr>
            <a:r>
              <a:rPr lang="en-US" sz="2299">
                <a:solidFill>
                  <a:srgbClr val="545454"/>
                </a:solidFill>
                <a:latin typeface="Open Sans"/>
                <a:ea typeface="Open Sans"/>
                <a:cs typeface="Open Sans"/>
                <a:sym typeface="Open Sans"/>
              </a:rPr>
              <a:t>Presented By:</a:t>
            </a:r>
          </a:p>
        </p:txBody>
      </p:sp>
      <p:sp>
        <p:nvSpPr>
          <p:cNvPr id="28" name="TextBox 28"/>
          <p:cNvSpPr txBox="1"/>
          <p:nvPr/>
        </p:nvSpPr>
        <p:spPr>
          <a:xfrm>
            <a:off x="14844489" y="8909000"/>
            <a:ext cx="2594685" cy="422277"/>
          </a:xfrm>
          <a:prstGeom prst="rect">
            <a:avLst/>
          </a:prstGeom>
        </p:spPr>
        <p:txBody>
          <a:bodyPr lIns="0" tIns="0" rIns="0" bIns="0" rtlCol="0" anchor="t">
            <a:spAutoFit/>
          </a:bodyPr>
          <a:lstStyle/>
          <a:p>
            <a:pPr algn="l">
              <a:lnSpc>
                <a:spcPts val="3499"/>
              </a:lnSpc>
            </a:pPr>
            <a:r>
              <a:rPr lang="en-US" sz="2499" b="1">
                <a:solidFill>
                  <a:srgbClr val="545454"/>
                </a:solidFill>
                <a:latin typeface="Open Sans Bold"/>
                <a:ea typeface="Open Sans Bold"/>
                <a:cs typeface="Open Sans Bold"/>
                <a:sym typeface="Open Sans Bold"/>
              </a:rPr>
              <a:t>Mercy M. Njue</a:t>
            </a:r>
          </a:p>
        </p:txBody>
      </p:sp>
      <p:sp>
        <p:nvSpPr>
          <p:cNvPr id="29" name="TextBox 29"/>
          <p:cNvSpPr txBox="1"/>
          <p:nvPr/>
        </p:nvSpPr>
        <p:spPr>
          <a:xfrm>
            <a:off x="3635106" y="6196688"/>
            <a:ext cx="3148465" cy="480045"/>
          </a:xfrm>
          <a:prstGeom prst="rect">
            <a:avLst/>
          </a:prstGeom>
        </p:spPr>
        <p:txBody>
          <a:bodyPr lIns="0" tIns="0" rIns="0" bIns="0" rtlCol="0" anchor="t">
            <a:spAutoFit/>
          </a:bodyPr>
          <a:lstStyle/>
          <a:p>
            <a:pPr algn="ctr">
              <a:lnSpc>
                <a:spcPts val="3990"/>
              </a:lnSpc>
            </a:pPr>
            <a:r>
              <a:rPr lang="en-US" sz="2500" b="1" dirty="0">
                <a:solidFill>
                  <a:srgbClr val="000000"/>
                </a:solidFill>
                <a:latin typeface="Montserrat Bold"/>
                <a:ea typeface="Montserrat Bold"/>
                <a:cs typeface="Montserrat Bold"/>
                <a:sym typeface="Montserrat Bold"/>
              </a:rPr>
              <a:t>RESPONSIBILITY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20726" y="0"/>
            <a:ext cx="7627507" cy="7627507"/>
          </a:xfrm>
          <a:custGeom>
            <a:avLst/>
            <a:gdLst/>
            <a:ahLst/>
            <a:cxnLst/>
            <a:rect l="l" t="t" r="r" b="b"/>
            <a:pathLst>
              <a:path w="7627507" h="7627507">
                <a:moveTo>
                  <a:pt x="0" y="7627507"/>
                </a:moveTo>
                <a:lnTo>
                  <a:pt x="7627507" y="7627507"/>
                </a:lnTo>
                <a:lnTo>
                  <a:pt x="7627507" y="0"/>
                </a:lnTo>
                <a:lnTo>
                  <a:pt x="0" y="0"/>
                </a:lnTo>
                <a:lnTo>
                  <a:pt x="0" y="7627507"/>
                </a:lnTo>
                <a:close/>
              </a:path>
            </a:pathLst>
          </a:custGeom>
          <a:blipFill>
            <a:blip>
              <a:alphaModFix amt="8999"/>
              <a:extLst>
                <a:ext uri="{96DAC541-7B7A-43D3-8B79-37D633B846F1}">
                  <asvg:svgBlip xmlns:asvg="http://schemas.microsoft.com/office/drawing/2016/SVG/main" r:embed="rId2"/>
                </a:ext>
              </a:extLst>
            </a:blip>
            <a:stretch>
              <a:fillRect/>
            </a:stretch>
          </a:blipFill>
        </p:spPr>
      </p:sp>
      <p:sp>
        <p:nvSpPr>
          <p:cNvPr id="3" name="Freeform 3"/>
          <p:cNvSpPr/>
          <p:nvPr/>
        </p:nvSpPr>
        <p:spPr>
          <a:xfrm>
            <a:off x="2126270" y="6272042"/>
            <a:ext cx="967522" cy="967522"/>
          </a:xfrm>
          <a:custGeom>
            <a:avLst/>
            <a:gdLst/>
            <a:ahLst/>
            <a:cxnLst/>
            <a:rect l="l" t="t" r="r" b="b"/>
            <a:pathLst>
              <a:path w="967522" h="967522">
                <a:moveTo>
                  <a:pt x="0" y="0"/>
                </a:moveTo>
                <a:lnTo>
                  <a:pt x="967522" y="0"/>
                </a:lnTo>
                <a:lnTo>
                  <a:pt x="967522" y="967522"/>
                </a:lnTo>
                <a:lnTo>
                  <a:pt x="0" y="96752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2126270" y="4713402"/>
            <a:ext cx="967522" cy="967522"/>
          </a:xfrm>
          <a:custGeom>
            <a:avLst/>
            <a:gdLst/>
            <a:ahLst/>
            <a:cxnLst/>
            <a:rect l="l" t="t" r="r" b="b"/>
            <a:pathLst>
              <a:path w="967522" h="967522">
                <a:moveTo>
                  <a:pt x="0" y="0"/>
                </a:moveTo>
                <a:lnTo>
                  <a:pt x="967522" y="0"/>
                </a:lnTo>
                <a:lnTo>
                  <a:pt x="967522" y="967522"/>
                </a:lnTo>
                <a:lnTo>
                  <a:pt x="0" y="967522"/>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2126270" y="3126755"/>
            <a:ext cx="967522" cy="967522"/>
          </a:xfrm>
          <a:custGeom>
            <a:avLst/>
            <a:gdLst/>
            <a:ahLst/>
            <a:cxnLst/>
            <a:rect l="l" t="t" r="r" b="b"/>
            <a:pathLst>
              <a:path w="967522" h="967522">
                <a:moveTo>
                  <a:pt x="0" y="0"/>
                </a:moveTo>
                <a:lnTo>
                  <a:pt x="967522" y="0"/>
                </a:lnTo>
                <a:lnTo>
                  <a:pt x="967522" y="967522"/>
                </a:lnTo>
                <a:lnTo>
                  <a:pt x="0" y="967522"/>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3357204" y="6227605"/>
            <a:ext cx="13766931" cy="1047744"/>
          </a:xfrm>
          <a:prstGeom prst="rect">
            <a:avLst/>
          </a:prstGeom>
        </p:spPr>
        <p:txBody>
          <a:bodyPr lIns="0" tIns="0" rIns="0" bIns="0" rtlCol="0" anchor="t">
            <a:spAutoFit/>
          </a:bodyPr>
          <a:lstStyle/>
          <a:p>
            <a:pPr algn="l">
              <a:lnSpc>
                <a:spcPts val="4200"/>
              </a:lnSpc>
              <a:spcBef>
                <a:spcPct val="0"/>
              </a:spcBef>
            </a:pPr>
            <a:r>
              <a:rPr lang="en-US" sz="3000" dirty="0">
                <a:solidFill>
                  <a:srgbClr val="545454"/>
                </a:solidFill>
                <a:latin typeface="Open Sans"/>
                <a:ea typeface="Open Sans"/>
                <a:cs typeface="Open Sans"/>
                <a:sym typeface="Open Sans"/>
              </a:rPr>
              <a:t>Include short reflections in assignments, giving students space to explain their process and any support they used.</a:t>
            </a:r>
          </a:p>
        </p:txBody>
      </p:sp>
      <p:sp>
        <p:nvSpPr>
          <p:cNvPr id="7" name="TextBox 7"/>
          <p:cNvSpPr txBox="1"/>
          <p:nvPr/>
        </p:nvSpPr>
        <p:spPr>
          <a:xfrm>
            <a:off x="3357204" y="4656252"/>
            <a:ext cx="13766931" cy="1047744"/>
          </a:xfrm>
          <a:prstGeom prst="rect">
            <a:avLst/>
          </a:prstGeom>
        </p:spPr>
        <p:txBody>
          <a:bodyPr lIns="0" tIns="0" rIns="0" bIns="0" rtlCol="0" anchor="t">
            <a:spAutoFit/>
          </a:bodyPr>
          <a:lstStyle/>
          <a:p>
            <a:pPr algn="just">
              <a:lnSpc>
                <a:spcPts val="4200"/>
              </a:lnSpc>
              <a:spcBef>
                <a:spcPct val="0"/>
              </a:spcBef>
            </a:pPr>
            <a:r>
              <a:rPr lang="en-US" sz="3000" dirty="0">
                <a:solidFill>
                  <a:srgbClr val="545454"/>
                </a:solidFill>
                <a:latin typeface="Open Sans"/>
                <a:ea typeface="Open Sans"/>
                <a:cs typeface="Open Sans"/>
                <a:sym typeface="Open Sans"/>
              </a:rPr>
              <a:t>Focus less on catching mistakes and more on helping students think through their decisions and grow from them.</a:t>
            </a:r>
          </a:p>
        </p:txBody>
      </p:sp>
      <p:sp>
        <p:nvSpPr>
          <p:cNvPr id="9" name="Freeform 9"/>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093792" y="1563579"/>
            <a:ext cx="13958494" cy="742252"/>
          </a:xfrm>
          <a:prstGeom prst="rect">
            <a:avLst/>
          </a:prstGeom>
        </p:spPr>
        <p:txBody>
          <a:bodyPr lIns="0" tIns="0" rIns="0" bIns="0" rtlCol="0" anchor="t">
            <a:spAutoFit/>
          </a:bodyPr>
          <a:lstStyle/>
          <a:p>
            <a:pPr algn="l">
              <a:lnSpc>
                <a:spcPts val="5600"/>
              </a:lnSpc>
            </a:pPr>
            <a:r>
              <a:rPr lang="en-US" sz="5600" b="1" spc="-308">
                <a:solidFill>
                  <a:srgbClr val="545454"/>
                </a:solidFill>
                <a:latin typeface="Montserrat Bold"/>
                <a:ea typeface="Montserrat Bold"/>
                <a:cs typeface="Montserrat Bold"/>
                <a:sym typeface="Montserrat Bold"/>
              </a:rPr>
              <a:t>What does innovative practice look like?</a:t>
            </a:r>
          </a:p>
        </p:txBody>
      </p:sp>
      <p:grpSp>
        <p:nvGrpSpPr>
          <p:cNvPr id="11" name="Group 11"/>
          <p:cNvGrpSpPr/>
          <p:nvPr/>
        </p:nvGrpSpPr>
        <p:grpSpPr>
          <a:xfrm>
            <a:off x="13890935" y="8846701"/>
            <a:ext cx="609355" cy="6093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4569496" y="8846701"/>
            <a:ext cx="609355" cy="60935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5245526" y="8846701"/>
            <a:ext cx="609355" cy="60935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0" name="TextBox 20"/>
          <p:cNvSpPr txBox="1"/>
          <p:nvPr/>
        </p:nvSpPr>
        <p:spPr>
          <a:xfrm>
            <a:off x="3357204" y="3144647"/>
            <a:ext cx="13609821" cy="1019247"/>
          </a:xfrm>
          <a:prstGeom prst="rect">
            <a:avLst/>
          </a:prstGeom>
        </p:spPr>
        <p:txBody>
          <a:bodyPr lIns="0" tIns="0" rIns="0" bIns="0" rtlCol="0" anchor="t">
            <a:spAutoFit/>
          </a:bodyPr>
          <a:lstStyle/>
          <a:p>
            <a:pPr algn="l">
              <a:lnSpc>
                <a:spcPts val="4199"/>
              </a:lnSpc>
              <a:spcBef>
                <a:spcPct val="0"/>
              </a:spcBef>
            </a:pPr>
            <a:r>
              <a:rPr lang="en-US" sz="2999" dirty="0">
                <a:solidFill>
                  <a:srgbClr val="545454"/>
                </a:solidFill>
                <a:latin typeface="Open Sans"/>
                <a:ea typeface="Open Sans"/>
                <a:cs typeface="Open Sans"/>
                <a:sym typeface="Open Sans"/>
              </a:rPr>
              <a:t>Make expectations around AI use clear, so students know what responsible use actually looks like in practice.</a:t>
            </a:r>
          </a:p>
        </p:txBody>
      </p:sp>
      <p:sp>
        <p:nvSpPr>
          <p:cNvPr id="21" name="Freeform 21"/>
          <p:cNvSpPr/>
          <p:nvPr/>
        </p:nvSpPr>
        <p:spPr>
          <a:xfrm>
            <a:off x="2126270" y="7856107"/>
            <a:ext cx="967522" cy="967522"/>
          </a:xfrm>
          <a:custGeom>
            <a:avLst/>
            <a:gdLst/>
            <a:ahLst/>
            <a:cxnLst/>
            <a:rect l="l" t="t" r="r" b="b"/>
            <a:pathLst>
              <a:path w="967522" h="967522">
                <a:moveTo>
                  <a:pt x="0" y="0"/>
                </a:moveTo>
                <a:lnTo>
                  <a:pt x="967522" y="0"/>
                </a:lnTo>
                <a:lnTo>
                  <a:pt x="967522" y="967522"/>
                </a:lnTo>
                <a:lnTo>
                  <a:pt x="0" y="967522"/>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3357204" y="7798957"/>
            <a:ext cx="13902096" cy="1047744"/>
          </a:xfrm>
          <a:prstGeom prst="rect">
            <a:avLst/>
          </a:prstGeom>
        </p:spPr>
        <p:txBody>
          <a:bodyPr lIns="0" tIns="0" rIns="0" bIns="0" rtlCol="0" anchor="t">
            <a:spAutoFit/>
          </a:bodyPr>
          <a:lstStyle/>
          <a:p>
            <a:pPr algn="l">
              <a:lnSpc>
                <a:spcPts val="4200"/>
              </a:lnSpc>
              <a:spcBef>
                <a:spcPct val="0"/>
              </a:spcBef>
            </a:pPr>
            <a:r>
              <a:rPr lang="en-US" sz="3000" dirty="0">
                <a:solidFill>
                  <a:srgbClr val="545454"/>
                </a:solidFill>
                <a:latin typeface="Open Sans"/>
                <a:ea typeface="Open Sans"/>
                <a:cs typeface="Open Sans"/>
                <a:sym typeface="Open Sans"/>
              </a:rPr>
              <a:t>Work with instructors to ensure a shared understanding, so expectations are applied consistently and fairly.</a:t>
            </a:r>
          </a:p>
        </p:txBody>
      </p:sp>
      <p:sp>
        <p:nvSpPr>
          <p:cNvPr id="23" name="TextBox 23"/>
          <p:cNvSpPr txBox="1"/>
          <p:nvPr/>
        </p:nvSpPr>
        <p:spPr>
          <a:xfrm>
            <a:off x="4805920" y="2514100"/>
            <a:ext cx="10534237" cy="422278"/>
          </a:xfrm>
          <a:prstGeom prst="rect">
            <a:avLst/>
          </a:prstGeom>
        </p:spPr>
        <p:txBody>
          <a:bodyPr lIns="0" tIns="0" rIns="0" bIns="0" rtlCol="0" anchor="t">
            <a:spAutoFit/>
          </a:bodyPr>
          <a:lstStyle/>
          <a:p>
            <a:pPr algn="ctr">
              <a:lnSpc>
                <a:spcPts val="3499"/>
              </a:lnSpc>
            </a:pPr>
            <a:r>
              <a:rPr lang="en-US" sz="2499" b="1">
                <a:solidFill>
                  <a:srgbClr val="5271FF"/>
                </a:solidFill>
                <a:latin typeface="Open Sans Bold"/>
                <a:ea typeface="Open Sans Bold"/>
                <a:cs typeface="Open Sans Bold"/>
                <a:sym typeface="Open Sans Bold"/>
              </a:rPr>
              <a:t>It shifts from detecting AI  misuse to developing responsible AI use</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04988" y="4120038"/>
            <a:ext cx="7627507" cy="7627507"/>
          </a:xfrm>
          <a:custGeom>
            <a:avLst/>
            <a:gdLst/>
            <a:ahLst/>
            <a:cxnLst/>
            <a:rect l="l" t="t" r="r" b="b"/>
            <a:pathLst>
              <a:path w="7627507" h="7627507">
                <a:moveTo>
                  <a:pt x="0" y="0"/>
                </a:moveTo>
                <a:lnTo>
                  <a:pt x="7627507" y="0"/>
                </a:lnTo>
                <a:lnTo>
                  <a:pt x="7627507" y="7627508"/>
                </a:lnTo>
                <a:lnTo>
                  <a:pt x="0" y="7627508"/>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857411" y="-1351344"/>
            <a:ext cx="14302853" cy="14595166"/>
            <a:chOff x="0" y="0"/>
            <a:chExt cx="3767007" cy="3843994"/>
          </a:xfrm>
        </p:grpSpPr>
        <p:sp>
          <p:nvSpPr>
            <p:cNvPr id="4" name="Freeform 4"/>
            <p:cNvSpPr/>
            <p:nvPr/>
          </p:nvSpPr>
          <p:spPr>
            <a:xfrm>
              <a:off x="0" y="0"/>
              <a:ext cx="3767007" cy="3843994"/>
            </a:xfrm>
            <a:custGeom>
              <a:avLst/>
              <a:gdLst/>
              <a:ahLst/>
              <a:cxnLst/>
              <a:rect l="l" t="t" r="r" b="b"/>
              <a:pathLst>
                <a:path w="3767007" h="3843994">
                  <a:moveTo>
                    <a:pt x="38973" y="0"/>
                  </a:moveTo>
                  <a:lnTo>
                    <a:pt x="3728034" y="0"/>
                  </a:lnTo>
                  <a:cubicBezTo>
                    <a:pt x="3738370" y="0"/>
                    <a:pt x="3748283" y="4106"/>
                    <a:pt x="3755592" y="11415"/>
                  </a:cubicBezTo>
                  <a:cubicBezTo>
                    <a:pt x="3762901" y="18724"/>
                    <a:pt x="3767007" y="28636"/>
                    <a:pt x="3767007" y="38973"/>
                  </a:cubicBezTo>
                  <a:lnTo>
                    <a:pt x="3767007" y="3805022"/>
                  </a:lnTo>
                  <a:cubicBezTo>
                    <a:pt x="3767007" y="3826546"/>
                    <a:pt x="3749558" y="3843994"/>
                    <a:pt x="3728034" y="3843994"/>
                  </a:cubicBezTo>
                  <a:lnTo>
                    <a:pt x="38973" y="3843994"/>
                  </a:lnTo>
                  <a:cubicBezTo>
                    <a:pt x="28636" y="3843994"/>
                    <a:pt x="18724" y="3839888"/>
                    <a:pt x="11415" y="3832580"/>
                  </a:cubicBezTo>
                  <a:cubicBezTo>
                    <a:pt x="4106" y="3825271"/>
                    <a:pt x="0" y="3815358"/>
                    <a:pt x="0" y="3805022"/>
                  </a:cubicBezTo>
                  <a:lnTo>
                    <a:pt x="0" y="38973"/>
                  </a:lnTo>
                  <a:cubicBezTo>
                    <a:pt x="0" y="28636"/>
                    <a:pt x="4106" y="18724"/>
                    <a:pt x="11415" y="11415"/>
                  </a:cubicBezTo>
                  <a:cubicBezTo>
                    <a:pt x="18724" y="4106"/>
                    <a:pt x="28636" y="0"/>
                    <a:pt x="38973" y="0"/>
                  </a:cubicBezTo>
                  <a:close/>
                </a:path>
              </a:pathLst>
            </a:custGeom>
            <a:gradFill rotWithShape="1">
              <a:gsLst>
                <a:gs pos="0">
                  <a:srgbClr val="5DE0E6">
                    <a:alpha val="100000"/>
                  </a:srgbClr>
                </a:gs>
                <a:gs pos="100000">
                  <a:srgbClr val="004AAD">
                    <a:alpha val="100000"/>
                  </a:srgbClr>
                </a:gs>
              </a:gsLst>
              <a:lin ang="0"/>
            </a:gradFill>
          </p:spPr>
        </p:sp>
        <p:sp>
          <p:nvSpPr>
            <p:cNvPr id="5" name="TextBox 5"/>
            <p:cNvSpPr txBox="1"/>
            <p:nvPr/>
          </p:nvSpPr>
          <p:spPr>
            <a:xfrm>
              <a:off x="0" y="-47625"/>
              <a:ext cx="3767007" cy="389161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3340792" y="453150"/>
            <a:ext cx="609355" cy="6093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4848286" y="453150"/>
            <a:ext cx="609355" cy="6093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4096056" y="453150"/>
            <a:ext cx="609355" cy="60935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4736250" y="5143500"/>
            <a:ext cx="1115531" cy="1560184"/>
          </a:xfrm>
          <a:custGeom>
            <a:avLst/>
            <a:gdLst/>
            <a:ahLst/>
            <a:cxnLst/>
            <a:rect l="l" t="t" r="r" b="b"/>
            <a:pathLst>
              <a:path w="1115531" h="1560184">
                <a:moveTo>
                  <a:pt x="0" y="0"/>
                </a:moveTo>
                <a:lnTo>
                  <a:pt x="1115531" y="0"/>
                </a:lnTo>
                <a:lnTo>
                  <a:pt x="1115531" y="1560184"/>
                </a:lnTo>
                <a:lnTo>
                  <a:pt x="0" y="1560184"/>
                </a:lnTo>
                <a:lnTo>
                  <a:pt x="0" y="0"/>
                </a:lnTo>
                <a:close/>
              </a:path>
            </a:pathLst>
          </a:custGeom>
          <a:blipFill>
            <a:blip r:embed="rId4"/>
            <a:stretch>
              <a:fillRect/>
            </a:stretch>
          </a:blipFill>
        </p:spPr>
      </p:sp>
      <p:sp>
        <p:nvSpPr>
          <p:cNvPr id="16" name="TextBox 16"/>
          <p:cNvSpPr txBox="1"/>
          <p:nvPr/>
        </p:nvSpPr>
        <p:spPr>
          <a:xfrm>
            <a:off x="3089820" y="2552520"/>
            <a:ext cx="6054180" cy="2590980"/>
          </a:xfrm>
          <a:prstGeom prst="rect">
            <a:avLst/>
          </a:prstGeom>
        </p:spPr>
        <p:txBody>
          <a:bodyPr lIns="0" tIns="0" rIns="0" bIns="0" rtlCol="0" anchor="t">
            <a:spAutoFit/>
          </a:bodyPr>
          <a:lstStyle/>
          <a:p>
            <a:pPr marL="647695" lvl="1" indent="-323848" algn="l">
              <a:lnSpc>
                <a:spcPts val="4199"/>
              </a:lnSpc>
              <a:buFont typeface="Arial"/>
              <a:buChar char="•"/>
            </a:pPr>
            <a:r>
              <a:rPr lang="en-US" sz="2999">
                <a:solidFill>
                  <a:srgbClr val="FFFFFF"/>
                </a:solidFill>
                <a:latin typeface="Open Sans"/>
                <a:ea typeface="Open Sans"/>
                <a:cs typeface="Open Sans"/>
                <a:sym typeface="Open Sans"/>
              </a:rPr>
              <a:t>Ask for AI disclosure</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Focus on reflection</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Do an oral check</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Offer guided correction</a:t>
            </a:r>
          </a:p>
          <a:p>
            <a:pPr algn="l">
              <a:lnSpc>
                <a:spcPts val="4199"/>
              </a:lnSpc>
            </a:pPr>
            <a:endParaRPr lang="en-US" sz="2999">
              <a:solidFill>
                <a:srgbClr val="FFFFFF"/>
              </a:solidFill>
              <a:latin typeface="Open Sans"/>
              <a:ea typeface="Open Sans"/>
              <a:cs typeface="Open Sans"/>
              <a:sym typeface="Open Sans"/>
            </a:endParaRPr>
          </a:p>
        </p:txBody>
      </p:sp>
      <p:sp>
        <p:nvSpPr>
          <p:cNvPr id="17" name="TextBox 17"/>
          <p:cNvSpPr txBox="1"/>
          <p:nvPr/>
        </p:nvSpPr>
        <p:spPr>
          <a:xfrm>
            <a:off x="1237836" y="1171780"/>
            <a:ext cx="10113124" cy="1019247"/>
          </a:xfrm>
          <a:prstGeom prst="rect">
            <a:avLst/>
          </a:prstGeom>
        </p:spPr>
        <p:txBody>
          <a:bodyPr lIns="0" tIns="0" rIns="0" bIns="0" rtlCol="0" anchor="t">
            <a:spAutoFit/>
          </a:bodyPr>
          <a:lstStyle/>
          <a:p>
            <a:pPr algn="l">
              <a:lnSpc>
                <a:spcPts val="4199"/>
              </a:lnSpc>
            </a:pPr>
            <a:r>
              <a:rPr lang="en-US" sz="2999">
                <a:solidFill>
                  <a:srgbClr val="FFFFFF"/>
                </a:solidFill>
                <a:latin typeface="Montserrat"/>
                <a:ea typeface="Montserrat"/>
                <a:cs typeface="Montserrat"/>
                <a:sym typeface="Montserrat"/>
              </a:rPr>
              <a:t>Response shifts from punishment → understanding &amp; trust building</a:t>
            </a:r>
          </a:p>
        </p:txBody>
      </p:sp>
      <p:sp>
        <p:nvSpPr>
          <p:cNvPr id="18" name="TextBox 18"/>
          <p:cNvSpPr txBox="1"/>
          <p:nvPr/>
        </p:nvSpPr>
        <p:spPr>
          <a:xfrm>
            <a:off x="12599075" y="1829041"/>
            <a:ext cx="5107778" cy="6906526"/>
          </a:xfrm>
          <a:prstGeom prst="rect">
            <a:avLst/>
          </a:prstGeom>
        </p:spPr>
        <p:txBody>
          <a:bodyPr lIns="0" tIns="0" rIns="0" bIns="0" rtlCol="0" anchor="t">
            <a:spAutoFit/>
          </a:bodyPr>
          <a:lstStyle/>
          <a:p>
            <a:pPr algn="ctr">
              <a:lnSpc>
                <a:spcPts val="6800"/>
              </a:lnSpc>
            </a:pPr>
            <a:r>
              <a:rPr lang="en-US" sz="6800" spc="-374">
                <a:solidFill>
                  <a:srgbClr val="231F20"/>
                </a:solidFill>
                <a:latin typeface="Montserrat"/>
                <a:ea typeface="Montserrat"/>
                <a:cs typeface="Montserrat"/>
                <a:sym typeface="Montserrat"/>
              </a:rPr>
              <a:t>How does our response through restoration affect the student’s future learning?</a:t>
            </a:r>
          </a:p>
        </p:txBody>
      </p:sp>
      <p:sp>
        <p:nvSpPr>
          <p:cNvPr id="19" name="TextBox 19"/>
          <p:cNvSpPr txBox="1"/>
          <p:nvPr/>
        </p:nvSpPr>
        <p:spPr>
          <a:xfrm>
            <a:off x="2515232" y="6876445"/>
            <a:ext cx="8205193" cy="2067069"/>
          </a:xfrm>
          <a:prstGeom prst="rect">
            <a:avLst/>
          </a:prstGeom>
        </p:spPr>
        <p:txBody>
          <a:bodyPr lIns="0" tIns="0" rIns="0" bIns="0" rtlCol="0" anchor="t">
            <a:spAutoFit/>
          </a:bodyPr>
          <a:lstStyle/>
          <a:p>
            <a:pPr marL="647695" lvl="1" indent="-323848" algn="l">
              <a:lnSpc>
                <a:spcPts val="4199"/>
              </a:lnSpc>
              <a:buFont typeface="Arial"/>
              <a:buChar char="•"/>
            </a:pPr>
            <a:r>
              <a:rPr lang="en-US" sz="2999">
                <a:solidFill>
                  <a:srgbClr val="FFFFFF"/>
                </a:solidFill>
                <a:latin typeface="Open Sans"/>
                <a:ea typeface="Open Sans"/>
                <a:cs typeface="Open Sans"/>
                <a:sym typeface="Open Sans"/>
              </a:rPr>
              <a:t>Honest disclosure</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Learning how to think, not just produce</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Responsible decision-making</a:t>
            </a:r>
          </a:p>
          <a:p>
            <a:pPr algn="l">
              <a:lnSpc>
                <a:spcPts val="4199"/>
              </a:lnSpc>
            </a:pPr>
            <a:endParaRPr lang="en-US" sz="2999">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180644" y="-2742734"/>
            <a:ext cx="11509941" cy="16289215"/>
            <a:chOff x="0" y="0"/>
            <a:chExt cx="3031425" cy="4290164"/>
          </a:xfrm>
        </p:grpSpPr>
        <p:sp>
          <p:nvSpPr>
            <p:cNvPr id="4" name="Freeform 4"/>
            <p:cNvSpPr/>
            <p:nvPr/>
          </p:nvSpPr>
          <p:spPr>
            <a:xfrm>
              <a:off x="0" y="0"/>
              <a:ext cx="3031425" cy="4290164"/>
            </a:xfrm>
            <a:custGeom>
              <a:avLst/>
              <a:gdLst/>
              <a:ahLst/>
              <a:cxnLst/>
              <a:rect l="l" t="t" r="r" b="b"/>
              <a:pathLst>
                <a:path w="3031425" h="4290164">
                  <a:moveTo>
                    <a:pt x="48429" y="0"/>
                  </a:moveTo>
                  <a:lnTo>
                    <a:pt x="2982995" y="0"/>
                  </a:lnTo>
                  <a:cubicBezTo>
                    <a:pt x="2995840" y="0"/>
                    <a:pt x="3008158" y="5102"/>
                    <a:pt x="3017240" y="14185"/>
                  </a:cubicBezTo>
                  <a:cubicBezTo>
                    <a:pt x="3026322" y="23267"/>
                    <a:pt x="3031425" y="35585"/>
                    <a:pt x="3031425" y="48429"/>
                  </a:cubicBezTo>
                  <a:lnTo>
                    <a:pt x="3031425" y="4241735"/>
                  </a:lnTo>
                  <a:cubicBezTo>
                    <a:pt x="3031425" y="4268481"/>
                    <a:pt x="3009742" y="4290164"/>
                    <a:pt x="2982995" y="4290164"/>
                  </a:cubicBezTo>
                  <a:lnTo>
                    <a:pt x="48429" y="4290164"/>
                  </a:lnTo>
                  <a:cubicBezTo>
                    <a:pt x="35585" y="4290164"/>
                    <a:pt x="23267" y="4285061"/>
                    <a:pt x="14185" y="4275979"/>
                  </a:cubicBezTo>
                  <a:cubicBezTo>
                    <a:pt x="5102" y="4266897"/>
                    <a:pt x="0" y="4254579"/>
                    <a:pt x="0" y="4241735"/>
                  </a:cubicBezTo>
                  <a:lnTo>
                    <a:pt x="0" y="48429"/>
                  </a:lnTo>
                  <a:cubicBezTo>
                    <a:pt x="0" y="21683"/>
                    <a:pt x="21683" y="0"/>
                    <a:pt x="48429" y="0"/>
                  </a:cubicBezTo>
                  <a:close/>
                </a:path>
              </a:pathLst>
            </a:custGeom>
            <a:gradFill rotWithShape="1">
              <a:gsLst>
                <a:gs pos="0">
                  <a:srgbClr val="5DE0E6">
                    <a:alpha val="100000"/>
                  </a:srgbClr>
                </a:gs>
                <a:gs pos="100000">
                  <a:srgbClr val="004AAD">
                    <a:alpha val="100000"/>
                  </a:srgbClr>
                </a:gs>
              </a:gsLst>
              <a:lin ang="0"/>
            </a:gradFill>
          </p:spPr>
        </p:sp>
        <p:sp>
          <p:nvSpPr>
            <p:cNvPr id="5" name="TextBox 5"/>
            <p:cNvSpPr txBox="1"/>
            <p:nvPr/>
          </p:nvSpPr>
          <p:spPr>
            <a:xfrm>
              <a:off x="0" y="-47625"/>
              <a:ext cx="3031425" cy="433778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8194840" y="1238692"/>
            <a:ext cx="9481550" cy="7809616"/>
            <a:chOff x="0" y="0"/>
            <a:chExt cx="664651" cy="547449"/>
          </a:xfrm>
        </p:grpSpPr>
        <p:sp>
          <p:nvSpPr>
            <p:cNvPr id="7" name="Freeform 7"/>
            <p:cNvSpPr/>
            <p:nvPr/>
          </p:nvSpPr>
          <p:spPr>
            <a:xfrm>
              <a:off x="0" y="0"/>
              <a:ext cx="664651" cy="547449"/>
            </a:xfrm>
            <a:custGeom>
              <a:avLst/>
              <a:gdLst/>
              <a:ahLst/>
              <a:cxnLst/>
              <a:rect l="l" t="t" r="r" b="b"/>
              <a:pathLst>
                <a:path w="664651" h="547449">
                  <a:moveTo>
                    <a:pt x="28578" y="0"/>
                  </a:moveTo>
                  <a:lnTo>
                    <a:pt x="636072" y="0"/>
                  </a:lnTo>
                  <a:cubicBezTo>
                    <a:pt x="651856" y="0"/>
                    <a:pt x="664651" y="12795"/>
                    <a:pt x="664651" y="28578"/>
                  </a:cubicBezTo>
                  <a:lnTo>
                    <a:pt x="664651" y="518871"/>
                  </a:lnTo>
                  <a:cubicBezTo>
                    <a:pt x="664651" y="526450"/>
                    <a:pt x="661640" y="533719"/>
                    <a:pt x="656280" y="539079"/>
                  </a:cubicBezTo>
                  <a:cubicBezTo>
                    <a:pt x="650921" y="544438"/>
                    <a:pt x="643652" y="547449"/>
                    <a:pt x="636072" y="547449"/>
                  </a:cubicBezTo>
                  <a:lnTo>
                    <a:pt x="28578" y="547449"/>
                  </a:lnTo>
                  <a:cubicBezTo>
                    <a:pt x="20999" y="547449"/>
                    <a:pt x="13730" y="544438"/>
                    <a:pt x="8370" y="539079"/>
                  </a:cubicBezTo>
                  <a:cubicBezTo>
                    <a:pt x="3011" y="533719"/>
                    <a:pt x="0" y="526450"/>
                    <a:pt x="0" y="518871"/>
                  </a:cubicBezTo>
                  <a:lnTo>
                    <a:pt x="0" y="28578"/>
                  </a:lnTo>
                  <a:cubicBezTo>
                    <a:pt x="0" y="20999"/>
                    <a:pt x="3011" y="13730"/>
                    <a:pt x="8370" y="8370"/>
                  </a:cubicBezTo>
                  <a:cubicBezTo>
                    <a:pt x="13730" y="3011"/>
                    <a:pt x="20999" y="0"/>
                    <a:pt x="28578" y="0"/>
                  </a:cubicBezTo>
                  <a:close/>
                </a:path>
              </a:pathLst>
            </a:custGeom>
            <a:blipFill>
              <a:blip r:embed="rId4"/>
              <a:stretch>
                <a:fillRect l="-11774" r="-11774"/>
              </a:stretch>
            </a:blipFill>
          </p:spPr>
        </p:sp>
      </p:grpSp>
      <p:sp>
        <p:nvSpPr>
          <p:cNvPr id="8" name="TextBox 8"/>
          <p:cNvSpPr txBox="1"/>
          <p:nvPr/>
        </p:nvSpPr>
        <p:spPr>
          <a:xfrm>
            <a:off x="1487501" y="1836487"/>
            <a:ext cx="4772237" cy="7083799"/>
          </a:xfrm>
          <a:prstGeom prst="rect">
            <a:avLst/>
          </a:prstGeom>
        </p:spPr>
        <p:txBody>
          <a:bodyPr lIns="0" tIns="0" rIns="0" bIns="0" rtlCol="0" anchor="t">
            <a:spAutoFit/>
          </a:bodyPr>
          <a:lstStyle/>
          <a:p>
            <a:pPr algn="ctr">
              <a:lnSpc>
                <a:spcPts val="6999"/>
              </a:lnSpc>
            </a:pPr>
            <a:r>
              <a:rPr lang="en-US" sz="4000" dirty="0">
                <a:solidFill>
                  <a:srgbClr val="231F20"/>
                </a:solidFill>
                <a:latin typeface="Montserrat"/>
                <a:ea typeface="Montserrat"/>
                <a:cs typeface="Montserrat"/>
                <a:sym typeface="Montserrat"/>
              </a:rPr>
              <a:t>In five years, which policy and practice  will produce graduates who can responsibly use AI in the workplace?</a:t>
            </a:r>
          </a:p>
        </p:txBody>
      </p:sp>
      <p:grpSp>
        <p:nvGrpSpPr>
          <p:cNvPr id="9" name="Group 9"/>
          <p:cNvGrpSpPr/>
          <p:nvPr/>
        </p:nvGrpSpPr>
        <p:grpSpPr>
          <a:xfrm>
            <a:off x="4120123" y="1028700"/>
            <a:ext cx="609355" cy="6093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4885253" y="1028700"/>
            <a:ext cx="609355" cy="60935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5650384" y="1028700"/>
            <a:ext cx="609355" cy="60935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15688" y="-3518428"/>
            <a:ext cx="10904763" cy="16289215"/>
            <a:chOff x="0" y="0"/>
            <a:chExt cx="2872036" cy="4290164"/>
          </a:xfrm>
        </p:grpSpPr>
        <p:sp>
          <p:nvSpPr>
            <p:cNvPr id="3" name="Freeform 3"/>
            <p:cNvSpPr/>
            <p:nvPr/>
          </p:nvSpPr>
          <p:spPr>
            <a:xfrm>
              <a:off x="0" y="0"/>
              <a:ext cx="2872036" cy="4290164"/>
            </a:xfrm>
            <a:custGeom>
              <a:avLst/>
              <a:gdLst/>
              <a:ahLst/>
              <a:cxnLst/>
              <a:rect l="l" t="t" r="r" b="b"/>
              <a:pathLst>
                <a:path w="2872036" h="4290164">
                  <a:moveTo>
                    <a:pt x="51117" y="0"/>
                  </a:moveTo>
                  <a:lnTo>
                    <a:pt x="2820919" y="0"/>
                  </a:lnTo>
                  <a:cubicBezTo>
                    <a:pt x="2849151" y="0"/>
                    <a:pt x="2872036" y="22886"/>
                    <a:pt x="2872036" y="51117"/>
                  </a:cubicBezTo>
                  <a:lnTo>
                    <a:pt x="2872036" y="4239047"/>
                  </a:lnTo>
                  <a:cubicBezTo>
                    <a:pt x="2872036" y="4267278"/>
                    <a:pt x="2849151" y="4290164"/>
                    <a:pt x="2820919" y="4290164"/>
                  </a:cubicBezTo>
                  <a:lnTo>
                    <a:pt x="51117" y="4290164"/>
                  </a:lnTo>
                  <a:cubicBezTo>
                    <a:pt x="22886" y="4290164"/>
                    <a:pt x="0" y="4267278"/>
                    <a:pt x="0" y="4239047"/>
                  </a:cubicBezTo>
                  <a:lnTo>
                    <a:pt x="0" y="51117"/>
                  </a:lnTo>
                  <a:cubicBezTo>
                    <a:pt x="0" y="22886"/>
                    <a:pt x="22886" y="0"/>
                    <a:pt x="51117" y="0"/>
                  </a:cubicBez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2872036" cy="4337789"/>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498454" y="3935948"/>
            <a:ext cx="8378436" cy="5585276"/>
            <a:chOff x="0" y="0"/>
            <a:chExt cx="1117890" cy="745213"/>
          </a:xfrm>
        </p:grpSpPr>
        <p:sp>
          <p:nvSpPr>
            <p:cNvPr id="6" name="Freeform 6"/>
            <p:cNvSpPr/>
            <p:nvPr/>
          </p:nvSpPr>
          <p:spPr>
            <a:xfrm>
              <a:off x="0" y="0"/>
              <a:ext cx="1117890" cy="745213"/>
            </a:xfrm>
            <a:custGeom>
              <a:avLst/>
              <a:gdLst/>
              <a:ahLst/>
              <a:cxnLst/>
              <a:rect l="l" t="t" r="r" b="b"/>
              <a:pathLst>
                <a:path w="1117890" h="745213">
                  <a:moveTo>
                    <a:pt x="32341" y="0"/>
                  </a:moveTo>
                  <a:lnTo>
                    <a:pt x="1085548" y="0"/>
                  </a:lnTo>
                  <a:cubicBezTo>
                    <a:pt x="1094126" y="0"/>
                    <a:pt x="1102352" y="3407"/>
                    <a:pt x="1108417" y="9472"/>
                  </a:cubicBezTo>
                  <a:cubicBezTo>
                    <a:pt x="1114482" y="15538"/>
                    <a:pt x="1117890" y="23764"/>
                    <a:pt x="1117890" y="32341"/>
                  </a:cubicBezTo>
                  <a:lnTo>
                    <a:pt x="1117890" y="712872"/>
                  </a:lnTo>
                  <a:cubicBezTo>
                    <a:pt x="1117890" y="721450"/>
                    <a:pt x="1114482" y="729676"/>
                    <a:pt x="1108417" y="735741"/>
                  </a:cubicBezTo>
                  <a:cubicBezTo>
                    <a:pt x="1102352" y="741806"/>
                    <a:pt x="1094126" y="745213"/>
                    <a:pt x="1085548" y="745213"/>
                  </a:cubicBezTo>
                  <a:lnTo>
                    <a:pt x="32341" y="745213"/>
                  </a:lnTo>
                  <a:cubicBezTo>
                    <a:pt x="23764" y="745213"/>
                    <a:pt x="15538" y="741806"/>
                    <a:pt x="9472" y="735741"/>
                  </a:cubicBezTo>
                  <a:cubicBezTo>
                    <a:pt x="3407" y="729676"/>
                    <a:pt x="0" y="721450"/>
                    <a:pt x="0" y="712872"/>
                  </a:cubicBezTo>
                  <a:lnTo>
                    <a:pt x="0" y="32341"/>
                  </a:lnTo>
                  <a:cubicBezTo>
                    <a:pt x="0" y="23764"/>
                    <a:pt x="3407" y="15538"/>
                    <a:pt x="9472" y="9472"/>
                  </a:cubicBezTo>
                  <a:cubicBezTo>
                    <a:pt x="15538" y="3407"/>
                    <a:pt x="23764" y="0"/>
                    <a:pt x="32341" y="0"/>
                  </a:cubicBezTo>
                  <a:close/>
                </a:path>
              </a:pathLst>
            </a:custGeom>
            <a:blipFill>
              <a:blip r:embed="rId3"/>
              <a:stretch>
                <a:fillRect t="-3" b="-3"/>
              </a:stretch>
            </a:blipFill>
          </p:spPr>
        </p:sp>
      </p:grpSp>
      <p:sp>
        <p:nvSpPr>
          <p:cNvPr id="7" name="Freeform 7"/>
          <p:cNvSpPr/>
          <p:nvPr/>
        </p:nvSpPr>
        <p:spPr>
          <a:xfrm flipH="1">
            <a:off x="10600190"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2218859" y="1794482"/>
            <a:ext cx="6313166" cy="1763303"/>
          </a:xfrm>
          <a:prstGeom prst="rect">
            <a:avLst/>
          </a:prstGeom>
        </p:spPr>
        <p:txBody>
          <a:bodyPr lIns="0" tIns="0" rIns="0" bIns="0" rtlCol="0" anchor="t">
            <a:spAutoFit/>
          </a:bodyPr>
          <a:lstStyle/>
          <a:p>
            <a:pPr algn="l">
              <a:lnSpc>
                <a:spcPts val="6800"/>
              </a:lnSpc>
            </a:pPr>
            <a:r>
              <a:rPr lang="en-US" sz="6800" b="1" spc="-374">
                <a:solidFill>
                  <a:srgbClr val="FFFFFF"/>
                </a:solidFill>
                <a:latin typeface="Montserrat Bold"/>
                <a:ea typeface="Montserrat Bold"/>
                <a:cs typeface="Montserrat Bold"/>
                <a:sym typeface="Montserrat Bold"/>
              </a:rPr>
              <a:t>The Ubuntu Lens</a:t>
            </a:r>
          </a:p>
        </p:txBody>
      </p:sp>
      <p:sp>
        <p:nvSpPr>
          <p:cNvPr id="9" name="TextBox 9"/>
          <p:cNvSpPr txBox="1"/>
          <p:nvPr/>
        </p:nvSpPr>
        <p:spPr>
          <a:xfrm>
            <a:off x="9144000" y="3361648"/>
            <a:ext cx="7961362" cy="1019247"/>
          </a:xfrm>
          <a:prstGeom prst="rect">
            <a:avLst/>
          </a:prstGeom>
        </p:spPr>
        <p:txBody>
          <a:bodyPr lIns="0" tIns="0" rIns="0" bIns="0" rtlCol="0" anchor="t">
            <a:spAutoFit/>
          </a:bodyPr>
          <a:lstStyle/>
          <a:p>
            <a:pPr algn="l">
              <a:lnSpc>
                <a:spcPts val="4199"/>
              </a:lnSpc>
            </a:pPr>
            <a:r>
              <a:rPr lang="en-US" sz="2999">
                <a:solidFill>
                  <a:srgbClr val="231F20"/>
                </a:solidFill>
                <a:latin typeface="Open Sans"/>
                <a:ea typeface="Open Sans"/>
                <a:cs typeface="Open Sans"/>
                <a:sym typeface="Open Sans"/>
              </a:rPr>
              <a:t>Academic integrity is about trust, not just rules.</a:t>
            </a:r>
          </a:p>
        </p:txBody>
      </p:sp>
      <p:sp>
        <p:nvSpPr>
          <p:cNvPr id="10" name="TextBox 10"/>
          <p:cNvSpPr txBox="1"/>
          <p:nvPr/>
        </p:nvSpPr>
        <p:spPr>
          <a:xfrm>
            <a:off x="8665375" y="2286598"/>
            <a:ext cx="7656685" cy="629924"/>
          </a:xfrm>
          <a:prstGeom prst="rect">
            <a:avLst/>
          </a:prstGeom>
        </p:spPr>
        <p:txBody>
          <a:bodyPr lIns="0" tIns="0" rIns="0" bIns="0" rtlCol="0" anchor="t">
            <a:spAutoFit/>
          </a:bodyPr>
          <a:lstStyle/>
          <a:p>
            <a:pPr algn="ctr">
              <a:lnSpc>
                <a:spcPts val="5179"/>
              </a:lnSpc>
            </a:pPr>
            <a:r>
              <a:rPr lang="en-US" sz="3699" b="1">
                <a:solidFill>
                  <a:srgbClr val="231F20"/>
                </a:solidFill>
                <a:latin typeface="Montserrat Bold"/>
                <a:ea typeface="Montserrat Bold"/>
                <a:cs typeface="Montserrat Bold"/>
                <a:sym typeface="Montserrat Bold"/>
              </a:rPr>
              <a:t>I am because we are</a:t>
            </a:r>
          </a:p>
        </p:txBody>
      </p:sp>
      <p:grpSp>
        <p:nvGrpSpPr>
          <p:cNvPr id="11" name="Group 11"/>
          <p:cNvGrpSpPr/>
          <p:nvPr/>
        </p:nvGrpSpPr>
        <p:grpSpPr>
          <a:xfrm>
            <a:off x="14535492" y="1365980"/>
            <a:ext cx="609355" cy="6093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5278197" y="1365980"/>
            <a:ext cx="609355" cy="60935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6017382" y="1365980"/>
            <a:ext cx="609355" cy="60935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0" name="TextBox 20"/>
          <p:cNvSpPr txBox="1"/>
          <p:nvPr/>
        </p:nvSpPr>
        <p:spPr>
          <a:xfrm>
            <a:off x="9144000" y="4826021"/>
            <a:ext cx="7961362" cy="1543158"/>
          </a:xfrm>
          <a:prstGeom prst="rect">
            <a:avLst/>
          </a:prstGeom>
        </p:spPr>
        <p:txBody>
          <a:bodyPr lIns="0" tIns="0" rIns="0" bIns="0" rtlCol="0" anchor="t">
            <a:spAutoFit/>
          </a:bodyPr>
          <a:lstStyle/>
          <a:p>
            <a:pPr algn="l">
              <a:lnSpc>
                <a:spcPts val="4199"/>
              </a:lnSpc>
            </a:pPr>
            <a:r>
              <a:rPr lang="en-US" sz="2999">
                <a:solidFill>
                  <a:srgbClr val="231F20"/>
                </a:solidFill>
                <a:latin typeface="Open Sans"/>
                <a:ea typeface="Open Sans"/>
                <a:cs typeface="Open Sans"/>
                <a:sym typeface="Open Sans"/>
              </a:rPr>
              <a:t>Misconduct is not just rule-breaking—it affects the trust of the whole learning community.</a:t>
            </a:r>
          </a:p>
        </p:txBody>
      </p:sp>
      <p:sp>
        <p:nvSpPr>
          <p:cNvPr id="21" name="TextBox 21"/>
          <p:cNvSpPr txBox="1"/>
          <p:nvPr/>
        </p:nvSpPr>
        <p:spPr>
          <a:xfrm>
            <a:off x="9144000" y="6816855"/>
            <a:ext cx="7961362" cy="1543158"/>
          </a:xfrm>
          <a:prstGeom prst="rect">
            <a:avLst/>
          </a:prstGeom>
        </p:spPr>
        <p:txBody>
          <a:bodyPr lIns="0" tIns="0" rIns="0" bIns="0" rtlCol="0" anchor="t">
            <a:spAutoFit/>
          </a:bodyPr>
          <a:lstStyle/>
          <a:p>
            <a:pPr algn="l">
              <a:lnSpc>
                <a:spcPts val="4199"/>
              </a:lnSpc>
            </a:pPr>
            <a:r>
              <a:rPr lang="en-US" sz="2999">
                <a:solidFill>
                  <a:srgbClr val="231F20"/>
                </a:solidFill>
                <a:latin typeface="Open Sans"/>
                <a:ea typeface="Open Sans"/>
                <a:cs typeface="Open Sans"/>
                <a:sym typeface="Open Sans"/>
              </a:rPr>
              <a:t>Punishment is faster and protects systems BUT restoration takes more time and builds people.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1951979" y="0"/>
            <a:ext cx="7627507" cy="7627507"/>
          </a:xfrm>
          <a:custGeom>
            <a:avLst/>
            <a:gdLst/>
            <a:ahLst/>
            <a:cxnLst/>
            <a:rect l="l" t="t" r="r" b="b"/>
            <a:pathLst>
              <a:path w="7627507" h="7627507">
                <a:moveTo>
                  <a:pt x="7627507" y="7627507"/>
                </a:moveTo>
                <a:lnTo>
                  <a:pt x="0" y="7627507"/>
                </a:lnTo>
                <a:lnTo>
                  <a:pt x="0" y="0"/>
                </a:lnTo>
                <a:lnTo>
                  <a:pt x="7627507" y="0"/>
                </a:lnTo>
                <a:lnTo>
                  <a:pt x="7627507" y="7627507"/>
                </a:lnTo>
                <a:close/>
              </a:path>
            </a:pathLst>
          </a:custGeom>
          <a:blipFill>
            <a:blip>
              <a:alphaModFix amt="8999"/>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775547" y="2200539"/>
            <a:ext cx="5600614" cy="5762096"/>
          </a:xfrm>
          <a:prstGeom prst="rect">
            <a:avLst/>
          </a:prstGeom>
        </p:spPr>
        <p:txBody>
          <a:bodyPr lIns="0" tIns="0" rIns="0" bIns="0" rtlCol="0" anchor="t">
            <a:spAutoFit/>
          </a:bodyPr>
          <a:lstStyle/>
          <a:p>
            <a:pPr algn="ctr">
              <a:lnSpc>
                <a:spcPts val="6556"/>
              </a:lnSpc>
            </a:pPr>
            <a:r>
              <a:rPr lang="en-US" sz="4400">
                <a:solidFill>
                  <a:srgbClr val="545454"/>
                </a:solidFill>
                <a:latin typeface="Open Sans"/>
                <a:ea typeface="Open Sans"/>
                <a:cs typeface="Open Sans"/>
                <a:sym typeface="Open Sans"/>
              </a:rPr>
              <a:t>If your own use of AI was judged the way student work is judged today, would you be seen as innovative or guilty of misconduct?</a:t>
            </a:r>
          </a:p>
        </p:txBody>
      </p:sp>
      <p:sp>
        <p:nvSpPr>
          <p:cNvPr id="5" name="TextBox 5"/>
          <p:cNvSpPr txBox="1"/>
          <p:nvPr/>
        </p:nvSpPr>
        <p:spPr>
          <a:xfrm>
            <a:off x="9144000" y="3896399"/>
            <a:ext cx="7910479" cy="2360852"/>
          </a:xfrm>
          <a:prstGeom prst="rect">
            <a:avLst/>
          </a:prstGeom>
        </p:spPr>
        <p:txBody>
          <a:bodyPr lIns="0" tIns="0" rIns="0" bIns="0" rtlCol="0" anchor="t">
            <a:spAutoFit/>
          </a:bodyPr>
          <a:lstStyle/>
          <a:p>
            <a:pPr algn="ctr">
              <a:lnSpc>
                <a:spcPts val="9520"/>
              </a:lnSpc>
            </a:pPr>
            <a:r>
              <a:rPr lang="en-US" sz="6800" b="1">
                <a:solidFill>
                  <a:srgbClr val="545454"/>
                </a:solidFill>
                <a:latin typeface="Montserrat Bold"/>
                <a:ea typeface="Montserrat Bold"/>
                <a:cs typeface="Montserrat Bold"/>
                <a:sym typeface="Montserrat Bold"/>
              </a:rPr>
              <a:t>Personal Reflection</a:t>
            </a:r>
          </a:p>
        </p:txBody>
      </p:sp>
      <p:grpSp>
        <p:nvGrpSpPr>
          <p:cNvPr id="6" name="Group 6"/>
          <p:cNvGrpSpPr/>
          <p:nvPr/>
        </p:nvGrpSpPr>
        <p:grpSpPr>
          <a:xfrm>
            <a:off x="2979555" y="1124944"/>
            <a:ext cx="2158687" cy="617732"/>
            <a:chOff x="0" y="0"/>
            <a:chExt cx="2878249" cy="823643"/>
          </a:xfrm>
        </p:grpSpPr>
        <p:grpSp>
          <p:nvGrpSpPr>
            <p:cNvPr id="7" name="Group 7"/>
            <p:cNvGrpSpPr/>
            <p:nvPr/>
          </p:nvGrpSpPr>
          <p:grpSpPr>
            <a:xfrm>
              <a:off x="0" y="11170"/>
              <a:ext cx="812473" cy="81247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026232" y="11170"/>
              <a:ext cx="812473" cy="81247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054606" y="0"/>
              <a:ext cx="823643" cy="82364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938271" y="3812219"/>
            <a:ext cx="6110729" cy="2239473"/>
          </a:xfrm>
          <a:prstGeom prst="rect">
            <a:avLst/>
          </a:prstGeom>
        </p:spPr>
        <p:txBody>
          <a:bodyPr lIns="0" tIns="0" rIns="0" bIns="0" rtlCol="0" anchor="t">
            <a:spAutoFit/>
          </a:bodyPr>
          <a:lstStyle/>
          <a:p>
            <a:pPr algn="ctr">
              <a:lnSpc>
                <a:spcPts val="8976"/>
              </a:lnSpc>
            </a:pPr>
            <a:r>
              <a:rPr lang="en-US" sz="6800" b="1" spc="-374">
                <a:solidFill>
                  <a:srgbClr val="545454"/>
                </a:solidFill>
                <a:latin typeface="Montserrat Bold"/>
                <a:ea typeface="Montserrat Bold"/>
                <a:cs typeface="Montserrat Bold"/>
                <a:sym typeface="Montserrat Bold"/>
              </a:rPr>
              <a:t>Personal Reflection</a:t>
            </a:r>
          </a:p>
        </p:txBody>
      </p:sp>
      <p:grpSp>
        <p:nvGrpSpPr>
          <p:cNvPr id="4" name="Group 4"/>
          <p:cNvGrpSpPr/>
          <p:nvPr/>
        </p:nvGrpSpPr>
        <p:grpSpPr>
          <a:xfrm>
            <a:off x="15102219" y="8142676"/>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871893" y="8142676"/>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643173" y="8134299"/>
            <a:ext cx="617732" cy="6177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9144000" y="2379947"/>
            <a:ext cx="5748568" cy="5441381"/>
          </a:xfrm>
          <a:prstGeom prst="rect">
            <a:avLst/>
          </a:prstGeom>
        </p:spPr>
        <p:txBody>
          <a:bodyPr lIns="0" tIns="0" rIns="0" bIns="0" rtlCol="0" anchor="t">
            <a:spAutoFit/>
          </a:bodyPr>
          <a:lstStyle/>
          <a:p>
            <a:pPr algn="ctr">
              <a:lnSpc>
                <a:spcPts val="6159"/>
              </a:lnSpc>
              <a:spcBef>
                <a:spcPct val="0"/>
              </a:spcBef>
            </a:pPr>
            <a:r>
              <a:rPr lang="en-US" sz="4399">
                <a:solidFill>
                  <a:srgbClr val="545454"/>
                </a:solidFill>
                <a:latin typeface="Open Sans"/>
                <a:ea typeface="Open Sans"/>
                <a:cs typeface="Open Sans"/>
                <a:sym typeface="Open Sans"/>
              </a:rPr>
              <a:t>What is one change you will make in how you respond to AI misuse so that students grow in integrity—not just compliance?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532445" y="3721734"/>
            <a:ext cx="6110729" cy="2239473"/>
          </a:xfrm>
          <a:prstGeom prst="rect">
            <a:avLst/>
          </a:prstGeom>
        </p:spPr>
        <p:txBody>
          <a:bodyPr lIns="0" tIns="0" rIns="0" bIns="0" rtlCol="0" anchor="t">
            <a:spAutoFit/>
          </a:bodyPr>
          <a:lstStyle/>
          <a:p>
            <a:pPr algn="ctr">
              <a:lnSpc>
                <a:spcPts val="8976"/>
              </a:lnSpc>
            </a:pPr>
            <a:r>
              <a:rPr lang="en-US" sz="6800" b="1" spc="-374">
                <a:solidFill>
                  <a:srgbClr val="545454"/>
                </a:solidFill>
                <a:latin typeface="Montserrat Bold"/>
                <a:ea typeface="Montserrat Bold"/>
                <a:cs typeface="Montserrat Bold"/>
                <a:sym typeface="Montserrat Bold"/>
              </a:rPr>
              <a:t>Personal Reflection</a:t>
            </a:r>
          </a:p>
        </p:txBody>
      </p:sp>
      <p:grpSp>
        <p:nvGrpSpPr>
          <p:cNvPr id="4" name="Group 4"/>
          <p:cNvGrpSpPr/>
          <p:nvPr/>
        </p:nvGrpSpPr>
        <p:grpSpPr>
          <a:xfrm>
            <a:off x="15102219" y="8142676"/>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5871893" y="8142676"/>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643173" y="8134299"/>
            <a:ext cx="617732" cy="6177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2766075" y="2379947"/>
            <a:ext cx="5748568" cy="5441381"/>
          </a:xfrm>
          <a:prstGeom prst="rect">
            <a:avLst/>
          </a:prstGeom>
        </p:spPr>
        <p:txBody>
          <a:bodyPr lIns="0" tIns="0" rIns="0" bIns="0" rtlCol="0" anchor="t">
            <a:spAutoFit/>
          </a:bodyPr>
          <a:lstStyle/>
          <a:p>
            <a:pPr algn="ctr">
              <a:lnSpc>
                <a:spcPts val="6159"/>
              </a:lnSpc>
              <a:spcBef>
                <a:spcPct val="0"/>
              </a:spcBef>
            </a:pPr>
            <a:r>
              <a:rPr lang="en-US" sz="4399">
                <a:solidFill>
                  <a:srgbClr val="545454"/>
                </a:solidFill>
                <a:latin typeface="Open Sans"/>
                <a:ea typeface="Open Sans"/>
                <a:cs typeface="Open Sans"/>
                <a:sym typeface="Open Sans"/>
              </a:rPr>
              <a:t>In five years, AI will still be here. The question is: will students use it responsibly because of us—or carefully despite 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23000"/>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361339" y="1580905"/>
            <a:ext cx="14231368" cy="2097471"/>
          </a:xfrm>
          <a:prstGeom prst="rect">
            <a:avLst/>
          </a:prstGeom>
        </p:spPr>
        <p:txBody>
          <a:bodyPr lIns="0" tIns="0" rIns="0" bIns="0" rtlCol="0" anchor="t">
            <a:spAutoFit/>
          </a:bodyPr>
          <a:lstStyle/>
          <a:p>
            <a:pPr algn="l">
              <a:lnSpc>
                <a:spcPts val="8385"/>
              </a:lnSpc>
            </a:pPr>
            <a:r>
              <a:rPr lang="en-US" sz="6500" b="1" spc="130">
                <a:solidFill>
                  <a:srgbClr val="545454"/>
                </a:solidFill>
                <a:latin typeface="Montserrat Bold"/>
                <a:ea typeface="Montserrat Bold"/>
                <a:cs typeface="Montserrat Bold"/>
                <a:sym typeface="Montserrat Bold"/>
              </a:rPr>
              <a:t>Kenyan Universities </a:t>
            </a:r>
          </a:p>
          <a:p>
            <a:pPr algn="l">
              <a:lnSpc>
                <a:spcPts val="8385"/>
              </a:lnSpc>
            </a:pPr>
            <a:r>
              <a:rPr lang="en-US" sz="6500" b="1" spc="130">
                <a:solidFill>
                  <a:srgbClr val="545454"/>
                </a:solidFill>
                <a:latin typeface="Montserrat Bold"/>
                <a:ea typeface="Montserrat Bold"/>
                <a:cs typeface="Montserrat Bold"/>
                <a:sym typeface="Montserrat Bold"/>
              </a:rPr>
              <a:t>Academic Integrity Policies</a:t>
            </a:r>
          </a:p>
        </p:txBody>
      </p:sp>
      <p:grpSp>
        <p:nvGrpSpPr>
          <p:cNvPr id="4" name="Group 4"/>
          <p:cNvGrpSpPr/>
          <p:nvPr/>
        </p:nvGrpSpPr>
        <p:grpSpPr>
          <a:xfrm>
            <a:off x="1242220" y="1028700"/>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851575" y="1028700"/>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460930" y="1028700"/>
            <a:ext cx="609355" cy="6093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2156252" y="4139918"/>
            <a:ext cx="15712403" cy="5185669"/>
          </a:xfrm>
          <a:prstGeom prst="rect">
            <a:avLst/>
          </a:prstGeom>
        </p:spPr>
        <p:txBody>
          <a:bodyPr lIns="0" tIns="0" rIns="0" bIns="0" rtlCol="0" anchor="t">
            <a:spAutoFit/>
          </a:bodyPr>
          <a:lstStyle/>
          <a:p>
            <a:pPr algn="just">
              <a:lnSpc>
                <a:spcPts val="2940"/>
              </a:lnSpc>
            </a:pPr>
            <a:endParaRPr/>
          </a:p>
          <a:p>
            <a:pPr algn="just">
              <a:lnSpc>
                <a:spcPts val="2940"/>
              </a:lnSpc>
            </a:pPr>
            <a:r>
              <a:rPr lang="en-US" sz="2100">
                <a:solidFill>
                  <a:srgbClr val="545454"/>
                </a:solidFill>
                <a:latin typeface="Open Sans"/>
                <a:ea typeface="Open Sans"/>
                <a:cs typeface="Open Sans"/>
                <a:sym typeface="Open Sans"/>
              </a:rPr>
              <a:t>University of Nairobi. (n.d.). Examination regulations and academic integrity guidelines. </a:t>
            </a:r>
            <a:r>
              <a:rPr lang="en-US" sz="2100" u="sng">
                <a:solidFill>
                  <a:srgbClr val="545454"/>
                </a:solidFill>
                <a:latin typeface="Open Sans"/>
                <a:ea typeface="Open Sans"/>
                <a:cs typeface="Open Sans"/>
                <a:sym typeface="Open Sans"/>
                <a:hlinkClick r:id="rId3" tooltip="https://www.uonbi.ac.ke"/>
              </a:rPr>
              <a:t>https://www.uonbi.ac.ke</a:t>
            </a:r>
          </a:p>
          <a:p>
            <a:pPr algn="just">
              <a:lnSpc>
                <a:spcPts val="2940"/>
              </a:lnSpc>
            </a:pPr>
            <a:endParaRPr lang="en-US" sz="2100" u="sng">
              <a:solidFill>
                <a:srgbClr val="545454"/>
              </a:solidFill>
              <a:latin typeface="Open Sans"/>
              <a:ea typeface="Open Sans"/>
              <a:cs typeface="Open Sans"/>
              <a:sym typeface="Open Sans"/>
              <a:hlinkClick r:id="rId3" tooltip="https://www.uonbi.ac.ke"/>
            </a:endParaRPr>
          </a:p>
          <a:p>
            <a:pPr algn="just">
              <a:lnSpc>
                <a:spcPts val="2940"/>
              </a:lnSpc>
            </a:pPr>
            <a:r>
              <a:rPr lang="en-US" sz="2100">
                <a:solidFill>
                  <a:srgbClr val="545454"/>
                </a:solidFill>
                <a:latin typeface="Open Sans"/>
                <a:ea typeface="Open Sans"/>
                <a:cs typeface="Open Sans"/>
                <a:sym typeface="Open Sans"/>
              </a:rPr>
              <a:t>Strathmore University. (n.d.). Academic integrity policy. </a:t>
            </a:r>
            <a:r>
              <a:rPr lang="en-US" sz="2100" u="sng">
                <a:solidFill>
                  <a:srgbClr val="545454"/>
                </a:solidFill>
                <a:latin typeface="Open Sans"/>
                <a:ea typeface="Open Sans"/>
                <a:cs typeface="Open Sans"/>
                <a:sym typeface="Open Sans"/>
                <a:hlinkClick r:id="rId4" tooltip="https://www.strathmore.edu"/>
              </a:rPr>
              <a:t>https://www.strathmore.edu</a:t>
            </a:r>
          </a:p>
          <a:p>
            <a:pPr algn="just">
              <a:lnSpc>
                <a:spcPts val="2940"/>
              </a:lnSpc>
            </a:pPr>
            <a:endParaRPr lang="en-US" sz="2100" u="sng">
              <a:solidFill>
                <a:srgbClr val="545454"/>
              </a:solidFill>
              <a:latin typeface="Open Sans"/>
              <a:ea typeface="Open Sans"/>
              <a:cs typeface="Open Sans"/>
              <a:sym typeface="Open Sans"/>
              <a:hlinkClick r:id="rId4" tooltip="https://www.strathmore.edu"/>
            </a:endParaRPr>
          </a:p>
          <a:p>
            <a:pPr algn="just">
              <a:lnSpc>
                <a:spcPts val="2940"/>
              </a:lnSpc>
            </a:pPr>
            <a:r>
              <a:rPr lang="en-US" sz="2100">
                <a:solidFill>
                  <a:srgbClr val="545454"/>
                </a:solidFill>
                <a:latin typeface="Open Sans"/>
                <a:ea typeface="Open Sans"/>
                <a:cs typeface="Open Sans"/>
                <a:sym typeface="Open Sans"/>
              </a:rPr>
              <a:t>United States International University-Africa. (n.d.). Academic integrity policy. </a:t>
            </a:r>
            <a:r>
              <a:rPr lang="en-US" sz="2100" u="sng">
                <a:solidFill>
                  <a:srgbClr val="545454"/>
                </a:solidFill>
                <a:latin typeface="Open Sans"/>
                <a:ea typeface="Open Sans"/>
                <a:cs typeface="Open Sans"/>
                <a:sym typeface="Open Sans"/>
                <a:hlinkClick r:id="rId5" tooltip="https://www.usiu.ac.ke"/>
              </a:rPr>
              <a:t>https://www.usiu.ac.ke</a:t>
            </a:r>
          </a:p>
          <a:p>
            <a:pPr algn="just">
              <a:lnSpc>
                <a:spcPts val="2940"/>
              </a:lnSpc>
            </a:pPr>
            <a:endParaRPr lang="en-US" sz="2100" u="sng">
              <a:solidFill>
                <a:srgbClr val="545454"/>
              </a:solidFill>
              <a:latin typeface="Open Sans"/>
              <a:ea typeface="Open Sans"/>
              <a:cs typeface="Open Sans"/>
              <a:sym typeface="Open Sans"/>
              <a:hlinkClick r:id="rId5" tooltip="https://www.usiu.ac.ke"/>
            </a:endParaRPr>
          </a:p>
          <a:p>
            <a:pPr algn="just">
              <a:lnSpc>
                <a:spcPts val="2940"/>
              </a:lnSpc>
            </a:pPr>
            <a:r>
              <a:rPr lang="en-US" sz="2100">
                <a:solidFill>
                  <a:srgbClr val="545454"/>
                </a:solidFill>
                <a:latin typeface="Open Sans"/>
                <a:ea typeface="Open Sans"/>
                <a:cs typeface="Open Sans"/>
                <a:sym typeface="Open Sans"/>
              </a:rPr>
              <a:t>Daystar University. (n.d.). Academic policies and student handbook. </a:t>
            </a:r>
            <a:r>
              <a:rPr lang="en-US" sz="2100" u="sng">
                <a:solidFill>
                  <a:srgbClr val="545454"/>
                </a:solidFill>
                <a:latin typeface="Open Sans"/>
                <a:ea typeface="Open Sans"/>
                <a:cs typeface="Open Sans"/>
                <a:sym typeface="Open Sans"/>
                <a:hlinkClick r:id="rId6" tooltip="https://www.daystar.ac.ke"/>
              </a:rPr>
              <a:t>https://www.daystar.ac.ke</a:t>
            </a:r>
          </a:p>
          <a:p>
            <a:pPr algn="just">
              <a:lnSpc>
                <a:spcPts val="2940"/>
              </a:lnSpc>
            </a:pPr>
            <a:endParaRPr lang="en-US" sz="2100" u="sng">
              <a:solidFill>
                <a:srgbClr val="545454"/>
              </a:solidFill>
              <a:latin typeface="Open Sans"/>
              <a:ea typeface="Open Sans"/>
              <a:cs typeface="Open Sans"/>
              <a:sym typeface="Open Sans"/>
              <a:hlinkClick r:id="rId6" tooltip="https://www.daystar.ac.ke"/>
            </a:endParaRPr>
          </a:p>
          <a:p>
            <a:pPr algn="just">
              <a:lnSpc>
                <a:spcPts val="2940"/>
              </a:lnSpc>
            </a:pPr>
            <a:r>
              <a:rPr lang="en-US" sz="2100">
                <a:solidFill>
                  <a:srgbClr val="545454"/>
                </a:solidFill>
                <a:latin typeface="Open Sans"/>
                <a:ea typeface="Open Sans"/>
                <a:cs typeface="Open Sans"/>
                <a:sym typeface="Open Sans"/>
              </a:rPr>
              <a:t>Jomo Kenyatta University of Agriculture and Technology. (n.d.). Academic regulations and examination rules. </a:t>
            </a:r>
            <a:r>
              <a:rPr lang="en-US" sz="2100" u="sng">
                <a:solidFill>
                  <a:srgbClr val="545454"/>
                </a:solidFill>
                <a:latin typeface="Open Sans"/>
                <a:ea typeface="Open Sans"/>
                <a:cs typeface="Open Sans"/>
                <a:sym typeface="Open Sans"/>
                <a:hlinkClick r:id="rId7" tooltip="https://www.jkuat.ac.ke"/>
              </a:rPr>
              <a:t>https://www.jkuat.ac.ke</a:t>
            </a:r>
          </a:p>
          <a:p>
            <a:pPr algn="just">
              <a:lnSpc>
                <a:spcPts val="2940"/>
              </a:lnSpc>
            </a:pPr>
            <a:endParaRPr lang="en-US" sz="2100" u="sng">
              <a:solidFill>
                <a:srgbClr val="545454"/>
              </a:solidFill>
              <a:latin typeface="Open Sans"/>
              <a:ea typeface="Open Sans"/>
              <a:cs typeface="Open Sans"/>
              <a:sym typeface="Open Sans"/>
              <a:hlinkClick r:id="rId7" tooltip="https://www.jkuat.ac.ke"/>
            </a:endParaRPr>
          </a:p>
          <a:p>
            <a:pPr algn="just">
              <a:lnSpc>
                <a:spcPts val="2940"/>
              </a:lnSpc>
            </a:pPr>
            <a:r>
              <a:rPr lang="en-US" sz="2100">
                <a:solidFill>
                  <a:srgbClr val="545454"/>
                </a:solidFill>
                <a:latin typeface="Open Sans"/>
                <a:ea typeface="Open Sans"/>
                <a:cs typeface="Open Sans"/>
                <a:sym typeface="Open Sans"/>
              </a:rPr>
              <a:t>South Eastern Kenya University. (n.d.). Academic regulations and student handbook. </a:t>
            </a:r>
            <a:r>
              <a:rPr lang="en-US" sz="2100" u="sng">
                <a:solidFill>
                  <a:srgbClr val="545454"/>
                </a:solidFill>
                <a:latin typeface="Open Sans"/>
                <a:ea typeface="Open Sans"/>
                <a:cs typeface="Open Sans"/>
                <a:sym typeface="Open Sans"/>
                <a:hlinkClick r:id="rId8" tooltip="https://www.seku.ac.ke"/>
              </a:rPr>
              <a:t>https://www.seku.ac.ke</a:t>
            </a:r>
          </a:p>
          <a:p>
            <a:pPr algn="just">
              <a:lnSpc>
                <a:spcPts val="2940"/>
              </a:lnSpc>
            </a:pPr>
            <a:endParaRPr lang="en-US" sz="2100" u="sng">
              <a:solidFill>
                <a:srgbClr val="545454"/>
              </a:solidFill>
              <a:latin typeface="Open Sans"/>
              <a:ea typeface="Open Sans"/>
              <a:cs typeface="Open Sans"/>
              <a:sym typeface="Open Sans"/>
              <a:hlinkClick r:id="rId8" tooltip="https://www.seku.ac.k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75640" flipH="1">
            <a:off x="-1048146" y="3253434"/>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23000"/>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6740905" y="1580905"/>
            <a:ext cx="5152012" cy="1040163"/>
          </a:xfrm>
          <a:prstGeom prst="rect">
            <a:avLst/>
          </a:prstGeom>
        </p:spPr>
        <p:txBody>
          <a:bodyPr lIns="0" tIns="0" rIns="0" bIns="0" rtlCol="0" anchor="t">
            <a:spAutoFit/>
          </a:bodyPr>
          <a:lstStyle/>
          <a:p>
            <a:pPr algn="l">
              <a:lnSpc>
                <a:spcPts val="8385"/>
              </a:lnSpc>
            </a:pPr>
            <a:r>
              <a:rPr lang="en-US" sz="6500" b="1" spc="130">
                <a:solidFill>
                  <a:srgbClr val="545454"/>
                </a:solidFill>
                <a:latin typeface="Montserrat Bold"/>
                <a:ea typeface="Montserrat Bold"/>
                <a:cs typeface="Montserrat Bold"/>
                <a:sym typeface="Montserrat Bold"/>
              </a:rPr>
              <a:t>References</a:t>
            </a:r>
          </a:p>
        </p:txBody>
      </p:sp>
      <p:grpSp>
        <p:nvGrpSpPr>
          <p:cNvPr id="4" name="Group 4"/>
          <p:cNvGrpSpPr/>
          <p:nvPr/>
        </p:nvGrpSpPr>
        <p:grpSpPr>
          <a:xfrm>
            <a:off x="1242220" y="1028700"/>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851575" y="1028700"/>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460930" y="1028700"/>
            <a:ext cx="609355" cy="6093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851575" y="2695159"/>
            <a:ext cx="15712403" cy="7212236"/>
          </a:xfrm>
          <a:prstGeom prst="rect">
            <a:avLst/>
          </a:prstGeom>
        </p:spPr>
        <p:txBody>
          <a:bodyPr lIns="0" tIns="0" rIns="0" bIns="0" rtlCol="0" anchor="t">
            <a:spAutoFit/>
          </a:bodyPr>
          <a:lstStyle/>
          <a:p>
            <a:pPr algn="ctr">
              <a:lnSpc>
                <a:spcPts val="2520"/>
              </a:lnSpc>
            </a:pPr>
            <a:endParaRPr/>
          </a:p>
          <a:p>
            <a:pPr algn="just">
              <a:lnSpc>
                <a:spcPts val="2520"/>
              </a:lnSpc>
            </a:pPr>
            <a:r>
              <a:rPr lang="en-US" sz="1800">
                <a:solidFill>
                  <a:srgbClr val="545454"/>
                </a:solidFill>
                <a:latin typeface="Open Sans"/>
                <a:ea typeface="Open Sans"/>
                <a:cs typeface="Open Sans"/>
                <a:sym typeface="Open Sans"/>
              </a:rPr>
              <a:t>Associated Press. (2023, February 22). Vanderbilt apologizes for ChatGPT-generated email about Michigan State shooting. CBS News. </a:t>
            </a:r>
            <a:r>
              <a:rPr lang="en-US" sz="1800" u="sng">
                <a:solidFill>
                  <a:srgbClr val="545454"/>
                </a:solidFill>
                <a:latin typeface="Open Sans"/>
                <a:ea typeface="Open Sans"/>
                <a:cs typeface="Open Sans"/>
                <a:sym typeface="Open Sans"/>
                <a:hlinkClick r:id="rId3" tooltip="https://www.cbsnews.com/news/vanderbilt-apology-chatgpt-generated-message-msu-shooting/"/>
              </a:rPr>
              <a:t>UCT chose to stop using AI detection tools such as Turnitin’s AI detection feature, based on concerns about the reliability of these tools and the potential risks they posed to fairness and trust in academic processes.</a:t>
            </a:r>
          </a:p>
          <a:p>
            <a:pPr algn="just">
              <a:lnSpc>
                <a:spcPts val="2520"/>
              </a:lnSpc>
            </a:pPr>
            <a:endParaRPr lang="en-US" sz="1800" u="sng">
              <a:solidFill>
                <a:srgbClr val="545454"/>
              </a:solidFill>
              <a:latin typeface="Open Sans"/>
              <a:ea typeface="Open Sans"/>
              <a:cs typeface="Open Sans"/>
              <a:sym typeface="Open Sans"/>
              <a:hlinkClick r:id="rId3" tooltip="https://www.cbsnews.com/news/vanderbilt-apology-chatgpt-generated-message-msu-shooting/"/>
            </a:endParaRPr>
          </a:p>
          <a:p>
            <a:pPr algn="just">
              <a:lnSpc>
                <a:spcPts val="2520"/>
              </a:lnSpc>
            </a:pPr>
            <a:r>
              <a:rPr lang="en-US" sz="1800" u="sng">
                <a:solidFill>
                  <a:srgbClr val="545454"/>
                </a:solidFill>
                <a:latin typeface="Open Sans"/>
                <a:ea typeface="Open Sans"/>
                <a:cs typeface="Open Sans"/>
                <a:sym typeface="Open Sans"/>
                <a:hlinkClick r:id="rId3" tooltip="https://www.cbsnews.com/news/vanderbilt-apology-chatgpt-generated-message-msu-shooting/"/>
              </a:rPr>
              <a:t> University communications highlighted that AI detection systems can produce incorrect results and may wrongly flag students. As a result, relying on such tools could undermine trust between students and educators.</a:t>
            </a:r>
          </a:p>
          <a:p>
            <a:pPr algn="just">
              <a:lnSpc>
                <a:spcPts val="2520"/>
              </a:lnSpc>
            </a:pPr>
            <a:endParaRPr lang="en-US" sz="1800" u="sng">
              <a:solidFill>
                <a:srgbClr val="545454"/>
              </a:solidFill>
              <a:latin typeface="Open Sans"/>
              <a:ea typeface="Open Sans"/>
              <a:cs typeface="Open Sans"/>
              <a:sym typeface="Open Sans"/>
              <a:hlinkClick r:id="rId3" tooltip="https://www.cbsnews.com/news/vanderbilt-apology-chatgpt-generated-message-msu-shooting/"/>
            </a:endParaRPr>
          </a:p>
          <a:p>
            <a:pPr algn="just">
              <a:lnSpc>
                <a:spcPts val="2520"/>
              </a:lnSpc>
            </a:pPr>
            <a:r>
              <a:rPr lang="en-US" sz="1800" u="sng">
                <a:solidFill>
                  <a:srgbClr val="545454"/>
                </a:solidFill>
                <a:latin typeface="Open Sans"/>
                <a:ea typeface="Open Sans"/>
                <a:cs typeface="Open Sans"/>
                <a:sym typeface="Open Sans"/>
                <a:hlinkClick r:id="rId3" tooltip="https://www.cbsnews.com/news/vanderbilt-apology-chatgpt-generated-message-msu-shooting/"/>
              </a:rPr>
              <a:t> Instead of focusing on detection, the university emphasized the need for better assessment design, AI literacy, and human judgment in evaluating student work.</a:t>
            </a:r>
          </a:p>
          <a:p>
            <a:pPr algn="just">
              <a:lnSpc>
                <a:spcPts val="2520"/>
              </a:lnSpc>
            </a:pPr>
            <a:endParaRPr lang="en-US" sz="1800" u="sng">
              <a:solidFill>
                <a:srgbClr val="545454"/>
              </a:solidFill>
              <a:latin typeface="Open Sans"/>
              <a:ea typeface="Open Sans"/>
              <a:cs typeface="Open Sans"/>
              <a:sym typeface="Open Sans"/>
              <a:hlinkClick r:id="rId3" tooltip="https://www.cbsnews.com/news/vanderbilt-apology-chatgpt-generated-message-msu-shooting/"/>
            </a:endParaRPr>
          </a:p>
          <a:p>
            <a:pPr algn="just">
              <a:lnSpc>
                <a:spcPts val="2520"/>
              </a:lnSpc>
            </a:pPr>
            <a:r>
              <a:rPr lang="en-US" sz="1800" u="sng">
                <a:solidFill>
                  <a:srgbClr val="545454"/>
                </a:solidFill>
                <a:latin typeface="Open Sans"/>
                <a:ea typeface="Open Sans"/>
                <a:cs typeface="Open Sans"/>
                <a:sym typeface="Open Sans"/>
                <a:hlinkClick r:id="rId3" tooltip="https://www.cbsnews.com/news/vanderbilt-apology-chatgpt-generated-message-msu-shooting/"/>
              </a:rPr>
              <a:t> This case demonstrates that academic integrity in the AI age cannot rely solely on technological enforcement, but must be grounded in trust, fairness, and thoughtful educational practice.</a:t>
            </a:r>
          </a:p>
          <a:p>
            <a:pPr algn="just">
              <a:lnSpc>
                <a:spcPts val="2520"/>
              </a:lnSpc>
            </a:pPr>
            <a:endParaRPr lang="en-US" sz="1800" u="sng">
              <a:solidFill>
                <a:srgbClr val="545454"/>
              </a:solidFill>
              <a:latin typeface="Open Sans"/>
              <a:ea typeface="Open Sans"/>
              <a:cs typeface="Open Sans"/>
              <a:sym typeface="Open Sans"/>
              <a:hlinkClick r:id="rId3" tooltip="https://www.cbsnews.com/news/vanderbilt-apology-chatgpt-generated-message-msu-shooting/"/>
            </a:endParaRPr>
          </a:p>
          <a:p>
            <a:pPr algn="just">
              <a:lnSpc>
                <a:spcPts val="2520"/>
              </a:lnSpc>
            </a:pPr>
            <a:endParaRPr lang="en-US" sz="1800" u="sng">
              <a:solidFill>
                <a:srgbClr val="545454"/>
              </a:solidFill>
              <a:latin typeface="Open Sans"/>
              <a:ea typeface="Open Sans"/>
              <a:cs typeface="Open Sans"/>
              <a:sym typeface="Open Sans"/>
              <a:hlinkClick r:id="rId3" tooltip="https://www.cbsnews.com/news/vanderbilt-apology-chatgpt-generated-message-msu-shooting/"/>
            </a:endParaRPr>
          </a:p>
          <a:p>
            <a:pPr algn="just">
              <a:lnSpc>
                <a:spcPts val="2520"/>
              </a:lnSpc>
            </a:pPr>
            <a:r>
              <a:rPr lang="en-US" sz="1800">
                <a:solidFill>
                  <a:srgbClr val="545454"/>
                </a:solidFill>
                <a:latin typeface="Open Sans"/>
                <a:ea typeface="Open Sans"/>
                <a:cs typeface="Open Sans"/>
                <a:sym typeface="Open Sans"/>
              </a:rPr>
              <a:t>The Vanderbilt Hustler. (2023, February 17). Peabody EDI office responds to MSU shooting with email written using ChatGPT. </a:t>
            </a:r>
            <a:r>
              <a:rPr lang="en-US" sz="1800" u="sng">
                <a:solidFill>
                  <a:srgbClr val="545454"/>
                </a:solidFill>
                <a:latin typeface="Open Sans"/>
                <a:ea typeface="Open Sans"/>
                <a:cs typeface="Open Sans"/>
                <a:sym typeface="Open Sans"/>
                <a:hlinkClick r:id="rId4" tooltip="https://vanderbilthustler.com"/>
              </a:rPr>
              <a:t>UCT chose to stop using AI detection tools such as Turnitin’s AI detection feature, based on concerns about the reliability of these tools and the potential risks they posed to fairness and trust in academic processes.</a:t>
            </a:r>
          </a:p>
          <a:p>
            <a:pPr algn="just">
              <a:lnSpc>
                <a:spcPts val="2520"/>
              </a:lnSpc>
            </a:pPr>
            <a:endParaRPr lang="en-US" sz="1800" u="sng">
              <a:solidFill>
                <a:srgbClr val="545454"/>
              </a:solidFill>
              <a:latin typeface="Open Sans"/>
              <a:ea typeface="Open Sans"/>
              <a:cs typeface="Open Sans"/>
              <a:sym typeface="Open Sans"/>
              <a:hlinkClick r:id="rId4" tooltip="https://vanderbilthustler.com"/>
            </a:endParaRPr>
          </a:p>
          <a:p>
            <a:pPr algn="ctr">
              <a:lnSpc>
                <a:spcPts val="2520"/>
              </a:lnSpc>
            </a:pPr>
            <a:r>
              <a:rPr lang="en-US" sz="1800" u="sng">
                <a:solidFill>
                  <a:srgbClr val="545454"/>
                </a:solidFill>
                <a:latin typeface="Open Sans"/>
                <a:ea typeface="Open Sans"/>
                <a:cs typeface="Open Sans"/>
                <a:sym typeface="Open Sans"/>
                <a:hlinkClick r:id="rId4" tooltip="https://vanderbilthustler.com"/>
              </a:rPr>
              <a:t> </a:t>
            </a:r>
          </a:p>
          <a:p>
            <a:pPr algn="ctr">
              <a:lnSpc>
                <a:spcPts val="2520"/>
              </a:lnSpc>
            </a:pPr>
            <a:endParaRPr lang="en-US" sz="1800" u="sng">
              <a:solidFill>
                <a:srgbClr val="545454"/>
              </a:solidFill>
              <a:latin typeface="Open Sans"/>
              <a:ea typeface="Open Sans"/>
              <a:cs typeface="Open Sans"/>
              <a:sym typeface="Open Sans"/>
              <a:hlinkClick r:id="rId4" tooltip="https://vanderbilthustler.com"/>
            </a:endParaRPr>
          </a:p>
          <a:p>
            <a:pPr algn="ctr">
              <a:lnSpc>
                <a:spcPts val="2520"/>
              </a:lnSpc>
            </a:pPr>
            <a:endParaRPr lang="en-US" sz="1800" u="sng">
              <a:solidFill>
                <a:srgbClr val="545454"/>
              </a:solidFill>
              <a:latin typeface="Open Sans"/>
              <a:ea typeface="Open Sans"/>
              <a:cs typeface="Open Sans"/>
              <a:sym typeface="Open Sans"/>
              <a:hlinkClick r:id="rId4" tooltip="https://vanderbilthustler.com"/>
            </a:endParaRPr>
          </a:p>
          <a:p>
            <a:pPr algn="l">
              <a:lnSpc>
                <a:spcPts val="2520"/>
              </a:lnSpc>
            </a:pPr>
            <a:endParaRPr lang="en-US" sz="1800" u="sng">
              <a:solidFill>
                <a:srgbClr val="545454"/>
              </a:solidFill>
              <a:latin typeface="Open Sans"/>
              <a:ea typeface="Open Sans"/>
              <a:cs typeface="Open Sans"/>
              <a:sym typeface="Open Sans"/>
              <a:hlinkClick r:id="rId4" tooltip="https://vanderbilthustler.co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2"/>
                </a:ext>
              </a:extLst>
            </a:blip>
            <a:stretch>
              <a:fillRect/>
            </a:stretch>
          </a:blipFill>
        </p:spPr>
      </p:sp>
      <p:sp>
        <p:nvSpPr>
          <p:cNvPr id="3" name="Freeform 3"/>
          <p:cNvSpPr/>
          <p:nvPr/>
        </p:nvSpPr>
        <p:spPr>
          <a:xfrm flipH="1" flipV="1">
            <a:off x="11951979" y="0"/>
            <a:ext cx="7627507" cy="7627507"/>
          </a:xfrm>
          <a:custGeom>
            <a:avLst/>
            <a:gdLst/>
            <a:ahLst/>
            <a:cxnLst/>
            <a:rect l="l" t="t" r="r" b="b"/>
            <a:pathLst>
              <a:path w="7627507" h="7627507">
                <a:moveTo>
                  <a:pt x="7627507" y="7627507"/>
                </a:moveTo>
                <a:lnTo>
                  <a:pt x="0" y="7627507"/>
                </a:lnTo>
                <a:lnTo>
                  <a:pt x="0" y="0"/>
                </a:lnTo>
                <a:lnTo>
                  <a:pt x="7627507" y="0"/>
                </a:lnTo>
                <a:lnTo>
                  <a:pt x="7627507" y="7627507"/>
                </a:lnTo>
                <a:close/>
              </a:path>
            </a:pathLst>
          </a:custGeom>
          <a:blipFill>
            <a:blip>
              <a:alphaModFix amt="8999"/>
              <a:extLst>
                <a:ext uri="{96DAC541-7B7A-43D3-8B79-37D633B846F1}">
                  <asvg:svgBlip xmlns:asvg="http://schemas.microsoft.com/office/drawing/2016/SVG/main" r:embed="rId2"/>
                </a:ext>
              </a:extLst>
            </a:blip>
            <a:stretch>
              <a:fillRect/>
            </a:stretch>
          </a:blipFill>
        </p:spPr>
      </p:sp>
      <p:grpSp>
        <p:nvGrpSpPr>
          <p:cNvPr id="4" name="Group 4"/>
          <p:cNvGrpSpPr/>
          <p:nvPr/>
        </p:nvGrpSpPr>
        <p:grpSpPr>
          <a:xfrm>
            <a:off x="2288295" y="3196363"/>
            <a:ext cx="13477438" cy="3894273"/>
            <a:chOff x="0" y="0"/>
            <a:chExt cx="3549613" cy="1025652"/>
          </a:xfrm>
        </p:grpSpPr>
        <p:sp>
          <p:nvSpPr>
            <p:cNvPr id="5" name="Freeform 5"/>
            <p:cNvSpPr/>
            <p:nvPr/>
          </p:nvSpPr>
          <p:spPr>
            <a:xfrm>
              <a:off x="0" y="0"/>
              <a:ext cx="3549613" cy="1025652"/>
            </a:xfrm>
            <a:custGeom>
              <a:avLst/>
              <a:gdLst/>
              <a:ahLst/>
              <a:cxnLst/>
              <a:rect l="l" t="t" r="r" b="b"/>
              <a:pathLst>
                <a:path w="3549613" h="1025652">
                  <a:moveTo>
                    <a:pt x="29296" y="0"/>
                  </a:moveTo>
                  <a:lnTo>
                    <a:pt x="3520317" y="0"/>
                  </a:lnTo>
                  <a:cubicBezTo>
                    <a:pt x="3528087" y="0"/>
                    <a:pt x="3535538" y="3087"/>
                    <a:pt x="3541033" y="8581"/>
                  </a:cubicBezTo>
                  <a:cubicBezTo>
                    <a:pt x="3546527" y="14075"/>
                    <a:pt x="3549613" y="21526"/>
                    <a:pt x="3549613" y="29296"/>
                  </a:cubicBezTo>
                  <a:lnTo>
                    <a:pt x="3549613" y="996356"/>
                  </a:lnTo>
                  <a:cubicBezTo>
                    <a:pt x="3549613" y="1004126"/>
                    <a:pt x="3546527" y="1011577"/>
                    <a:pt x="3541033" y="1017072"/>
                  </a:cubicBezTo>
                  <a:cubicBezTo>
                    <a:pt x="3535538" y="1022566"/>
                    <a:pt x="3528087" y="1025652"/>
                    <a:pt x="3520317" y="1025652"/>
                  </a:cubicBezTo>
                  <a:lnTo>
                    <a:pt x="29296" y="1025652"/>
                  </a:lnTo>
                  <a:cubicBezTo>
                    <a:pt x="21526" y="1025652"/>
                    <a:pt x="14075" y="1022566"/>
                    <a:pt x="8581" y="1017072"/>
                  </a:cubicBezTo>
                  <a:cubicBezTo>
                    <a:pt x="3087" y="1011577"/>
                    <a:pt x="0" y="1004126"/>
                    <a:pt x="0" y="996356"/>
                  </a:cubicBezTo>
                  <a:lnTo>
                    <a:pt x="0" y="29296"/>
                  </a:lnTo>
                  <a:cubicBezTo>
                    <a:pt x="0" y="21526"/>
                    <a:pt x="3087" y="14075"/>
                    <a:pt x="8581" y="8581"/>
                  </a:cubicBezTo>
                  <a:cubicBezTo>
                    <a:pt x="14075" y="3087"/>
                    <a:pt x="21526" y="0"/>
                    <a:pt x="29296" y="0"/>
                  </a:cubicBezTo>
                  <a:close/>
                </a:path>
              </a:pathLst>
            </a:custGeom>
            <a:gradFill rotWithShape="1">
              <a:gsLst>
                <a:gs pos="0">
                  <a:srgbClr val="5DE0E6">
                    <a:alpha val="100000"/>
                  </a:srgbClr>
                </a:gs>
                <a:gs pos="100000">
                  <a:srgbClr val="004AAD">
                    <a:alpha val="100000"/>
                  </a:srgbClr>
                </a:gs>
              </a:gsLst>
              <a:lin ang="0"/>
            </a:gradFill>
          </p:spPr>
        </p:sp>
        <p:sp>
          <p:nvSpPr>
            <p:cNvPr id="6" name="TextBox 6"/>
            <p:cNvSpPr txBox="1"/>
            <p:nvPr/>
          </p:nvSpPr>
          <p:spPr>
            <a:xfrm>
              <a:off x="0" y="-47625"/>
              <a:ext cx="3549613" cy="1073277"/>
            </a:xfrm>
            <a:prstGeom prst="rect">
              <a:avLst/>
            </a:prstGeom>
          </p:spPr>
          <p:txBody>
            <a:bodyPr lIns="50800" tIns="50800" rIns="50800" bIns="50800" rtlCol="0" anchor="ctr"/>
            <a:lstStyle/>
            <a:p>
              <a:pPr algn="ctr">
                <a:lnSpc>
                  <a:spcPts val="3360"/>
                </a:lnSpc>
              </a:pPr>
              <a:endParaRPr/>
            </a:p>
          </p:txBody>
        </p:sp>
      </p:grpSp>
      <p:sp>
        <p:nvSpPr>
          <p:cNvPr id="7" name="Freeform 7"/>
          <p:cNvSpPr/>
          <p:nvPr/>
        </p:nvSpPr>
        <p:spPr>
          <a:xfrm>
            <a:off x="12635073" y="3680346"/>
            <a:ext cx="2713485" cy="2926307"/>
          </a:xfrm>
          <a:custGeom>
            <a:avLst/>
            <a:gdLst/>
            <a:ahLst/>
            <a:cxnLst/>
            <a:rect l="l" t="t" r="r" b="b"/>
            <a:pathLst>
              <a:path w="2713485" h="2926307">
                <a:moveTo>
                  <a:pt x="0" y="0"/>
                </a:moveTo>
                <a:lnTo>
                  <a:pt x="2713485" y="0"/>
                </a:lnTo>
                <a:lnTo>
                  <a:pt x="2713485" y="2926308"/>
                </a:lnTo>
                <a:lnTo>
                  <a:pt x="0" y="2926308"/>
                </a:lnTo>
                <a:lnTo>
                  <a:pt x="0" y="0"/>
                </a:lnTo>
                <a:close/>
              </a:path>
            </a:pathLst>
          </a:custGeom>
          <a:blipFill>
            <a:blip r:embed="rId3"/>
            <a:stretch>
              <a:fillRect l="-96319" t="-17770" r="-92663" b="-59939"/>
            </a:stretch>
          </a:blipFill>
        </p:spPr>
      </p:sp>
      <p:sp>
        <p:nvSpPr>
          <p:cNvPr id="8" name="TextBox 8"/>
          <p:cNvSpPr txBox="1"/>
          <p:nvPr/>
        </p:nvSpPr>
        <p:spPr>
          <a:xfrm>
            <a:off x="6777290" y="4752363"/>
            <a:ext cx="4499448" cy="906099"/>
          </a:xfrm>
          <a:prstGeom prst="rect">
            <a:avLst/>
          </a:prstGeom>
        </p:spPr>
        <p:txBody>
          <a:bodyPr lIns="0" tIns="0" rIns="0" bIns="0" rtlCol="0" anchor="t">
            <a:spAutoFit/>
          </a:bodyPr>
          <a:lstStyle/>
          <a:p>
            <a:pPr algn="l">
              <a:lnSpc>
                <a:spcPts val="6800"/>
              </a:lnSpc>
            </a:pPr>
            <a:r>
              <a:rPr lang="en-US" sz="6800" spc="-374">
                <a:solidFill>
                  <a:srgbClr val="FFFFFF"/>
                </a:solidFill>
                <a:latin typeface="Montserrat"/>
                <a:ea typeface="Montserrat"/>
                <a:cs typeface="Montserrat"/>
                <a:sym typeface="Montserrat"/>
              </a:rPr>
              <a:t>Thank you.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180644" y="-2742734"/>
            <a:ext cx="11509941" cy="16289215"/>
            <a:chOff x="0" y="0"/>
            <a:chExt cx="3031425" cy="4290164"/>
          </a:xfrm>
        </p:grpSpPr>
        <p:sp>
          <p:nvSpPr>
            <p:cNvPr id="4" name="Freeform 4"/>
            <p:cNvSpPr/>
            <p:nvPr/>
          </p:nvSpPr>
          <p:spPr>
            <a:xfrm>
              <a:off x="0" y="0"/>
              <a:ext cx="3031425" cy="4290164"/>
            </a:xfrm>
            <a:custGeom>
              <a:avLst/>
              <a:gdLst/>
              <a:ahLst/>
              <a:cxnLst/>
              <a:rect l="l" t="t" r="r" b="b"/>
              <a:pathLst>
                <a:path w="3031425" h="4290164">
                  <a:moveTo>
                    <a:pt x="48429" y="0"/>
                  </a:moveTo>
                  <a:lnTo>
                    <a:pt x="2982995" y="0"/>
                  </a:lnTo>
                  <a:cubicBezTo>
                    <a:pt x="2995840" y="0"/>
                    <a:pt x="3008158" y="5102"/>
                    <a:pt x="3017240" y="14185"/>
                  </a:cubicBezTo>
                  <a:cubicBezTo>
                    <a:pt x="3026322" y="23267"/>
                    <a:pt x="3031425" y="35585"/>
                    <a:pt x="3031425" y="48429"/>
                  </a:cubicBezTo>
                  <a:lnTo>
                    <a:pt x="3031425" y="4241735"/>
                  </a:lnTo>
                  <a:cubicBezTo>
                    <a:pt x="3031425" y="4268481"/>
                    <a:pt x="3009742" y="4290164"/>
                    <a:pt x="2982995" y="4290164"/>
                  </a:cubicBezTo>
                  <a:lnTo>
                    <a:pt x="48429" y="4290164"/>
                  </a:lnTo>
                  <a:cubicBezTo>
                    <a:pt x="35585" y="4290164"/>
                    <a:pt x="23267" y="4285061"/>
                    <a:pt x="14185" y="4275979"/>
                  </a:cubicBezTo>
                  <a:cubicBezTo>
                    <a:pt x="5102" y="4266897"/>
                    <a:pt x="0" y="4254579"/>
                    <a:pt x="0" y="4241735"/>
                  </a:cubicBezTo>
                  <a:lnTo>
                    <a:pt x="0" y="48429"/>
                  </a:lnTo>
                  <a:cubicBezTo>
                    <a:pt x="0" y="21683"/>
                    <a:pt x="21683" y="0"/>
                    <a:pt x="48429" y="0"/>
                  </a:cubicBezTo>
                  <a:close/>
                </a:path>
              </a:pathLst>
            </a:custGeom>
            <a:gradFill rotWithShape="1">
              <a:gsLst>
                <a:gs pos="0">
                  <a:srgbClr val="5DE0E6">
                    <a:alpha val="100000"/>
                  </a:srgbClr>
                </a:gs>
                <a:gs pos="100000">
                  <a:srgbClr val="004AAD">
                    <a:alpha val="100000"/>
                  </a:srgbClr>
                </a:gs>
              </a:gsLst>
              <a:lin ang="0"/>
            </a:gradFill>
          </p:spPr>
        </p:sp>
        <p:sp>
          <p:nvSpPr>
            <p:cNvPr id="5" name="TextBox 5"/>
            <p:cNvSpPr txBox="1"/>
            <p:nvPr/>
          </p:nvSpPr>
          <p:spPr>
            <a:xfrm>
              <a:off x="0" y="-47625"/>
              <a:ext cx="3031425" cy="433778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0366285" y="1175938"/>
            <a:ext cx="4481985" cy="8231887"/>
            <a:chOff x="0" y="0"/>
            <a:chExt cx="631488" cy="1159829"/>
          </a:xfrm>
        </p:grpSpPr>
        <p:sp>
          <p:nvSpPr>
            <p:cNvPr id="7" name="Freeform 7"/>
            <p:cNvSpPr/>
            <p:nvPr/>
          </p:nvSpPr>
          <p:spPr>
            <a:xfrm>
              <a:off x="0" y="0"/>
              <a:ext cx="631488" cy="1159829"/>
            </a:xfrm>
            <a:custGeom>
              <a:avLst/>
              <a:gdLst/>
              <a:ahLst/>
              <a:cxnLst/>
              <a:rect l="l" t="t" r="r" b="b"/>
              <a:pathLst>
                <a:path w="631488" h="1159829">
                  <a:moveTo>
                    <a:pt x="60457" y="0"/>
                  </a:moveTo>
                  <a:lnTo>
                    <a:pt x="571031" y="0"/>
                  </a:lnTo>
                  <a:cubicBezTo>
                    <a:pt x="587065" y="0"/>
                    <a:pt x="602442" y="6370"/>
                    <a:pt x="613780" y="17707"/>
                  </a:cubicBezTo>
                  <a:cubicBezTo>
                    <a:pt x="625118" y="29045"/>
                    <a:pt x="631488" y="44423"/>
                    <a:pt x="631488" y="60457"/>
                  </a:cubicBezTo>
                  <a:lnTo>
                    <a:pt x="631488" y="1099372"/>
                  </a:lnTo>
                  <a:cubicBezTo>
                    <a:pt x="631488" y="1115406"/>
                    <a:pt x="625118" y="1130784"/>
                    <a:pt x="613780" y="1142122"/>
                  </a:cubicBezTo>
                  <a:cubicBezTo>
                    <a:pt x="602442" y="1153460"/>
                    <a:pt x="587065" y="1159829"/>
                    <a:pt x="571031" y="1159829"/>
                  </a:cubicBezTo>
                  <a:lnTo>
                    <a:pt x="60457" y="1159829"/>
                  </a:lnTo>
                  <a:cubicBezTo>
                    <a:pt x="44423" y="1159829"/>
                    <a:pt x="29045" y="1153460"/>
                    <a:pt x="17707" y="1142122"/>
                  </a:cubicBezTo>
                  <a:cubicBezTo>
                    <a:pt x="6370" y="1130784"/>
                    <a:pt x="0" y="1115406"/>
                    <a:pt x="0" y="1099372"/>
                  </a:cubicBezTo>
                  <a:lnTo>
                    <a:pt x="0" y="60457"/>
                  </a:lnTo>
                  <a:cubicBezTo>
                    <a:pt x="0" y="44423"/>
                    <a:pt x="6370" y="29045"/>
                    <a:pt x="17707" y="17707"/>
                  </a:cubicBezTo>
                  <a:cubicBezTo>
                    <a:pt x="29045" y="6370"/>
                    <a:pt x="44423" y="0"/>
                    <a:pt x="60457" y="0"/>
                  </a:cubicBezTo>
                  <a:close/>
                </a:path>
              </a:pathLst>
            </a:custGeom>
            <a:blipFill>
              <a:blip r:embed="rId4"/>
              <a:stretch>
                <a:fillRect l="-111060" r="-64438"/>
              </a:stretch>
            </a:blipFill>
          </p:spPr>
        </p:sp>
      </p:grpSp>
      <p:grpSp>
        <p:nvGrpSpPr>
          <p:cNvPr id="8" name="Group 8"/>
          <p:cNvGrpSpPr/>
          <p:nvPr/>
        </p:nvGrpSpPr>
        <p:grpSpPr>
          <a:xfrm>
            <a:off x="3999943" y="1175938"/>
            <a:ext cx="609355" cy="60935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4741768" y="1175938"/>
            <a:ext cx="609355" cy="6093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5484473" y="1175938"/>
            <a:ext cx="609355" cy="60935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1651856" y="4026633"/>
            <a:ext cx="4696175" cy="5379549"/>
          </a:xfrm>
          <a:prstGeom prst="rect">
            <a:avLst/>
          </a:prstGeom>
        </p:spPr>
        <p:txBody>
          <a:bodyPr lIns="0" tIns="0" rIns="0" bIns="0" rtlCol="0" anchor="t">
            <a:spAutoFit/>
          </a:bodyPr>
          <a:lstStyle/>
          <a:p>
            <a:pPr algn="ctr">
              <a:lnSpc>
                <a:spcPts val="5388"/>
              </a:lnSpc>
            </a:pPr>
            <a:r>
              <a:rPr lang="en-US" sz="3848">
                <a:solidFill>
                  <a:srgbClr val="545454"/>
                </a:solidFill>
                <a:latin typeface="Open Sans"/>
                <a:ea typeface="Open Sans"/>
                <a:cs typeface="Open Sans"/>
                <a:sym typeface="Open Sans"/>
              </a:rPr>
              <a:t>When students misuse AI in our classrooms, are we building systems that punish them—or communities that help them learn and grow from it?</a:t>
            </a:r>
          </a:p>
        </p:txBody>
      </p:sp>
      <p:sp>
        <p:nvSpPr>
          <p:cNvPr id="18" name="TextBox 18"/>
          <p:cNvSpPr txBox="1"/>
          <p:nvPr/>
        </p:nvSpPr>
        <p:spPr>
          <a:xfrm>
            <a:off x="2055409" y="2120456"/>
            <a:ext cx="5107778" cy="1763303"/>
          </a:xfrm>
          <a:prstGeom prst="rect">
            <a:avLst/>
          </a:prstGeom>
        </p:spPr>
        <p:txBody>
          <a:bodyPr lIns="0" tIns="0" rIns="0" bIns="0" rtlCol="0" anchor="t">
            <a:spAutoFit/>
          </a:bodyPr>
          <a:lstStyle/>
          <a:p>
            <a:pPr algn="l">
              <a:lnSpc>
                <a:spcPts val="6800"/>
              </a:lnSpc>
            </a:pPr>
            <a:r>
              <a:rPr lang="en-US" sz="6800" b="1" spc="-374">
                <a:solidFill>
                  <a:srgbClr val="545454"/>
                </a:solidFill>
                <a:latin typeface="Montserrat Bold"/>
                <a:ea typeface="Montserrat Bold"/>
                <a:cs typeface="Montserrat Bold"/>
                <a:sym typeface="Montserrat Bold"/>
              </a:rPr>
              <a:t>The Big Question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371950" y="-2428223"/>
            <a:ext cx="5299729" cy="15121768"/>
            <a:chOff x="0" y="0"/>
            <a:chExt cx="1395813" cy="3982688"/>
          </a:xfrm>
        </p:grpSpPr>
        <p:sp>
          <p:nvSpPr>
            <p:cNvPr id="3" name="Freeform 3"/>
            <p:cNvSpPr/>
            <p:nvPr/>
          </p:nvSpPr>
          <p:spPr>
            <a:xfrm>
              <a:off x="0" y="0"/>
              <a:ext cx="1395813" cy="3982688"/>
            </a:xfrm>
            <a:custGeom>
              <a:avLst/>
              <a:gdLst/>
              <a:ahLst/>
              <a:cxnLst/>
              <a:rect l="l" t="t" r="r" b="b"/>
              <a:pathLst>
                <a:path w="1395813" h="3982688">
                  <a:moveTo>
                    <a:pt x="105179" y="0"/>
                  </a:moveTo>
                  <a:lnTo>
                    <a:pt x="1290635" y="0"/>
                  </a:lnTo>
                  <a:cubicBezTo>
                    <a:pt x="1318530" y="0"/>
                    <a:pt x="1345282" y="11081"/>
                    <a:pt x="1365007" y="30806"/>
                  </a:cubicBezTo>
                  <a:cubicBezTo>
                    <a:pt x="1384732" y="50531"/>
                    <a:pt x="1395813" y="77284"/>
                    <a:pt x="1395813" y="105179"/>
                  </a:cubicBezTo>
                  <a:lnTo>
                    <a:pt x="1395813" y="3877509"/>
                  </a:lnTo>
                  <a:cubicBezTo>
                    <a:pt x="1395813" y="3935598"/>
                    <a:pt x="1348723" y="3982688"/>
                    <a:pt x="1290635" y="3982688"/>
                  </a:cubicBezTo>
                  <a:lnTo>
                    <a:pt x="105179" y="3982688"/>
                  </a:lnTo>
                  <a:cubicBezTo>
                    <a:pt x="77284" y="3982688"/>
                    <a:pt x="50531" y="3971607"/>
                    <a:pt x="30806" y="3951882"/>
                  </a:cubicBezTo>
                  <a:cubicBezTo>
                    <a:pt x="11081" y="3932157"/>
                    <a:pt x="0" y="3905404"/>
                    <a:pt x="0" y="3877509"/>
                  </a:cubicBezTo>
                  <a:lnTo>
                    <a:pt x="0" y="105179"/>
                  </a:lnTo>
                  <a:cubicBezTo>
                    <a:pt x="0" y="77284"/>
                    <a:pt x="11081" y="50531"/>
                    <a:pt x="30806" y="30806"/>
                  </a:cubicBezTo>
                  <a:cubicBezTo>
                    <a:pt x="50531" y="11081"/>
                    <a:pt x="77284" y="0"/>
                    <a:pt x="105179" y="0"/>
                  </a:cubicBez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1395813" cy="4030313"/>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118727" y="3563692"/>
            <a:ext cx="9806173" cy="2097471"/>
          </a:xfrm>
          <a:prstGeom prst="rect">
            <a:avLst/>
          </a:prstGeom>
        </p:spPr>
        <p:txBody>
          <a:bodyPr lIns="0" tIns="0" rIns="0" bIns="0" rtlCol="0" anchor="t">
            <a:spAutoFit/>
          </a:bodyPr>
          <a:lstStyle/>
          <a:p>
            <a:pPr algn="l">
              <a:lnSpc>
                <a:spcPts val="8385"/>
              </a:lnSpc>
            </a:pPr>
            <a:r>
              <a:rPr lang="en-US" sz="6500" b="1" spc="130">
                <a:solidFill>
                  <a:srgbClr val="FFFFFF"/>
                </a:solidFill>
                <a:latin typeface="Montserrat Bold"/>
                <a:ea typeface="Montserrat Bold"/>
                <a:cs typeface="Montserrat Bold"/>
                <a:sym typeface="Montserrat Bold"/>
              </a:rPr>
              <a:t>What’s Happening in Our Universities?</a:t>
            </a:r>
          </a:p>
        </p:txBody>
      </p:sp>
      <p:grpSp>
        <p:nvGrpSpPr>
          <p:cNvPr id="7" name="Group 7"/>
          <p:cNvGrpSpPr/>
          <p:nvPr/>
        </p:nvGrpSpPr>
        <p:grpSpPr>
          <a:xfrm>
            <a:off x="1242220" y="1028700"/>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851575" y="1028700"/>
            <a:ext cx="609355" cy="6093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460930" y="1028700"/>
            <a:ext cx="609355" cy="6093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5099936" y="5827060"/>
            <a:ext cx="9651011" cy="558212"/>
          </a:xfrm>
          <a:prstGeom prst="rect">
            <a:avLst/>
          </a:prstGeom>
        </p:spPr>
        <p:txBody>
          <a:bodyPr lIns="0" tIns="0" rIns="0" bIns="0" rtlCol="0" anchor="t">
            <a:spAutoFit/>
          </a:bodyPr>
          <a:lstStyle/>
          <a:p>
            <a:pPr algn="ctr">
              <a:lnSpc>
                <a:spcPts val="4409"/>
              </a:lnSpc>
            </a:pPr>
            <a:r>
              <a:rPr lang="en-US" sz="3150">
                <a:solidFill>
                  <a:srgbClr val="FFFFFF"/>
                </a:solidFill>
                <a:latin typeface="Arialle"/>
                <a:ea typeface="Arialle"/>
                <a:cs typeface="Arialle"/>
                <a:sym typeface="Arialle"/>
              </a:rPr>
              <a:t>Brief glance at current practices in Kenya and abroad.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12000"/>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824754" y="560745"/>
            <a:ext cx="12220128" cy="2097471"/>
          </a:xfrm>
          <a:prstGeom prst="rect">
            <a:avLst/>
          </a:prstGeom>
        </p:spPr>
        <p:txBody>
          <a:bodyPr lIns="0" tIns="0" rIns="0" bIns="0" rtlCol="0" anchor="t">
            <a:spAutoFit/>
          </a:bodyPr>
          <a:lstStyle/>
          <a:p>
            <a:pPr algn="l">
              <a:lnSpc>
                <a:spcPts val="8385"/>
              </a:lnSpc>
            </a:pPr>
            <a:r>
              <a:rPr lang="en-US" sz="6500" b="1" spc="130">
                <a:solidFill>
                  <a:srgbClr val="545454"/>
                </a:solidFill>
                <a:latin typeface="Montserrat Bold"/>
                <a:ea typeface="Montserrat Bold"/>
                <a:cs typeface="Montserrat Bold"/>
                <a:sym typeface="Montserrat Bold"/>
              </a:rPr>
              <a:t>Case Study #1</a:t>
            </a:r>
          </a:p>
          <a:p>
            <a:pPr algn="l">
              <a:lnSpc>
                <a:spcPts val="8385"/>
              </a:lnSpc>
            </a:pPr>
            <a:r>
              <a:rPr lang="en-US" sz="6500" b="1" spc="130">
                <a:solidFill>
                  <a:srgbClr val="545454"/>
                </a:solidFill>
                <a:latin typeface="Montserrat Bold"/>
                <a:ea typeface="Montserrat Bold"/>
                <a:cs typeface="Montserrat Bold"/>
                <a:sym typeface="Montserrat Bold"/>
              </a:rPr>
              <a:t>Vanderbilt University, USA</a:t>
            </a:r>
          </a:p>
        </p:txBody>
      </p:sp>
      <p:grpSp>
        <p:nvGrpSpPr>
          <p:cNvPr id="4" name="Group 4"/>
          <p:cNvGrpSpPr/>
          <p:nvPr/>
        </p:nvGrpSpPr>
        <p:grpSpPr>
          <a:xfrm>
            <a:off x="1242220" y="1028700"/>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851575" y="1028700"/>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460930" y="1028700"/>
            <a:ext cx="609355" cy="6093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152873" y="3892996"/>
            <a:ext cx="15982253" cy="5590569"/>
          </a:xfrm>
          <a:prstGeom prst="rect">
            <a:avLst/>
          </a:prstGeom>
        </p:spPr>
        <p:txBody>
          <a:bodyPr lIns="0" tIns="0" rIns="0" bIns="0" rtlCol="0" anchor="t">
            <a:spAutoFit/>
          </a:bodyPr>
          <a:lstStyle/>
          <a:p>
            <a:pPr algn="just">
              <a:lnSpc>
                <a:spcPts val="3359"/>
              </a:lnSpc>
            </a:pPr>
            <a:r>
              <a:rPr lang="en-US" sz="2200" dirty="0">
                <a:solidFill>
                  <a:srgbClr val="545454"/>
                </a:solidFill>
                <a:latin typeface="Open Sans"/>
                <a:ea typeface="Open Sans"/>
                <a:cs typeface="Open Sans"/>
                <a:sym typeface="Open Sans"/>
              </a:rPr>
              <a:t>After a tragic school shooting in another part of the country, a professor sent an email to their class to comfort them, acknowledge what had happened, and show care. But later, it came out that part of that message had been written using ChatGPT.</a:t>
            </a:r>
          </a:p>
          <a:p>
            <a:pPr algn="just">
              <a:lnSpc>
                <a:spcPts val="3359"/>
              </a:lnSpc>
            </a:pPr>
            <a:endParaRPr lang="en-US" sz="2200" dirty="0">
              <a:solidFill>
                <a:srgbClr val="545454"/>
              </a:solidFill>
              <a:latin typeface="Open Sans"/>
              <a:ea typeface="Open Sans"/>
              <a:cs typeface="Open Sans"/>
              <a:sym typeface="Open Sans"/>
            </a:endParaRPr>
          </a:p>
          <a:p>
            <a:pPr algn="just">
              <a:lnSpc>
                <a:spcPts val="3359"/>
              </a:lnSpc>
            </a:pPr>
            <a:r>
              <a:rPr lang="en-US" sz="2200" dirty="0">
                <a:solidFill>
                  <a:srgbClr val="545454"/>
                </a:solidFill>
                <a:latin typeface="Open Sans"/>
                <a:ea typeface="Open Sans"/>
                <a:cs typeface="Open Sans"/>
                <a:sym typeface="Open Sans"/>
              </a:rPr>
              <a:t> Now, this is important; </a:t>
            </a:r>
            <a:r>
              <a:rPr lang="en-US" sz="2200" b="1" dirty="0">
                <a:solidFill>
                  <a:srgbClr val="545454"/>
                </a:solidFill>
                <a:latin typeface="Open Sans Bold"/>
                <a:ea typeface="Open Sans Bold"/>
                <a:cs typeface="Open Sans Bold"/>
                <a:sym typeface="Open Sans Bold"/>
              </a:rPr>
              <a:t>using AI was not against any rule.</a:t>
            </a:r>
          </a:p>
          <a:p>
            <a:pPr algn="just">
              <a:lnSpc>
                <a:spcPts val="3359"/>
              </a:lnSpc>
            </a:pPr>
            <a:endParaRPr lang="en-US" sz="2200" b="1" dirty="0">
              <a:solidFill>
                <a:srgbClr val="545454"/>
              </a:solidFill>
              <a:latin typeface="Open Sans Bold"/>
              <a:ea typeface="Open Sans Bold"/>
              <a:cs typeface="Open Sans Bold"/>
              <a:sym typeface="Open Sans Bold"/>
            </a:endParaRPr>
          </a:p>
          <a:p>
            <a:pPr algn="just">
              <a:lnSpc>
                <a:spcPts val="3359"/>
              </a:lnSpc>
            </a:pPr>
            <a:r>
              <a:rPr lang="en-US" sz="2200" dirty="0">
                <a:solidFill>
                  <a:srgbClr val="545454"/>
                </a:solidFill>
                <a:latin typeface="Open Sans"/>
                <a:ea typeface="Open Sans"/>
                <a:cs typeface="Open Sans"/>
                <a:sym typeface="Open Sans"/>
              </a:rPr>
              <a:t>However, students reacted negatively. They said the message felt impersonal. Some said it felt inauthentic. Others questioned why AI was used in such a sensitive moment. To them, </a:t>
            </a:r>
            <a:r>
              <a:rPr lang="en-US" sz="2200" i="1" dirty="0">
                <a:solidFill>
                  <a:srgbClr val="545454"/>
                </a:solidFill>
                <a:latin typeface="Open Sans Italics"/>
                <a:ea typeface="Open Sans Italics"/>
                <a:cs typeface="Open Sans Italics"/>
                <a:sym typeface="Open Sans Italics"/>
              </a:rPr>
              <a:t>the problem was not misconduct. The problem was trust.</a:t>
            </a:r>
          </a:p>
          <a:p>
            <a:pPr algn="just">
              <a:lnSpc>
                <a:spcPts val="3359"/>
              </a:lnSpc>
            </a:pPr>
            <a:endParaRPr lang="en-US" sz="2200" i="1" dirty="0">
              <a:solidFill>
                <a:srgbClr val="545454"/>
              </a:solidFill>
              <a:latin typeface="Open Sans Italics"/>
              <a:ea typeface="Open Sans Italics"/>
              <a:cs typeface="Open Sans Italics"/>
              <a:sym typeface="Open Sans Italics"/>
            </a:endParaRPr>
          </a:p>
          <a:p>
            <a:pPr algn="just">
              <a:lnSpc>
                <a:spcPts val="3359"/>
              </a:lnSpc>
            </a:pPr>
            <a:r>
              <a:rPr lang="en-US" sz="2200" dirty="0">
                <a:solidFill>
                  <a:srgbClr val="545454"/>
                </a:solidFill>
                <a:latin typeface="Open Sans"/>
                <a:ea typeface="Open Sans"/>
                <a:cs typeface="Open Sans"/>
                <a:sym typeface="Open Sans"/>
              </a:rPr>
              <a:t> When the professor realized the impact, they acknowledged it, apologized, and reflected openly on their decision.</a:t>
            </a:r>
          </a:p>
          <a:p>
            <a:pPr algn="just">
              <a:lnSpc>
                <a:spcPts val="3359"/>
              </a:lnSpc>
            </a:pPr>
            <a:endParaRPr lang="en-US" sz="2200" dirty="0">
              <a:solidFill>
                <a:srgbClr val="545454"/>
              </a:solidFill>
              <a:latin typeface="Open Sans"/>
              <a:ea typeface="Open Sans"/>
              <a:cs typeface="Open Sans"/>
              <a:sym typeface="Open Sans"/>
            </a:endParaRPr>
          </a:p>
          <a:p>
            <a:pPr algn="just">
              <a:lnSpc>
                <a:spcPts val="3359"/>
              </a:lnSpc>
            </a:pPr>
            <a:r>
              <a:rPr lang="en-US" sz="2200" dirty="0">
                <a:solidFill>
                  <a:srgbClr val="545454"/>
                </a:solidFill>
                <a:latin typeface="Open Sans"/>
                <a:ea typeface="Open Sans"/>
                <a:cs typeface="Open Sans"/>
                <a:sym typeface="Open Sans"/>
              </a:rPr>
              <a:t> This case shows that even when AI use is allowed and no rule is broken, </a:t>
            </a:r>
            <a:r>
              <a:rPr lang="en-US" sz="2200" b="1" dirty="0">
                <a:solidFill>
                  <a:srgbClr val="545454"/>
                </a:solidFill>
                <a:latin typeface="Open Sans Bold"/>
                <a:ea typeface="Open Sans Bold"/>
                <a:cs typeface="Open Sans Bold"/>
                <a:sym typeface="Open Sans Bold"/>
              </a:rPr>
              <a:t>trust can still be damaged</a:t>
            </a:r>
            <a:r>
              <a:rPr lang="en-US" sz="2200" dirty="0">
                <a:solidFill>
                  <a:srgbClr val="545454"/>
                </a:solidFill>
                <a:latin typeface="Open Sans"/>
                <a:ea typeface="Open Sans"/>
                <a:cs typeface="Open Sans"/>
                <a:sym typeface="Open Sans"/>
              </a:rPr>
              <a:t>.</a:t>
            </a:r>
          </a:p>
          <a:p>
            <a:pPr algn="ctr">
              <a:lnSpc>
                <a:spcPts val="2940"/>
              </a:lnSpc>
            </a:pPr>
            <a:endParaRPr lang="en-US" sz="2399" dirty="0">
              <a:solidFill>
                <a:srgbClr val="545454"/>
              </a:solidFill>
              <a:latin typeface="Open Sans"/>
              <a:ea typeface="Open Sans"/>
              <a:cs typeface="Open Sans"/>
              <a:sym typeface="Open Sans"/>
            </a:endParaRPr>
          </a:p>
        </p:txBody>
      </p:sp>
      <p:sp>
        <p:nvSpPr>
          <p:cNvPr id="14" name="TextBox 14"/>
          <p:cNvSpPr txBox="1"/>
          <p:nvPr/>
        </p:nvSpPr>
        <p:spPr>
          <a:xfrm>
            <a:off x="4675246" y="2886648"/>
            <a:ext cx="8937508" cy="539162"/>
          </a:xfrm>
          <a:prstGeom prst="rect">
            <a:avLst/>
          </a:prstGeom>
        </p:spPr>
        <p:txBody>
          <a:bodyPr lIns="0" tIns="0" rIns="0" bIns="0" rtlCol="0" anchor="t">
            <a:spAutoFit/>
          </a:bodyPr>
          <a:lstStyle/>
          <a:p>
            <a:pPr algn="ctr">
              <a:lnSpc>
                <a:spcPts val="4409"/>
              </a:lnSpc>
            </a:pPr>
            <a:r>
              <a:rPr lang="en-US" sz="3150" b="1">
                <a:solidFill>
                  <a:srgbClr val="545454"/>
                </a:solidFill>
                <a:latin typeface="Open Sans Bold"/>
                <a:ea typeface="Open Sans Bold"/>
                <a:cs typeface="Open Sans Bold"/>
                <a:sym typeface="Open Sans Bold"/>
              </a:rPr>
              <a:t>When AI Didn’t Break a Rule, But Broke Trust</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12000"/>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4349666" y="770444"/>
            <a:ext cx="12564194" cy="2097471"/>
          </a:xfrm>
          <a:prstGeom prst="rect">
            <a:avLst/>
          </a:prstGeom>
        </p:spPr>
        <p:txBody>
          <a:bodyPr lIns="0" tIns="0" rIns="0" bIns="0" rtlCol="0" anchor="t">
            <a:spAutoFit/>
          </a:bodyPr>
          <a:lstStyle/>
          <a:p>
            <a:pPr algn="l">
              <a:lnSpc>
                <a:spcPts val="8385"/>
              </a:lnSpc>
            </a:pPr>
            <a:r>
              <a:rPr lang="en-US" sz="5500" b="1" spc="130" dirty="0">
                <a:solidFill>
                  <a:srgbClr val="545454"/>
                </a:solidFill>
                <a:latin typeface="Montserrat Bold"/>
                <a:ea typeface="Montserrat Bold"/>
                <a:cs typeface="Montserrat Bold"/>
                <a:sym typeface="Montserrat Bold"/>
              </a:rPr>
              <a:t>Case Study #2 </a:t>
            </a:r>
          </a:p>
          <a:p>
            <a:pPr algn="l">
              <a:lnSpc>
                <a:spcPts val="8385"/>
              </a:lnSpc>
            </a:pPr>
            <a:r>
              <a:rPr lang="en-US" sz="5500" b="1" spc="130" dirty="0">
                <a:solidFill>
                  <a:srgbClr val="545454"/>
                </a:solidFill>
                <a:latin typeface="Montserrat Bold"/>
                <a:ea typeface="Montserrat Bold"/>
                <a:cs typeface="Montserrat Bold"/>
                <a:sym typeface="Montserrat Bold"/>
              </a:rPr>
              <a:t>University of Cape Town, SA</a:t>
            </a:r>
          </a:p>
        </p:txBody>
      </p:sp>
      <p:grpSp>
        <p:nvGrpSpPr>
          <p:cNvPr id="4" name="Group 4"/>
          <p:cNvGrpSpPr/>
          <p:nvPr/>
        </p:nvGrpSpPr>
        <p:grpSpPr>
          <a:xfrm>
            <a:off x="1242220" y="1028700"/>
            <a:ext cx="609355" cy="60935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1851575" y="1028700"/>
            <a:ext cx="609355" cy="6093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460930" y="1028700"/>
            <a:ext cx="609355" cy="60935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546897" y="4341674"/>
            <a:ext cx="15712403" cy="4442682"/>
          </a:xfrm>
          <a:prstGeom prst="rect">
            <a:avLst/>
          </a:prstGeom>
        </p:spPr>
        <p:txBody>
          <a:bodyPr lIns="0" tIns="0" rIns="0" bIns="0" rtlCol="0" anchor="t">
            <a:spAutoFit/>
          </a:bodyPr>
          <a:lstStyle/>
          <a:p>
            <a:pPr algn="just">
              <a:lnSpc>
                <a:spcPts val="2940"/>
              </a:lnSpc>
            </a:pPr>
            <a:r>
              <a:rPr lang="en-US" sz="2100">
                <a:solidFill>
                  <a:srgbClr val="545454"/>
                </a:solidFill>
                <a:latin typeface="Open Sans"/>
                <a:ea typeface="Open Sans"/>
                <a:cs typeface="Open Sans"/>
                <a:sym typeface="Open Sans"/>
              </a:rPr>
              <a:t>UCT chose to </a:t>
            </a:r>
            <a:r>
              <a:rPr lang="en-US" sz="2100" b="1">
                <a:solidFill>
                  <a:srgbClr val="545454"/>
                </a:solidFill>
                <a:latin typeface="Open Sans Bold"/>
                <a:ea typeface="Open Sans Bold"/>
                <a:cs typeface="Open Sans Bold"/>
                <a:sym typeface="Open Sans Bold"/>
              </a:rPr>
              <a:t>stop using AI detection tools</a:t>
            </a:r>
            <a:r>
              <a:rPr lang="en-US" sz="2100">
                <a:solidFill>
                  <a:srgbClr val="545454"/>
                </a:solidFill>
                <a:latin typeface="Open Sans"/>
                <a:ea typeface="Open Sans"/>
                <a:cs typeface="Open Sans"/>
                <a:sym typeface="Open Sans"/>
              </a:rPr>
              <a:t> such as Turnitin’s AI detection feature, based on </a:t>
            </a:r>
            <a:r>
              <a:rPr lang="en-US" sz="2100" b="1">
                <a:solidFill>
                  <a:srgbClr val="545454"/>
                </a:solidFill>
                <a:latin typeface="Open Sans Bold"/>
                <a:ea typeface="Open Sans Bold"/>
                <a:cs typeface="Open Sans Bold"/>
                <a:sym typeface="Open Sans Bold"/>
              </a:rPr>
              <a:t>concerns about the reliability </a:t>
            </a:r>
            <a:r>
              <a:rPr lang="en-US" sz="2100">
                <a:solidFill>
                  <a:srgbClr val="545454"/>
                </a:solidFill>
                <a:latin typeface="Open Sans"/>
                <a:ea typeface="Open Sans"/>
                <a:cs typeface="Open Sans"/>
                <a:sym typeface="Open Sans"/>
              </a:rPr>
              <a:t>of these tools and the </a:t>
            </a:r>
            <a:r>
              <a:rPr lang="en-US" sz="2100" b="1">
                <a:solidFill>
                  <a:srgbClr val="545454"/>
                </a:solidFill>
                <a:latin typeface="Open Sans Bold"/>
                <a:ea typeface="Open Sans Bold"/>
                <a:cs typeface="Open Sans Bold"/>
                <a:sym typeface="Open Sans Bold"/>
              </a:rPr>
              <a:t>potential risks they posed to fairness and trust </a:t>
            </a:r>
            <a:r>
              <a:rPr lang="en-US" sz="2100">
                <a:solidFill>
                  <a:srgbClr val="545454"/>
                </a:solidFill>
                <a:latin typeface="Open Sans"/>
                <a:ea typeface="Open Sans"/>
                <a:cs typeface="Open Sans"/>
                <a:sym typeface="Open Sans"/>
              </a:rPr>
              <a:t>in academic processes.</a:t>
            </a:r>
          </a:p>
          <a:p>
            <a:pPr algn="just">
              <a:lnSpc>
                <a:spcPts val="2940"/>
              </a:lnSpc>
            </a:pPr>
            <a:endParaRPr lang="en-US" sz="2100">
              <a:solidFill>
                <a:srgbClr val="545454"/>
              </a:solidFill>
              <a:latin typeface="Open Sans"/>
              <a:ea typeface="Open Sans"/>
              <a:cs typeface="Open Sans"/>
              <a:sym typeface="Open Sans"/>
            </a:endParaRPr>
          </a:p>
          <a:p>
            <a:pPr algn="just">
              <a:lnSpc>
                <a:spcPts val="2940"/>
              </a:lnSpc>
            </a:pPr>
            <a:r>
              <a:rPr lang="en-US" sz="2100">
                <a:solidFill>
                  <a:srgbClr val="545454"/>
                </a:solidFill>
                <a:latin typeface="Open Sans"/>
                <a:ea typeface="Open Sans"/>
                <a:cs typeface="Open Sans"/>
                <a:sym typeface="Open Sans"/>
              </a:rPr>
              <a:t>University communications highlighted that AI detection systems can produce incorrect results and may wrongly flag students. As a result, relying on such tools could undermine trust between students and educators.</a:t>
            </a:r>
          </a:p>
          <a:p>
            <a:pPr algn="just">
              <a:lnSpc>
                <a:spcPts val="2940"/>
              </a:lnSpc>
            </a:pPr>
            <a:endParaRPr lang="en-US" sz="2100">
              <a:solidFill>
                <a:srgbClr val="545454"/>
              </a:solidFill>
              <a:latin typeface="Open Sans"/>
              <a:ea typeface="Open Sans"/>
              <a:cs typeface="Open Sans"/>
              <a:sym typeface="Open Sans"/>
            </a:endParaRPr>
          </a:p>
          <a:p>
            <a:pPr algn="just">
              <a:lnSpc>
                <a:spcPts val="2940"/>
              </a:lnSpc>
            </a:pPr>
            <a:r>
              <a:rPr lang="en-US" sz="2100">
                <a:solidFill>
                  <a:srgbClr val="545454"/>
                </a:solidFill>
                <a:latin typeface="Open Sans"/>
                <a:ea typeface="Open Sans"/>
                <a:cs typeface="Open Sans"/>
                <a:sym typeface="Open Sans"/>
              </a:rPr>
              <a:t>Instead of focusing on detection, the university </a:t>
            </a:r>
            <a:r>
              <a:rPr lang="en-US" sz="2100" b="1">
                <a:solidFill>
                  <a:srgbClr val="545454"/>
                </a:solidFill>
                <a:latin typeface="Open Sans Bold"/>
                <a:ea typeface="Open Sans Bold"/>
                <a:cs typeface="Open Sans Bold"/>
                <a:sym typeface="Open Sans Bold"/>
              </a:rPr>
              <a:t>emphasized the need for better assessment design, AI literacy, and human judgment in evaluating student work.</a:t>
            </a:r>
          </a:p>
          <a:p>
            <a:pPr algn="just">
              <a:lnSpc>
                <a:spcPts val="2940"/>
              </a:lnSpc>
            </a:pPr>
            <a:endParaRPr lang="en-US" sz="2100" b="1">
              <a:solidFill>
                <a:srgbClr val="545454"/>
              </a:solidFill>
              <a:latin typeface="Open Sans Bold"/>
              <a:ea typeface="Open Sans Bold"/>
              <a:cs typeface="Open Sans Bold"/>
              <a:sym typeface="Open Sans Bold"/>
            </a:endParaRPr>
          </a:p>
          <a:p>
            <a:pPr algn="just">
              <a:lnSpc>
                <a:spcPts val="2940"/>
              </a:lnSpc>
            </a:pPr>
            <a:r>
              <a:rPr lang="en-US" sz="2100">
                <a:solidFill>
                  <a:srgbClr val="545454"/>
                </a:solidFill>
                <a:latin typeface="Open Sans"/>
                <a:ea typeface="Open Sans"/>
                <a:cs typeface="Open Sans"/>
                <a:sym typeface="Open Sans"/>
              </a:rPr>
              <a:t>This case demonstrates that </a:t>
            </a:r>
            <a:r>
              <a:rPr lang="en-US" sz="2100" b="1">
                <a:solidFill>
                  <a:srgbClr val="545454"/>
                </a:solidFill>
                <a:latin typeface="Open Sans Bold"/>
                <a:ea typeface="Open Sans Bold"/>
                <a:cs typeface="Open Sans Bold"/>
                <a:sym typeface="Open Sans Bold"/>
              </a:rPr>
              <a:t>academic integrity in the AI age cannot rely solely on technological enforcement</a:t>
            </a:r>
            <a:r>
              <a:rPr lang="en-US" sz="2100">
                <a:solidFill>
                  <a:srgbClr val="545454"/>
                </a:solidFill>
                <a:latin typeface="Open Sans"/>
                <a:ea typeface="Open Sans"/>
                <a:cs typeface="Open Sans"/>
                <a:sym typeface="Open Sans"/>
              </a:rPr>
              <a:t>, but </a:t>
            </a:r>
            <a:r>
              <a:rPr lang="en-US" sz="2100" b="1">
                <a:solidFill>
                  <a:srgbClr val="545454"/>
                </a:solidFill>
                <a:latin typeface="Open Sans Bold"/>
                <a:ea typeface="Open Sans Bold"/>
                <a:cs typeface="Open Sans Bold"/>
                <a:sym typeface="Open Sans Bold"/>
              </a:rPr>
              <a:t>must be grounded in trust, fairness, and thoughtful educational practice.</a:t>
            </a:r>
          </a:p>
          <a:p>
            <a:pPr algn="ctr">
              <a:lnSpc>
                <a:spcPts val="2940"/>
              </a:lnSpc>
            </a:pPr>
            <a:endParaRPr lang="en-US" sz="2100" b="1">
              <a:solidFill>
                <a:srgbClr val="545454"/>
              </a:solidFill>
              <a:latin typeface="Open Sans Bold"/>
              <a:ea typeface="Open Sans Bold"/>
              <a:cs typeface="Open Sans Bold"/>
              <a:sym typeface="Open Sans Bold"/>
            </a:endParaRPr>
          </a:p>
        </p:txBody>
      </p:sp>
      <p:sp>
        <p:nvSpPr>
          <p:cNvPr id="14" name="TextBox 14"/>
          <p:cNvSpPr txBox="1"/>
          <p:nvPr/>
        </p:nvSpPr>
        <p:spPr>
          <a:xfrm>
            <a:off x="6979081" y="3156229"/>
            <a:ext cx="4329837" cy="539162"/>
          </a:xfrm>
          <a:prstGeom prst="rect">
            <a:avLst/>
          </a:prstGeom>
        </p:spPr>
        <p:txBody>
          <a:bodyPr lIns="0" tIns="0" rIns="0" bIns="0" rtlCol="0" anchor="t">
            <a:spAutoFit/>
          </a:bodyPr>
          <a:lstStyle/>
          <a:p>
            <a:pPr algn="ctr">
              <a:lnSpc>
                <a:spcPts val="4409"/>
              </a:lnSpc>
              <a:spcBef>
                <a:spcPct val="0"/>
              </a:spcBef>
            </a:pPr>
            <a:r>
              <a:rPr lang="en-US" sz="3150" b="1" dirty="0">
                <a:solidFill>
                  <a:srgbClr val="545454"/>
                </a:solidFill>
                <a:latin typeface="Open Sans Bold"/>
                <a:ea typeface="Open Sans Bold"/>
                <a:cs typeface="Open Sans Bold"/>
                <a:sym typeface="Open Sans Bold"/>
              </a:rPr>
              <a:t>When Detection Fails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660493" y="3148584"/>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9795" y="1028700"/>
            <a:ext cx="609355" cy="60935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75362" y="1028700"/>
            <a:ext cx="609355" cy="6093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2465692" y="1028700"/>
            <a:ext cx="609355" cy="6093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4946325" y="2223729"/>
            <a:ext cx="8764853" cy="7910841"/>
          </a:xfrm>
          <a:custGeom>
            <a:avLst/>
            <a:gdLst/>
            <a:ahLst/>
            <a:cxnLst/>
            <a:rect l="l" t="t" r="r" b="b"/>
            <a:pathLst>
              <a:path w="8764853" h="7910841">
                <a:moveTo>
                  <a:pt x="0" y="0"/>
                </a:moveTo>
                <a:lnTo>
                  <a:pt x="8764853" y="0"/>
                </a:lnTo>
                <a:lnTo>
                  <a:pt x="8764853" y="7910841"/>
                </a:lnTo>
                <a:lnTo>
                  <a:pt x="0" y="7910841"/>
                </a:lnTo>
                <a:lnTo>
                  <a:pt x="0" y="0"/>
                </a:lnTo>
                <a:close/>
              </a:path>
            </a:pathLst>
          </a:custGeom>
          <a:blipFill>
            <a:blip r:embed="rId4"/>
            <a:stretch>
              <a:fillRect l="-56166" t="-7506" r="-62932" b="-64697"/>
            </a:stretch>
          </a:blipFill>
        </p:spPr>
      </p:sp>
      <p:sp>
        <p:nvSpPr>
          <p:cNvPr id="13" name="TextBox 13"/>
          <p:cNvSpPr txBox="1"/>
          <p:nvPr/>
        </p:nvSpPr>
        <p:spPr>
          <a:xfrm>
            <a:off x="3425578" y="502743"/>
            <a:ext cx="14712699" cy="1812370"/>
          </a:xfrm>
          <a:prstGeom prst="rect">
            <a:avLst/>
          </a:prstGeom>
        </p:spPr>
        <p:txBody>
          <a:bodyPr lIns="0" tIns="0" rIns="0" bIns="0" rtlCol="0" anchor="t">
            <a:spAutoFit/>
          </a:bodyPr>
          <a:lstStyle/>
          <a:p>
            <a:pPr algn="l">
              <a:lnSpc>
                <a:spcPts val="7224"/>
              </a:lnSpc>
            </a:pPr>
            <a:r>
              <a:rPr lang="en-US" sz="5600" b="1" spc="112">
                <a:solidFill>
                  <a:srgbClr val="545454"/>
                </a:solidFill>
                <a:latin typeface="Montserrat Bold"/>
                <a:ea typeface="Montserrat Bold"/>
                <a:cs typeface="Montserrat Bold"/>
                <a:sym typeface="Montserrat Bold"/>
              </a:rPr>
              <a:t>Comparative Analysis:</a:t>
            </a:r>
          </a:p>
          <a:p>
            <a:pPr algn="l">
              <a:lnSpc>
                <a:spcPts val="7224"/>
              </a:lnSpc>
            </a:pPr>
            <a:r>
              <a:rPr lang="en-US" sz="5600" b="1" spc="112">
                <a:solidFill>
                  <a:srgbClr val="545454"/>
                </a:solidFill>
                <a:latin typeface="Montserrat Bold"/>
                <a:ea typeface="Montserrat Bold"/>
                <a:cs typeface="Montserrat Bold"/>
                <a:sym typeface="Montserrat Bold"/>
              </a:rPr>
              <a:t>Selection of Kenyan Universities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3178280" y="-766998"/>
            <a:ext cx="7627507" cy="7627507"/>
          </a:xfrm>
          <a:custGeom>
            <a:avLst/>
            <a:gdLst/>
            <a:ahLst/>
            <a:cxnLst/>
            <a:rect l="l" t="t" r="r" b="b"/>
            <a:pathLst>
              <a:path w="7627507" h="7627507">
                <a:moveTo>
                  <a:pt x="0" y="7627507"/>
                </a:moveTo>
                <a:lnTo>
                  <a:pt x="7627507" y="7627507"/>
                </a:lnTo>
                <a:lnTo>
                  <a:pt x="7627507" y="0"/>
                </a:lnTo>
                <a:lnTo>
                  <a:pt x="0" y="0"/>
                </a:lnTo>
                <a:lnTo>
                  <a:pt x="0" y="7627507"/>
                </a:lnTo>
                <a:close/>
              </a:path>
            </a:pathLst>
          </a:custGeom>
          <a:blipFill>
            <a:blip>
              <a:alphaModFix amt="8999"/>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2223333" y="3425810"/>
            <a:ext cx="4163232" cy="9122660"/>
            <a:chOff x="0" y="0"/>
            <a:chExt cx="1096489" cy="2413227"/>
          </a:xfrm>
        </p:grpSpPr>
        <p:sp>
          <p:nvSpPr>
            <p:cNvPr id="4" name="Freeform 4"/>
            <p:cNvSpPr/>
            <p:nvPr/>
          </p:nvSpPr>
          <p:spPr>
            <a:xfrm>
              <a:off x="0" y="0"/>
              <a:ext cx="1096489" cy="2413227"/>
            </a:xfrm>
            <a:custGeom>
              <a:avLst/>
              <a:gdLst/>
              <a:ahLst/>
              <a:cxnLst/>
              <a:rect l="l" t="t" r="r" b="b"/>
              <a:pathLst>
                <a:path w="1096489" h="2413227">
                  <a:moveTo>
                    <a:pt x="133891" y="0"/>
                  </a:moveTo>
                  <a:lnTo>
                    <a:pt x="962598" y="0"/>
                  </a:lnTo>
                  <a:cubicBezTo>
                    <a:pt x="998108" y="0"/>
                    <a:pt x="1032164" y="14106"/>
                    <a:pt x="1057273" y="39216"/>
                  </a:cubicBezTo>
                  <a:cubicBezTo>
                    <a:pt x="1082383" y="64325"/>
                    <a:pt x="1096489" y="98381"/>
                    <a:pt x="1096489" y="133891"/>
                  </a:cubicBezTo>
                  <a:lnTo>
                    <a:pt x="1096489" y="2279336"/>
                  </a:lnTo>
                  <a:cubicBezTo>
                    <a:pt x="1096489" y="2353282"/>
                    <a:pt x="1036544" y="2413227"/>
                    <a:pt x="962598" y="2413227"/>
                  </a:cubicBezTo>
                  <a:lnTo>
                    <a:pt x="133891" y="2413227"/>
                  </a:lnTo>
                  <a:cubicBezTo>
                    <a:pt x="98381" y="2413227"/>
                    <a:pt x="64325" y="2399120"/>
                    <a:pt x="39216" y="2374011"/>
                  </a:cubicBezTo>
                  <a:cubicBezTo>
                    <a:pt x="14106" y="2348901"/>
                    <a:pt x="0" y="2314846"/>
                    <a:pt x="0" y="2279336"/>
                  </a:cubicBezTo>
                  <a:lnTo>
                    <a:pt x="0" y="133891"/>
                  </a:lnTo>
                  <a:cubicBezTo>
                    <a:pt x="0" y="98381"/>
                    <a:pt x="14106" y="64325"/>
                    <a:pt x="39216" y="39216"/>
                  </a:cubicBezTo>
                  <a:cubicBezTo>
                    <a:pt x="64325" y="14106"/>
                    <a:pt x="98381" y="0"/>
                    <a:pt x="133891" y="0"/>
                  </a:cubicBezTo>
                  <a:close/>
                </a:path>
              </a:pathLst>
            </a:custGeom>
            <a:gradFill rotWithShape="1">
              <a:gsLst>
                <a:gs pos="0">
                  <a:srgbClr val="5DE0E6">
                    <a:alpha val="100000"/>
                  </a:srgbClr>
                </a:gs>
                <a:gs pos="100000">
                  <a:srgbClr val="004AAD">
                    <a:alpha val="100000"/>
                  </a:srgbClr>
                </a:gs>
              </a:gsLst>
              <a:lin ang="0"/>
            </a:gradFill>
          </p:spPr>
        </p:sp>
        <p:sp>
          <p:nvSpPr>
            <p:cNvPr id="5" name="TextBox 5"/>
            <p:cNvSpPr txBox="1"/>
            <p:nvPr/>
          </p:nvSpPr>
          <p:spPr>
            <a:xfrm>
              <a:off x="0" y="-47625"/>
              <a:ext cx="1096489" cy="2460852"/>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2606513" y="3842691"/>
            <a:ext cx="3396872" cy="339687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31" r="-24931"/>
              </a:stretch>
            </a:blipFill>
          </p:spPr>
        </p:sp>
      </p:grpSp>
      <p:sp>
        <p:nvSpPr>
          <p:cNvPr id="8" name="Freeform 8"/>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6739699" y="1937539"/>
            <a:ext cx="4937953" cy="49379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9960" r="-9992"/>
              </a:stretch>
            </a:blipFill>
          </p:spPr>
        </p:sp>
      </p:grpSp>
      <p:grpSp>
        <p:nvGrpSpPr>
          <p:cNvPr id="11" name="Group 11"/>
          <p:cNvGrpSpPr/>
          <p:nvPr/>
        </p:nvGrpSpPr>
        <p:grpSpPr>
          <a:xfrm>
            <a:off x="12335006" y="3385750"/>
            <a:ext cx="4163232" cy="9162720"/>
            <a:chOff x="0" y="0"/>
            <a:chExt cx="1096489" cy="2413227"/>
          </a:xfrm>
        </p:grpSpPr>
        <p:sp>
          <p:nvSpPr>
            <p:cNvPr id="12" name="Freeform 12"/>
            <p:cNvSpPr/>
            <p:nvPr/>
          </p:nvSpPr>
          <p:spPr>
            <a:xfrm>
              <a:off x="0" y="0"/>
              <a:ext cx="1096489" cy="2413227"/>
            </a:xfrm>
            <a:custGeom>
              <a:avLst/>
              <a:gdLst/>
              <a:ahLst/>
              <a:cxnLst/>
              <a:rect l="l" t="t" r="r" b="b"/>
              <a:pathLst>
                <a:path w="1096489" h="2413227">
                  <a:moveTo>
                    <a:pt x="133891" y="0"/>
                  </a:moveTo>
                  <a:lnTo>
                    <a:pt x="962598" y="0"/>
                  </a:lnTo>
                  <a:cubicBezTo>
                    <a:pt x="998108" y="0"/>
                    <a:pt x="1032164" y="14106"/>
                    <a:pt x="1057273" y="39216"/>
                  </a:cubicBezTo>
                  <a:cubicBezTo>
                    <a:pt x="1082383" y="64325"/>
                    <a:pt x="1096489" y="98381"/>
                    <a:pt x="1096489" y="133891"/>
                  </a:cubicBezTo>
                  <a:lnTo>
                    <a:pt x="1096489" y="2279336"/>
                  </a:lnTo>
                  <a:cubicBezTo>
                    <a:pt x="1096489" y="2353282"/>
                    <a:pt x="1036544" y="2413227"/>
                    <a:pt x="962598" y="2413227"/>
                  </a:cubicBezTo>
                  <a:lnTo>
                    <a:pt x="133891" y="2413227"/>
                  </a:lnTo>
                  <a:cubicBezTo>
                    <a:pt x="98381" y="2413227"/>
                    <a:pt x="64325" y="2399120"/>
                    <a:pt x="39216" y="2374011"/>
                  </a:cubicBezTo>
                  <a:cubicBezTo>
                    <a:pt x="14106" y="2348901"/>
                    <a:pt x="0" y="2314846"/>
                    <a:pt x="0" y="2279336"/>
                  </a:cubicBezTo>
                  <a:lnTo>
                    <a:pt x="0" y="133891"/>
                  </a:lnTo>
                  <a:cubicBezTo>
                    <a:pt x="0" y="98381"/>
                    <a:pt x="14106" y="64325"/>
                    <a:pt x="39216" y="39216"/>
                  </a:cubicBezTo>
                  <a:cubicBezTo>
                    <a:pt x="64325" y="14106"/>
                    <a:pt x="98381" y="0"/>
                    <a:pt x="133891" y="0"/>
                  </a:cubicBezTo>
                  <a:close/>
                </a:path>
              </a:pathLst>
            </a:custGeom>
            <a:gradFill rotWithShape="1">
              <a:gsLst>
                <a:gs pos="0">
                  <a:srgbClr val="5DE0E6">
                    <a:alpha val="100000"/>
                  </a:srgbClr>
                </a:gs>
                <a:gs pos="100000">
                  <a:srgbClr val="004AAD">
                    <a:alpha val="100000"/>
                  </a:srgbClr>
                </a:gs>
              </a:gsLst>
              <a:lin ang="0"/>
            </a:gradFill>
          </p:spPr>
        </p:sp>
        <p:sp>
          <p:nvSpPr>
            <p:cNvPr id="13" name="TextBox 13"/>
            <p:cNvSpPr txBox="1"/>
            <p:nvPr/>
          </p:nvSpPr>
          <p:spPr>
            <a:xfrm>
              <a:off x="0" y="-47625"/>
              <a:ext cx="1096489" cy="2460852"/>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2667795" y="3966987"/>
            <a:ext cx="3396872" cy="33968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69551" t="-19716" r="-43045" b="-22192"/>
              </a:stretch>
            </a:blipFill>
          </p:spPr>
        </p:sp>
      </p:grpSp>
      <p:grpSp>
        <p:nvGrpSpPr>
          <p:cNvPr id="16" name="Group 16"/>
          <p:cNvGrpSpPr/>
          <p:nvPr/>
        </p:nvGrpSpPr>
        <p:grpSpPr>
          <a:xfrm>
            <a:off x="12030785" y="1937539"/>
            <a:ext cx="609355" cy="60935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12773490" y="1937539"/>
            <a:ext cx="609355" cy="60935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3512675" y="1937539"/>
            <a:ext cx="609355" cy="60935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4144550" y="1937539"/>
            <a:ext cx="609355" cy="60935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8" name="Group 28"/>
          <p:cNvGrpSpPr/>
          <p:nvPr/>
        </p:nvGrpSpPr>
        <p:grpSpPr>
          <a:xfrm>
            <a:off x="4887255" y="1937539"/>
            <a:ext cx="609355" cy="60935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31" name="Group 31"/>
          <p:cNvGrpSpPr/>
          <p:nvPr/>
        </p:nvGrpSpPr>
        <p:grpSpPr>
          <a:xfrm>
            <a:off x="5626440" y="1937539"/>
            <a:ext cx="609355" cy="609355"/>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1C53"/>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34" name="TextBox 34"/>
          <p:cNvSpPr txBox="1"/>
          <p:nvPr/>
        </p:nvSpPr>
        <p:spPr>
          <a:xfrm>
            <a:off x="2743200" y="7297184"/>
            <a:ext cx="2940367" cy="1933158"/>
          </a:xfrm>
          <a:prstGeom prst="rect">
            <a:avLst/>
          </a:prstGeom>
        </p:spPr>
        <p:txBody>
          <a:bodyPr wrap="square" lIns="0" tIns="0" rIns="0" bIns="0" rtlCol="0" anchor="t">
            <a:spAutoFit/>
          </a:bodyPr>
          <a:lstStyle/>
          <a:p>
            <a:pPr algn="ctr">
              <a:lnSpc>
                <a:spcPts val="5179"/>
              </a:lnSpc>
              <a:spcBef>
                <a:spcPct val="0"/>
              </a:spcBef>
            </a:pPr>
            <a:r>
              <a:rPr lang="en-US" sz="3000" dirty="0">
                <a:solidFill>
                  <a:srgbClr val="FFFFFF"/>
                </a:solidFill>
                <a:latin typeface="Open Sans"/>
                <a:ea typeface="Open Sans"/>
                <a:cs typeface="Open Sans"/>
                <a:sym typeface="Open Sans"/>
              </a:rPr>
              <a:t>Students are using new tools, including AI.</a:t>
            </a:r>
          </a:p>
        </p:txBody>
      </p:sp>
      <p:sp>
        <p:nvSpPr>
          <p:cNvPr id="35" name="TextBox 35"/>
          <p:cNvSpPr txBox="1"/>
          <p:nvPr/>
        </p:nvSpPr>
        <p:spPr>
          <a:xfrm>
            <a:off x="7343845" y="7104091"/>
            <a:ext cx="3729661" cy="1979823"/>
          </a:xfrm>
          <a:prstGeom prst="rect">
            <a:avLst/>
          </a:prstGeom>
        </p:spPr>
        <p:txBody>
          <a:bodyPr lIns="0" tIns="0" rIns="0" bIns="0" rtlCol="0" anchor="t">
            <a:spAutoFit/>
          </a:bodyPr>
          <a:lstStyle/>
          <a:p>
            <a:pPr algn="ctr">
              <a:lnSpc>
                <a:spcPts val="5319"/>
              </a:lnSpc>
              <a:spcBef>
                <a:spcPct val="0"/>
              </a:spcBef>
            </a:pPr>
            <a:r>
              <a:rPr lang="en-US" sz="3799">
                <a:solidFill>
                  <a:srgbClr val="545454"/>
                </a:solidFill>
                <a:latin typeface="Open Sans"/>
                <a:ea typeface="Open Sans"/>
                <a:cs typeface="Open Sans"/>
                <a:sym typeface="Open Sans"/>
              </a:rPr>
              <a:t>Lecturers are interpreting old rules.</a:t>
            </a:r>
          </a:p>
        </p:txBody>
      </p:sp>
      <p:sp>
        <p:nvSpPr>
          <p:cNvPr id="36" name="TextBox 36"/>
          <p:cNvSpPr txBox="1"/>
          <p:nvPr/>
        </p:nvSpPr>
        <p:spPr>
          <a:xfrm>
            <a:off x="12900350" y="7611509"/>
            <a:ext cx="3164317" cy="2369692"/>
          </a:xfrm>
          <a:prstGeom prst="rect">
            <a:avLst/>
          </a:prstGeom>
        </p:spPr>
        <p:txBody>
          <a:bodyPr lIns="0" tIns="0" rIns="0" bIns="0" rtlCol="0" anchor="t">
            <a:spAutoFit/>
          </a:bodyPr>
          <a:lstStyle/>
          <a:p>
            <a:pPr algn="ctr">
              <a:lnSpc>
                <a:spcPts val="3779"/>
              </a:lnSpc>
              <a:spcBef>
                <a:spcPct val="0"/>
              </a:spcBef>
            </a:pPr>
            <a:r>
              <a:rPr lang="en-US" sz="2699" dirty="0">
                <a:solidFill>
                  <a:srgbClr val="FFFFFF"/>
                </a:solidFill>
                <a:latin typeface="Open Sans"/>
                <a:ea typeface="Open Sans"/>
                <a:cs typeface="Open Sans"/>
                <a:sym typeface="Open Sans"/>
              </a:rPr>
              <a:t>And everyone is trying to make sense of what counts as “cheating”</a:t>
            </a:r>
          </a:p>
        </p:txBody>
      </p:sp>
      <p:sp>
        <p:nvSpPr>
          <p:cNvPr id="37" name="TextBox 37"/>
          <p:cNvSpPr txBox="1"/>
          <p:nvPr/>
        </p:nvSpPr>
        <p:spPr>
          <a:xfrm>
            <a:off x="2949142" y="885990"/>
            <a:ext cx="12386075" cy="742252"/>
          </a:xfrm>
          <a:prstGeom prst="rect">
            <a:avLst/>
          </a:prstGeom>
        </p:spPr>
        <p:txBody>
          <a:bodyPr lIns="0" tIns="0" rIns="0" bIns="0" rtlCol="0" anchor="t">
            <a:spAutoFit/>
          </a:bodyPr>
          <a:lstStyle/>
          <a:p>
            <a:pPr algn="ctr">
              <a:lnSpc>
                <a:spcPts val="5600"/>
              </a:lnSpc>
            </a:pPr>
            <a:r>
              <a:rPr lang="en-US" sz="5600" b="1" spc="-308">
                <a:solidFill>
                  <a:srgbClr val="545454"/>
                </a:solidFill>
                <a:latin typeface="Montserrat Bold"/>
                <a:ea typeface="Montserrat Bold"/>
                <a:cs typeface="Montserrat Bold"/>
                <a:sym typeface="Montserrat Bold"/>
              </a:rPr>
              <a:t>Our reality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20726" y="0"/>
            <a:ext cx="7627507" cy="7627507"/>
          </a:xfrm>
          <a:custGeom>
            <a:avLst/>
            <a:gdLst/>
            <a:ahLst/>
            <a:cxnLst/>
            <a:rect l="l" t="t" r="r" b="b"/>
            <a:pathLst>
              <a:path w="7627507" h="7627507">
                <a:moveTo>
                  <a:pt x="0" y="7627507"/>
                </a:moveTo>
                <a:lnTo>
                  <a:pt x="7627507" y="7627507"/>
                </a:lnTo>
                <a:lnTo>
                  <a:pt x="7627507" y="0"/>
                </a:lnTo>
                <a:lnTo>
                  <a:pt x="0" y="0"/>
                </a:lnTo>
                <a:lnTo>
                  <a:pt x="0" y="7627507"/>
                </a:lnTo>
                <a:close/>
              </a:path>
            </a:pathLst>
          </a:custGeom>
          <a:blipFill>
            <a:blip>
              <a:alphaModFix amt="8999"/>
              <a:extLst>
                <a:ext uri="{96DAC541-7B7A-43D3-8B79-37D633B846F1}">
                  <asvg:svgBlip xmlns:asvg="http://schemas.microsoft.com/office/drawing/2016/SVG/main" r:embed="rId2"/>
                </a:ext>
              </a:extLst>
            </a:blip>
            <a:stretch>
              <a:fillRect/>
            </a:stretch>
          </a:blipFill>
        </p:spPr>
      </p:sp>
      <p:sp>
        <p:nvSpPr>
          <p:cNvPr id="3" name="Freeform 3"/>
          <p:cNvSpPr/>
          <p:nvPr/>
        </p:nvSpPr>
        <p:spPr>
          <a:xfrm flipH="1">
            <a:off x="10660493" y="3425810"/>
            <a:ext cx="7627507" cy="7627507"/>
          </a:xfrm>
          <a:custGeom>
            <a:avLst/>
            <a:gdLst/>
            <a:ahLst/>
            <a:cxnLst/>
            <a:rect l="l" t="t" r="r" b="b"/>
            <a:pathLst>
              <a:path w="7627507" h="7627507">
                <a:moveTo>
                  <a:pt x="7627507" y="0"/>
                </a:moveTo>
                <a:lnTo>
                  <a:pt x="0" y="0"/>
                </a:lnTo>
                <a:lnTo>
                  <a:pt x="0" y="7627507"/>
                </a:lnTo>
                <a:lnTo>
                  <a:pt x="7627507" y="7627507"/>
                </a:lnTo>
                <a:lnTo>
                  <a:pt x="7627507"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604011" y="1152525"/>
            <a:ext cx="9078311" cy="906099"/>
          </a:xfrm>
          <a:prstGeom prst="rect">
            <a:avLst/>
          </a:prstGeom>
        </p:spPr>
        <p:txBody>
          <a:bodyPr lIns="0" tIns="0" rIns="0" bIns="0" rtlCol="0" anchor="t">
            <a:spAutoFit/>
          </a:bodyPr>
          <a:lstStyle/>
          <a:p>
            <a:pPr algn="l">
              <a:lnSpc>
                <a:spcPts val="6800"/>
              </a:lnSpc>
            </a:pPr>
            <a:r>
              <a:rPr lang="en-US" sz="6800" b="1" spc="-374">
                <a:solidFill>
                  <a:srgbClr val="545454"/>
                </a:solidFill>
                <a:latin typeface="Montserrat Bold"/>
                <a:ea typeface="Montserrat Bold"/>
                <a:cs typeface="Montserrat Bold"/>
                <a:sym typeface="Montserrat Bold"/>
              </a:rPr>
              <a:t>The Policy Oxymoron</a:t>
            </a:r>
          </a:p>
        </p:txBody>
      </p:sp>
      <p:sp>
        <p:nvSpPr>
          <p:cNvPr id="5" name="TextBox 5"/>
          <p:cNvSpPr txBox="1"/>
          <p:nvPr/>
        </p:nvSpPr>
        <p:spPr>
          <a:xfrm>
            <a:off x="2657019" y="2746423"/>
            <a:ext cx="13881099" cy="679387"/>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A91C53"/>
                </a:solidFill>
                <a:latin typeface="Open Sans Bold"/>
                <a:ea typeface="Open Sans Bold"/>
                <a:cs typeface="Open Sans Bold"/>
                <a:sym typeface="Open Sans Bold"/>
              </a:rPr>
              <a:t>We are enforcing clarity in ambiguous AI  - Use policy</a:t>
            </a:r>
          </a:p>
        </p:txBody>
      </p:sp>
      <p:grpSp>
        <p:nvGrpSpPr>
          <p:cNvPr id="6" name="Group 6"/>
          <p:cNvGrpSpPr/>
          <p:nvPr/>
        </p:nvGrpSpPr>
        <p:grpSpPr>
          <a:xfrm>
            <a:off x="13864891" y="8648945"/>
            <a:ext cx="609355" cy="6093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4682322" y="8648945"/>
            <a:ext cx="609355" cy="6093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5501227" y="8648945"/>
            <a:ext cx="609355" cy="60935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6819380" y="3964581"/>
            <a:ext cx="5556378" cy="2357839"/>
            <a:chOff x="0" y="0"/>
            <a:chExt cx="7408504" cy="3143785"/>
          </a:xfrm>
        </p:grpSpPr>
        <p:sp>
          <p:nvSpPr>
            <p:cNvPr id="16" name="TextBox 16"/>
            <p:cNvSpPr txBox="1"/>
            <p:nvPr/>
          </p:nvSpPr>
          <p:spPr>
            <a:xfrm>
              <a:off x="800452" y="-66675"/>
              <a:ext cx="5416599" cy="729694"/>
            </a:xfrm>
            <a:prstGeom prst="rect">
              <a:avLst/>
            </a:prstGeom>
          </p:spPr>
          <p:txBody>
            <a:bodyPr lIns="0" tIns="0" rIns="0" bIns="0" rtlCol="0" anchor="t">
              <a:spAutoFit/>
            </a:bodyPr>
            <a:lstStyle/>
            <a:p>
              <a:pPr algn="ctr">
                <a:lnSpc>
                  <a:spcPts val="4619"/>
                </a:lnSpc>
                <a:spcBef>
                  <a:spcPct val="0"/>
                </a:spcBef>
              </a:pPr>
              <a:r>
                <a:rPr lang="en-US" sz="3299">
                  <a:solidFill>
                    <a:srgbClr val="545454"/>
                  </a:solidFill>
                  <a:latin typeface="Open Sans"/>
                  <a:ea typeface="Open Sans"/>
                  <a:cs typeface="Open Sans"/>
                  <a:sym typeface="Open Sans"/>
                </a:rPr>
                <a:t>Unclear Policies</a:t>
              </a:r>
            </a:p>
          </p:txBody>
        </p:sp>
        <p:sp>
          <p:nvSpPr>
            <p:cNvPr id="17" name="TextBox 17"/>
            <p:cNvSpPr txBox="1"/>
            <p:nvPr/>
          </p:nvSpPr>
          <p:spPr>
            <a:xfrm>
              <a:off x="0" y="762994"/>
              <a:ext cx="7408504" cy="729694"/>
            </a:xfrm>
            <a:prstGeom prst="rect">
              <a:avLst/>
            </a:prstGeom>
          </p:spPr>
          <p:txBody>
            <a:bodyPr lIns="0" tIns="0" rIns="0" bIns="0" rtlCol="0" anchor="t">
              <a:spAutoFit/>
            </a:bodyPr>
            <a:lstStyle/>
            <a:p>
              <a:pPr algn="ctr">
                <a:lnSpc>
                  <a:spcPts val="4619"/>
                </a:lnSpc>
                <a:spcBef>
                  <a:spcPct val="0"/>
                </a:spcBef>
              </a:pPr>
              <a:r>
                <a:rPr lang="en-US" sz="3299">
                  <a:solidFill>
                    <a:srgbClr val="545454"/>
                  </a:solidFill>
                  <a:latin typeface="Open Sans"/>
                  <a:ea typeface="Open Sans"/>
                  <a:cs typeface="Open Sans"/>
                  <a:sym typeface="Open Sans"/>
                </a:rPr>
                <a:t>Uneven expectations</a:t>
              </a:r>
            </a:p>
          </p:txBody>
        </p:sp>
        <p:sp>
          <p:nvSpPr>
            <p:cNvPr id="18" name="TextBox 18"/>
            <p:cNvSpPr txBox="1"/>
            <p:nvPr/>
          </p:nvSpPr>
          <p:spPr>
            <a:xfrm>
              <a:off x="536336" y="1588542"/>
              <a:ext cx="6757304" cy="729694"/>
            </a:xfrm>
            <a:prstGeom prst="rect">
              <a:avLst/>
            </a:prstGeom>
          </p:spPr>
          <p:txBody>
            <a:bodyPr lIns="0" tIns="0" rIns="0" bIns="0" rtlCol="0" anchor="t">
              <a:spAutoFit/>
            </a:bodyPr>
            <a:lstStyle/>
            <a:p>
              <a:pPr algn="ctr">
                <a:lnSpc>
                  <a:spcPts val="4619"/>
                </a:lnSpc>
                <a:spcBef>
                  <a:spcPct val="0"/>
                </a:spcBef>
              </a:pPr>
              <a:r>
                <a:rPr lang="en-US" sz="3299">
                  <a:solidFill>
                    <a:srgbClr val="545454"/>
                  </a:solidFill>
                  <a:latin typeface="Open Sans"/>
                  <a:ea typeface="Open Sans"/>
                  <a:cs typeface="Open Sans"/>
                  <a:sym typeface="Open Sans"/>
                </a:rPr>
                <a:t>Inconsistent enforcement</a:t>
              </a:r>
            </a:p>
          </p:txBody>
        </p:sp>
        <p:sp>
          <p:nvSpPr>
            <p:cNvPr id="19" name="TextBox 19"/>
            <p:cNvSpPr txBox="1"/>
            <p:nvPr/>
          </p:nvSpPr>
          <p:spPr>
            <a:xfrm>
              <a:off x="1206688" y="2414091"/>
              <a:ext cx="5416599" cy="729694"/>
            </a:xfrm>
            <a:prstGeom prst="rect">
              <a:avLst/>
            </a:prstGeom>
          </p:spPr>
          <p:txBody>
            <a:bodyPr lIns="0" tIns="0" rIns="0" bIns="0" rtlCol="0" anchor="t">
              <a:spAutoFit/>
            </a:bodyPr>
            <a:lstStyle/>
            <a:p>
              <a:pPr algn="ctr">
                <a:lnSpc>
                  <a:spcPts val="4619"/>
                </a:lnSpc>
                <a:spcBef>
                  <a:spcPct val="0"/>
                </a:spcBef>
              </a:pPr>
              <a:r>
                <a:rPr lang="en-US" sz="3299">
                  <a:solidFill>
                    <a:srgbClr val="545454"/>
                  </a:solidFill>
                  <a:latin typeface="Open Sans"/>
                  <a:ea typeface="Open Sans"/>
                  <a:cs typeface="Open Sans"/>
                  <a:sym typeface="Open Sans"/>
                </a:rPr>
                <a:t>Clear punishments</a:t>
              </a:r>
            </a:p>
          </p:txBody>
        </p:sp>
      </p:grpSp>
      <p:sp>
        <p:nvSpPr>
          <p:cNvPr id="20" name="TextBox 20"/>
          <p:cNvSpPr txBox="1"/>
          <p:nvPr/>
        </p:nvSpPr>
        <p:spPr>
          <a:xfrm>
            <a:off x="1291938" y="7024778"/>
            <a:ext cx="16295158" cy="1780482"/>
          </a:xfrm>
          <a:prstGeom prst="rect">
            <a:avLst/>
          </a:prstGeom>
        </p:spPr>
        <p:txBody>
          <a:bodyPr lIns="0" tIns="0" rIns="0" bIns="0" rtlCol="0" anchor="t">
            <a:spAutoFit/>
          </a:bodyPr>
          <a:lstStyle/>
          <a:p>
            <a:pPr algn="ctr">
              <a:lnSpc>
                <a:spcPts val="4759"/>
              </a:lnSpc>
            </a:pPr>
            <a:r>
              <a:rPr lang="en-US" sz="3399" b="1">
                <a:solidFill>
                  <a:srgbClr val="5271FF"/>
                </a:solidFill>
                <a:latin typeface="Open Sans Bold"/>
                <a:ea typeface="Open Sans Bold"/>
                <a:cs typeface="Open Sans Bold"/>
                <a:sym typeface="Open Sans Bold"/>
              </a:rPr>
              <a:t>When students are not always facing the same rules (even within the same institution), it creates confusion about what is actually acceptable.</a:t>
            </a:r>
          </a:p>
          <a:p>
            <a:pPr algn="ctr">
              <a:lnSpc>
                <a:spcPts val="4759"/>
              </a:lnSpc>
              <a:spcBef>
                <a:spcPct val="0"/>
              </a:spcBef>
            </a:pPr>
            <a:endParaRPr lang="en-US" sz="3399" b="1">
              <a:solidFill>
                <a:srgbClr val="5271FF"/>
              </a:solidFill>
              <a:latin typeface="Open Sans Bold"/>
              <a:ea typeface="Open Sans Bold"/>
              <a:cs typeface="Open Sans Bold"/>
              <a:sym typeface="Open Sans Bo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 y="3425810"/>
            <a:ext cx="7627507" cy="7627507"/>
          </a:xfrm>
          <a:custGeom>
            <a:avLst/>
            <a:gdLst/>
            <a:ahLst/>
            <a:cxnLst/>
            <a:rect l="l" t="t" r="r" b="b"/>
            <a:pathLst>
              <a:path w="7627507" h="7627507">
                <a:moveTo>
                  <a:pt x="0" y="0"/>
                </a:moveTo>
                <a:lnTo>
                  <a:pt x="7627507" y="0"/>
                </a:lnTo>
                <a:lnTo>
                  <a:pt x="7627507" y="7627507"/>
                </a:lnTo>
                <a:lnTo>
                  <a:pt x="0" y="7627507"/>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180644" y="-1048685"/>
            <a:ext cx="11597200" cy="14595166"/>
            <a:chOff x="0" y="0"/>
            <a:chExt cx="3054407" cy="3843994"/>
          </a:xfrm>
        </p:grpSpPr>
        <p:sp>
          <p:nvSpPr>
            <p:cNvPr id="4" name="Freeform 4"/>
            <p:cNvSpPr/>
            <p:nvPr/>
          </p:nvSpPr>
          <p:spPr>
            <a:xfrm>
              <a:off x="0" y="0"/>
              <a:ext cx="3054407" cy="3843994"/>
            </a:xfrm>
            <a:custGeom>
              <a:avLst/>
              <a:gdLst/>
              <a:ahLst/>
              <a:cxnLst/>
              <a:rect l="l" t="t" r="r" b="b"/>
              <a:pathLst>
                <a:path w="3054407" h="3843994">
                  <a:moveTo>
                    <a:pt x="48065" y="0"/>
                  </a:moveTo>
                  <a:lnTo>
                    <a:pt x="3006342" y="0"/>
                  </a:lnTo>
                  <a:cubicBezTo>
                    <a:pt x="3019089" y="0"/>
                    <a:pt x="3031315" y="5064"/>
                    <a:pt x="3040329" y="14078"/>
                  </a:cubicBezTo>
                  <a:cubicBezTo>
                    <a:pt x="3049343" y="23092"/>
                    <a:pt x="3054407" y="35317"/>
                    <a:pt x="3054407" y="48065"/>
                  </a:cubicBezTo>
                  <a:lnTo>
                    <a:pt x="3054407" y="3795930"/>
                  </a:lnTo>
                  <a:cubicBezTo>
                    <a:pt x="3054407" y="3822475"/>
                    <a:pt x="3032887" y="3843994"/>
                    <a:pt x="3006342" y="3843994"/>
                  </a:cubicBezTo>
                  <a:lnTo>
                    <a:pt x="48065" y="3843994"/>
                  </a:lnTo>
                  <a:cubicBezTo>
                    <a:pt x="35317" y="3843994"/>
                    <a:pt x="23092" y="3838930"/>
                    <a:pt x="14078" y="3829917"/>
                  </a:cubicBezTo>
                  <a:cubicBezTo>
                    <a:pt x="5064" y="3820903"/>
                    <a:pt x="0" y="3808677"/>
                    <a:pt x="0" y="3795930"/>
                  </a:cubicBezTo>
                  <a:lnTo>
                    <a:pt x="0" y="48065"/>
                  </a:lnTo>
                  <a:cubicBezTo>
                    <a:pt x="0" y="35317"/>
                    <a:pt x="5064" y="23092"/>
                    <a:pt x="14078" y="14078"/>
                  </a:cubicBezTo>
                  <a:cubicBezTo>
                    <a:pt x="23092" y="5064"/>
                    <a:pt x="35317" y="0"/>
                    <a:pt x="48065" y="0"/>
                  </a:cubicBezTo>
                  <a:close/>
                </a:path>
              </a:pathLst>
            </a:custGeom>
            <a:gradFill rotWithShape="1">
              <a:gsLst>
                <a:gs pos="0">
                  <a:srgbClr val="5DE0E6">
                    <a:alpha val="100000"/>
                  </a:srgbClr>
                </a:gs>
                <a:gs pos="100000">
                  <a:srgbClr val="004AAD">
                    <a:alpha val="100000"/>
                  </a:srgbClr>
                </a:gs>
              </a:gsLst>
              <a:lin ang="0"/>
            </a:gradFill>
          </p:spPr>
        </p:sp>
        <p:sp>
          <p:nvSpPr>
            <p:cNvPr id="5" name="TextBox 5"/>
            <p:cNvSpPr txBox="1"/>
            <p:nvPr/>
          </p:nvSpPr>
          <p:spPr>
            <a:xfrm>
              <a:off x="0" y="-47625"/>
              <a:ext cx="3054407" cy="389161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3999943" y="724022"/>
            <a:ext cx="609355" cy="6093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4689149" y="724022"/>
            <a:ext cx="609355" cy="6093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5374704" y="724022"/>
            <a:ext cx="609355" cy="60935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5633"/>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12728593" y="4688714"/>
            <a:ext cx="1115531" cy="1560184"/>
          </a:xfrm>
          <a:custGeom>
            <a:avLst/>
            <a:gdLst/>
            <a:ahLst/>
            <a:cxnLst/>
            <a:rect l="l" t="t" r="r" b="b"/>
            <a:pathLst>
              <a:path w="1115531" h="1560184">
                <a:moveTo>
                  <a:pt x="0" y="0"/>
                </a:moveTo>
                <a:lnTo>
                  <a:pt x="1115531" y="0"/>
                </a:lnTo>
                <a:lnTo>
                  <a:pt x="1115531" y="1560184"/>
                </a:lnTo>
                <a:lnTo>
                  <a:pt x="0" y="1560184"/>
                </a:lnTo>
                <a:lnTo>
                  <a:pt x="0" y="0"/>
                </a:lnTo>
                <a:close/>
              </a:path>
            </a:pathLst>
          </a:custGeom>
          <a:blipFill>
            <a:blip r:embed="rId4"/>
            <a:stretch>
              <a:fillRect/>
            </a:stretch>
          </a:blipFill>
        </p:spPr>
      </p:sp>
      <p:sp>
        <p:nvSpPr>
          <p:cNvPr id="16" name="TextBox 16"/>
          <p:cNvSpPr txBox="1"/>
          <p:nvPr/>
        </p:nvSpPr>
        <p:spPr>
          <a:xfrm>
            <a:off x="9313417" y="2099685"/>
            <a:ext cx="7945883" cy="2590980"/>
          </a:xfrm>
          <a:prstGeom prst="rect">
            <a:avLst/>
          </a:prstGeom>
        </p:spPr>
        <p:txBody>
          <a:bodyPr lIns="0" tIns="0" rIns="0" bIns="0" rtlCol="0" anchor="t">
            <a:spAutoFit/>
          </a:bodyPr>
          <a:lstStyle/>
          <a:p>
            <a:pPr marL="647695" lvl="1" indent="-323848" algn="l">
              <a:lnSpc>
                <a:spcPts val="4199"/>
              </a:lnSpc>
              <a:buFont typeface="Arial"/>
              <a:buChar char="•"/>
            </a:pPr>
            <a:r>
              <a:rPr lang="en-US" sz="2999">
                <a:solidFill>
                  <a:srgbClr val="FFFFFF"/>
                </a:solidFill>
                <a:latin typeface="Open Sans"/>
                <a:ea typeface="Open Sans"/>
                <a:cs typeface="Open Sans"/>
                <a:sym typeface="Open Sans"/>
              </a:rPr>
              <a:t>Run through Turnitin / AI detector</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High AI score → assumed misconduct</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Student is penalised </a:t>
            </a:r>
          </a:p>
          <a:p>
            <a:pPr algn="l">
              <a:lnSpc>
                <a:spcPts val="4199"/>
              </a:lnSpc>
            </a:pPr>
            <a:endParaRPr lang="en-US" sz="2999">
              <a:solidFill>
                <a:srgbClr val="FFFFFF"/>
              </a:solidFill>
              <a:latin typeface="Open Sans"/>
              <a:ea typeface="Open Sans"/>
              <a:cs typeface="Open Sans"/>
              <a:sym typeface="Open Sans"/>
            </a:endParaRPr>
          </a:p>
          <a:p>
            <a:pPr algn="l">
              <a:lnSpc>
                <a:spcPts val="4199"/>
              </a:lnSpc>
            </a:pPr>
            <a:endParaRPr lang="en-US" sz="2999">
              <a:solidFill>
                <a:srgbClr val="FFFFFF"/>
              </a:solidFill>
              <a:latin typeface="Open Sans"/>
              <a:ea typeface="Open Sans"/>
              <a:cs typeface="Open Sans"/>
              <a:sym typeface="Open Sans"/>
            </a:endParaRPr>
          </a:p>
        </p:txBody>
      </p:sp>
      <p:sp>
        <p:nvSpPr>
          <p:cNvPr id="17" name="TextBox 17"/>
          <p:cNvSpPr txBox="1"/>
          <p:nvPr/>
        </p:nvSpPr>
        <p:spPr>
          <a:xfrm>
            <a:off x="10481993" y="689716"/>
            <a:ext cx="4994503" cy="1009685"/>
          </a:xfrm>
          <a:prstGeom prst="rect">
            <a:avLst/>
          </a:prstGeom>
        </p:spPr>
        <p:txBody>
          <a:bodyPr lIns="0" tIns="0" rIns="0" bIns="0" rtlCol="0" anchor="t">
            <a:spAutoFit/>
          </a:bodyPr>
          <a:lstStyle/>
          <a:p>
            <a:pPr algn="l">
              <a:lnSpc>
                <a:spcPts val="8399"/>
              </a:lnSpc>
            </a:pPr>
            <a:r>
              <a:rPr lang="en-US" sz="5999" b="1">
                <a:solidFill>
                  <a:srgbClr val="FFFFFF"/>
                </a:solidFill>
                <a:latin typeface="Montserrat Bold"/>
                <a:ea typeface="Montserrat Bold"/>
                <a:cs typeface="Montserrat Bold"/>
                <a:sym typeface="Montserrat Bold"/>
              </a:rPr>
              <a:t>Punishment</a:t>
            </a:r>
          </a:p>
        </p:txBody>
      </p:sp>
      <p:sp>
        <p:nvSpPr>
          <p:cNvPr id="18" name="TextBox 18"/>
          <p:cNvSpPr txBox="1"/>
          <p:nvPr/>
        </p:nvSpPr>
        <p:spPr>
          <a:xfrm>
            <a:off x="1750732" y="1823226"/>
            <a:ext cx="5107778" cy="6906526"/>
          </a:xfrm>
          <a:prstGeom prst="rect">
            <a:avLst/>
          </a:prstGeom>
        </p:spPr>
        <p:txBody>
          <a:bodyPr lIns="0" tIns="0" rIns="0" bIns="0" rtlCol="0" anchor="t">
            <a:spAutoFit/>
          </a:bodyPr>
          <a:lstStyle/>
          <a:p>
            <a:pPr algn="ctr">
              <a:lnSpc>
                <a:spcPts val="6800"/>
              </a:lnSpc>
            </a:pPr>
            <a:r>
              <a:rPr lang="en-US" sz="6800" spc="-374">
                <a:solidFill>
                  <a:srgbClr val="545454"/>
                </a:solidFill>
                <a:latin typeface="Montserrat"/>
                <a:ea typeface="Montserrat"/>
                <a:cs typeface="Montserrat"/>
                <a:sym typeface="Montserrat"/>
              </a:rPr>
              <a:t>How does our response through punishment affect the student’s future learning?</a:t>
            </a:r>
          </a:p>
        </p:txBody>
      </p:sp>
      <p:sp>
        <p:nvSpPr>
          <p:cNvPr id="19" name="TextBox 19"/>
          <p:cNvSpPr txBox="1"/>
          <p:nvPr/>
        </p:nvSpPr>
        <p:spPr>
          <a:xfrm>
            <a:off x="11015932" y="7006841"/>
            <a:ext cx="4590896" cy="2067069"/>
          </a:xfrm>
          <a:prstGeom prst="rect">
            <a:avLst/>
          </a:prstGeom>
        </p:spPr>
        <p:txBody>
          <a:bodyPr lIns="0" tIns="0" rIns="0" bIns="0" rtlCol="0" anchor="t">
            <a:spAutoFit/>
          </a:bodyPr>
          <a:lstStyle/>
          <a:p>
            <a:pPr marL="647695" lvl="1" indent="-323848" algn="l">
              <a:lnSpc>
                <a:spcPts val="4199"/>
              </a:lnSpc>
              <a:buFont typeface="Arial"/>
              <a:buChar char="•"/>
            </a:pPr>
            <a:r>
              <a:rPr lang="en-US" sz="2999">
                <a:solidFill>
                  <a:srgbClr val="FFFFFF"/>
                </a:solidFill>
                <a:latin typeface="Open Sans"/>
                <a:ea typeface="Open Sans"/>
                <a:cs typeface="Open Sans"/>
                <a:sym typeface="Open Sans"/>
              </a:rPr>
              <a:t>Avoid detection</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Hidden AI use</a:t>
            </a:r>
          </a:p>
          <a:p>
            <a:pPr marL="647695" lvl="1" indent="-323848" algn="l">
              <a:lnSpc>
                <a:spcPts val="4199"/>
              </a:lnSpc>
              <a:buFont typeface="Arial"/>
              <a:buChar char="•"/>
            </a:pPr>
            <a:r>
              <a:rPr lang="en-US" sz="2999">
                <a:solidFill>
                  <a:srgbClr val="FFFFFF"/>
                </a:solidFill>
                <a:latin typeface="Open Sans"/>
                <a:ea typeface="Open Sans"/>
                <a:cs typeface="Open Sans"/>
                <a:sym typeface="Open Sans"/>
              </a:rPr>
              <a:t>Compliance mindset</a:t>
            </a:r>
          </a:p>
          <a:p>
            <a:pPr algn="l">
              <a:lnSpc>
                <a:spcPts val="4199"/>
              </a:lnSpc>
            </a:pPr>
            <a:endParaRPr lang="en-US" sz="2999">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1214</Words>
  <Application>Microsoft Office PowerPoint</Application>
  <PresentationFormat>Custom</PresentationFormat>
  <Paragraphs>132</Paragraphs>
  <Slides>19</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Open Sans</vt:lpstr>
      <vt:lpstr>Montserrat</vt:lpstr>
      <vt:lpstr>Open Sans Italics</vt:lpstr>
      <vt:lpstr>Calibri</vt:lpstr>
      <vt:lpstr>Open Sans Bold</vt:lpstr>
      <vt:lpstr>Arialle</vt:lpstr>
      <vt:lpstr>Arial</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Integrity in the AI  Age</dc:title>
  <dc:creator>Mercy</dc:creator>
  <cp:lastModifiedBy>Mercy</cp:lastModifiedBy>
  <cp:revision>4</cp:revision>
  <dcterms:created xsi:type="dcterms:W3CDTF">2006-08-16T00:00:00Z</dcterms:created>
  <dcterms:modified xsi:type="dcterms:W3CDTF">2026-04-16T18:24:30Z</dcterms:modified>
  <dc:identifier>DAHG8SjXGjg</dc:identifier>
</cp:coreProperties>
</file>