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01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6E6907-7857-A448-BA42-CCD067117EB1}"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97254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E6907-7857-A448-BA42-CCD067117EB1}"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404451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E6907-7857-A448-BA42-CCD067117EB1}"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64506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E6907-7857-A448-BA42-CCD067117EB1}"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362435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6E6907-7857-A448-BA42-CCD067117EB1}"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333892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6E6907-7857-A448-BA42-CCD067117EB1}"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48571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6E6907-7857-A448-BA42-CCD067117EB1}"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303621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6E6907-7857-A448-BA42-CCD067117EB1}"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285559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E6907-7857-A448-BA42-CCD067117EB1}"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60391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6E6907-7857-A448-BA42-CCD067117EB1}"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258170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6E6907-7857-A448-BA42-CCD067117EB1}"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8EAFC-EDF4-EA40-B4CA-5B2B692741BD}" type="slidenum">
              <a:rPr lang="en-US" smtClean="0"/>
              <a:t>‹#›</a:t>
            </a:fld>
            <a:endParaRPr lang="en-US"/>
          </a:p>
        </p:txBody>
      </p:sp>
    </p:spTree>
    <p:extLst>
      <p:ext uri="{BB962C8B-B14F-4D97-AF65-F5344CB8AC3E}">
        <p14:creationId xmlns:p14="http://schemas.microsoft.com/office/powerpoint/2010/main" val="3915899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raditional-and-classic-sunburst-or-starburst-background-red-4k-and-full-hd_nk_wx8dp__F0000.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460376"/>
            <a:ext cx="8229600" cy="56657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E6907-7857-A448-BA42-CCD067117EB1}" type="datetimeFigureOut">
              <a:rPr lang="en-US" smtClean="0"/>
              <a:t>5/31/2018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8EAFC-EDF4-EA40-B4CA-5B2B692741BD}" type="slidenum">
              <a:rPr lang="en-US" smtClean="0"/>
              <a:t>‹#›</a:t>
            </a:fld>
            <a:endParaRPr lang="en-US"/>
          </a:p>
        </p:txBody>
      </p:sp>
    </p:spTree>
    <p:extLst>
      <p:ext uri="{BB962C8B-B14F-4D97-AF65-F5344CB8AC3E}">
        <p14:creationId xmlns:p14="http://schemas.microsoft.com/office/powerpoint/2010/main" val="732699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800" kern="1200">
          <a:ln w="19050" cmpd="sng">
            <a:solidFill>
              <a:srgbClr val="000000"/>
            </a:solidFill>
          </a:ln>
          <a:solidFill>
            <a:schemeClr val="bg1"/>
          </a:solidFill>
          <a:latin typeface="Arial Rounded MT Bold"/>
          <a:ea typeface="+mn-ea"/>
          <a:cs typeface="Arial Rounded MT Bold"/>
        </a:defRPr>
      </a:lvl1pPr>
      <a:lvl2pPr marL="457200" indent="0" algn="l" defTabSz="457200" rtl="0" eaLnBrk="1" latinLnBrk="0" hangingPunct="1">
        <a:spcBef>
          <a:spcPct val="20000"/>
        </a:spcBef>
        <a:buFont typeface="Arial"/>
        <a:buNone/>
        <a:defRPr sz="4800" kern="1200">
          <a:ln w="19050" cmpd="sng">
            <a:solidFill>
              <a:srgbClr val="000000"/>
            </a:solidFill>
          </a:ln>
          <a:solidFill>
            <a:schemeClr val="bg1"/>
          </a:solidFill>
          <a:latin typeface="Arial Rounded MT Bold"/>
          <a:ea typeface="+mn-ea"/>
          <a:cs typeface="Arial Rounded MT Bold"/>
        </a:defRPr>
      </a:lvl2pPr>
      <a:lvl3pPr marL="914400" indent="0" algn="l" defTabSz="457200" rtl="0" eaLnBrk="1" latinLnBrk="0" hangingPunct="1">
        <a:spcBef>
          <a:spcPct val="20000"/>
        </a:spcBef>
        <a:buFont typeface="Arial"/>
        <a:buNone/>
        <a:defRPr sz="4800" kern="1200">
          <a:ln w="19050" cmpd="sng">
            <a:solidFill>
              <a:srgbClr val="000000"/>
            </a:solidFill>
          </a:ln>
          <a:solidFill>
            <a:schemeClr val="bg1"/>
          </a:solidFill>
          <a:latin typeface="Arial Rounded MT Bold"/>
          <a:ea typeface="+mn-ea"/>
          <a:cs typeface="Arial Rounded MT Bold"/>
        </a:defRPr>
      </a:lvl3pPr>
      <a:lvl4pPr marL="1371600" indent="0" algn="l" defTabSz="457200" rtl="0" eaLnBrk="1" latinLnBrk="0" hangingPunct="1">
        <a:spcBef>
          <a:spcPct val="20000"/>
        </a:spcBef>
        <a:buFont typeface="Arial"/>
        <a:buNone/>
        <a:defRPr sz="4800" kern="1200">
          <a:ln w="19050" cmpd="sng">
            <a:solidFill>
              <a:srgbClr val="000000"/>
            </a:solidFill>
          </a:ln>
          <a:solidFill>
            <a:schemeClr val="bg1"/>
          </a:solidFill>
          <a:latin typeface="Arial Rounded MT Bold"/>
          <a:ea typeface="+mn-ea"/>
          <a:cs typeface="Arial Rounded MT Bold"/>
        </a:defRPr>
      </a:lvl4pPr>
      <a:lvl5pPr marL="1828800" indent="0" algn="l" defTabSz="457200" rtl="0" eaLnBrk="1" latinLnBrk="0" hangingPunct="1">
        <a:spcBef>
          <a:spcPct val="20000"/>
        </a:spcBef>
        <a:buFont typeface="Arial"/>
        <a:buNone/>
        <a:defRPr sz="4800" kern="1200">
          <a:ln w="19050" cmpd="sng">
            <a:solidFill>
              <a:srgbClr val="000000"/>
            </a:solidFill>
          </a:ln>
          <a:solidFill>
            <a:schemeClr val="bg1"/>
          </a:solidFill>
          <a:latin typeface="Arial Rounded MT Bold"/>
          <a:ea typeface="+mn-ea"/>
          <a:cs typeface="Arial Rounded M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algn="ctr"/>
            <a:endParaRPr lang="en-US" sz="9600" baseline="30000" dirty="0">
              <a:ln w="38100" cmpd="sng">
                <a:solidFill>
                  <a:srgbClr val="000000"/>
                </a:solidFill>
              </a:ln>
              <a:solidFill>
                <a:srgbClr val="FFFFFF"/>
              </a:solidFill>
              <a:latin typeface="Wobbles"/>
            </a:endParaRPr>
          </a:p>
          <a:p>
            <a:pPr algn="ctr"/>
            <a:r>
              <a:rPr lang="en-US" sz="9600" baseline="30000" dirty="0">
                <a:ln w="38100" cmpd="sng">
                  <a:solidFill>
                    <a:srgbClr val="000000"/>
                  </a:solidFill>
                </a:ln>
                <a:solidFill>
                  <a:srgbClr val="FFFFFF"/>
                </a:solidFill>
                <a:latin typeface="Wobbles"/>
              </a:rPr>
              <a:t>Everyone Needs a Superhero</a:t>
            </a:r>
            <a:endParaRPr lang="en-US" dirty="0">
              <a:ln w="38100" cmpd="sng">
                <a:solidFill>
                  <a:srgbClr val="000000"/>
                </a:solidFill>
              </a:ln>
            </a:endParaRPr>
          </a:p>
        </p:txBody>
      </p:sp>
    </p:spTree>
    <p:extLst>
      <p:ext uri="{BB962C8B-B14F-4D97-AF65-F5344CB8AC3E}">
        <p14:creationId xmlns:p14="http://schemas.microsoft.com/office/powerpoint/2010/main" val="307792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a:t>2. We become righteous through Him (v9-11)</a:t>
            </a:r>
          </a:p>
          <a:p>
            <a:pPr algn="ctr"/>
            <a:endParaRPr lang="en-US" dirty="0"/>
          </a:p>
        </p:txBody>
      </p:sp>
    </p:spTree>
    <p:extLst>
      <p:ext uri="{BB962C8B-B14F-4D97-AF65-F5344CB8AC3E}">
        <p14:creationId xmlns:p14="http://schemas.microsoft.com/office/powerpoint/2010/main" val="2684356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a:t>The benefits of righteousness:</a:t>
            </a:r>
          </a:p>
          <a:p>
            <a:pPr algn="ctr"/>
            <a:endParaRPr lang="en-US" dirty="0"/>
          </a:p>
          <a:p>
            <a:pPr algn="ctr"/>
            <a:r>
              <a:rPr lang="en-US" dirty="0"/>
              <a:t>a. we are saved from wrath</a:t>
            </a:r>
          </a:p>
          <a:p>
            <a:pPr algn="ctr"/>
            <a:endParaRPr lang="en-US" dirty="0"/>
          </a:p>
        </p:txBody>
      </p:sp>
    </p:spTree>
    <p:extLst>
      <p:ext uri="{BB962C8B-B14F-4D97-AF65-F5344CB8AC3E}">
        <p14:creationId xmlns:p14="http://schemas.microsoft.com/office/powerpoint/2010/main" val="2849522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a:t>The benefits of righteousness:</a:t>
            </a:r>
          </a:p>
          <a:p>
            <a:pPr algn="ctr"/>
            <a:endParaRPr lang="en-US" dirty="0"/>
          </a:p>
          <a:p>
            <a:pPr algn="ctr"/>
            <a:r>
              <a:rPr lang="en-US" dirty="0"/>
              <a:t>b. our relationship with God is repaired</a:t>
            </a:r>
          </a:p>
        </p:txBody>
      </p:sp>
    </p:spTree>
    <p:extLst>
      <p:ext uri="{BB962C8B-B14F-4D97-AF65-F5344CB8AC3E}">
        <p14:creationId xmlns:p14="http://schemas.microsoft.com/office/powerpoint/2010/main" val="157793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10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3490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lid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algn="ctr"/>
            <a:r>
              <a:rPr lang="en-US" sz="9600" dirty="0">
                <a:ln w="19050" cmpd="sng">
                  <a:solidFill>
                    <a:srgbClr val="000000"/>
                  </a:solidFill>
                </a:ln>
                <a:solidFill>
                  <a:srgbClr val="FFFFFF"/>
                </a:solidFill>
                <a:latin typeface="ArialRoundedMTBold"/>
              </a:rPr>
              <a:t>Big Idea: </a:t>
            </a:r>
          </a:p>
          <a:p>
            <a:pPr algn="ctr"/>
            <a:endParaRPr lang="en-US" dirty="0">
              <a:ln w="19050" cmpd="sng">
                <a:solidFill>
                  <a:srgbClr val="000000"/>
                </a:solidFill>
              </a:ln>
              <a:solidFill>
                <a:srgbClr val="FFFFFF"/>
              </a:solidFill>
              <a:latin typeface="ArialRoundedMTBold"/>
            </a:endParaRPr>
          </a:p>
          <a:p>
            <a:pPr algn="ctr"/>
            <a:r>
              <a:rPr lang="en-US" dirty="0">
                <a:ln w="19050" cmpd="sng">
                  <a:solidFill>
                    <a:srgbClr val="000000"/>
                  </a:solidFill>
                </a:ln>
                <a:solidFill>
                  <a:srgbClr val="FFFFFF"/>
                </a:solidFill>
                <a:latin typeface="ArialRoundedMTBold"/>
              </a:rPr>
              <a:t>JESUS IS MY SUPERHERO!</a:t>
            </a:r>
          </a:p>
          <a:p>
            <a:endParaRPr lang="en-US" dirty="0">
              <a:ln w="19050" cmpd="sng">
                <a:solidFill>
                  <a:srgbClr val="000000"/>
                </a:solidFill>
              </a:ln>
            </a:endParaRPr>
          </a:p>
        </p:txBody>
      </p:sp>
    </p:spTree>
    <p:extLst>
      <p:ext uri="{BB962C8B-B14F-4D97-AF65-F5344CB8AC3E}">
        <p14:creationId xmlns:p14="http://schemas.microsoft.com/office/powerpoint/2010/main" val="208872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aseline="30000" dirty="0"/>
              <a:t>6 </a:t>
            </a:r>
            <a:r>
              <a:rPr lang="en-US" dirty="0"/>
              <a:t>For while we were still helpless, at the appointed moment, Christ died for the ungodly. </a:t>
            </a:r>
            <a:r>
              <a:rPr lang="en-US" baseline="30000" dirty="0"/>
              <a:t>7 </a:t>
            </a:r>
            <a:r>
              <a:rPr lang="en-US" dirty="0"/>
              <a:t>For rarely will someone die for a just person—though for a good person perhaps someone might even dare to die. </a:t>
            </a:r>
          </a:p>
        </p:txBody>
      </p:sp>
    </p:spTree>
    <p:extLst>
      <p:ext uri="{BB962C8B-B14F-4D97-AF65-F5344CB8AC3E}">
        <p14:creationId xmlns:p14="http://schemas.microsoft.com/office/powerpoint/2010/main" val="176291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 </a:t>
            </a:r>
            <a:r>
              <a:rPr lang="en-US" baseline="30000" dirty="0"/>
              <a:t>8 </a:t>
            </a:r>
            <a:r>
              <a:rPr lang="en-US" dirty="0"/>
              <a:t>But God proves His own love for us in that while we were still sinners, Christ died for us! </a:t>
            </a:r>
            <a:r>
              <a:rPr lang="en-US" baseline="30000" dirty="0"/>
              <a:t>9 </a:t>
            </a:r>
            <a:r>
              <a:rPr lang="en-US" dirty="0"/>
              <a:t>Much more then, since we have now been declared righteous by His blood, we will be saved through Him from wrath.</a:t>
            </a:r>
          </a:p>
        </p:txBody>
      </p:sp>
    </p:spTree>
    <p:extLst>
      <p:ext uri="{BB962C8B-B14F-4D97-AF65-F5344CB8AC3E}">
        <p14:creationId xmlns:p14="http://schemas.microsoft.com/office/powerpoint/2010/main" val="5550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r>
              <a:rPr lang="en-US" baseline="30000" dirty="0"/>
              <a:t>10 </a:t>
            </a:r>
            <a:r>
              <a:rPr lang="en-US" dirty="0"/>
              <a:t>For if, while we were enemies, we were reconciled to God through the death of His Son, then how much more, having been reconciled, will we be saved by His life! </a:t>
            </a:r>
          </a:p>
        </p:txBody>
      </p:sp>
    </p:spTree>
    <p:extLst>
      <p:ext uri="{BB962C8B-B14F-4D97-AF65-F5344CB8AC3E}">
        <p14:creationId xmlns:p14="http://schemas.microsoft.com/office/powerpoint/2010/main" val="336604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aseline="30000" dirty="0"/>
              <a:t>11 </a:t>
            </a:r>
            <a:r>
              <a:rPr lang="en-US" dirty="0"/>
              <a:t>And not only that, but we also rejoice in God through our Lord Jesus Christ. We have now received this reconciliation through Him.</a:t>
            </a:r>
          </a:p>
        </p:txBody>
      </p:sp>
    </p:spTree>
    <p:extLst>
      <p:ext uri="{BB962C8B-B14F-4D97-AF65-F5344CB8AC3E}">
        <p14:creationId xmlns:p14="http://schemas.microsoft.com/office/powerpoint/2010/main" val="189101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597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a:t>1. Jesus came to help the helpless (v6-8)</a:t>
            </a:r>
          </a:p>
          <a:p>
            <a:pPr algn="ctr"/>
            <a:endParaRPr lang="en-US" dirty="0"/>
          </a:p>
          <a:p>
            <a:pPr algn="ctr"/>
            <a:r>
              <a:rPr lang="en-US" dirty="0"/>
              <a:t> a. we don't deserve it</a:t>
            </a:r>
          </a:p>
          <a:p>
            <a:pPr algn="ctr"/>
            <a:endParaRPr lang="en-US" dirty="0"/>
          </a:p>
        </p:txBody>
      </p:sp>
    </p:spTree>
    <p:extLst>
      <p:ext uri="{BB962C8B-B14F-4D97-AF65-F5344CB8AC3E}">
        <p14:creationId xmlns:p14="http://schemas.microsoft.com/office/powerpoint/2010/main" val="57704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a:t>1. Jesus came to help the helpless (v6-8)</a:t>
            </a:r>
          </a:p>
          <a:p>
            <a:pPr algn="ctr"/>
            <a:endParaRPr lang="en-US" dirty="0"/>
          </a:p>
          <a:p>
            <a:pPr algn="ctr"/>
            <a:r>
              <a:rPr lang="en-US" dirty="0"/>
              <a:t>b. He showed us His great love</a:t>
            </a:r>
          </a:p>
        </p:txBody>
      </p:sp>
    </p:spTree>
    <p:extLst>
      <p:ext uri="{BB962C8B-B14F-4D97-AF65-F5344CB8AC3E}">
        <p14:creationId xmlns:p14="http://schemas.microsoft.com/office/powerpoint/2010/main" val="3571542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TotalTime>
  <Words>90</Words>
  <Application>Microsoft Office PowerPoint</Application>
  <PresentationFormat>On-screen Show (4:3)</PresentationFormat>
  <Paragraphs>22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Rounded MT Bold</vt:lpstr>
      <vt:lpstr>ArialRoundedMTBold</vt:lpstr>
      <vt:lpstr>Calibri</vt:lpstr>
      <vt:lpstr>Wobbles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Marcie Marckel</dc:creator>
  <cp:lastModifiedBy>Tim</cp:lastModifiedBy>
  <cp:revision>4</cp:revision>
  <dcterms:created xsi:type="dcterms:W3CDTF">2018-05-30T20:43:45Z</dcterms:created>
  <dcterms:modified xsi:type="dcterms:W3CDTF">2018-05-31T14:11:59Z</dcterms:modified>
</cp:coreProperties>
</file>