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7" r:id="rId5"/>
    <p:sldId id="265" r:id="rId6"/>
    <p:sldId id="273" r:id="rId7"/>
    <p:sldId id="275" r:id="rId8"/>
    <p:sldId id="258" r:id="rId9"/>
    <p:sldId id="280" r:id="rId10"/>
    <p:sldId id="272" r:id="rId11"/>
    <p:sldId id="267" r:id="rId12"/>
    <p:sldId id="282" r:id="rId13"/>
    <p:sldId id="281" r:id="rId14"/>
    <p:sldId id="277" r:id="rId15"/>
    <p:sldId id="278" r:id="rId16"/>
    <p:sldId id="283" r:id="rId17"/>
    <p:sldId id="279"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280" autoAdjust="0"/>
  </p:normalViewPr>
  <p:slideViewPr>
    <p:cSldViewPr>
      <p:cViewPr varScale="1">
        <p:scale>
          <a:sx n="61" d="100"/>
          <a:sy n="61" d="100"/>
        </p:scale>
        <p:origin x="144" y="3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5/11/2018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5/11/2018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225588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1506859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10</a:t>
            </a:fld>
            <a:endParaRPr lang="en-US"/>
          </a:p>
        </p:txBody>
      </p:sp>
    </p:spTree>
    <p:extLst>
      <p:ext uri="{BB962C8B-B14F-4D97-AF65-F5344CB8AC3E}">
        <p14:creationId xmlns:p14="http://schemas.microsoft.com/office/powerpoint/2010/main" val="8507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62102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12</a:t>
            </a:fld>
            <a:endParaRPr lang="en-US"/>
          </a:p>
        </p:txBody>
      </p:sp>
    </p:spTree>
    <p:extLst>
      <p:ext uri="{BB962C8B-B14F-4D97-AF65-F5344CB8AC3E}">
        <p14:creationId xmlns:p14="http://schemas.microsoft.com/office/powerpoint/2010/main" val="234603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13</a:t>
            </a:fld>
            <a:endParaRPr lang="en-US"/>
          </a:p>
        </p:txBody>
      </p:sp>
    </p:spTree>
    <p:extLst>
      <p:ext uri="{BB962C8B-B14F-4D97-AF65-F5344CB8AC3E}">
        <p14:creationId xmlns:p14="http://schemas.microsoft.com/office/powerpoint/2010/main" val="819852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5/11/2018</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5/11/2018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5/11/2018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5/11/2018</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5/11/2018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5/11/2018</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5/11/2018</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5/11/2018</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5/11/2018</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5/11/2018</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5/11/2018</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2" y="1371600"/>
            <a:ext cx="10287000" cy="3200400"/>
          </a:xfrm>
        </p:spPr>
        <p:txBody>
          <a:bodyPr>
            <a:normAutofit fontScale="90000"/>
          </a:bodyPr>
          <a:lstStyle/>
          <a:p>
            <a:pPr algn="ctr"/>
            <a:r>
              <a:rPr lang="en-US" sz="11500" b="1" dirty="0">
                <a:effectLst>
                  <a:outerShdw blurRad="38100" dist="38100" dir="2700000" algn="tl">
                    <a:srgbClr val="000000">
                      <a:alpha val="43137"/>
                    </a:srgbClr>
                  </a:outerShdw>
                </a:effectLst>
              </a:rPr>
              <a:t>THE MIRACLES </a:t>
            </a:r>
            <a:br>
              <a:rPr lang="en-US" sz="11500" b="1" dirty="0">
                <a:effectLst>
                  <a:outerShdw blurRad="38100" dist="38100" dir="2700000" algn="tl">
                    <a:srgbClr val="000000">
                      <a:alpha val="43137"/>
                    </a:srgbClr>
                  </a:outerShdw>
                </a:effectLst>
              </a:rPr>
            </a:br>
            <a:r>
              <a:rPr lang="en-US" sz="11500" b="1" dirty="0">
                <a:effectLst>
                  <a:outerShdw blurRad="38100" dist="38100" dir="2700000" algn="tl">
                    <a:srgbClr val="000000">
                      <a:alpha val="43137"/>
                    </a:srgbClr>
                  </a:outerShdw>
                </a:effectLst>
              </a:rPr>
              <a:t>OF JESUS                                   </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819400"/>
            <a:ext cx="9601200" cy="1143000"/>
          </a:xfrm>
        </p:spPr>
        <p:txBody>
          <a:bodyPr>
            <a:normAutofit fontScale="90000"/>
          </a:bodyPr>
          <a:lstStyle/>
          <a:p>
            <a:r>
              <a:rPr lang="en-US" sz="5300" b="1" dirty="0">
                <a:effectLst>
                  <a:outerShdw blurRad="38100" dist="38100" dir="2700000" algn="tl">
                    <a:srgbClr val="000000">
                      <a:alpha val="43137"/>
                    </a:srgbClr>
                  </a:outerShdw>
                </a:effectLst>
              </a:rPr>
              <a:t>1. Desperate Faith</a:t>
            </a:r>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Some people live by desperate faith.</a:t>
            </a:r>
          </a:p>
        </p:txBody>
      </p:sp>
    </p:spTree>
    <p:extLst>
      <p:ext uri="{BB962C8B-B14F-4D97-AF65-F5344CB8AC3E}">
        <p14:creationId xmlns:p14="http://schemas.microsoft.com/office/powerpoint/2010/main" val="190195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895600"/>
            <a:ext cx="9601200" cy="1143000"/>
          </a:xfrm>
        </p:spPr>
        <p:txBody>
          <a:bodyPr>
            <a:normAutofit fontScale="90000"/>
          </a:bodyPr>
          <a:lstStyle/>
          <a:p>
            <a:br>
              <a:rPr lang="en-US" sz="4400" b="1" dirty="0">
                <a:effectLst>
                  <a:outerShdw blurRad="38100" dist="38100" dir="2700000" algn="tl">
                    <a:srgbClr val="000000">
                      <a:alpha val="43137"/>
                    </a:srgbClr>
                  </a:outerShdw>
                </a:effectLst>
              </a:rPr>
            </a:br>
            <a:br>
              <a:rPr lang="en-US" sz="6000" b="1" dirty="0">
                <a:effectLst>
                  <a:outerShdw blurRad="38100" dist="38100" dir="2700000" algn="tl">
                    <a:srgbClr val="000000">
                      <a:alpha val="43137"/>
                    </a:srgbClr>
                  </a:outerShdw>
                </a:effectLst>
              </a:rPr>
            </a:br>
            <a:r>
              <a:rPr lang="en-US" sz="5300" b="1" dirty="0">
                <a:effectLst>
                  <a:outerShdw blurRad="38100" dist="38100" dir="2700000" algn="tl">
                    <a:srgbClr val="000000">
                      <a:alpha val="43137"/>
                    </a:srgbClr>
                  </a:outerShdw>
                </a:effectLst>
              </a:rPr>
              <a:t>2. Trusting Faith</a:t>
            </a:r>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Many people live by trusting faith. </a:t>
            </a:r>
          </a:p>
        </p:txBody>
      </p:sp>
    </p:spTree>
    <p:extLst>
      <p:ext uri="{BB962C8B-B14F-4D97-AF65-F5344CB8AC3E}">
        <p14:creationId xmlns:p14="http://schemas.microsoft.com/office/powerpoint/2010/main" val="312792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895600"/>
            <a:ext cx="9601200" cy="1143000"/>
          </a:xfrm>
        </p:spPr>
        <p:txBody>
          <a:bodyPr>
            <a:normAutofit fontScale="90000"/>
          </a:bodyPr>
          <a:lstStyle/>
          <a:p>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5300" b="1" dirty="0">
                <a:effectLst>
                  <a:outerShdw blurRad="38100" dist="38100" dir="2700000" algn="tl">
                    <a:srgbClr val="000000">
                      <a:alpha val="43137"/>
                    </a:srgbClr>
                  </a:outerShdw>
                </a:effectLst>
              </a:rPr>
              <a:t>3. Confirmed Faith</a:t>
            </a:r>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Others live by confirmed faith.</a:t>
            </a:r>
          </a:p>
        </p:txBody>
      </p:sp>
    </p:spTree>
    <p:extLst>
      <p:ext uri="{BB962C8B-B14F-4D97-AF65-F5344CB8AC3E}">
        <p14:creationId xmlns:p14="http://schemas.microsoft.com/office/powerpoint/2010/main" val="17048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895600"/>
            <a:ext cx="9601200" cy="1143000"/>
          </a:xfrm>
        </p:spPr>
        <p:txBody>
          <a:bodyPr>
            <a:normAutofit fontScale="90000"/>
          </a:bodyPr>
          <a:lstStyle/>
          <a:p>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5300" b="1" dirty="0">
                <a:effectLst>
                  <a:outerShdw blurRad="38100" dist="38100" dir="2700000" algn="tl">
                    <a:srgbClr val="000000">
                      <a:alpha val="43137"/>
                    </a:srgbClr>
                  </a:outerShdw>
                </a:effectLst>
              </a:rPr>
              <a:t>3. Contagious Faith</a:t>
            </a:r>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Only a few live by contagious faith.</a:t>
            </a:r>
          </a:p>
        </p:txBody>
      </p:sp>
    </p:spTree>
    <p:extLst>
      <p:ext uri="{BB962C8B-B14F-4D97-AF65-F5344CB8AC3E}">
        <p14:creationId xmlns:p14="http://schemas.microsoft.com/office/powerpoint/2010/main" val="347095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990600"/>
            <a:ext cx="9906000" cy="3200400"/>
          </a:xfrm>
        </p:spPr>
        <p:txBody>
          <a:bodyPr>
            <a:normAutofit/>
          </a:bodyPr>
          <a:lstStyle/>
          <a:p>
            <a:r>
              <a:rPr lang="en-US" sz="8000" b="1" dirty="0">
                <a:effectLst>
                  <a:outerShdw blurRad="38100" dist="38100" dir="2700000" algn="tl">
                    <a:srgbClr val="000000">
                      <a:alpha val="43137"/>
                    </a:srgbClr>
                  </a:outerShdw>
                </a:effectLst>
              </a:rPr>
              <a:t>THE MIRACLES OF JESUS</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812" y="5466420"/>
            <a:ext cx="3589732" cy="1220947"/>
          </a:xfrm>
          <a:prstGeom prst="rect">
            <a:avLst/>
          </a:prstGeom>
        </p:spPr>
      </p:pic>
    </p:spTree>
    <p:extLst>
      <p:ext uri="{BB962C8B-B14F-4D97-AF65-F5344CB8AC3E}">
        <p14:creationId xmlns:p14="http://schemas.microsoft.com/office/powerpoint/2010/main" val="169938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371600"/>
          </a:xfrm>
        </p:spPr>
        <p:txBody>
          <a:bodyPr>
            <a:normAutofit/>
          </a:bodyPr>
          <a:lstStyle/>
          <a:p>
            <a:pPr algn="ctr"/>
            <a:r>
              <a:rPr lang="en-US" sz="4000" b="1" dirty="0"/>
              <a:t>Three words which describe miracles in the New Testament. </a:t>
            </a:r>
          </a:p>
        </p:txBody>
      </p:sp>
      <p:sp>
        <p:nvSpPr>
          <p:cNvPr id="3" name="Content Placeholder 2">
            <a:extLst>
              <a:ext uri="{FF2B5EF4-FFF2-40B4-BE49-F238E27FC236}">
                <a16:creationId xmlns:a16="http://schemas.microsoft.com/office/drawing/2014/main" id="{569413E3-6235-4254-88A2-3EE05A24D205}"/>
              </a:ext>
            </a:extLst>
          </p:cNvPr>
          <p:cNvSpPr>
            <a:spLocks noGrp="1"/>
          </p:cNvSpPr>
          <p:nvPr>
            <p:ph idx="1"/>
          </p:nvPr>
        </p:nvSpPr>
        <p:spPr>
          <a:xfrm>
            <a:off x="1293813" y="2133600"/>
            <a:ext cx="9601200" cy="4038600"/>
          </a:xfrm>
        </p:spPr>
        <p:txBody>
          <a:bodyPr>
            <a:normAutofit/>
          </a:bodyPr>
          <a:lstStyle/>
          <a:p>
            <a:pPr marL="0" indent="0">
              <a:buNone/>
            </a:pPr>
            <a:r>
              <a:rPr lang="en-US" sz="3600" b="1" dirty="0">
                <a:effectLst>
                  <a:outerShdw blurRad="38100" dist="38100" dir="2700000" algn="tl">
                    <a:srgbClr val="000000">
                      <a:alpha val="43137"/>
                    </a:srgbClr>
                  </a:outerShdw>
                </a:effectLst>
              </a:rPr>
              <a:t>1. Power</a:t>
            </a:r>
          </a:p>
          <a:p>
            <a:pPr marL="0" indent="0">
              <a:buNone/>
            </a:pPr>
            <a:r>
              <a:rPr lang="en-US" sz="3600" b="1" dirty="0">
                <a:effectLst>
                  <a:outerShdw blurRad="38100" dist="38100" dir="2700000" algn="tl">
                    <a:srgbClr val="000000">
                      <a:alpha val="43137"/>
                    </a:srgbClr>
                  </a:outerShdw>
                </a:effectLst>
              </a:rPr>
              <a:t>2. Sign</a:t>
            </a:r>
          </a:p>
          <a:p>
            <a:pPr marL="0" indent="0">
              <a:buNone/>
            </a:pPr>
            <a:r>
              <a:rPr lang="en-US" sz="3600" b="1" dirty="0">
                <a:effectLst>
                  <a:outerShdw blurRad="38100" dist="38100" dir="2700000" algn="tl">
                    <a:srgbClr val="000000">
                      <a:alpha val="43137"/>
                    </a:srgbClr>
                  </a:outerShdw>
                </a:effectLst>
              </a:rPr>
              <a:t>3. Wonder</a:t>
            </a:r>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4:39-54</a:t>
            </a:r>
          </a:p>
        </p:txBody>
      </p:sp>
      <p:sp>
        <p:nvSpPr>
          <p:cNvPr id="5" name="Content Placeholder 4"/>
          <p:cNvSpPr>
            <a:spLocks noGrp="1"/>
          </p:cNvSpPr>
          <p:nvPr>
            <p:ph sz="half" idx="1"/>
          </p:nvPr>
        </p:nvSpPr>
        <p:spPr>
          <a:xfrm>
            <a:off x="1293813" y="2057400"/>
            <a:ext cx="10439400" cy="4495800"/>
          </a:xfrm>
        </p:spPr>
        <p:txBody>
          <a:bodyPr>
            <a:normAutofit/>
          </a:bodyPr>
          <a:lstStyle/>
          <a:p>
            <a:pPr marL="0" indent="0">
              <a:buNone/>
            </a:pPr>
            <a:r>
              <a:rPr lang="en-US" sz="3200" b="1" dirty="0"/>
              <a:t>“Now many Samaritans from that town believed in Him because of what the woman said when she testified, “He told me everything I ever did.” 40 Therefore, when the Samaritans came to Him, they asked Him to stay with them, and He stayed there two days. 41 Many more believed because of what He said. 42 And they told the woman, “We no longer believe because of what you said, for we have heard for ourselves and know that this really is the Savior of the world.”</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5715000"/>
            <a:ext cx="9601200" cy="1143000"/>
          </a:xfrm>
        </p:spPr>
        <p:txBody>
          <a:bodyPr>
            <a:normAutofit fontScale="90000"/>
          </a:bodyPr>
          <a:lstStyle/>
          <a:p>
            <a:r>
              <a:rPr lang="en-US" b="1" dirty="0"/>
              <a:t>“43 After two days He left there for Galilee. 44 Jesus Himself testified that a prophet has no honor in his own country. 45 When they entered Galilee, the Galileans welcomed Him because they had seen everything He did in Jerusalem during the festival. For they also had gone to the festival.</a:t>
            </a:r>
            <a:br>
              <a:rPr lang="en-US" b="1" dirty="0"/>
            </a:br>
            <a:r>
              <a:rPr lang="en-US" b="1" dirty="0"/>
              <a:t>46 Then He went again to Cana of Galilee, where He had turned the water into wine. There was a certain royal official whose son was ill at Capernaum. 47 When this man heard that Jesus had come from Judea into Galilee, he went to Him and pleaded with Him to come down and heal his son, for he was about to die.</a:t>
            </a:r>
            <a:br>
              <a:rPr lang="en-US" b="1" dirty="0"/>
            </a:br>
            <a:endParaRPr lang="en-US" dirty="0"/>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733800"/>
            <a:ext cx="9677400" cy="2971800"/>
          </a:xfrm>
        </p:spPr>
        <p:txBody>
          <a:bodyPr>
            <a:normAutofit fontScale="90000"/>
          </a:bodyPr>
          <a:lstStyle/>
          <a:p>
            <a:r>
              <a:rPr lang="en-US" sz="3600" b="1" dirty="0"/>
              <a:t>48 Jesus told him, “Unless you people see signs and wonders, you will not believe.”</a:t>
            </a:r>
            <a:br>
              <a:rPr lang="en-US" sz="3600" b="1" dirty="0"/>
            </a:br>
            <a:r>
              <a:rPr lang="en-US" sz="3600" b="1" dirty="0"/>
              <a:t>49 “Sir,” the official said to Him, “come down before my boy dies!”</a:t>
            </a:r>
            <a:br>
              <a:rPr lang="en-US" sz="3600" b="1" dirty="0"/>
            </a:br>
            <a:r>
              <a:rPr lang="en-US" sz="3600" b="1" dirty="0"/>
              <a:t>50 “Go,” Jesus told him, “your son will live.” The man believed what Jesus said to him and departed. (faith in Jesus to heal his son)</a:t>
            </a:r>
            <a:br>
              <a:rPr lang="en-US" sz="3600" b="1" dirty="0"/>
            </a:br>
            <a:r>
              <a:rPr lang="en-US" sz="3600" b="1" dirty="0"/>
              <a:t>51 While he was still going down, his slaves met him saying that his boy was alive. 52 He asked them at what time he got better. “Yesterday at seven in the morning the fever left him,” they answered. </a:t>
            </a:r>
            <a:endParaRPr lang="en-US" dirty="0"/>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1828800"/>
            <a:ext cx="9677400" cy="2971800"/>
          </a:xfrm>
        </p:spPr>
        <p:txBody>
          <a:bodyPr>
            <a:normAutofit fontScale="90000"/>
          </a:bodyPr>
          <a:lstStyle/>
          <a:p>
            <a:r>
              <a:rPr lang="en-US" sz="3600" b="1" dirty="0"/>
              <a:t>53 The father realized this was the very hour at which Jesus had told him, “Your son will live.” Then he himself believed, along with his whole household.</a:t>
            </a:r>
            <a:br>
              <a:rPr lang="en-US" sz="3600" b="1" dirty="0"/>
            </a:br>
            <a:br>
              <a:rPr lang="en-US" sz="3600" b="1" dirty="0"/>
            </a:br>
            <a:r>
              <a:rPr lang="en-US" sz="3600" b="1" dirty="0"/>
              <a:t>54 This, therefore, was the second sign Jesus performed after He came from Judea to Galilee.</a:t>
            </a:r>
            <a:endParaRPr lang="en-US" dirty="0"/>
          </a:p>
        </p:txBody>
      </p:sp>
    </p:spTree>
    <p:extLst>
      <p:ext uri="{BB962C8B-B14F-4D97-AF65-F5344CB8AC3E}">
        <p14:creationId xmlns:p14="http://schemas.microsoft.com/office/powerpoint/2010/main" val="239011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1219200"/>
            <a:ext cx="9601200" cy="1143000"/>
          </a:xfrm>
        </p:spPr>
        <p:txBody>
          <a:bodyPr>
            <a:normAutofit/>
          </a:bodyPr>
          <a:lstStyle/>
          <a:p>
            <a:r>
              <a:rPr lang="en-US" sz="6000" b="1" dirty="0"/>
              <a:t>THE BIG IDEA</a:t>
            </a:r>
          </a:p>
        </p:txBody>
      </p:sp>
      <p:sp>
        <p:nvSpPr>
          <p:cNvPr id="14" name="Content Placeholder 13"/>
          <p:cNvSpPr>
            <a:spLocks noGrp="1"/>
          </p:cNvSpPr>
          <p:nvPr>
            <p:ph idx="1"/>
          </p:nvPr>
        </p:nvSpPr>
        <p:spPr>
          <a:xfrm>
            <a:off x="2436812" y="2667000"/>
            <a:ext cx="7620000" cy="1600200"/>
          </a:xfrm>
        </p:spPr>
        <p:txBody>
          <a:bodyPr>
            <a:normAutofit/>
          </a:bodyPr>
          <a:lstStyle/>
          <a:p>
            <a:pPr marL="0" indent="0" algn="r">
              <a:buNone/>
            </a:pPr>
            <a:r>
              <a:rPr lang="en-US" sz="4800" dirty="0">
                <a:effectLst>
                  <a:outerShdw blurRad="38100" dist="38100" dir="2700000" algn="tl">
                    <a:srgbClr val="000000">
                      <a:alpha val="43137"/>
                    </a:srgbClr>
                  </a:outerShdw>
                </a:effectLst>
              </a:rPr>
              <a:t>FAITH DETERMINES THE OUTCOME OF LIFE</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1828800"/>
            <a:ext cx="9601200" cy="1143000"/>
          </a:xfrm>
        </p:spPr>
        <p:txBody>
          <a:bodyPr>
            <a:normAutofit fontScale="90000"/>
          </a:bodyPr>
          <a:lstStyle/>
          <a:p>
            <a:r>
              <a:rPr lang="en-US" sz="4400" i="1" dirty="0">
                <a:effectLst>
                  <a:outerShdw blurRad="38100" dist="38100" dir="2700000" algn="tl">
                    <a:srgbClr val="000000">
                      <a:alpha val="43137"/>
                    </a:srgbClr>
                  </a:outerShdw>
                </a:effectLst>
              </a:rPr>
              <a:t>“Faith is a living, deliberate confidence in the Grace of God, so certain of it, one could die a thousand times.” </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                        Martin Luther</a:t>
            </a:r>
          </a:p>
        </p:txBody>
      </p:sp>
      <p:sp>
        <p:nvSpPr>
          <p:cNvPr id="3" name="TextBox 2">
            <a:extLst>
              <a:ext uri="{FF2B5EF4-FFF2-40B4-BE49-F238E27FC236}">
                <a16:creationId xmlns:a16="http://schemas.microsoft.com/office/drawing/2014/main" id="{E0FAA560-3110-4153-B770-A89E1AB4CCF2}"/>
              </a:ext>
            </a:extLst>
          </p:cNvPr>
          <p:cNvSpPr txBox="1"/>
          <p:nvPr/>
        </p:nvSpPr>
        <p:spPr>
          <a:xfrm>
            <a:off x="1293812" y="3352800"/>
            <a:ext cx="9677400" cy="2862322"/>
          </a:xfrm>
          <a:prstGeom prst="rect">
            <a:avLst/>
          </a:prstGeom>
          <a:noFill/>
        </p:spPr>
        <p:txBody>
          <a:bodyPr wrap="square" rtlCol="0">
            <a:spAutoFit/>
          </a:bodyPr>
          <a:lstStyle/>
          <a:p>
            <a:pPr>
              <a:lnSpc>
                <a:spcPct val="90000"/>
              </a:lnSpc>
            </a:pPr>
            <a:r>
              <a:rPr lang="en-US" sz="4000" i="1" dirty="0">
                <a:effectLst>
                  <a:outerShdw blurRad="38100" dist="38100" dir="2700000" algn="tl">
                    <a:srgbClr val="000000">
                      <a:alpha val="43137"/>
                    </a:srgbClr>
                  </a:outerShdw>
                </a:effectLst>
              </a:rPr>
              <a:t>“Basically, there are two paths you can walk: faith or fear. It's impossible to simultaneously trust God and not trust God.”</a:t>
            </a:r>
          </a:p>
          <a:p>
            <a:pPr>
              <a:lnSpc>
                <a:spcPct val="90000"/>
              </a:lnSpc>
            </a:pPr>
            <a:r>
              <a:rPr lang="en-US" sz="4000" i="1" dirty="0">
                <a:effectLst>
                  <a:outerShdw blurRad="38100" dist="38100" dir="2700000" algn="tl">
                    <a:srgbClr val="000000">
                      <a:alpha val="43137"/>
                    </a:srgbClr>
                  </a:outerShdw>
                </a:effectLst>
              </a:rPr>
              <a:t>                    Charles Stanley</a:t>
            </a:r>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3200400"/>
            <a:ext cx="9601200" cy="1143000"/>
          </a:xfrm>
        </p:spPr>
        <p:txBody>
          <a:bodyPr>
            <a:normAutofit fontScale="90000"/>
          </a:bodyPr>
          <a:lstStyle/>
          <a:p>
            <a:r>
              <a:rPr lang="en-US" sz="4400" i="1" dirty="0">
                <a:effectLst>
                  <a:outerShdw blurRad="38100" dist="38100" dir="2700000" algn="tl">
                    <a:srgbClr val="000000">
                      <a:alpha val="43137"/>
                    </a:srgbClr>
                  </a:outerShdw>
                </a:effectLst>
              </a:rPr>
              <a:t>“Faith is the reality of what is hoped for, the proof of what is not seen”.” </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                        Hebrews 11:1</a:t>
            </a:r>
          </a:p>
        </p:txBody>
      </p:sp>
    </p:spTree>
    <p:extLst>
      <p:ext uri="{BB962C8B-B14F-4D97-AF65-F5344CB8AC3E}">
        <p14:creationId xmlns:p14="http://schemas.microsoft.com/office/powerpoint/2010/main" val="353945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schemas.microsoft.com/office/2006/metadata/properties"/>
    <ds:schemaRef ds:uri="4873beb7-5857-4685-be1f-d57550cc96cc"/>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149</TotalTime>
  <Words>330</Words>
  <Application>Microsoft Office PowerPoint</Application>
  <PresentationFormat>Custom</PresentationFormat>
  <Paragraphs>27</Paragraphs>
  <Slides>14</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Euphemia</vt:lpstr>
      <vt:lpstr>Serenity 16x9</vt:lpstr>
      <vt:lpstr>THE MIRACLES  OF JESUS                                   </vt:lpstr>
      <vt:lpstr>Three words which describe miracles in the New Testament. </vt:lpstr>
      <vt:lpstr>John 4:39-54</vt:lpstr>
      <vt:lpstr>“43 After two days He left there for Galilee. 44 Jesus Himself testified that a prophet has no honor in his own country. 45 When they entered Galilee, the Galileans welcomed Him because they had seen everything He did in Jerusalem during the festival. For they also had gone to the festival. 46 Then He went again to Cana of Galilee, where He had turned the water into wine. There was a certain royal official whose son was ill at Capernaum. 47 When this man heard that Jesus had come from Judea into Galilee, he went to Him and pleaded with Him to come down and heal his son, for he was about to die. </vt:lpstr>
      <vt:lpstr>48 Jesus told him, “Unless you people see signs and wonders, you will not believe.” 49 “Sir,” the official said to Him, “come down before my boy dies!” 50 “Go,” Jesus told him, “your son will live.” The man believed what Jesus said to him and departed. (faith in Jesus to heal his son) 51 While he was still going down, his slaves met him saying that his boy was alive. 52 He asked them at what time he got better. “Yesterday at seven in the morning the fever left him,” they answered. </vt:lpstr>
      <vt:lpstr>53 The father realized this was the very hour at which Jesus had told him, “Your son will live.” Then he himself believed, along with his whole household.  54 This, therefore, was the second sign Jesus performed after He came from Judea to Galilee.</vt:lpstr>
      <vt:lpstr>THE BIG IDEA</vt:lpstr>
      <vt:lpstr>“Faith is a living, deliberate confidence in the Grace of God, so certain of it, one could die a thousand times.”                          Martin Luther</vt:lpstr>
      <vt:lpstr>“Faith is the reality of what is hoped for, the proof of what is not seen”.”                          Hebrews 11:1</vt:lpstr>
      <vt:lpstr>1. Desperate Faith  Some people live by desperate faith.</vt:lpstr>
      <vt:lpstr>  2. Trusting Faith  Many people live by trusting faith. </vt:lpstr>
      <vt:lpstr>  3. Confirmed Faith  Others live by confirmed faith.</vt:lpstr>
      <vt:lpstr>  3. Contagious Faith  Only a few live by contagious faith.</vt:lpstr>
      <vt:lpstr>THE MIRACLES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MIRICLES OF JESUS</dc:title>
  <dc:creator>Tim</dc:creator>
  <cp:lastModifiedBy>Tim</cp:lastModifiedBy>
  <cp:revision>3</cp:revision>
  <dcterms:created xsi:type="dcterms:W3CDTF">2017-07-15T21:22:54Z</dcterms:created>
  <dcterms:modified xsi:type="dcterms:W3CDTF">2018-05-11T17:31:08Z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