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57" r:id="rId5"/>
    <p:sldId id="265" r:id="rId6"/>
    <p:sldId id="273" r:id="rId7"/>
    <p:sldId id="275" r:id="rId8"/>
    <p:sldId id="258" r:id="rId9"/>
    <p:sldId id="280" r:id="rId10"/>
    <p:sldId id="272" r:id="rId11"/>
    <p:sldId id="267" r:id="rId12"/>
    <p:sldId id="281" r:id="rId13"/>
    <p:sldId id="284" r:id="rId14"/>
    <p:sldId id="277" r:id="rId15"/>
    <p:sldId id="285" r:id="rId16"/>
    <p:sldId id="278" r:id="rId17"/>
    <p:sldId id="283" r:id="rId18"/>
    <p:sldId id="286" r:id="rId19"/>
    <p:sldId id="279" r:id="rId2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280" autoAdjust="0"/>
  </p:normalViewPr>
  <p:slideViewPr>
    <p:cSldViewPr>
      <p:cViewPr varScale="1">
        <p:scale>
          <a:sx n="80" d="100"/>
          <a:sy n="80" d="100"/>
        </p:scale>
        <p:origin x="53" y="139"/>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7/29/2017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7/29/2017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8</a:t>
            </a:fld>
            <a:endParaRPr lang="en-US"/>
          </a:p>
        </p:txBody>
      </p:sp>
    </p:spTree>
    <p:extLst>
      <p:ext uri="{BB962C8B-B14F-4D97-AF65-F5344CB8AC3E}">
        <p14:creationId xmlns:p14="http://schemas.microsoft.com/office/powerpoint/2010/main" val="2255883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9</a:t>
            </a:fld>
            <a:endParaRPr lang="en-US"/>
          </a:p>
        </p:txBody>
      </p:sp>
    </p:spTree>
    <p:extLst>
      <p:ext uri="{BB962C8B-B14F-4D97-AF65-F5344CB8AC3E}">
        <p14:creationId xmlns:p14="http://schemas.microsoft.com/office/powerpoint/2010/main" val="85077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10</a:t>
            </a:fld>
            <a:endParaRPr lang="en-US"/>
          </a:p>
        </p:txBody>
      </p:sp>
    </p:spTree>
    <p:extLst>
      <p:ext uri="{BB962C8B-B14F-4D97-AF65-F5344CB8AC3E}">
        <p14:creationId xmlns:p14="http://schemas.microsoft.com/office/powerpoint/2010/main" val="4087870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11</a:t>
            </a:fld>
            <a:endParaRPr lang="en-US"/>
          </a:p>
        </p:txBody>
      </p:sp>
    </p:spTree>
    <p:extLst>
      <p:ext uri="{BB962C8B-B14F-4D97-AF65-F5344CB8AC3E}">
        <p14:creationId xmlns:p14="http://schemas.microsoft.com/office/powerpoint/2010/main" val="621020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12</a:t>
            </a:fld>
            <a:endParaRPr lang="en-US"/>
          </a:p>
        </p:txBody>
      </p:sp>
    </p:spTree>
    <p:extLst>
      <p:ext uri="{BB962C8B-B14F-4D97-AF65-F5344CB8AC3E}">
        <p14:creationId xmlns:p14="http://schemas.microsoft.com/office/powerpoint/2010/main" val="1061952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13</a:t>
            </a:fld>
            <a:endParaRPr lang="en-US"/>
          </a:p>
        </p:txBody>
      </p:sp>
    </p:spTree>
    <p:extLst>
      <p:ext uri="{BB962C8B-B14F-4D97-AF65-F5344CB8AC3E}">
        <p14:creationId xmlns:p14="http://schemas.microsoft.com/office/powerpoint/2010/main" val="2346032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14</a:t>
            </a:fld>
            <a:endParaRPr lang="en-US"/>
          </a:p>
        </p:txBody>
      </p:sp>
    </p:spTree>
    <p:extLst>
      <p:ext uri="{BB962C8B-B14F-4D97-AF65-F5344CB8AC3E}">
        <p14:creationId xmlns:p14="http://schemas.microsoft.com/office/powerpoint/2010/main" val="819852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15</a:t>
            </a:fld>
            <a:endParaRPr lang="en-US"/>
          </a:p>
        </p:txBody>
      </p:sp>
    </p:spTree>
    <p:extLst>
      <p:ext uri="{BB962C8B-B14F-4D97-AF65-F5344CB8AC3E}">
        <p14:creationId xmlns:p14="http://schemas.microsoft.com/office/powerpoint/2010/main" val="13789338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7/29/2017</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7/29/2017</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7/29/2017</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7/29/2017</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7/29/2017</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7/29/2017</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a:defRPr sz="1100"/>
            </a:lvl1pPr>
          </a:lstStyle>
          <a:p>
            <a:fld id="{3CD9712D-992A-4AB1-A5C2-575F75921AA2}" type="datetimeFigureOut">
              <a:rPr lang="en-US" smtClean="0"/>
              <a:pPr/>
              <a:t>7/29/2017</a:t>
            </a:fld>
            <a:endParaRPr lang="en-US" dirty="0"/>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a:defRPr sz="1100"/>
            </a:lvl1pPr>
          </a:lstStyle>
          <a:p>
            <a:fld id="{3CD9712D-992A-4AB1-A5C2-575F75921AA2}" type="datetimeFigureOut">
              <a:rPr lang="en-US" smtClean="0"/>
              <a:pPr/>
              <a:t>7/29/2017</a:t>
            </a:fld>
            <a:endParaRPr lang="en-US" dirty="0"/>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3CD9712D-992A-4AB1-A5C2-575F75921AA2}" type="datetimeFigureOut">
              <a:rPr lang="en-US" smtClean="0"/>
              <a:pPr/>
              <a:t>7/29/2017</a:t>
            </a:fld>
            <a:endParaRPr lang="en-US" dirty="0"/>
          </a:p>
        </p:txBody>
      </p:sp>
      <p:sp>
        <p:nvSpPr>
          <p:cNvPr id="3" name="Footer Placeholder 2"/>
          <p:cNvSpPr>
            <a:spLocks noGrp="1"/>
          </p:cNvSpPr>
          <p:nvPr>
            <p:ph type="ftr" sz="quarter" idx="11"/>
          </p:nvPr>
        </p:nvSpPr>
        <p:spPr/>
        <p:txBody>
          <a:bodyPr/>
          <a:lstStyle>
            <a:lvl1pPr>
              <a:defRPr sz="1100"/>
            </a:lvl1pPr>
          </a:lstStyle>
          <a:p>
            <a:endParaRPr lang="en-US"/>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a:t>Click to edit Master title style</a:t>
            </a:r>
            <a:endParaRPr dirty="0"/>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7/29/2017</a:t>
            </a:fld>
            <a:endParaRPr lang="en-US"/>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3CD9712D-992A-4AB1-A5C2-575F75921AA2}" type="datetimeFigureOut">
              <a:rPr lang="en-US" smtClean="0"/>
              <a:pPr/>
              <a:t>7/29/2017</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812" y="1371600"/>
            <a:ext cx="10287000" cy="3200400"/>
          </a:xfrm>
        </p:spPr>
        <p:txBody>
          <a:bodyPr>
            <a:normAutofit fontScale="90000"/>
          </a:bodyPr>
          <a:lstStyle/>
          <a:p>
            <a:pPr algn="ctr"/>
            <a:r>
              <a:rPr lang="en-US" sz="11500" b="1" dirty="0">
                <a:effectLst>
                  <a:outerShdw blurRad="38100" dist="38100" dir="2700000" algn="tl">
                    <a:srgbClr val="000000">
                      <a:alpha val="43137"/>
                    </a:srgbClr>
                  </a:outerShdw>
                </a:effectLst>
              </a:rPr>
              <a:t>THE MIRACLES </a:t>
            </a:r>
            <a:br>
              <a:rPr lang="en-US" sz="11500" b="1" dirty="0">
                <a:effectLst>
                  <a:outerShdw blurRad="38100" dist="38100" dir="2700000" algn="tl">
                    <a:srgbClr val="000000">
                      <a:alpha val="43137"/>
                    </a:srgbClr>
                  </a:outerShdw>
                </a:effectLst>
              </a:rPr>
            </a:br>
            <a:r>
              <a:rPr lang="en-US" sz="11500" b="1" dirty="0">
                <a:effectLst>
                  <a:outerShdw blurRad="38100" dist="38100" dir="2700000" algn="tl">
                    <a:srgbClr val="000000">
                      <a:alpha val="43137"/>
                    </a:srgbClr>
                  </a:outerShdw>
                </a:effectLst>
              </a:rPr>
              <a:t>OF JESUS                                   </a:t>
            </a:r>
          </a:p>
        </p:txBody>
      </p:sp>
      <p:pic>
        <p:nvPicPr>
          <p:cNvPr id="6" name="Picture 5">
            <a:extLst>
              <a:ext uri="{FF2B5EF4-FFF2-40B4-BE49-F238E27FC236}">
                <a16:creationId xmlns:a16="http://schemas.microsoft.com/office/drawing/2014/main" id="{01B84BB6-06F9-43DF-BB79-FF4FAF7EF3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012" y="5466420"/>
            <a:ext cx="3589732" cy="1220947"/>
          </a:xfrm>
          <a:prstGeom prst="rect">
            <a:avLst/>
          </a:prstGeom>
        </p:spPr>
      </p:pic>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3962400"/>
            <a:ext cx="10515600" cy="1371600"/>
          </a:xfrm>
        </p:spPr>
        <p:txBody>
          <a:bodyPr>
            <a:normAutofit fontScale="90000"/>
          </a:bodyPr>
          <a:lstStyle/>
          <a:p>
            <a:r>
              <a:rPr lang="en-US" sz="5300" b="1" dirty="0">
                <a:effectLst>
                  <a:outerShdw blurRad="38100" dist="38100" dir="2700000" algn="tl">
                    <a:srgbClr val="000000">
                      <a:alpha val="43137"/>
                    </a:srgbClr>
                  </a:outerShdw>
                </a:effectLst>
              </a:rPr>
              <a:t>Mission Statement:</a:t>
            </a:r>
            <a:br>
              <a:rPr lang="en-US" sz="4400" b="1" dirty="0">
                <a:effectLst>
                  <a:outerShdw blurRad="38100" dist="38100" dir="2700000" algn="tl">
                    <a:srgbClr val="000000">
                      <a:alpha val="43137"/>
                    </a:srgbClr>
                  </a:outerShdw>
                </a:effectLst>
              </a:rPr>
            </a:br>
            <a:br>
              <a:rPr lang="en-US" sz="4400" b="1" dirty="0">
                <a:effectLst>
                  <a:outerShdw blurRad="38100" dist="38100" dir="2700000" algn="tl">
                    <a:srgbClr val="000000">
                      <a:alpha val="43137"/>
                    </a:srgbClr>
                  </a:outerShdw>
                </a:effectLst>
              </a:rPr>
            </a:br>
            <a:r>
              <a:rPr lang="en-US" sz="5300" b="1" dirty="0">
                <a:effectLst>
                  <a:outerShdw blurRad="38100" dist="38100" dir="2700000" algn="tl">
                    <a:srgbClr val="000000">
                      <a:alpha val="43137"/>
                    </a:srgbClr>
                  </a:outerShdw>
                </a:effectLst>
              </a:rPr>
              <a:t>Through our love for God and our love for people, we engage people, families and communities to change the world.</a:t>
            </a:r>
            <a:endParaRPr lang="en-US" sz="4400" b="1"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5B276196-DEEF-4F7B-9C00-8BE438A491D4}"/>
              </a:ext>
            </a:extLst>
          </p:cNvPr>
          <p:cNvSpPr txBox="1"/>
          <p:nvPr/>
        </p:nvSpPr>
        <p:spPr>
          <a:xfrm>
            <a:off x="1141412" y="5867400"/>
            <a:ext cx="10515600" cy="480131"/>
          </a:xfrm>
          <a:prstGeom prst="rect">
            <a:avLst/>
          </a:prstGeom>
          <a:noFill/>
        </p:spPr>
        <p:txBody>
          <a:bodyPr wrap="square" rtlCol="0">
            <a:spAutoFit/>
          </a:bodyPr>
          <a:lstStyle/>
          <a:p>
            <a:pPr algn="ctr">
              <a:lnSpc>
                <a:spcPct val="90000"/>
              </a:lnSpc>
            </a:pPr>
            <a:r>
              <a:rPr lang="en-US" sz="2800" dirty="0">
                <a:solidFill>
                  <a:srgbClr val="0070C0"/>
                </a:solidFill>
              </a:rPr>
              <a:t>LOVE GOD – LOVE PEOPLE – CHANGE THE WORLD</a:t>
            </a:r>
          </a:p>
        </p:txBody>
      </p:sp>
    </p:spTree>
    <p:extLst>
      <p:ext uri="{BB962C8B-B14F-4D97-AF65-F5344CB8AC3E}">
        <p14:creationId xmlns:p14="http://schemas.microsoft.com/office/powerpoint/2010/main" val="232976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2895600"/>
            <a:ext cx="10515600" cy="1143000"/>
          </a:xfrm>
        </p:spPr>
        <p:txBody>
          <a:bodyPr>
            <a:normAutofit fontScale="90000"/>
          </a:bodyPr>
          <a:lstStyle/>
          <a:p>
            <a:br>
              <a:rPr lang="en-US" sz="4400" b="1" dirty="0">
                <a:effectLst>
                  <a:outerShdw blurRad="38100" dist="38100" dir="2700000" algn="tl">
                    <a:srgbClr val="000000">
                      <a:alpha val="43137"/>
                    </a:srgbClr>
                  </a:outerShdw>
                </a:effectLst>
              </a:rPr>
            </a:br>
            <a:br>
              <a:rPr lang="en-US" sz="6000" b="1" dirty="0">
                <a:effectLst>
                  <a:outerShdw blurRad="38100" dist="38100" dir="2700000" algn="tl">
                    <a:srgbClr val="000000">
                      <a:alpha val="43137"/>
                    </a:srgbClr>
                  </a:outerShdw>
                </a:effectLst>
              </a:rPr>
            </a:br>
            <a:r>
              <a:rPr lang="en-US" sz="5300" b="1" dirty="0">
                <a:effectLst>
                  <a:outerShdw blurRad="38100" dist="38100" dir="2700000" algn="tl">
                    <a:srgbClr val="000000">
                      <a:alpha val="43137"/>
                    </a:srgbClr>
                  </a:outerShdw>
                </a:effectLst>
              </a:rPr>
              <a:t>2. Second agent of change:</a:t>
            </a:r>
            <a:br>
              <a:rPr lang="en-US" sz="4400" b="1" dirty="0">
                <a:effectLst>
                  <a:outerShdw blurRad="38100" dist="38100" dir="2700000" algn="tl">
                    <a:srgbClr val="000000">
                      <a:alpha val="43137"/>
                    </a:srgbClr>
                  </a:outerShdw>
                </a:effectLst>
              </a:rPr>
            </a:br>
            <a:br>
              <a:rPr lang="en-US" sz="4900" b="1" dirty="0">
                <a:effectLst>
                  <a:outerShdw blurRad="38100" dist="38100" dir="2700000" algn="tl">
                    <a:srgbClr val="000000">
                      <a:alpha val="43137"/>
                    </a:srgbClr>
                  </a:outerShdw>
                </a:effectLst>
              </a:rPr>
            </a:br>
            <a:r>
              <a:rPr lang="en-US" sz="4900" b="1" dirty="0">
                <a:effectLst>
                  <a:outerShdw blurRad="38100" dist="38100" dir="2700000" algn="tl">
                    <a:srgbClr val="000000">
                      <a:alpha val="43137"/>
                    </a:srgbClr>
                  </a:outerShdw>
                </a:effectLst>
              </a:rPr>
              <a:t>                 Stop making excuses.</a:t>
            </a:r>
            <a:endParaRPr lang="en-US"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27921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0012" y="3886200"/>
            <a:ext cx="9601200" cy="1143000"/>
          </a:xfrm>
        </p:spPr>
        <p:txBody>
          <a:bodyPr>
            <a:normAutofit fontScale="90000"/>
          </a:bodyPr>
          <a:lstStyle/>
          <a:p>
            <a:br>
              <a:rPr lang="en-US" sz="4400" b="1" dirty="0">
                <a:effectLst>
                  <a:outerShdw blurRad="38100" dist="38100" dir="2700000" algn="tl">
                    <a:srgbClr val="000000">
                      <a:alpha val="43137"/>
                    </a:srgbClr>
                  </a:outerShdw>
                </a:effectLst>
              </a:rPr>
            </a:br>
            <a:r>
              <a:rPr lang="en-US" sz="4400" b="1" dirty="0">
                <a:effectLst>
                  <a:outerShdw blurRad="38100" dist="38100" dir="2700000" algn="tl">
                    <a:srgbClr val="000000">
                      <a:alpha val="43137"/>
                    </a:srgbClr>
                  </a:outerShdw>
                </a:effectLst>
              </a:rPr>
              <a:t>"The thief comes only to steal and kill and destroy; I came that they may have life, and have it abundantly”</a:t>
            </a:r>
            <a:br>
              <a:rPr lang="en-US" sz="4400" b="1" dirty="0">
                <a:effectLst>
                  <a:outerShdw blurRad="38100" dist="38100" dir="2700000" algn="tl">
                    <a:srgbClr val="000000">
                      <a:alpha val="43137"/>
                    </a:srgbClr>
                  </a:outerShdw>
                </a:effectLst>
              </a:rPr>
            </a:br>
            <a:r>
              <a:rPr lang="en-US" sz="4400" b="1" dirty="0">
                <a:effectLst>
                  <a:outerShdw blurRad="38100" dist="38100" dir="2700000" algn="tl">
                    <a:srgbClr val="000000">
                      <a:alpha val="43137"/>
                    </a:srgbClr>
                  </a:outerShdw>
                </a:effectLst>
              </a:rPr>
              <a:t>                          John 10:10</a:t>
            </a:r>
            <a:br>
              <a:rPr lang="en-US" sz="6000" b="1" dirty="0">
                <a:effectLst>
                  <a:outerShdw blurRad="38100" dist="38100" dir="2700000" algn="tl">
                    <a:srgbClr val="000000">
                      <a:alpha val="43137"/>
                    </a:srgbClr>
                  </a:outerShdw>
                </a:effectLst>
              </a:rPr>
            </a:br>
            <a:endParaRPr lang="en-US"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25331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2895600"/>
            <a:ext cx="10134600" cy="1143000"/>
          </a:xfrm>
        </p:spPr>
        <p:txBody>
          <a:bodyPr>
            <a:normAutofit fontScale="90000"/>
          </a:bodyPr>
          <a:lstStyle/>
          <a:p>
            <a:br>
              <a:rPr lang="en-US" sz="4400" b="1" dirty="0">
                <a:effectLst>
                  <a:outerShdw blurRad="38100" dist="38100" dir="2700000" algn="tl">
                    <a:srgbClr val="000000">
                      <a:alpha val="43137"/>
                    </a:srgbClr>
                  </a:outerShdw>
                </a:effectLst>
              </a:rPr>
            </a:br>
            <a:br>
              <a:rPr lang="en-US" sz="4400" b="1" dirty="0">
                <a:effectLst>
                  <a:outerShdw blurRad="38100" dist="38100" dir="2700000" algn="tl">
                    <a:srgbClr val="000000">
                      <a:alpha val="43137"/>
                    </a:srgbClr>
                  </a:outerShdw>
                </a:effectLst>
              </a:rPr>
            </a:br>
            <a:r>
              <a:rPr lang="en-US" sz="5300" b="1" dirty="0">
                <a:effectLst>
                  <a:outerShdw blurRad="38100" dist="38100" dir="2700000" algn="tl">
                    <a:srgbClr val="000000">
                      <a:alpha val="43137"/>
                    </a:srgbClr>
                  </a:outerShdw>
                </a:effectLst>
              </a:rPr>
              <a:t>3. Third agent of change:</a:t>
            </a:r>
            <a:br>
              <a:rPr lang="en-US" sz="5300" b="1" dirty="0">
                <a:effectLst>
                  <a:outerShdw blurRad="38100" dist="38100" dir="2700000" algn="tl">
                    <a:srgbClr val="000000">
                      <a:alpha val="43137"/>
                    </a:srgbClr>
                  </a:outerShdw>
                </a:effectLst>
              </a:rPr>
            </a:br>
            <a:br>
              <a:rPr lang="en-US" sz="4400" b="1" dirty="0">
                <a:effectLst>
                  <a:outerShdw blurRad="38100" dist="38100" dir="2700000" algn="tl">
                    <a:srgbClr val="000000">
                      <a:alpha val="43137"/>
                    </a:srgbClr>
                  </a:outerShdw>
                </a:effectLst>
              </a:rPr>
            </a:br>
            <a:r>
              <a:rPr lang="en-US" sz="4400" b="1" dirty="0">
                <a:effectLst>
                  <a:outerShdw blurRad="38100" dist="38100" dir="2700000" algn="tl">
                    <a:srgbClr val="000000">
                      <a:alpha val="43137"/>
                    </a:srgbClr>
                  </a:outerShdw>
                </a:effectLst>
              </a:rPr>
              <a:t>                          </a:t>
            </a:r>
            <a:r>
              <a:rPr lang="en-US" sz="5300" b="1" dirty="0">
                <a:effectLst>
                  <a:outerShdw blurRad="38100" dist="38100" dir="2700000" algn="tl">
                    <a:srgbClr val="000000">
                      <a:alpha val="43137"/>
                    </a:srgbClr>
                  </a:outerShdw>
                </a:effectLst>
              </a:rPr>
              <a:t>Take action</a:t>
            </a:r>
            <a:endParaRPr lang="en-US"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0483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3581400"/>
            <a:ext cx="9601200" cy="1143000"/>
          </a:xfrm>
        </p:spPr>
        <p:txBody>
          <a:bodyPr>
            <a:normAutofit fontScale="90000"/>
          </a:bodyPr>
          <a:lstStyle/>
          <a:p>
            <a:br>
              <a:rPr lang="en-US" sz="4400" b="1" dirty="0">
                <a:effectLst>
                  <a:outerShdw blurRad="38100" dist="38100" dir="2700000" algn="tl">
                    <a:srgbClr val="000000">
                      <a:alpha val="43137"/>
                    </a:srgbClr>
                  </a:outerShdw>
                </a:effectLst>
              </a:rPr>
            </a:br>
            <a:br>
              <a:rPr lang="en-US" sz="4400" b="1" dirty="0">
                <a:effectLst>
                  <a:outerShdw blurRad="38100" dist="38100" dir="2700000" algn="tl">
                    <a:srgbClr val="000000">
                      <a:alpha val="43137"/>
                    </a:srgbClr>
                  </a:outerShdw>
                </a:effectLst>
              </a:rPr>
            </a:br>
            <a:r>
              <a:rPr lang="en-US" sz="5300" b="1" dirty="0">
                <a:effectLst>
                  <a:outerShdw blurRad="38100" dist="38100" dir="2700000" algn="tl">
                    <a:srgbClr val="000000">
                      <a:alpha val="43137"/>
                    </a:srgbClr>
                  </a:outerShdw>
                </a:effectLst>
              </a:rPr>
              <a:t>We come to the House of Mercy sick, blind, lame and paralyzed to be healed, not to return with the same sickness</a:t>
            </a:r>
            <a:endParaRPr lang="en-US"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7095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5029200"/>
            <a:ext cx="9601200" cy="1143000"/>
          </a:xfrm>
        </p:spPr>
        <p:txBody>
          <a:bodyPr>
            <a:normAutofit fontScale="90000"/>
          </a:bodyPr>
          <a:lstStyle/>
          <a:p>
            <a:br>
              <a:rPr lang="en-US" sz="4400" b="1" dirty="0">
                <a:effectLst>
                  <a:outerShdw blurRad="38100" dist="38100" dir="2700000" algn="tl">
                    <a:srgbClr val="000000">
                      <a:alpha val="43137"/>
                    </a:srgbClr>
                  </a:outerShdw>
                </a:effectLst>
              </a:rPr>
            </a:br>
            <a:br>
              <a:rPr lang="en-US" sz="4400" b="1" dirty="0">
                <a:effectLst>
                  <a:outerShdw blurRad="38100" dist="38100" dir="2700000" algn="tl">
                    <a:srgbClr val="000000">
                      <a:alpha val="43137"/>
                    </a:srgbClr>
                  </a:outerShdw>
                </a:effectLst>
              </a:rPr>
            </a:br>
            <a:r>
              <a:rPr lang="en-US" sz="5300" b="1" dirty="0">
                <a:effectLst>
                  <a:outerShdw blurRad="38100" dist="38100" dir="2700000" algn="tl">
                    <a:srgbClr val="000000">
                      <a:alpha val="43137"/>
                    </a:srgbClr>
                  </a:outerShdw>
                </a:effectLst>
              </a:rPr>
              <a:t>Philippians 4:13 </a:t>
            </a:r>
            <a:br>
              <a:rPr lang="en-US" sz="5300" b="1" dirty="0">
                <a:effectLst>
                  <a:outerShdw blurRad="38100" dist="38100" dir="2700000" algn="tl">
                    <a:srgbClr val="000000">
                      <a:alpha val="43137"/>
                    </a:srgbClr>
                  </a:outerShdw>
                </a:effectLst>
              </a:rPr>
            </a:br>
            <a:r>
              <a:rPr lang="en-US" sz="5300" b="1" dirty="0">
                <a:effectLst>
                  <a:outerShdw blurRad="38100" dist="38100" dir="2700000" algn="tl">
                    <a:srgbClr val="000000">
                      <a:alpha val="43137"/>
                    </a:srgbClr>
                  </a:outerShdw>
                </a:effectLst>
              </a:rPr>
              <a:t>“I am able to do all things through Him who strengthens me”</a:t>
            </a:r>
            <a:br>
              <a:rPr lang="en-US" sz="5300" b="1" dirty="0">
                <a:effectLst>
                  <a:outerShdw blurRad="38100" dist="38100" dir="2700000" algn="tl">
                    <a:srgbClr val="000000">
                      <a:alpha val="43137"/>
                    </a:srgbClr>
                  </a:outerShdw>
                </a:effectLst>
              </a:rPr>
            </a:br>
            <a:br>
              <a:rPr lang="en-US" sz="5300" b="1" dirty="0">
                <a:effectLst>
                  <a:outerShdw blurRad="38100" dist="38100" dir="2700000" algn="tl">
                    <a:srgbClr val="000000">
                      <a:alpha val="43137"/>
                    </a:srgbClr>
                  </a:outerShdw>
                </a:effectLst>
              </a:rPr>
            </a:br>
            <a:r>
              <a:rPr lang="en-US" sz="5300" b="1" dirty="0">
                <a:effectLst>
                  <a:outerShdw blurRad="38100" dist="38100" dir="2700000" algn="tl">
                    <a:srgbClr val="000000">
                      <a:alpha val="43137"/>
                    </a:srgbClr>
                  </a:outerShdw>
                </a:effectLst>
              </a:rPr>
              <a:t>We must take action- not only to be healed by Christ, but also to be strengthened by Him.</a:t>
            </a:r>
            <a:endParaRPr lang="en-US"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211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812" y="990600"/>
            <a:ext cx="9906000" cy="3200400"/>
          </a:xfrm>
        </p:spPr>
        <p:txBody>
          <a:bodyPr>
            <a:normAutofit/>
          </a:bodyPr>
          <a:lstStyle/>
          <a:p>
            <a:r>
              <a:rPr lang="en-US" sz="8000" b="1" dirty="0">
                <a:effectLst>
                  <a:outerShdw blurRad="38100" dist="38100" dir="2700000" algn="tl">
                    <a:srgbClr val="000000">
                      <a:alpha val="43137"/>
                    </a:srgbClr>
                  </a:outerShdw>
                </a:effectLst>
              </a:rPr>
              <a:t>THE MIRACLES OF JESUS</a:t>
            </a:r>
          </a:p>
        </p:txBody>
      </p:sp>
      <p:pic>
        <p:nvPicPr>
          <p:cNvPr id="6" name="Picture 5">
            <a:extLst>
              <a:ext uri="{FF2B5EF4-FFF2-40B4-BE49-F238E27FC236}">
                <a16:creationId xmlns:a16="http://schemas.microsoft.com/office/drawing/2014/main" id="{01B84BB6-06F9-43DF-BB79-FF4FAF7EF3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1812" y="5466420"/>
            <a:ext cx="3589732" cy="1220947"/>
          </a:xfrm>
          <a:prstGeom prst="rect">
            <a:avLst/>
          </a:prstGeom>
        </p:spPr>
      </p:pic>
    </p:spTree>
    <p:extLst>
      <p:ext uri="{BB962C8B-B14F-4D97-AF65-F5344CB8AC3E}">
        <p14:creationId xmlns:p14="http://schemas.microsoft.com/office/powerpoint/2010/main" val="169938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1371600"/>
          </a:xfrm>
        </p:spPr>
        <p:txBody>
          <a:bodyPr>
            <a:normAutofit/>
          </a:bodyPr>
          <a:lstStyle/>
          <a:p>
            <a:pPr algn="ctr"/>
            <a:r>
              <a:rPr lang="en-US" sz="4000" b="1" dirty="0"/>
              <a:t>Biblical Definition of a Sign</a:t>
            </a:r>
          </a:p>
        </p:txBody>
      </p:sp>
      <p:sp>
        <p:nvSpPr>
          <p:cNvPr id="3" name="Content Placeholder 2">
            <a:extLst>
              <a:ext uri="{FF2B5EF4-FFF2-40B4-BE49-F238E27FC236}">
                <a16:creationId xmlns:a16="http://schemas.microsoft.com/office/drawing/2014/main" id="{569413E3-6235-4254-88A2-3EE05A24D205}"/>
              </a:ext>
            </a:extLst>
          </p:cNvPr>
          <p:cNvSpPr>
            <a:spLocks noGrp="1"/>
          </p:cNvSpPr>
          <p:nvPr>
            <p:ph idx="1"/>
          </p:nvPr>
        </p:nvSpPr>
        <p:spPr>
          <a:xfrm>
            <a:off x="1293813" y="2133600"/>
            <a:ext cx="9601200" cy="4038600"/>
          </a:xfrm>
        </p:spPr>
        <p:txBody>
          <a:bodyPr>
            <a:normAutofit/>
          </a:bodyPr>
          <a:lstStyle/>
          <a:p>
            <a:pPr marL="0" indent="0">
              <a:buNone/>
            </a:pPr>
            <a:r>
              <a:rPr lang="en-US" sz="3600" b="1" dirty="0">
                <a:effectLst>
                  <a:outerShdw blurRad="38100" dist="38100" dir="2700000" algn="tl">
                    <a:srgbClr val="000000">
                      <a:alpha val="43137"/>
                    </a:srgbClr>
                  </a:outerShdw>
                </a:effectLst>
              </a:rPr>
              <a:t>A sign is to validate a divine commission or to serve as evidence to a message from God or His presence.</a:t>
            </a:r>
          </a:p>
        </p:txBody>
      </p:sp>
    </p:spTree>
    <p:extLst>
      <p:ext uri="{BB962C8B-B14F-4D97-AF65-F5344CB8AC3E}">
        <p14:creationId xmlns:p14="http://schemas.microsoft.com/office/powerpoint/2010/main" val="158567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John 5:1-15</a:t>
            </a:r>
          </a:p>
        </p:txBody>
      </p:sp>
      <p:sp>
        <p:nvSpPr>
          <p:cNvPr id="5" name="Content Placeholder 4"/>
          <p:cNvSpPr>
            <a:spLocks noGrp="1"/>
          </p:cNvSpPr>
          <p:nvPr>
            <p:ph sz="half" idx="1"/>
          </p:nvPr>
        </p:nvSpPr>
        <p:spPr>
          <a:xfrm>
            <a:off x="1293813" y="2057400"/>
            <a:ext cx="10439400" cy="4495800"/>
          </a:xfrm>
        </p:spPr>
        <p:txBody>
          <a:bodyPr>
            <a:normAutofit/>
          </a:bodyPr>
          <a:lstStyle/>
          <a:p>
            <a:pPr marL="0" indent="0">
              <a:buNone/>
            </a:pPr>
            <a:r>
              <a:rPr lang="en-US" sz="3200" b="1" dirty="0"/>
              <a:t>“After this, a Jewish festival took place, and Jesus went up to Jerusalem. 2 By the Sheep Gate in Jerusalem there is a pool, called Bethesda in Hebrew, which has five colonnades 3 Within these lay a large number of the sick—blind, lame, and paralyzed [—waiting for the moving of the water, 4 because an angel would go down into the pool from time to time and stir up the water. Then the first one who got in after the water was stirred up recovered from whatever ailment he had].</a:t>
            </a:r>
          </a:p>
        </p:txBody>
      </p:sp>
    </p:spTree>
    <p:extLst>
      <p:ext uri="{BB962C8B-B14F-4D97-AF65-F5344CB8AC3E}">
        <p14:creationId xmlns:p14="http://schemas.microsoft.com/office/powerpoint/2010/main" val="32313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6096000"/>
            <a:ext cx="9601200" cy="1143000"/>
          </a:xfrm>
        </p:spPr>
        <p:txBody>
          <a:bodyPr>
            <a:normAutofit fontScale="90000"/>
          </a:bodyPr>
          <a:lstStyle/>
          <a:p>
            <a:r>
              <a:rPr lang="en-US" b="1" dirty="0"/>
              <a:t>“5 One man was there who had been sick for 38 years. 6 When Jesus saw him lying there and knew he had already been there a long time, He said to him, “Do you want to get well?”</a:t>
            </a:r>
            <a:br>
              <a:rPr lang="en-US" b="1" dirty="0"/>
            </a:br>
            <a:r>
              <a:rPr lang="en-US" b="1" dirty="0"/>
              <a:t>7 “Sir,” the sick man answered, “I don’t have a man to put me into the pool when the water is stirred up, but while I’m coming, someone goes down ahead of me.”</a:t>
            </a:r>
            <a:br>
              <a:rPr lang="en-US" b="1" dirty="0"/>
            </a:br>
            <a:r>
              <a:rPr lang="en-US" b="1" dirty="0"/>
              <a:t>8 “Get up,” Jesus told him, “pick up your mat and walk!” 9 Instantly the man got well, picked up his mat, and started to walk.</a:t>
            </a:r>
            <a:br>
              <a:rPr lang="en-US" b="1" dirty="0"/>
            </a:br>
            <a:br>
              <a:rPr lang="en-US" b="1" dirty="0"/>
            </a:br>
            <a:endParaRPr lang="en-US" dirty="0"/>
          </a:p>
        </p:txBody>
      </p:sp>
    </p:spTree>
    <p:extLst>
      <p:ext uri="{BB962C8B-B14F-4D97-AF65-F5344CB8AC3E}">
        <p14:creationId xmlns:p14="http://schemas.microsoft.com/office/powerpoint/2010/main" val="154747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0012" y="2819400"/>
            <a:ext cx="9677400" cy="2971800"/>
          </a:xfrm>
        </p:spPr>
        <p:txBody>
          <a:bodyPr>
            <a:normAutofit fontScale="90000"/>
          </a:bodyPr>
          <a:lstStyle/>
          <a:p>
            <a:r>
              <a:rPr lang="en-US" sz="3600" b="1" dirty="0"/>
              <a:t>Now that day was the Sabbath, 10 so the Jews said to the man who had been healed, “This is the Sabbath! It’s illegal for you to pick up your mat.”</a:t>
            </a:r>
            <a:br>
              <a:rPr lang="en-US" sz="3600" b="1" dirty="0"/>
            </a:br>
            <a:r>
              <a:rPr lang="en-US" sz="3600" b="1" dirty="0"/>
              <a:t>11 He replied, “The man who made me well told me, ‘Pick up your mat and walk.’”</a:t>
            </a:r>
            <a:br>
              <a:rPr lang="en-US" sz="3600" b="1" dirty="0"/>
            </a:br>
            <a:r>
              <a:rPr lang="en-US" sz="3600" b="1" dirty="0"/>
              <a:t>12 “Who is this man who told you, ‘Pick up your mat and walk’?” they asked. 13 But the man who was cured did not know who it was, because Jesus had slipped away into the crowd that was there.</a:t>
            </a:r>
            <a:br>
              <a:rPr lang="en-US" sz="3600" b="1" dirty="0"/>
            </a:br>
            <a:endParaRPr lang="en-US" dirty="0"/>
          </a:p>
        </p:txBody>
      </p:sp>
    </p:spTree>
    <p:extLst>
      <p:ext uri="{BB962C8B-B14F-4D97-AF65-F5344CB8AC3E}">
        <p14:creationId xmlns:p14="http://schemas.microsoft.com/office/powerpoint/2010/main" val="373176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0012" y="1828800"/>
            <a:ext cx="9677400" cy="2971800"/>
          </a:xfrm>
        </p:spPr>
        <p:txBody>
          <a:bodyPr>
            <a:normAutofit fontScale="90000"/>
          </a:bodyPr>
          <a:lstStyle/>
          <a:p>
            <a:r>
              <a:rPr lang="en-US" sz="3600" b="1" dirty="0"/>
              <a:t>14 After this, Jesus found him in the temple complex and said to him, “See, you are well. Do not sin anymore, so that something worse doesn’t happen to you.” 15 The man went and reported to the Jews that it was Jesus who had made him well.</a:t>
            </a:r>
            <a:endParaRPr lang="en-US" dirty="0"/>
          </a:p>
        </p:txBody>
      </p:sp>
    </p:spTree>
    <p:extLst>
      <p:ext uri="{BB962C8B-B14F-4D97-AF65-F5344CB8AC3E}">
        <p14:creationId xmlns:p14="http://schemas.microsoft.com/office/powerpoint/2010/main" val="2390117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93812" y="1219200"/>
            <a:ext cx="9601200" cy="1143000"/>
          </a:xfrm>
        </p:spPr>
        <p:txBody>
          <a:bodyPr>
            <a:normAutofit/>
          </a:bodyPr>
          <a:lstStyle/>
          <a:p>
            <a:r>
              <a:rPr lang="en-US" sz="6000" b="1" dirty="0"/>
              <a:t>THE BIG IDEA</a:t>
            </a:r>
          </a:p>
        </p:txBody>
      </p:sp>
      <p:sp>
        <p:nvSpPr>
          <p:cNvPr id="14" name="Content Placeholder 13"/>
          <p:cNvSpPr>
            <a:spLocks noGrp="1"/>
          </p:cNvSpPr>
          <p:nvPr>
            <p:ph idx="1"/>
          </p:nvPr>
        </p:nvSpPr>
        <p:spPr>
          <a:xfrm>
            <a:off x="1293812" y="2667000"/>
            <a:ext cx="10439400" cy="1600200"/>
          </a:xfrm>
        </p:spPr>
        <p:txBody>
          <a:bodyPr>
            <a:normAutofit fontScale="92500"/>
          </a:bodyPr>
          <a:lstStyle/>
          <a:p>
            <a:pPr marL="0" indent="0" algn="ctr">
              <a:buNone/>
            </a:pPr>
            <a:r>
              <a:rPr lang="en-US" sz="4800" dirty="0">
                <a:effectLst>
                  <a:outerShdw blurRad="38100" dist="38100" dir="2700000" algn="tl">
                    <a:srgbClr val="000000">
                      <a:alpha val="43137"/>
                    </a:srgbClr>
                  </a:outerShdw>
                </a:effectLst>
              </a:rPr>
              <a:t>God has the power to change lives from who we are to who HE wants us to be.</a:t>
            </a:r>
          </a:p>
        </p:txBody>
      </p:sp>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1828800"/>
            <a:ext cx="9601200" cy="1143000"/>
          </a:xfrm>
        </p:spPr>
        <p:txBody>
          <a:bodyPr>
            <a:normAutofit/>
          </a:bodyPr>
          <a:lstStyle/>
          <a:p>
            <a:pPr algn="ctr"/>
            <a:r>
              <a:rPr lang="en-US" sz="4400" dirty="0">
                <a:effectLst>
                  <a:outerShdw blurRad="38100" dist="38100" dir="2700000" algn="tl">
                    <a:srgbClr val="000000">
                      <a:alpha val="43137"/>
                    </a:srgbClr>
                  </a:outerShdw>
                </a:effectLst>
              </a:rPr>
              <a:t>Bethesda = House of mercy</a:t>
            </a:r>
          </a:p>
        </p:txBody>
      </p:sp>
    </p:spTree>
    <p:extLst>
      <p:ext uri="{BB962C8B-B14F-4D97-AF65-F5344CB8AC3E}">
        <p14:creationId xmlns:p14="http://schemas.microsoft.com/office/powerpoint/2010/main" val="94268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2819400"/>
            <a:ext cx="10515600" cy="1371600"/>
          </a:xfrm>
        </p:spPr>
        <p:txBody>
          <a:bodyPr>
            <a:normAutofit fontScale="90000"/>
          </a:bodyPr>
          <a:lstStyle/>
          <a:p>
            <a:r>
              <a:rPr lang="en-US" sz="5300" b="1" dirty="0">
                <a:effectLst>
                  <a:outerShdw blurRad="38100" dist="38100" dir="2700000" algn="tl">
                    <a:srgbClr val="000000">
                      <a:alpha val="43137"/>
                    </a:srgbClr>
                  </a:outerShdw>
                </a:effectLst>
              </a:rPr>
              <a:t>1. First agent of change:</a:t>
            </a:r>
            <a:br>
              <a:rPr lang="en-US" sz="4400" b="1" dirty="0">
                <a:effectLst>
                  <a:outerShdw blurRad="38100" dist="38100" dir="2700000" algn="tl">
                    <a:srgbClr val="000000">
                      <a:alpha val="43137"/>
                    </a:srgbClr>
                  </a:outerShdw>
                </a:effectLst>
              </a:rPr>
            </a:br>
            <a:br>
              <a:rPr lang="en-US" sz="4400" b="1" dirty="0">
                <a:effectLst>
                  <a:outerShdw blurRad="38100" dist="38100" dir="2700000" algn="tl">
                    <a:srgbClr val="000000">
                      <a:alpha val="43137"/>
                    </a:srgbClr>
                  </a:outerShdw>
                </a:effectLst>
              </a:rPr>
            </a:br>
            <a:r>
              <a:rPr lang="en-US" sz="5300" b="1" dirty="0">
                <a:effectLst>
                  <a:outerShdw blurRad="38100" dist="38100" dir="2700000" algn="tl">
                    <a:srgbClr val="000000">
                      <a:alpha val="43137"/>
                    </a:srgbClr>
                  </a:outerShdw>
                </a:effectLst>
              </a:rPr>
              <a:t>          We must want to change.</a:t>
            </a:r>
            <a:endParaRPr lang="en-US"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0195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3.xml><?xml version="1.0" encoding="utf-8"?>
<ds:datastoreItem xmlns:ds="http://schemas.openxmlformats.org/officeDocument/2006/customXml" ds:itemID="{0F249165-F638-412C-8E0A-DFB7045CA2E0}">
  <ds:schemaRefs>
    <ds:schemaRef ds:uri="http://schemas.microsoft.com/office/infopath/2007/PartnerControls"/>
    <ds:schemaRef ds:uri="http://schemas.microsoft.com/office/2006/documentManagement/types"/>
    <ds:schemaRef ds:uri="http://purl.org/dc/terms/"/>
    <ds:schemaRef ds:uri="http://purl.org/dc/elements/1.1/"/>
    <ds:schemaRef ds:uri="http://schemas.microsoft.com/office/2006/metadata/properties"/>
    <ds:schemaRef ds:uri="4873beb7-5857-4685-be1f-d57550cc96cc"/>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182</TotalTime>
  <Words>330</Words>
  <Application>Microsoft Office PowerPoint</Application>
  <PresentationFormat>Custom</PresentationFormat>
  <Paragraphs>28</Paragraphs>
  <Slides>16</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Euphemia</vt:lpstr>
      <vt:lpstr>Serenity 16x9</vt:lpstr>
      <vt:lpstr>THE MIRACLES  OF JESUS                                   </vt:lpstr>
      <vt:lpstr>Biblical Definition of a Sign</vt:lpstr>
      <vt:lpstr>John 5:1-15</vt:lpstr>
      <vt:lpstr>“5 One man was there who had been sick for 38 years. 6 When Jesus saw him lying there and knew he had already been there a long time, He said to him, “Do you want to get well?” 7 “Sir,” the sick man answered, “I don’t have a man to put me into the pool when the water is stirred up, but while I’m coming, someone goes down ahead of me.” 8 “Get up,” Jesus told him, “pick up your mat and walk!” 9 Instantly the man got well, picked up his mat, and started to walk.  </vt:lpstr>
      <vt:lpstr>Now that day was the Sabbath, 10 so the Jews said to the man who had been healed, “This is the Sabbath! It’s illegal for you to pick up your mat.” 11 He replied, “The man who made me well told me, ‘Pick up your mat and walk.’” 12 “Who is this man who told you, ‘Pick up your mat and walk’?” they asked. 13 But the man who was cured did not know who it was, because Jesus had slipped away into the crowd that was there. </vt:lpstr>
      <vt:lpstr>14 After this, Jesus found him in the temple complex and said to him, “See, you are well. Do not sin anymore, so that something worse doesn’t happen to you.” 15 The man went and reported to the Jews that it was Jesus who had made him well.</vt:lpstr>
      <vt:lpstr>THE BIG IDEA</vt:lpstr>
      <vt:lpstr>Bethesda = House of mercy</vt:lpstr>
      <vt:lpstr>1. First agent of change:            We must want to change.</vt:lpstr>
      <vt:lpstr>Mission Statement:  Through our love for God and our love for people, we engage people, families and communities to change the world.</vt:lpstr>
      <vt:lpstr>  2. Second agent of change:                   Stop making excuses.</vt:lpstr>
      <vt:lpstr> "The thief comes only to steal and kill and destroy; I came that they may have life, and have it abundantly”                           John 10:10 </vt:lpstr>
      <vt:lpstr>  3. Third agent of change:                            Take action</vt:lpstr>
      <vt:lpstr>  We come to the House of Mercy sick, blind, lame and paralyzed to be healed, not to return with the same sickness</vt:lpstr>
      <vt:lpstr>  Philippians 4:13  “I am able to do all things through Him who strengthens me”  We must take action- not only to be healed by Christ, but also to be strengthened by Him.</vt:lpstr>
      <vt:lpstr>THE MIRACLES OF JESUS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MIRICLES OF JESUS</dc:title>
  <dc:creator>Tim</dc:creator>
  <cp:lastModifiedBy>Tim</cp:lastModifiedBy>
  <cp:revision>3</cp:revision>
  <dcterms:created xsi:type="dcterms:W3CDTF">2017-07-15T21:22:54Z</dcterms:created>
  <dcterms:modified xsi:type="dcterms:W3CDTF">2017-07-29T18:03:36Z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