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7" r:id="rId5"/>
    <p:sldId id="265" r:id="rId6"/>
    <p:sldId id="287" r:id="rId7"/>
    <p:sldId id="273" r:id="rId8"/>
    <p:sldId id="275" r:id="rId9"/>
    <p:sldId id="258" r:id="rId10"/>
    <p:sldId id="280" r:id="rId11"/>
    <p:sldId id="288" r:id="rId12"/>
    <p:sldId id="289" r:id="rId13"/>
    <p:sldId id="290" r:id="rId14"/>
    <p:sldId id="291" r:id="rId15"/>
    <p:sldId id="292" r:id="rId16"/>
    <p:sldId id="293" r:id="rId17"/>
    <p:sldId id="272" r:id="rId18"/>
    <p:sldId id="267" r:id="rId19"/>
    <p:sldId id="281" r:id="rId20"/>
    <p:sldId id="277" r:id="rId21"/>
    <p:sldId id="285" r:id="rId22"/>
    <p:sldId id="278" r:id="rId23"/>
    <p:sldId id="283" r:id="rId24"/>
    <p:sldId id="286" r:id="rId25"/>
    <p:sldId id="279" r:id="rId2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280" autoAdjust="0"/>
  </p:normalViewPr>
  <p:slideViewPr>
    <p:cSldViewPr>
      <p:cViewPr varScale="1">
        <p:scale>
          <a:sx n="77" d="100"/>
          <a:sy n="77" d="100"/>
        </p:scale>
        <p:origin x="43" y="7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8/5/2017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8/5/2017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15</a:t>
            </a:fld>
            <a:endParaRPr lang="en-US"/>
          </a:p>
        </p:txBody>
      </p:sp>
    </p:spTree>
    <p:extLst>
      <p:ext uri="{BB962C8B-B14F-4D97-AF65-F5344CB8AC3E}">
        <p14:creationId xmlns:p14="http://schemas.microsoft.com/office/powerpoint/2010/main" val="225588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16</a:t>
            </a:fld>
            <a:endParaRPr lang="en-US"/>
          </a:p>
        </p:txBody>
      </p:sp>
    </p:spTree>
    <p:extLst>
      <p:ext uri="{BB962C8B-B14F-4D97-AF65-F5344CB8AC3E}">
        <p14:creationId xmlns:p14="http://schemas.microsoft.com/office/powerpoint/2010/main" val="85077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17</a:t>
            </a:fld>
            <a:endParaRPr lang="en-US"/>
          </a:p>
        </p:txBody>
      </p:sp>
    </p:spTree>
    <p:extLst>
      <p:ext uri="{BB962C8B-B14F-4D97-AF65-F5344CB8AC3E}">
        <p14:creationId xmlns:p14="http://schemas.microsoft.com/office/powerpoint/2010/main" val="62102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18</a:t>
            </a:fld>
            <a:endParaRPr lang="en-US"/>
          </a:p>
        </p:txBody>
      </p:sp>
    </p:spTree>
    <p:extLst>
      <p:ext uri="{BB962C8B-B14F-4D97-AF65-F5344CB8AC3E}">
        <p14:creationId xmlns:p14="http://schemas.microsoft.com/office/powerpoint/2010/main" val="106195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19</a:t>
            </a:fld>
            <a:endParaRPr lang="en-US"/>
          </a:p>
        </p:txBody>
      </p:sp>
    </p:spTree>
    <p:extLst>
      <p:ext uri="{BB962C8B-B14F-4D97-AF65-F5344CB8AC3E}">
        <p14:creationId xmlns:p14="http://schemas.microsoft.com/office/powerpoint/2010/main" val="234603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20</a:t>
            </a:fld>
            <a:endParaRPr lang="en-US"/>
          </a:p>
        </p:txBody>
      </p:sp>
    </p:spTree>
    <p:extLst>
      <p:ext uri="{BB962C8B-B14F-4D97-AF65-F5344CB8AC3E}">
        <p14:creationId xmlns:p14="http://schemas.microsoft.com/office/powerpoint/2010/main" val="819852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21</a:t>
            </a:fld>
            <a:endParaRPr lang="en-US"/>
          </a:p>
        </p:txBody>
      </p:sp>
    </p:spTree>
    <p:extLst>
      <p:ext uri="{BB962C8B-B14F-4D97-AF65-F5344CB8AC3E}">
        <p14:creationId xmlns:p14="http://schemas.microsoft.com/office/powerpoint/2010/main" val="1378933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8/5/2017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8/5/2017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8/5/2017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8/5/2017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8/5/2017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8/5/2017</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8/5/2017</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8/5/2017</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8/5/2017</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8/5/2017</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8/5/2017</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12" y="1371600"/>
            <a:ext cx="10287000" cy="3200400"/>
          </a:xfrm>
        </p:spPr>
        <p:txBody>
          <a:bodyPr>
            <a:normAutofit fontScale="90000"/>
          </a:bodyPr>
          <a:lstStyle/>
          <a:p>
            <a:pPr algn="ctr"/>
            <a:r>
              <a:rPr lang="en-US" sz="11500" b="1" dirty="0">
                <a:effectLst>
                  <a:outerShdw blurRad="38100" dist="38100" dir="2700000" algn="tl">
                    <a:srgbClr val="000000">
                      <a:alpha val="43137"/>
                    </a:srgbClr>
                  </a:outerShdw>
                </a:effectLst>
              </a:rPr>
              <a:t>THE MIRACLES </a:t>
            </a:r>
            <a:br>
              <a:rPr lang="en-US" sz="11500" b="1" dirty="0">
                <a:effectLst>
                  <a:outerShdw blurRad="38100" dist="38100" dir="2700000" algn="tl">
                    <a:srgbClr val="000000">
                      <a:alpha val="43137"/>
                    </a:srgbClr>
                  </a:outerShdw>
                </a:effectLst>
              </a:rPr>
            </a:br>
            <a:r>
              <a:rPr lang="en-US" sz="11500" b="1" dirty="0">
                <a:effectLst>
                  <a:outerShdw blurRad="38100" dist="38100" dir="2700000" algn="tl">
                    <a:srgbClr val="000000">
                      <a:alpha val="43137"/>
                    </a:srgbClr>
                  </a:outerShdw>
                </a:effectLst>
              </a:rPr>
              <a:t>OF JESUS                                   </a:t>
            </a:r>
          </a:p>
        </p:txBody>
      </p:sp>
      <p:pic>
        <p:nvPicPr>
          <p:cNvPr id="6" name="Picture 5">
            <a:extLst>
              <a:ext uri="{FF2B5EF4-FFF2-40B4-BE49-F238E27FC236}">
                <a16:creationId xmlns:a16="http://schemas.microsoft.com/office/drawing/2014/main" id="{01B84BB6-06F9-43DF-BB79-FF4FAF7EF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012" y="5466420"/>
            <a:ext cx="3589732" cy="1220947"/>
          </a:xfrm>
          <a:prstGeom prst="rect">
            <a:avLst/>
          </a:prstGeom>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1981200"/>
            <a:ext cx="10515600" cy="4495800"/>
          </a:xfrm>
        </p:spPr>
        <p:txBody>
          <a:bodyPr>
            <a:normAutofit fontScale="90000"/>
          </a:bodyPr>
          <a:lstStyle/>
          <a:p>
            <a:br>
              <a:rPr lang="en-US" sz="4000" b="1" dirty="0"/>
            </a:br>
            <a:r>
              <a:rPr lang="en-US" sz="4000" b="1" dirty="0"/>
              <a:t>41 Therefore the Jews started complaining about Him because He said, “I am the bread that came down from heaven.” 42 They were saying, “Isn’t this Jesus the son of Joseph, whose father and mother we know? How can He now say, ‘I have come down from heaven’?”</a:t>
            </a:r>
            <a:br>
              <a:rPr lang="en-US" sz="4000" b="1" dirty="0"/>
            </a:br>
            <a:r>
              <a:rPr lang="en-US" sz="4000" b="1" dirty="0"/>
              <a:t>43 Jesus answered them, “Stop complaining among yourselves. 44 No one can come to Me unless the Father who sent Me draws him, and I will raise him up on the last day. 45 It is written in the Prophets: And they will all be taught by God. Everyone who has listened to and learned from the Father comes to Me—</a:t>
            </a:r>
            <a:endParaRPr lang="en-US" dirty="0"/>
          </a:p>
        </p:txBody>
      </p:sp>
    </p:spTree>
    <p:extLst>
      <p:ext uri="{BB962C8B-B14F-4D97-AF65-F5344CB8AC3E}">
        <p14:creationId xmlns:p14="http://schemas.microsoft.com/office/powerpoint/2010/main" val="324906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1981200"/>
            <a:ext cx="10515600" cy="4953000"/>
          </a:xfrm>
        </p:spPr>
        <p:txBody>
          <a:bodyPr>
            <a:normAutofit fontScale="90000"/>
          </a:bodyPr>
          <a:lstStyle/>
          <a:p>
            <a:br>
              <a:rPr lang="en-US" sz="4000" b="1" dirty="0"/>
            </a:br>
            <a:br>
              <a:rPr lang="en-US" sz="4000" b="1" dirty="0"/>
            </a:br>
            <a:br>
              <a:rPr lang="en-US" sz="4000" b="1" dirty="0"/>
            </a:br>
            <a:r>
              <a:rPr lang="en-US" sz="4000" b="1" dirty="0"/>
              <a:t>46 not that anyone has seen the Father except the One who is from God. He has seen the Father.</a:t>
            </a:r>
            <a:br>
              <a:rPr lang="en-US" sz="4000" b="1" dirty="0"/>
            </a:br>
            <a:r>
              <a:rPr lang="en-US" sz="4000" b="1" dirty="0"/>
              <a:t>47 “I assure you: Anyone who believes[l] has eternal life. 48 I am the bread of life. 49 Your fathers ate the manna in the wilderness, and they died. 50 This is the bread that comes down from heaven so that anyone may eat of it and not die. 51 I am the living bread that came down from heaven. If anyone eats of this bread he will live forever. The bread that I will give for the life of the world is My flesh.”</a:t>
            </a:r>
            <a:br>
              <a:rPr lang="en-US" sz="4000" b="1" dirty="0"/>
            </a:br>
            <a:endParaRPr lang="en-US" dirty="0"/>
          </a:p>
        </p:txBody>
      </p:sp>
    </p:spTree>
    <p:extLst>
      <p:ext uri="{BB962C8B-B14F-4D97-AF65-F5344CB8AC3E}">
        <p14:creationId xmlns:p14="http://schemas.microsoft.com/office/powerpoint/2010/main" val="260433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1981200"/>
            <a:ext cx="10515600" cy="4495800"/>
          </a:xfrm>
        </p:spPr>
        <p:txBody>
          <a:bodyPr>
            <a:normAutofit fontScale="90000"/>
          </a:bodyPr>
          <a:lstStyle/>
          <a:p>
            <a:br>
              <a:rPr lang="en-US" sz="4000" b="1" dirty="0"/>
            </a:br>
            <a:r>
              <a:rPr lang="en-US" sz="4000" b="1" dirty="0"/>
              <a:t>52 At that, the Jews argued among themselves, “How can this man give us His flesh to eat?”</a:t>
            </a:r>
            <a:br>
              <a:rPr lang="en-US" sz="4000" b="1" dirty="0"/>
            </a:br>
            <a:r>
              <a:rPr lang="en-US" sz="4000" b="1" dirty="0"/>
              <a:t>53 So Jesus said to them, “I assure you: Unless you eat the flesh of the Son of Man and drink His blood, you do not have life in yourselves. 54 Anyone who eats My flesh and drinks My blood has eternal life, and I will raise him up on the last day, 55 because My flesh is real food and My blood is real drink. </a:t>
            </a:r>
            <a:br>
              <a:rPr lang="en-US" sz="4000" b="1" dirty="0"/>
            </a:br>
            <a:endParaRPr lang="en-US" dirty="0"/>
          </a:p>
        </p:txBody>
      </p:sp>
    </p:spTree>
    <p:extLst>
      <p:ext uri="{BB962C8B-B14F-4D97-AF65-F5344CB8AC3E}">
        <p14:creationId xmlns:p14="http://schemas.microsoft.com/office/powerpoint/2010/main" val="157570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1981200"/>
            <a:ext cx="10515600" cy="4495800"/>
          </a:xfrm>
        </p:spPr>
        <p:txBody>
          <a:bodyPr>
            <a:normAutofit fontScale="90000"/>
          </a:bodyPr>
          <a:lstStyle/>
          <a:p>
            <a:br>
              <a:rPr lang="en-US" sz="4000" b="1" dirty="0"/>
            </a:br>
            <a:r>
              <a:rPr lang="en-US" sz="4000" b="1" dirty="0"/>
              <a:t>56 The one who eats My flesh and drinks My blood lives in Me, and I in him. 57 Just as the living Father sent Me and I live because of the Father, so the one who feeds on Me will live because of Me. 58 This is the bread that came down from heaven; it is not like the manna[m] your fathers ate—and they died. The one who eats this bread will live forever.”</a:t>
            </a:r>
            <a:br>
              <a:rPr lang="en-US" sz="4000" b="1" dirty="0"/>
            </a:br>
            <a:endParaRPr lang="en-US" dirty="0"/>
          </a:p>
        </p:txBody>
      </p:sp>
    </p:spTree>
    <p:extLst>
      <p:ext uri="{BB962C8B-B14F-4D97-AF65-F5344CB8AC3E}">
        <p14:creationId xmlns:p14="http://schemas.microsoft.com/office/powerpoint/2010/main" val="63050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2" y="1219200"/>
            <a:ext cx="9601200" cy="1143000"/>
          </a:xfrm>
        </p:spPr>
        <p:txBody>
          <a:bodyPr>
            <a:normAutofit/>
          </a:bodyPr>
          <a:lstStyle/>
          <a:p>
            <a:r>
              <a:rPr lang="en-US" sz="6000" b="1" dirty="0"/>
              <a:t>THE BIG IDEA</a:t>
            </a:r>
          </a:p>
        </p:txBody>
      </p:sp>
      <p:sp>
        <p:nvSpPr>
          <p:cNvPr id="14" name="Content Placeholder 13"/>
          <p:cNvSpPr>
            <a:spLocks noGrp="1"/>
          </p:cNvSpPr>
          <p:nvPr>
            <p:ph idx="1"/>
          </p:nvPr>
        </p:nvSpPr>
        <p:spPr>
          <a:xfrm>
            <a:off x="1293812" y="2667000"/>
            <a:ext cx="10439400" cy="1600200"/>
          </a:xfrm>
        </p:spPr>
        <p:txBody>
          <a:bodyPr>
            <a:normAutofit/>
          </a:bodyPr>
          <a:lstStyle/>
          <a:p>
            <a:pPr marL="0" indent="0" algn="ctr">
              <a:buNone/>
            </a:pPr>
            <a:r>
              <a:rPr lang="en-US" sz="4800" dirty="0">
                <a:effectLst>
                  <a:outerShdw blurRad="38100" dist="38100" dir="2700000" algn="tl">
                    <a:srgbClr val="000000">
                      <a:alpha val="43137"/>
                    </a:srgbClr>
                  </a:outerShdw>
                </a:effectLst>
              </a:rPr>
              <a:t>God created us with a hunger. </a:t>
            </a: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2438400"/>
            <a:ext cx="9601200" cy="1143000"/>
          </a:xfrm>
        </p:spPr>
        <p:txBody>
          <a:bodyPr>
            <a:normAutofit/>
          </a:bodyPr>
          <a:lstStyle/>
          <a:p>
            <a:pPr algn="ctr"/>
            <a:r>
              <a:rPr lang="en-US" sz="5400" b="1" dirty="0">
                <a:effectLst>
                  <a:outerShdw blurRad="38100" dist="38100" dir="2700000" algn="tl">
                    <a:srgbClr val="000000">
                      <a:alpha val="43137"/>
                    </a:srgbClr>
                  </a:outerShdw>
                </a:effectLst>
              </a:rPr>
              <a:t>LIFE IS FULL OF SITUATIONS</a:t>
            </a:r>
          </a:p>
        </p:txBody>
      </p:sp>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2819400"/>
            <a:ext cx="10515600" cy="1371600"/>
          </a:xfrm>
        </p:spPr>
        <p:txBody>
          <a:bodyPr>
            <a:normAutofit fontScale="90000"/>
          </a:bodyPr>
          <a:lstStyle/>
          <a:p>
            <a:pPr algn="ctr"/>
            <a:r>
              <a:rPr lang="en-US" sz="5300" b="1" dirty="0">
                <a:effectLst>
                  <a:outerShdw blurRad="38100" dist="38100" dir="2700000" algn="tl">
                    <a:srgbClr val="000000">
                      <a:alpha val="43137"/>
                    </a:srgbClr>
                  </a:outerShdw>
                </a:effectLst>
              </a:rPr>
              <a:t>1. We cannot satisfy the Spiritual hunger within us.</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195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2895600"/>
            <a:ext cx="10515600" cy="1143000"/>
          </a:xfrm>
        </p:spPr>
        <p:txBody>
          <a:bodyPr>
            <a:normAutofit fontScale="90000"/>
          </a:bodyPr>
          <a:lstStyle/>
          <a:p>
            <a:br>
              <a:rPr lang="en-US" sz="4400" b="1" dirty="0">
                <a:effectLst>
                  <a:outerShdw blurRad="38100" dist="38100" dir="2700000" algn="tl">
                    <a:srgbClr val="000000">
                      <a:alpha val="43137"/>
                    </a:srgbClr>
                  </a:outerShdw>
                </a:effectLst>
              </a:rPr>
            </a:br>
            <a:br>
              <a:rPr lang="en-US" sz="6000" b="1" dirty="0">
                <a:effectLst>
                  <a:outerShdw blurRad="38100" dist="38100" dir="2700000" algn="tl">
                    <a:srgbClr val="000000">
                      <a:alpha val="43137"/>
                    </a:srgbClr>
                  </a:outerShdw>
                </a:effectLst>
              </a:rPr>
            </a:br>
            <a:r>
              <a:rPr lang="en-US" sz="5300" b="1" dirty="0">
                <a:effectLst>
                  <a:outerShdw blurRad="38100" dist="38100" dir="2700000" algn="tl">
                    <a:srgbClr val="000000">
                      <a:alpha val="43137"/>
                    </a:srgbClr>
                  </a:outerShdw>
                </a:effectLst>
              </a:rPr>
              <a:t>2. Only Christ can fill the spiritual hunger within us</a:t>
            </a:r>
            <a:r>
              <a:rPr lang="en-US" sz="4900" b="1" dirty="0">
                <a:effectLst>
                  <a:outerShdw blurRad="38100" dist="38100" dir="2700000" algn="tl">
                    <a:srgbClr val="000000">
                      <a:alpha val="43137"/>
                    </a:srgbClr>
                  </a:outerShdw>
                </a:effectLst>
              </a:rPr>
              <a:t>.</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792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4800600"/>
            <a:ext cx="9601200" cy="1143000"/>
          </a:xfrm>
        </p:spPr>
        <p:txBody>
          <a:bodyPr>
            <a:normAutofit fontScale="90000"/>
          </a:bodyPr>
          <a:lstStyle/>
          <a:p>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“Blessed are those who hunger and thirst for righteousness, for they will be filled.”  (Matt 5:6)</a:t>
            </a:r>
            <a:br>
              <a:rPr lang="en-US" sz="4400" b="1" dirty="0">
                <a:effectLst>
                  <a:outerShdw blurRad="38100" dist="38100" dir="2700000" algn="tl">
                    <a:srgbClr val="000000">
                      <a:alpha val="43137"/>
                    </a:srgbClr>
                  </a:outerShdw>
                </a:effectLst>
              </a:rPr>
            </a:b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“And my God will supply all your needs according to His riches in glory in Christ Jesus”  (Phil 4:19)</a:t>
            </a:r>
            <a:br>
              <a:rPr lang="en-US" sz="6000" b="1" dirty="0">
                <a:effectLst>
                  <a:outerShdw blurRad="38100" dist="38100" dir="2700000" algn="tl">
                    <a:srgbClr val="000000">
                      <a:alpha val="43137"/>
                    </a:srgbClr>
                  </a:outerShdw>
                </a:effectLst>
              </a:rPr>
            </a:b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533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876800"/>
            <a:ext cx="10134600" cy="1143000"/>
          </a:xfrm>
        </p:spPr>
        <p:txBody>
          <a:bodyPr>
            <a:normAutofit fontScale="90000"/>
          </a:bodyPr>
          <a:lstStyle/>
          <a:p>
            <a:pPr algn="ctr"/>
            <a:br>
              <a:rPr lang="en-US" sz="4400" b="1" dirty="0">
                <a:effectLst>
                  <a:outerShdw blurRad="38100" dist="38100" dir="2700000" algn="tl">
                    <a:srgbClr val="000000">
                      <a:alpha val="43137"/>
                    </a:srgbClr>
                  </a:outerShdw>
                </a:effectLst>
              </a:rPr>
            </a:br>
            <a:br>
              <a:rPr lang="en-US" sz="4400" b="1" dirty="0">
                <a:effectLst>
                  <a:outerShdw blurRad="38100" dist="38100" dir="2700000" algn="tl">
                    <a:srgbClr val="000000">
                      <a:alpha val="43137"/>
                    </a:srgbClr>
                  </a:outerShdw>
                </a:effectLst>
              </a:rPr>
            </a:br>
            <a:r>
              <a:rPr lang="en-US" sz="8000" b="1" dirty="0">
                <a:effectLst>
                  <a:outerShdw blurRad="38100" dist="38100" dir="2700000" algn="tl">
                    <a:srgbClr val="000000">
                      <a:alpha val="43137"/>
                    </a:srgbClr>
                  </a:outerShdw>
                </a:effectLst>
              </a:rPr>
              <a:t>a. Christ is in control of our situations.</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48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1371600"/>
          </a:xfrm>
        </p:spPr>
        <p:txBody>
          <a:bodyPr>
            <a:normAutofit/>
          </a:bodyPr>
          <a:lstStyle/>
          <a:p>
            <a:pPr algn="ctr"/>
            <a:r>
              <a:rPr lang="en-US" sz="4000" b="1" dirty="0"/>
              <a:t>Miracles of Jesus</a:t>
            </a:r>
          </a:p>
        </p:txBody>
      </p:sp>
      <p:sp>
        <p:nvSpPr>
          <p:cNvPr id="3" name="Content Placeholder 2">
            <a:extLst>
              <a:ext uri="{FF2B5EF4-FFF2-40B4-BE49-F238E27FC236}">
                <a16:creationId xmlns:a16="http://schemas.microsoft.com/office/drawing/2014/main" id="{569413E3-6235-4254-88A2-3EE05A24D205}"/>
              </a:ext>
            </a:extLst>
          </p:cNvPr>
          <p:cNvSpPr>
            <a:spLocks noGrp="1"/>
          </p:cNvSpPr>
          <p:nvPr>
            <p:ph idx="1"/>
          </p:nvPr>
        </p:nvSpPr>
        <p:spPr>
          <a:xfrm>
            <a:off x="1293813" y="2133600"/>
            <a:ext cx="9601200" cy="4038600"/>
          </a:xfrm>
        </p:spPr>
        <p:txBody>
          <a:bodyPr>
            <a:normAutofit/>
          </a:bodyPr>
          <a:lstStyle/>
          <a:p>
            <a:pPr marL="0" indent="0">
              <a:buNone/>
            </a:pPr>
            <a:r>
              <a:rPr lang="en-US" sz="3600" b="1" dirty="0">
                <a:effectLst>
                  <a:outerShdw blurRad="38100" dist="38100" dir="2700000" algn="tl">
                    <a:srgbClr val="000000">
                      <a:alpha val="43137"/>
                    </a:srgbClr>
                  </a:outerShdw>
                </a:effectLst>
              </a:rPr>
              <a:t>Turning water into wine.</a:t>
            </a:r>
          </a:p>
          <a:p>
            <a:pPr marL="0" indent="0">
              <a:buNone/>
            </a:pPr>
            <a:endParaRPr lang="en-US" sz="3600" b="1" dirty="0">
              <a:effectLst>
                <a:outerShdw blurRad="38100" dist="38100" dir="2700000" algn="tl">
                  <a:srgbClr val="000000">
                    <a:alpha val="43137"/>
                  </a:srgbClr>
                </a:outerShdw>
              </a:effectLst>
            </a:endParaRPr>
          </a:p>
          <a:p>
            <a:pPr marL="0" indent="0">
              <a:buNone/>
            </a:pPr>
            <a:r>
              <a:rPr lang="en-US" sz="3600" b="1" dirty="0">
                <a:effectLst>
                  <a:outerShdw blurRad="38100" dist="38100" dir="2700000" algn="tl">
                    <a:srgbClr val="000000">
                      <a:alpha val="43137"/>
                    </a:srgbClr>
                  </a:outerShdw>
                </a:effectLst>
              </a:rPr>
              <a:t>Healing the royal officials son from a distance.</a:t>
            </a:r>
          </a:p>
          <a:p>
            <a:pPr marL="0" indent="0">
              <a:buNone/>
            </a:pPr>
            <a:endParaRPr lang="en-US" sz="3600" b="1" dirty="0">
              <a:effectLst>
                <a:outerShdw blurRad="38100" dist="38100" dir="2700000" algn="tl">
                  <a:srgbClr val="000000">
                    <a:alpha val="43137"/>
                  </a:srgbClr>
                </a:outerShdw>
              </a:effectLst>
            </a:endParaRPr>
          </a:p>
          <a:p>
            <a:pPr marL="0" indent="0">
              <a:buNone/>
            </a:pPr>
            <a:r>
              <a:rPr lang="en-US" sz="3600" b="1" dirty="0">
                <a:effectLst>
                  <a:outerShdw blurRad="38100" dist="38100" dir="2700000" algn="tl">
                    <a:srgbClr val="000000">
                      <a:alpha val="43137"/>
                    </a:srgbClr>
                  </a:outerShdw>
                </a:effectLst>
              </a:rPr>
              <a:t>Healing the man paralyzed for 38 years.</a:t>
            </a:r>
          </a:p>
        </p:txBody>
      </p:sp>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2286000"/>
            <a:ext cx="10668000" cy="1143000"/>
          </a:xfrm>
        </p:spPr>
        <p:txBody>
          <a:bodyPr>
            <a:normAutofit fontScale="90000"/>
          </a:bodyPr>
          <a:lstStyle/>
          <a:p>
            <a:br>
              <a:rPr lang="en-US" sz="4400" b="1" dirty="0">
                <a:effectLst>
                  <a:outerShdw blurRad="38100" dist="38100" dir="2700000" algn="tl">
                    <a:srgbClr val="000000">
                      <a:alpha val="43137"/>
                    </a:srgbClr>
                  </a:outerShdw>
                </a:effectLst>
              </a:rPr>
            </a:br>
            <a:br>
              <a:rPr lang="en-US" sz="4400" b="1" dirty="0">
                <a:effectLst>
                  <a:outerShdw blurRad="38100" dist="38100" dir="2700000" algn="tl">
                    <a:srgbClr val="000000">
                      <a:alpha val="43137"/>
                    </a:srgbClr>
                  </a:outerShdw>
                </a:effectLst>
              </a:rPr>
            </a:br>
            <a:r>
              <a:rPr lang="en-US" sz="8000" b="1" dirty="0">
                <a:effectLst>
                  <a:outerShdw blurRad="38100" dist="38100" dir="2700000" algn="tl">
                    <a:srgbClr val="000000">
                      <a:alpha val="43137"/>
                    </a:srgbClr>
                  </a:outerShdw>
                </a:effectLst>
              </a:rPr>
              <a:t>b. Christ is more concerned for the needy than we are. </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095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3581400"/>
            <a:ext cx="11125200" cy="1143000"/>
          </a:xfrm>
        </p:spPr>
        <p:txBody>
          <a:bodyPr>
            <a:normAutofit fontScale="90000"/>
          </a:bodyPr>
          <a:lstStyle/>
          <a:p>
            <a:pPr algn="ctr"/>
            <a:br>
              <a:rPr lang="en-US" sz="4400" b="1" dirty="0">
                <a:effectLst>
                  <a:outerShdw blurRad="38100" dist="38100" dir="2700000" algn="tl">
                    <a:srgbClr val="000000">
                      <a:alpha val="43137"/>
                    </a:srgbClr>
                  </a:outerShdw>
                </a:effectLst>
              </a:rPr>
            </a:br>
            <a:br>
              <a:rPr lang="en-US" sz="4400" b="1" dirty="0">
                <a:effectLst>
                  <a:outerShdw blurRad="38100" dist="38100" dir="2700000" algn="tl">
                    <a:srgbClr val="000000">
                      <a:alpha val="43137"/>
                    </a:srgbClr>
                  </a:outerShdw>
                </a:effectLst>
              </a:rPr>
            </a:br>
            <a:r>
              <a:rPr lang="en-US" sz="7300" b="1" dirty="0">
                <a:effectLst>
                  <a:outerShdw blurRad="38100" dist="38100" dir="2700000" algn="tl">
                    <a:srgbClr val="000000">
                      <a:alpha val="43137"/>
                    </a:srgbClr>
                  </a:outerShdw>
                </a:effectLst>
              </a:rPr>
              <a:t>c. Christ can fill the physical emptiness, and the spiritual hunger within us.</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11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2" y="990600"/>
            <a:ext cx="9906000" cy="3200400"/>
          </a:xfrm>
        </p:spPr>
        <p:txBody>
          <a:bodyPr>
            <a:normAutofit/>
          </a:bodyPr>
          <a:lstStyle/>
          <a:p>
            <a:r>
              <a:rPr lang="en-US" sz="8000" b="1" dirty="0">
                <a:effectLst>
                  <a:outerShdw blurRad="38100" dist="38100" dir="2700000" algn="tl">
                    <a:srgbClr val="000000">
                      <a:alpha val="43137"/>
                    </a:srgbClr>
                  </a:outerShdw>
                </a:effectLst>
              </a:rPr>
              <a:t>THE MIRACLES OF JESUS</a:t>
            </a:r>
          </a:p>
        </p:txBody>
      </p:sp>
      <p:pic>
        <p:nvPicPr>
          <p:cNvPr id="6" name="Picture 5">
            <a:extLst>
              <a:ext uri="{FF2B5EF4-FFF2-40B4-BE49-F238E27FC236}">
                <a16:creationId xmlns:a16="http://schemas.microsoft.com/office/drawing/2014/main" id="{01B84BB6-06F9-43DF-BB79-FF4FAF7EF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1812" y="5466420"/>
            <a:ext cx="3589732" cy="1220947"/>
          </a:xfrm>
          <a:prstGeom prst="rect">
            <a:avLst/>
          </a:prstGeom>
        </p:spPr>
      </p:pic>
    </p:spTree>
    <p:extLst>
      <p:ext uri="{BB962C8B-B14F-4D97-AF65-F5344CB8AC3E}">
        <p14:creationId xmlns:p14="http://schemas.microsoft.com/office/powerpoint/2010/main" val="169938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1371600"/>
          </a:xfrm>
        </p:spPr>
        <p:txBody>
          <a:bodyPr>
            <a:normAutofit/>
          </a:bodyPr>
          <a:lstStyle/>
          <a:p>
            <a:pPr algn="ctr"/>
            <a:r>
              <a:rPr lang="en-US" sz="4000" b="1" dirty="0"/>
              <a:t>Last week: </a:t>
            </a:r>
          </a:p>
        </p:txBody>
      </p:sp>
      <p:sp>
        <p:nvSpPr>
          <p:cNvPr id="3" name="Content Placeholder 2">
            <a:extLst>
              <a:ext uri="{FF2B5EF4-FFF2-40B4-BE49-F238E27FC236}">
                <a16:creationId xmlns:a16="http://schemas.microsoft.com/office/drawing/2014/main" id="{569413E3-6235-4254-88A2-3EE05A24D205}"/>
              </a:ext>
            </a:extLst>
          </p:cNvPr>
          <p:cNvSpPr>
            <a:spLocks noGrp="1"/>
          </p:cNvSpPr>
          <p:nvPr>
            <p:ph idx="1"/>
          </p:nvPr>
        </p:nvSpPr>
        <p:spPr>
          <a:xfrm>
            <a:off x="1293813" y="2133600"/>
            <a:ext cx="9601200" cy="4038600"/>
          </a:xfrm>
        </p:spPr>
        <p:txBody>
          <a:bodyPr>
            <a:normAutofit/>
          </a:bodyPr>
          <a:lstStyle/>
          <a:p>
            <a:pPr marL="0" indent="0">
              <a:buNone/>
            </a:pPr>
            <a:r>
              <a:rPr lang="en-US" sz="3600" b="1" dirty="0">
                <a:effectLst>
                  <a:outerShdw blurRad="38100" dist="38100" dir="2700000" algn="tl">
                    <a:srgbClr val="000000">
                      <a:alpha val="43137"/>
                    </a:srgbClr>
                  </a:outerShdw>
                </a:effectLst>
              </a:rPr>
              <a:t>We must want to change.</a:t>
            </a:r>
          </a:p>
          <a:p>
            <a:pPr marL="0" indent="0">
              <a:buNone/>
            </a:pPr>
            <a:endParaRPr lang="en-US" sz="3600" b="1" dirty="0">
              <a:effectLst>
                <a:outerShdw blurRad="38100" dist="38100" dir="2700000" algn="tl">
                  <a:srgbClr val="000000">
                    <a:alpha val="43137"/>
                  </a:srgbClr>
                </a:outerShdw>
              </a:effectLst>
            </a:endParaRPr>
          </a:p>
          <a:p>
            <a:pPr marL="0" indent="0">
              <a:buNone/>
            </a:pPr>
            <a:r>
              <a:rPr lang="en-US" sz="3600" b="1" dirty="0">
                <a:effectLst>
                  <a:outerShdw blurRad="38100" dist="38100" dir="2700000" algn="tl">
                    <a:srgbClr val="000000">
                      <a:alpha val="43137"/>
                    </a:srgbClr>
                  </a:outerShdw>
                </a:effectLst>
              </a:rPr>
              <a:t>We must stop making excuses.</a:t>
            </a:r>
          </a:p>
          <a:p>
            <a:pPr marL="0" indent="0">
              <a:buNone/>
            </a:pPr>
            <a:endParaRPr lang="en-US" sz="3600" b="1" dirty="0">
              <a:effectLst>
                <a:outerShdw blurRad="38100" dist="38100" dir="2700000" algn="tl">
                  <a:srgbClr val="000000">
                    <a:alpha val="43137"/>
                  </a:srgbClr>
                </a:outerShdw>
              </a:effectLst>
            </a:endParaRPr>
          </a:p>
          <a:p>
            <a:pPr marL="0" indent="0">
              <a:buNone/>
            </a:pPr>
            <a:r>
              <a:rPr lang="en-US" sz="3600" b="1" dirty="0">
                <a:effectLst>
                  <a:outerShdw blurRad="38100" dist="38100" dir="2700000" algn="tl">
                    <a:srgbClr val="000000">
                      <a:alpha val="43137"/>
                    </a:srgbClr>
                  </a:outerShdw>
                </a:effectLst>
              </a:rPr>
              <a:t>We must take action. </a:t>
            </a:r>
          </a:p>
        </p:txBody>
      </p:sp>
    </p:spTree>
    <p:extLst>
      <p:ext uri="{BB962C8B-B14F-4D97-AF65-F5344CB8AC3E}">
        <p14:creationId xmlns:p14="http://schemas.microsoft.com/office/powerpoint/2010/main" val="263887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6</a:t>
            </a:r>
          </a:p>
        </p:txBody>
      </p:sp>
      <p:sp>
        <p:nvSpPr>
          <p:cNvPr id="5" name="Content Placeholder 4"/>
          <p:cNvSpPr>
            <a:spLocks noGrp="1"/>
          </p:cNvSpPr>
          <p:nvPr>
            <p:ph sz="half" idx="1"/>
          </p:nvPr>
        </p:nvSpPr>
        <p:spPr>
          <a:xfrm>
            <a:off x="1293813" y="2057400"/>
            <a:ext cx="10439400" cy="4495800"/>
          </a:xfrm>
        </p:spPr>
        <p:txBody>
          <a:bodyPr>
            <a:normAutofit/>
          </a:bodyPr>
          <a:lstStyle/>
          <a:p>
            <a:pPr marL="0" indent="0">
              <a:buNone/>
            </a:pPr>
            <a:r>
              <a:rPr lang="en-US" sz="3200" b="1" dirty="0"/>
              <a:t>After this, Jesus crossed the Sea of Galilee (or Tiberias). 2 And a huge crowd was following Him because they saw the signs that He was performing by healing the sick. 3 So Jesus went up a mountain and sat down there with His disciples.</a:t>
            </a:r>
          </a:p>
          <a:p>
            <a:pPr marL="0" indent="0">
              <a:buNone/>
            </a:pPr>
            <a:r>
              <a:rPr lang="en-US" sz="3200" b="1" dirty="0"/>
              <a:t>4 Now the Passover, a Jewish festival, was near. 5 Therefore, when Jesus looked up and noticed a huge crowd coming toward Him, He asked Philip, “Where will we buy bread so these people can eat?” </a:t>
            </a:r>
          </a:p>
        </p:txBody>
      </p:sp>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096000"/>
            <a:ext cx="10210800" cy="1143000"/>
          </a:xfrm>
        </p:spPr>
        <p:txBody>
          <a:bodyPr>
            <a:normAutofit fontScale="90000"/>
          </a:bodyPr>
          <a:lstStyle/>
          <a:p>
            <a:r>
              <a:rPr lang="en-US" b="1" dirty="0"/>
              <a:t>6 He asked this to test him, for He Himself knew what He was going to do.</a:t>
            </a:r>
            <a:br>
              <a:rPr lang="en-US" b="1" dirty="0"/>
            </a:br>
            <a:r>
              <a:rPr lang="en-US" b="1" dirty="0"/>
              <a:t>7 Philip answered, “Two hundred denarii worth of bread wouldn’t be enough for each of them to have a little.”</a:t>
            </a:r>
            <a:br>
              <a:rPr lang="en-US" b="1" dirty="0"/>
            </a:br>
            <a:r>
              <a:rPr lang="en-US" b="1" dirty="0"/>
              <a:t>8 One of His disciples, Andrew, Simon Peter’s brother, said to Him, 9 “There’s a boy here who has five barley loaves and two fish—but what are they for so many?”</a:t>
            </a:r>
            <a:br>
              <a:rPr lang="en-US" b="1" dirty="0"/>
            </a:br>
            <a:r>
              <a:rPr lang="en-US" b="1" dirty="0"/>
              <a:t>10 Then Jesus said, “Have the people sit down.”</a:t>
            </a:r>
            <a:br>
              <a:rPr lang="en-US" b="1" dirty="0"/>
            </a:br>
            <a:r>
              <a:rPr lang="en-US" b="1" dirty="0"/>
              <a:t>There was plenty of grass in that place, so they sat down. The men numbered about 5,000. </a:t>
            </a:r>
            <a:br>
              <a:rPr lang="en-US" b="1" dirty="0"/>
            </a:br>
            <a:br>
              <a:rPr lang="en-US" b="1" dirty="0"/>
            </a:br>
            <a:endParaRPr lang="en-US" dirty="0"/>
          </a:p>
        </p:txBody>
      </p:sp>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3429000"/>
            <a:ext cx="10668000" cy="2971800"/>
          </a:xfrm>
        </p:spPr>
        <p:txBody>
          <a:bodyPr>
            <a:normAutofit fontScale="90000"/>
          </a:bodyPr>
          <a:lstStyle/>
          <a:p>
            <a:r>
              <a:rPr lang="en-US" sz="3600" b="1" dirty="0"/>
              <a:t>11 Then Jesus took the loaves, and after giving thanks He distributed them to those who were seated—so also with the fish, as much as they wanted.</a:t>
            </a:r>
            <a:br>
              <a:rPr lang="en-US" sz="3600" b="1" dirty="0"/>
            </a:br>
            <a:r>
              <a:rPr lang="en-US" sz="3600" b="1" dirty="0"/>
              <a:t>12 When they were full, He told His disciples, “Collect the leftovers so that nothing is wasted.” 13 So they collected them and filled 12 baskets with the pieces from the five barley loaves that were left over by those who had eaten.</a:t>
            </a:r>
            <a:br>
              <a:rPr lang="en-US" sz="3600" b="1" dirty="0"/>
            </a:br>
            <a:r>
              <a:rPr lang="en-US" sz="3600" b="1" dirty="0"/>
              <a:t>14 When the people saw the sign He had done, they said, “This really is the Prophet who was to come into the world!” 15 Therefore, when Jesus knew that they were about to come and take Him by force to make Him king, He withdrew again to the mountain by Himself.</a:t>
            </a:r>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1981200"/>
            <a:ext cx="10515600" cy="4495800"/>
          </a:xfrm>
        </p:spPr>
        <p:txBody>
          <a:bodyPr>
            <a:normAutofit fontScale="90000"/>
          </a:bodyPr>
          <a:lstStyle/>
          <a:p>
            <a:br>
              <a:rPr lang="en-US" sz="4000" b="1" dirty="0"/>
            </a:br>
            <a:br>
              <a:rPr lang="en-US" sz="4000" b="1" dirty="0"/>
            </a:br>
            <a:r>
              <a:rPr lang="en-US" sz="4000" b="1" dirty="0"/>
              <a:t>Jesus answered, “I assure you: You are looking for Me, not because you saw the signs, but because you ate the loaves and were filled. 27 Don’t work for the food that perishes but for the food that lasts for eternal life, which the Son of Man will give you, because God the Father has set His seal of approval on Him.”</a:t>
            </a:r>
            <a:br>
              <a:rPr lang="en-US" sz="4000" b="1" dirty="0"/>
            </a:br>
            <a:r>
              <a:rPr lang="en-US" sz="4000" b="1" dirty="0"/>
              <a:t>28 “What can we do to perform the works of God?” they asked.</a:t>
            </a:r>
            <a:br>
              <a:rPr lang="en-US" sz="4000" b="1" dirty="0"/>
            </a:br>
            <a:r>
              <a:rPr lang="en-US" sz="4000" b="1" dirty="0"/>
              <a:t>29 Jesus replied, “This is the work of God—that you believe in the One He has sent.”</a:t>
            </a:r>
            <a:br>
              <a:rPr lang="en-US" dirty="0"/>
            </a:br>
            <a:endParaRPr lang="en-US" dirty="0"/>
          </a:p>
        </p:txBody>
      </p:sp>
    </p:spTree>
    <p:extLst>
      <p:ext uri="{BB962C8B-B14F-4D97-AF65-F5344CB8AC3E}">
        <p14:creationId xmlns:p14="http://schemas.microsoft.com/office/powerpoint/2010/main" val="239011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1981200"/>
            <a:ext cx="10515600" cy="4495800"/>
          </a:xfrm>
        </p:spPr>
        <p:txBody>
          <a:bodyPr>
            <a:normAutofit fontScale="90000"/>
          </a:bodyPr>
          <a:lstStyle/>
          <a:p>
            <a:br>
              <a:rPr lang="en-US" sz="4000" b="1" dirty="0"/>
            </a:br>
            <a:br>
              <a:rPr lang="en-US" sz="4000" b="1" dirty="0"/>
            </a:br>
            <a:r>
              <a:rPr lang="en-US" sz="4000" b="1" dirty="0"/>
              <a:t>30 “What sign then are You going to do so we may see and believe You?” they asked. “What are You going to perform? 31 Our fathers ate the manna in the wilderness, just as it is written: He gave them bread from heaven to eat.”</a:t>
            </a:r>
            <a:br>
              <a:rPr lang="en-US" sz="4000" b="1" dirty="0"/>
            </a:br>
            <a:r>
              <a:rPr lang="en-US" sz="4000" b="1" dirty="0"/>
              <a:t>Then they said, “Sir, give us this bread always!”</a:t>
            </a:r>
            <a:br>
              <a:rPr lang="en-US" sz="4000" b="1" dirty="0"/>
            </a:br>
            <a:r>
              <a:rPr lang="en-US" sz="4000" b="1" dirty="0"/>
              <a:t>35 “I am the bread of life,” Jesus told them. “No one who comes to Me will ever be hungry, and no one who believes in Me will ever be thirsty again. </a:t>
            </a:r>
            <a:br>
              <a:rPr lang="en-US" dirty="0"/>
            </a:br>
            <a:endParaRPr lang="en-US" dirty="0"/>
          </a:p>
        </p:txBody>
      </p:sp>
    </p:spTree>
    <p:extLst>
      <p:ext uri="{BB962C8B-B14F-4D97-AF65-F5344CB8AC3E}">
        <p14:creationId xmlns:p14="http://schemas.microsoft.com/office/powerpoint/2010/main" val="151203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1981200"/>
            <a:ext cx="10515600" cy="4495800"/>
          </a:xfrm>
        </p:spPr>
        <p:txBody>
          <a:bodyPr>
            <a:normAutofit fontScale="90000"/>
          </a:bodyPr>
          <a:lstStyle/>
          <a:p>
            <a:br>
              <a:rPr lang="en-US" sz="4000" b="1" dirty="0"/>
            </a:br>
            <a:r>
              <a:rPr lang="en-US" sz="4000" b="1" dirty="0"/>
              <a:t>36 But as I told you, you’ve seen Me,[</a:t>
            </a:r>
            <a:r>
              <a:rPr lang="en-US" sz="4000" b="1" dirty="0" err="1"/>
              <a:t>i</a:t>
            </a:r>
            <a:r>
              <a:rPr lang="en-US" sz="4000" b="1" dirty="0"/>
              <a:t>] and yet you do not believe. 37 Everyone the Father gives Me will come to Me, and the one who comes to Me I will never cast out. 38 For I have come down from heaven, not to do My will, but the will of Him who sent Me. 39 This is the will of Him who sent Me: that I should lose none of those He has given Me but should raise them up on the last day. 40 For this is the will of My Father: that everyone who sees the Son and believes in Him may have eternal life, and I will raise him up on the last day.”</a:t>
            </a:r>
            <a:endParaRPr lang="en-US" dirty="0"/>
          </a:p>
        </p:txBody>
      </p:sp>
    </p:spTree>
    <p:extLst>
      <p:ext uri="{BB962C8B-B14F-4D97-AF65-F5344CB8AC3E}">
        <p14:creationId xmlns:p14="http://schemas.microsoft.com/office/powerpoint/2010/main" val="264989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208</TotalTime>
  <Words>231</Words>
  <Application>Microsoft Office PowerPoint</Application>
  <PresentationFormat>Custom</PresentationFormat>
  <Paragraphs>42</Paragraphs>
  <Slides>22</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Euphemia</vt:lpstr>
      <vt:lpstr>Serenity 16x9</vt:lpstr>
      <vt:lpstr>THE MIRACLES  OF JESUS                                   </vt:lpstr>
      <vt:lpstr>Miracles of Jesus</vt:lpstr>
      <vt:lpstr>Last week: </vt:lpstr>
      <vt:lpstr>John 6</vt:lpstr>
      <vt:lpstr>6 He asked this to test him, for He Himself knew what He was going to do. 7 Philip answered, “Two hundred denarii worth of bread wouldn’t be enough for each of them to have a little.” 8 One of His disciples, Andrew, Simon Peter’s brother, said to Him, 9 “There’s a boy here who has five barley loaves and two fish—but what are they for so many?” 10 Then Jesus said, “Have the people sit down.” There was plenty of grass in that place, so they sat down. The men numbered about 5,000.   </vt:lpstr>
      <vt:lpstr>11 Then Jesus took the loaves, and after giving thanks He distributed them to those who were seated—so also with the fish, as much as they wanted. 12 When they were full, He told His disciples, “Collect the leftovers so that nothing is wasted.” 13 So they collected them and filled 12 baskets with the pieces from the five barley loaves that were left over by those who had eaten. 14 When the people saw the sign He had done, they said, “This really is the Prophet who was to come into the world!” 15 Therefore, when Jesus knew that they were about to come and take Him by force to make Him king, He withdrew again to the mountain by Himself.</vt:lpstr>
      <vt:lpstr>  Jesus answered, “I assure you: You are looking for Me, not because you saw the signs, but because you ate the loaves and were filled. 27 Don’t work for the food that perishes but for the food that lasts for eternal life, which the Son of Man will give you, because God the Father has set His seal of approval on Him.” 28 “What can we do to perform the works of God?” they asked. 29 Jesus replied, “This is the work of God—that you believe in the One He has sent.” </vt:lpstr>
      <vt:lpstr>  30 “What sign then are You going to do so we may see and believe You?” they asked. “What are You going to perform? 31 Our fathers ate the manna in the wilderness, just as it is written: He gave them bread from heaven to eat.” Then they said, “Sir, give us this bread always!” 35 “I am the bread of life,” Jesus told them. “No one who comes to Me will ever be hungry, and no one who believes in Me will ever be thirsty again.  </vt:lpstr>
      <vt:lpstr> 36 But as I told you, you’ve seen Me,[i] and yet you do not believe. 37 Everyone the Father gives Me will come to Me, and the one who comes to Me I will never cast out. 38 For I have come down from heaven, not to do My will, but the will of Him who sent Me. 39 This is the will of Him who sent Me: that I should lose none of those He has given Me but should raise them up on the last day. 40 For this is the will of My Father: that everyone who sees the Son and believes in Him may have eternal life, and I will raise him up on the last day.”</vt:lpstr>
      <vt:lpstr> 41 Therefore the Jews started complaining about Him because He said, “I am the bread that came down from heaven.” 42 They were saying, “Isn’t this Jesus the son of Joseph, whose father and mother we know? How can He now say, ‘I have come down from heaven’?” 43 Jesus answered them, “Stop complaining among yourselves. 44 No one can come to Me unless the Father who sent Me draws him, and I will raise him up on the last day. 45 It is written in the Prophets: And they will all be taught by God. Everyone who has listened to and learned from the Father comes to Me—</vt:lpstr>
      <vt:lpstr>   46 not that anyone has seen the Father except the One who is from God. He has seen the Father. 47 “I assure you: Anyone who believes[l] has eternal life. 48 I am the bread of life. 49 Your fathers ate the manna in the wilderness, and they died. 50 This is the bread that comes down from heaven so that anyone may eat of it and not die. 51 I am the living bread that came down from heaven. If anyone eats of this bread he will live forever. The bread that I will give for the life of the world is My flesh.” </vt:lpstr>
      <vt:lpstr> 52 At that, the Jews argued among themselves, “How can this man give us His flesh to eat?” 53 So Jesus said to them, “I assure you: Unless you eat the flesh of the Son of Man and drink His blood, you do not have life in yourselves. 54 Anyone who eats My flesh and drinks My blood has eternal life, and I will raise him up on the last day, 55 because My flesh is real food and My blood is real drink.  </vt:lpstr>
      <vt:lpstr> 56 The one who eats My flesh and drinks My blood lives in Me, and I in him. 57 Just as the living Father sent Me and I live because of the Father, so the one who feeds on Me will live because of Me. 58 This is the bread that came down from heaven; it is not like the manna[m] your fathers ate—and they died. The one who eats this bread will live forever.” </vt:lpstr>
      <vt:lpstr>THE BIG IDEA</vt:lpstr>
      <vt:lpstr>LIFE IS FULL OF SITUATIONS</vt:lpstr>
      <vt:lpstr>1. We cannot satisfy the Spiritual hunger within us.</vt:lpstr>
      <vt:lpstr>  2. Only Christ can fill the spiritual hunger within us.</vt:lpstr>
      <vt:lpstr> “Blessed are those who hunger and thirst for righteousness, for they will be filled.”  (Matt 5:6)  “And my God will supply all your needs according to His riches in glory in Christ Jesus”  (Phil 4:19) </vt:lpstr>
      <vt:lpstr>  a. Christ is in control of our situations.</vt:lpstr>
      <vt:lpstr>  b. Christ is more concerned for the needy than we are. </vt:lpstr>
      <vt:lpstr>  c. Christ can fill the physical emptiness, and the spiritual hunger within us.</vt:lpstr>
      <vt:lpstr>THE MIRACLES OF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MIRICLES OF JESUS</dc:title>
  <dc:creator>Tim</dc:creator>
  <cp:lastModifiedBy>Tim</cp:lastModifiedBy>
  <cp:revision>4</cp:revision>
  <dcterms:created xsi:type="dcterms:W3CDTF">2017-07-15T21:22:54Z</dcterms:created>
  <dcterms:modified xsi:type="dcterms:W3CDTF">2017-08-05T18:19:42Z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