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7" r:id="rId5"/>
    <p:sldId id="265" r:id="rId6"/>
    <p:sldId id="273" r:id="rId7"/>
    <p:sldId id="275" r:id="rId8"/>
    <p:sldId id="258" r:id="rId9"/>
    <p:sldId id="272" r:id="rId10"/>
    <p:sldId id="281" r:id="rId11"/>
    <p:sldId id="287" r:id="rId12"/>
    <p:sldId id="284" r:id="rId13"/>
    <p:sldId id="288" r:id="rId14"/>
    <p:sldId id="289" r:id="rId15"/>
    <p:sldId id="279"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280" autoAdjust="0"/>
  </p:normalViewPr>
  <p:slideViewPr>
    <p:cSldViewPr>
      <p:cViewPr varScale="1">
        <p:scale>
          <a:sx n="80" d="100"/>
          <a:sy n="80" d="100"/>
        </p:scale>
        <p:origin x="53" y="139"/>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8/12/2017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8/12/2017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8507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250171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408787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316380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3507326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8/12/2017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8/12/2017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8/12/2017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8/12/2017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8/12/2017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8/12/2017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8/12/2017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8/12/2017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8/12/2017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8/12/2017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8/12/2017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371600"/>
            <a:ext cx="10287000" cy="3200400"/>
          </a:xfrm>
        </p:spPr>
        <p:txBody>
          <a:bodyPr>
            <a:normAutofit fontScale="90000"/>
          </a:bodyPr>
          <a:lstStyle/>
          <a:p>
            <a:pPr algn="ctr"/>
            <a:r>
              <a:rPr lang="en-US" sz="11500" b="1" dirty="0">
                <a:effectLst>
                  <a:outerShdw blurRad="38100" dist="38100" dir="2700000" algn="tl">
                    <a:srgbClr val="000000">
                      <a:alpha val="43137"/>
                    </a:srgbClr>
                  </a:outerShdw>
                </a:effectLst>
              </a:rPr>
              <a:t>THE MIRACLES </a:t>
            </a:r>
            <a:br>
              <a:rPr lang="en-US" sz="11500" b="1" dirty="0">
                <a:effectLst>
                  <a:outerShdw blurRad="38100" dist="38100" dir="2700000" algn="tl">
                    <a:srgbClr val="000000">
                      <a:alpha val="43137"/>
                    </a:srgbClr>
                  </a:outerShdw>
                </a:effectLst>
              </a:rPr>
            </a:br>
            <a:r>
              <a:rPr lang="en-US" sz="11500" b="1" dirty="0">
                <a:effectLst>
                  <a:outerShdw blurRad="38100" dist="38100" dir="2700000" algn="tl">
                    <a:srgbClr val="000000">
                      <a:alpha val="43137"/>
                    </a:srgbClr>
                  </a:outerShdw>
                </a:effectLst>
              </a:rPr>
              <a:t>OF JESUS                                   </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12" y="5466420"/>
            <a:ext cx="3589732" cy="122094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505200"/>
            <a:ext cx="10515600" cy="1371600"/>
          </a:xfrm>
        </p:spPr>
        <p:txBody>
          <a:bodyPr>
            <a:normAutofit fontScale="90000"/>
          </a:bodyPr>
          <a:lstStyle/>
          <a:p>
            <a:pPr>
              <a:lnSpc>
                <a:spcPct val="100000"/>
              </a:lnSpc>
            </a:pPr>
            <a:r>
              <a:rPr lang="en-US" sz="5300" b="1" dirty="0">
                <a:effectLst>
                  <a:outerShdw blurRad="38100" dist="38100" dir="2700000" algn="tl">
                    <a:srgbClr val="000000">
                      <a:alpha val="43137"/>
                    </a:srgbClr>
                  </a:outerShdw>
                </a:effectLst>
              </a:rPr>
              <a:t>Third:</a:t>
            </a:r>
            <a:br>
              <a:rPr lang="en-US" sz="4400" b="1" dirty="0">
                <a:effectLst>
                  <a:outerShdw blurRad="38100" dist="38100" dir="2700000" algn="tl">
                    <a:srgbClr val="000000">
                      <a:alpha val="43137"/>
                    </a:srgbClr>
                  </a:outerShdw>
                </a:effectLst>
              </a:rPr>
            </a:br>
            <a:r>
              <a:rPr lang="en-US" sz="4900" b="1" dirty="0">
                <a:effectLst>
                  <a:outerShdw blurRad="38100" dist="38100" dir="2700000" algn="tl">
                    <a:srgbClr val="000000">
                      <a:alpha val="43137"/>
                    </a:srgbClr>
                  </a:outerShdw>
                </a:effectLst>
              </a:rPr>
              <a:t>Obedience transforms us.</a:t>
            </a:r>
            <a:endParaRPr lang="en-US" sz="44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2E4F620-8F88-4A86-967A-3C7838D2D673}"/>
              </a:ext>
            </a:extLst>
          </p:cNvPr>
          <p:cNvSpPr txBox="1"/>
          <p:nvPr/>
        </p:nvSpPr>
        <p:spPr>
          <a:xfrm>
            <a:off x="1598612" y="1219200"/>
            <a:ext cx="9753600" cy="1311128"/>
          </a:xfrm>
          <a:prstGeom prst="rect">
            <a:avLst/>
          </a:prstGeom>
          <a:noFill/>
        </p:spPr>
        <p:txBody>
          <a:bodyPr wrap="square" rtlCol="0">
            <a:spAutoFit/>
          </a:bodyPr>
          <a:lstStyle/>
          <a:p>
            <a:pPr algn="ctr">
              <a:lnSpc>
                <a:spcPct val="90000"/>
              </a:lnSpc>
            </a:pPr>
            <a:r>
              <a:rPr lang="en-US" sz="4400" b="1" dirty="0"/>
              <a:t>Three benefits that take place when we are obedient to God.</a:t>
            </a:r>
          </a:p>
        </p:txBody>
      </p:sp>
    </p:spTree>
    <p:extLst>
      <p:ext uri="{BB962C8B-B14F-4D97-AF65-F5344CB8AC3E}">
        <p14:creationId xmlns:p14="http://schemas.microsoft.com/office/powerpoint/2010/main" val="61838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838200"/>
            <a:ext cx="10515600" cy="1371600"/>
          </a:xfrm>
        </p:spPr>
        <p:txBody>
          <a:bodyPr>
            <a:normAutofit/>
          </a:bodyPr>
          <a:lstStyle/>
          <a:p>
            <a:pPr>
              <a:lnSpc>
                <a:spcPct val="100000"/>
              </a:lnSpc>
            </a:pPr>
            <a:r>
              <a:rPr lang="en-US" sz="4900" b="1" dirty="0">
                <a:effectLst>
                  <a:outerShdw blurRad="38100" dist="38100" dir="2700000" algn="tl">
                    <a:srgbClr val="000000">
                      <a:alpha val="43137"/>
                    </a:srgbClr>
                  </a:outerShdw>
                </a:effectLst>
              </a:rPr>
              <a:t>Obedience transforms us.</a:t>
            </a:r>
            <a:endParaRPr lang="en-US" sz="44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2E4F620-8F88-4A86-967A-3C7838D2D673}"/>
              </a:ext>
            </a:extLst>
          </p:cNvPr>
          <p:cNvSpPr txBox="1"/>
          <p:nvPr/>
        </p:nvSpPr>
        <p:spPr>
          <a:xfrm>
            <a:off x="1370012" y="2971800"/>
            <a:ext cx="9753600" cy="3139321"/>
          </a:xfrm>
          <a:prstGeom prst="rect">
            <a:avLst/>
          </a:prstGeom>
          <a:noFill/>
        </p:spPr>
        <p:txBody>
          <a:bodyPr wrap="square" rtlCol="0">
            <a:spAutoFit/>
          </a:bodyPr>
          <a:lstStyle/>
          <a:p>
            <a:pPr algn="ctr">
              <a:lnSpc>
                <a:spcPct val="90000"/>
              </a:lnSpc>
            </a:pPr>
            <a:r>
              <a:rPr lang="en-US" sz="4400" b="1" dirty="0"/>
              <a:t>“Don’t be afraid,” Jesus told Simon. “From now on you will be catching people!” 11 Then they brought the boats to land, left everything, and followed Him. (v10-11)</a:t>
            </a:r>
          </a:p>
        </p:txBody>
      </p:sp>
    </p:spTree>
    <p:extLst>
      <p:ext uri="{BB962C8B-B14F-4D97-AF65-F5344CB8AC3E}">
        <p14:creationId xmlns:p14="http://schemas.microsoft.com/office/powerpoint/2010/main" val="27763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MIRACLES OF JESUS</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16993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371600"/>
          </a:xfrm>
        </p:spPr>
        <p:txBody>
          <a:bodyPr>
            <a:normAutofit/>
          </a:bodyPr>
          <a:lstStyle/>
          <a:p>
            <a:pPr algn="ctr"/>
            <a:r>
              <a:rPr lang="en-US" sz="4000" b="1" dirty="0"/>
              <a:t>Life Verse </a:t>
            </a:r>
          </a:p>
        </p:txBody>
      </p:sp>
      <p:sp>
        <p:nvSpPr>
          <p:cNvPr id="3" name="Content Placeholder 2">
            <a:extLst>
              <a:ext uri="{FF2B5EF4-FFF2-40B4-BE49-F238E27FC236}">
                <a16:creationId xmlns:a16="http://schemas.microsoft.com/office/drawing/2014/main" id="{569413E3-6235-4254-88A2-3EE05A24D205}"/>
              </a:ext>
            </a:extLst>
          </p:cNvPr>
          <p:cNvSpPr>
            <a:spLocks noGrp="1"/>
          </p:cNvSpPr>
          <p:nvPr>
            <p:ph idx="1"/>
          </p:nvPr>
        </p:nvSpPr>
        <p:spPr>
          <a:xfrm>
            <a:off x="1293813" y="2133600"/>
            <a:ext cx="9601200" cy="4038600"/>
          </a:xfrm>
        </p:spPr>
        <p:txBody>
          <a:bodyPr>
            <a:normAutofit/>
          </a:bodyPr>
          <a:lstStyle/>
          <a:p>
            <a:pPr marL="0" indent="0" algn="ctr">
              <a:buNone/>
            </a:pPr>
            <a:r>
              <a:rPr lang="en-US" sz="3600" b="1" dirty="0">
                <a:effectLst>
                  <a:outerShdw blurRad="38100" dist="38100" dir="2700000" algn="tl">
                    <a:srgbClr val="000000">
                      <a:alpha val="43137"/>
                    </a:srgbClr>
                  </a:outerShdw>
                </a:effectLst>
              </a:rPr>
              <a:t>“I am able to do all things through Him who strengthens me”</a:t>
            </a:r>
          </a:p>
          <a:p>
            <a:pPr marL="0" indent="0" algn="ctr">
              <a:buNone/>
            </a:pPr>
            <a:r>
              <a:rPr lang="en-US" sz="3600" b="1" dirty="0">
                <a:effectLst>
                  <a:outerShdw blurRad="38100" dist="38100" dir="2700000" algn="tl">
                    <a:srgbClr val="000000">
                      <a:alpha val="43137"/>
                    </a:srgbClr>
                  </a:outerShdw>
                </a:effectLst>
              </a:rPr>
              <a:t>Philippians 4:13</a:t>
            </a: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5:1-11</a:t>
            </a:r>
          </a:p>
        </p:txBody>
      </p:sp>
      <p:sp>
        <p:nvSpPr>
          <p:cNvPr id="5" name="Content Placeholder 4"/>
          <p:cNvSpPr>
            <a:spLocks noGrp="1"/>
          </p:cNvSpPr>
          <p:nvPr>
            <p:ph sz="half" idx="1"/>
          </p:nvPr>
        </p:nvSpPr>
        <p:spPr>
          <a:xfrm>
            <a:off x="1293813" y="2057400"/>
            <a:ext cx="10439400" cy="4495800"/>
          </a:xfrm>
        </p:spPr>
        <p:txBody>
          <a:bodyPr>
            <a:normAutofit/>
          </a:bodyPr>
          <a:lstStyle/>
          <a:p>
            <a:pPr marL="0" indent="0">
              <a:buNone/>
            </a:pPr>
            <a:r>
              <a:rPr lang="en-US" sz="3200" b="1" dirty="0"/>
              <a:t>“As the crowd was pressing in on Jesus to hear God’s word, He was standing by Lake Gennesaret. 2 He saw two boats at the edge of the lake; the fishermen had left them and were washing their nets. 3 He got into one of the boats, which belonged to Simon, and asked him to put out a little from the land. Then He sat down and was teaching the crowds from the boat.</a:t>
            </a:r>
            <a:endParaRPr lang="en-US" sz="3200" dirty="0"/>
          </a:p>
          <a:p>
            <a:pPr marL="0" indent="0">
              <a:buNone/>
            </a:pPr>
            <a:endParaRPr lang="en-US" sz="3200" b="1" dirty="0"/>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6096000"/>
            <a:ext cx="9601200" cy="1143000"/>
          </a:xfrm>
        </p:spPr>
        <p:txBody>
          <a:bodyPr>
            <a:normAutofit fontScale="90000"/>
          </a:bodyPr>
          <a:lstStyle/>
          <a:p>
            <a:r>
              <a:rPr lang="en-US" b="1" dirty="0"/>
              <a:t>4 When He had finished speaking, He said to Simon, “Put out into deep water and let down your nets for a catch.”</a:t>
            </a:r>
            <a:br>
              <a:rPr lang="en-US" b="1" dirty="0"/>
            </a:br>
            <a:r>
              <a:rPr lang="en-US" b="1" dirty="0"/>
              <a:t>5 “Master,” Simon replied, “we’ve worked hard all night long and caught nothing! But at Your word, I’ll let down the nets.”</a:t>
            </a:r>
            <a:br>
              <a:rPr lang="en-US" b="1" dirty="0"/>
            </a:br>
            <a:r>
              <a:rPr lang="en-US" b="1" dirty="0"/>
              <a:t>6 When they did this, they caught a great number of fish, and their nets began to tear. 7 So they signaled to their partners in the other boat to come and help them; they came and filled both boats so full that they began to sink.</a:t>
            </a:r>
            <a:br>
              <a:rPr lang="en-US" b="1" dirty="0"/>
            </a:br>
            <a:br>
              <a:rPr lang="en-US" b="1" dirty="0"/>
            </a:br>
            <a:br>
              <a:rPr lang="en-US" b="1" dirty="0"/>
            </a:br>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3895725"/>
            <a:ext cx="9677400" cy="2971800"/>
          </a:xfrm>
        </p:spPr>
        <p:txBody>
          <a:bodyPr>
            <a:normAutofit fontScale="90000"/>
          </a:bodyPr>
          <a:lstStyle/>
          <a:p>
            <a:r>
              <a:rPr lang="en-US" sz="3600" b="1" dirty="0"/>
              <a:t>8 When Simon Peter saw this, he fell at Jesus’ knees and said, “Go away from me, because I’m a sinful man, Lord!” 9 For he and all those with him were amazed at the catch of fish they took, 10 and so were James and John, Zebedee’s sons, who were Simon’s partners.</a:t>
            </a:r>
            <a:br>
              <a:rPr lang="en-US" sz="3600" b="1" dirty="0"/>
            </a:br>
            <a:r>
              <a:rPr lang="en-US" sz="3600" b="1" dirty="0"/>
              <a:t>“Don’t be afraid,” Jesus told Simon. “From now on you will be catching people!” 11 Then they brought the boats to land, left everything, and followed Him.</a:t>
            </a:r>
            <a:br>
              <a:rPr lang="en-US" sz="3600" b="1" dirty="0"/>
            </a:br>
            <a:br>
              <a:rPr lang="en-US" sz="3600" b="1" dirty="0"/>
            </a:br>
            <a:endParaRPr lang="en-US" dirty="0"/>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219200"/>
            <a:ext cx="9601200" cy="1143000"/>
          </a:xfrm>
        </p:spPr>
        <p:txBody>
          <a:bodyPr>
            <a:normAutofit/>
          </a:bodyPr>
          <a:lstStyle/>
          <a:p>
            <a:r>
              <a:rPr lang="en-US" sz="6000" b="1" dirty="0"/>
              <a:t>THE BIG IDEA</a:t>
            </a:r>
          </a:p>
        </p:txBody>
      </p:sp>
      <p:sp>
        <p:nvSpPr>
          <p:cNvPr id="14" name="Content Placeholder 13"/>
          <p:cNvSpPr>
            <a:spLocks noGrp="1"/>
          </p:cNvSpPr>
          <p:nvPr>
            <p:ph idx="1"/>
          </p:nvPr>
        </p:nvSpPr>
        <p:spPr>
          <a:xfrm>
            <a:off x="1293812" y="2667000"/>
            <a:ext cx="10439400" cy="1600200"/>
          </a:xfrm>
        </p:spPr>
        <p:txBody>
          <a:bodyPr>
            <a:normAutofit/>
          </a:bodyPr>
          <a:lstStyle/>
          <a:p>
            <a:pPr marL="0" indent="0" algn="ctr">
              <a:buNone/>
            </a:pPr>
            <a:r>
              <a:rPr lang="en-US" sz="4800" dirty="0">
                <a:solidFill>
                  <a:srgbClr val="0000CC"/>
                </a:solidFill>
                <a:effectLst>
                  <a:outerShdw blurRad="38100" dist="38100" dir="2700000" algn="tl">
                    <a:srgbClr val="000000">
                      <a:alpha val="43137"/>
                    </a:srgbClr>
                  </a:outerShdw>
                </a:effectLst>
              </a:rPr>
              <a:t>God’s call to obedience always requires action.</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429000"/>
            <a:ext cx="10515600" cy="1371600"/>
          </a:xfrm>
        </p:spPr>
        <p:txBody>
          <a:bodyPr>
            <a:normAutofit fontScale="90000"/>
          </a:bodyPr>
          <a:lstStyle/>
          <a:p>
            <a:pPr>
              <a:lnSpc>
                <a:spcPct val="100000"/>
              </a:lnSpc>
            </a:pPr>
            <a:r>
              <a:rPr lang="en-US" sz="5300" b="1" dirty="0">
                <a:effectLst>
                  <a:outerShdw blurRad="38100" dist="38100" dir="2700000" algn="tl">
                    <a:srgbClr val="000000">
                      <a:alpha val="43137"/>
                    </a:srgbClr>
                  </a:outerShdw>
                </a:effectLst>
              </a:rPr>
              <a:t>First:</a:t>
            </a:r>
            <a:br>
              <a:rPr lang="en-US" sz="4400" b="1" dirty="0">
                <a:effectLst>
                  <a:outerShdw blurRad="38100" dist="38100" dir="2700000" algn="tl">
                    <a:srgbClr val="000000">
                      <a:alpha val="43137"/>
                    </a:srgbClr>
                  </a:outerShdw>
                </a:effectLst>
              </a:rPr>
            </a:br>
            <a:r>
              <a:rPr lang="en-US" sz="4900" b="1" dirty="0">
                <a:effectLst>
                  <a:outerShdw blurRad="38100" dist="38100" dir="2700000" algn="tl">
                    <a:srgbClr val="000000">
                      <a:alpha val="43137"/>
                    </a:srgbClr>
                  </a:outerShdw>
                </a:effectLst>
              </a:rPr>
              <a:t>OBEDIENCE CALLS US TO GO DEEPER.</a:t>
            </a:r>
            <a:endParaRPr lang="en-US" sz="44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2E4F620-8F88-4A86-967A-3C7838D2D673}"/>
              </a:ext>
            </a:extLst>
          </p:cNvPr>
          <p:cNvSpPr txBox="1"/>
          <p:nvPr/>
        </p:nvSpPr>
        <p:spPr>
          <a:xfrm>
            <a:off x="1598612" y="1219200"/>
            <a:ext cx="9753600" cy="1311128"/>
          </a:xfrm>
          <a:prstGeom prst="rect">
            <a:avLst/>
          </a:prstGeom>
          <a:noFill/>
        </p:spPr>
        <p:txBody>
          <a:bodyPr wrap="square" rtlCol="0">
            <a:spAutoFit/>
          </a:bodyPr>
          <a:lstStyle/>
          <a:p>
            <a:pPr algn="ctr">
              <a:lnSpc>
                <a:spcPct val="90000"/>
              </a:lnSpc>
            </a:pPr>
            <a:r>
              <a:rPr lang="en-US" sz="4400" b="1" dirty="0"/>
              <a:t>Three benefits that take place when we are obedient to God.</a:t>
            </a:r>
          </a:p>
        </p:txBody>
      </p:sp>
    </p:spTree>
    <p:extLst>
      <p:ext uri="{BB962C8B-B14F-4D97-AF65-F5344CB8AC3E}">
        <p14:creationId xmlns:p14="http://schemas.microsoft.com/office/powerpoint/2010/main" val="19019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429000"/>
            <a:ext cx="10515600" cy="1371600"/>
          </a:xfrm>
        </p:spPr>
        <p:txBody>
          <a:bodyPr>
            <a:normAutofit fontScale="90000"/>
          </a:bodyPr>
          <a:lstStyle/>
          <a:p>
            <a:pPr>
              <a:lnSpc>
                <a:spcPct val="100000"/>
              </a:lnSpc>
            </a:pPr>
            <a:r>
              <a:rPr lang="en-US" sz="5300" b="1" dirty="0">
                <a:effectLst>
                  <a:outerShdw blurRad="38100" dist="38100" dir="2700000" algn="tl">
                    <a:srgbClr val="000000">
                      <a:alpha val="43137"/>
                    </a:srgbClr>
                  </a:outerShdw>
                </a:effectLst>
              </a:rPr>
              <a:t>Second:</a:t>
            </a:r>
            <a:br>
              <a:rPr lang="en-US" sz="4400" b="1" dirty="0">
                <a:effectLst>
                  <a:outerShdw blurRad="38100" dist="38100" dir="2700000" algn="tl">
                    <a:srgbClr val="000000">
                      <a:alpha val="43137"/>
                    </a:srgbClr>
                  </a:outerShdw>
                </a:effectLst>
              </a:rPr>
            </a:br>
            <a:r>
              <a:rPr lang="en-US" sz="4900" b="1" dirty="0">
                <a:effectLst>
                  <a:outerShdw blurRad="38100" dist="38100" dir="2700000" algn="tl">
                    <a:srgbClr val="000000">
                      <a:alpha val="43137"/>
                    </a:srgbClr>
                  </a:outerShdw>
                </a:effectLst>
              </a:rPr>
              <a:t>Obedience always benefits others.</a:t>
            </a:r>
            <a:endParaRPr lang="en-US" sz="44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2E4F620-8F88-4A86-967A-3C7838D2D673}"/>
              </a:ext>
            </a:extLst>
          </p:cNvPr>
          <p:cNvSpPr txBox="1"/>
          <p:nvPr/>
        </p:nvSpPr>
        <p:spPr>
          <a:xfrm>
            <a:off x="1598612" y="1219200"/>
            <a:ext cx="9753600" cy="1311128"/>
          </a:xfrm>
          <a:prstGeom prst="rect">
            <a:avLst/>
          </a:prstGeom>
          <a:noFill/>
        </p:spPr>
        <p:txBody>
          <a:bodyPr wrap="square" rtlCol="0">
            <a:spAutoFit/>
          </a:bodyPr>
          <a:lstStyle/>
          <a:p>
            <a:pPr algn="ctr">
              <a:lnSpc>
                <a:spcPct val="90000"/>
              </a:lnSpc>
            </a:pPr>
            <a:r>
              <a:rPr lang="en-US" sz="4400" b="1" dirty="0"/>
              <a:t>Three benefits that take place when we are obedient to God.</a:t>
            </a:r>
          </a:p>
        </p:txBody>
      </p:sp>
    </p:spTree>
    <p:extLst>
      <p:ext uri="{BB962C8B-B14F-4D97-AF65-F5344CB8AC3E}">
        <p14:creationId xmlns:p14="http://schemas.microsoft.com/office/powerpoint/2010/main" val="139838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962400"/>
            <a:ext cx="10515600" cy="1371600"/>
          </a:xfrm>
        </p:spPr>
        <p:txBody>
          <a:bodyPr>
            <a:normAutofit fontScale="90000"/>
          </a:bodyPr>
          <a:lstStyle/>
          <a:p>
            <a:r>
              <a:rPr lang="en-US" sz="5300" b="1" dirty="0">
                <a:effectLst>
                  <a:outerShdw blurRad="38100" dist="38100" dir="2700000" algn="tl">
                    <a:srgbClr val="000000">
                      <a:alpha val="43137"/>
                    </a:srgbClr>
                  </a:outerShdw>
                </a:effectLst>
              </a:rPr>
              <a:t>Mission Statement:</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Through our love for God and our love for people, we engage people, families and communities to change the world.</a:t>
            </a:r>
            <a:endParaRPr lang="en-US" sz="44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276196-DEEF-4F7B-9C00-8BE438A491D4}"/>
              </a:ext>
            </a:extLst>
          </p:cNvPr>
          <p:cNvSpPr txBox="1"/>
          <p:nvPr/>
        </p:nvSpPr>
        <p:spPr>
          <a:xfrm>
            <a:off x="1141412" y="5867400"/>
            <a:ext cx="10515600" cy="480131"/>
          </a:xfrm>
          <a:prstGeom prst="rect">
            <a:avLst/>
          </a:prstGeom>
          <a:noFill/>
        </p:spPr>
        <p:txBody>
          <a:bodyPr wrap="square" rtlCol="0">
            <a:spAutoFit/>
          </a:bodyPr>
          <a:lstStyle/>
          <a:p>
            <a:pPr algn="ctr">
              <a:lnSpc>
                <a:spcPct val="90000"/>
              </a:lnSpc>
            </a:pPr>
            <a:r>
              <a:rPr lang="en-US" sz="2800" dirty="0">
                <a:solidFill>
                  <a:srgbClr val="0070C0"/>
                </a:solidFill>
              </a:rPr>
              <a:t>LOVE GOD – LOVE PEOPLE – CHANGE THE WORLD</a:t>
            </a:r>
          </a:p>
        </p:txBody>
      </p:sp>
    </p:spTree>
    <p:extLst>
      <p:ext uri="{BB962C8B-B14F-4D97-AF65-F5344CB8AC3E}">
        <p14:creationId xmlns:p14="http://schemas.microsoft.com/office/powerpoint/2010/main" val="232976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purl.org/dc/dcmitype/"/>
    <ds:schemaRef ds:uri="http://schemas.microsoft.com/office/2006/documentManagement/types"/>
    <ds:schemaRef ds:uri="http://purl.org/dc/terms/"/>
    <ds:schemaRef ds:uri="http://purl.org/dc/elements/1.1/"/>
    <ds:schemaRef ds:uri="4873beb7-5857-4685-be1f-d57550cc96cc"/>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208</TotalTime>
  <Words>251</Words>
  <Application>Microsoft Office PowerPoint</Application>
  <PresentationFormat>Custom</PresentationFormat>
  <Paragraphs>26</Paragraphs>
  <Slides>12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Euphemia</vt:lpstr>
      <vt:lpstr>Serenity 16x9</vt:lpstr>
      <vt:lpstr>THE MIRACLES  OF JESUS                                   </vt:lpstr>
      <vt:lpstr>Life Verse </vt:lpstr>
      <vt:lpstr>LUKE 5:1-11</vt:lpstr>
      <vt:lpstr>4 When He had finished speaking, He said to Simon, “Put out into deep water and let down your nets for a catch.” 5 “Master,” Simon replied, “we’ve worked hard all night long and caught nothing! But at Your word, I’ll let down the nets.” 6 When they did this, they caught a great number of fish, and their nets began to tear. 7 So they signaled to their partners in the other boat to come and help them; they came and filled both boats so full that they began to sink.   </vt:lpstr>
      <vt:lpstr>8 When Simon Peter saw this, he fell at Jesus’ knees and said, “Go away from me, because I’m a sinful man, Lord!” 9 For he and all those with him were amazed at the catch of fish they took, 10 and so were James and John, Zebedee’s sons, who were Simon’s partners. “Don’t be afraid,” Jesus told Simon. “From now on you will be catching people!” 11 Then they brought the boats to land, left everything, and followed Him.  </vt:lpstr>
      <vt:lpstr>THE BIG IDEA</vt:lpstr>
      <vt:lpstr>First: OBEDIENCE CALLS US TO GO DEEPER.</vt:lpstr>
      <vt:lpstr>Second: Obedience always benefits others.</vt:lpstr>
      <vt:lpstr>Mission Statement:  Through our love for God and our love for people, we engage people, families and communities to change the world.</vt:lpstr>
      <vt:lpstr>Third: Obedience transforms us.</vt:lpstr>
      <vt:lpstr>Obedience transforms us.</vt:lpstr>
      <vt:lpstr>THE MIRACLES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MIRICLES OF JESUS</dc:title>
  <dc:creator>Tim</dc:creator>
  <cp:lastModifiedBy>Tim</cp:lastModifiedBy>
  <cp:revision>4</cp:revision>
  <dcterms:created xsi:type="dcterms:W3CDTF">2017-07-15T21:22:54Z</dcterms:created>
  <dcterms:modified xsi:type="dcterms:W3CDTF">2017-08-12T16:04:21Z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