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70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65" r:id="rId12"/>
    <p:sldId id="268" r:id="rId13"/>
    <p:sldId id="269" r:id="rId14"/>
    <p:sldId id="266" r:id="rId15"/>
    <p:sldId id="267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07614-FB94-4D7C-A139-786082ED9909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8E742-D19D-41BD-8A50-592ABDE0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45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Worked with cannabinoid, fiber, seed, and multi-use varieties. 6 years of consulting for rec and med growers in MI. One of the advantages of my position is that my University paycheck pays the bills, which means I can devote time to helping small farmers at no cost.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A9CF9-1801-4F76-8B66-E54F3963A6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33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1C069-94A1-BD2D-67F5-1BD00BB88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38B854-749F-5CCA-4670-050135463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618D3-E8FA-1D98-329D-CA3D7DB43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17D3-317C-40C0-A71D-BDB8DABFD31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54D99-C1FE-6D42-AEB1-91DAE58A0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AA431-6BB1-7152-01C5-4ADD579B3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23B6-7115-47CB-8BD8-2C523A05F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04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6003E-562E-E147-03C8-A3A3C3113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81E1CC-2EE3-794C-C8BA-A6FFFE200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7E6CD-608A-DCB3-3FBC-4E1A38C6F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17D3-317C-40C0-A71D-BDB8DABFD31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4A7FA-A0D7-177A-0295-02B37C18C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EF749-5A71-9408-D58A-89BE04F9B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23B6-7115-47CB-8BD8-2C523A05F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67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6E8877-B69C-7615-08DA-62926677F6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7918AE-0579-A179-AD80-E0C5D9ADA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5040A-C027-8811-E753-C1BB174A3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17D3-317C-40C0-A71D-BDB8DABFD31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D407B-3F24-8DDF-A46B-D9D80F13E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1B590-F58E-CB6C-C72E-5D116887E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23B6-7115-47CB-8BD8-2C523A05F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39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62C75-0503-500C-D1A2-E5F64310B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AED40-A30A-1BC9-3B47-2C7DC8EFD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E3915-E22A-EED5-5AE0-A2466FA41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17D3-317C-40C0-A71D-BDB8DABFD31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AC37B-1F77-B16E-551F-AC83B89D1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39997-33F9-CECC-0FC7-ED6F7A18F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23B6-7115-47CB-8BD8-2C523A05F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75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C04ED-6CCB-689F-1F6D-D8C49F35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C424C-9ECC-2CC9-D0D3-45B7F3D06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24D12-200E-2879-FEC2-071BF7D14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17D3-317C-40C0-A71D-BDB8DABFD31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9B044-ADB2-121D-6554-AB1ABA0F2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5E589-15E6-981E-2195-D9900C996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23B6-7115-47CB-8BD8-2C523A05F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2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D7FCC-1C11-A7B7-56F4-8619A00EA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812B9-EB3B-B6DE-A7B5-3AF8DA1E9F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ED9FB9-5A6F-5CFD-4A5A-957615DC3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99AF24-8B71-5D6A-2EF3-9C0F4BF15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17D3-317C-40C0-A71D-BDB8DABFD31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203592-4F8B-0674-11F1-2EDC207DF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87FC5B-CBCC-5D58-5728-C544B28D4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23B6-7115-47CB-8BD8-2C523A05F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4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7910-1CC2-7282-1FB6-C8BFF9DEF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B41473-A902-145D-DC8B-0E6CB2E71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E50CA-D410-F5EC-47E9-4034D27C7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612788-C281-814F-FEDA-4D6504A72A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1730BC-E7E2-FEC7-D644-63602BB59C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0F30C8-8F6C-3780-55A0-22781D850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17D3-317C-40C0-A71D-BDB8DABFD31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F34FA-EE25-15D9-5CA9-E96655DF2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B132EB-65D6-8AFB-D7C0-27964FD9E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23B6-7115-47CB-8BD8-2C523A05F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3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1730F-237C-1524-E425-D348018B4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9631B7-8B06-BABE-D4E1-B2CFAF1CF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17D3-317C-40C0-A71D-BDB8DABFD31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E9C199-870A-E6AC-75DB-A0390633A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5935CE-38A9-F12D-2FAA-592F5C3A1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23B6-7115-47CB-8BD8-2C523A05F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73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F7DC4E-A6B4-4EE7-3C6B-FCE4958F4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17D3-317C-40C0-A71D-BDB8DABFD31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265ED5-9366-9181-9488-5763BB97C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4CB63-86FF-F25A-5B1F-8CD491B9B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23B6-7115-47CB-8BD8-2C523A05F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26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C8D40-F8EB-D18D-43CA-E1C53DD7F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0A9F6-B1B2-4D00-CE01-5E1E5EA19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6E752-0A31-9F9D-C8A9-D86480019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F6DDF7-11FB-44BE-E355-7E40FA0F2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17D3-317C-40C0-A71D-BDB8DABFD31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2BC755-9A2D-3FF8-31AE-2FAA0681D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3CB95A-4072-E6C3-DF6A-6D5D19B51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23B6-7115-47CB-8BD8-2C523A05F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86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871AA-71DC-10CE-5E9F-96C94FDFA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33CD81-84A3-F390-0AD5-EB82C4AB71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25C58B-E8B4-D3F3-8424-510C8F1C8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2C01E-B30A-FFFD-EFEB-E89283523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17D3-317C-40C0-A71D-BDB8DABFD31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F2F920-5CF1-8567-7596-E79B6AC11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1FEFEC-8DBD-5091-4E16-58D55DBA5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23B6-7115-47CB-8BD8-2C523A05F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69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961EEB-A69D-805D-5E00-F4597AF18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BD278-A977-234B-59EC-2BA6D9B94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BF4B8-D834-F73D-317C-DFEBB4FDA0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1C17D3-317C-40C0-A71D-BDB8DABFD31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9772A-00DA-1649-FD04-5E5C72917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258B1-2A9D-468F-3247-37BE87A6E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D623B6-7115-47CB-8BD8-2C523A05F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9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racticalfarmers.org/programs/cover-crops/" TargetMode="External"/><Relationship Id="rId2" Type="http://schemas.openxmlformats.org/officeDocument/2006/relationships/hyperlink" Target="https://projects.sare.org/media/pdf/A/P/r/A-Practical-Guide-to-No-Till-and-Cover-Crops-Second-Editio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kraft@truman.edu" TargetMode="External"/><Relationship Id="rId5" Type="http://schemas.openxmlformats.org/officeDocument/2006/relationships/hyperlink" Target="https://rodaleinstitute.org/why-organic/organic-farming-practices/cover-crops/" TargetMode="External"/><Relationship Id="rId4" Type="http://schemas.openxmlformats.org/officeDocument/2006/relationships/hyperlink" Target="https://www.sare.org/resource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Jkraft@truman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48056-A62F-EA77-8610-8374E45647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Cover crops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B64E6F-3E4F-CB3A-81EE-CD32144543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43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role of cover crops in improving soil fertility and plant nutritional  status in temperate climates. A review | Agronomy for Sustainable  Development">
            <a:extLst>
              <a:ext uri="{FF2B5EF4-FFF2-40B4-BE49-F238E27FC236}">
                <a16:creationId xmlns:a16="http://schemas.microsoft.com/office/drawing/2014/main" id="{BACAF747-C73E-8AAA-497D-23D8DA8FE1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158" y="844550"/>
            <a:ext cx="649453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C35A8D-C0D5-E354-F845-B10E2BE95C2A}"/>
              </a:ext>
            </a:extLst>
          </p:cNvPr>
          <p:cNvSpPr txBox="1"/>
          <p:nvPr/>
        </p:nvSpPr>
        <p:spPr>
          <a:xfrm>
            <a:off x="657225" y="1419225"/>
            <a:ext cx="36766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Different mechanisms related to nutrient and organic matter management in cover crops.</a:t>
            </a:r>
          </a:p>
          <a:p>
            <a:endParaRPr lang="en-US" dirty="0"/>
          </a:p>
          <a:p>
            <a:r>
              <a:rPr lang="en-US" dirty="0"/>
              <a:t>Similar to weed control, increasing the biomass of cover crops generally increases nitrogen production. </a:t>
            </a:r>
          </a:p>
        </p:txBody>
      </p:sp>
    </p:spTree>
    <p:extLst>
      <p:ext uri="{BB962C8B-B14F-4D97-AF65-F5344CB8AC3E}">
        <p14:creationId xmlns:p14="http://schemas.microsoft.com/office/powerpoint/2010/main" val="990263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46D2A-F480-76D9-DD11-DFC7A9F9C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57775"/>
            <a:ext cx="10515600" cy="1119188"/>
          </a:xfrm>
        </p:spPr>
        <p:txBody>
          <a:bodyPr/>
          <a:lstStyle/>
          <a:p>
            <a:r>
              <a:rPr lang="en-US" dirty="0"/>
              <a:t>Addition of cover crops increases nutrient cycling and retention making soil more fertile</a:t>
            </a:r>
          </a:p>
        </p:txBody>
      </p:sp>
      <p:pic>
        <p:nvPicPr>
          <p:cNvPr id="5122" name="Picture 2" descr="Cover Crops Support Nutrient Cycling - Research Highlight - Soybean  Research &amp; Information Network - SRIN">
            <a:extLst>
              <a:ext uri="{FF2B5EF4-FFF2-40B4-BE49-F238E27FC236}">
                <a16:creationId xmlns:a16="http://schemas.microsoft.com/office/drawing/2014/main" id="{E8AA578B-B050-F1BB-EF46-BB850B1A4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92" y="942975"/>
            <a:ext cx="9697415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22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FEDAA-2A1E-DC6A-99CD-FCC49988A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E437E-3B45-2225-4058-E1BD107DB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Cover crops are easy to plant!</a:t>
            </a:r>
          </a:p>
          <a:p>
            <a:r>
              <a:rPr lang="en-US" dirty="0"/>
              <a:t>Prepare your seedbed and plant as usual, can broadcast seed, or if large, can use machinery</a:t>
            </a:r>
          </a:p>
          <a:p>
            <a:r>
              <a:rPr lang="en-US" dirty="0"/>
              <a:t>Generally, plant when crops aren’t growing</a:t>
            </a:r>
          </a:p>
          <a:p>
            <a:pPr lvl="1"/>
            <a:r>
              <a:rPr lang="en-US" dirty="0"/>
              <a:t>However, can grow simultaneously. Be sure to give main crop a few weeks to establish before to reduce competition and yield loss</a:t>
            </a:r>
          </a:p>
          <a:p>
            <a:r>
              <a:rPr lang="en-US" dirty="0"/>
              <a:t>Note: CC are usually thought of as large scale agriculture, but use at home will improve gardens and container growing as well</a:t>
            </a:r>
          </a:p>
        </p:txBody>
      </p:sp>
    </p:spTree>
    <p:extLst>
      <p:ext uri="{BB962C8B-B14F-4D97-AF65-F5344CB8AC3E}">
        <p14:creationId xmlns:p14="http://schemas.microsoft.com/office/powerpoint/2010/main" val="1009934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CC1FD-7232-FF84-601D-5C8FCFC65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8A807-449C-D9D0-481A-54095E9B5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Cover crops can be terminated a variety of ways</a:t>
            </a:r>
          </a:p>
          <a:p>
            <a:pPr lvl="1"/>
            <a:r>
              <a:rPr lang="en-US" dirty="0"/>
              <a:t>Breaking the stem with a 2x4 attached to a rope (think making crop circles)</a:t>
            </a:r>
          </a:p>
          <a:p>
            <a:pPr lvl="1"/>
            <a:r>
              <a:rPr lang="en-US" dirty="0"/>
              <a:t>Herbicide application</a:t>
            </a:r>
          </a:p>
          <a:p>
            <a:pPr lvl="1"/>
            <a:r>
              <a:rPr lang="en-US" dirty="0"/>
              <a:t>Tarping</a:t>
            </a:r>
          </a:p>
          <a:p>
            <a:pPr lvl="1"/>
            <a:r>
              <a:rPr lang="en-US" dirty="0"/>
              <a:t>Want to terminate BEFORE plants begin to set seed</a:t>
            </a:r>
          </a:p>
          <a:p>
            <a:r>
              <a:rPr lang="en-US" dirty="0"/>
              <a:t>After termination, LEAVE THE RESIDUE</a:t>
            </a:r>
          </a:p>
          <a:p>
            <a:pPr lvl="1"/>
            <a:r>
              <a:rPr lang="en-US" dirty="0"/>
              <a:t>Longer term benefits to weed suppression and soil OM</a:t>
            </a:r>
          </a:p>
        </p:txBody>
      </p:sp>
    </p:spTree>
    <p:extLst>
      <p:ext uri="{BB962C8B-B14F-4D97-AF65-F5344CB8AC3E}">
        <p14:creationId xmlns:p14="http://schemas.microsoft.com/office/powerpoint/2010/main" val="967757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9D242-01FD-957B-5B8E-B6E23A0E9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the most from your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15B64-169D-B64A-BEF5-5A5B152A3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Cover cropping is a game of biomass production and residue management</a:t>
            </a:r>
          </a:p>
          <a:p>
            <a:pPr lvl="1"/>
            <a:r>
              <a:rPr lang="en-US" dirty="0"/>
              <a:t>High biomass production helps maximize our benefits</a:t>
            </a:r>
          </a:p>
          <a:p>
            <a:pPr lvl="1"/>
            <a:r>
              <a:rPr lang="en-US" dirty="0"/>
              <a:t>Residue management helps to lengthen the time we see benefits</a:t>
            </a:r>
          </a:p>
          <a:p>
            <a:r>
              <a:rPr lang="en-US" dirty="0"/>
              <a:t>Choosing the correct cover for the job</a:t>
            </a:r>
          </a:p>
          <a:p>
            <a:pPr lvl="1"/>
            <a:r>
              <a:rPr lang="en-US" dirty="0"/>
              <a:t>But don’t be afraid to mix CC, does not have to be just a single species planting</a:t>
            </a:r>
          </a:p>
          <a:p>
            <a:pPr lvl="1"/>
            <a:r>
              <a:rPr lang="en-US" dirty="0"/>
              <a:t>Grasses generally good for weed suppression/soil OM</a:t>
            </a:r>
          </a:p>
          <a:p>
            <a:pPr lvl="1"/>
            <a:r>
              <a:rPr lang="en-US" dirty="0"/>
              <a:t>Legumes good for N fixation</a:t>
            </a:r>
          </a:p>
          <a:p>
            <a:pPr lvl="1"/>
            <a:r>
              <a:rPr lang="en-US" dirty="0"/>
              <a:t>Brassicas good for scavenging, soil “cleaning”, OM</a:t>
            </a:r>
          </a:p>
          <a:p>
            <a:pPr lvl="1"/>
            <a:r>
              <a:rPr lang="en-US" dirty="0"/>
              <a:t>Find a goal and make your selection based on accomplishing the goal</a:t>
            </a:r>
          </a:p>
        </p:txBody>
      </p:sp>
    </p:spTree>
    <p:extLst>
      <p:ext uri="{BB962C8B-B14F-4D97-AF65-F5344CB8AC3E}">
        <p14:creationId xmlns:p14="http://schemas.microsoft.com/office/powerpoint/2010/main" val="3857357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EC29D-9294-1579-BC9F-B3F0E9ADC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 CC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E95EE-DB44-2FD5-EBD3-FF27573F3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Cereal rye – produces lots of carbon-rich biomass, creates an excellent straw for weed suppression. Can impede the growth of grass crops like Corn or Wheat</a:t>
            </a:r>
          </a:p>
          <a:p>
            <a:r>
              <a:rPr lang="en-US" dirty="0"/>
              <a:t>Oats and Vetch – Oats are there to support vetch growth. Vetch is a legume that fixes nitrogen and can increase soil OM. </a:t>
            </a:r>
          </a:p>
          <a:p>
            <a:r>
              <a:rPr lang="en-US" dirty="0"/>
              <a:t>Clover – Legume, fixes nitrogen and can aid in OM and weed suppression</a:t>
            </a:r>
          </a:p>
          <a:p>
            <a:r>
              <a:rPr lang="en-US" dirty="0"/>
              <a:t>Buckwheat – Fast growing, helps prevent weeds, improves soil health, and scavenges phosphorus. </a:t>
            </a:r>
          </a:p>
          <a:p>
            <a:r>
              <a:rPr lang="en-US" dirty="0"/>
              <a:t>Tillage radish, </a:t>
            </a:r>
            <a:r>
              <a:rPr lang="en-US" dirty="0" err="1"/>
              <a:t>sunn</a:t>
            </a:r>
            <a:r>
              <a:rPr lang="en-US" dirty="0"/>
              <a:t> hemp, field pea, mustard also well studied choices plus many more!</a:t>
            </a:r>
          </a:p>
        </p:txBody>
      </p:sp>
    </p:spTree>
    <p:extLst>
      <p:ext uri="{BB962C8B-B14F-4D97-AF65-F5344CB8AC3E}">
        <p14:creationId xmlns:p14="http://schemas.microsoft.com/office/powerpoint/2010/main" val="3441266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D9FF-A545-CC44-7B7F-4D784A14D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for 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69B75-C224-745D-814E-CF62308D3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SARE Practical Guide to Cover Crops and Crop Rotations</a:t>
            </a:r>
            <a:endParaRPr lang="en-US" dirty="0"/>
          </a:p>
          <a:p>
            <a:r>
              <a:rPr lang="en-US" dirty="0">
                <a:hlinkClick r:id="rId3"/>
              </a:rPr>
              <a:t>https://practicalfarmers.org/programs/cover-crops/</a:t>
            </a:r>
            <a:endParaRPr lang="en-US" dirty="0"/>
          </a:p>
          <a:p>
            <a:r>
              <a:rPr lang="en-US" dirty="0">
                <a:hlinkClick r:id="rId4"/>
              </a:rPr>
              <a:t>https://www.sare.org/resources/</a:t>
            </a:r>
            <a:r>
              <a:rPr lang="en-US" dirty="0"/>
              <a:t> - Free e-books. Maybe the best source available right now</a:t>
            </a:r>
          </a:p>
          <a:p>
            <a:r>
              <a:rPr lang="en-US" dirty="0">
                <a:hlinkClick r:id="rId5"/>
              </a:rPr>
              <a:t>https://rodaleinstitute.org/why-organic/organic-farming-practices/cover-crops/</a:t>
            </a:r>
            <a:endParaRPr lang="en-US" dirty="0"/>
          </a:p>
          <a:p>
            <a:r>
              <a:rPr lang="en-US" dirty="0"/>
              <a:t>If you have any questions, please feel free to reach out to me at </a:t>
            </a:r>
            <a:r>
              <a:rPr lang="en-US" dirty="0">
                <a:hlinkClick r:id="rId6"/>
              </a:rPr>
              <a:t>Jkraft@truman.edu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6225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E65C6-B75A-7E71-3CCD-30D381FB8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62543-4F6D-46E8-E796-FD2CC43BC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Josh Kraft</a:t>
            </a:r>
          </a:p>
          <a:p>
            <a:r>
              <a:rPr lang="en-US" dirty="0"/>
              <a:t>Assistant Professor of Agriculture at Truman State University</a:t>
            </a:r>
          </a:p>
          <a:p>
            <a:pPr lvl="1"/>
            <a:r>
              <a:rPr lang="en-US" dirty="0"/>
              <a:t>Kirksville, MO</a:t>
            </a:r>
          </a:p>
          <a:p>
            <a:pPr lvl="1"/>
            <a:r>
              <a:rPr lang="en-US" dirty="0">
                <a:hlinkClick r:id="rId2"/>
              </a:rPr>
              <a:t>Jkraft@truman.edu</a:t>
            </a:r>
            <a:r>
              <a:rPr lang="en-US" dirty="0"/>
              <a:t> </a:t>
            </a:r>
          </a:p>
          <a:p>
            <a:r>
              <a:rPr lang="en-US" dirty="0"/>
              <a:t>Grad school in IN, organic cannabis growth systems</a:t>
            </a:r>
          </a:p>
          <a:p>
            <a:r>
              <a:rPr lang="en-US" dirty="0"/>
              <a:t>Teach in Cannabis and Natural Medicines major</a:t>
            </a:r>
          </a:p>
          <a:p>
            <a:pPr lvl="1"/>
            <a:r>
              <a:rPr lang="en-US" dirty="0"/>
              <a:t>Includes being main instructor for Cannabis Cultivation</a:t>
            </a:r>
          </a:p>
          <a:p>
            <a:r>
              <a:rPr lang="en-US" dirty="0"/>
              <a:t>Previously, consulted with grows in MI for ~6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190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a field&#10;&#10;Description automatically generated">
            <a:extLst>
              <a:ext uri="{FF2B5EF4-FFF2-40B4-BE49-F238E27FC236}">
                <a16:creationId xmlns:a16="http://schemas.microsoft.com/office/drawing/2014/main" id="{DC52EC95-7B61-970C-DA07-60284FCFA8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47" b="-2"/>
          <a:stretch/>
        </p:blipFill>
        <p:spPr>
          <a:xfrm rot="5400000">
            <a:off x="6200394" y="864108"/>
            <a:ext cx="5571066" cy="5129784"/>
          </a:xfrm>
          <a:prstGeom prst="rect">
            <a:avLst/>
          </a:prstGeom>
        </p:spPr>
      </p:pic>
      <p:pic>
        <p:nvPicPr>
          <p:cNvPr id="7" name="Picture 6" descr="A path with bushes and trees&#10;&#10;Description automatically generated">
            <a:extLst>
              <a:ext uri="{FF2B5EF4-FFF2-40B4-BE49-F238E27FC236}">
                <a16:creationId xmlns:a16="http://schemas.microsoft.com/office/drawing/2014/main" id="{6AB74A8C-5A8B-04F8-590C-236C7960E0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47" b="-2"/>
          <a:stretch/>
        </p:blipFill>
        <p:spPr>
          <a:xfrm rot="5400000">
            <a:off x="420539" y="864108"/>
            <a:ext cx="5571066" cy="512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24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2C6CE-AB56-5529-7519-1489C9BCB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cover crops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97DB3-994B-2B22-FA2A-D5F0DD2BE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Cover crops are simply plants growing in a space (intentionally) while not growing a cash crop</a:t>
            </a:r>
          </a:p>
          <a:p>
            <a:pPr lvl="1"/>
            <a:r>
              <a:rPr lang="en-US" dirty="0"/>
              <a:t>Generally, they also serve a function</a:t>
            </a:r>
          </a:p>
          <a:p>
            <a:pPr lvl="1"/>
            <a:r>
              <a:rPr lang="en-US" dirty="0"/>
              <a:t>Weed suppression, soil health, nutrients, living roots in soil, build organic matter, water management</a:t>
            </a:r>
          </a:p>
          <a:p>
            <a:r>
              <a:rPr lang="en-US" dirty="0"/>
              <a:t>Common options include clover, rye, vetch, oats, buckwheat</a:t>
            </a:r>
          </a:p>
          <a:p>
            <a:pPr lvl="1"/>
            <a:r>
              <a:rPr lang="en-US" dirty="0"/>
              <a:t>However, it can be literally any plant. The above are just well-researched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83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over crops 101 - Good in Every Grain">
            <a:extLst>
              <a:ext uri="{FF2B5EF4-FFF2-40B4-BE49-F238E27FC236}">
                <a16:creationId xmlns:a16="http://schemas.microsoft.com/office/drawing/2014/main" id="{CCD2BE15-EE0D-F023-D27A-6538FCD78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319088"/>
            <a:ext cx="5495925" cy="549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ver Cropping to Improve Climate Resilience | USDA Climate Hubs">
            <a:extLst>
              <a:ext uri="{FF2B5EF4-FFF2-40B4-BE49-F238E27FC236}">
                <a16:creationId xmlns:a16="http://schemas.microsoft.com/office/drawing/2014/main" id="{A81EBCE3-DF0E-D139-A1CA-59CED6ACF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2" y="319088"/>
            <a:ext cx="571500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89AEB1-609D-A794-54E2-585FBE55B549}"/>
              </a:ext>
            </a:extLst>
          </p:cNvPr>
          <p:cNvSpPr txBox="1"/>
          <p:nvPr/>
        </p:nvSpPr>
        <p:spPr>
          <a:xfrm>
            <a:off x="6196012" y="3952875"/>
            <a:ext cx="56340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Left: Clover cover crop in wheat. Clover will help to replenish soil nitrogen content and helps discourage the germination of weeds.</a:t>
            </a:r>
          </a:p>
          <a:p>
            <a:endParaRPr lang="en-US" dirty="0"/>
          </a:p>
          <a:p>
            <a:r>
              <a:rPr lang="en-US" dirty="0"/>
              <a:t>Above: Grass cover crop between planting rows. This type of cover can help decrease weeds and provide habitat for beneficial insects (free pest control!)</a:t>
            </a:r>
          </a:p>
        </p:txBody>
      </p:sp>
    </p:spTree>
    <p:extLst>
      <p:ext uri="{BB962C8B-B14F-4D97-AF65-F5344CB8AC3E}">
        <p14:creationId xmlns:p14="http://schemas.microsoft.com/office/powerpoint/2010/main" val="4221073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34831-9446-A5C0-AC73-00C50A65C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cover crops 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B20E1-B579-AFCC-E36E-F9B022759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Cover crops work through a few different mechanisms</a:t>
            </a:r>
          </a:p>
          <a:p>
            <a:pPr lvl="1"/>
            <a:r>
              <a:rPr lang="en-US" dirty="0"/>
              <a:t>But results can be tied to the amount of biomass produced</a:t>
            </a:r>
          </a:p>
          <a:p>
            <a:r>
              <a:rPr lang="en-US" dirty="0"/>
              <a:t>Weed control: Cover crops occupy the </a:t>
            </a:r>
            <a:r>
              <a:rPr lang="en-US" i="1" dirty="0"/>
              <a:t>niche</a:t>
            </a:r>
            <a:r>
              <a:rPr lang="en-US" dirty="0"/>
              <a:t> that weeds would otherwise inhabit</a:t>
            </a:r>
          </a:p>
          <a:p>
            <a:pPr lvl="1"/>
            <a:r>
              <a:rPr lang="en-US" dirty="0"/>
              <a:t>Niche: A Set of resources and space an organism occupies</a:t>
            </a:r>
          </a:p>
          <a:p>
            <a:r>
              <a:rPr lang="en-US" dirty="0"/>
              <a:t>Soil health: Living plants exude compounds through their roots that feed soil microbes, increase organic matter, and can also partner with nitrogen-producing microbes</a:t>
            </a:r>
          </a:p>
          <a:p>
            <a:r>
              <a:rPr lang="en-US" dirty="0"/>
              <a:t>Water management: Increased organic matter acts as a sponge, holding water and releasing it when necessary</a:t>
            </a:r>
          </a:p>
          <a:p>
            <a:pPr lvl="1"/>
            <a:r>
              <a:rPr lang="en-US" dirty="0"/>
              <a:t>Also, increased OM improves nutrient retention and soil texture</a:t>
            </a:r>
          </a:p>
        </p:txBody>
      </p:sp>
    </p:spTree>
    <p:extLst>
      <p:ext uri="{BB962C8B-B14F-4D97-AF65-F5344CB8AC3E}">
        <p14:creationId xmlns:p14="http://schemas.microsoft.com/office/powerpoint/2010/main" val="1052616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E7EAD-C564-C885-DC4C-3588A251A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cc work </a:t>
            </a:r>
            <a:r>
              <a:rPr lang="en-US" dirty="0" err="1"/>
              <a:t>cntd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C4372-D9D2-0493-F605-E06DC5A9C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CC tissue breaks down, it releases stored nutrients to the soil</a:t>
            </a:r>
          </a:p>
          <a:p>
            <a:pPr lvl="1"/>
            <a:r>
              <a:rPr lang="en-US" dirty="0"/>
              <a:t>And provide food for soil biota</a:t>
            </a:r>
          </a:p>
          <a:p>
            <a:pPr lvl="1"/>
            <a:r>
              <a:rPr lang="en-US" dirty="0"/>
              <a:t>Residue can be an essential management tool -&gt; decrease loss of surface moisture</a:t>
            </a:r>
          </a:p>
          <a:p>
            <a:r>
              <a:rPr lang="en-US" dirty="0"/>
              <a:t>Attract pollinators and beneficial insects</a:t>
            </a:r>
          </a:p>
          <a:p>
            <a:pPr lvl="1"/>
            <a:r>
              <a:rPr lang="en-US" dirty="0"/>
              <a:t>Increase diversity, increase habitat and food sources, and attract predator insects to control pest populations</a:t>
            </a:r>
          </a:p>
          <a:p>
            <a:r>
              <a:rPr lang="en-US" dirty="0"/>
              <a:t>Leverage principles of ecology to control weeds, pests, and soil health that promote long-term productivity and sustainability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93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Cover Crops for Sustainable Cropping Systems: A Review">
            <a:extLst>
              <a:ext uri="{FF2B5EF4-FFF2-40B4-BE49-F238E27FC236}">
                <a16:creationId xmlns:a16="http://schemas.microsoft.com/office/drawing/2014/main" id="{AB3615D8-87DA-A21E-5B39-460C9E4DA6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" r="-1" b="-1"/>
          <a:stretch>
            <a:fillRect/>
          </a:stretch>
        </p:blipFill>
        <p:spPr bwMode="auto">
          <a:xfrm>
            <a:off x="-1504" y="0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997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inear correlation between cover crop biomass and weed biomass. (All... |  Download Scientific Diagram">
            <a:extLst>
              <a:ext uri="{FF2B5EF4-FFF2-40B4-BE49-F238E27FC236}">
                <a16:creationId xmlns:a16="http://schemas.microsoft.com/office/drawing/2014/main" id="{FC1076F1-D955-3847-5DEB-9B11A7C87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633412"/>
            <a:ext cx="8096250" cy="559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F11263-642E-774A-5ABA-EBE3056D4ABB}"/>
              </a:ext>
            </a:extLst>
          </p:cNvPr>
          <p:cNvSpPr txBox="1"/>
          <p:nvPr/>
        </p:nvSpPr>
        <p:spPr>
          <a:xfrm>
            <a:off x="333375" y="1304925"/>
            <a:ext cx="304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Cover crops can help reduce weed biomass, but generally more cover crop biomass results in more weed suppression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2C9B19-3E18-0D33-B4D4-5416C7528CAD}"/>
              </a:ext>
            </a:extLst>
          </p:cNvPr>
          <p:cNvSpPr txBox="1"/>
          <p:nvPr/>
        </p:nvSpPr>
        <p:spPr>
          <a:xfrm>
            <a:off x="5981700" y="952500"/>
            <a:ext cx="2076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cover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4457B51-87BD-008E-7054-7794375FF474}"/>
              </a:ext>
            </a:extLst>
          </p:cNvPr>
          <p:cNvCxnSpPr/>
          <p:nvPr/>
        </p:nvCxnSpPr>
        <p:spPr>
          <a:xfrm flipH="1">
            <a:off x="5457825" y="1123950"/>
            <a:ext cx="5238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96496CD-1048-B271-220C-B4BD6C579646}"/>
              </a:ext>
            </a:extLst>
          </p:cNvPr>
          <p:cNvSpPr txBox="1"/>
          <p:nvPr/>
        </p:nvSpPr>
        <p:spPr>
          <a:xfrm>
            <a:off x="7543800" y="2595801"/>
            <a:ext cx="2761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Increasing cover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7FCE2D8-2F76-A84D-11A6-7BDFA3A337AC}"/>
              </a:ext>
            </a:extLst>
          </p:cNvPr>
          <p:cNvCxnSpPr/>
          <p:nvPr/>
        </p:nvCxnSpPr>
        <p:spPr>
          <a:xfrm>
            <a:off x="7543800" y="2980944"/>
            <a:ext cx="24414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820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1429</TotalTime>
  <Words>889</Words>
  <Application>Microsoft Office PowerPoint</Application>
  <PresentationFormat>Widescreen</PresentationFormat>
  <Paragraphs>78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 Theme</vt:lpstr>
      <vt:lpstr>Cover crops</vt:lpstr>
      <vt:lpstr>PowerPoint Presentation</vt:lpstr>
      <vt:lpstr>PowerPoint Presentation</vt:lpstr>
      <vt:lpstr>What are cover crops</vt:lpstr>
      <vt:lpstr>PowerPoint Presentation</vt:lpstr>
      <vt:lpstr>How cover crops work </vt:lpstr>
      <vt:lpstr>How cc work cntd</vt:lpstr>
      <vt:lpstr>PowerPoint Presentation</vt:lpstr>
      <vt:lpstr>PowerPoint Presentation</vt:lpstr>
      <vt:lpstr>PowerPoint Presentation</vt:lpstr>
      <vt:lpstr>PowerPoint Presentation</vt:lpstr>
      <vt:lpstr>Planting</vt:lpstr>
      <vt:lpstr>Terminating</vt:lpstr>
      <vt:lpstr>Getting the most from your cover</vt:lpstr>
      <vt:lpstr>Popular CC options</vt:lpstr>
      <vt:lpstr>Sources for more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Kraft, Josh</dc:creator>
  <cp:lastModifiedBy>Kraft, Josh</cp:lastModifiedBy>
  <cp:revision>6</cp:revision>
  <dcterms:created xsi:type="dcterms:W3CDTF">2025-11-11T16:26:14Z</dcterms:created>
  <dcterms:modified xsi:type="dcterms:W3CDTF">2025-11-12T18:02:44Z</dcterms:modified>
</cp:coreProperties>
</file>