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54"/>
  </p:notesMasterIdLst>
  <p:handoutMasterIdLst>
    <p:handoutMasterId r:id="rId55"/>
  </p:handoutMasterIdLst>
  <p:sldIdLst>
    <p:sldId id="256" r:id="rId5"/>
    <p:sldId id="525" r:id="rId6"/>
    <p:sldId id="523" r:id="rId7"/>
    <p:sldId id="541" r:id="rId8"/>
    <p:sldId id="542" r:id="rId9"/>
    <p:sldId id="582" r:id="rId10"/>
    <p:sldId id="548" r:id="rId11"/>
    <p:sldId id="574" r:id="rId12"/>
    <p:sldId id="526" r:id="rId13"/>
    <p:sldId id="527" r:id="rId14"/>
    <p:sldId id="534" r:id="rId15"/>
    <p:sldId id="535" r:id="rId16"/>
    <p:sldId id="536" r:id="rId17"/>
    <p:sldId id="538" r:id="rId18"/>
    <p:sldId id="575" r:id="rId19"/>
    <p:sldId id="583" r:id="rId20"/>
    <p:sldId id="584" r:id="rId21"/>
    <p:sldId id="571" r:id="rId22"/>
    <p:sldId id="578" r:id="rId23"/>
    <p:sldId id="581" r:id="rId24"/>
    <p:sldId id="580" r:id="rId25"/>
    <p:sldId id="577" r:id="rId26"/>
    <p:sldId id="587" r:id="rId27"/>
    <p:sldId id="576" r:id="rId28"/>
    <p:sldId id="528" r:id="rId29"/>
    <p:sldId id="570" r:id="rId30"/>
    <p:sldId id="569" r:id="rId31"/>
    <p:sldId id="529" r:id="rId32"/>
    <p:sldId id="533" r:id="rId33"/>
    <p:sldId id="531" r:id="rId34"/>
    <p:sldId id="530" r:id="rId35"/>
    <p:sldId id="586" r:id="rId36"/>
    <p:sldId id="561" r:id="rId37"/>
    <p:sldId id="585" r:id="rId38"/>
    <p:sldId id="547" r:id="rId39"/>
    <p:sldId id="560" r:id="rId40"/>
    <p:sldId id="557" r:id="rId41"/>
    <p:sldId id="549" r:id="rId42"/>
    <p:sldId id="556" r:id="rId43"/>
    <p:sldId id="555" r:id="rId44"/>
    <p:sldId id="554" r:id="rId45"/>
    <p:sldId id="550" r:id="rId46"/>
    <p:sldId id="559" r:id="rId47"/>
    <p:sldId id="558" r:id="rId48"/>
    <p:sldId id="544" r:id="rId49"/>
    <p:sldId id="551" r:id="rId50"/>
    <p:sldId id="588" r:id="rId51"/>
    <p:sldId id="474" r:id="rId52"/>
    <p:sldId id="369" r:id="rId53"/>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597"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14067"/>
    <a:srgbClr val="3F3F3F"/>
    <a:srgbClr val="014E7D"/>
    <a:srgbClr val="013657"/>
    <a:srgbClr val="01456F"/>
    <a:srgbClr val="014B79"/>
    <a:srgbClr val="0937C9"/>
    <a:srgbClr val="002774"/>
    <a:srgbClr val="929A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70" autoAdjust="0"/>
    <p:restoredTop sz="94622" autoAdjust="0"/>
  </p:normalViewPr>
  <p:slideViewPr>
    <p:cSldViewPr snapToGrid="0" showGuides="1">
      <p:cViewPr varScale="1">
        <p:scale>
          <a:sx n="81" d="100"/>
          <a:sy n="81" d="100"/>
        </p:scale>
        <p:origin x="470" y="72"/>
      </p:cViewPr>
      <p:guideLst>
        <p:guide pos="3840"/>
        <p:guide pos="597"/>
        <p:guide orient="horz" pos="2160"/>
      </p:guideLst>
    </p:cSldViewPr>
  </p:slideViewPr>
  <p:outlineViewPr>
    <p:cViewPr>
      <p:scale>
        <a:sx n="33" d="100"/>
        <a:sy n="33" d="100"/>
      </p:scale>
      <p:origin x="0" y="534"/>
    </p:cViewPr>
  </p:outlineViewPr>
  <p:notesTextViewPr>
    <p:cViewPr>
      <p:scale>
        <a:sx n="1" d="1"/>
        <a:sy n="1" d="1"/>
      </p:scale>
      <p:origin x="0" y="0"/>
    </p:cViewPr>
  </p:notesTextViewPr>
  <p:sorterViewPr>
    <p:cViewPr>
      <p:scale>
        <a:sx n="182" d="100"/>
        <a:sy n="182" d="100"/>
      </p:scale>
      <p:origin x="0" y="-4560"/>
    </p:cViewPr>
  </p:sorterViewPr>
  <p:notesViewPr>
    <p:cSldViewPr snapToGrid="0" showGuides="1">
      <p:cViewPr varScale="1">
        <p:scale>
          <a:sx n="63" d="100"/>
          <a:sy n="63"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BEDA40-91A9-49DC-B402-0EBE674AAEA5}"/>
              </a:ext>
            </a:extLst>
          </p:cNvPr>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IN" dirty="0"/>
          </a:p>
        </p:txBody>
      </p:sp>
      <p:sp>
        <p:nvSpPr>
          <p:cNvPr id="3" name="Date Placeholder 2">
            <a:extLst>
              <a:ext uri="{FF2B5EF4-FFF2-40B4-BE49-F238E27FC236}">
                <a16:creationId xmlns:a16="http://schemas.microsoft.com/office/drawing/2014/main" id="{E8CBB508-5589-42E7-A433-D119AC0FFB77}"/>
              </a:ext>
            </a:extLst>
          </p:cNvPr>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872BFC85-49E4-447A-A7E3-16153CB2FE2A}" type="datetimeFigureOut">
              <a:rPr lang="en-IN" smtClean="0"/>
              <a:t>28-10-2021</a:t>
            </a:fld>
            <a:endParaRPr lang="en-IN" dirty="0"/>
          </a:p>
        </p:txBody>
      </p:sp>
      <p:sp>
        <p:nvSpPr>
          <p:cNvPr id="4" name="Footer Placeholder 3">
            <a:extLst>
              <a:ext uri="{FF2B5EF4-FFF2-40B4-BE49-F238E27FC236}">
                <a16:creationId xmlns:a16="http://schemas.microsoft.com/office/drawing/2014/main" id="{E9232ABA-B33A-4B3B-8412-C1773FBF3DB6}"/>
              </a:ext>
            </a:extLst>
          </p:cNvPr>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IN" dirty="0"/>
          </a:p>
        </p:txBody>
      </p:sp>
      <p:sp>
        <p:nvSpPr>
          <p:cNvPr id="5" name="Slide Number Placeholder 4">
            <a:extLst>
              <a:ext uri="{FF2B5EF4-FFF2-40B4-BE49-F238E27FC236}">
                <a16:creationId xmlns:a16="http://schemas.microsoft.com/office/drawing/2014/main" id="{BAB1832E-3B48-42CB-80A7-CD8E48D52DDC}"/>
              </a:ext>
            </a:extLst>
          </p:cNvPr>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9F1072A3-100F-40A9-915F-8D2D9E6962D8}" type="slidenum">
              <a:rPr lang="en-IN" smtClean="0"/>
              <a:t>‹#›</a:t>
            </a:fld>
            <a:endParaRPr lang="en-IN" dirty="0"/>
          </a:p>
        </p:txBody>
      </p:sp>
    </p:spTree>
    <p:extLst>
      <p:ext uri="{BB962C8B-B14F-4D97-AF65-F5344CB8AC3E}">
        <p14:creationId xmlns:p14="http://schemas.microsoft.com/office/powerpoint/2010/main" val="513537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IN" dirty="0"/>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1071B50E-4C60-4F9E-B773-52059170945B}" type="datetimeFigureOut">
              <a:rPr lang="en-IN" smtClean="0"/>
              <a:t>28-10-2021</a:t>
            </a:fld>
            <a:endParaRPr lang="en-IN"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IN" dirty="0"/>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IN"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79230CFA-805A-4FD3-B3A0-DAAA5993DA17}" type="slidenum">
              <a:rPr lang="en-IN" smtClean="0"/>
              <a:t>‹#›</a:t>
            </a:fld>
            <a:endParaRPr lang="en-IN" dirty="0"/>
          </a:p>
        </p:txBody>
      </p:sp>
    </p:spTree>
    <p:extLst>
      <p:ext uri="{BB962C8B-B14F-4D97-AF65-F5344CB8AC3E}">
        <p14:creationId xmlns:p14="http://schemas.microsoft.com/office/powerpoint/2010/main" val="79892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IN" smtClean="0"/>
              <a:t>22</a:t>
            </a:fld>
            <a:endParaRPr lang="en-IN" dirty="0"/>
          </a:p>
        </p:txBody>
      </p:sp>
    </p:spTree>
    <p:extLst>
      <p:ext uri="{BB962C8B-B14F-4D97-AF65-F5344CB8AC3E}">
        <p14:creationId xmlns:p14="http://schemas.microsoft.com/office/powerpoint/2010/main" val="4293019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IN" smtClean="0"/>
              <a:t>27</a:t>
            </a:fld>
            <a:endParaRPr lang="en-IN" dirty="0"/>
          </a:p>
        </p:txBody>
      </p:sp>
    </p:spTree>
    <p:extLst>
      <p:ext uri="{BB962C8B-B14F-4D97-AF65-F5344CB8AC3E}">
        <p14:creationId xmlns:p14="http://schemas.microsoft.com/office/powerpoint/2010/main" val="1786784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IN" smtClean="0"/>
              <a:t>29</a:t>
            </a:fld>
            <a:endParaRPr lang="en-IN" dirty="0"/>
          </a:p>
        </p:txBody>
      </p:sp>
    </p:spTree>
    <p:extLst>
      <p:ext uri="{BB962C8B-B14F-4D97-AF65-F5344CB8AC3E}">
        <p14:creationId xmlns:p14="http://schemas.microsoft.com/office/powerpoint/2010/main" val="1866292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230CFA-805A-4FD3-B3A0-DAAA5993DA17}" type="slidenum">
              <a:rPr lang="en-IN" smtClean="0"/>
              <a:t>31</a:t>
            </a:fld>
            <a:endParaRPr lang="en-IN" dirty="0"/>
          </a:p>
        </p:txBody>
      </p:sp>
    </p:spTree>
    <p:extLst>
      <p:ext uri="{BB962C8B-B14F-4D97-AF65-F5344CB8AC3E}">
        <p14:creationId xmlns:p14="http://schemas.microsoft.com/office/powerpoint/2010/main" val="2208571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a:t>Click icon to add picture</a:t>
            </a:r>
            <a:endParaRPr lang="en-IN" dirty="0"/>
          </a:p>
        </p:txBody>
      </p: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IN" dirty="0"/>
              <a:t>Click To Edit Master Title Style</a:t>
            </a:r>
            <a:endParaRPr lang="en-US" dirty="0"/>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accent6"/>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endParaRPr lang="en-IN" dirty="0"/>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0450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537" userDrawn="1">
          <p15:clr>
            <a:srgbClr val="FBAE40"/>
          </p15:clr>
        </p15:guide>
        <p15:guide id="3" pos="138" userDrawn="1">
          <p15:clr>
            <a:srgbClr val="FBAE40"/>
          </p15:clr>
        </p15:guide>
        <p15:guide id="4" orient="horz" pos="4178" userDrawn="1">
          <p15:clr>
            <a:srgbClr val="FBAE40"/>
          </p15:clr>
        </p15:guide>
        <p15:guide id="5" orient="horz" pos="142" userDrawn="1">
          <p15:clr>
            <a:srgbClr val="FBAE40"/>
          </p15:clr>
        </p15:guide>
        <p15:guide id="6" pos="2457" userDrawn="1">
          <p15:clr>
            <a:srgbClr val="FBAE40"/>
          </p15:clr>
        </p15:guide>
        <p15:guide id="7"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IN" dirty="0"/>
              <a:t>Click To Edit Master Title Style</a:t>
            </a:r>
            <a:endParaRPr lang="en-US" dirty="0"/>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accent6"/>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4561729"/>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IN" dirty="0"/>
              <a:t>Click To Edit Master Title Style</a:t>
            </a:r>
            <a:endParaRPr lang="en-US" dirty="0"/>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accent6"/>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00786568"/>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IN"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sp>
        <p:nvSpPr>
          <p:cNvPr id="29" name="Content Placeholder 2">
            <a:extLst>
              <a:ext uri="{FF2B5EF4-FFF2-40B4-BE49-F238E27FC236}">
                <a16:creationId xmlns:a16="http://schemas.microsoft.com/office/drawing/2014/main" id="{1FAE0C34-9220-45F0-9FC2-9FE7C994E7BD}"/>
              </a:ext>
            </a:extLst>
          </p:cNvPr>
          <p:cNvSpPr>
            <a:spLocks noGrp="1"/>
          </p:cNvSpPr>
          <p:nvPr>
            <p:ph idx="1"/>
          </p:nvPr>
        </p:nvSpPr>
        <p:spPr>
          <a:xfrm>
            <a:off x="518678" y="1671924"/>
            <a:ext cx="10835122" cy="450503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434304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IN"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sp>
        <p:nvSpPr>
          <p:cNvPr id="14" name="Content Placeholder 2">
            <a:extLst>
              <a:ext uri="{FF2B5EF4-FFF2-40B4-BE49-F238E27FC236}">
                <a16:creationId xmlns:a16="http://schemas.microsoft.com/office/drawing/2014/main" id="{217F9213-0142-420B-A84D-C5627A0C81E4}"/>
              </a:ext>
            </a:extLst>
          </p:cNvPr>
          <p:cNvSpPr>
            <a:spLocks noGrp="1"/>
          </p:cNvSpPr>
          <p:nvPr>
            <p:ph sz="half" idx="1"/>
          </p:nvPr>
        </p:nvSpPr>
        <p:spPr>
          <a:xfrm>
            <a:off x="529687" y="1651044"/>
            <a:ext cx="5181600"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a:extLst>
              <a:ext uri="{FF2B5EF4-FFF2-40B4-BE49-F238E27FC236}">
                <a16:creationId xmlns:a16="http://schemas.microsoft.com/office/drawing/2014/main" id="{8014328B-D576-4B5C-A4AE-CF98318929FE}"/>
              </a:ext>
            </a:extLst>
          </p:cNvPr>
          <p:cNvSpPr>
            <a:spLocks noGrp="1"/>
          </p:cNvSpPr>
          <p:nvPr>
            <p:ph sz="half" idx="2"/>
          </p:nvPr>
        </p:nvSpPr>
        <p:spPr>
          <a:xfrm>
            <a:off x="6172200" y="1651044"/>
            <a:ext cx="5181600"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48131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IN"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sp>
        <p:nvSpPr>
          <p:cNvPr id="18" name="Text Placeholder 2">
            <a:extLst>
              <a:ext uri="{FF2B5EF4-FFF2-40B4-BE49-F238E27FC236}">
                <a16:creationId xmlns:a16="http://schemas.microsoft.com/office/drawing/2014/main" id="{82BFF385-445D-4DBB-9773-F99669415884}"/>
              </a:ext>
            </a:extLst>
          </p:cNvPr>
          <p:cNvSpPr>
            <a:spLocks noGrp="1"/>
          </p:cNvSpPr>
          <p:nvPr>
            <p:ph type="body" idx="1"/>
          </p:nvPr>
        </p:nvSpPr>
        <p:spPr>
          <a:xfrm>
            <a:off x="518678" y="1681163"/>
            <a:ext cx="5382501" cy="823912"/>
          </a:xfrm>
          <a:prstGeom prst="rect">
            <a:avLst/>
          </a:prstGeom>
        </p:spPr>
        <p:txBody>
          <a:bodyPr anchor="b"/>
          <a:lstStyle>
            <a:lvl1pPr marL="0" indent="0">
              <a:buNone/>
              <a:defRPr lang="en-US" b="1" dirty="0">
                <a:solidFill>
                  <a:schemeClr val="accent6"/>
                </a:solidFill>
              </a:defRPr>
            </a:lvl1pPr>
          </a:lstStyle>
          <a:p>
            <a:pPr marL="228600" lvl="0" indent="-228600"/>
            <a:r>
              <a:rPr lang="en-US"/>
              <a:t>Click to edit Master text styles</a:t>
            </a:r>
          </a:p>
        </p:txBody>
      </p:sp>
      <p:sp>
        <p:nvSpPr>
          <p:cNvPr id="20" name="Text Placeholder 4">
            <a:extLst>
              <a:ext uri="{FF2B5EF4-FFF2-40B4-BE49-F238E27FC236}">
                <a16:creationId xmlns:a16="http://schemas.microsoft.com/office/drawing/2014/main" id="{311B1CFE-1B35-4B5C-B40A-DC5ADF211B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5">
            <a:extLst>
              <a:ext uri="{FF2B5EF4-FFF2-40B4-BE49-F238E27FC236}">
                <a16:creationId xmlns:a16="http://schemas.microsoft.com/office/drawing/2014/main" id="{1CE840E8-D596-479D-AE97-E88F42DC1B13}"/>
              </a:ext>
            </a:extLst>
          </p:cNvPr>
          <p:cNvSpPr>
            <a:spLocks noGrp="1"/>
          </p:cNvSpPr>
          <p:nvPr>
            <p:ph sz="quarter" idx="4"/>
          </p:nvPr>
        </p:nvSpPr>
        <p:spPr>
          <a:xfrm>
            <a:off x="6172200" y="2505075"/>
            <a:ext cx="5183188"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B9A68D25-B19E-4E84-B65D-596EE8382DAD}"/>
              </a:ext>
            </a:extLst>
          </p:cNvPr>
          <p:cNvSpPr>
            <a:spLocks noGrp="1"/>
          </p:cNvSpPr>
          <p:nvPr>
            <p:ph sz="half" idx="2"/>
          </p:nvPr>
        </p:nvSpPr>
        <p:spPr>
          <a:xfrm>
            <a:off x="518678" y="2505075"/>
            <a:ext cx="5391749"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2267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IN" dirty="0"/>
              <a:t>Click To Edit Master Title Style</a:t>
            </a:r>
            <a:endParaRPr lang="en-US" dirty="0"/>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Content Placeholder 2">
            <a:extLst>
              <a:ext uri="{FF2B5EF4-FFF2-40B4-BE49-F238E27FC236}">
                <a16:creationId xmlns:a16="http://schemas.microsoft.com/office/drawing/2014/main" id="{C9A1E80C-1A76-4D3E-92A1-846866867DE1}"/>
              </a:ext>
            </a:extLst>
          </p:cNvPr>
          <p:cNvSpPr>
            <a:spLocks noGrp="1"/>
          </p:cNvSpPr>
          <p:nvPr>
            <p:ph idx="1"/>
          </p:nvPr>
        </p:nvSpPr>
        <p:spPr>
          <a:xfrm>
            <a:off x="6161316" y="2290713"/>
            <a:ext cx="5803672" cy="4341862"/>
          </a:xfrm>
          <a:prstGeom prst="rect">
            <a:avLst/>
          </a:prstGeom>
        </p:spPr>
        <p:txBody>
          <a:bodyPr/>
          <a:lstStyle>
            <a:lvl1pPr>
              <a:buClr>
                <a:schemeClr val="accent2"/>
              </a:buClr>
              <a:defRPr sz="2400"/>
            </a:lvl1pPr>
            <a:lvl2pPr>
              <a:buClr>
                <a:schemeClr val="accent2"/>
              </a:buClr>
              <a:defRPr sz="2000"/>
            </a:lvl2pPr>
            <a:lvl3pPr>
              <a:buClr>
                <a:schemeClr val="accent2"/>
              </a:buClr>
              <a:defRPr sz="1800"/>
            </a:lvl3pPr>
            <a:lvl4pPr>
              <a:buClr>
                <a:schemeClr val="accent2"/>
              </a:buClr>
              <a:defRPr sz="1600"/>
            </a:lvl4pPr>
            <a:lvl5pPr>
              <a:buClr>
                <a:schemeClr val="accent2"/>
              </a:buCl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265375"/>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IN" dirty="0"/>
              <a:t>Click To Edit Master Title Style</a:t>
            </a:r>
            <a:endParaRPr lang="en-US" dirty="0"/>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Picture Placeholder 2">
            <a:extLst>
              <a:ext uri="{FF2B5EF4-FFF2-40B4-BE49-F238E27FC236}">
                <a16:creationId xmlns:a16="http://schemas.microsoft.com/office/drawing/2014/main" id="{22728E0A-430E-4C6A-BF56-06FA8510F29F}"/>
              </a:ext>
            </a:extLst>
          </p:cNvPr>
          <p:cNvSpPr>
            <a:spLocks noGrp="1"/>
          </p:cNvSpPr>
          <p:nvPr>
            <p:ph type="pic" idx="1"/>
          </p:nvPr>
        </p:nvSpPr>
        <p:spPr>
          <a:xfrm>
            <a:off x="6249970" y="2271860"/>
            <a:ext cx="5715017" cy="43607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614302603"/>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8A0030CD-8C9E-4AA5-8C5D-F9B2EDB7E17A}"/>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0" name="Parallelogram 29">
            <a:extLst>
              <a:ext uri="{FF2B5EF4-FFF2-40B4-BE49-F238E27FC236}">
                <a16:creationId xmlns:a16="http://schemas.microsoft.com/office/drawing/2014/main" id="{406089BB-36DC-4E23-B215-527A8A18FCFB}"/>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id="{578C43A6-50C6-704E-BADC-6D83BADE7316}"/>
              </a:ext>
            </a:extLst>
          </p:cNvPr>
          <p:cNvSpPr>
            <a:spLocks noGrp="1"/>
          </p:cNvSpPr>
          <p:nvPr>
            <p:ph type="ftr" sz="quarter" idx="10"/>
          </p:nvPr>
        </p:nvSpPr>
        <p:spPr/>
        <p:txBody>
          <a:bodyPr/>
          <a:lstStyle/>
          <a:p>
            <a:r>
              <a:rPr lang="en-IN" dirty="0"/>
              <a:t>Add a footer</a:t>
            </a:r>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IN" smtClean="0"/>
              <a:t>‹#›</a:t>
            </a:fld>
            <a:endParaRPr lang="en-IN" dirty="0"/>
          </a:p>
        </p:txBody>
      </p:sp>
    </p:spTree>
    <p:extLst>
      <p:ext uri="{BB962C8B-B14F-4D97-AF65-F5344CB8AC3E}">
        <p14:creationId xmlns:p14="http://schemas.microsoft.com/office/powerpoint/2010/main" val="3419906843"/>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7E8A2C98-F26E-415A-B931-1B89CA46C1CF}"/>
              </a:ext>
            </a:extLst>
          </p:cNvPr>
          <p:cNvSpPr txBox="1"/>
          <p:nvPr userDrawn="1"/>
        </p:nvSpPr>
        <p:spPr>
          <a:xfrm>
            <a:off x="11072378" y="235732"/>
            <a:ext cx="184731" cy="615553"/>
          </a:xfrm>
          <a:prstGeom prst="rect">
            <a:avLst/>
          </a:prstGeom>
          <a:noFill/>
        </p:spPr>
        <p:txBody>
          <a:bodyPr wrap="none" rtlCol="0">
            <a:spAutoFit/>
          </a:bodyPr>
          <a:lstStyle/>
          <a:p>
            <a:endParaRPr lang="en-IN" sz="3400" b="1" dirty="0">
              <a:solidFill>
                <a:schemeClr val="accent1"/>
              </a:solidFill>
              <a:latin typeface="Arial Black" panose="020B0A04020102020204" pitchFamily="34" charset="0"/>
            </a:endParaRPr>
          </a:p>
        </p:txBody>
      </p:sp>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33" name="Title 1" title="Title ">
            <a:extLst>
              <a:ext uri="{FF2B5EF4-FFF2-40B4-BE49-F238E27FC236}">
                <a16:creationId xmlns:a16="http://schemas.microsoft.com/office/drawing/2014/main" id="{59067A2C-FE71-4381-BE51-08DAC5E4354A}"/>
              </a:ext>
            </a:extLst>
          </p:cNvPr>
          <p:cNvSpPr>
            <a:spLocks noGrp="1"/>
          </p:cNvSpPr>
          <p:nvPr>
            <p:ph type="title" hasCustomPrompt="1"/>
          </p:nvPr>
        </p:nvSpPr>
        <p:spPr>
          <a:xfrm>
            <a:off x="518678" y="209028"/>
            <a:ext cx="8333222" cy="1215566"/>
          </a:xfrm>
          <a:prstGeom prst="rect">
            <a:avLst/>
          </a:prstGeom>
        </p:spPr>
        <p:txBody>
          <a:bodyPr anchor="b">
            <a:normAutofit/>
          </a:bodyPr>
          <a:lstStyle>
            <a:lvl1pPr>
              <a:defRPr sz="4400" b="1">
                <a:solidFill>
                  <a:schemeClr val="accent1"/>
                </a:solidFill>
              </a:defRPr>
            </a:lvl1pPr>
          </a:lstStyle>
          <a:p>
            <a:r>
              <a:rPr lang="en-US" dirty="0"/>
              <a:t>Click to Edit Master Title Style </a:t>
            </a:r>
            <a:endParaRPr lang="en-IN" dirty="0"/>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IN" dirty="0"/>
              <a:t>Add a footer</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IN" smtClean="0"/>
              <a:t>‹#›</a:t>
            </a:fld>
            <a:endParaRPr lang="en-IN" dirty="0"/>
          </a:p>
        </p:txBody>
      </p:sp>
    </p:spTree>
    <p:extLst>
      <p:ext uri="{BB962C8B-B14F-4D97-AF65-F5344CB8AC3E}">
        <p14:creationId xmlns:p14="http://schemas.microsoft.com/office/powerpoint/2010/main" val="65841909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E2EB-00DF-4EBA-BF1F-D37805D45585}"/>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658918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IN" dirty="0"/>
              <a:t>Click To Edit Master Title Style</a:t>
            </a:r>
            <a:endParaRPr lang="en-US" dirty="0"/>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accent6"/>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a:t>Click icon to add picture</a:t>
            </a:r>
            <a:endParaRPr lang="en-IN" dirty="0"/>
          </a:p>
        </p:txBody>
      </p: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123998309"/>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3" pos="143" userDrawn="1">
          <p15:clr>
            <a:srgbClr val="FBAE40"/>
          </p15:clr>
        </p15:guide>
        <p15:guide id="4" orient="horz" pos="4170" userDrawn="1">
          <p15:clr>
            <a:srgbClr val="FBAE40"/>
          </p15:clr>
        </p15:guide>
        <p15:guide id="5" pos="7537" userDrawn="1">
          <p15:clr>
            <a:srgbClr val="FBAE40"/>
          </p15:clr>
        </p15:guide>
        <p15:guide id="6" orient="horz" pos="1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96915"/>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563477"/>
            <a:ext cx="7342631"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dirty="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531378" y="1308484"/>
            <a:ext cx="7342622" cy="1215566"/>
          </a:xfrm>
          <a:prstGeom prst="rect">
            <a:avLst/>
          </a:prstGeom>
        </p:spPr>
        <p:txBody>
          <a:bodyPr anchor="b">
            <a:normAutofit/>
          </a:bodyPr>
          <a:lstStyle>
            <a:lvl1pPr>
              <a:defRPr sz="4400" b="1">
                <a:solidFill>
                  <a:schemeClr val="accent1"/>
                </a:solidFill>
              </a:defRPr>
            </a:lvl1pPr>
          </a:lstStyle>
          <a:p>
            <a:r>
              <a:rPr lang="en-US" dirty="0"/>
              <a:t>Click to Edit </a:t>
            </a:r>
            <a:br>
              <a:rPr lang="en-US" dirty="0"/>
            </a:br>
            <a:r>
              <a:rPr lang="en-US" dirty="0"/>
              <a:t>Master Title Style </a:t>
            </a:r>
            <a:endParaRPr lang="en-IN" dirty="0"/>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7015842" y="1308100"/>
            <a:ext cx="5176157" cy="55641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tx1"/>
                </a:solidFill>
              </a:defRPr>
            </a:lvl1pPr>
          </a:lstStyle>
          <a:p>
            <a:r>
              <a:rPr lang="en-US" dirty="0"/>
              <a:t>Click icon to add picture</a:t>
            </a:r>
            <a:endParaRPr lang="en-IN" dirty="0"/>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p:txBody>
          <a:bodyPr/>
          <a:lstStyle/>
          <a:p>
            <a:r>
              <a:rPr lang="en-IN" dirty="0"/>
              <a:t>Add a footer</a:t>
            </a:r>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IN" smtClean="0"/>
              <a:t>‹#›</a:t>
            </a:fld>
            <a:endParaRPr lang="en-IN" dirty="0"/>
          </a:p>
        </p:txBody>
      </p:sp>
    </p:spTree>
    <p:extLst>
      <p:ext uri="{BB962C8B-B14F-4D97-AF65-F5344CB8AC3E}">
        <p14:creationId xmlns:p14="http://schemas.microsoft.com/office/powerpoint/2010/main" val="3442230584"/>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365760" anchor="ctr">
            <a:noAutofit/>
          </a:bodyPr>
          <a:lstStyle>
            <a:lvl1pPr marL="0" indent="0" algn="r">
              <a:buNone/>
              <a:defRPr>
                <a:solidFill>
                  <a:schemeClr val="tx1"/>
                </a:solidFill>
              </a:defRPr>
            </a:lvl1pPr>
          </a:lstStyle>
          <a:p>
            <a:r>
              <a:rPr lang="en-US" dirty="0"/>
              <a:t>Click icon to add picture</a:t>
            </a:r>
            <a:endParaRPr lang="en-IN" dirty="0"/>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96915"/>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563477"/>
            <a:ext cx="7342621"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dirty="0"/>
              <a:t>CLICK TO SUBTITLE STYLE</a:t>
            </a: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531378" y="1308484"/>
            <a:ext cx="7342622" cy="1215566"/>
          </a:xfrm>
          <a:prstGeom prst="rect">
            <a:avLst/>
          </a:prstGeom>
        </p:spPr>
        <p:txBody>
          <a:bodyPr anchor="b">
            <a:normAutofit/>
          </a:bodyPr>
          <a:lstStyle>
            <a:lvl1pPr>
              <a:defRPr sz="4400" b="1">
                <a:solidFill>
                  <a:schemeClr val="accent1"/>
                </a:solidFill>
              </a:defRPr>
            </a:lvl1pPr>
          </a:lstStyle>
          <a:p>
            <a:r>
              <a:rPr lang="en-US" dirty="0"/>
              <a:t>Click to Edit </a:t>
            </a:r>
            <a:br>
              <a:rPr lang="en-US" dirty="0"/>
            </a:br>
            <a:r>
              <a:rPr lang="en-US" dirty="0"/>
              <a:t>Master Title Style </a:t>
            </a:r>
            <a:endParaRPr lang="en-IN" dirty="0"/>
          </a:p>
        </p:txBody>
      </p:sp>
      <p:sp>
        <p:nvSpPr>
          <p:cNvPr id="2" name="Footer Placeholder 1">
            <a:extLst>
              <a:ext uri="{FF2B5EF4-FFF2-40B4-BE49-F238E27FC236}">
                <a16:creationId xmlns:a16="http://schemas.microsoft.com/office/drawing/2014/main" id="{6E55A0B9-F639-8643-9C4D-B93B8EE21A79}"/>
              </a:ext>
            </a:extLst>
          </p:cNvPr>
          <p:cNvSpPr>
            <a:spLocks noGrp="1"/>
          </p:cNvSpPr>
          <p:nvPr>
            <p:ph type="ftr" sz="quarter" idx="15"/>
          </p:nvPr>
        </p:nvSpPr>
        <p:spPr/>
        <p:txBody>
          <a:bodyPr/>
          <a:lstStyle/>
          <a:p>
            <a:r>
              <a:rPr lang="en-IN" dirty="0"/>
              <a:t>Add a footer</a:t>
            </a:r>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IN" smtClean="0"/>
              <a:t>‹#›</a:t>
            </a:fld>
            <a:endParaRPr lang="en-IN" dirty="0"/>
          </a:p>
        </p:txBody>
      </p:sp>
    </p:spTree>
    <p:extLst>
      <p:ext uri="{BB962C8B-B14F-4D97-AF65-F5344CB8AC3E}">
        <p14:creationId xmlns:p14="http://schemas.microsoft.com/office/powerpoint/2010/main" val="428311092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3" title="Bullet Points">
            <a:extLst>
              <a:ext uri="{FF2B5EF4-FFF2-40B4-BE49-F238E27FC236}">
                <a16:creationId xmlns:a16="http://schemas.microsoft.com/office/drawing/2014/main" id="{8715E757-6584-4841-8154-C92E70E0CD6B}"/>
              </a:ext>
            </a:extLst>
          </p:cNvPr>
          <p:cNvSpPr>
            <a:spLocks noGrp="1"/>
          </p:cNvSpPr>
          <p:nvPr userDrawn="1">
            <p:ph sz="half" idx="13"/>
          </p:nvPr>
        </p:nvSpPr>
        <p:spPr>
          <a:xfrm>
            <a:off x="520698" y="2886076"/>
            <a:ext cx="5475290"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a:t>Click to edit Master text styles</a:t>
            </a:r>
          </a:p>
          <a:p>
            <a:pPr lvl="1">
              <a:buClr>
                <a:schemeClr val="accent2"/>
              </a:buClr>
            </a:pPr>
            <a:r>
              <a:rPr lang="en-US"/>
              <a:t>Second level</a:t>
            </a:r>
          </a:p>
          <a:p>
            <a:pPr lvl="2">
              <a:buClr>
                <a:schemeClr val="accent2"/>
              </a:buClr>
            </a:pPr>
            <a:r>
              <a:rPr lang="en-US"/>
              <a:t>Third level</a:t>
            </a:r>
          </a:p>
          <a:p>
            <a:pPr lvl="3">
              <a:buClr>
                <a:schemeClr val="accent2"/>
              </a:buClr>
            </a:pPr>
            <a:r>
              <a:rPr lang="en-US"/>
              <a:t>Fourth level</a:t>
            </a:r>
          </a:p>
          <a:p>
            <a:pPr lvl="4">
              <a:buClr>
                <a:schemeClr val="accent2"/>
              </a:buClr>
            </a:pPr>
            <a:r>
              <a:rPr lang="en-US"/>
              <a:t>Fifth level</a:t>
            </a:r>
            <a:endParaRPr lang="en-IN" dirty="0"/>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title="Bullet Points">
            <a:extLst>
              <a:ext uri="{FF2B5EF4-FFF2-40B4-BE49-F238E27FC236}">
                <a16:creationId xmlns:a16="http://schemas.microsoft.com/office/drawing/2014/main" id="{D957FBD7-2C3C-4DD1-954F-DF1E007BE590}"/>
              </a:ext>
            </a:extLst>
          </p:cNvPr>
          <p:cNvSpPr>
            <a:spLocks noGrp="1"/>
          </p:cNvSpPr>
          <p:nvPr userDrawn="1">
            <p:ph sz="quarter" idx="15"/>
          </p:nvPr>
        </p:nvSpPr>
        <p:spPr>
          <a:xfrm>
            <a:off x="6186713" y="2886076"/>
            <a:ext cx="5475600"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a:t>Click to edit Master text styles</a:t>
            </a:r>
          </a:p>
          <a:p>
            <a:pPr lvl="1">
              <a:buClr>
                <a:schemeClr val="accent2"/>
              </a:buClr>
            </a:pPr>
            <a:r>
              <a:rPr lang="en-US"/>
              <a:t>Second level</a:t>
            </a:r>
          </a:p>
          <a:p>
            <a:pPr lvl="2">
              <a:buClr>
                <a:schemeClr val="accent2"/>
              </a:buClr>
            </a:pPr>
            <a:r>
              <a:rPr lang="en-US"/>
              <a:t>Third level</a:t>
            </a:r>
          </a:p>
          <a:p>
            <a:pPr lvl="3">
              <a:buClr>
                <a:schemeClr val="accent2"/>
              </a:buClr>
            </a:pPr>
            <a:r>
              <a:rPr lang="en-US"/>
              <a:t>Fourth level</a:t>
            </a:r>
          </a:p>
          <a:p>
            <a:pPr lvl="4">
              <a:buClr>
                <a:schemeClr val="accent2"/>
              </a:buClr>
            </a:pPr>
            <a:r>
              <a:rPr lang="en-US"/>
              <a:t>Fifth level</a:t>
            </a:r>
            <a:endParaRPr lang="en-IN" dirty="0"/>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dirty="0"/>
              <a:t>CLICK TO SUBTITLE STYLE</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IN"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spTree>
    <p:extLst>
      <p:ext uri="{BB962C8B-B14F-4D97-AF65-F5344CB8AC3E}">
        <p14:creationId xmlns:p14="http://schemas.microsoft.com/office/powerpoint/2010/main" val="32565402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5806E656-313A-47B1-B381-D004200F7A01}"/>
              </a:ext>
            </a:extLst>
          </p:cNvPr>
          <p:cNvGrpSpPr/>
          <p:nvPr userDrawn="1"/>
        </p:nvGrpSpPr>
        <p:grpSpPr>
          <a:xfrm flipH="1">
            <a:off x="7561328" y="0"/>
            <a:ext cx="4831840" cy="3541007"/>
            <a:chOff x="-192127" y="-2"/>
            <a:chExt cx="4831840" cy="3367272"/>
          </a:xfrm>
        </p:grpSpPr>
        <p:sp>
          <p:nvSpPr>
            <p:cNvPr id="29" name="Diagonal Stripe 28">
              <a:extLst>
                <a:ext uri="{FF2B5EF4-FFF2-40B4-BE49-F238E27FC236}">
                  <a16:creationId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30" name="Straight Connector 29">
              <a:extLst>
                <a:ext uri="{FF2B5EF4-FFF2-40B4-BE49-F238E27FC236}">
                  <a16:creationId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3" name="Parallelogram 32">
            <a:extLst>
              <a:ext uri="{FF2B5EF4-FFF2-40B4-BE49-F238E27FC236}">
                <a16:creationId xmlns:a16="http://schemas.microsoft.com/office/drawing/2014/main" id="{F088C182-BF10-45B2-B159-7702E00D31D4}"/>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IN" dirty="0"/>
          </a:p>
        </p:txBody>
      </p:sp>
      <p:sp>
        <p:nvSpPr>
          <p:cNvPr id="34" name="Text Placeholder 4" title="Subtitl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dirty="0"/>
              <a:t>CLICK TO SUBTITLE STYLE</a:t>
            </a:r>
          </a:p>
        </p:txBody>
      </p:sp>
      <p:sp>
        <p:nvSpPr>
          <p:cNvPr id="2" name="Footer Placeholder 1">
            <a:extLst>
              <a:ext uri="{FF2B5EF4-FFF2-40B4-BE49-F238E27FC236}">
                <a16:creationId xmlns:a16="http://schemas.microsoft.com/office/drawing/2014/main" id="{D6990C03-1647-2044-B335-6F5F19E4E5FC}"/>
              </a:ext>
            </a:extLst>
          </p:cNvPr>
          <p:cNvSpPr>
            <a:spLocks noGrp="1"/>
          </p:cNvSpPr>
          <p:nvPr>
            <p:ph type="ftr" sz="quarter" idx="17"/>
          </p:nvPr>
        </p:nvSpPr>
        <p:spPr/>
        <p:txBody>
          <a:bodyPr/>
          <a:lstStyle/>
          <a:p>
            <a:r>
              <a:rPr lang="en-IN" dirty="0"/>
              <a:t>Add a footer</a:t>
            </a:r>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17" name="Title 1" title="Title ">
            <a:extLst>
              <a:ext uri="{FF2B5EF4-FFF2-40B4-BE49-F238E27FC236}">
                <a16:creationId xmlns:a16="http://schemas.microsoft.com/office/drawing/2014/main"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tx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dirty="0"/>
              <a:t>Text here</a:t>
            </a:r>
          </a:p>
        </p:txBody>
      </p:sp>
      <p:sp>
        <p:nvSpPr>
          <p:cNvPr id="20" name="Chart Placeholder 2" title="Chart">
            <a:extLst>
              <a:ext uri="{FF2B5EF4-FFF2-40B4-BE49-F238E27FC236}">
                <a16:creationId xmlns:a16="http://schemas.microsoft.com/office/drawing/2014/main"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a:t>Click icon to add chart</a:t>
            </a:r>
            <a:endParaRPr lang="en-US" noProof="0" dirty="0"/>
          </a:p>
        </p:txBody>
      </p:sp>
    </p:spTree>
    <p:extLst>
      <p:ext uri="{BB962C8B-B14F-4D97-AF65-F5344CB8AC3E}">
        <p14:creationId xmlns:p14="http://schemas.microsoft.com/office/powerpoint/2010/main" val="220047707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a:t>Click icon to add table</a:t>
            </a:r>
            <a:endParaRPr lang="en-GB" noProof="0" dirty="0"/>
          </a:p>
        </p:txBody>
      </p:sp>
      <p:grpSp>
        <p:nvGrpSpPr>
          <p:cNvPr id="26" name="Group 25">
            <a:extLst>
              <a:ext uri="{FF2B5EF4-FFF2-40B4-BE49-F238E27FC236}">
                <a16:creationId xmlns:a16="http://schemas.microsoft.com/office/drawing/2014/main" id="{36C8A74F-FDDF-48E8-AC2B-A5BD59D7D6A3}"/>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36" name="Parallelogram 35">
            <a:extLst>
              <a:ext uri="{FF2B5EF4-FFF2-40B4-BE49-F238E27FC236}">
                <a16:creationId xmlns:a16="http://schemas.microsoft.com/office/drawing/2014/main" id="{8006416B-866C-47E5-8480-109B40F9EAA9}"/>
              </a:ext>
            </a:extLst>
          </p:cNvPr>
          <p:cNvSpPr/>
          <p:nvPr userDrawn="1"/>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dirty="0"/>
              <a:t>CLICK TO SUBTITLE STYLE</a:t>
            </a:r>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p:txBody>
          <a:bodyPr/>
          <a:lstStyle/>
          <a:p>
            <a:r>
              <a:rPr lang="en-IN" dirty="0"/>
              <a:t>Add a footer</a:t>
            </a:r>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fld id="{8699F50C-BE38-4BD0-BA84-9B090E1F2B9B}" type="slidenum">
              <a:rPr lang="en-IN" smtClean="0"/>
              <a:t>‹#›</a:t>
            </a:fld>
            <a:endParaRPr lang="en-IN" dirty="0"/>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spTree>
    <p:extLst>
      <p:ext uri="{BB962C8B-B14F-4D97-AF65-F5344CB8AC3E}">
        <p14:creationId xmlns:p14="http://schemas.microsoft.com/office/powerpoint/2010/main" val="341506091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ZA" dirty="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dirty="0"/>
              <a:t>Add Caption Here</a:t>
            </a:r>
            <a:endParaRPr lang="en-IN" dirty="0"/>
          </a:p>
        </p:txBody>
      </p:sp>
    </p:spTree>
    <p:extLst>
      <p:ext uri="{BB962C8B-B14F-4D97-AF65-F5344CB8AC3E}">
        <p14:creationId xmlns:p14="http://schemas.microsoft.com/office/powerpoint/2010/main" val="42375767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chemeClr val="accent1"/>
                </a:solidFill>
              </a:defRPr>
            </a:lvl1pPr>
          </a:lstStyle>
          <a:p>
            <a:r>
              <a:rPr lang="en-IN" dirty="0"/>
              <a:t>Click To Edit Master Title Style</a:t>
            </a:r>
            <a:endParaRPr lang="en-US" dirty="0"/>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ZA" dirty="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ZA" dirty="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r>
              <a:rPr lang="en-ZA" dirty="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ZA" dirty="0"/>
              <a:t>Company Website</a:t>
            </a:r>
          </a:p>
        </p:txBody>
      </p:sp>
      <p:sp>
        <p:nvSpPr>
          <p:cNvPr id="14" name="Shape 4157">
            <a:extLst>
              <a:ext uri="{FF2B5EF4-FFF2-40B4-BE49-F238E27FC236}">
                <a16:creationId xmlns:a16="http://schemas.microsoft.com/office/drawing/2014/main"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15" name="Shape 4186">
            <a:extLst>
              <a:ext uri="{FF2B5EF4-FFF2-40B4-BE49-F238E27FC236}">
                <a16:creationId xmlns:a16="http://schemas.microsoft.com/office/drawing/2014/main"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19" name="Shape 4379">
            <a:extLst>
              <a:ext uri="{FF2B5EF4-FFF2-40B4-BE49-F238E27FC236}">
                <a16:creationId xmlns:a16="http://schemas.microsoft.com/office/drawing/2014/main"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20" name="Shape 4487">
            <a:extLst>
              <a:ext uri="{FF2B5EF4-FFF2-40B4-BE49-F238E27FC236}">
                <a16:creationId xmlns:a16="http://schemas.microsoft.com/office/drawing/2014/main"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21" name="Right Triangle 20">
            <a:extLst>
              <a:ext uri="{FF2B5EF4-FFF2-40B4-BE49-F238E27FC236}">
                <a16:creationId xmlns:a16="http://schemas.microsoft.com/office/drawing/2014/main" id="{FDDD2B84-3CB9-4567-8C91-C538E8A1C89F}"/>
              </a:ext>
            </a:extLst>
          </p:cNvPr>
          <p:cNvSpPr/>
          <p:nvPr userDrawn="1"/>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a:t>Click icon to add picture</a:t>
            </a:r>
            <a:endParaRPr lang="en-IN" dirty="0"/>
          </a:p>
        </p:txBody>
      </p:sp>
    </p:spTree>
    <p:extLst>
      <p:ext uri="{BB962C8B-B14F-4D97-AF65-F5344CB8AC3E}">
        <p14:creationId xmlns:p14="http://schemas.microsoft.com/office/powerpoint/2010/main" val="3839051282"/>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r>
              <a:rPr lang="en-IN" dirty="0"/>
              <a:t>Add a footer</a:t>
            </a:r>
          </a:p>
        </p:txBody>
      </p:sp>
      <p:sp>
        <p:nvSpPr>
          <p:cNvPr id="6" name="Slide Number Placeholder 5">
            <a:extLst>
              <a:ext uri="{FF2B5EF4-FFF2-40B4-BE49-F238E27FC236}">
                <a16:creationId xmlns:a16="http://schemas.microsoft.com/office/drawing/2014/main"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defRPr>
            </a:lvl1pPr>
          </a:lstStyle>
          <a:p>
            <a:fld id="{8699F50C-BE38-4BD0-BA84-9B090E1F2B9B}" type="slidenum">
              <a:rPr lang="en-IN" smtClean="0"/>
              <a:pPr/>
              <a:t>‹#›</a:t>
            </a:fld>
            <a:endParaRPr lang="en-IN" dirty="0"/>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r>
              <a:rPr lang="en-US"/>
              <a:t>Click to edit Master title style</a:t>
            </a:r>
            <a:endParaRPr lang="en-US" dirty="0"/>
          </a:p>
        </p:txBody>
      </p:sp>
    </p:spTree>
    <p:extLst>
      <p:ext uri="{BB962C8B-B14F-4D97-AF65-F5344CB8AC3E}">
        <p14:creationId xmlns:p14="http://schemas.microsoft.com/office/powerpoint/2010/main" val="15648850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5" r:id="rId3"/>
    <p:sldLayoutId id="2147483706" r:id="rId4"/>
    <p:sldLayoutId id="2147483708" r:id="rId5"/>
    <p:sldLayoutId id="2147483704" r:id="rId6"/>
    <p:sldLayoutId id="2147483689" r:id="rId7"/>
    <p:sldLayoutId id="2147483668" r:id="rId8"/>
    <p:sldLayoutId id="2147483707" r:id="rId9"/>
    <p:sldLayoutId id="2147483710" r:id="rId10"/>
    <p:sldLayoutId id="2147483711" r:id="rId11"/>
    <p:sldLayoutId id="2147483712" r:id="rId12"/>
    <p:sldLayoutId id="2147483713" r:id="rId13"/>
    <p:sldLayoutId id="2147483714" r:id="rId14"/>
    <p:sldLayoutId id="2147483715" r:id="rId15"/>
    <p:sldLayoutId id="2147483716" r:id="rId16"/>
    <p:sldLayoutId id="2147483692" r:id="rId17"/>
    <p:sldLayoutId id="2147483697" r:id="rId18"/>
    <p:sldLayoutId id="2147483674" r:id="rId19"/>
  </p:sldLayoutIdLst>
  <p:hf hdr="0"/>
  <p:txStyles>
    <p:title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 Id="rId4" Type="http://schemas.openxmlformats.org/officeDocument/2006/relationships/hyperlink" Target="https://www.saferfederalworkforce.gov/"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 Id="rId4" Type="http://schemas.openxmlformats.org/officeDocument/2006/relationships/hyperlink" Target="https://www.saferfederalworkforce.gov/"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title="Building image">
            <a:extLst>
              <a:ext uri="{FF2B5EF4-FFF2-40B4-BE49-F238E27FC236}">
                <a16:creationId xmlns:a16="http://schemas.microsoft.com/office/drawing/2014/main" id="{257F6BCE-75BB-4ECD-BEA5-21C36A9CC0E9}"/>
              </a:ext>
            </a:extLst>
          </p:cNvPr>
          <p:cNvPicPr>
            <a:picLocks noGrp="1" noChangeAspect="1"/>
          </p:cNvPicPr>
          <p:nvPr>
            <p:ph type="pic" sz="quarter" idx="13"/>
          </p:nvPr>
        </p:nvPicPr>
        <p:blipFill>
          <a:blip r:embed="rId2"/>
          <a:srcRect l="20784" r="20784"/>
          <a:stretch>
            <a:fillRect/>
          </a:stretch>
        </p:blipFill>
        <p:spPr>
          <a:xfrm>
            <a:off x="1335694" y="372672"/>
            <a:ext cx="4428523" cy="5137089"/>
          </a:xfrm>
        </p:spPr>
      </p:pic>
      <p:sp>
        <p:nvSpPr>
          <p:cNvPr id="18" name="Hexagon 17" descr="Solid dark colored hexagon in the middle of image accent">
            <a:extLst>
              <a:ext uri="{FF2B5EF4-FFF2-40B4-BE49-F238E27FC236}">
                <a16:creationId xmlns:a16="http://schemas.microsoft.com/office/drawing/2014/main" id="{0E6B042D-E9CB-40E0-AAE9-6AD11F53E044}"/>
              </a:ext>
            </a:extLst>
          </p:cNvPr>
          <p:cNvSpPr/>
          <p:nvPr/>
        </p:nvSpPr>
        <p:spPr>
          <a:xfrm rot="16200000">
            <a:off x="2343456" y="1830826"/>
            <a:ext cx="2412998" cy="2080172"/>
          </a:xfrm>
          <a:prstGeom prst="hexagon">
            <a:avLst/>
          </a:prstGeom>
          <a:solidFill>
            <a:srgbClr val="001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9" name="Group 18" descr="Company name and logo group of information&#10;">
            <a:extLst>
              <a:ext uri="{FF2B5EF4-FFF2-40B4-BE49-F238E27FC236}">
                <a16:creationId xmlns:a16="http://schemas.microsoft.com/office/drawing/2014/main" id="{5B07AEC6-55AE-4E18-BEEA-A226E87C7897}"/>
              </a:ext>
            </a:extLst>
          </p:cNvPr>
          <p:cNvGrpSpPr/>
          <p:nvPr/>
        </p:nvGrpSpPr>
        <p:grpSpPr>
          <a:xfrm>
            <a:off x="2955850" y="2855631"/>
            <a:ext cx="467309" cy="1118752"/>
            <a:chOff x="2955850" y="2902286"/>
            <a:chExt cx="467309" cy="1118752"/>
          </a:xfrm>
        </p:grpSpPr>
        <p:sp>
          <p:nvSpPr>
            <p:cNvPr id="20" name="TextBox 19">
              <a:extLst>
                <a:ext uri="{FF2B5EF4-FFF2-40B4-BE49-F238E27FC236}">
                  <a16:creationId xmlns:a16="http://schemas.microsoft.com/office/drawing/2014/main" id="{94DF2E04-7632-4FED-B0BF-8FB243D982A3}"/>
                </a:ext>
              </a:extLst>
            </p:cNvPr>
            <p:cNvSpPr txBox="1"/>
            <p:nvPr/>
          </p:nvSpPr>
          <p:spPr>
            <a:xfrm>
              <a:off x="3238428" y="2902286"/>
              <a:ext cx="184731" cy="1015663"/>
            </a:xfrm>
            <a:prstGeom prst="rect">
              <a:avLst/>
            </a:prstGeom>
            <a:noFill/>
          </p:spPr>
          <p:txBody>
            <a:bodyPr wrap="none" rtlCol="0">
              <a:spAutoFit/>
            </a:bodyPr>
            <a:lstStyle/>
            <a:p>
              <a:endParaRPr lang="en-IN" sz="6000" b="1" dirty="0">
                <a:solidFill>
                  <a:schemeClr val="bg1"/>
                </a:solidFill>
                <a:latin typeface="Arial Black" panose="020B0A04020102020204" pitchFamily="34" charset="0"/>
              </a:endParaRPr>
            </a:p>
          </p:txBody>
        </p:sp>
        <p:sp>
          <p:nvSpPr>
            <p:cNvPr id="21" name="TextBox 20">
              <a:extLst>
                <a:ext uri="{FF2B5EF4-FFF2-40B4-BE49-F238E27FC236}">
                  <a16:creationId xmlns:a16="http://schemas.microsoft.com/office/drawing/2014/main" id="{FC9A1C71-347B-44A9-88B4-692D9731582D}"/>
                </a:ext>
              </a:extLst>
            </p:cNvPr>
            <p:cNvSpPr txBox="1"/>
            <p:nvPr/>
          </p:nvSpPr>
          <p:spPr>
            <a:xfrm>
              <a:off x="2955850" y="3713261"/>
              <a:ext cx="184731" cy="307777"/>
            </a:xfrm>
            <a:prstGeom prst="rect">
              <a:avLst/>
            </a:prstGeom>
            <a:noFill/>
          </p:spPr>
          <p:txBody>
            <a:bodyPr wrap="none" rtlCol="0">
              <a:spAutoFit/>
            </a:bodyPr>
            <a:lstStyle/>
            <a:p>
              <a:endParaRPr lang="en-IN" sz="1400" dirty="0">
                <a:solidFill>
                  <a:schemeClr val="bg1"/>
                </a:solidFill>
                <a:cs typeface="Calibri Light" panose="020F0302020204030204" pitchFamily="34" charset="0"/>
              </a:endParaRPr>
            </a:p>
          </p:txBody>
        </p:sp>
      </p:grpSp>
      <p:sp>
        <p:nvSpPr>
          <p:cNvPr id="2" name="Title 1">
            <a:extLst>
              <a:ext uri="{FF2B5EF4-FFF2-40B4-BE49-F238E27FC236}">
                <a16:creationId xmlns:a16="http://schemas.microsoft.com/office/drawing/2014/main" id="{3D638ACE-163E-40EB-A458-E794C67EA2A6}"/>
              </a:ext>
            </a:extLst>
          </p:cNvPr>
          <p:cNvSpPr>
            <a:spLocks noGrp="1"/>
          </p:cNvSpPr>
          <p:nvPr>
            <p:ph type="ctrTitle"/>
          </p:nvPr>
        </p:nvSpPr>
        <p:spPr>
          <a:xfrm>
            <a:off x="5454361" y="1045832"/>
            <a:ext cx="6158519" cy="816495"/>
          </a:xfrm>
        </p:spPr>
        <p:txBody>
          <a:bodyPr>
            <a:normAutofit fontScale="90000"/>
          </a:bodyPr>
          <a:lstStyle/>
          <a:p>
            <a:pPr algn="r"/>
            <a:r>
              <a:rPr lang="en-US" dirty="0"/>
              <a:t>HAPPY HALLOWEEN !!!</a:t>
            </a:r>
            <a:br>
              <a:rPr lang="en-US" dirty="0"/>
            </a:br>
            <a:r>
              <a:rPr lang="en-US" dirty="0"/>
              <a:t>FEDERAL CONTRACTING</a:t>
            </a:r>
            <a:br>
              <a:rPr lang="en-US" dirty="0"/>
            </a:br>
            <a:r>
              <a:rPr lang="en-US" dirty="0"/>
              <a:t>HORROR STORIES</a:t>
            </a:r>
          </a:p>
        </p:txBody>
      </p:sp>
      <p:sp>
        <p:nvSpPr>
          <p:cNvPr id="3" name="Subtitle 2">
            <a:extLst>
              <a:ext uri="{FF2B5EF4-FFF2-40B4-BE49-F238E27FC236}">
                <a16:creationId xmlns:a16="http://schemas.microsoft.com/office/drawing/2014/main" id="{5C9205DF-8F5E-49F7-B00E-6F58293F5130}"/>
              </a:ext>
            </a:extLst>
          </p:cNvPr>
          <p:cNvSpPr>
            <a:spLocks noGrp="1"/>
          </p:cNvSpPr>
          <p:nvPr>
            <p:ph type="subTitle" idx="1"/>
          </p:nvPr>
        </p:nvSpPr>
        <p:spPr>
          <a:xfrm>
            <a:off x="6385426" y="2736166"/>
            <a:ext cx="5413452" cy="644364"/>
          </a:xfrm>
        </p:spPr>
        <p:txBody>
          <a:bodyPr/>
          <a:lstStyle/>
          <a:p>
            <a:pPr algn="ctr"/>
            <a:r>
              <a:rPr lang="en-IN" sz="3600" dirty="0">
                <a:solidFill>
                  <a:srgbClr val="FF0000"/>
                </a:solidFill>
                <a:latin typeface="+mj-lt"/>
              </a:rPr>
              <a:t>	</a:t>
            </a:r>
            <a:r>
              <a:rPr lang="en-IN" sz="3600" b="1" dirty="0">
                <a:solidFill>
                  <a:schemeClr val="accent1"/>
                </a:solidFill>
                <a:latin typeface="+mj-lt"/>
              </a:rPr>
              <a:t>OCTOBER 28, 2021</a:t>
            </a:r>
          </a:p>
          <a:p>
            <a:pPr algn="ctr"/>
            <a:endParaRPr lang="en-IN" sz="1100" b="1" dirty="0">
              <a:solidFill>
                <a:schemeClr val="accent1"/>
              </a:solidFill>
              <a:latin typeface="+mj-lt"/>
            </a:endParaRPr>
          </a:p>
          <a:p>
            <a:pPr marL="0" marR="0" algn="r">
              <a:spcBef>
                <a:spcPts val="0"/>
              </a:spcBef>
              <a:spcAft>
                <a:spcPts val="0"/>
              </a:spcAft>
            </a:pPr>
            <a:endParaRPr lang="en-IN" sz="3600" b="1" dirty="0">
              <a:solidFill>
                <a:schemeClr val="accent1"/>
              </a:solidFill>
              <a:latin typeface="+mj-lt"/>
            </a:endParaRPr>
          </a:p>
        </p:txBody>
      </p:sp>
      <p:pic>
        <p:nvPicPr>
          <p:cNvPr id="7" name="Picture 6">
            <a:extLst>
              <a:ext uri="{FF2B5EF4-FFF2-40B4-BE49-F238E27FC236}">
                <a16:creationId xmlns:a16="http://schemas.microsoft.com/office/drawing/2014/main" id="{65F689E9-4BA7-47D2-8263-A56A37E39069}"/>
              </a:ext>
            </a:extLst>
          </p:cNvPr>
          <p:cNvPicPr>
            <a:picLocks noChangeAspect="1"/>
          </p:cNvPicPr>
          <p:nvPr/>
        </p:nvPicPr>
        <p:blipFill>
          <a:blip r:embed="rId3"/>
          <a:stretch>
            <a:fillRect/>
          </a:stretch>
        </p:blipFill>
        <p:spPr>
          <a:xfrm>
            <a:off x="8683041" y="5075867"/>
            <a:ext cx="2929839" cy="1722944"/>
          </a:xfrm>
          <a:prstGeom prst="rect">
            <a:avLst/>
          </a:prstGeom>
        </p:spPr>
      </p:pic>
      <p:sp>
        <p:nvSpPr>
          <p:cNvPr id="12" name="Title 1">
            <a:extLst>
              <a:ext uri="{FF2B5EF4-FFF2-40B4-BE49-F238E27FC236}">
                <a16:creationId xmlns:a16="http://schemas.microsoft.com/office/drawing/2014/main" id="{C0D630CF-EB45-42E0-B6FF-2CA247C77244}"/>
              </a:ext>
            </a:extLst>
          </p:cNvPr>
          <p:cNvSpPr txBox="1">
            <a:spLocks/>
          </p:cNvSpPr>
          <p:nvPr/>
        </p:nvSpPr>
        <p:spPr>
          <a:xfrm>
            <a:off x="-243996" y="5268630"/>
            <a:ext cx="8839200" cy="935764"/>
          </a:xfrm>
          <a:prstGeom prst="rect">
            <a:avLst/>
          </a:prstGeom>
        </p:spPr>
        <p:txBody>
          <a:bodyPr vert="horz" lIns="91440" tIns="45720" rIns="91440" bIns="0" rtlCol="0" anchor="b">
            <a:noAutofit/>
          </a:bodyPr>
          <a:lstStyle>
            <a:lvl1pPr algn="l" defTabSz="914400" rtl="0" eaLnBrk="1" latinLnBrk="0" hangingPunct="1">
              <a:lnSpc>
                <a:spcPct val="90000"/>
              </a:lnSpc>
              <a:spcBef>
                <a:spcPct val="0"/>
              </a:spcBef>
              <a:buNone/>
              <a:defRPr lang="en-IN" sz="4300" b="1" kern="1200">
                <a:solidFill>
                  <a:schemeClr val="accent1"/>
                </a:solidFill>
                <a:latin typeface="+mj-lt"/>
                <a:ea typeface="+mj-ea"/>
                <a:cs typeface="+mj-cs"/>
              </a:defRPr>
            </a:lvl1pPr>
          </a:lstStyle>
          <a:p>
            <a:pPr algn="ctr"/>
            <a:endParaRPr lang="en-US" sz="2800" dirty="0"/>
          </a:p>
          <a:p>
            <a:pPr algn="ctr"/>
            <a:endParaRPr lang="en-US" sz="2800" dirty="0"/>
          </a:p>
          <a:p>
            <a:pPr algn="ctr"/>
            <a:r>
              <a:rPr lang="en-US" sz="2800" dirty="0"/>
              <a:t>JAMES E. KRAUSE, FEDERAL CONTRACTS ATTORNEY</a:t>
            </a:r>
          </a:p>
        </p:txBody>
      </p:sp>
      <p:sp>
        <p:nvSpPr>
          <p:cNvPr id="4" name="TextBox 3">
            <a:extLst>
              <a:ext uri="{FF2B5EF4-FFF2-40B4-BE49-F238E27FC236}">
                <a16:creationId xmlns:a16="http://schemas.microsoft.com/office/drawing/2014/main" id="{61D5B632-8D1A-490C-BA55-B783D77F4E5E}"/>
              </a:ext>
            </a:extLst>
          </p:cNvPr>
          <p:cNvSpPr txBox="1"/>
          <p:nvPr/>
        </p:nvSpPr>
        <p:spPr>
          <a:xfrm>
            <a:off x="6199428" y="3738965"/>
            <a:ext cx="5912855" cy="1384995"/>
          </a:xfrm>
          <a:prstGeom prst="rect">
            <a:avLst/>
          </a:prstGeom>
          <a:noFill/>
        </p:spPr>
        <p:txBody>
          <a:bodyPr wrap="square" rtlCol="0">
            <a:spAutoFit/>
          </a:bodyPr>
          <a:lstStyle/>
          <a:p>
            <a:pPr marL="0" marR="0">
              <a:spcBef>
                <a:spcPts val="0"/>
              </a:spcBef>
              <a:spcAft>
                <a:spcPts val="0"/>
              </a:spcAft>
            </a:pPr>
            <a:r>
              <a:rPr lang="en-US" sz="2800" b="1" dirty="0">
                <a:effectLst/>
                <a:latin typeface="Calibri" panose="020F0502020204030204" pitchFamily="34" charset="0"/>
                <a:ea typeface="Calibri" panose="020F0502020204030204" pitchFamily="34" charset="0"/>
              </a:rPr>
              <a:t>11:30 Introduction by </a:t>
            </a:r>
          </a:p>
          <a:p>
            <a:pPr marL="0" marR="0">
              <a:spcBef>
                <a:spcPts val="0"/>
              </a:spcBef>
              <a:spcAft>
                <a:spcPts val="0"/>
              </a:spcAft>
            </a:pPr>
            <a:r>
              <a:rPr lang="en-US" sz="2800" b="1" dirty="0">
                <a:effectLst/>
                <a:latin typeface="Calibri" panose="020F0502020204030204" pitchFamily="34" charset="0"/>
                <a:ea typeface="Calibri" panose="020F0502020204030204" pitchFamily="34" charset="0"/>
              </a:rPr>
              <a:t>NCMA JAX President - Michael Scuteri</a:t>
            </a:r>
          </a:p>
          <a:p>
            <a:pPr marL="0" marR="0">
              <a:spcBef>
                <a:spcPts val="0"/>
              </a:spcBef>
              <a:spcAft>
                <a:spcPts val="0"/>
              </a:spcAft>
            </a:pPr>
            <a:r>
              <a:rPr lang="en-US" sz="2800" b="1" dirty="0">
                <a:effectLst/>
                <a:latin typeface="Calibri" panose="020F0502020204030204" pitchFamily="34" charset="0"/>
                <a:ea typeface="Calibri" panose="020F0502020204030204" pitchFamily="34" charset="0"/>
              </a:rPr>
              <a:t>11:40 – Presentation – James Krause</a:t>
            </a:r>
          </a:p>
        </p:txBody>
      </p:sp>
    </p:spTree>
    <p:extLst>
      <p:ext uri="{BB962C8B-B14F-4D97-AF65-F5344CB8AC3E}">
        <p14:creationId xmlns:p14="http://schemas.microsoft.com/office/powerpoint/2010/main" val="398069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628" y="1766656"/>
            <a:ext cx="7472371" cy="5091344"/>
          </a:xfrm>
          <a:prstGeom prst="rect">
            <a:avLst/>
          </a:prstGeom>
        </p:spPr>
      </p:pic>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IN" smtClean="0"/>
              <a:pPr/>
              <a:t>10</a:t>
            </a:fld>
            <a:endParaRPr lang="en-IN"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498" y="136525"/>
            <a:ext cx="3230502" cy="1008694"/>
          </a:xfrm>
          <a:prstGeom prst="rect">
            <a:avLst/>
          </a:prstGeom>
        </p:spPr>
      </p:pic>
      <p:sp>
        <p:nvSpPr>
          <p:cNvPr id="15" name="Text Placeholder 14">
            <a:extLst>
              <a:ext uri="{FF2B5EF4-FFF2-40B4-BE49-F238E27FC236}">
                <a16:creationId xmlns:a16="http://schemas.microsoft.com/office/drawing/2014/main" id="{2446CB5C-1091-47A7-A6CC-2BD91B32DCD0}"/>
              </a:ext>
            </a:extLst>
          </p:cNvPr>
          <p:cNvSpPr>
            <a:spLocks noGrp="1"/>
          </p:cNvSpPr>
          <p:nvPr>
            <p:ph type="body" sz="quarter" idx="13"/>
          </p:nvPr>
        </p:nvSpPr>
        <p:spPr>
          <a:xfrm>
            <a:off x="78537" y="136525"/>
            <a:ext cx="7384072" cy="608895"/>
          </a:xfrm>
        </p:spPr>
        <p:txBody>
          <a:bodyPr/>
          <a:lstStyle/>
          <a:p>
            <a:r>
              <a:rPr lang="en-US" sz="4000" b="1" dirty="0">
                <a:latin typeface="Georgia" panose="02040502050405020303" pitchFamily="18" charset="0"/>
              </a:rPr>
              <a:t>COVID 19</a:t>
            </a:r>
          </a:p>
        </p:txBody>
      </p:sp>
      <p:sp>
        <p:nvSpPr>
          <p:cNvPr id="9" name="Content Placeholder 1">
            <a:extLst>
              <a:ext uri="{FF2B5EF4-FFF2-40B4-BE49-F238E27FC236}">
                <a16:creationId xmlns:a16="http://schemas.microsoft.com/office/drawing/2014/main" id="{D85183BB-FA08-4EC8-8D7E-55E87ABE5646}"/>
              </a:ext>
            </a:extLst>
          </p:cNvPr>
          <p:cNvSpPr txBox="1">
            <a:spLocks/>
          </p:cNvSpPr>
          <p:nvPr/>
        </p:nvSpPr>
        <p:spPr>
          <a:xfrm>
            <a:off x="78537" y="2099733"/>
            <a:ext cx="7220534" cy="4758267"/>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lang="en-U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lang="en-IN"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gn="ctr">
              <a:lnSpc>
                <a:spcPct val="100000"/>
              </a:lnSpc>
              <a:spcBef>
                <a:spcPts val="1125"/>
              </a:spcBef>
              <a:spcAft>
                <a:spcPts val="0"/>
              </a:spcAft>
            </a:pPr>
            <a:r>
              <a:rPr lang="en-US" sz="1800" b="1" kern="1800" cap="all" spc="-20" dirty="0">
                <a:solidFill>
                  <a:srgbClr val="0A2458"/>
                </a:solidFill>
                <a:effectLst/>
                <a:latin typeface="Arial" panose="020B0604020202020204" pitchFamily="34" charset="0"/>
                <a:ea typeface="Times New Roman" panose="02020603050405020304" pitchFamily="18" charset="0"/>
                <a:cs typeface="Arial" panose="020B0604020202020204" pitchFamily="34" charset="0"/>
              </a:rPr>
              <a:t>Executive Order on Ensuring Adequate COVID Safety Protocols for Federal Contractors</a:t>
            </a:r>
            <a:endParaRPr lang="en-US" sz="1800" b="1" cap="all" dirty="0">
              <a:effectLst/>
              <a:latin typeface="Arial" panose="020B0604020202020204" pitchFamily="34" charset="0"/>
              <a:ea typeface="Calibri" panose="020F0502020204030204" pitchFamily="34" charset="0"/>
              <a:cs typeface="Arial" panose="020B0604020202020204" pitchFamily="34" charset="0"/>
            </a:endParaRPr>
          </a:p>
          <a:p>
            <a:pPr algn="l" fontAlgn="base">
              <a:buFont typeface="Arial" panose="020B0604020202020204" pitchFamily="34" charset="0"/>
              <a:buChar char="•"/>
            </a:pPr>
            <a:endParaRPr lang="en-US" b="0" i="0" dirty="0">
              <a:solidFill>
                <a:srgbClr val="3D3D3D"/>
              </a:solidFill>
              <a:effectLst/>
              <a:latin typeface="Arial" panose="020B0604020202020204" pitchFamily="34" charset="0"/>
              <a:cs typeface="Arial" panose="020B0604020202020204" pitchFamily="34" charset="0"/>
            </a:endParaRPr>
          </a:p>
          <a:p>
            <a:pPr marL="0" marR="0">
              <a:lnSpc>
                <a:spcPts val="2110"/>
              </a:lnSpc>
              <a:spcBef>
                <a:spcPts val="0"/>
              </a:spcBef>
              <a:spcAft>
                <a:spcPts val="1875"/>
              </a:spcAft>
            </a:pPr>
            <a:r>
              <a:rPr lang="en-US" sz="1800" u="sng" dirty="0">
                <a:solidFill>
                  <a:srgbClr val="0A2458"/>
                </a:solidFill>
                <a:effectLst/>
                <a:latin typeface="Arial" panose="020B0604020202020204" pitchFamily="34" charset="0"/>
                <a:ea typeface="Times New Roman" panose="02020603050405020304" pitchFamily="18" charset="0"/>
                <a:cs typeface="Arial" panose="020B0604020202020204" pitchFamily="34" charset="0"/>
              </a:rPr>
              <a:t>Sec.</a:t>
            </a:r>
            <a:r>
              <a:rPr lang="en-US" sz="1800" dirty="0">
                <a:solidFill>
                  <a:srgbClr val="0A2458"/>
                </a:solidFill>
                <a:effectLst/>
                <a:latin typeface="Arial" panose="020B0604020202020204" pitchFamily="34" charset="0"/>
                <a:ea typeface="Times New Roman" panose="02020603050405020304" pitchFamily="18" charset="0"/>
                <a:cs typeface="Arial" panose="020B0604020202020204" pitchFamily="34" charset="0"/>
              </a:rPr>
              <a:t> </a:t>
            </a:r>
            <a:r>
              <a:rPr lang="en-US" sz="1800" u="sng" dirty="0">
                <a:solidFill>
                  <a:srgbClr val="0A2458"/>
                </a:solidFill>
                <a:effectLst/>
                <a:latin typeface="Arial" panose="020B0604020202020204" pitchFamily="34" charset="0"/>
                <a:ea typeface="Times New Roman" panose="02020603050405020304" pitchFamily="18" charset="0"/>
                <a:cs typeface="Arial" panose="020B0604020202020204" pitchFamily="34" charset="0"/>
              </a:rPr>
              <a:t>2.</a:t>
            </a:r>
            <a:r>
              <a:rPr lang="en-US" sz="1800" dirty="0">
                <a:solidFill>
                  <a:srgbClr val="0A2458"/>
                </a:solidFill>
                <a:effectLst/>
                <a:latin typeface="Arial" panose="020B0604020202020204" pitchFamily="34" charset="0"/>
                <a:ea typeface="Times New Roman" panose="02020603050405020304" pitchFamily="18" charset="0"/>
                <a:cs typeface="Arial" panose="020B0604020202020204" pitchFamily="34" charset="0"/>
              </a:rPr>
              <a:t>  </a:t>
            </a:r>
            <a:r>
              <a:rPr lang="en-US" sz="1800" u="sng" dirty="0">
                <a:solidFill>
                  <a:srgbClr val="0A2458"/>
                </a:solidFill>
                <a:effectLst/>
                <a:latin typeface="Arial" panose="020B0604020202020204" pitchFamily="34" charset="0"/>
                <a:ea typeface="Times New Roman" panose="02020603050405020304" pitchFamily="18" charset="0"/>
                <a:cs typeface="Arial" panose="020B0604020202020204" pitchFamily="34" charset="0"/>
              </a:rPr>
              <a:t>Providing for Adequate COVID-19 Safety Protocols for Federal Contractors and Subcontractors.</a:t>
            </a:r>
            <a:r>
              <a:rPr lang="en-US" sz="1800" dirty="0">
                <a:solidFill>
                  <a:srgbClr val="0A2458"/>
                </a:solidFill>
                <a:effectLst/>
                <a:latin typeface="Arial" panose="020B0604020202020204" pitchFamily="34" charset="0"/>
                <a:ea typeface="Times New Roman" panose="02020603050405020304" pitchFamily="18" charset="0"/>
                <a:cs typeface="Arial" panose="020B0604020202020204" pitchFamily="34" charset="0"/>
              </a:rPr>
              <a:t>  (a)  Executive departments and agencies, including independent establishments subject to the Federal Property and Administrative Services Act, 40 U.S.C. 102(4)(A) (agencies), shall, to the extent permitted by law, ensure that contracts and contract-like instruments (as described in section 5(a) of this order) include a clause that the contractor and any subcontractors (at any tier) shall incorporate into lower-tier subcontracts.  . . . </a:t>
            </a:r>
          </a:p>
          <a:p>
            <a:pPr marL="0" marR="0">
              <a:lnSpc>
                <a:spcPts val="2110"/>
              </a:lnSpc>
              <a:spcBef>
                <a:spcPts val="0"/>
              </a:spcBef>
              <a:spcAft>
                <a:spcPts val="1875"/>
              </a:spcAft>
            </a:pPr>
            <a:r>
              <a:rPr lang="en-US" sz="1800" dirty="0">
                <a:solidFill>
                  <a:srgbClr val="0A2458"/>
                </a:solidFill>
                <a:effectLst/>
                <a:latin typeface="Arial" panose="020B0604020202020204" pitchFamily="34" charset="0"/>
                <a:ea typeface="Times New Roman" panose="02020603050405020304" pitchFamily="18" charset="0"/>
                <a:cs typeface="Arial" panose="020B0604020202020204" pitchFamily="34" charset="0"/>
              </a:rPr>
              <a:t>Accordingly, ensuring that Federal contractors and subcontractors are adequately protected from COVID-19 will bolster economy and efficiency in Federal procurement.</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96839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628" y="1766656"/>
            <a:ext cx="7472371" cy="5091344"/>
          </a:xfrm>
          <a:prstGeom prst="rect">
            <a:avLst/>
          </a:prstGeom>
        </p:spPr>
      </p:pic>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IN" smtClean="0"/>
              <a:pPr/>
              <a:t>11</a:t>
            </a:fld>
            <a:endParaRPr lang="en-IN"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498" y="136525"/>
            <a:ext cx="3230502" cy="1008694"/>
          </a:xfrm>
          <a:prstGeom prst="rect">
            <a:avLst/>
          </a:prstGeom>
        </p:spPr>
      </p:pic>
      <p:sp>
        <p:nvSpPr>
          <p:cNvPr id="15" name="Text Placeholder 14">
            <a:extLst>
              <a:ext uri="{FF2B5EF4-FFF2-40B4-BE49-F238E27FC236}">
                <a16:creationId xmlns:a16="http://schemas.microsoft.com/office/drawing/2014/main" id="{2446CB5C-1091-47A7-A6CC-2BD91B32DCD0}"/>
              </a:ext>
            </a:extLst>
          </p:cNvPr>
          <p:cNvSpPr>
            <a:spLocks noGrp="1"/>
          </p:cNvSpPr>
          <p:nvPr>
            <p:ph type="body" sz="quarter" idx="13"/>
          </p:nvPr>
        </p:nvSpPr>
        <p:spPr>
          <a:xfrm>
            <a:off x="78537" y="136525"/>
            <a:ext cx="7384072" cy="608895"/>
          </a:xfrm>
        </p:spPr>
        <p:txBody>
          <a:bodyPr/>
          <a:lstStyle/>
          <a:p>
            <a:r>
              <a:rPr lang="en-US" sz="4000" b="1" dirty="0">
                <a:latin typeface="Georgia" panose="02040502050405020303" pitchFamily="18" charset="0"/>
              </a:rPr>
              <a:t>COVID 19</a:t>
            </a:r>
          </a:p>
        </p:txBody>
      </p:sp>
      <p:sp>
        <p:nvSpPr>
          <p:cNvPr id="9" name="Content Placeholder 1">
            <a:extLst>
              <a:ext uri="{FF2B5EF4-FFF2-40B4-BE49-F238E27FC236}">
                <a16:creationId xmlns:a16="http://schemas.microsoft.com/office/drawing/2014/main" id="{D85183BB-FA08-4EC8-8D7E-55E87ABE5646}"/>
              </a:ext>
            </a:extLst>
          </p:cNvPr>
          <p:cNvSpPr txBox="1">
            <a:spLocks/>
          </p:cNvSpPr>
          <p:nvPr/>
        </p:nvSpPr>
        <p:spPr>
          <a:xfrm>
            <a:off x="78537" y="1780645"/>
            <a:ext cx="7220534" cy="4758267"/>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lang="en-U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lang="en-IN"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gn="ctr">
              <a:lnSpc>
                <a:spcPct val="100000"/>
              </a:lnSpc>
              <a:spcBef>
                <a:spcPts val="1125"/>
              </a:spcBef>
              <a:spcAft>
                <a:spcPts val="0"/>
              </a:spcAft>
            </a:pPr>
            <a:r>
              <a:rPr lang="en-US" sz="1800" b="1" kern="1800" cap="all" spc="-20" dirty="0">
                <a:solidFill>
                  <a:srgbClr val="0A2458"/>
                </a:solidFill>
                <a:effectLst/>
                <a:latin typeface="Arial" panose="020B0604020202020204" pitchFamily="34" charset="0"/>
                <a:ea typeface="Times New Roman" panose="02020603050405020304" pitchFamily="18" charset="0"/>
                <a:cs typeface="Arial" panose="020B0604020202020204" pitchFamily="34" charset="0"/>
              </a:rPr>
              <a:t>Executive Order on Ensuring Adequate COVID Safety Protocols for Federal Contractors</a:t>
            </a:r>
            <a:endParaRPr lang="en-US" sz="1800" b="1" cap="all" dirty="0">
              <a:effectLst/>
              <a:latin typeface="Arial" panose="020B0604020202020204" pitchFamily="34" charset="0"/>
              <a:ea typeface="Calibri" panose="020F0502020204030204" pitchFamily="34" charset="0"/>
              <a:cs typeface="Arial" panose="020B0604020202020204" pitchFamily="34" charset="0"/>
            </a:endParaRPr>
          </a:p>
          <a:p>
            <a:pPr algn="l" fontAlgn="base">
              <a:buFont typeface="Arial" panose="020B0604020202020204" pitchFamily="34" charset="0"/>
              <a:buChar char="•"/>
            </a:pPr>
            <a:endParaRPr lang="en-US" b="0" i="0" dirty="0">
              <a:effectLst/>
              <a:latin typeface="Arial" panose="020B0604020202020204" pitchFamily="34" charset="0"/>
              <a:cs typeface="Arial" panose="020B0604020202020204" pitchFamily="34" charset="0"/>
            </a:endParaRPr>
          </a:p>
          <a:p>
            <a:pPr marL="0" marR="0">
              <a:lnSpc>
                <a:spcPts val="2110"/>
              </a:lnSpc>
              <a:spcBef>
                <a:spcPts val="0"/>
              </a:spcBef>
            </a:pPr>
            <a:r>
              <a:rPr lang="en-US" sz="1800" u="sng" dirty="0">
                <a:effectLst/>
                <a:latin typeface="Arial" panose="020B0604020202020204" pitchFamily="34" charset="0"/>
                <a:ea typeface="Times New Roman" panose="02020603050405020304" pitchFamily="18" charset="0"/>
                <a:cs typeface="Arial" panose="020B0604020202020204" pitchFamily="34" charset="0"/>
              </a:rPr>
              <a:t>Sec.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u="sng" dirty="0">
                <a:effectLst/>
                <a:latin typeface="Arial" panose="020B0604020202020204" pitchFamily="34" charset="0"/>
                <a:ea typeface="Times New Roman" panose="02020603050405020304" pitchFamily="18" charset="0"/>
                <a:cs typeface="Arial" panose="020B0604020202020204" pitchFamily="34" charset="0"/>
              </a:rPr>
              <a:t>2.</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u="sng" dirty="0">
                <a:effectLst/>
                <a:latin typeface="Arial" panose="020B0604020202020204" pitchFamily="34" charset="0"/>
                <a:ea typeface="Times New Roman" panose="02020603050405020304" pitchFamily="18" charset="0"/>
                <a:cs typeface="Arial" panose="020B0604020202020204" pitchFamily="34" charset="0"/>
              </a:rPr>
              <a:t>Providing for Adequate COVID-19 Safety Protocols for Federal Contractors and Subcontractors.</a:t>
            </a:r>
            <a:r>
              <a:rPr lang="en-US" sz="1800" dirty="0">
                <a:effectLst/>
                <a:latin typeface="Arial" panose="020B0604020202020204" pitchFamily="34" charset="0"/>
                <a:ea typeface="Times New Roman" panose="02020603050405020304" pitchFamily="18" charset="0"/>
                <a:cs typeface="Arial" panose="020B0604020202020204" pitchFamily="34" charset="0"/>
              </a:rPr>
              <a:t>       (b)  By</a:t>
            </a:r>
            <a:r>
              <a:rPr lang="en-US" sz="1800" b="1" dirty="0">
                <a:effectLst/>
                <a:latin typeface="Arial" panose="020B0604020202020204" pitchFamily="34" charset="0"/>
                <a:ea typeface="Times New Roman" panose="02020603050405020304" pitchFamily="18" charset="0"/>
                <a:cs typeface="Arial" panose="020B0604020202020204" pitchFamily="34" charset="0"/>
              </a:rPr>
              <a:t> September 24, 2021, </a:t>
            </a:r>
            <a:r>
              <a:rPr lang="en-US" sz="1800" dirty="0">
                <a:effectLst/>
                <a:latin typeface="Arial" panose="020B0604020202020204" pitchFamily="34" charset="0"/>
                <a:ea typeface="Times New Roman" panose="02020603050405020304" pitchFamily="18" charset="0"/>
                <a:cs typeface="Arial" panose="020B0604020202020204" pitchFamily="34" charset="0"/>
              </a:rPr>
              <a:t>the Safer Federal Workforce Task Force (Task Force) shall, as part of its issuance of </a:t>
            </a:r>
            <a:r>
              <a:rPr lang="en-US" sz="1800" b="1" dirty="0">
                <a:effectLst/>
                <a:latin typeface="Arial" panose="020B0604020202020204" pitchFamily="34" charset="0"/>
                <a:ea typeface="Times New Roman" panose="02020603050405020304" pitchFamily="18" charset="0"/>
                <a:cs typeface="Arial" panose="020B0604020202020204" pitchFamily="34" charset="0"/>
              </a:rPr>
              <a:t>Task Force Guidance</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p>
          <a:p>
            <a:pPr marL="0" marR="0">
              <a:lnSpc>
                <a:spcPts val="2110"/>
              </a:lnSpc>
              <a:spcBef>
                <a:spcPts val="0"/>
              </a:spcBef>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ts val="2110"/>
              </a:lnSpc>
              <a:spcBef>
                <a:spcPts val="0"/>
              </a:spcBef>
            </a:pPr>
            <a:r>
              <a:rPr lang="en-US" sz="1800" dirty="0">
                <a:latin typeface="Arial" panose="020B0604020202020204" pitchFamily="34" charset="0"/>
                <a:ea typeface="Times New Roman" panose="02020603050405020304" pitchFamily="18" charset="0"/>
                <a:cs typeface="Arial" panose="020B0604020202020204" pitchFamily="34" charset="0"/>
              </a:rPr>
              <a:t>P</a:t>
            </a:r>
            <a:r>
              <a:rPr lang="en-US" sz="1800" dirty="0">
                <a:effectLst/>
                <a:latin typeface="Arial" panose="020B0604020202020204" pitchFamily="34" charset="0"/>
                <a:ea typeface="Times New Roman" panose="02020603050405020304" pitchFamily="18" charset="0"/>
                <a:cs typeface="Arial" panose="020B0604020202020204" pitchFamily="34" charset="0"/>
              </a:rPr>
              <a:t>rovide definitions of relevant terms for contractors and subcontractors,</a:t>
            </a:r>
          </a:p>
          <a:p>
            <a:pPr marL="0" marR="0">
              <a:lnSpc>
                <a:spcPts val="2110"/>
              </a:lnSpc>
              <a:spcBef>
                <a:spcPts val="0"/>
              </a:spcBef>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ts val="2110"/>
              </a:lnSpc>
              <a:spcBef>
                <a:spcPts val="0"/>
              </a:spcBef>
            </a:pPr>
            <a:r>
              <a:rPr lang="en-US" sz="1800" dirty="0">
                <a:latin typeface="Arial" panose="020B0604020202020204" pitchFamily="34" charset="0"/>
                <a:ea typeface="Times New Roman" panose="02020603050405020304" pitchFamily="18" charset="0"/>
                <a:cs typeface="Arial" panose="020B0604020202020204" pitchFamily="34" charset="0"/>
              </a:rPr>
              <a:t>E</a:t>
            </a:r>
            <a:r>
              <a:rPr lang="en-US" sz="1800" dirty="0">
                <a:effectLst/>
                <a:latin typeface="Arial" panose="020B0604020202020204" pitchFamily="34" charset="0"/>
                <a:ea typeface="Times New Roman" panose="02020603050405020304" pitchFamily="18" charset="0"/>
                <a:cs typeface="Arial" panose="020B0604020202020204" pitchFamily="34" charset="0"/>
              </a:rPr>
              <a:t>xplanations of protocols required of contractors and subcontractors to comply with workplace safety guidance, and</a:t>
            </a:r>
          </a:p>
          <a:p>
            <a:pPr marL="0" marR="0">
              <a:lnSpc>
                <a:spcPts val="2110"/>
              </a:lnSpc>
              <a:spcBef>
                <a:spcPts val="0"/>
              </a:spcBef>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ts val="2110"/>
              </a:lnSpc>
              <a:spcBef>
                <a:spcPts val="0"/>
              </a:spcBef>
            </a:pPr>
            <a:r>
              <a:rPr lang="en-US" sz="1800" dirty="0">
                <a:latin typeface="Arial" panose="020B0604020202020204" pitchFamily="34" charset="0"/>
                <a:ea typeface="Times New Roman" panose="02020603050405020304" pitchFamily="18" charset="0"/>
                <a:cs typeface="Arial" panose="020B0604020202020204" pitchFamily="34" charset="0"/>
              </a:rPr>
              <a:t>A</a:t>
            </a:r>
            <a:r>
              <a:rPr lang="en-US" sz="1800" dirty="0">
                <a:effectLst/>
                <a:latin typeface="Arial" panose="020B0604020202020204" pitchFamily="34" charset="0"/>
                <a:ea typeface="Times New Roman" panose="02020603050405020304" pitchFamily="18" charset="0"/>
                <a:cs typeface="Arial" panose="020B0604020202020204" pitchFamily="34" charset="0"/>
              </a:rPr>
              <a:t>ny exceptions to Task Force Guidance that apply to contractor and subcontractor workplace locations and individuals in those locations working on or in connection with a Federal Government contract or contract-like instrument (as described in section 5(a) of this order).</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34917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628" y="1766656"/>
            <a:ext cx="7472371" cy="5091344"/>
          </a:xfrm>
          <a:prstGeom prst="rect">
            <a:avLst/>
          </a:prstGeom>
        </p:spPr>
      </p:pic>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IN" smtClean="0"/>
              <a:pPr/>
              <a:t>12</a:t>
            </a:fld>
            <a:endParaRPr lang="en-IN"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498" y="136525"/>
            <a:ext cx="3230502" cy="1008694"/>
          </a:xfrm>
          <a:prstGeom prst="rect">
            <a:avLst/>
          </a:prstGeom>
        </p:spPr>
      </p:pic>
      <p:sp>
        <p:nvSpPr>
          <p:cNvPr id="15" name="Text Placeholder 14">
            <a:extLst>
              <a:ext uri="{FF2B5EF4-FFF2-40B4-BE49-F238E27FC236}">
                <a16:creationId xmlns:a16="http://schemas.microsoft.com/office/drawing/2014/main" id="{2446CB5C-1091-47A7-A6CC-2BD91B32DCD0}"/>
              </a:ext>
            </a:extLst>
          </p:cNvPr>
          <p:cNvSpPr>
            <a:spLocks noGrp="1"/>
          </p:cNvSpPr>
          <p:nvPr>
            <p:ph type="body" sz="quarter" idx="13"/>
          </p:nvPr>
        </p:nvSpPr>
        <p:spPr>
          <a:xfrm>
            <a:off x="175814" y="185598"/>
            <a:ext cx="7384072" cy="608895"/>
          </a:xfrm>
        </p:spPr>
        <p:txBody>
          <a:bodyPr/>
          <a:lstStyle/>
          <a:p>
            <a:r>
              <a:rPr lang="en-US" sz="4000" b="1" dirty="0">
                <a:latin typeface="Georgia" panose="02040502050405020303" pitchFamily="18" charset="0"/>
              </a:rPr>
              <a:t>COVID 19</a:t>
            </a:r>
          </a:p>
        </p:txBody>
      </p:sp>
      <p:sp>
        <p:nvSpPr>
          <p:cNvPr id="9" name="Content Placeholder 1">
            <a:extLst>
              <a:ext uri="{FF2B5EF4-FFF2-40B4-BE49-F238E27FC236}">
                <a16:creationId xmlns:a16="http://schemas.microsoft.com/office/drawing/2014/main" id="{D85183BB-FA08-4EC8-8D7E-55E87ABE5646}"/>
              </a:ext>
            </a:extLst>
          </p:cNvPr>
          <p:cNvSpPr txBox="1">
            <a:spLocks/>
          </p:cNvSpPr>
          <p:nvPr/>
        </p:nvSpPr>
        <p:spPr>
          <a:xfrm>
            <a:off x="78537" y="2099733"/>
            <a:ext cx="7220534" cy="4758267"/>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lang="en-U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lang="en-IN"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gn="ctr">
              <a:lnSpc>
                <a:spcPct val="100000"/>
              </a:lnSpc>
              <a:spcBef>
                <a:spcPts val="1125"/>
              </a:spcBef>
              <a:spcAft>
                <a:spcPts val="0"/>
              </a:spcAft>
            </a:pPr>
            <a:r>
              <a:rPr lang="en-US" sz="1800" b="1" kern="1800" cap="all" spc="-20" dirty="0">
                <a:solidFill>
                  <a:srgbClr val="0A2458"/>
                </a:solidFill>
                <a:effectLst/>
                <a:latin typeface="Arial" panose="020B0604020202020204" pitchFamily="34" charset="0"/>
                <a:ea typeface="Times New Roman" panose="02020603050405020304" pitchFamily="18" charset="0"/>
                <a:cs typeface="Arial" panose="020B0604020202020204" pitchFamily="34" charset="0"/>
              </a:rPr>
              <a:t>Executive Order on Ensuring Adequate COVID Safety Protocols for Federal Contractors</a:t>
            </a:r>
            <a:endParaRPr lang="en-US" sz="1800" b="1" cap="all" dirty="0">
              <a:effectLst/>
              <a:latin typeface="Arial" panose="020B0604020202020204" pitchFamily="34" charset="0"/>
              <a:ea typeface="Calibri" panose="020F0502020204030204" pitchFamily="34" charset="0"/>
              <a:cs typeface="Arial" panose="020B0604020202020204" pitchFamily="34" charset="0"/>
            </a:endParaRPr>
          </a:p>
          <a:p>
            <a:pPr algn="l" fontAlgn="base">
              <a:buFont typeface="Arial" panose="020B0604020202020204" pitchFamily="34" charset="0"/>
              <a:buChar char="•"/>
            </a:pPr>
            <a:r>
              <a:rPr lang="en-US" sz="1800" b="0" i="0" dirty="0">
                <a:solidFill>
                  <a:srgbClr val="3D3D3D"/>
                </a:solidFill>
                <a:effectLst/>
                <a:latin typeface="Arial" panose="020B0604020202020204" pitchFamily="34" charset="0"/>
                <a:cs typeface="Arial" panose="020B0604020202020204" pitchFamily="34" charset="0"/>
              </a:rPr>
              <a:t>https://www.saferfederalworkforce.gov/</a:t>
            </a:r>
            <a:r>
              <a:rPr lang="en-US" sz="1800" dirty="0">
                <a:solidFill>
                  <a:srgbClr val="3D3D3D"/>
                </a:solidFill>
                <a:latin typeface="Arial" panose="020B0604020202020204" pitchFamily="34" charset="0"/>
                <a:cs typeface="Arial" panose="020B0604020202020204" pitchFamily="34" charset="0"/>
              </a:rPr>
              <a:t>new</a:t>
            </a:r>
            <a:r>
              <a:rPr lang="en-US" sz="1800" b="0" i="0" dirty="0">
                <a:solidFill>
                  <a:srgbClr val="3D3D3D"/>
                </a:solidFill>
                <a:effectLst/>
                <a:latin typeface="Arial" panose="020B0604020202020204" pitchFamily="34" charset="0"/>
                <a:cs typeface="Arial" panose="020B0604020202020204" pitchFamily="34" charset="0"/>
              </a:rPr>
              <a:t>/</a:t>
            </a:r>
          </a:p>
        </p:txBody>
      </p:sp>
      <p:sp>
        <p:nvSpPr>
          <p:cNvPr id="11" name="TextBox 10">
            <a:extLst>
              <a:ext uri="{FF2B5EF4-FFF2-40B4-BE49-F238E27FC236}">
                <a16:creationId xmlns:a16="http://schemas.microsoft.com/office/drawing/2014/main" id="{7814C16F-0D8F-4940-9375-7D0B96496073}"/>
              </a:ext>
            </a:extLst>
          </p:cNvPr>
          <p:cNvSpPr txBox="1"/>
          <p:nvPr/>
        </p:nvSpPr>
        <p:spPr>
          <a:xfrm>
            <a:off x="351818" y="3435165"/>
            <a:ext cx="6164092" cy="2031325"/>
          </a:xfrm>
          <a:prstGeom prst="rect">
            <a:avLst/>
          </a:prstGeom>
          <a:noFill/>
        </p:spPr>
        <p:txBody>
          <a:bodyPr wrap="square">
            <a:spAutoFit/>
          </a:bodyPr>
          <a:lstStyle/>
          <a:p>
            <a:r>
              <a:rPr lang="en-US" dirty="0"/>
              <a:t> </a:t>
            </a:r>
            <a:r>
              <a:rPr lang="en-US" dirty="0">
                <a:latin typeface="Arial" panose="020B0604020202020204" pitchFamily="34" charset="0"/>
                <a:cs typeface="Arial" panose="020B0604020202020204" pitchFamily="34" charset="0"/>
              </a:rPr>
              <a:t>(d)  Nothing in this order shall excuse noncompliance with any applicable State law or municipal ordinance establishing </a:t>
            </a:r>
            <a:r>
              <a:rPr lang="en-US" u="sng" dirty="0">
                <a:latin typeface="Arial" panose="020B0604020202020204" pitchFamily="34" charset="0"/>
                <a:cs typeface="Arial" panose="020B0604020202020204" pitchFamily="34" charset="0"/>
              </a:rPr>
              <a:t>more protective safety protocols than those established under this order </a:t>
            </a:r>
            <a:r>
              <a:rPr lang="en-US" dirty="0">
                <a:latin typeface="Arial" panose="020B0604020202020204" pitchFamily="34" charset="0"/>
                <a:cs typeface="Arial" panose="020B0604020202020204" pitchFamily="34" charset="0"/>
              </a:rPr>
              <a:t>or with any more protective Federal law, regulation, or agency instructions for contractor or subcontractor employees working at a Federal building or a federally controlled workplace</a:t>
            </a:r>
          </a:p>
        </p:txBody>
      </p:sp>
    </p:spTree>
    <p:extLst>
      <p:ext uri="{BB962C8B-B14F-4D97-AF65-F5344CB8AC3E}">
        <p14:creationId xmlns:p14="http://schemas.microsoft.com/office/powerpoint/2010/main" val="2560552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628" y="1766656"/>
            <a:ext cx="7472371" cy="5091344"/>
          </a:xfrm>
          <a:prstGeom prst="rect">
            <a:avLst/>
          </a:prstGeom>
        </p:spPr>
      </p:pic>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IN" smtClean="0"/>
              <a:pPr/>
              <a:t>13</a:t>
            </a:fld>
            <a:endParaRPr lang="en-IN"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498" y="136525"/>
            <a:ext cx="3230502" cy="1008694"/>
          </a:xfrm>
          <a:prstGeom prst="rect">
            <a:avLst/>
          </a:prstGeom>
        </p:spPr>
      </p:pic>
      <p:sp>
        <p:nvSpPr>
          <p:cNvPr id="15" name="Text Placeholder 14">
            <a:extLst>
              <a:ext uri="{FF2B5EF4-FFF2-40B4-BE49-F238E27FC236}">
                <a16:creationId xmlns:a16="http://schemas.microsoft.com/office/drawing/2014/main" id="{2446CB5C-1091-47A7-A6CC-2BD91B32DCD0}"/>
              </a:ext>
            </a:extLst>
          </p:cNvPr>
          <p:cNvSpPr>
            <a:spLocks noGrp="1"/>
          </p:cNvSpPr>
          <p:nvPr>
            <p:ph type="body" sz="quarter" idx="13"/>
          </p:nvPr>
        </p:nvSpPr>
        <p:spPr>
          <a:xfrm>
            <a:off x="149873" y="136525"/>
            <a:ext cx="7384072" cy="608895"/>
          </a:xfrm>
        </p:spPr>
        <p:txBody>
          <a:bodyPr/>
          <a:lstStyle/>
          <a:p>
            <a:r>
              <a:rPr lang="en-US" sz="4000" b="1" dirty="0">
                <a:latin typeface="Georgia" panose="02040502050405020303" pitchFamily="18" charset="0"/>
              </a:rPr>
              <a:t>COVID 19</a:t>
            </a:r>
          </a:p>
        </p:txBody>
      </p:sp>
      <p:sp>
        <p:nvSpPr>
          <p:cNvPr id="9" name="Content Placeholder 1">
            <a:extLst>
              <a:ext uri="{FF2B5EF4-FFF2-40B4-BE49-F238E27FC236}">
                <a16:creationId xmlns:a16="http://schemas.microsoft.com/office/drawing/2014/main" id="{D85183BB-FA08-4EC8-8D7E-55E87ABE5646}"/>
              </a:ext>
            </a:extLst>
          </p:cNvPr>
          <p:cNvSpPr txBox="1">
            <a:spLocks/>
          </p:cNvSpPr>
          <p:nvPr/>
        </p:nvSpPr>
        <p:spPr>
          <a:xfrm>
            <a:off x="78537" y="2099733"/>
            <a:ext cx="7220534" cy="4758267"/>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lang="en-U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lang="en-IN"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gn="ctr">
              <a:lnSpc>
                <a:spcPct val="100000"/>
              </a:lnSpc>
              <a:spcBef>
                <a:spcPts val="1125"/>
              </a:spcBef>
              <a:spcAft>
                <a:spcPts val="0"/>
              </a:spcAft>
            </a:pPr>
            <a:r>
              <a:rPr lang="en-US" sz="1800" b="1" kern="1800" cap="all" spc="-20" dirty="0">
                <a:solidFill>
                  <a:srgbClr val="0A2458"/>
                </a:solidFill>
                <a:effectLst/>
                <a:latin typeface="Arial" panose="020B0604020202020204" pitchFamily="34" charset="0"/>
                <a:ea typeface="Times New Roman" panose="02020603050405020304" pitchFamily="18" charset="0"/>
                <a:cs typeface="Arial" panose="020B0604020202020204" pitchFamily="34" charset="0"/>
              </a:rPr>
              <a:t>Executive Order on Ensuring Adequate COVID Safety Protocols for Federal Contractors</a:t>
            </a:r>
            <a:endParaRPr lang="en-US" sz="1800" b="1" cap="all"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654B92B-B9EF-4810-9228-5C8D1B792803}"/>
              </a:ext>
            </a:extLst>
          </p:cNvPr>
          <p:cNvSpPr txBox="1"/>
          <p:nvPr/>
        </p:nvSpPr>
        <p:spPr>
          <a:xfrm>
            <a:off x="273996" y="3367817"/>
            <a:ext cx="6164092" cy="3416320"/>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Sec. 5.  Applicability.  (a)  This order shall apply to any new contract; new contract-like instrument; new solicitation for a contract or contract-like instrument; extension or renewal of an existing contract or contract-like instrument; and exercise of an option on an existing contract or contract-like instrument, if:</a:t>
            </a:r>
          </a:p>
          <a:p>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it is a procurement contract or contract-like instrument for services, construction, or a leasehold interest in real property;</a:t>
            </a:r>
          </a:p>
          <a:p>
            <a:r>
              <a:rPr lang="en-US" dirty="0">
                <a:latin typeface="Arial" panose="020B0604020202020204" pitchFamily="34" charset="0"/>
                <a:cs typeface="Arial" panose="020B0604020202020204" pitchFamily="34" charset="0"/>
              </a:rPr>
              <a:t>          (ii)   it is a contract or contract-like instrument for services covered by the Service Contract Act, 41 U.S.C. 6701 et seq.;</a:t>
            </a:r>
          </a:p>
        </p:txBody>
      </p:sp>
    </p:spTree>
    <p:extLst>
      <p:ext uri="{BB962C8B-B14F-4D97-AF65-F5344CB8AC3E}">
        <p14:creationId xmlns:p14="http://schemas.microsoft.com/office/powerpoint/2010/main" val="1275860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628" y="1766656"/>
            <a:ext cx="7472371" cy="5091344"/>
          </a:xfrm>
          <a:prstGeom prst="rect">
            <a:avLst/>
          </a:prstGeom>
        </p:spPr>
      </p:pic>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IN" smtClean="0"/>
              <a:pPr/>
              <a:t>14</a:t>
            </a:fld>
            <a:endParaRPr lang="en-IN"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498" y="136525"/>
            <a:ext cx="3230502" cy="1008694"/>
          </a:xfrm>
          <a:prstGeom prst="rect">
            <a:avLst/>
          </a:prstGeom>
        </p:spPr>
      </p:pic>
      <p:sp>
        <p:nvSpPr>
          <p:cNvPr id="15" name="Text Placeholder 14">
            <a:extLst>
              <a:ext uri="{FF2B5EF4-FFF2-40B4-BE49-F238E27FC236}">
                <a16:creationId xmlns:a16="http://schemas.microsoft.com/office/drawing/2014/main" id="{2446CB5C-1091-47A7-A6CC-2BD91B32DCD0}"/>
              </a:ext>
            </a:extLst>
          </p:cNvPr>
          <p:cNvSpPr>
            <a:spLocks noGrp="1"/>
          </p:cNvSpPr>
          <p:nvPr>
            <p:ph type="body" sz="quarter" idx="13"/>
          </p:nvPr>
        </p:nvSpPr>
        <p:spPr>
          <a:xfrm>
            <a:off x="109900" y="136525"/>
            <a:ext cx="7384072" cy="608895"/>
          </a:xfrm>
        </p:spPr>
        <p:txBody>
          <a:bodyPr/>
          <a:lstStyle/>
          <a:p>
            <a:r>
              <a:rPr lang="en-US" sz="4000" b="1" dirty="0">
                <a:latin typeface="Georgia" panose="02040502050405020303" pitchFamily="18" charset="0"/>
              </a:rPr>
              <a:t>COVID 19</a:t>
            </a:r>
          </a:p>
        </p:txBody>
      </p:sp>
      <p:sp>
        <p:nvSpPr>
          <p:cNvPr id="9" name="Content Placeholder 1">
            <a:extLst>
              <a:ext uri="{FF2B5EF4-FFF2-40B4-BE49-F238E27FC236}">
                <a16:creationId xmlns:a16="http://schemas.microsoft.com/office/drawing/2014/main" id="{D85183BB-FA08-4EC8-8D7E-55E87ABE5646}"/>
              </a:ext>
            </a:extLst>
          </p:cNvPr>
          <p:cNvSpPr txBox="1">
            <a:spLocks/>
          </p:cNvSpPr>
          <p:nvPr/>
        </p:nvSpPr>
        <p:spPr>
          <a:xfrm>
            <a:off x="78537" y="2099733"/>
            <a:ext cx="7220534" cy="4758267"/>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lang="en-U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lang="en-IN"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gn="ctr">
              <a:lnSpc>
                <a:spcPct val="100000"/>
              </a:lnSpc>
              <a:spcBef>
                <a:spcPts val="1125"/>
              </a:spcBef>
              <a:spcAft>
                <a:spcPts val="0"/>
              </a:spcAft>
            </a:pPr>
            <a:r>
              <a:rPr lang="en-US" sz="1800" b="1" kern="1800" cap="all" spc="-20" dirty="0">
                <a:solidFill>
                  <a:srgbClr val="0A2458"/>
                </a:solidFill>
                <a:effectLst/>
                <a:latin typeface="Arial" panose="020B0604020202020204" pitchFamily="34" charset="0"/>
                <a:ea typeface="Times New Roman" panose="02020603050405020304" pitchFamily="18" charset="0"/>
                <a:cs typeface="Arial" panose="020B0604020202020204" pitchFamily="34" charset="0"/>
              </a:rPr>
              <a:t>Executive Order on Ensuring Adequate COVID Safety Protocols for Federal Contractors</a:t>
            </a:r>
            <a:endParaRPr lang="en-US" sz="1800" b="1" cap="all"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5FA8C16-2CFA-4359-AFD3-8EEE9B148356}"/>
              </a:ext>
            </a:extLst>
          </p:cNvPr>
          <p:cNvSpPr txBox="1"/>
          <p:nvPr/>
        </p:nvSpPr>
        <p:spPr>
          <a:xfrm>
            <a:off x="191669" y="2826127"/>
            <a:ext cx="6994270" cy="4031873"/>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Sec. 6.  Effective Date.  (a)  Except as provided in subsection (b) of this section, </a:t>
            </a:r>
            <a:r>
              <a:rPr lang="en-US" sz="1600" u="sng" dirty="0">
                <a:latin typeface="Arial" panose="020B0604020202020204" pitchFamily="34" charset="0"/>
                <a:cs typeface="Arial" panose="020B0604020202020204" pitchFamily="34" charset="0"/>
              </a:rPr>
              <a:t>this order is effective immediately and shall apply to new contracts; new contract-like instruments; new solicitations for contracts or contract-like instruments; extensions or renewals of existing contracts or contract-like instruments; and exercises of options on existing contracts or contract-like instruments, as described in section 5(a) of this order, where the relevant contract or contract-like instrument will be entered into, the relevant contract or contract-like instrument will be extended or renewed, or the relevant option will be exercised, on or after:</a:t>
            </a:r>
          </a:p>
          <a:p>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a:t>
            </a:r>
            <a:r>
              <a:rPr lang="en-US" sz="1600" dirty="0">
                <a:latin typeface="Arial" panose="020B0604020202020204" pitchFamily="34" charset="0"/>
                <a:cs typeface="Arial" panose="020B0604020202020204" pitchFamily="34" charset="0"/>
              </a:rPr>
              <a:t>)   October 15, 2021, consistent with the effective date for the action taken by the Federal Acquisition Regulatory Council pursuant to section 3(a) of this order; or</a:t>
            </a:r>
          </a:p>
          <a:p>
            <a:r>
              <a:rPr lang="en-US" sz="1600" dirty="0">
                <a:latin typeface="Arial" panose="020B0604020202020204" pitchFamily="34" charset="0"/>
                <a:cs typeface="Arial" panose="020B0604020202020204" pitchFamily="34" charset="0"/>
              </a:rPr>
              <a:t>          (ii)  for contracts and contract-like instruments that are not subject to the Federal Acquisition Regulation and where an agency action is taken pursuant to section 3(b) of this order, October 15, 2021, consistent with the effective date for such action.</a:t>
            </a:r>
          </a:p>
        </p:txBody>
      </p:sp>
    </p:spTree>
    <p:extLst>
      <p:ext uri="{BB962C8B-B14F-4D97-AF65-F5344CB8AC3E}">
        <p14:creationId xmlns:p14="http://schemas.microsoft.com/office/powerpoint/2010/main" val="1624493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628" y="1766656"/>
            <a:ext cx="7472371" cy="5091344"/>
          </a:xfrm>
          <a:prstGeom prst="rect">
            <a:avLst/>
          </a:prstGeom>
        </p:spPr>
      </p:pic>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IN" smtClean="0"/>
              <a:pPr/>
              <a:t>15</a:t>
            </a:fld>
            <a:endParaRPr lang="en-IN"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498" y="136525"/>
            <a:ext cx="3230502" cy="1008694"/>
          </a:xfrm>
          <a:prstGeom prst="rect">
            <a:avLst/>
          </a:prstGeom>
        </p:spPr>
      </p:pic>
      <p:sp>
        <p:nvSpPr>
          <p:cNvPr id="15" name="Text Placeholder 14">
            <a:extLst>
              <a:ext uri="{FF2B5EF4-FFF2-40B4-BE49-F238E27FC236}">
                <a16:creationId xmlns:a16="http://schemas.microsoft.com/office/drawing/2014/main" id="{2446CB5C-1091-47A7-A6CC-2BD91B32DCD0}"/>
              </a:ext>
            </a:extLst>
          </p:cNvPr>
          <p:cNvSpPr>
            <a:spLocks noGrp="1"/>
          </p:cNvSpPr>
          <p:nvPr>
            <p:ph type="body" sz="quarter" idx="13"/>
          </p:nvPr>
        </p:nvSpPr>
        <p:spPr>
          <a:xfrm>
            <a:off x="149873" y="271220"/>
            <a:ext cx="7384072" cy="608895"/>
          </a:xfrm>
        </p:spPr>
        <p:txBody>
          <a:bodyPr/>
          <a:lstStyle/>
          <a:p>
            <a:r>
              <a:rPr lang="en-US" sz="4000" b="1" dirty="0">
                <a:latin typeface="Georgia" panose="02040502050405020303" pitchFamily="18" charset="0"/>
              </a:rPr>
              <a:t>COVID 19</a:t>
            </a:r>
          </a:p>
          <a:p>
            <a:endParaRPr lang="en-US" sz="2400" dirty="0">
              <a:latin typeface="Georgia Pro Cond Black" panose="020B0604020202020204" pitchFamily="18" charset="0"/>
            </a:endParaRPr>
          </a:p>
          <a:p>
            <a:r>
              <a:rPr lang="en-US" sz="2400" b="1" dirty="0">
                <a:latin typeface="Georgia" panose="02040502050405020303" pitchFamily="18" charset="0"/>
              </a:rPr>
              <a:t>Safer Federal Workforce Task Force</a:t>
            </a:r>
          </a:p>
          <a:p>
            <a:r>
              <a:rPr lang="en-US" sz="2400" b="1" dirty="0">
                <a:latin typeface="Georgia" panose="02040502050405020303" pitchFamily="18" charset="0"/>
              </a:rPr>
              <a:t>SEPTEMBER 24, 2021</a:t>
            </a:r>
          </a:p>
        </p:txBody>
      </p:sp>
      <p:sp>
        <p:nvSpPr>
          <p:cNvPr id="8" name="TextBox 7">
            <a:extLst>
              <a:ext uri="{FF2B5EF4-FFF2-40B4-BE49-F238E27FC236}">
                <a16:creationId xmlns:a16="http://schemas.microsoft.com/office/drawing/2014/main" id="{E7365450-16B2-4D10-8639-BA67B2FDD9DA}"/>
              </a:ext>
            </a:extLst>
          </p:cNvPr>
          <p:cNvSpPr txBox="1"/>
          <p:nvPr/>
        </p:nvSpPr>
        <p:spPr>
          <a:xfrm>
            <a:off x="149873" y="2426017"/>
            <a:ext cx="7328104" cy="4431983"/>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COVID-19 Workplace Safety: </a:t>
            </a:r>
          </a:p>
          <a:p>
            <a:r>
              <a:rPr lang="en-US" sz="2400" b="1" dirty="0">
                <a:latin typeface="Arial" panose="020B0604020202020204" pitchFamily="34" charset="0"/>
                <a:cs typeface="Arial" panose="020B0604020202020204" pitchFamily="34" charset="0"/>
              </a:rPr>
              <a:t>Guidance for Federal Contractors and Subcontractors </a:t>
            </a:r>
          </a:p>
          <a:p>
            <a:r>
              <a:rPr lang="en-US" dirty="0">
                <a:latin typeface="Arial" panose="020B0604020202020204" pitchFamily="34" charset="0"/>
                <a:cs typeface="Arial" panose="020B0604020202020204" pitchFamily="34" charset="0"/>
              </a:rPr>
              <a:t>Issued </a:t>
            </a:r>
            <a:r>
              <a:rPr lang="en-US" b="1" dirty="0">
                <a:latin typeface="Arial" panose="020B0604020202020204" pitchFamily="34" charset="0"/>
                <a:cs typeface="Arial" panose="020B0604020202020204" pitchFamily="34" charset="0"/>
              </a:rPr>
              <a:t>September 24, 2021 </a:t>
            </a:r>
          </a:p>
          <a:p>
            <a:r>
              <a:rPr lang="en-US" dirty="0">
                <a:latin typeface="Arial" panose="020B0604020202020204" pitchFamily="34" charset="0"/>
                <a:cs typeface="Arial" panose="020B0604020202020204" pitchFamily="34" charset="0"/>
              </a:rPr>
              <a:t>Introduction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On September 9, President Biden announced his Path Out of the Pandemic: COVID-19 Action Plan. One of the main goals of this science-based plan is to get more people vaccinated. </a:t>
            </a:r>
          </a:p>
          <a:p>
            <a:r>
              <a:rPr lang="en-US" dirty="0">
                <a:latin typeface="Arial" panose="020B0604020202020204" pitchFamily="34" charset="0"/>
                <a:cs typeface="Arial" panose="020B0604020202020204" pitchFamily="34" charset="0"/>
              </a:rPr>
              <a:t>As part of that plan, the President signed Executive Order 14042, Ensuring Adequate COVID Safety Protocols for Federal Contractors, (“the order”) which directs executive departments and agencies . . . </a:t>
            </a:r>
            <a:r>
              <a:rPr lang="en-US" u="sng" dirty="0">
                <a:latin typeface="Arial" panose="020B0604020202020204" pitchFamily="34" charset="0"/>
                <a:cs typeface="Arial" panose="020B0604020202020204" pitchFamily="34" charset="0"/>
              </a:rPr>
              <a:t>to ensure that covered contracts and contract-like instruments include a clause (“the clause”) that the contractor and any subcontractors (at any tier) shall incorporate into lower-tier subcontracts.</a:t>
            </a:r>
          </a:p>
        </p:txBody>
      </p:sp>
    </p:spTree>
    <p:extLst>
      <p:ext uri="{BB962C8B-B14F-4D97-AF65-F5344CB8AC3E}">
        <p14:creationId xmlns:p14="http://schemas.microsoft.com/office/powerpoint/2010/main" val="1809539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628" y="1766656"/>
            <a:ext cx="7472371" cy="5091344"/>
          </a:xfrm>
          <a:prstGeom prst="rect">
            <a:avLst/>
          </a:prstGeom>
        </p:spPr>
      </p:pic>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IN" smtClean="0"/>
              <a:pPr/>
              <a:t>16</a:t>
            </a:fld>
            <a:endParaRPr lang="en-IN"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498" y="136525"/>
            <a:ext cx="3230502" cy="1008694"/>
          </a:xfrm>
          <a:prstGeom prst="rect">
            <a:avLst/>
          </a:prstGeom>
        </p:spPr>
      </p:pic>
      <p:sp>
        <p:nvSpPr>
          <p:cNvPr id="15" name="Text Placeholder 14">
            <a:extLst>
              <a:ext uri="{FF2B5EF4-FFF2-40B4-BE49-F238E27FC236}">
                <a16:creationId xmlns:a16="http://schemas.microsoft.com/office/drawing/2014/main" id="{2446CB5C-1091-47A7-A6CC-2BD91B32DCD0}"/>
              </a:ext>
            </a:extLst>
          </p:cNvPr>
          <p:cNvSpPr>
            <a:spLocks noGrp="1"/>
          </p:cNvSpPr>
          <p:nvPr>
            <p:ph type="body" sz="quarter" idx="13"/>
          </p:nvPr>
        </p:nvSpPr>
        <p:spPr>
          <a:xfrm>
            <a:off x="151707" y="190303"/>
            <a:ext cx="7384072" cy="608895"/>
          </a:xfrm>
        </p:spPr>
        <p:txBody>
          <a:bodyPr/>
          <a:lstStyle/>
          <a:p>
            <a:r>
              <a:rPr lang="en-US" sz="4000" b="1" dirty="0">
                <a:latin typeface="Georgia" panose="02040502050405020303" pitchFamily="18" charset="0"/>
              </a:rPr>
              <a:t>COVID 19</a:t>
            </a:r>
          </a:p>
        </p:txBody>
      </p:sp>
      <p:sp>
        <p:nvSpPr>
          <p:cNvPr id="9" name="Content Placeholder 1">
            <a:extLst>
              <a:ext uri="{FF2B5EF4-FFF2-40B4-BE49-F238E27FC236}">
                <a16:creationId xmlns:a16="http://schemas.microsoft.com/office/drawing/2014/main" id="{D85183BB-FA08-4EC8-8D7E-55E87ABE5646}"/>
              </a:ext>
            </a:extLst>
          </p:cNvPr>
          <p:cNvSpPr txBox="1">
            <a:spLocks/>
          </p:cNvSpPr>
          <p:nvPr/>
        </p:nvSpPr>
        <p:spPr>
          <a:xfrm>
            <a:off x="0" y="1420635"/>
            <a:ext cx="7220534" cy="4758267"/>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lang="en-U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lang="en-IN"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0000"/>
              </a:lnSpc>
              <a:spcBef>
                <a:spcPts val="1125"/>
              </a:spcBef>
              <a:spcAft>
                <a:spcPts val="0"/>
              </a:spcAft>
              <a:buNone/>
            </a:pPr>
            <a:r>
              <a:rPr lang="en-US" b="1" dirty="0">
                <a:latin typeface="Arial" panose="020B0604020202020204" pitchFamily="34" charset="0"/>
                <a:cs typeface="Arial" panose="020B0604020202020204" pitchFamily="34" charset="0"/>
              </a:rPr>
              <a:t>Guidance for Federal Contractors and Subcontractors</a:t>
            </a:r>
            <a:endParaRPr lang="en-US" b="1" cap="all"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DFB9FA27-DBC2-4C55-A7F7-8E15CEB9F83D}"/>
              </a:ext>
            </a:extLst>
          </p:cNvPr>
          <p:cNvSpPr txBox="1"/>
          <p:nvPr/>
        </p:nvSpPr>
        <p:spPr>
          <a:xfrm>
            <a:off x="152401" y="2333685"/>
            <a:ext cx="7220534" cy="4524315"/>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WHAT IS A CONTRACT OR CONTRACT LIKE INSTRUMENT?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That proposed rule defines a contract or contract-like instrument as an agreement between two or more parties creating obligations that are enforceable or otherwise recognizable at law. This definition includes, but is not limited to, a mutually binding legal relationship obligating one party to furnish services (including construction) and another party to pay for them.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term contract includes all contracts and any subcontracts of any tier thereunder, whether negotiated or advertised, including any procurement actions, lease agreements, cooperative agreements, provider agreements, intergovernmental service agreements, service agreements, licenses, permits, or any other type of agreement, regardless of nomenclature, type, or particular form, and whether entered into verbally or in writing. </a:t>
            </a:r>
          </a:p>
        </p:txBody>
      </p:sp>
    </p:spTree>
    <p:extLst>
      <p:ext uri="{BB962C8B-B14F-4D97-AF65-F5344CB8AC3E}">
        <p14:creationId xmlns:p14="http://schemas.microsoft.com/office/powerpoint/2010/main" val="2885738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628" y="1766656"/>
            <a:ext cx="7472371" cy="5091344"/>
          </a:xfrm>
          <a:prstGeom prst="rect">
            <a:avLst/>
          </a:prstGeom>
        </p:spPr>
      </p:pic>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IN" smtClean="0"/>
              <a:pPr/>
              <a:t>17</a:t>
            </a:fld>
            <a:endParaRPr lang="en-IN"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498" y="136525"/>
            <a:ext cx="3230502" cy="1008694"/>
          </a:xfrm>
          <a:prstGeom prst="rect">
            <a:avLst/>
          </a:prstGeom>
        </p:spPr>
      </p:pic>
      <p:sp>
        <p:nvSpPr>
          <p:cNvPr id="15" name="Text Placeholder 14">
            <a:extLst>
              <a:ext uri="{FF2B5EF4-FFF2-40B4-BE49-F238E27FC236}">
                <a16:creationId xmlns:a16="http://schemas.microsoft.com/office/drawing/2014/main" id="{2446CB5C-1091-47A7-A6CC-2BD91B32DCD0}"/>
              </a:ext>
            </a:extLst>
          </p:cNvPr>
          <p:cNvSpPr>
            <a:spLocks noGrp="1"/>
          </p:cNvSpPr>
          <p:nvPr>
            <p:ph type="body" sz="quarter" idx="13"/>
          </p:nvPr>
        </p:nvSpPr>
        <p:spPr>
          <a:xfrm>
            <a:off x="175814" y="191435"/>
            <a:ext cx="7384072" cy="608895"/>
          </a:xfrm>
        </p:spPr>
        <p:txBody>
          <a:bodyPr/>
          <a:lstStyle/>
          <a:p>
            <a:r>
              <a:rPr lang="en-US" sz="4000" b="1" dirty="0">
                <a:latin typeface="Georgia" panose="02040502050405020303" pitchFamily="18" charset="0"/>
              </a:rPr>
              <a:t>COVID 19</a:t>
            </a:r>
          </a:p>
        </p:txBody>
      </p:sp>
      <p:sp>
        <p:nvSpPr>
          <p:cNvPr id="9" name="Content Placeholder 1">
            <a:extLst>
              <a:ext uri="{FF2B5EF4-FFF2-40B4-BE49-F238E27FC236}">
                <a16:creationId xmlns:a16="http://schemas.microsoft.com/office/drawing/2014/main" id="{D85183BB-FA08-4EC8-8D7E-55E87ABE5646}"/>
              </a:ext>
            </a:extLst>
          </p:cNvPr>
          <p:cNvSpPr txBox="1">
            <a:spLocks/>
          </p:cNvSpPr>
          <p:nvPr/>
        </p:nvSpPr>
        <p:spPr>
          <a:xfrm>
            <a:off x="175814" y="1598083"/>
            <a:ext cx="7220534" cy="4758267"/>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lang="en-U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lang="en-IN"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0000"/>
              </a:lnSpc>
              <a:spcBef>
                <a:spcPts val="1125"/>
              </a:spcBef>
              <a:spcAft>
                <a:spcPts val="0"/>
              </a:spcAft>
              <a:buNone/>
            </a:pPr>
            <a:r>
              <a:rPr lang="en-US" b="1" dirty="0">
                <a:latin typeface="Arial" panose="020B0604020202020204" pitchFamily="34" charset="0"/>
                <a:cs typeface="Arial" panose="020B0604020202020204" pitchFamily="34" charset="0"/>
              </a:rPr>
              <a:t>Guidance for Federal Contractors and Subcontractors</a:t>
            </a:r>
            <a:endParaRPr lang="en-US" b="1" cap="all"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9878285B-0142-421B-8468-5D489C3B1ACB}"/>
              </a:ext>
            </a:extLst>
          </p:cNvPr>
          <p:cNvSpPr txBox="1"/>
          <p:nvPr/>
        </p:nvSpPr>
        <p:spPr>
          <a:xfrm>
            <a:off x="304802" y="2554605"/>
            <a:ext cx="6163886" cy="3970318"/>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WHAT IS A CONTRACT OR CONTRACT LIKE INSTRUMENT?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Contracts may be the result of competitive bidding or awarded to a single source under applicable authority to do so.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 addition to bilateral instruments, contracts include, but are not limited to, awards and notices of awards; job orders or task letters issued under basic ordering agreements; letter contracts; orders, such as purchase orders, under which the contract becomes effective by written acceptance or performance; exercised contract options; and </a:t>
            </a:r>
            <a:r>
              <a:rPr lang="en-US" u="sng" dirty="0">
                <a:latin typeface="Arial" panose="020B0604020202020204" pitchFamily="34" charset="0"/>
                <a:cs typeface="Arial" panose="020B0604020202020204" pitchFamily="34" charset="0"/>
              </a:rPr>
              <a:t>bilateral contract modifications</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0905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628" y="1766656"/>
            <a:ext cx="7472371" cy="5091344"/>
          </a:xfrm>
          <a:prstGeom prst="rect">
            <a:avLst/>
          </a:prstGeom>
        </p:spPr>
      </p:pic>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IN" smtClean="0"/>
              <a:pPr/>
              <a:t>18</a:t>
            </a:fld>
            <a:endParaRPr lang="en-IN"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498" y="136525"/>
            <a:ext cx="3230502" cy="1008694"/>
          </a:xfrm>
          <a:prstGeom prst="rect">
            <a:avLst/>
          </a:prstGeom>
        </p:spPr>
      </p:pic>
      <p:sp>
        <p:nvSpPr>
          <p:cNvPr id="15" name="Text Placeholder 14">
            <a:extLst>
              <a:ext uri="{FF2B5EF4-FFF2-40B4-BE49-F238E27FC236}">
                <a16:creationId xmlns:a16="http://schemas.microsoft.com/office/drawing/2014/main" id="{2446CB5C-1091-47A7-A6CC-2BD91B32DCD0}"/>
              </a:ext>
            </a:extLst>
          </p:cNvPr>
          <p:cNvSpPr>
            <a:spLocks noGrp="1"/>
          </p:cNvSpPr>
          <p:nvPr>
            <p:ph type="body" sz="quarter" idx="13"/>
          </p:nvPr>
        </p:nvSpPr>
        <p:spPr>
          <a:xfrm>
            <a:off x="78537" y="1293903"/>
            <a:ext cx="7384072" cy="608895"/>
          </a:xfrm>
        </p:spPr>
        <p:txBody>
          <a:bodyPr/>
          <a:lstStyle/>
          <a:p>
            <a:r>
              <a:rPr lang="en-US" sz="4000" b="1" dirty="0">
                <a:latin typeface="Georgia" panose="02040502050405020303" pitchFamily="18" charset="0"/>
              </a:rPr>
              <a:t>COVID 19</a:t>
            </a:r>
          </a:p>
        </p:txBody>
      </p:sp>
      <p:pic>
        <p:nvPicPr>
          <p:cNvPr id="5" name="Picture 4">
            <a:extLst>
              <a:ext uri="{FF2B5EF4-FFF2-40B4-BE49-F238E27FC236}">
                <a16:creationId xmlns:a16="http://schemas.microsoft.com/office/drawing/2014/main" id="{C1A5CBE5-E281-4999-95CF-B44BAA529EDE}"/>
              </a:ext>
            </a:extLst>
          </p:cNvPr>
          <p:cNvPicPr>
            <a:picLocks noChangeAspect="1"/>
          </p:cNvPicPr>
          <p:nvPr/>
        </p:nvPicPr>
        <p:blipFill>
          <a:blip r:embed="rId4"/>
          <a:stretch>
            <a:fillRect/>
          </a:stretch>
        </p:blipFill>
        <p:spPr>
          <a:xfrm>
            <a:off x="78537" y="0"/>
            <a:ext cx="7295864" cy="6858000"/>
          </a:xfrm>
          <a:prstGeom prst="rect">
            <a:avLst/>
          </a:prstGeom>
        </p:spPr>
      </p:pic>
    </p:spTree>
    <p:extLst>
      <p:ext uri="{BB962C8B-B14F-4D97-AF65-F5344CB8AC3E}">
        <p14:creationId xmlns:p14="http://schemas.microsoft.com/office/powerpoint/2010/main" val="3692453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628" y="1766656"/>
            <a:ext cx="7472371" cy="5091344"/>
          </a:xfrm>
          <a:prstGeom prst="rect">
            <a:avLst/>
          </a:prstGeom>
        </p:spPr>
      </p:pic>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IN" smtClean="0"/>
              <a:pPr/>
              <a:t>19</a:t>
            </a:fld>
            <a:endParaRPr lang="en-IN"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498" y="136525"/>
            <a:ext cx="3230502" cy="1008694"/>
          </a:xfrm>
          <a:prstGeom prst="rect">
            <a:avLst/>
          </a:prstGeom>
        </p:spPr>
      </p:pic>
      <p:sp>
        <p:nvSpPr>
          <p:cNvPr id="15" name="Text Placeholder 14">
            <a:extLst>
              <a:ext uri="{FF2B5EF4-FFF2-40B4-BE49-F238E27FC236}">
                <a16:creationId xmlns:a16="http://schemas.microsoft.com/office/drawing/2014/main" id="{2446CB5C-1091-47A7-A6CC-2BD91B32DCD0}"/>
              </a:ext>
            </a:extLst>
          </p:cNvPr>
          <p:cNvSpPr>
            <a:spLocks noGrp="1"/>
          </p:cNvSpPr>
          <p:nvPr>
            <p:ph type="body" sz="quarter" idx="13"/>
          </p:nvPr>
        </p:nvSpPr>
        <p:spPr>
          <a:xfrm>
            <a:off x="64469" y="136525"/>
            <a:ext cx="7384072" cy="608895"/>
          </a:xfrm>
        </p:spPr>
        <p:txBody>
          <a:bodyPr/>
          <a:lstStyle/>
          <a:p>
            <a:r>
              <a:rPr lang="en-US" sz="4000" b="1" dirty="0">
                <a:latin typeface="Georgia" panose="02040502050405020303" pitchFamily="18" charset="0"/>
              </a:rPr>
              <a:t>COVID 19</a:t>
            </a:r>
          </a:p>
        </p:txBody>
      </p:sp>
      <p:sp>
        <p:nvSpPr>
          <p:cNvPr id="8" name="TextBox 7">
            <a:extLst>
              <a:ext uri="{FF2B5EF4-FFF2-40B4-BE49-F238E27FC236}">
                <a16:creationId xmlns:a16="http://schemas.microsoft.com/office/drawing/2014/main" id="{951C53B9-5A8A-44A7-9109-6FFB83D3EF1D}"/>
              </a:ext>
            </a:extLst>
          </p:cNvPr>
          <p:cNvSpPr txBox="1"/>
          <p:nvPr/>
        </p:nvSpPr>
        <p:spPr>
          <a:xfrm>
            <a:off x="169826" y="1366857"/>
            <a:ext cx="7173358" cy="5447645"/>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MEMORANDUM SEPTEMBER 30, 2021</a:t>
            </a:r>
          </a:p>
          <a:p>
            <a:endParaRPr lang="en-US" dirty="0"/>
          </a:p>
          <a:p>
            <a:r>
              <a:rPr lang="en-US" dirty="0">
                <a:latin typeface="Arial" panose="020B0604020202020204" pitchFamily="34" charset="0"/>
                <a:cs typeface="Arial" panose="020B0604020202020204" pitchFamily="34" charset="0"/>
              </a:rPr>
              <a:t>On September 24, 2021, the Task Force issued guidance to implement the order, COVID-19 Workplace Safety: Guidance for Federal Contractors and Subcontractors. The Task Force guidance requires: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All covered contractor employees to be fully vaccinated for COVID-19 by December 8, 2021, except in limited circumstances where an employee is legally entitled to an accommodation; </a:t>
            </a:r>
          </a:p>
          <a:p>
            <a:r>
              <a:rPr lang="en-US" dirty="0">
                <a:latin typeface="Arial" panose="020B0604020202020204" pitchFamily="34" charset="0"/>
                <a:cs typeface="Arial" panose="020B0604020202020204" pitchFamily="34" charset="0"/>
              </a:rPr>
              <a:t>•  All individuals, including covered contractor employees and visitors, to comply with published Centers for Disease Control and Prevention guidance for masking and physical distancing at a covered contractor workplace, as discussed in the Task Force guidance; and </a:t>
            </a:r>
          </a:p>
          <a:p>
            <a:r>
              <a:rPr lang="en-US" dirty="0">
                <a:latin typeface="Arial" panose="020B0604020202020204" pitchFamily="34" charset="0"/>
                <a:cs typeface="Arial" panose="020B0604020202020204" pitchFamily="34" charset="0"/>
              </a:rPr>
              <a:t>•  Covered contractors to designate a person or persons to coordinate implementation of and compliance with the Task Force guidance and the required workplace safety protocols at covered contractor workplaces.</a:t>
            </a:r>
          </a:p>
        </p:txBody>
      </p:sp>
    </p:spTree>
    <p:extLst>
      <p:ext uri="{BB962C8B-B14F-4D97-AF65-F5344CB8AC3E}">
        <p14:creationId xmlns:p14="http://schemas.microsoft.com/office/powerpoint/2010/main" val="1801516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title="Building image">
            <a:extLst>
              <a:ext uri="{FF2B5EF4-FFF2-40B4-BE49-F238E27FC236}">
                <a16:creationId xmlns:a16="http://schemas.microsoft.com/office/drawing/2014/main" id="{257F6BCE-75BB-4ECD-BEA5-21C36A9CC0E9}"/>
              </a:ext>
            </a:extLst>
          </p:cNvPr>
          <p:cNvPicPr>
            <a:picLocks noGrp="1" noChangeAspect="1"/>
          </p:cNvPicPr>
          <p:nvPr>
            <p:ph type="pic" sz="quarter" idx="13"/>
          </p:nvPr>
        </p:nvPicPr>
        <p:blipFill>
          <a:blip r:embed="rId2"/>
          <a:srcRect l="20784" r="20784"/>
          <a:stretch>
            <a:fillRect/>
          </a:stretch>
        </p:blipFill>
        <p:spPr>
          <a:xfrm>
            <a:off x="1335694" y="372672"/>
            <a:ext cx="4428523" cy="5137089"/>
          </a:xfrm>
        </p:spPr>
      </p:pic>
      <p:sp>
        <p:nvSpPr>
          <p:cNvPr id="18" name="Hexagon 17" descr="Solid dark colored hexagon in the middle of image accent">
            <a:extLst>
              <a:ext uri="{FF2B5EF4-FFF2-40B4-BE49-F238E27FC236}">
                <a16:creationId xmlns:a16="http://schemas.microsoft.com/office/drawing/2014/main" id="{0E6B042D-E9CB-40E0-AAE9-6AD11F53E044}"/>
              </a:ext>
            </a:extLst>
          </p:cNvPr>
          <p:cNvSpPr/>
          <p:nvPr/>
        </p:nvSpPr>
        <p:spPr>
          <a:xfrm rot="16200000">
            <a:off x="2343456" y="1830826"/>
            <a:ext cx="2412998" cy="2080172"/>
          </a:xfrm>
          <a:prstGeom prst="hexagon">
            <a:avLst/>
          </a:prstGeom>
          <a:solidFill>
            <a:srgbClr val="001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9" name="Group 18" descr="Company name and logo group of information&#10;">
            <a:extLst>
              <a:ext uri="{FF2B5EF4-FFF2-40B4-BE49-F238E27FC236}">
                <a16:creationId xmlns:a16="http://schemas.microsoft.com/office/drawing/2014/main" id="{5B07AEC6-55AE-4E18-BEEA-A226E87C7897}"/>
              </a:ext>
            </a:extLst>
          </p:cNvPr>
          <p:cNvGrpSpPr/>
          <p:nvPr/>
        </p:nvGrpSpPr>
        <p:grpSpPr>
          <a:xfrm>
            <a:off x="2955850" y="2855631"/>
            <a:ext cx="467309" cy="1118752"/>
            <a:chOff x="2955850" y="2902286"/>
            <a:chExt cx="467309" cy="1118752"/>
          </a:xfrm>
        </p:grpSpPr>
        <p:sp>
          <p:nvSpPr>
            <p:cNvPr id="20" name="TextBox 19">
              <a:extLst>
                <a:ext uri="{FF2B5EF4-FFF2-40B4-BE49-F238E27FC236}">
                  <a16:creationId xmlns:a16="http://schemas.microsoft.com/office/drawing/2014/main" id="{94DF2E04-7632-4FED-B0BF-8FB243D982A3}"/>
                </a:ext>
              </a:extLst>
            </p:cNvPr>
            <p:cNvSpPr txBox="1"/>
            <p:nvPr/>
          </p:nvSpPr>
          <p:spPr>
            <a:xfrm>
              <a:off x="3238428" y="2902286"/>
              <a:ext cx="184731" cy="1015663"/>
            </a:xfrm>
            <a:prstGeom prst="rect">
              <a:avLst/>
            </a:prstGeom>
            <a:noFill/>
          </p:spPr>
          <p:txBody>
            <a:bodyPr wrap="none" rtlCol="0">
              <a:spAutoFit/>
            </a:bodyPr>
            <a:lstStyle/>
            <a:p>
              <a:endParaRPr lang="en-IN" sz="6000" b="1" dirty="0">
                <a:solidFill>
                  <a:schemeClr val="bg1"/>
                </a:solidFill>
                <a:latin typeface="Arial Black" panose="020B0A04020102020204" pitchFamily="34" charset="0"/>
              </a:endParaRPr>
            </a:p>
          </p:txBody>
        </p:sp>
        <p:sp>
          <p:nvSpPr>
            <p:cNvPr id="21" name="TextBox 20">
              <a:extLst>
                <a:ext uri="{FF2B5EF4-FFF2-40B4-BE49-F238E27FC236}">
                  <a16:creationId xmlns:a16="http://schemas.microsoft.com/office/drawing/2014/main" id="{FC9A1C71-347B-44A9-88B4-692D9731582D}"/>
                </a:ext>
              </a:extLst>
            </p:cNvPr>
            <p:cNvSpPr txBox="1"/>
            <p:nvPr/>
          </p:nvSpPr>
          <p:spPr>
            <a:xfrm>
              <a:off x="2955850" y="3713261"/>
              <a:ext cx="184731" cy="307777"/>
            </a:xfrm>
            <a:prstGeom prst="rect">
              <a:avLst/>
            </a:prstGeom>
            <a:noFill/>
          </p:spPr>
          <p:txBody>
            <a:bodyPr wrap="none" rtlCol="0">
              <a:spAutoFit/>
            </a:bodyPr>
            <a:lstStyle/>
            <a:p>
              <a:endParaRPr lang="en-IN" sz="1400" dirty="0">
                <a:solidFill>
                  <a:schemeClr val="bg1"/>
                </a:solidFill>
                <a:cs typeface="Calibri Light" panose="020F0302020204030204" pitchFamily="34" charset="0"/>
              </a:endParaRPr>
            </a:p>
          </p:txBody>
        </p:sp>
      </p:grpSp>
      <p:sp>
        <p:nvSpPr>
          <p:cNvPr id="2" name="Title 1">
            <a:extLst>
              <a:ext uri="{FF2B5EF4-FFF2-40B4-BE49-F238E27FC236}">
                <a16:creationId xmlns:a16="http://schemas.microsoft.com/office/drawing/2014/main" id="{3D638ACE-163E-40EB-A458-E794C67EA2A6}"/>
              </a:ext>
            </a:extLst>
          </p:cNvPr>
          <p:cNvSpPr>
            <a:spLocks noGrp="1"/>
          </p:cNvSpPr>
          <p:nvPr>
            <p:ph type="ctrTitle"/>
          </p:nvPr>
        </p:nvSpPr>
        <p:spPr>
          <a:xfrm>
            <a:off x="5664094" y="3139716"/>
            <a:ext cx="6527906" cy="1361555"/>
          </a:xfrm>
        </p:spPr>
        <p:txBody>
          <a:bodyPr>
            <a:normAutofit fontScale="90000"/>
          </a:bodyPr>
          <a:lstStyle/>
          <a:p>
            <a:pPr algn="r"/>
            <a:r>
              <a:rPr lang="en-US" sz="5300" dirty="0">
                <a:latin typeface="Arial" panose="020B0604020202020204" pitchFamily="34" charset="0"/>
                <a:cs typeface="Arial" panose="020B0604020202020204" pitchFamily="34" charset="0"/>
              </a:rPr>
              <a:t>QUESTIONS?</a:t>
            </a:r>
            <a:br>
              <a:rPr lang="en-US" sz="4900" dirty="0">
                <a:latin typeface="Arial" panose="020B0604020202020204" pitchFamily="34" charset="0"/>
                <a:cs typeface="Arial" panose="020B0604020202020204" pitchFamily="34" charset="0"/>
              </a:rPr>
            </a:br>
            <a:br>
              <a:rPr lang="en-US" sz="4900" dirty="0">
                <a:latin typeface="Arial" panose="020B0604020202020204" pitchFamily="34" charset="0"/>
                <a:cs typeface="Arial" panose="020B0604020202020204" pitchFamily="34" charset="0"/>
              </a:rPr>
            </a:br>
            <a:r>
              <a:rPr lang="en-US" sz="4900" dirty="0">
                <a:latin typeface="Arial" panose="020B0604020202020204" pitchFamily="34" charset="0"/>
                <a:cs typeface="Arial" panose="020B0604020202020204" pitchFamily="34" charset="0"/>
              </a:rPr>
              <a:t>Please post your Questions in the Chat Section</a:t>
            </a:r>
            <a:br>
              <a:rPr lang="en-US" sz="4900" dirty="0">
                <a:latin typeface="Arial" panose="020B0604020202020204" pitchFamily="34" charset="0"/>
                <a:cs typeface="Arial" panose="020B0604020202020204" pitchFamily="34" charset="0"/>
              </a:rPr>
            </a:br>
            <a:r>
              <a:rPr lang="en-US" sz="4900" dirty="0">
                <a:latin typeface="Arial" panose="020B0604020202020204" pitchFamily="34" charset="0"/>
                <a:cs typeface="Arial" panose="020B0604020202020204" pitchFamily="34" charset="0"/>
              </a:rPr>
              <a:t> </a:t>
            </a:r>
            <a:br>
              <a:rPr lang="en-US" sz="4900" dirty="0">
                <a:latin typeface="Arial" panose="020B0604020202020204" pitchFamily="34" charset="0"/>
                <a:cs typeface="Arial" panose="020B0604020202020204" pitchFamily="34" charset="0"/>
              </a:rPr>
            </a:br>
            <a:r>
              <a:rPr lang="en-US" sz="4900" dirty="0">
                <a:latin typeface="Arial" panose="020B0604020202020204" pitchFamily="34" charset="0"/>
                <a:cs typeface="Arial" panose="020B0604020202020204" pitchFamily="34" charset="0"/>
              </a:rPr>
              <a:t>We will discuss questions as time allows</a:t>
            </a:r>
            <a:endParaRPr lang="en-US"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65F689E9-4BA7-47D2-8263-A56A37E39069}"/>
              </a:ext>
            </a:extLst>
          </p:cNvPr>
          <p:cNvPicPr>
            <a:picLocks noChangeAspect="1"/>
          </p:cNvPicPr>
          <p:nvPr/>
        </p:nvPicPr>
        <p:blipFill>
          <a:blip r:embed="rId3"/>
          <a:stretch>
            <a:fillRect/>
          </a:stretch>
        </p:blipFill>
        <p:spPr>
          <a:xfrm>
            <a:off x="8814937" y="4692879"/>
            <a:ext cx="3263844" cy="1919362"/>
          </a:xfrm>
          <a:prstGeom prst="rect">
            <a:avLst/>
          </a:prstGeom>
        </p:spPr>
      </p:pic>
      <p:sp>
        <p:nvSpPr>
          <p:cNvPr id="12" name="Title 1">
            <a:extLst>
              <a:ext uri="{FF2B5EF4-FFF2-40B4-BE49-F238E27FC236}">
                <a16:creationId xmlns:a16="http://schemas.microsoft.com/office/drawing/2014/main" id="{C0D630CF-EB45-42E0-B6FF-2CA247C77244}"/>
              </a:ext>
            </a:extLst>
          </p:cNvPr>
          <p:cNvSpPr txBox="1">
            <a:spLocks/>
          </p:cNvSpPr>
          <p:nvPr/>
        </p:nvSpPr>
        <p:spPr>
          <a:xfrm>
            <a:off x="-24263" y="5795359"/>
            <a:ext cx="8839200" cy="689969"/>
          </a:xfrm>
          <a:prstGeom prst="rect">
            <a:avLst/>
          </a:prstGeom>
        </p:spPr>
        <p:txBody>
          <a:bodyPr vert="horz" lIns="91440" tIns="45720" rIns="91440" bIns="0" rtlCol="0" anchor="b">
            <a:noAutofit/>
          </a:bodyPr>
          <a:lstStyle>
            <a:lvl1pPr algn="l" defTabSz="914400" rtl="0" eaLnBrk="1" latinLnBrk="0" hangingPunct="1">
              <a:lnSpc>
                <a:spcPct val="90000"/>
              </a:lnSpc>
              <a:spcBef>
                <a:spcPct val="0"/>
              </a:spcBef>
              <a:buNone/>
              <a:defRPr lang="en-IN" sz="4300" b="1" kern="1200">
                <a:solidFill>
                  <a:schemeClr val="accent1"/>
                </a:solidFill>
                <a:latin typeface="+mj-lt"/>
                <a:ea typeface="+mj-ea"/>
                <a:cs typeface="+mj-cs"/>
              </a:defRPr>
            </a:lvl1pPr>
          </a:lstStyle>
          <a:p>
            <a:pPr algn="ctr"/>
            <a:r>
              <a:rPr lang="en-US" sz="2800" dirty="0">
                <a:latin typeface="Arial" panose="020B0604020202020204" pitchFamily="34" charset="0"/>
                <a:cs typeface="Arial" panose="020B0604020202020204" pitchFamily="34" charset="0"/>
              </a:rPr>
              <a:t>JAMES E. KRAUSE </a:t>
            </a:r>
          </a:p>
          <a:p>
            <a:pPr algn="ctr"/>
            <a:r>
              <a:rPr lang="en-US" sz="2800" dirty="0">
                <a:latin typeface="Arial" panose="020B0604020202020204" pitchFamily="34" charset="0"/>
                <a:cs typeface="Arial" panose="020B0604020202020204" pitchFamily="34" charset="0"/>
              </a:rPr>
              <a:t>FEDERAL CONTRACTS ATTORNEY</a:t>
            </a:r>
          </a:p>
        </p:txBody>
      </p:sp>
    </p:spTree>
    <p:extLst>
      <p:ext uri="{BB962C8B-B14F-4D97-AF65-F5344CB8AC3E}">
        <p14:creationId xmlns:p14="http://schemas.microsoft.com/office/powerpoint/2010/main" val="2996494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628" y="1766656"/>
            <a:ext cx="7472371" cy="5091344"/>
          </a:xfrm>
          <a:prstGeom prst="rect">
            <a:avLst/>
          </a:prstGeom>
        </p:spPr>
      </p:pic>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IN" smtClean="0"/>
              <a:pPr/>
              <a:t>20</a:t>
            </a:fld>
            <a:endParaRPr lang="en-IN"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498" y="136525"/>
            <a:ext cx="3230502" cy="1008694"/>
          </a:xfrm>
          <a:prstGeom prst="rect">
            <a:avLst/>
          </a:prstGeom>
        </p:spPr>
      </p:pic>
      <p:sp>
        <p:nvSpPr>
          <p:cNvPr id="15" name="Text Placeholder 14">
            <a:extLst>
              <a:ext uri="{FF2B5EF4-FFF2-40B4-BE49-F238E27FC236}">
                <a16:creationId xmlns:a16="http://schemas.microsoft.com/office/drawing/2014/main" id="{2446CB5C-1091-47A7-A6CC-2BD91B32DCD0}"/>
              </a:ext>
            </a:extLst>
          </p:cNvPr>
          <p:cNvSpPr>
            <a:spLocks noGrp="1"/>
          </p:cNvSpPr>
          <p:nvPr>
            <p:ph type="body" sz="quarter" idx="13"/>
          </p:nvPr>
        </p:nvSpPr>
        <p:spPr>
          <a:xfrm>
            <a:off x="64469" y="136525"/>
            <a:ext cx="7384072" cy="608895"/>
          </a:xfrm>
        </p:spPr>
        <p:txBody>
          <a:bodyPr/>
          <a:lstStyle/>
          <a:p>
            <a:r>
              <a:rPr lang="en-US" sz="4000" b="1" dirty="0">
                <a:latin typeface="Georgia" panose="02040502050405020303" pitchFamily="18" charset="0"/>
              </a:rPr>
              <a:t>COVID 19</a:t>
            </a:r>
          </a:p>
        </p:txBody>
      </p:sp>
      <p:sp>
        <p:nvSpPr>
          <p:cNvPr id="8" name="TextBox 7">
            <a:extLst>
              <a:ext uri="{FF2B5EF4-FFF2-40B4-BE49-F238E27FC236}">
                <a16:creationId xmlns:a16="http://schemas.microsoft.com/office/drawing/2014/main" id="{951C53B9-5A8A-44A7-9109-6FFB83D3EF1D}"/>
              </a:ext>
            </a:extLst>
          </p:cNvPr>
          <p:cNvSpPr txBox="1"/>
          <p:nvPr/>
        </p:nvSpPr>
        <p:spPr>
          <a:xfrm>
            <a:off x="169826" y="1719881"/>
            <a:ext cx="7173358" cy="3231654"/>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MEMORANDUM SEPTEMBER 30, 2021</a:t>
            </a:r>
          </a:p>
          <a:p>
            <a:endParaRPr lang="en-US" dirty="0"/>
          </a:p>
          <a:p>
            <a:endParaRPr lang="en-US" dirty="0"/>
          </a:p>
          <a:p>
            <a:r>
              <a:rPr lang="en-US" dirty="0">
                <a:latin typeface="Arial" panose="020B0604020202020204" pitchFamily="34" charset="0"/>
                <a:cs typeface="Arial" panose="020B0604020202020204" pitchFamily="34" charset="0"/>
              </a:rPr>
              <a:t>Section 3(a) of the order directs the Federal Acquisition Regulatory Council (FAR Council) to develop a contract clause requiring contractors and subcontractors at any tier to comply with all guidance for contractor or subcontractor workplace locations published by the Task Force and to provide initial policy direction to acquisition offices for use of the clause by </a:t>
            </a:r>
          </a:p>
          <a:p>
            <a:r>
              <a:rPr lang="en-US" dirty="0">
                <a:latin typeface="Arial" panose="020B0604020202020204" pitchFamily="34" charset="0"/>
                <a:cs typeface="Arial" panose="020B0604020202020204" pitchFamily="34" charset="0"/>
              </a:rPr>
              <a:t>recommending that agencies exercise their authority under FAR subpart 1.4., Deviations from the FAR.</a:t>
            </a:r>
          </a:p>
        </p:txBody>
      </p:sp>
    </p:spTree>
    <p:extLst>
      <p:ext uri="{BB962C8B-B14F-4D97-AF65-F5344CB8AC3E}">
        <p14:creationId xmlns:p14="http://schemas.microsoft.com/office/powerpoint/2010/main" val="1915707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628" y="1766656"/>
            <a:ext cx="7472371" cy="5091344"/>
          </a:xfrm>
          <a:prstGeom prst="rect">
            <a:avLst/>
          </a:prstGeom>
        </p:spPr>
      </p:pic>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IN" smtClean="0"/>
              <a:pPr/>
              <a:t>21</a:t>
            </a:fld>
            <a:endParaRPr lang="en-IN"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498" y="136525"/>
            <a:ext cx="3230502" cy="1008694"/>
          </a:xfrm>
          <a:prstGeom prst="rect">
            <a:avLst/>
          </a:prstGeom>
        </p:spPr>
      </p:pic>
      <p:sp>
        <p:nvSpPr>
          <p:cNvPr id="15" name="Text Placeholder 14">
            <a:extLst>
              <a:ext uri="{FF2B5EF4-FFF2-40B4-BE49-F238E27FC236}">
                <a16:creationId xmlns:a16="http://schemas.microsoft.com/office/drawing/2014/main" id="{2446CB5C-1091-47A7-A6CC-2BD91B32DCD0}"/>
              </a:ext>
            </a:extLst>
          </p:cNvPr>
          <p:cNvSpPr>
            <a:spLocks noGrp="1"/>
          </p:cNvSpPr>
          <p:nvPr>
            <p:ph type="body" sz="quarter" idx="13"/>
          </p:nvPr>
        </p:nvSpPr>
        <p:spPr>
          <a:xfrm>
            <a:off x="219214" y="136525"/>
            <a:ext cx="7384072" cy="608895"/>
          </a:xfrm>
        </p:spPr>
        <p:txBody>
          <a:bodyPr/>
          <a:lstStyle/>
          <a:p>
            <a:r>
              <a:rPr lang="en-US" sz="4000" b="1" dirty="0">
                <a:latin typeface="Georgia" panose="02040502050405020303" pitchFamily="18" charset="0"/>
              </a:rPr>
              <a:t>COVID 19</a:t>
            </a:r>
          </a:p>
        </p:txBody>
      </p:sp>
      <p:sp>
        <p:nvSpPr>
          <p:cNvPr id="7" name="TextBox 6">
            <a:extLst>
              <a:ext uri="{FF2B5EF4-FFF2-40B4-BE49-F238E27FC236}">
                <a16:creationId xmlns:a16="http://schemas.microsoft.com/office/drawing/2014/main" id="{2408338A-CDD3-4AA3-8F72-BDD91F68C79C}"/>
              </a:ext>
            </a:extLst>
          </p:cNvPr>
          <p:cNvSpPr txBox="1"/>
          <p:nvPr/>
        </p:nvSpPr>
        <p:spPr>
          <a:xfrm>
            <a:off x="168878" y="1319785"/>
            <a:ext cx="7217657" cy="5447645"/>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MEMORANDUM SEPTEMBER 30, 2021</a:t>
            </a:r>
          </a:p>
          <a:p>
            <a:endParaRPr lang="en-US" dirty="0"/>
          </a:p>
          <a:p>
            <a:r>
              <a:rPr lang="en-US" dirty="0">
                <a:latin typeface="Arial" panose="020B0604020202020204" pitchFamily="34" charset="0"/>
                <a:cs typeface="Arial" panose="020B0604020202020204" pitchFamily="34" charset="0"/>
              </a:rPr>
              <a:t>1.  Applicability and effective dates.  In accordance with section 5 of the order, agencies are required to include an implementing clause in solicitations and contracts for services, including construction, in accordance with the following dates specified in section 6 of the order:</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new contracts awarded on or after November 14 from solicitations issued before October 15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new solicitations issued on or after October 15 and contracts awarded pursuant to those solicitations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extensions or renewals of existing contracts and orders awarded on or after October 15, 2021; and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options on existing contracts and orders exercised on or after October 15, 2021.</a:t>
            </a:r>
          </a:p>
        </p:txBody>
      </p:sp>
    </p:spTree>
    <p:extLst>
      <p:ext uri="{BB962C8B-B14F-4D97-AF65-F5344CB8AC3E}">
        <p14:creationId xmlns:p14="http://schemas.microsoft.com/office/powerpoint/2010/main" val="1469076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9628" y="1766656"/>
            <a:ext cx="7472371" cy="5091344"/>
          </a:xfrm>
          <a:prstGeom prst="rect">
            <a:avLst/>
          </a:prstGeom>
        </p:spPr>
      </p:pic>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IN" smtClean="0"/>
              <a:pPr/>
              <a:t>22</a:t>
            </a:fld>
            <a:endParaRPr lang="en-IN"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1498" y="136525"/>
            <a:ext cx="3230502" cy="1008694"/>
          </a:xfrm>
          <a:prstGeom prst="rect">
            <a:avLst/>
          </a:prstGeom>
        </p:spPr>
      </p:pic>
      <p:sp>
        <p:nvSpPr>
          <p:cNvPr id="15" name="Text Placeholder 14">
            <a:extLst>
              <a:ext uri="{FF2B5EF4-FFF2-40B4-BE49-F238E27FC236}">
                <a16:creationId xmlns:a16="http://schemas.microsoft.com/office/drawing/2014/main" id="{2446CB5C-1091-47A7-A6CC-2BD91B32DCD0}"/>
              </a:ext>
            </a:extLst>
          </p:cNvPr>
          <p:cNvSpPr>
            <a:spLocks noGrp="1"/>
          </p:cNvSpPr>
          <p:nvPr>
            <p:ph type="body" sz="quarter" idx="13"/>
          </p:nvPr>
        </p:nvSpPr>
        <p:spPr>
          <a:xfrm>
            <a:off x="85571" y="136525"/>
            <a:ext cx="7384072" cy="608895"/>
          </a:xfrm>
        </p:spPr>
        <p:txBody>
          <a:bodyPr/>
          <a:lstStyle/>
          <a:p>
            <a:r>
              <a:rPr lang="en-US" sz="4000" b="1" dirty="0">
                <a:latin typeface="Georgia" panose="02040502050405020303" pitchFamily="18" charset="0"/>
              </a:rPr>
              <a:t>COVID 19</a:t>
            </a:r>
          </a:p>
        </p:txBody>
      </p:sp>
      <p:sp>
        <p:nvSpPr>
          <p:cNvPr id="8" name="TextBox 7">
            <a:extLst>
              <a:ext uri="{FF2B5EF4-FFF2-40B4-BE49-F238E27FC236}">
                <a16:creationId xmlns:a16="http://schemas.microsoft.com/office/drawing/2014/main" id="{857AD6D6-6BE1-4686-B704-92980D0E9B70}"/>
              </a:ext>
            </a:extLst>
          </p:cNvPr>
          <p:cNvSpPr txBox="1"/>
          <p:nvPr/>
        </p:nvSpPr>
        <p:spPr>
          <a:xfrm>
            <a:off x="85572" y="1297201"/>
            <a:ext cx="7384072" cy="5632311"/>
          </a:xfrm>
          <a:prstGeom prst="rect">
            <a:avLst/>
          </a:prstGeom>
          <a:noFill/>
        </p:spPr>
        <p:txBody>
          <a:bodyPr wrap="square">
            <a:spAutoFit/>
          </a:bodyPr>
          <a:lstStyle/>
          <a:p>
            <a:r>
              <a:rPr lang="en-US" b="1" dirty="0">
                <a:highlight>
                  <a:srgbClr val="FFFF00"/>
                </a:highlight>
                <a:latin typeface="Arial" panose="020B0604020202020204" pitchFamily="34" charset="0"/>
                <a:cs typeface="Arial" panose="020B0604020202020204" pitchFamily="34" charset="0"/>
              </a:rPr>
              <a:t>FAR 52.223-99  </a:t>
            </a:r>
            <a:r>
              <a:rPr lang="en-US" b="1" dirty="0">
                <a:latin typeface="Arial" panose="020B0604020202020204" pitchFamily="34" charset="0"/>
                <a:cs typeface="Arial" panose="020B0604020202020204" pitchFamily="34" charset="0"/>
              </a:rPr>
              <a:t>ENSURING ADEQUATE COVID-19 </a:t>
            </a:r>
          </a:p>
          <a:p>
            <a:r>
              <a:rPr lang="en-US" b="1" dirty="0">
                <a:latin typeface="Arial" panose="020B0604020202020204" pitchFamily="34" charset="0"/>
                <a:cs typeface="Arial" panose="020B0604020202020204" pitchFamily="34" charset="0"/>
              </a:rPr>
              <a:t>SAFETY PROTOCOLS FOR FEDERAL CONTRACTORS (OCT 2021) (DEVIATION)</a:t>
            </a:r>
          </a:p>
          <a:p>
            <a:endParaRPr lang="en-US" b="1" dirty="0">
              <a:latin typeface="Arial" panose="020B0604020202020204" pitchFamily="34" charset="0"/>
              <a:cs typeface="Arial" panose="020B0604020202020204" pitchFamily="34" charset="0"/>
            </a:endParaRPr>
          </a:p>
          <a:p>
            <a:pPr marL="342900" indent="-342900">
              <a:buAutoNum type="alphaLcParenBoth"/>
            </a:pPr>
            <a:r>
              <a:rPr lang="en-US" sz="1600" dirty="0">
                <a:latin typeface="Arial" panose="020B0604020202020204" pitchFamily="34" charset="0"/>
                <a:cs typeface="Arial" panose="020B0604020202020204" pitchFamily="34" charset="0"/>
              </a:rPr>
              <a:t>Definition. . .</a:t>
            </a:r>
          </a:p>
          <a:p>
            <a:pPr marL="342900" indent="-342900">
              <a:buAutoNum type="alphaLcParenBoth"/>
            </a:pPr>
            <a:r>
              <a:rPr lang="en-US" sz="1600" dirty="0">
                <a:latin typeface="Arial" panose="020B0604020202020204" pitchFamily="34" charset="0"/>
                <a:cs typeface="Arial" panose="020B0604020202020204" pitchFamily="34" charset="0"/>
              </a:rPr>
              <a:t>Authority. This clause implements Executive Order 14042, Ensuring Adequate COVID Safety Protocols for Federal Contractors, dated September 9, 2021 (published in the Federal Register on September 14, 2021, 86 FR 50985).</a:t>
            </a:r>
          </a:p>
          <a:p>
            <a:r>
              <a:rPr lang="en-US" sz="1600" dirty="0">
                <a:latin typeface="Arial" panose="020B0604020202020204" pitchFamily="34" charset="0"/>
                <a:cs typeface="Arial" panose="020B0604020202020204" pitchFamily="34" charset="0"/>
              </a:rPr>
              <a:t>(c) Compliance</a:t>
            </a:r>
            <a:r>
              <a:rPr lang="en-US" sz="1600" u="sng" dirty="0">
                <a:latin typeface="Arial" panose="020B0604020202020204" pitchFamily="34" charset="0"/>
                <a:cs typeface="Arial" panose="020B0604020202020204" pitchFamily="34" charset="0"/>
              </a:rPr>
              <a:t>. The Contractor </a:t>
            </a:r>
            <a:r>
              <a:rPr lang="en-US" sz="1600" b="1" u="sng" dirty="0">
                <a:latin typeface="Arial" panose="020B0604020202020204" pitchFamily="34" charset="0"/>
                <a:cs typeface="Arial" panose="020B0604020202020204" pitchFamily="34" charset="0"/>
              </a:rPr>
              <a:t>shall </a:t>
            </a:r>
            <a:r>
              <a:rPr lang="en-US" sz="1600" u="sng" dirty="0">
                <a:latin typeface="Arial" panose="020B0604020202020204" pitchFamily="34" charset="0"/>
                <a:cs typeface="Arial" panose="020B0604020202020204" pitchFamily="34" charset="0"/>
              </a:rPr>
              <a:t>comply with all guidance, including guidance conveyed through Frequently Asked Questions, as amended during the performance of this contract, for contractor or subcontractor workplace locations published by the Safer Federal Workforce Task Force (Task Force Guidance) at https:/www.saferfederalworkforce.gov/contractors/  </a:t>
            </a:r>
          </a:p>
          <a:p>
            <a:endParaRPr lang="en-US" sz="1600" u="sng"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(d) Subcontracts</a:t>
            </a:r>
            <a:r>
              <a:rPr lang="en-US" sz="1600" u="sng" dirty="0">
                <a:latin typeface="Arial" panose="020B0604020202020204" pitchFamily="34" charset="0"/>
                <a:cs typeface="Arial" panose="020B0604020202020204" pitchFamily="34" charset="0"/>
              </a:rPr>
              <a:t>. The Contractor </a:t>
            </a:r>
            <a:r>
              <a:rPr lang="en-US" sz="1600" b="1" u="sng" dirty="0">
                <a:latin typeface="Arial" panose="020B0604020202020204" pitchFamily="34" charset="0"/>
                <a:cs typeface="Arial" panose="020B0604020202020204" pitchFamily="34" charset="0"/>
              </a:rPr>
              <a:t>shall </a:t>
            </a:r>
            <a:r>
              <a:rPr lang="en-US" sz="1600" u="sng" dirty="0">
                <a:latin typeface="Arial" panose="020B0604020202020204" pitchFamily="34" charset="0"/>
                <a:cs typeface="Arial" panose="020B0604020202020204" pitchFamily="34" charset="0"/>
              </a:rPr>
              <a:t>include the substance of this clause, including this paragraph (d), in subcontracts at any tier</a:t>
            </a:r>
            <a:r>
              <a:rPr lang="en-US" sz="1600" dirty="0">
                <a:latin typeface="Arial" panose="020B0604020202020204" pitchFamily="34" charset="0"/>
                <a:cs typeface="Arial" panose="020B0604020202020204" pitchFamily="34" charset="0"/>
              </a:rPr>
              <a:t> that exceed the simplified acquisition threshold, as defined in Federal Acquisition Regulation 2.101 on the date of subcontract award, and are for services, including construction, performed in whole or in part within the United States or its outlying areas.</a:t>
            </a:r>
          </a:p>
          <a:p>
            <a:pPr algn="ctr"/>
            <a:r>
              <a:rPr lang="en-US" sz="1600" dirty="0">
                <a:latin typeface="Arial" panose="020B0604020202020204" pitchFamily="34" charset="0"/>
                <a:cs typeface="Arial" panose="020B0604020202020204" pitchFamily="34" charset="0"/>
              </a:rPr>
              <a:t>(End of clause)</a:t>
            </a:r>
          </a:p>
        </p:txBody>
      </p:sp>
    </p:spTree>
    <p:extLst>
      <p:ext uri="{BB962C8B-B14F-4D97-AF65-F5344CB8AC3E}">
        <p14:creationId xmlns:p14="http://schemas.microsoft.com/office/powerpoint/2010/main" val="2668272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628" y="1766656"/>
            <a:ext cx="7472371" cy="5091344"/>
          </a:xfrm>
          <a:prstGeom prst="rect">
            <a:avLst/>
          </a:prstGeom>
        </p:spPr>
      </p:pic>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IN" smtClean="0"/>
              <a:pPr/>
              <a:t>23</a:t>
            </a:fld>
            <a:endParaRPr lang="en-IN"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498" y="136525"/>
            <a:ext cx="3230502" cy="1008694"/>
          </a:xfrm>
          <a:prstGeom prst="rect">
            <a:avLst/>
          </a:prstGeom>
        </p:spPr>
      </p:pic>
      <p:pic>
        <p:nvPicPr>
          <p:cNvPr id="3" name="Picture 2">
            <a:extLst>
              <a:ext uri="{FF2B5EF4-FFF2-40B4-BE49-F238E27FC236}">
                <a16:creationId xmlns:a16="http://schemas.microsoft.com/office/drawing/2014/main" id="{3741359E-2533-40B3-ACF8-E780C52DD7E5}"/>
              </a:ext>
            </a:extLst>
          </p:cNvPr>
          <p:cNvPicPr>
            <a:picLocks noChangeAspect="1"/>
          </p:cNvPicPr>
          <p:nvPr/>
        </p:nvPicPr>
        <p:blipFill>
          <a:blip r:embed="rId4"/>
          <a:stretch>
            <a:fillRect/>
          </a:stretch>
        </p:blipFill>
        <p:spPr>
          <a:xfrm>
            <a:off x="911822" y="97277"/>
            <a:ext cx="5731569" cy="6760723"/>
          </a:xfrm>
          <a:prstGeom prst="rect">
            <a:avLst/>
          </a:prstGeom>
        </p:spPr>
      </p:pic>
    </p:spTree>
    <p:extLst>
      <p:ext uri="{BB962C8B-B14F-4D97-AF65-F5344CB8AC3E}">
        <p14:creationId xmlns:p14="http://schemas.microsoft.com/office/powerpoint/2010/main" val="4048964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628" y="1766656"/>
            <a:ext cx="7472371" cy="5091344"/>
          </a:xfrm>
          <a:prstGeom prst="rect">
            <a:avLst/>
          </a:prstGeom>
        </p:spPr>
      </p:pic>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IN" smtClean="0"/>
              <a:pPr/>
              <a:t>24</a:t>
            </a:fld>
            <a:endParaRPr lang="en-IN"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498" y="136525"/>
            <a:ext cx="3230502" cy="1008694"/>
          </a:xfrm>
          <a:prstGeom prst="rect">
            <a:avLst/>
          </a:prstGeom>
        </p:spPr>
      </p:pic>
      <p:sp>
        <p:nvSpPr>
          <p:cNvPr id="15" name="Text Placeholder 14">
            <a:extLst>
              <a:ext uri="{FF2B5EF4-FFF2-40B4-BE49-F238E27FC236}">
                <a16:creationId xmlns:a16="http://schemas.microsoft.com/office/drawing/2014/main" id="{2446CB5C-1091-47A7-A6CC-2BD91B32DCD0}"/>
              </a:ext>
            </a:extLst>
          </p:cNvPr>
          <p:cNvSpPr>
            <a:spLocks noGrp="1"/>
          </p:cNvSpPr>
          <p:nvPr>
            <p:ph type="body" sz="quarter" idx="13"/>
          </p:nvPr>
        </p:nvSpPr>
        <p:spPr>
          <a:xfrm>
            <a:off x="127773" y="136525"/>
            <a:ext cx="7384072" cy="608895"/>
          </a:xfrm>
        </p:spPr>
        <p:txBody>
          <a:bodyPr/>
          <a:lstStyle/>
          <a:p>
            <a:r>
              <a:rPr lang="en-US" sz="4000" b="1" dirty="0">
                <a:latin typeface="Georgia" panose="02040502050405020303" pitchFamily="18" charset="0"/>
              </a:rPr>
              <a:t>COVID 19</a:t>
            </a:r>
          </a:p>
        </p:txBody>
      </p:sp>
      <p:pic>
        <p:nvPicPr>
          <p:cNvPr id="3" name="Picture 2">
            <a:extLst>
              <a:ext uri="{FF2B5EF4-FFF2-40B4-BE49-F238E27FC236}">
                <a16:creationId xmlns:a16="http://schemas.microsoft.com/office/drawing/2014/main" id="{71C7EE57-1074-4D1B-B9E4-7F4053C1187D}"/>
              </a:ext>
            </a:extLst>
          </p:cNvPr>
          <p:cNvPicPr>
            <a:picLocks noChangeAspect="1"/>
          </p:cNvPicPr>
          <p:nvPr/>
        </p:nvPicPr>
        <p:blipFill>
          <a:blip r:embed="rId4"/>
          <a:stretch>
            <a:fillRect/>
          </a:stretch>
        </p:blipFill>
        <p:spPr>
          <a:xfrm>
            <a:off x="373035" y="1588896"/>
            <a:ext cx="6893548" cy="4950016"/>
          </a:xfrm>
          <a:prstGeom prst="rect">
            <a:avLst/>
          </a:prstGeom>
        </p:spPr>
      </p:pic>
    </p:spTree>
    <p:extLst>
      <p:ext uri="{BB962C8B-B14F-4D97-AF65-F5344CB8AC3E}">
        <p14:creationId xmlns:p14="http://schemas.microsoft.com/office/powerpoint/2010/main" val="2044290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628" y="1766656"/>
            <a:ext cx="7472371" cy="5091344"/>
          </a:xfrm>
          <a:prstGeom prst="rect">
            <a:avLst/>
          </a:prstGeom>
        </p:spPr>
      </p:pic>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IN" smtClean="0"/>
              <a:pPr/>
              <a:t>25</a:t>
            </a:fld>
            <a:endParaRPr lang="en-IN"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498" y="136525"/>
            <a:ext cx="3230502" cy="1008694"/>
          </a:xfrm>
          <a:prstGeom prst="rect">
            <a:avLst/>
          </a:prstGeom>
        </p:spPr>
      </p:pic>
      <p:sp>
        <p:nvSpPr>
          <p:cNvPr id="15" name="Text Placeholder 14">
            <a:extLst>
              <a:ext uri="{FF2B5EF4-FFF2-40B4-BE49-F238E27FC236}">
                <a16:creationId xmlns:a16="http://schemas.microsoft.com/office/drawing/2014/main" id="{2446CB5C-1091-47A7-A6CC-2BD91B32DCD0}"/>
              </a:ext>
            </a:extLst>
          </p:cNvPr>
          <p:cNvSpPr>
            <a:spLocks noGrp="1"/>
          </p:cNvSpPr>
          <p:nvPr>
            <p:ph type="body" sz="quarter" idx="13"/>
          </p:nvPr>
        </p:nvSpPr>
        <p:spPr>
          <a:xfrm>
            <a:off x="244792" y="254813"/>
            <a:ext cx="7384072" cy="608895"/>
          </a:xfrm>
        </p:spPr>
        <p:txBody>
          <a:bodyPr/>
          <a:lstStyle/>
          <a:p>
            <a:r>
              <a:rPr lang="en-US" sz="4000" b="1" dirty="0">
                <a:latin typeface="Georgia" panose="02040502050405020303" pitchFamily="18" charset="0"/>
              </a:rPr>
              <a:t>COVID 19</a:t>
            </a:r>
          </a:p>
        </p:txBody>
      </p:sp>
      <p:sp>
        <p:nvSpPr>
          <p:cNvPr id="9" name="Content Placeholder 1">
            <a:extLst>
              <a:ext uri="{FF2B5EF4-FFF2-40B4-BE49-F238E27FC236}">
                <a16:creationId xmlns:a16="http://schemas.microsoft.com/office/drawing/2014/main" id="{D85183BB-FA08-4EC8-8D7E-55E87ABE5646}"/>
              </a:ext>
            </a:extLst>
          </p:cNvPr>
          <p:cNvSpPr txBox="1">
            <a:spLocks/>
          </p:cNvSpPr>
          <p:nvPr/>
        </p:nvSpPr>
        <p:spPr>
          <a:xfrm>
            <a:off x="78537" y="2099733"/>
            <a:ext cx="7220534" cy="4758267"/>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lang="en-U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lang="en-IN"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ctr">
              <a:lnSpc>
                <a:spcPct val="100000"/>
              </a:lnSpc>
              <a:spcBef>
                <a:spcPts val="1125"/>
              </a:spcBef>
              <a:spcAft>
                <a:spcPts val="0"/>
              </a:spcAft>
              <a:buNone/>
            </a:pPr>
            <a:r>
              <a:rPr lang="en-US" sz="1800" b="1" kern="1800" cap="all" spc="-20" dirty="0">
                <a:solidFill>
                  <a:srgbClr val="0A2458"/>
                </a:solidFill>
                <a:effectLst/>
                <a:latin typeface="Arial" panose="020B0604020202020204" pitchFamily="34" charset="0"/>
                <a:ea typeface="Times New Roman" panose="02020603050405020304" pitchFamily="18" charset="0"/>
                <a:cs typeface="Arial" panose="020B0604020202020204" pitchFamily="34" charset="0"/>
              </a:rPr>
              <a:t>GUIDANCE on Ensuring Adequate COVID Safety Protocols for Federal Contractors</a:t>
            </a:r>
            <a:endParaRPr lang="en-US" sz="1800" b="1" cap="all" dirty="0">
              <a:effectLst/>
              <a:latin typeface="Arial" panose="020B0604020202020204" pitchFamily="34" charset="0"/>
              <a:ea typeface="Calibri" panose="020F0502020204030204" pitchFamily="34" charset="0"/>
              <a:cs typeface="Arial" panose="020B0604020202020204" pitchFamily="34" charset="0"/>
            </a:endParaRPr>
          </a:p>
          <a:p>
            <a:pPr algn="l" fontAlgn="base">
              <a:buFont typeface="Arial" panose="020B0604020202020204" pitchFamily="34" charset="0"/>
              <a:buChar char="•"/>
            </a:pPr>
            <a:endParaRPr lang="en-US" b="0" i="0" dirty="0">
              <a:solidFill>
                <a:srgbClr val="3D3D3D"/>
              </a:solidFill>
              <a:effectLst/>
              <a:latin typeface="Arial" panose="020B0604020202020204" pitchFamily="34" charset="0"/>
              <a:cs typeface="Arial" panose="020B0604020202020204" pitchFamily="34" charset="0"/>
            </a:endParaRPr>
          </a:p>
          <a:p>
            <a:pPr marL="0" marR="0">
              <a:lnSpc>
                <a:spcPts val="2110"/>
              </a:lnSpc>
              <a:spcBef>
                <a:spcPts val="0"/>
              </a:spcBef>
              <a:spcAft>
                <a:spcPts val="1875"/>
              </a:spcAft>
            </a:pPr>
            <a:r>
              <a:rPr lang="en-US" sz="2000" u="sng" dirty="0">
                <a:solidFill>
                  <a:srgbClr val="0A2458"/>
                </a:solidFill>
                <a:effectLst/>
                <a:latin typeface="Arial" panose="020B0604020202020204" pitchFamily="34" charset="0"/>
                <a:ea typeface="Times New Roman" panose="02020603050405020304" pitchFamily="18" charset="0"/>
                <a:cs typeface="Arial" panose="020B0604020202020204" pitchFamily="34" charset="0"/>
                <a:hlinkClick r:id="rId4"/>
              </a:rPr>
              <a:t>https://www.saferfederalworkforce.gov/</a:t>
            </a:r>
            <a:endParaRPr lang="en-US" sz="2000" u="sng" dirty="0">
              <a:solidFill>
                <a:srgbClr val="0A2458"/>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ts val="2110"/>
              </a:lnSpc>
              <a:spcBef>
                <a:spcPts val="0"/>
              </a:spcBef>
              <a:spcAft>
                <a:spcPts val="1875"/>
              </a:spcAft>
            </a:pPr>
            <a:r>
              <a:rPr lang="en-US" sz="1800" b="0" i="0" dirty="0">
                <a:solidFill>
                  <a:srgbClr val="1B1B1B"/>
                </a:solidFill>
                <a:effectLst/>
                <a:latin typeface="Arial" panose="020B0604020202020204" pitchFamily="34" charset="0"/>
                <a:cs typeface="Arial" panose="020B0604020202020204" pitchFamily="34" charset="0"/>
              </a:rPr>
              <a:t>The </a:t>
            </a:r>
            <a:r>
              <a:rPr lang="en-US" sz="1800" b="1" i="0" dirty="0">
                <a:solidFill>
                  <a:srgbClr val="1B1B1B"/>
                </a:solidFill>
                <a:effectLst/>
                <a:latin typeface="Arial" panose="020B0604020202020204" pitchFamily="34" charset="0"/>
                <a:cs typeface="Arial" panose="020B0604020202020204" pitchFamily="34" charset="0"/>
              </a:rPr>
              <a:t>Safer Federal Workforce Task Force</a:t>
            </a:r>
            <a:r>
              <a:rPr lang="en-US" sz="1800" b="0" i="0" dirty="0">
                <a:solidFill>
                  <a:srgbClr val="1B1B1B"/>
                </a:solidFill>
                <a:effectLst/>
                <a:latin typeface="Arial" panose="020B0604020202020204" pitchFamily="34" charset="0"/>
                <a:cs typeface="Arial" panose="020B0604020202020204" pitchFamily="34" charset="0"/>
              </a:rPr>
              <a:t> is led by the White House COVID-19 Response Team, the General Services Administration (GSA), and the Office of Personnel Management (OPM). Task Force members include: the Centers for Disease Control and Prevention (CDC), the Department of Veterans Affairs (VA), the Federal Emergency Management Agency (FEMA), the Federal Protective Service (FPS), the Office of Management and Budget (OMB), and the United States Secret Service (USSS).</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9508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628" y="1766656"/>
            <a:ext cx="7472371" cy="5091344"/>
          </a:xfrm>
          <a:prstGeom prst="rect">
            <a:avLst/>
          </a:prstGeom>
        </p:spPr>
      </p:pic>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IN" smtClean="0"/>
              <a:pPr/>
              <a:t>26</a:t>
            </a:fld>
            <a:endParaRPr lang="en-IN"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498" y="136525"/>
            <a:ext cx="3230502" cy="1008694"/>
          </a:xfrm>
          <a:prstGeom prst="rect">
            <a:avLst/>
          </a:prstGeom>
        </p:spPr>
      </p:pic>
      <p:sp>
        <p:nvSpPr>
          <p:cNvPr id="15" name="Text Placeholder 14">
            <a:extLst>
              <a:ext uri="{FF2B5EF4-FFF2-40B4-BE49-F238E27FC236}">
                <a16:creationId xmlns:a16="http://schemas.microsoft.com/office/drawing/2014/main" id="{2446CB5C-1091-47A7-A6CC-2BD91B32DCD0}"/>
              </a:ext>
            </a:extLst>
          </p:cNvPr>
          <p:cNvSpPr>
            <a:spLocks noGrp="1"/>
          </p:cNvSpPr>
          <p:nvPr>
            <p:ph type="body" sz="quarter" idx="13"/>
          </p:nvPr>
        </p:nvSpPr>
        <p:spPr>
          <a:xfrm>
            <a:off x="357014" y="271437"/>
            <a:ext cx="7384072" cy="608895"/>
          </a:xfrm>
        </p:spPr>
        <p:txBody>
          <a:bodyPr/>
          <a:lstStyle/>
          <a:p>
            <a:r>
              <a:rPr lang="en-US" sz="4000" b="1" dirty="0">
                <a:latin typeface="Georgia" panose="02040502050405020303" pitchFamily="18" charset="0"/>
              </a:rPr>
              <a:t>COVID 19</a:t>
            </a:r>
          </a:p>
        </p:txBody>
      </p:sp>
      <p:sp>
        <p:nvSpPr>
          <p:cNvPr id="9" name="Content Placeholder 1">
            <a:extLst>
              <a:ext uri="{FF2B5EF4-FFF2-40B4-BE49-F238E27FC236}">
                <a16:creationId xmlns:a16="http://schemas.microsoft.com/office/drawing/2014/main" id="{D85183BB-FA08-4EC8-8D7E-55E87ABE5646}"/>
              </a:ext>
            </a:extLst>
          </p:cNvPr>
          <p:cNvSpPr txBox="1">
            <a:spLocks/>
          </p:cNvSpPr>
          <p:nvPr/>
        </p:nvSpPr>
        <p:spPr>
          <a:xfrm>
            <a:off x="78537" y="2099733"/>
            <a:ext cx="7220534" cy="4758267"/>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lang="en-U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lang="en-IN"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ctr">
              <a:lnSpc>
                <a:spcPct val="100000"/>
              </a:lnSpc>
              <a:spcBef>
                <a:spcPts val="1125"/>
              </a:spcBef>
              <a:spcAft>
                <a:spcPts val="0"/>
              </a:spcAft>
              <a:buNone/>
            </a:pPr>
            <a:r>
              <a:rPr lang="en-US" sz="2100" b="1" kern="1800" cap="all" spc="-20" dirty="0">
                <a:solidFill>
                  <a:srgbClr val="0A2458"/>
                </a:solidFill>
                <a:effectLst/>
                <a:latin typeface="Arial" panose="020B0604020202020204" pitchFamily="34" charset="0"/>
                <a:ea typeface="Times New Roman" panose="02020603050405020304" pitchFamily="18" charset="0"/>
                <a:cs typeface="Arial" panose="020B0604020202020204" pitchFamily="34" charset="0"/>
              </a:rPr>
              <a:t>GUIDANCE on Ensuring Adequate COVID Safety Protocols for Federal Contractors</a:t>
            </a:r>
            <a:endParaRPr lang="en-US" sz="2100" b="1" cap="all" dirty="0">
              <a:effectLst/>
              <a:latin typeface="Arial" panose="020B0604020202020204" pitchFamily="34" charset="0"/>
              <a:ea typeface="Calibri" panose="020F0502020204030204" pitchFamily="34" charset="0"/>
              <a:cs typeface="Arial" panose="020B0604020202020204" pitchFamily="34" charset="0"/>
            </a:endParaRPr>
          </a:p>
          <a:p>
            <a:pPr algn="l" fontAlgn="base">
              <a:buFont typeface="Arial" panose="020B0604020202020204" pitchFamily="34" charset="0"/>
              <a:buChar char="•"/>
            </a:pPr>
            <a:endParaRPr lang="en-US" b="0" i="0" dirty="0">
              <a:solidFill>
                <a:srgbClr val="3D3D3D"/>
              </a:solidFill>
              <a:effectLst/>
              <a:latin typeface="Arial" panose="020B0604020202020204" pitchFamily="34" charset="0"/>
              <a:cs typeface="Arial" panose="020B0604020202020204" pitchFamily="34" charset="0"/>
            </a:endParaRPr>
          </a:p>
          <a:p>
            <a:pPr marL="0" marR="0">
              <a:lnSpc>
                <a:spcPts val="2110"/>
              </a:lnSpc>
              <a:spcBef>
                <a:spcPts val="0"/>
              </a:spcBef>
              <a:spcAft>
                <a:spcPts val="1875"/>
              </a:spcAft>
            </a:pPr>
            <a:r>
              <a:rPr lang="en-US" sz="2000" u="sng" dirty="0">
                <a:solidFill>
                  <a:srgbClr val="0A2458"/>
                </a:solidFill>
                <a:effectLst/>
                <a:latin typeface="Arial" panose="020B0604020202020204" pitchFamily="34" charset="0"/>
                <a:ea typeface="Times New Roman" panose="02020603050405020304" pitchFamily="18" charset="0"/>
                <a:cs typeface="Arial" panose="020B0604020202020204" pitchFamily="34" charset="0"/>
                <a:hlinkClick r:id="rId4"/>
              </a:rPr>
              <a:t>https://www.saferfederalworkforce.gov/</a:t>
            </a:r>
            <a:endParaRPr lang="en-US" sz="2000" u="sng" dirty="0">
              <a:solidFill>
                <a:srgbClr val="0A2458"/>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ts val="2110"/>
              </a:lnSpc>
              <a:spcBef>
                <a:spcPts val="0"/>
              </a:spcBef>
              <a:spcAft>
                <a:spcPts val="1875"/>
              </a:spcAft>
            </a:pPr>
            <a:r>
              <a:rPr lang="en-US" sz="2000" u="sng" dirty="0">
                <a:solidFill>
                  <a:srgbClr val="0A2458"/>
                </a:solidFill>
                <a:latin typeface="Arial" panose="020B0604020202020204" pitchFamily="34" charset="0"/>
                <a:ea typeface="Times New Roman" panose="02020603050405020304" pitchFamily="18" charset="0"/>
                <a:cs typeface="Arial" panose="020B0604020202020204" pitchFamily="34" charset="0"/>
              </a:rPr>
              <a:t>Covered contractors must ensure </a:t>
            </a:r>
            <a:r>
              <a:rPr lang="en-US" sz="2000" dirty="0">
                <a:solidFill>
                  <a:srgbClr val="0A2458"/>
                </a:solidFill>
                <a:latin typeface="Arial" panose="020B0604020202020204" pitchFamily="34" charset="0"/>
                <a:ea typeface="Times New Roman" panose="02020603050405020304" pitchFamily="18" charset="0"/>
                <a:cs typeface="Arial" panose="020B0604020202020204" pitchFamily="34" charset="0"/>
              </a:rPr>
              <a:t>that all covered contractor employees are fully vaccinated for COVID-19, unless the employee is legally entitled to an accommodation. </a:t>
            </a:r>
            <a:r>
              <a:rPr lang="en-US" sz="2000" u="sng" dirty="0">
                <a:solidFill>
                  <a:srgbClr val="0A2458"/>
                </a:solidFill>
                <a:latin typeface="Arial" panose="020B0604020202020204" pitchFamily="34" charset="0"/>
                <a:ea typeface="Times New Roman" panose="02020603050405020304" pitchFamily="18" charset="0"/>
                <a:cs typeface="Arial" panose="020B0604020202020204" pitchFamily="34" charset="0"/>
              </a:rPr>
              <a:t>Covered contractor employees must be fully vaccinated no later than December 8, 2021</a:t>
            </a:r>
            <a:r>
              <a:rPr lang="en-US" sz="2000" dirty="0">
                <a:solidFill>
                  <a:srgbClr val="0A2458"/>
                </a:solidFill>
                <a:latin typeface="Arial" panose="020B0604020202020204" pitchFamily="34" charset="0"/>
                <a:ea typeface="Times New Roman" panose="02020603050405020304" pitchFamily="18" charset="0"/>
                <a:cs typeface="Arial" panose="020B0604020202020204" pitchFamily="34" charset="0"/>
              </a:rPr>
              <a:t>. </a:t>
            </a:r>
          </a:p>
          <a:p>
            <a:pPr marL="0" marR="0">
              <a:lnSpc>
                <a:spcPts val="2110"/>
              </a:lnSpc>
              <a:spcBef>
                <a:spcPts val="0"/>
              </a:spcBef>
              <a:spcAft>
                <a:spcPts val="1875"/>
              </a:spcAft>
            </a:pPr>
            <a:r>
              <a:rPr lang="en-US" sz="2000" u="sng" dirty="0">
                <a:solidFill>
                  <a:srgbClr val="0A2458"/>
                </a:solidFill>
                <a:latin typeface="Arial" panose="020B0604020202020204" pitchFamily="34" charset="0"/>
                <a:ea typeface="Times New Roman" panose="02020603050405020304" pitchFamily="18" charset="0"/>
                <a:cs typeface="Arial" panose="020B0604020202020204" pitchFamily="34" charset="0"/>
              </a:rPr>
              <a:t>After that date, all covered contractor employees must be fully vaccinated </a:t>
            </a:r>
            <a:r>
              <a:rPr lang="en-US" sz="2000" dirty="0">
                <a:solidFill>
                  <a:srgbClr val="0A2458"/>
                </a:solidFill>
                <a:latin typeface="Arial" panose="020B0604020202020204" pitchFamily="34" charset="0"/>
                <a:ea typeface="Times New Roman" panose="02020603050405020304" pitchFamily="18" charset="0"/>
                <a:cs typeface="Arial" panose="020B0604020202020204" pitchFamily="34" charset="0"/>
              </a:rPr>
              <a:t>by the first day of the period of performance on a newly awarded covered contract, and </a:t>
            </a:r>
            <a:r>
              <a:rPr lang="en-US" sz="2000" u="sng" dirty="0">
                <a:solidFill>
                  <a:srgbClr val="0A2458"/>
                </a:solidFill>
                <a:latin typeface="Arial" panose="020B0604020202020204" pitchFamily="34" charset="0"/>
                <a:ea typeface="Times New Roman" panose="02020603050405020304" pitchFamily="18" charset="0"/>
                <a:cs typeface="Arial" panose="020B0604020202020204" pitchFamily="34" charset="0"/>
              </a:rPr>
              <a:t>by the first day of the period of performance on an exercised option or extended or renewed contract </a:t>
            </a:r>
            <a:r>
              <a:rPr lang="en-US" sz="2000" dirty="0">
                <a:solidFill>
                  <a:srgbClr val="0A2458"/>
                </a:solidFill>
                <a:latin typeface="Arial" panose="020B0604020202020204" pitchFamily="34" charset="0"/>
                <a:ea typeface="Times New Roman" panose="02020603050405020304" pitchFamily="18" charset="0"/>
                <a:cs typeface="Arial" panose="020B0604020202020204" pitchFamily="34" charset="0"/>
              </a:rPr>
              <a:t>when the clause has been incorporated into the covered contract.</a:t>
            </a:r>
          </a:p>
          <a:p>
            <a:pPr marL="0" marR="0">
              <a:lnSpc>
                <a:spcPts val="2110"/>
              </a:lnSpc>
              <a:spcBef>
                <a:spcPts val="0"/>
              </a:spcBef>
              <a:spcAft>
                <a:spcPts val="1875"/>
              </a:spcAft>
            </a:pPr>
            <a:endParaRPr lang="en-US" sz="2000" u="sng" dirty="0">
              <a:solidFill>
                <a:srgbClr val="0A2458"/>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62084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9628" y="1766656"/>
            <a:ext cx="7472371" cy="5091344"/>
          </a:xfrm>
          <a:prstGeom prst="rect">
            <a:avLst/>
          </a:prstGeom>
        </p:spPr>
      </p:pic>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IN" smtClean="0"/>
              <a:pPr/>
              <a:t>27</a:t>
            </a:fld>
            <a:endParaRPr lang="en-IN"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1498" y="136525"/>
            <a:ext cx="3230502" cy="1008694"/>
          </a:xfrm>
          <a:prstGeom prst="rect">
            <a:avLst/>
          </a:prstGeom>
        </p:spPr>
      </p:pic>
      <p:sp>
        <p:nvSpPr>
          <p:cNvPr id="15" name="Text Placeholder 14">
            <a:extLst>
              <a:ext uri="{FF2B5EF4-FFF2-40B4-BE49-F238E27FC236}">
                <a16:creationId xmlns:a16="http://schemas.microsoft.com/office/drawing/2014/main" id="{2446CB5C-1091-47A7-A6CC-2BD91B32DCD0}"/>
              </a:ext>
            </a:extLst>
          </p:cNvPr>
          <p:cNvSpPr>
            <a:spLocks noGrp="1"/>
          </p:cNvSpPr>
          <p:nvPr>
            <p:ph type="body" sz="quarter" idx="13"/>
          </p:nvPr>
        </p:nvSpPr>
        <p:spPr>
          <a:xfrm>
            <a:off x="205739" y="375347"/>
            <a:ext cx="7384072" cy="608895"/>
          </a:xfrm>
        </p:spPr>
        <p:txBody>
          <a:bodyPr/>
          <a:lstStyle/>
          <a:p>
            <a:r>
              <a:rPr lang="en-US" sz="4000" b="1" dirty="0">
                <a:latin typeface="Georgia" panose="02040502050405020303" pitchFamily="18" charset="0"/>
              </a:rPr>
              <a:t>COVID 19</a:t>
            </a:r>
          </a:p>
        </p:txBody>
      </p:sp>
      <p:sp>
        <p:nvSpPr>
          <p:cNvPr id="9" name="Content Placeholder 1">
            <a:extLst>
              <a:ext uri="{FF2B5EF4-FFF2-40B4-BE49-F238E27FC236}">
                <a16:creationId xmlns:a16="http://schemas.microsoft.com/office/drawing/2014/main" id="{D85183BB-FA08-4EC8-8D7E-55E87ABE5646}"/>
              </a:ext>
            </a:extLst>
          </p:cNvPr>
          <p:cNvSpPr txBox="1">
            <a:spLocks/>
          </p:cNvSpPr>
          <p:nvPr/>
        </p:nvSpPr>
        <p:spPr>
          <a:xfrm>
            <a:off x="-335771" y="1245579"/>
            <a:ext cx="7220534" cy="4758267"/>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lang="en-U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lang="en-IN"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ctr">
              <a:lnSpc>
                <a:spcPct val="100000"/>
              </a:lnSpc>
              <a:spcBef>
                <a:spcPts val="1125"/>
              </a:spcBef>
              <a:spcAft>
                <a:spcPts val="0"/>
              </a:spcAft>
              <a:buNone/>
            </a:pPr>
            <a:r>
              <a:rPr lang="en-US" sz="1800" b="1" kern="1800" cap="all" spc="-20" dirty="0">
                <a:solidFill>
                  <a:srgbClr val="0A2458"/>
                </a:solidFill>
                <a:effectLst/>
                <a:latin typeface="Arial" panose="020B0604020202020204" pitchFamily="34" charset="0"/>
                <a:ea typeface="Times New Roman" panose="02020603050405020304" pitchFamily="18" charset="0"/>
                <a:cs typeface="Arial" panose="020B0604020202020204" pitchFamily="34" charset="0"/>
              </a:rPr>
              <a:t>GUIDANCE on Ensuring Adequate COVID Safety Protocols for Federal Contractors</a:t>
            </a:r>
            <a:endParaRPr lang="en-US" sz="1800" b="1" cap="all" dirty="0">
              <a:effectLst/>
              <a:latin typeface="Arial" panose="020B0604020202020204" pitchFamily="34" charset="0"/>
              <a:ea typeface="Calibri" panose="020F0502020204030204" pitchFamily="34" charset="0"/>
              <a:cs typeface="Arial" panose="020B0604020202020204" pitchFamily="34" charset="0"/>
            </a:endParaRPr>
          </a:p>
          <a:p>
            <a:pPr algn="l" fontAlgn="base">
              <a:buFont typeface="Arial" panose="020B0604020202020204" pitchFamily="34" charset="0"/>
              <a:buChar char="•"/>
            </a:pPr>
            <a:endParaRPr lang="en-US" b="0" i="0" dirty="0">
              <a:solidFill>
                <a:srgbClr val="3D3D3D"/>
              </a:solidFill>
              <a:effectLst/>
              <a:latin typeface="Source Sans Pro" panose="020B0503030403020204" pitchFamily="34" charset="0"/>
            </a:endParaRPr>
          </a:p>
        </p:txBody>
      </p:sp>
      <p:sp>
        <p:nvSpPr>
          <p:cNvPr id="8" name="TextBox 7">
            <a:extLst>
              <a:ext uri="{FF2B5EF4-FFF2-40B4-BE49-F238E27FC236}">
                <a16:creationId xmlns:a16="http://schemas.microsoft.com/office/drawing/2014/main" id="{57A0FC79-981E-4F76-9E0A-D33D28AF5586}"/>
              </a:ext>
            </a:extLst>
          </p:cNvPr>
          <p:cNvSpPr txBox="1"/>
          <p:nvPr/>
        </p:nvSpPr>
        <p:spPr>
          <a:xfrm>
            <a:off x="92617" y="1624530"/>
            <a:ext cx="7316851" cy="5078313"/>
          </a:xfrm>
          <a:prstGeom prst="rect">
            <a:avLst/>
          </a:prstGeom>
          <a:noFill/>
        </p:spPr>
        <p:txBody>
          <a:bodyPr wrap="square">
            <a:spAutoFit/>
          </a:bodyPr>
          <a:lstStyle/>
          <a:p>
            <a:endParaRPr lang="en-US" dirty="0"/>
          </a:p>
          <a:p>
            <a:r>
              <a:rPr lang="en-US" sz="1700" dirty="0">
                <a:latin typeface="Arial" panose="020B0604020202020204" pitchFamily="34" charset="0"/>
                <a:cs typeface="Arial" panose="020B0604020202020204" pitchFamily="34" charset="0"/>
              </a:rPr>
              <a:t>The covered contractor must review its covered employees’</a:t>
            </a:r>
          </a:p>
          <a:p>
            <a:r>
              <a:rPr lang="en-US" sz="1700" dirty="0">
                <a:latin typeface="Arial" panose="020B0604020202020204" pitchFamily="34" charset="0"/>
                <a:cs typeface="Arial" panose="020B0604020202020204" pitchFamily="34" charset="0"/>
              </a:rPr>
              <a:t>documentation to prove vaccination status. Covered contractors must require covered contractor employees to show or provide their employer with one of the following documents: </a:t>
            </a:r>
          </a:p>
          <a:p>
            <a:pPr marL="742950" lvl="1"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a copy of the record of immunization from a health care provider or pharmacy, </a:t>
            </a:r>
          </a:p>
          <a:p>
            <a:pPr marL="742950" lvl="1"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a copy of the COVID-19 Vaccination Record Card (CDC Form MLS-319813_r, published on September 3, 2020), </a:t>
            </a:r>
          </a:p>
          <a:p>
            <a:pPr marL="742950" lvl="1"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a copy of medical records documenting the vaccination, </a:t>
            </a:r>
          </a:p>
          <a:p>
            <a:pPr marL="742950" lvl="1"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a copy of immunization records from a public health or State immunization information system, or a </a:t>
            </a:r>
          </a:p>
          <a:p>
            <a:pPr marL="742950" lvl="1" indent="-285750">
              <a:buFont typeface="Arial" panose="020B0604020202020204" pitchFamily="34" charset="0"/>
              <a:buChar char="•"/>
            </a:pPr>
            <a:r>
              <a:rPr lang="en-US" sz="1700" dirty="0">
                <a:latin typeface="Arial" panose="020B0604020202020204" pitchFamily="34" charset="0"/>
                <a:cs typeface="Arial" panose="020B0604020202020204" pitchFamily="34" charset="0"/>
              </a:rPr>
              <a:t>copy of any other official documentation verifying vaccination with information on the vaccine name, date(s) of administration, and the name of health care professional or clinic site administering vaccine. </a:t>
            </a:r>
          </a:p>
          <a:p>
            <a:r>
              <a:rPr lang="en-US" sz="1700" dirty="0">
                <a:latin typeface="Arial" panose="020B0604020202020204" pitchFamily="34" charset="0"/>
                <a:cs typeface="Arial" panose="020B0604020202020204" pitchFamily="34" charset="0"/>
              </a:rPr>
              <a:t>Covered contractors may allow covered contractor employees to show or provide to their employer a digital copy of such records, including, for example, a digital photograph, scanned image, or PDF of such a record.</a:t>
            </a:r>
          </a:p>
        </p:txBody>
      </p:sp>
    </p:spTree>
    <p:extLst>
      <p:ext uri="{BB962C8B-B14F-4D97-AF65-F5344CB8AC3E}">
        <p14:creationId xmlns:p14="http://schemas.microsoft.com/office/powerpoint/2010/main" val="964602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628" y="1766656"/>
            <a:ext cx="7472371" cy="5091344"/>
          </a:xfrm>
          <a:prstGeom prst="rect">
            <a:avLst/>
          </a:prstGeom>
        </p:spPr>
      </p:pic>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IN" smtClean="0"/>
              <a:pPr/>
              <a:t>28</a:t>
            </a:fld>
            <a:endParaRPr lang="en-IN"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498" y="136525"/>
            <a:ext cx="3230502" cy="1008694"/>
          </a:xfrm>
          <a:prstGeom prst="rect">
            <a:avLst/>
          </a:prstGeom>
        </p:spPr>
      </p:pic>
      <p:sp>
        <p:nvSpPr>
          <p:cNvPr id="15" name="Text Placeholder 14">
            <a:extLst>
              <a:ext uri="{FF2B5EF4-FFF2-40B4-BE49-F238E27FC236}">
                <a16:creationId xmlns:a16="http://schemas.microsoft.com/office/drawing/2014/main" id="{2446CB5C-1091-47A7-A6CC-2BD91B32DCD0}"/>
              </a:ext>
            </a:extLst>
          </p:cNvPr>
          <p:cNvSpPr>
            <a:spLocks noGrp="1"/>
          </p:cNvSpPr>
          <p:nvPr>
            <p:ph type="body" sz="quarter" idx="13"/>
          </p:nvPr>
        </p:nvSpPr>
        <p:spPr>
          <a:xfrm>
            <a:off x="78537" y="136525"/>
            <a:ext cx="7384072" cy="608895"/>
          </a:xfrm>
        </p:spPr>
        <p:txBody>
          <a:bodyPr/>
          <a:lstStyle/>
          <a:p>
            <a:r>
              <a:rPr lang="en-US" sz="4000" b="1" dirty="0">
                <a:latin typeface="Georgia" panose="02040502050405020303" pitchFamily="18" charset="0"/>
              </a:rPr>
              <a:t>COVID 19</a:t>
            </a:r>
          </a:p>
        </p:txBody>
      </p:sp>
      <p:sp>
        <p:nvSpPr>
          <p:cNvPr id="9" name="Content Placeholder 1">
            <a:extLst>
              <a:ext uri="{FF2B5EF4-FFF2-40B4-BE49-F238E27FC236}">
                <a16:creationId xmlns:a16="http://schemas.microsoft.com/office/drawing/2014/main" id="{D85183BB-FA08-4EC8-8D7E-55E87ABE5646}"/>
              </a:ext>
            </a:extLst>
          </p:cNvPr>
          <p:cNvSpPr txBox="1">
            <a:spLocks/>
          </p:cNvSpPr>
          <p:nvPr/>
        </p:nvSpPr>
        <p:spPr>
          <a:xfrm>
            <a:off x="78537" y="2099733"/>
            <a:ext cx="7220534" cy="4758267"/>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lang="en-U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lang="en-IN"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ctr">
              <a:lnSpc>
                <a:spcPct val="100000"/>
              </a:lnSpc>
              <a:spcBef>
                <a:spcPts val="1125"/>
              </a:spcBef>
              <a:spcAft>
                <a:spcPts val="0"/>
              </a:spcAft>
              <a:buNone/>
            </a:pPr>
            <a:r>
              <a:rPr lang="en-US" sz="1800" b="1" kern="1800" cap="all" spc="-20" dirty="0">
                <a:solidFill>
                  <a:srgbClr val="0A2458"/>
                </a:solidFill>
                <a:effectLst/>
                <a:latin typeface="Arial" panose="020B0604020202020204" pitchFamily="34" charset="0"/>
                <a:ea typeface="Times New Roman" panose="02020603050405020304" pitchFamily="18" charset="0"/>
                <a:cs typeface="Arial" panose="020B0604020202020204" pitchFamily="34" charset="0"/>
              </a:rPr>
              <a:t>SAFER WEBSITE FOR COVID GUIDANCE</a:t>
            </a:r>
            <a:endParaRPr lang="en-US" sz="1800" b="1" cap="all" dirty="0">
              <a:effectLst/>
              <a:latin typeface="Arial" panose="020B0604020202020204" pitchFamily="34" charset="0"/>
              <a:ea typeface="Calibri" panose="020F0502020204030204" pitchFamily="34" charset="0"/>
              <a:cs typeface="Arial" panose="020B0604020202020204" pitchFamily="34" charset="0"/>
            </a:endParaRPr>
          </a:p>
          <a:p>
            <a:pPr algn="l" fontAlgn="base">
              <a:buFont typeface="Arial" panose="020B0604020202020204" pitchFamily="34" charset="0"/>
              <a:buChar char="•"/>
            </a:pPr>
            <a:r>
              <a:rPr lang="en-US" sz="1800" b="0" i="0" dirty="0">
                <a:solidFill>
                  <a:srgbClr val="3D3D3D"/>
                </a:solidFill>
                <a:effectLst/>
                <a:latin typeface="Arial" panose="020B0604020202020204" pitchFamily="34" charset="0"/>
                <a:cs typeface="Arial" panose="020B0604020202020204" pitchFamily="34" charset="0"/>
              </a:rPr>
              <a:t>https://www.saferfederalworkforce.gov/faq/</a:t>
            </a:r>
          </a:p>
        </p:txBody>
      </p:sp>
      <p:pic>
        <p:nvPicPr>
          <p:cNvPr id="3" name="Picture 2">
            <a:extLst>
              <a:ext uri="{FF2B5EF4-FFF2-40B4-BE49-F238E27FC236}">
                <a16:creationId xmlns:a16="http://schemas.microsoft.com/office/drawing/2014/main" id="{6F336183-EC46-4E1D-B67F-485B41D295DF}"/>
              </a:ext>
            </a:extLst>
          </p:cNvPr>
          <p:cNvPicPr>
            <a:picLocks noChangeAspect="1"/>
          </p:cNvPicPr>
          <p:nvPr/>
        </p:nvPicPr>
        <p:blipFill>
          <a:blip r:embed="rId4"/>
          <a:stretch>
            <a:fillRect/>
          </a:stretch>
        </p:blipFill>
        <p:spPr>
          <a:xfrm>
            <a:off x="78537" y="2918525"/>
            <a:ext cx="7083834" cy="3939475"/>
          </a:xfrm>
          <a:prstGeom prst="rect">
            <a:avLst/>
          </a:prstGeom>
        </p:spPr>
      </p:pic>
    </p:spTree>
    <p:extLst>
      <p:ext uri="{BB962C8B-B14F-4D97-AF65-F5344CB8AC3E}">
        <p14:creationId xmlns:p14="http://schemas.microsoft.com/office/powerpoint/2010/main" val="1044742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9628" y="1766656"/>
            <a:ext cx="7472371" cy="5091344"/>
          </a:xfrm>
          <a:prstGeom prst="rect">
            <a:avLst/>
          </a:prstGeom>
        </p:spPr>
      </p:pic>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IN" smtClean="0"/>
              <a:pPr/>
              <a:t>29</a:t>
            </a:fld>
            <a:endParaRPr lang="en-IN"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1498" y="136525"/>
            <a:ext cx="3230502" cy="1008694"/>
          </a:xfrm>
          <a:prstGeom prst="rect">
            <a:avLst/>
          </a:prstGeom>
        </p:spPr>
      </p:pic>
      <p:sp>
        <p:nvSpPr>
          <p:cNvPr id="15" name="Text Placeholder 14">
            <a:extLst>
              <a:ext uri="{FF2B5EF4-FFF2-40B4-BE49-F238E27FC236}">
                <a16:creationId xmlns:a16="http://schemas.microsoft.com/office/drawing/2014/main" id="{2446CB5C-1091-47A7-A6CC-2BD91B32DCD0}"/>
              </a:ext>
            </a:extLst>
          </p:cNvPr>
          <p:cNvSpPr>
            <a:spLocks noGrp="1"/>
          </p:cNvSpPr>
          <p:nvPr>
            <p:ph type="body" sz="quarter" idx="13"/>
          </p:nvPr>
        </p:nvSpPr>
        <p:spPr>
          <a:xfrm>
            <a:off x="130418" y="136525"/>
            <a:ext cx="7384072" cy="608895"/>
          </a:xfrm>
        </p:spPr>
        <p:txBody>
          <a:bodyPr/>
          <a:lstStyle/>
          <a:p>
            <a:r>
              <a:rPr lang="en-US" sz="4000" b="1" dirty="0">
                <a:latin typeface="Georgia" panose="02040502050405020303" pitchFamily="18" charset="0"/>
              </a:rPr>
              <a:t>COVID 19</a:t>
            </a:r>
          </a:p>
        </p:txBody>
      </p:sp>
      <p:sp>
        <p:nvSpPr>
          <p:cNvPr id="9" name="Content Placeholder 1">
            <a:extLst>
              <a:ext uri="{FF2B5EF4-FFF2-40B4-BE49-F238E27FC236}">
                <a16:creationId xmlns:a16="http://schemas.microsoft.com/office/drawing/2014/main" id="{D85183BB-FA08-4EC8-8D7E-55E87ABE5646}"/>
              </a:ext>
            </a:extLst>
          </p:cNvPr>
          <p:cNvSpPr txBox="1">
            <a:spLocks/>
          </p:cNvSpPr>
          <p:nvPr/>
        </p:nvSpPr>
        <p:spPr>
          <a:xfrm>
            <a:off x="130418" y="1366857"/>
            <a:ext cx="7220534" cy="4758267"/>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lang="en-U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lang="en-IN"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ctr">
              <a:lnSpc>
                <a:spcPct val="100000"/>
              </a:lnSpc>
              <a:spcBef>
                <a:spcPts val="1125"/>
              </a:spcBef>
              <a:spcAft>
                <a:spcPts val="0"/>
              </a:spcAft>
              <a:buNone/>
            </a:pPr>
            <a:r>
              <a:rPr lang="en-US" sz="1800" b="1" kern="1800" cap="all" spc="-20" dirty="0">
                <a:solidFill>
                  <a:srgbClr val="0A2458"/>
                </a:solidFill>
                <a:effectLst/>
                <a:latin typeface="Arial" panose="020B0604020202020204" pitchFamily="34" charset="0"/>
                <a:ea typeface="Times New Roman" panose="02020603050405020304" pitchFamily="18" charset="0"/>
                <a:cs typeface="Arial" panose="020B0604020202020204" pitchFamily="34" charset="0"/>
              </a:rPr>
              <a:t>GUIDANCE on Ensuring Adequate COVID Safety Protocols for Federal Contractors</a:t>
            </a:r>
            <a:endParaRPr lang="en-US" sz="1800" b="1" cap="all" dirty="0">
              <a:effectLst/>
              <a:latin typeface="Arial" panose="020B0604020202020204" pitchFamily="34" charset="0"/>
              <a:ea typeface="Calibri" panose="020F0502020204030204" pitchFamily="34" charset="0"/>
              <a:cs typeface="Arial" panose="020B0604020202020204" pitchFamily="34" charset="0"/>
            </a:endParaRPr>
          </a:p>
          <a:p>
            <a:pPr algn="l" fontAlgn="base">
              <a:buFont typeface="Arial" panose="020B0604020202020204" pitchFamily="34" charset="0"/>
              <a:buChar char="•"/>
            </a:pPr>
            <a:r>
              <a:rPr lang="en-US" sz="1800" b="0" i="0" dirty="0">
                <a:solidFill>
                  <a:srgbClr val="3D3D3D"/>
                </a:solidFill>
                <a:effectLst/>
                <a:latin typeface="Arial" panose="020B0604020202020204" pitchFamily="34" charset="0"/>
                <a:cs typeface="Arial" panose="020B0604020202020204" pitchFamily="34" charset="0"/>
              </a:rPr>
              <a:t>https://www.saferfederalworkforce.gov/</a:t>
            </a:r>
            <a:r>
              <a:rPr lang="en-US" sz="1800" dirty="0">
                <a:solidFill>
                  <a:srgbClr val="3D3D3D"/>
                </a:solidFill>
                <a:latin typeface="Arial" panose="020B0604020202020204" pitchFamily="34" charset="0"/>
                <a:cs typeface="Arial" panose="020B0604020202020204" pitchFamily="34" charset="0"/>
              </a:rPr>
              <a:t>new</a:t>
            </a:r>
            <a:r>
              <a:rPr lang="en-US" sz="1800" b="0" i="0" dirty="0">
                <a:solidFill>
                  <a:srgbClr val="3D3D3D"/>
                </a:solidFill>
                <a:effectLst/>
                <a:latin typeface="Arial" panose="020B0604020202020204" pitchFamily="34" charset="0"/>
                <a:cs typeface="Arial" panose="020B0604020202020204" pitchFamily="34" charset="0"/>
              </a:rPr>
              <a:t>/</a:t>
            </a:r>
          </a:p>
        </p:txBody>
      </p:sp>
      <p:sp>
        <p:nvSpPr>
          <p:cNvPr id="11" name="TextBox 10">
            <a:extLst>
              <a:ext uri="{FF2B5EF4-FFF2-40B4-BE49-F238E27FC236}">
                <a16:creationId xmlns:a16="http://schemas.microsoft.com/office/drawing/2014/main" id="{9FBAE4D6-15A0-42FB-BE8B-586A7EBD3481}"/>
              </a:ext>
            </a:extLst>
          </p:cNvPr>
          <p:cNvSpPr txBox="1"/>
          <p:nvPr/>
        </p:nvSpPr>
        <p:spPr>
          <a:xfrm>
            <a:off x="130418" y="2345356"/>
            <a:ext cx="7009684" cy="4401205"/>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Safer Federal Workforce Task Force</a:t>
            </a:r>
          </a:p>
          <a:p>
            <a:r>
              <a:rPr lang="en-US" sz="1400" dirty="0">
                <a:latin typeface="Arial" panose="020B0604020202020204" pitchFamily="34" charset="0"/>
                <a:cs typeface="Arial" panose="020B0604020202020204" pitchFamily="34" charset="0"/>
              </a:rPr>
              <a:t>COVID-19 Workplace Safety: Agency Model Safety Principles</a:t>
            </a:r>
          </a:p>
          <a:p>
            <a:r>
              <a:rPr lang="en-US" sz="1400" dirty="0">
                <a:latin typeface="Arial" panose="020B0604020202020204" pitchFamily="34" charset="0"/>
                <a:cs typeface="Arial" panose="020B0604020202020204" pitchFamily="34" charset="0"/>
              </a:rPr>
              <a:t>Last Updated September 13, 2021 (Previously Updated July 29, 2021)</a:t>
            </a:r>
          </a:p>
          <a:p>
            <a:r>
              <a:rPr lang="en-US" sz="1400" dirty="0">
                <a:latin typeface="Arial" panose="020B0604020202020204" pitchFamily="34" charset="0"/>
                <a:cs typeface="Arial" panose="020B0604020202020204" pitchFamily="34" charset="0"/>
              </a:rPr>
              <a:t>Recent Updates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 Federal Executive Branch employees must be fully vaccinated, except in limited circumstances where an employee is legally entitled to a reasonable accommodation. Agencies must work expeditiously so that their employees are fully vaccinated as quickly as possible and by no later than November 22, 2021.</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 With the government-wide adoption and implementation of these vaccination requirements, agencies are no longer required to establish a screening testing program for employees or onsite contractor employees who are not fully vaccinated, although they may do so.</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 The President has announced that Federal contractor employees will be required to be vaccinated. Prior to being contractually required to be vaccinated, onsite contractor employees who are not fully vaccinated and are not part of an agency testing program must provide proof of a negative COVID-19 test from no later than the previous 3 days prior to entry to a Federal building.</a:t>
            </a:r>
          </a:p>
        </p:txBody>
      </p:sp>
    </p:spTree>
    <p:extLst>
      <p:ext uri="{BB962C8B-B14F-4D97-AF65-F5344CB8AC3E}">
        <p14:creationId xmlns:p14="http://schemas.microsoft.com/office/powerpoint/2010/main" val="3756748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628" y="1766656"/>
            <a:ext cx="7472371" cy="5091344"/>
          </a:xfrm>
          <a:prstGeom prst="rect">
            <a:avLst/>
          </a:prstGeom>
        </p:spPr>
      </p:pic>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IN" smtClean="0"/>
              <a:pPr/>
              <a:t>3</a:t>
            </a:fld>
            <a:endParaRPr lang="en-IN"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498" y="136525"/>
            <a:ext cx="3230502" cy="1008694"/>
          </a:xfrm>
          <a:prstGeom prst="rect">
            <a:avLst/>
          </a:prstGeom>
        </p:spPr>
      </p:pic>
      <p:sp>
        <p:nvSpPr>
          <p:cNvPr id="15" name="Text Placeholder 14">
            <a:extLst>
              <a:ext uri="{FF2B5EF4-FFF2-40B4-BE49-F238E27FC236}">
                <a16:creationId xmlns:a16="http://schemas.microsoft.com/office/drawing/2014/main" id="{2446CB5C-1091-47A7-A6CC-2BD91B32DCD0}"/>
              </a:ext>
            </a:extLst>
          </p:cNvPr>
          <p:cNvSpPr>
            <a:spLocks noGrp="1"/>
          </p:cNvSpPr>
          <p:nvPr>
            <p:ph type="body" sz="quarter" idx="13"/>
          </p:nvPr>
        </p:nvSpPr>
        <p:spPr>
          <a:xfrm>
            <a:off x="113707" y="1026617"/>
            <a:ext cx="7384072" cy="608895"/>
          </a:xfrm>
        </p:spPr>
        <p:txBody>
          <a:bodyPr/>
          <a:lstStyle/>
          <a:p>
            <a:r>
              <a:rPr lang="en-US" sz="4000" b="1" dirty="0">
                <a:latin typeface="Georgia" panose="02040502050405020303" pitchFamily="18" charset="0"/>
                <a:cs typeface="Arial" panose="020B0604020202020204" pitchFamily="34" charset="0"/>
              </a:rPr>
              <a:t>COVID 19</a:t>
            </a:r>
          </a:p>
        </p:txBody>
      </p:sp>
      <p:sp>
        <p:nvSpPr>
          <p:cNvPr id="2" name="TextBox 1">
            <a:extLst>
              <a:ext uri="{FF2B5EF4-FFF2-40B4-BE49-F238E27FC236}">
                <a16:creationId xmlns:a16="http://schemas.microsoft.com/office/drawing/2014/main" id="{00837C04-A75E-4593-A7FA-7EDD77750024}"/>
              </a:ext>
            </a:extLst>
          </p:cNvPr>
          <p:cNvSpPr txBox="1"/>
          <p:nvPr/>
        </p:nvSpPr>
        <p:spPr>
          <a:xfrm>
            <a:off x="668066" y="2818925"/>
            <a:ext cx="7229543" cy="2862322"/>
          </a:xfrm>
          <a:prstGeom prst="rect">
            <a:avLst/>
          </a:prstGeom>
          <a:noFill/>
        </p:spPr>
        <p:txBody>
          <a:bodyPr wrap="none" rtlCol="0">
            <a:spAutoFit/>
          </a:bodyPr>
          <a:lstStyle/>
          <a:p>
            <a:r>
              <a:rPr lang="en-US" sz="3600" b="1" dirty="0">
                <a:latin typeface="Arial" panose="020B0604020202020204" pitchFamily="34" charset="0"/>
                <a:cs typeface="Arial" panose="020B0604020202020204" pitchFamily="34" charset="0"/>
              </a:rPr>
              <a:t>Welcome to the world of COVID.</a:t>
            </a:r>
          </a:p>
          <a:p>
            <a:endParaRPr lang="en-US" sz="3600" b="1" dirty="0">
              <a:latin typeface="Arial" panose="020B0604020202020204" pitchFamily="34" charset="0"/>
              <a:cs typeface="Arial" panose="020B0604020202020204" pitchFamily="34" charset="0"/>
            </a:endParaRPr>
          </a:p>
          <a:p>
            <a:r>
              <a:rPr lang="en-US" sz="3600" b="1" dirty="0">
                <a:latin typeface="Arial" panose="020B0604020202020204" pitchFamily="34" charset="0"/>
                <a:cs typeface="Arial" panose="020B0604020202020204" pitchFamily="34" charset="0"/>
              </a:rPr>
              <a:t>How bad is it?</a:t>
            </a:r>
          </a:p>
          <a:p>
            <a:endParaRPr lang="en-US" sz="3600" b="1" dirty="0">
              <a:latin typeface="Arial" panose="020B0604020202020204" pitchFamily="34" charset="0"/>
              <a:cs typeface="Arial" panose="020B0604020202020204" pitchFamily="34" charset="0"/>
            </a:endParaRPr>
          </a:p>
          <a:p>
            <a:r>
              <a:rPr lang="en-US" sz="3600" b="1" dirty="0">
                <a:latin typeface="Arial" panose="020B0604020202020204" pitchFamily="34" charset="0"/>
                <a:cs typeface="Arial" panose="020B0604020202020204" pitchFamily="34" charset="0"/>
              </a:rPr>
              <a:t>Does anyone really know?</a:t>
            </a:r>
          </a:p>
        </p:txBody>
      </p:sp>
    </p:spTree>
    <p:extLst>
      <p:ext uri="{BB962C8B-B14F-4D97-AF65-F5344CB8AC3E}">
        <p14:creationId xmlns:p14="http://schemas.microsoft.com/office/powerpoint/2010/main" val="11042158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628" y="1766656"/>
            <a:ext cx="7472371" cy="5091344"/>
          </a:xfrm>
          <a:prstGeom prst="rect">
            <a:avLst/>
          </a:prstGeom>
        </p:spPr>
      </p:pic>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IN" smtClean="0"/>
              <a:pPr/>
              <a:t>30</a:t>
            </a:fld>
            <a:endParaRPr lang="en-IN"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498" y="136525"/>
            <a:ext cx="3230502" cy="1008694"/>
          </a:xfrm>
          <a:prstGeom prst="rect">
            <a:avLst/>
          </a:prstGeom>
        </p:spPr>
      </p:pic>
      <p:sp>
        <p:nvSpPr>
          <p:cNvPr id="15" name="Text Placeholder 14">
            <a:extLst>
              <a:ext uri="{FF2B5EF4-FFF2-40B4-BE49-F238E27FC236}">
                <a16:creationId xmlns:a16="http://schemas.microsoft.com/office/drawing/2014/main" id="{2446CB5C-1091-47A7-A6CC-2BD91B32DCD0}"/>
              </a:ext>
            </a:extLst>
          </p:cNvPr>
          <p:cNvSpPr>
            <a:spLocks noGrp="1"/>
          </p:cNvSpPr>
          <p:nvPr>
            <p:ph type="body" sz="quarter" idx="13"/>
          </p:nvPr>
        </p:nvSpPr>
        <p:spPr>
          <a:xfrm>
            <a:off x="78537" y="136525"/>
            <a:ext cx="7384072" cy="608895"/>
          </a:xfrm>
        </p:spPr>
        <p:txBody>
          <a:bodyPr/>
          <a:lstStyle/>
          <a:p>
            <a:r>
              <a:rPr lang="en-US" sz="4000" b="1" dirty="0">
                <a:latin typeface="Georgia" panose="02040502050405020303" pitchFamily="18" charset="0"/>
              </a:rPr>
              <a:t>COVID 19</a:t>
            </a:r>
          </a:p>
        </p:txBody>
      </p:sp>
      <p:sp>
        <p:nvSpPr>
          <p:cNvPr id="9" name="Content Placeholder 1">
            <a:extLst>
              <a:ext uri="{FF2B5EF4-FFF2-40B4-BE49-F238E27FC236}">
                <a16:creationId xmlns:a16="http://schemas.microsoft.com/office/drawing/2014/main" id="{D85183BB-FA08-4EC8-8D7E-55E87ABE5646}"/>
              </a:ext>
            </a:extLst>
          </p:cNvPr>
          <p:cNvSpPr txBox="1">
            <a:spLocks/>
          </p:cNvSpPr>
          <p:nvPr/>
        </p:nvSpPr>
        <p:spPr>
          <a:xfrm>
            <a:off x="78537" y="2099733"/>
            <a:ext cx="7220534" cy="4758267"/>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lang="en-U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lang="en-IN"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ctr">
              <a:lnSpc>
                <a:spcPct val="120000"/>
              </a:lnSpc>
              <a:spcBef>
                <a:spcPts val="1125"/>
              </a:spcBef>
              <a:spcAft>
                <a:spcPts val="0"/>
              </a:spcAft>
              <a:buNone/>
            </a:pPr>
            <a:r>
              <a:rPr lang="en-US" sz="2600" b="1" kern="1800" cap="all" spc="-20" dirty="0">
                <a:solidFill>
                  <a:srgbClr val="0A2458"/>
                </a:solidFill>
                <a:effectLst/>
                <a:latin typeface="Arial" panose="020B0604020202020204" pitchFamily="34" charset="0"/>
                <a:ea typeface="Times New Roman" panose="02020603050405020304" pitchFamily="18" charset="0"/>
                <a:cs typeface="Arial" panose="020B0604020202020204" pitchFamily="34" charset="0"/>
              </a:rPr>
              <a:t>GUIDANCE on Ensuring Adequate COVID Safety Protocols for Federal Contractors</a:t>
            </a:r>
            <a:endParaRPr lang="en-US" sz="2600" b="1" cap="all" dirty="0">
              <a:effectLst/>
              <a:latin typeface="Arial" panose="020B0604020202020204" pitchFamily="34" charset="0"/>
              <a:ea typeface="Calibri" panose="020F0502020204030204" pitchFamily="34" charset="0"/>
              <a:cs typeface="Arial" panose="020B0604020202020204" pitchFamily="34" charset="0"/>
            </a:endParaRPr>
          </a:p>
          <a:p>
            <a:pPr algn="l">
              <a:lnSpc>
                <a:spcPct val="110000"/>
              </a:lnSpc>
            </a:pPr>
            <a:r>
              <a:rPr lang="en-US" b="1" i="0" dirty="0">
                <a:solidFill>
                  <a:srgbClr val="1B1B1B"/>
                </a:solidFill>
                <a:effectLst/>
                <a:latin typeface="Arial" panose="020B0604020202020204" pitchFamily="34" charset="0"/>
                <a:cs typeface="Arial" panose="020B0604020202020204" pitchFamily="34" charset="0"/>
              </a:rPr>
              <a:t>Q: Can agencies incorporate vaccination requirements into contracts that are not covered by Executive Order 14042 (Ensuring Adequate COVID Safety Protocols for Contractors)?</a:t>
            </a:r>
            <a:endParaRPr lang="en-US" b="0" i="0" dirty="0">
              <a:solidFill>
                <a:srgbClr val="1B1B1B"/>
              </a:solidFill>
              <a:effectLst/>
              <a:latin typeface="Arial" panose="020B0604020202020204" pitchFamily="34" charset="0"/>
              <a:cs typeface="Arial" panose="020B0604020202020204" pitchFamily="34" charset="0"/>
            </a:endParaRPr>
          </a:p>
          <a:p>
            <a:pPr algn="l">
              <a:lnSpc>
                <a:spcPct val="110000"/>
              </a:lnSpc>
            </a:pPr>
            <a:r>
              <a:rPr lang="en-US" b="0" i="0" dirty="0">
                <a:solidFill>
                  <a:srgbClr val="1B1B1B"/>
                </a:solidFill>
                <a:effectLst/>
                <a:latin typeface="Arial" panose="020B0604020202020204" pitchFamily="34" charset="0"/>
                <a:cs typeface="Arial" panose="020B0604020202020204" pitchFamily="34" charset="0"/>
              </a:rPr>
              <a:t>A: Yes. Agencies are strongly encouraged to incorporate vaccination requirements into contracts that are not covered by Executive Order 14042, consistent with applicable law. </a:t>
            </a:r>
            <a:r>
              <a:rPr lang="en-US" b="0" i="0" u="sng" dirty="0">
                <a:solidFill>
                  <a:srgbClr val="1B1B1B"/>
                </a:solidFill>
                <a:effectLst/>
                <a:latin typeface="Arial" panose="020B0604020202020204" pitchFamily="34" charset="0"/>
                <a:cs typeface="Arial" panose="020B0604020202020204" pitchFamily="34" charset="0"/>
              </a:rPr>
              <a:t>This might include, for example, incorporating vaccination requirements into contracts in advance of when they are otherwise required by the Executive Order </a:t>
            </a:r>
            <a:r>
              <a:rPr lang="en-US" b="0" i="0" dirty="0">
                <a:solidFill>
                  <a:srgbClr val="1B1B1B"/>
                </a:solidFill>
                <a:effectLst/>
                <a:latin typeface="Arial" panose="020B0604020202020204" pitchFamily="34" charset="0"/>
                <a:cs typeface="Arial" panose="020B0604020202020204" pitchFamily="34" charset="0"/>
              </a:rPr>
              <a:t>or incorporating requirements into contracts that are not covered by the Executive Order, such as contracts under the Simplified Acquisition Threshold. Implementation of such additional requirements should generally follow the Safer Federal Workforce Task Force’s guidance for implementing the vaccination requirement in Executive Order 14042.</a:t>
            </a:r>
          </a:p>
          <a:p>
            <a:pPr algn="l" fontAlgn="base">
              <a:buFont typeface="Arial" panose="020B0604020202020204" pitchFamily="34" charset="0"/>
              <a:buChar char="•"/>
            </a:pPr>
            <a:endParaRPr lang="en-US" b="0" i="0" dirty="0">
              <a:solidFill>
                <a:srgbClr val="3D3D3D"/>
              </a:solidFill>
              <a:effectLst/>
              <a:latin typeface="Source Sans Pro" panose="020B0503030403020204" pitchFamily="34" charset="0"/>
            </a:endParaRPr>
          </a:p>
        </p:txBody>
      </p:sp>
    </p:spTree>
    <p:extLst>
      <p:ext uri="{BB962C8B-B14F-4D97-AF65-F5344CB8AC3E}">
        <p14:creationId xmlns:p14="http://schemas.microsoft.com/office/powerpoint/2010/main" val="2142385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9628" y="1766656"/>
            <a:ext cx="7472371" cy="5091344"/>
          </a:xfrm>
          <a:prstGeom prst="rect">
            <a:avLst/>
          </a:prstGeom>
        </p:spPr>
      </p:pic>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IN" smtClean="0"/>
              <a:pPr/>
              <a:t>31</a:t>
            </a:fld>
            <a:endParaRPr lang="en-IN"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1498" y="136525"/>
            <a:ext cx="3230502" cy="1008694"/>
          </a:xfrm>
          <a:prstGeom prst="rect">
            <a:avLst/>
          </a:prstGeom>
        </p:spPr>
      </p:pic>
      <p:sp>
        <p:nvSpPr>
          <p:cNvPr id="15" name="Text Placeholder 14">
            <a:extLst>
              <a:ext uri="{FF2B5EF4-FFF2-40B4-BE49-F238E27FC236}">
                <a16:creationId xmlns:a16="http://schemas.microsoft.com/office/drawing/2014/main" id="{2446CB5C-1091-47A7-A6CC-2BD91B32DCD0}"/>
              </a:ext>
            </a:extLst>
          </p:cNvPr>
          <p:cNvSpPr>
            <a:spLocks noGrp="1"/>
          </p:cNvSpPr>
          <p:nvPr>
            <p:ph type="body" sz="quarter" idx="13"/>
          </p:nvPr>
        </p:nvSpPr>
        <p:spPr>
          <a:xfrm>
            <a:off x="175813" y="136525"/>
            <a:ext cx="7384072" cy="608895"/>
          </a:xfrm>
        </p:spPr>
        <p:txBody>
          <a:bodyPr/>
          <a:lstStyle/>
          <a:p>
            <a:r>
              <a:rPr lang="en-US" sz="4000" b="1" dirty="0">
                <a:latin typeface="Georgia" panose="02040502050405020303" pitchFamily="18" charset="0"/>
              </a:rPr>
              <a:t>COVID 19</a:t>
            </a:r>
          </a:p>
        </p:txBody>
      </p:sp>
      <p:sp>
        <p:nvSpPr>
          <p:cNvPr id="9" name="Content Placeholder 1">
            <a:extLst>
              <a:ext uri="{FF2B5EF4-FFF2-40B4-BE49-F238E27FC236}">
                <a16:creationId xmlns:a16="http://schemas.microsoft.com/office/drawing/2014/main" id="{D85183BB-FA08-4EC8-8D7E-55E87ABE5646}"/>
              </a:ext>
            </a:extLst>
          </p:cNvPr>
          <p:cNvSpPr txBox="1">
            <a:spLocks/>
          </p:cNvSpPr>
          <p:nvPr/>
        </p:nvSpPr>
        <p:spPr>
          <a:xfrm>
            <a:off x="78537" y="1780645"/>
            <a:ext cx="7220534" cy="4758267"/>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lang="en-U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lang="en-IN"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ctr">
              <a:lnSpc>
                <a:spcPct val="120000"/>
              </a:lnSpc>
              <a:spcBef>
                <a:spcPts val="1125"/>
              </a:spcBef>
              <a:spcAft>
                <a:spcPts val="0"/>
              </a:spcAft>
              <a:buNone/>
            </a:pPr>
            <a:r>
              <a:rPr lang="en-US" sz="2300" b="1" kern="1800" cap="all" spc="-20" dirty="0">
                <a:solidFill>
                  <a:srgbClr val="0A2458"/>
                </a:solidFill>
                <a:effectLst/>
                <a:latin typeface="Arial" panose="020B0604020202020204" pitchFamily="34" charset="0"/>
                <a:ea typeface="Times New Roman" panose="02020603050405020304" pitchFamily="18" charset="0"/>
                <a:cs typeface="Arial" panose="020B0604020202020204" pitchFamily="34" charset="0"/>
              </a:rPr>
              <a:t>GUIDANCE on Ensuring Adequate COVID Safety Protocols for Federal Contractors</a:t>
            </a:r>
            <a:endParaRPr lang="en-US" sz="2300" b="1" cap="all" dirty="0">
              <a:effectLst/>
              <a:latin typeface="Arial" panose="020B0604020202020204" pitchFamily="34" charset="0"/>
              <a:ea typeface="Calibri" panose="020F0502020204030204" pitchFamily="34" charset="0"/>
              <a:cs typeface="Arial" panose="020B0604020202020204" pitchFamily="34" charset="0"/>
            </a:endParaRPr>
          </a:p>
          <a:p>
            <a:pPr algn="l">
              <a:lnSpc>
                <a:spcPct val="120000"/>
              </a:lnSpc>
            </a:pPr>
            <a:r>
              <a:rPr lang="en-US" b="1" i="0" dirty="0">
                <a:solidFill>
                  <a:srgbClr val="1B1B1B"/>
                </a:solidFill>
                <a:effectLst/>
                <a:latin typeface="Arial" panose="020B0604020202020204" pitchFamily="34" charset="0"/>
                <a:cs typeface="Arial" panose="020B0604020202020204" pitchFamily="34" charset="0"/>
              </a:rPr>
              <a:t>Q: Should agencies inquire regarding the vaccination status of onsite contractor employees?</a:t>
            </a:r>
            <a:endParaRPr lang="en-US" b="0" i="0" dirty="0">
              <a:solidFill>
                <a:srgbClr val="1B1B1B"/>
              </a:solidFill>
              <a:effectLst/>
              <a:latin typeface="Arial" panose="020B0604020202020204" pitchFamily="34" charset="0"/>
              <a:cs typeface="Arial" panose="020B0604020202020204" pitchFamily="34" charset="0"/>
            </a:endParaRPr>
          </a:p>
          <a:p>
            <a:pPr algn="l">
              <a:lnSpc>
                <a:spcPct val="120000"/>
              </a:lnSpc>
            </a:pPr>
            <a:r>
              <a:rPr lang="en-US" b="0" i="0" dirty="0">
                <a:solidFill>
                  <a:srgbClr val="1B1B1B"/>
                </a:solidFill>
                <a:effectLst/>
                <a:latin typeface="Arial" panose="020B0604020202020204" pitchFamily="34" charset="0"/>
                <a:cs typeface="Arial" panose="020B0604020202020204" pitchFamily="34" charset="0"/>
              </a:rPr>
              <a:t>A: Prior to contractor employees being subject to a contractual requirement to be vaccinated, agencies need to ask about the vaccination status of those onsite contractor employees. Onsite contractor employees must attest to the truthfulness of the response they provide. If an onsite contractor employee chooses not to provide a response, they will be treated as not fully vaccinated for the purpose of agency safety protocols. In requesting this information, agencies should comply with any applicable federal laws, including requirements under the Privacy Act and the Paperwork Reduction Act.</a:t>
            </a:r>
          </a:p>
          <a:p>
            <a:pPr algn="l" fontAlgn="base">
              <a:buFont typeface="Arial" panose="020B0604020202020204" pitchFamily="34" charset="0"/>
              <a:buChar char="•"/>
            </a:pPr>
            <a:endParaRPr lang="en-US" b="0" i="0" dirty="0">
              <a:solidFill>
                <a:srgbClr val="3D3D3D"/>
              </a:solidFill>
              <a:effectLst/>
              <a:latin typeface="Source Sans Pro" panose="020B0503030403020204" pitchFamily="34" charset="0"/>
            </a:endParaRPr>
          </a:p>
        </p:txBody>
      </p:sp>
    </p:spTree>
    <p:extLst>
      <p:ext uri="{BB962C8B-B14F-4D97-AF65-F5344CB8AC3E}">
        <p14:creationId xmlns:p14="http://schemas.microsoft.com/office/powerpoint/2010/main" val="3193566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628" y="1766656"/>
            <a:ext cx="7472371" cy="5091344"/>
          </a:xfrm>
          <a:prstGeom prst="rect">
            <a:avLst/>
          </a:prstGeom>
        </p:spPr>
      </p:pic>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IN" smtClean="0"/>
              <a:pPr/>
              <a:t>32</a:t>
            </a:fld>
            <a:endParaRPr lang="en-IN"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498" y="136525"/>
            <a:ext cx="3230502" cy="1008694"/>
          </a:xfrm>
          <a:prstGeom prst="rect">
            <a:avLst/>
          </a:prstGeom>
        </p:spPr>
      </p:pic>
      <p:sp>
        <p:nvSpPr>
          <p:cNvPr id="15" name="Text Placeholder 14">
            <a:extLst>
              <a:ext uri="{FF2B5EF4-FFF2-40B4-BE49-F238E27FC236}">
                <a16:creationId xmlns:a16="http://schemas.microsoft.com/office/drawing/2014/main" id="{2446CB5C-1091-47A7-A6CC-2BD91B32DCD0}"/>
              </a:ext>
            </a:extLst>
          </p:cNvPr>
          <p:cNvSpPr>
            <a:spLocks noGrp="1"/>
          </p:cNvSpPr>
          <p:nvPr>
            <p:ph type="body" sz="quarter" idx="13"/>
          </p:nvPr>
        </p:nvSpPr>
        <p:spPr>
          <a:xfrm>
            <a:off x="143389" y="136525"/>
            <a:ext cx="7384072" cy="608895"/>
          </a:xfrm>
        </p:spPr>
        <p:txBody>
          <a:bodyPr/>
          <a:lstStyle/>
          <a:p>
            <a:r>
              <a:rPr lang="en-US" sz="4000" b="1" dirty="0">
                <a:latin typeface="Georgia" panose="02040502050405020303" pitchFamily="18" charset="0"/>
              </a:rPr>
              <a:t>COVID 19</a:t>
            </a:r>
          </a:p>
        </p:txBody>
      </p:sp>
      <p:sp>
        <p:nvSpPr>
          <p:cNvPr id="9" name="Content Placeholder 1">
            <a:extLst>
              <a:ext uri="{FF2B5EF4-FFF2-40B4-BE49-F238E27FC236}">
                <a16:creationId xmlns:a16="http://schemas.microsoft.com/office/drawing/2014/main" id="{D85183BB-FA08-4EC8-8D7E-55E87ABE5646}"/>
              </a:ext>
            </a:extLst>
          </p:cNvPr>
          <p:cNvSpPr txBox="1">
            <a:spLocks/>
          </p:cNvSpPr>
          <p:nvPr/>
        </p:nvSpPr>
        <p:spPr>
          <a:xfrm>
            <a:off x="143389" y="1780645"/>
            <a:ext cx="7220534" cy="4758267"/>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lang="en-U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lang="en-IN"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ctr">
              <a:lnSpc>
                <a:spcPct val="120000"/>
              </a:lnSpc>
              <a:spcBef>
                <a:spcPts val="1125"/>
              </a:spcBef>
              <a:spcAft>
                <a:spcPts val="0"/>
              </a:spcAft>
              <a:buNone/>
            </a:pPr>
            <a:r>
              <a:rPr lang="en-US" sz="2600" b="1" kern="1800" cap="all" spc="-20" dirty="0">
                <a:solidFill>
                  <a:srgbClr val="0A2458"/>
                </a:solidFill>
                <a:effectLst/>
                <a:latin typeface="Arial" panose="020B0604020202020204" pitchFamily="34" charset="0"/>
                <a:ea typeface="Times New Roman" panose="02020603050405020304" pitchFamily="18" charset="0"/>
                <a:cs typeface="Arial" panose="020B0604020202020204" pitchFamily="34" charset="0"/>
              </a:rPr>
              <a:t>GUIDANCE on Ensuring Adequate COVID Safety Protocols for Federal Contractors</a:t>
            </a:r>
            <a:endParaRPr lang="en-US" sz="2600" b="1" cap="all" dirty="0">
              <a:effectLst/>
              <a:latin typeface="Arial" panose="020B0604020202020204" pitchFamily="34" charset="0"/>
              <a:ea typeface="Calibri" panose="020F0502020204030204" pitchFamily="34" charset="0"/>
              <a:cs typeface="Arial" panose="020B0604020202020204" pitchFamily="34" charset="0"/>
            </a:endParaRPr>
          </a:p>
          <a:p>
            <a:pPr algn="l">
              <a:lnSpc>
                <a:spcPct val="120000"/>
              </a:lnSpc>
            </a:pPr>
            <a:r>
              <a:rPr lang="en-US" b="1" i="0" dirty="0">
                <a:solidFill>
                  <a:srgbClr val="1B1B1B"/>
                </a:solidFill>
                <a:effectLst/>
                <a:latin typeface="Arial" panose="020B0604020202020204" pitchFamily="34" charset="0"/>
                <a:cs typeface="Arial" panose="020B0604020202020204" pitchFamily="34" charset="0"/>
              </a:rPr>
              <a:t>Q: How does this Guidance apply to covered contractor employees who are authorized under the covered contract to perform work remotely from their residence? </a:t>
            </a:r>
          </a:p>
          <a:p>
            <a:pPr algn="l">
              <a:lnSpc>
                <a:spcPct val="120000"/>
              </a:lnSpc>
            </a:pPr>
            <a:r>
              <a:rPr lang="en-US" i="0" dirty="0">
                <a:solidFill>
                  <a:srgbClr val="1B1B1B"/>
                </a:solidFill>
                <a:effectLst/>
                <a:latin typeface="Arial" panose="020B0604020202020204" pitchFamily="34" charset="0"/>
                <a:cs typeface="Arial" panose="020B0604020202020204" pitchFamily="34" charset="0"/>
              </a:rPr>
              <a:t>A: An individual working on a covered contract from their residence is a covered contractor employee, and must comply with the vaccination requirement for covered contractor employees, even if the employee never works at either a covered contractor workplace or Federal workplace during t he performance of the contract. A covered contractor employee’s residence is not a covered contractor workplace, so while in the residence the individual need not comply with requirements for covered contractor workplaces, including those related to masking and physical distancing, even while working on a covered contract.</a:t>
            </a:r>
            <a:endParaRPr lang="en-US" i="0" dirty="0">
              <a:solidFill>
                <a:srgbClr val="3D3D3D"/>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7379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628" y="1766656"/>
            <a:ext cx="7472371" cy="5091344"/>
          </a:xfrm>
          <a:prstGeom prst="rect">
            <a:avLst/>
          </a:prstGeom>
        </p:spPr>
      </p:pic>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IN" smtClean="0"/>
              <a:pPr/>
              <a:t>33</a:t>
            </a:fld>
            <a:endParaRPr lang="en-IN"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498" y="136525"/>
            <a:ext cx="3230502" cy="1008694"/>
          </a:xfrm>
          <a:prstGeom prst="rect">
            <a:avLst/>
          </a:prstGeom>
        </p:spPr>
      </p:pic>
      <p:sp>
        <p:nvSpPr>
          <p:cNvPr id="15" name="Text Placeholder 14">
            <a:extLst>
              <a:ext uri="{FF2B5EF4-FFF2-40B4-BE49-F238E27FC236}">
                <a16:creationId xmlns:a16="http://schemas.microsoft.com/office/drawing/2014/main" id="{2446CB5C-1091-47A7-A6CC-2BD91B32DCD0}"/>
              </a:ext>
            </a:extLst>
          </p:cNvPr>
          <p:cNvSpPr>
            <a:spLocks noGrp="1"/>
          </p:cNvSpPr>
          <p:nvPr>
            <p:ph type="body" sz="quarter" idx="13"/>
          </p:nvPr>
        </p:nvSpPr>
        <p:spPr>
          <a:xfrm>
            <a:off x="204944" y="197920"/>
            <a:ext cx="7384072" cy="608895"/>
          </a:xfrm>
        </p:spPr>
        <p:txBody>
          <a:bodyPr/>
          <a:lstStyle/>
          <a:p>
            <a:r>
              <a:rPr lang="en-US" sz="4000" b="1" dirty="0">
                <a:latin typeface="Georgia" panose="02040502050405020303" pitchFamily="18" charset="0"/>
              </a:rPr>
              <a:t>COVID 19</a:t>
            </a:r>
          </a:p>
        </p:txBody>
      </p:sp>
      <p:sp>
        <p:nvSpPr>
          <p:cNvPr id="9" name="Content Placeholder 1">
            <a:extLst>
              <a:ext uri="{FF2B5EF4-FFF2-40B4-BE49-F238E27FC236}">
                <a16:creationId xmlns:a16="http://schemas.microsoft.com/office/drawing/2014/main" id="{D85183BB-FA08-4EC8-8D7E-55E87ABE5646}"/>
              </a:ext>
            </a:extLst>
          </p:cNvPr>
          <p:cNvSpPr txBox="1">
            <a:spLocks/>
          </p:cNvSpPr>
          <p:nvPr/>
        </p:nvSpPr>
        <p:spPr>
          <a:xfrm>
            <a:off x="49443" y="3429000"/>
            <a:ext cx="7220534" cy="4792133"/>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lang="en-U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lang="en-IN"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nSpc>
                <a:spcPct val="107000"/>
              </a:lnSpc>
              <a:spcBef>
                <a:spcPts val="1200"/>
              </a:spcBef>
              <a:spcAft>
                <a:spcPts val="1200"/>
              </a:spcAft>
              <a:buSzPts val="1000"/>
              <a:buNone/>
              <a:tabLst>
                <a:tab pos="457200" algn="l"/>
              </a:tabLst>
            </a:pPr>
            <a:r>
              <a:rPr lang="en-US" b="1" dirty="0">
                <a:solidFill>
                  <a:srgbClr val="404040"/>
                </a:solidFill>
                <a:effectLst/>
                <a:latin typeface="Arial" panose="020B0604020202020204" pitchFamily="34" charset="0"/>
                <a:ea typeface="Times New Roman" panose="02020603050405020304" pitchFamily="18" charset="0"/>
                <a:cs typeface="Times New Roman" panose="02020603050405020304" pitchFamily="18" charset="0"/>
              </a:rPr>
              <a:t>HOW DO THE NEW FEDERAL COVID REQUIREMENTS APPLY TO THE REAL WORLD OF FEDERAL CONTRACTING?</a:t>
            </a:r>
          </a:p>
          <a:p>
            <a:pPr marL="0" indent="0" algn="l" fontAlgn="base">
              <a:buNone/>
            </a:pPr>
            <a:r>
              <a:rPr lang="en-US" dirty="0">
                <a:effectLst/>
                <a:latin typeface="Calibri" panose="020F0502020204030204" pitchFamily="34" charset="0"/>
                <a:ea typeface="Calibri" panose="020F0502020204030204" pitchFamily="34" charset="0"/>
                <a:cs typeface="Times New Roman" panose="02020603050405020304" pitchFamily="18" charset="0"/>
              </a:rPr>
              <a:t>	</a:t>
            </a:r>
            <a:endParaRPr lang="en-US" sz="3200" dirty="0"/>
          </a:p>
        </p:txBody>
      </p:sp>
    </p:spTree>
    <p:extLst>
      <p:ext uri="{BB962C8B-B14F-4D97-AF65-F5344CB8AC3E}">
        <p14:creationId xmlns:p14="http://schemas.microsoft.com/office/powerpoint/2010/main" val="2521337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628" y="1766656"/>
            <a:ext cx="7472371" cy="5091344"/>
          </a:xfrm>
          <a:prstGeom prst="rect">
            <a:avLst/>
          </a:prstGeom>
        </p:spPr>
      </p:pic>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IN" smtClean="0"/>
              <a:pPr/>
              <a:t>34</a:t>
            </a:fld>
            <a:endParaRPr lang="en-IN"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498" y="136525"/>
            <a:ext cx="3230502" cy="1008694"/>
          </a:xfrm>
          <a:prstGeom prst="rect">
            <a:avLst/>
          </a:prstGeom>
        </p:spPr>
      </p:pic>
      <p:sp>
        <p:nvSpPr>
          <p:cNvPr id="15" name="Text Placeholder 14">
            <a:extLst>
              <a:ext uri="{FF2B5EF4-FFF2-40B4-BE49-F238E27FC236}">
                <a16:creationId xmlns:a16="http://schemas.microsoft.com/office/drawing/2014/main" id="{2446CB5C-1091-47A7-A6CC-2BD91B32DCD0}"/>
              </a:ext>
            </a:extLst>
          </p:cNvPr>
          <p:cNvSpPr>
            <a:spLocks noGrp="1"/>
          </p:cNvSpPr>
          <p:nvPr>
            <p:ph type="body" sz="quarter" idx="13"/>
          </p:nvPr>
        </p:nvSpPr>
        <p:spPr>
          <a:xfrm>
            <a:off x="149873" y="336424"/>
            <a:ext cx="7384072" cy="608895"/>
          </a:xfrm>
        </p:spPr>
        <p:txBody>
          <a:bodyPr/>
          <a:lstStyle/>
          <a:p>
            <a:r>
              <a:rPr lang="en-US" sz="4000" b="1" dirty="0">
                <a:latin typeface="Georgia" panose="02040502050405020303" pitchFamily="18" charset="0"/>
              </a:rPr>
              <a:t>COVID 19</a:t>
            </a:r>
          </a:p>
        </p:txBody>
      </p:sp>
      <p:sp>
        <p:nvSpPr>
          <p:cNvPr id="7" name="TextBox 6">
            <a:extLst>
              <a:ext uri="{FF2B5EF4-FFF2-40B4-BE49-F238E27FC236}">
                <a16:creationId xmlns:a16="http://schemas.microsoft.com/office/drawing/2014/main" id="{6F4EBA7D-F240-46F7-B57D-04E7A1EE02F1}"/>
              </a:ext>
            </a:extLst>
          </p:cNvPr>
          <p:cNvSpPr txBox="1"/>
          <p:nvPr/>
        </p:nvSpPr>
        <p:spPr>
          <a:xfrm>
            <a:off x="78537" y="1929278"/>
            <a:ext cx="7194460" cy="4119397"/>
          </a:xfrm>
          <a:prstGeom prst="rect">
            <a:avLst/>
          </a:prstGeom>
          <a:noFill/>
        </p:spPr>
        <p:txBody>
          <a:bodyPr wrap="square">
            <a:spAutoFit/>
          </a:bodyPr>
          <a:lstStyle/>
          <a:p>
            <a:pPr marL="0" marR="0">
              <a:lnSpc>
                <a:spcPct val="107000"/>
              </a:lnSpc>
              <a:spcBef>
                <a:spcPts val="0"/>
              </a:spcBef>
              <a:spcAft>
                <a:spcPts val="800"/>
              </a:spcAft>
            </a:pPr>
            <a:r>
              <a:rPr lang="en-US" sz="2800" b="1" dirty="0">
                <a:effectLst/>
                <a:latin typeface="Arial" panose="020B0604020202020204" pitchFamily="34" charset="0"/>
                <a:ea typeface="Calibri" panose="020F0502020204030204" pitchFamily="34" charset="0"/>
                <a:cs typeface="Arial" panose="020B0604020202020204" pitchFamily="34" charset="0"/>
              </a:rPr>
              <a:t>COVID Contractor Questions  </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p>
            <a:pPr marL="285750" marR="0" indent="-285750">
              <a:lnSpc>
                <a:spcPct val="107000"/>
              </a:lnSpc>
              <a:spcBef>
                <a:spcPts val="0"/>
              </a:spcBef>
              <a:spcAft>
                <a:spcPts val="800"/>
              </a:spcAft>
              <a:buFont typeface="Arial" panose="020B0604020202020204" pitchFamily="34" charset="0"/>
              <a:buChar char="•"/>
            </a:pPr>
            <a:r>
              <a:rPr lang="en-US" sz="1800" b="1" dirty="0">
                <a:effectLst/>
                <a:latin typeface="Arial" panose="020B0604020202020204" pitchFamily="34" charset="0"/>
                <a:ea typeface="Calibri" panose="020F0502020204030204" pitchFamily="34" charset="0"/>
                <a:cs typeface="Arial" panose="020B0604020202020204" pitchFamily="34" charset="0"/>
              </a:rPr>
              <a:t>THE BIG QUESTION - </a:t>
            </a:r>
          </a:p>
          <a:p>
            <a:pPr marL="742950" lvl="1" indent="-285750">
              <a:lnSpc>
                <a:spcPct val="107000"/>
              </a:lnSpc>
              <a:spcAft>
                <a:spcPts val="800"/>
              </a:spcAft>
              <a:buFont typeface="Arial" panose="020B0604020202020204" pitchFamily="34" charset="0"/>
              <a:buChar char="•"/>
            </a:pPr>
            <a:r>
              <a:rPr lang="en-US" b="1" dirty="0">
                <a:effectLst/>
                <a:latin typeface="Arial" panose="020B0604020202020204" pitchFamily="34" charset="0"/>
                <a:ea typeface="Calibri" panose="020F0502020204030204" pitchFamily="34" charset="0"/>
                <a:cs typeface="Arial" panose="020B0604020202020204" pitchFamily="34" charset="0"/>
              </a:rPr>
              <a:t>Who is going to pay for the costs of implementing COVID requirements for existing Contracts?</a:t>
            </a:r>
          </a:p>
          <a:p>
            <a:pPr marL="285750" marR="0" indent="-285750">
              <a:lnSpc>
                <a:spcPct val="107000"/>
              </a:lnSpc>
              <a:spcBef>
                <a:spcPts val="0"/>
              </a:spcBef>
              <a:spcAft>
                <a:spcPts val="800"/>
              </a:spcAft>
              <a:buFont typeface="Arial" panose="020B0604020202020204" pitchFamily="34" charset="0"/>
              <a:buChar char="•"/>
            </a:pPr>
            <a:endParaRPr lang="en-US" sz="1800" b="1" dirty="0">
              <a:effectLst/>
              <a:latin typeface="Arial" panose="020B0604020202020204" pitchFamily="34" charset="0"/>
              <a:ea typeface="Calibri" panose="020F0502020204030204" pitchFamily="34" charset="0"/>
              <a:cs typeface="Arial" panose="020B0604020202020204" pitchFamily="34" charset="0"/>
            </a:endParaRPr>
          </a:p>
          <a:p>
            <a:pPr marL="285750" marR="0" indent="-285750">
              <a:lnSpc>
                <a:spcPct val="107000"/>
              </a:lnSpc>
              <a:spcBef>
                <a:spcPts val="0"/>
              </a:spcBef>
              <a:spcAft>
                <a:spcPts val="800"/>
              </a:spcAft>
              <a:buFont typeface="Arial" panose="020B0604020202020204" pitchFamily="34" charset="0"/>
              <a:buChar char="•"/>
            </a:pPr>
            <a:r>
              <a:rPr lang="en-US" b="1" dirty="0">
                <a:latin typeface="Arial" panose="020B0604020202020204" pitchFamily="34" charset="0"/>
                <a:ea typeface="Calibri" panose="020F0502020204030204" pitchFamily="34" charset="0"/>
                <a:cs typeface="Arial" panose="020B0604020202020204" pitchFamily="34" charset="0"/>
              </a:rPr>
              <a:t>NEXT QUESTION</a:t>
            </a:r>
          </a:p>
          <a:p>
            <a:pPr marL="742950" lvl="1" indent="-285750">
              <a:lnSpc>
                <a:spcPct val="107000"/>
              </a:lnSpc>
              <a:spcAft>
                <a:spcPts val="800"/>
              </a:spcAft>
              <a:buFont typeface="Arial" panose="020B0604020202020204" pitchFamily="34" charset="0"/>
              <a:buChar char="•"/>
            </a:pPr>
            <a:r>
              <a:rPr lang="en-US" b="1" dirty="0">
                <a:effectLst/>
                <a:latin typeface="Arial" panose="020B0604020202020204" pitchFamily="34" charset="0"/>
                <a:ea typeface="Calibri" panose="020F0502020204030204" pitchFamily="34" charset="0"/>
                <a:cs typeface="Arial" panose="020B0604020202020204" pitchFamily="34" charset="0"/>
              </a:rPr>
              <a:t>COVID Order</a:t>
            </a:r>
            <a:r>
              <a:rPr lang="en-US" b="1" dirty="0">
                <a:latin typeface="Arial" panose="020B0604020202020204" pitchFamily="34" charset="0"/>
                <a:ea typeface="Calibri" panose="020F0502020204030204" pitchFamily="34" charset="0"/>
                <a:cs typeface="Arial" panose="020B0604020202020204" pitchFamily="34" charset="0"/>
              </a:rPr>
              <a:t> is open ended – other requirements will be “updated” or added at government discretion.</a:t>
            </a:r>
            <a:endParaRPr lang="en-US" b="1"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Arial" panose="020B0604020202020204" pitchFamily="34" charset="0"/>
              <a:buChar char="•"/>
            </a:pPr>
            <a:r>
              <a:rPr lang="en-US" b="1" dirty="0">
                <a:latin typeface="Arial" panose="020B0604020202020204" pitchFamily="34" charset="0"/>
                <a:ea typeface="Calibri" panose="020F0502020204030204" pitchFamily="34" charset="0"/>
                <a:cs typeface="Arial" panose="020B0604020202020204" pitchFamily="34" charset="0"/>
              </a:rPr>
              <a:t>How can a Contractor guess what new requirements will be added to COVID requirements when attempting to provide FFP Contracts?</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462204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628" y="1766656"/>
            <a:ext cx="7472371" cy="5091344"/>
          </a:xfrm>
          <a:prstGeom prst="rect">
            <a:avLst/>
          </a:prstGeom>
        </p:spPr>
      </p:pic>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IN" smtClean="0"/>
              <a:pPr/>
              <a:t>35</a:t>
            </a:fld>
            <a:endParaRPr lang="en-IN"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498" y="136525"/>
            <a:ext cx="3230502" cy="1008694"/>
          </a:xfrm>
          <a:prstGeom prst="rect">
            <a:avLst/>
          </a:prstGeom>
        </p:spPr>
      </p:pic>
      <p:sp>
        <p:nvSpPr>
          <p:cNvPr id="15" name="Text Placeholder 14">
            <a:extLst>
              <a:ext uri="{FF2B5EF4-FFF2-40B4-BE49-F238E27FC236}">
                <a16:creationId xmlns:a16="http://schemas.microsoft.com/office/drawing/2014/main" id="{2446CB5C-1091-47A7-A6CC-2BD91B32DCD0}"/>
              </a:ext>
            </a:extLst>
          </p:cNvPr>
          <p:cNvSpPr>
            <a:spLocks noGrp="1"/>
          </p:cNvSpPr>
          <p:nvPr>
            <p:ph type="body" sz="quarter" idx="13"/>
          </p:nvPr>
        </p:nvSpPr>
        <p:spPr>
          <a:xfrm>
            <a:off x="169329" y="136525"/>
            <a:ext cx="7384072" cy="608895"/>
          </a:xfrm>
        </p:spPr>
        <p:txBody>
          <a:bodyPr/>
          <a:lstStyle/>
          <a:p>
            <a:r>
              <a:rPr lang="en-US" sz="4000" b="1" dirty="0">
                <a:latin typeface="Georgia" panose="02040502050405020303" pitchFamily="18" charset="0"/>
              </a:rPr>
              <a:t>COVID 19</a:t>
            </a:r>
          </a:p>
        </p:txBody>
      </p:sp>
      <p:sp>
        <p:nvSpPr>
          <p:cNvPr id="7" name="TextBox 6">
            <a:extLst>
              <a:ext uri="{FF2B5EF4-FFF2-40B4-BE49-F238E27FC236}">
                <a16:creationId xmlns:a16="http://schemas.microsoft.com/office/drawing/2014/main" id="{E1B11C5E-BA30-4B8A-B4F7-50FC7687E439}"/>
              </a:ext>
            </a:extLst>
          </p:cNvPr>
          <p:cNvSpPr txBox="1"/>
          <p:nvPr/>
        </p:nvSpPr>
        <p:spPr>
          <a:xfrm>
            <a:off x="169329" y="734287"/>
            <a:ext cx="7171811" cy="6029471"/>
          </a:xfrm>
          <a:prstGeom prst="rect">
            <a:avLst/>
          </a:prstGeom>
          <a:noFill/>
        </p:spPr>
        <p:txBody>
          <a:bodyPr wrap="square">
            <a:spAutoFit/>
          </a:bodyPr>
          <a:lstStyle/>
          <a:p>
            <a:pPr marL="0" marR="0">
              <a:lnSpc>
                <a:spcPct val="107000"/>
              </a:lnSpc>
              <a:spcBef>
                <a:spcPts val="0"/>
              </a:spcBef>
              <a:spcAft>
                <a:spcPts val="800"/>
              </a:spcAft>
            </a:pPr>
            <a:r>
              <a:rPr lang="en-US" sz="2800" b="1" dirty="0">
                <a:latin typeface="Arial" panose="020B0604020202020204" pitchFamily="34" charset="0"/>
                <a:ea typeface="Calibri" panose="020F0502020204030204" pitchFamily="34" charset="0"/>
                <a:cs typeface="Arial" panose="020B0604020202020204" pitchFamily="34" charset="0"/>
              </a:rPr>
              <a:t>Sovereign Immunity</a:t>
            </a:r>
          </a:p>
          <a:p>
            <a:r>
              <a:rPr lang="en-US" altLang="en-US" sz="1700" dirty="0">
                <a:latin typeface="Arial" panose="020B0604020202020204" pitchFamily="34" charset="0"/>
                <a:cs typeface="Arial" panose="020B0604020202020204" pitchFamily="34" charset="0"/>
              </a:rPr>
              <a:t>Without regard to the terms or conditions of any federal contract, the United States cannot be held liable for its public acts, as a sovereign, when:</a:t>
            </a:r>
          </a:p>
          <a:p>
            <a:pPr lvl="1"/>
            <a:r>
              <a:rPr lang="en-US" altLang="en-US" sz="1700" dirty="0">
                <a:latin typeface="Arial" panose="020B0604020202020204" pitchFamily="34" charset="0"/>
                <a:cs typeface="Arial" panose="020B0604020202020204" pitchFamily="34" charset="0"/>
              </a:rPr>
              <a:t>The government is acting in its sovereign capacity; and </a:t>
            </a:r>
          </a:p>
          <a:p>
            <a:pPr lvl="1"/>
            <a:r>
              <a:rPr lang="en-US" altLang="en-US" sz="1700" dirty="0">
                <a:latin typeface="Arial" panose="020B0604020202020204" pitchFamily="34" charset="0"/>
                <a:cs typeface="Arial" panose="020B0604020202020204" pitchFamily="34" charset="0"/>
              </a:rPr>
              <a:t>The government’s action generally affects the public, and is not directed solely toward any specific individual or company.</a:t>
            </a:r>
          </a:p>
          <a:p>
            <a:pPr lvl="1"/>
            <a:endParaRPr lang="en-US" altLang="en-US" sz="1700" dirty="0">
              <a:latin typeface="Arial" panose="020B0604020202020204" pitchFamily="34" charset="0"/>
              <a:cs typeface="Arial" panose="020B0604020202020204" pitchFamily="34" charset="0"/>
            </a:endParaRPr>
          </a:p>
          <a:p>
            <a:pPr>
              <a:lnSpc>
                <a:spcPct val="80000"/>
              </a:lnSpc>
            </a:pPr>
            <a:r>
              <a:rPr lang="en-US" altLang="en-US" sz="1700" dirty="0">
                <a:latin typeface="Arial" panose="020B0604020202020204" pitchFamily="34" charset="0"/>
                <a:cs typeface="Arial" panose="020B0604020202020204" pitchFamily="34" charset="0"/>
              </a:rPr>
              <a:t>“[W]hen the Government interferes by sovereign act with the performance of a contract to which the Government is a party, the Government will not be held liable for breach of contract. </a:t>
            </a:r>
          </a:p>
          <a:p>
            <a:pPr>
              <a:lnSpc>
                <a:spcPct val="80000"/>
              </a:lnSpc>
            </a:pPr>
            <a:endParaRPr lang="en-US" altLang="en-US" sz="1700" dirty="0">
              <a:latin typeface="Arial" panose="020B0604020202020204" pitchFamily="34" charset="0"/>
              <a:cs typeface="Arial" panose="020B0604020202020204" pitchFamily="34" charset="0"/>
            </a:endParaRPr>
          </a:p>
          <a:p>
            <a:pPr>
              <a:lnSpc>
                <a:spcPct val="80000"/>
              </a:lnSpc>
            </a:pPr>
            <a:r>
              <a:rPr lang="en-US" altLang="en-US" sz="1700" dirty="0">
                <a:latin typeface="Arial" panose="020B0604020202020204" pitchFamily="34" charset="0"/>
                <a:cs typeface="Arial" panose="020B0604020202020204" pitchFamily="34" charset="0"/>
              </a:rPr>
              <a:t>The test for determining whether a Governmental action is a sovereign act is whether the action was taken in the national interest and had “public and general” application.” </a:t>
            </a:r>
          </a:p>
          <a:p>
            <a:pPr>
              <a:lnSpc>
                <a:spcPct val="80000"/>
              </a:lnSpc>
            </a:pPr>
            <a:endParaRPr lang="en-US" altLang="en-US" sz="1700" i="1" dirty="0">
              <a:latin typeface="Arial" panose="020B0604020202020204" pitchFamily="34" charset="0"/>
              <a:cs typeface="Arial" panose="020B0604020202020204" pitchFamily="34" charset="0"/>
            </a:endParaRPr>
          </a:p>
          <a:p>
            <a:pPr marL="0" marR="0">
              <a:lnSpc>
                <a:spcPct val="107000"/>
              </a:lnSpc>
              <a:spcBef>
                <a:spcPts val="0"/>
              </a:spcBef>
            </a:pPr>
            <a:r>
              <a:rPr lang="en-US" sz="1700" b="0" i="0" dirty="0">
                <a:solidFill>
                  <a:srgbClr val="202124"/>
                </a:solidFill>
                <a:effectLst/>
                <a:latin typeface="Arial" panose="020B0604020202020204" pitchFamily="34" charset="0"/>
                <a:cs typeface="Arial" panose="020B0604020202020204" pitchFamily="34" charset="0"/>
              </a:rPr>
              <a:t>Derivative </a:t>
            </a:r>
            <a:r>
              <a:rPr lang="en-US" sz="1700" i="0" dirty="0">
                <a:solidFill>
                  <a:srgbClr val="202124"/>
                </a:solidFill>
                <a:effectLst/>
                <a:latin typeface="Arial" panose="020B0604020202020204" pitchFamily="34" charset="0"/>
                <a:cs typeface="Arial" panose="020B0604020202020204" pitchFamily="34" charset="0"/>
              </a:rPr>
              <a:t>sovereign immunity may protect a government contractor from suit when:</a:t>
            </a:r>
          </a:p>
          <a:p>
            <a:pPr lvl="1"/>
            <a:r>
              <a:rPr lang="en-US" sz="1700" b="0" i="0" dirty="0">
                <a:solidFill>
                  <a:srgbClr val="202124"/>
                </a:solidFill>
                <a:effectLst/>
                <a:latin typeface="Arial" panose="020B0604020202020204" pitchFamily="34" charset="0"/>
                <a:cs typeface="Arial" panose="020B0604020202020204" pitchFamily="34" charset="0"/>
              </a:rPr>
              <a:t>the United States would be immune from suit if the claims had been brought against it, </a:t>
            </a:r>
          </a:p>
          <a:p>
            <a:pPr lvl="1"/>
            <a:r>
              <a:rPr lang="en-US" sz="1700" b="0" i="0" dirty="0">
                <a:solidFill>
                  <a:srgbClr val="202124"/>
                </a:solidFill>
                <a:effectLst/>
                <a:latin typeface="Arial" panose="020B0604020202020204" pitchFamily="34" charset="0"/>
                <a:cs typeface="Arial" panose="020B0604020202020204" pitchFamily="34" charset="0"/>
              </a:rPr>
              <a:t>the contractor performed services for the sovereign under a validly-awarded contract, and </a:t>
            </a:r>
          </a:p>
          <a:p>
            <a:pPr lvl="1"/>
            <a:r>
              <a:rPr lang="en-US" sz="1700" b="0" i="0" dirty="0">
                <a:solidFill>
                  <a:srgbClr val="202124"/>
                </a:solidFill>
                <a:effectLst/>
                <a:latin typeface="Arial" panose="020B0604020202020204" pitchFamily="34" charset="0"/>
                <a:cs typeface="Arial" panose="020B0604020202020204" pitchFamily="34" charset="0"/>
              </a:rPr>
              <a:t>the contractor adhered to the terms of its contract.  </a:t>
            </a:r>
            <a:endParaRPr lang="en-US" sz="17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36193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628" y="1766656"/>
            <a:ext cx="7472371" cy="5091344"/>
          </a:xfrm>
          <a:prstGeom prst="rect">
            <a:avLst/>
          </a:prstGeom>
        </p:spPr>
      </p:pic>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IN" smtClean="0"/>
              <a:pPr/>
              <a:t>36</a:t>
            </a:fld>
            <a:endParaRPr lang="en-IN"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498" y="136525"/>
            <a:ext cx="3230502" cy="1008694"/>
          </a:xfrm>
          <a:prstGeom prst="rect">
            <a:avLst/>
          </a:prstGeom>
        </p:spPr>
      </p:pic>
      <p:sp>
        <p:nvSpPr>
          <p:cNvPr id="15" name="Text Placeholder 14">
            <a:extLst>
              <a:ext uri="{FF2B5EF4-FFF2-40B4-BE49-F238E27FC236}">
                <a16:creationId xmlns:a16="http://schemas.microsoft.com/office/drawing/2014/main" id="{2446CB5C-1091-47A7-A6CC-2BD91B32DCD0}"/>
              </a:ext>
            </a:extLst>
          </p:cNvPr>
          <p:cNvSpPr>
            <a:spLocks noGrp="1"/>
          </p:cNvSpPr>
          <p:nvPr>
            <p:ph type="body" sz="quarter" idx="13"/>
          </p:nvPr>
        </p:nvSpPr>
        <p:spPr>
          <a:xfrm>
            <a:off x="269795" y="217375"/>
            <a:ext cx="7384072" cy="608895"/>
          </a:xfrm>
        </p:spPr>
        <p:txBody>
          <a:bodyPr/>
          <a:lstStyle/>
          <a:p>
            <a:r>
              <a:rPr lang="en-US" sz="4000" b="1" dirty="0">
                <a:latin typeface="Georgia" panose="02040502050405020303" pitchFamily="18" charset="0"/>
              </a:rPr>
              <a:t>COVID 19</a:t>
            </a:r>
          </a:p>
        </p:txBody>
      </p:sp>
      <p:sp>
        <p:nvSpPr>
          <p:cNvPr id="9" name="Content Placeholder 1">
            <a:extLst>
              <a:ext uri="{FF2B5EF4-FFF2-40B4-BE49-F238E27FC236}">
                <a16:creationId xmlns:a16="http://schemas.microsoft.com/office/drawing/2014/main" id="{D85183BB-FA08-4EC8-8D7E-55E87ABE5646}"/>
              </a:ext>
            </a:extLst>
          </p:cNvPr>
          <p:cNvSpPr txBox="1">
            <a:spLocks/>
          </p:cNvSpPr>
          <p:nvPr/>
        </p:nvSpPr>
        <p:spPr>
          <a:xfrm>
            <a:off x="123330" y="1264723"/>
            <a:ext cx="7307999" cy="4792133"/>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lang="en-U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lang="en-IN"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nSpc>
                <a:spcPct val="107000"/>
              </a:lnSpc>
              <a:spcBef>
                <a:spcPts val="1200"/>
              </a:spcBef>
              <a:spcAft>
                <a:spcPts val="1200"/>
              </a:spcAft>
              <a:buSzPts val="1000"/>
              <a:buNone/>
              <a:tabLst>
                <a:tab pos="457200" algn="l"/>
              </a:tabLst>
            </a:pPr>
            <a:r>
              <a:rPr lang="en-US" sz="6800" b="1"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STANDARD </a:t>
            </a:r>
            <a:r>
              <a:rPr lang="en-US" sz="6800" b="1" dirty="0">
                <a:solidFill>
                  <a:srgbClr val="404040"/>
                </a:solidFill>
                <a:latin typeface="Arial" panose="020B0604020202020204" pitchFamily="34" charset="0"/>
                <a:ea typeface="Times New Roman" panose="02020603050405020304" pitchFamily="18" charset="0"/>
                <a:cs typeface="Arial" panose="020B0604020202020204" pitchFamily="34" charset="0"/>
              </a:rPr>
              <a:t>FAR </a:t>
            </a:r>
            <a:r>
              <a:rPr lang="en-US" sz="6800" b="1"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CLAUSES STILL APPLY</a:t>
            </a:r>
          </a:p>
          <a:p>
            <a:pPr marL="0" marR="0" lvl="0" indent="0">
              <a:lnSpc>
                <a:spcPct val="107000"/>
              </a:lnSpc>
              <a:spcBef>
                <a:spcPts val="1200"/>
              </a:spcBef>
              <a:spcAft>
                <a:spcPts val="1200"/>
              </a:spcAft>
              <a:buSzPts val="1000"/>
              <a:buNone/>
              <a:tabLst>
                <a:tab pos="457200" algn="l"/>
              </a:tabLst>
            </a:pPr>
            <a:r>
              <a:rPr lang="en-US" sz="6800" b="1"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As an example, here </a:t>
            </a:r>
            <a:r>
              <a:rPr lang="en-US" sz="6800" b="1" dirty="0">
                <a:solidFill>
                  <a:srgbClr val="404040"/>
                </a:solidFill>
                <a:latin typeface="Arial" panose="020B0604020202020204" pitchFamily="34" charset="0"/>
                <a:ea typeface="Times New Roman" panose="02020603050405020304" pitchFamily="18" charset="0"/>
                <a:cs typeface="Arial" panose="020B0604020202020204" pitchFamily="34" charset="0"/>
              </a:rPr>
              <a:t>are several FAR Clauses that might apply to the Contractor’s particular needs to recover COVID damages: </a:t>
            </a:r>
            <a:endParaRPr lang="en-US" sz="6800" b="1" dirty="0">
              <a:solidFill>
                <a:srgbClr val="40404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nSpc>
                <a:spcPct val="107000"/>
              </a:lnSpc>
              <a:spcBef>
                <a:spcPts val="1200"/>
              </a:spcBef>
              <a:spcAft>
                <a:spcPts val="1200"/>
              </a:spcAft>
              <a:buSzPts val="1000"/>
              <a:buNone/>
              <a:tabLst>
                <a:tab pos="457200" algn="l"/>
              </a:tabLst>
            </a:pPr>
            <a:r>
              <a:rPr lang="en-US" sz="6800" b="1" u="sng"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“Stop Work” or “Suspension of Work”</a:t>
            </a:r>
            <a:r>
              <a:rPr lang="en-US" sz="6800" b="1"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 </a:t>
            </a:r>
            <a:r>
              <a:rPr lang="en-US" sz="680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clauses, such as </a:t>
            </a:r>
            <a:r>
              <a:rPr lang="en-US" sz="6800" b="1"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FAR 52.242-14 -15</a:t>
            </a:r>
            <a:r>
              <a:rPr lang="en-US" sz="680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 require the contractor to stop or suspend performance for a certain period of time if directed by the Contracting Officer.</a:t>
            </a:r>
            <a:endParaRPr lang="en-US" sz="68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nSpc>
                <a:spcPct val="107000"/>
              </a:lnSpc>
              <a:spcBef>
                <a:spcPts val="1200"/>
              </a:spcBef>
              <a:spcAft>
                <a:spcPts val="1200"/>
              </a:spcAft>
              <a:buSzPts val="1000"/>
              <a:buNone/>
              <a:tabLst>
                <a:tab pos="457200" algn="l"/>
              </a:tabLst>
            </a:pPr>
            <a:r>
              <a:rPr lang="en-US" sz="6800" b="1" u="sng"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“Changes”</a:t>
            </a:r>
            <a:r>
              <a:rPr lang="en-US" sz="6800" b="1"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 </a:t>
            </a:r>
            <a:r>
              <a:rPr lang="en-US" sz="680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clauses, such as </a:t>
            </a:r>
            <a:r>
              <a:rPr lang="en-US" sz="6800" b="1"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FAR 52.243-1</a:t>
            </a:r>
            <a:r>
              <a:rPr lang="en-US" sz="680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 allow for equitable adjustments in both price and schedule if the Contracting Officer orders a change.</a:t>
            </a:r>
            <a:endParaRPr lang="en-US" sz="68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nSpc>
                <a:spcPct val="107000"/>
              </a:lnSpc>
              <a:spcBef>
                <a:spcPts val="1200"/>
              </a:spcBef>
              <a:spcAft>
                <a:spcPts val="1200"/>
              </a:spcAft>
              <a:buSzPts val="1000"/>
              <a:buNone/>
              <a:tabLst>
                <a:tab pos="457200" algn="l"/>
              </a:tabLst>
            </a:pPr>
            <a:r>
              <a:rPr lang="en-US" sz="6800" b="1" u="sng"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a:t>
            </a:r>
            <a:r>
              <a:rPr lang="en-US" sz="6800" b="1" i="1" u="sng"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Force Majeure</a:t>
            </a:r>
            <a:r>
              <a:rPr lang="en-US" sz="6800" b="1" u="sng"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 or “Excusable Delay</a:t>
            </a:r>
            <a:r>
              <a:rPr lang="en-US" sz="6800" u="sng"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a:t>
            </a:r>
            <a:r>
              <a:rPr lang="en-US" sz="680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 clauses, such as </a:t>
            </a:r>
            <a:r>
              <a:rPr lang="en-US" sz="6800" b="1"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FAR 52.249-14</a:t>
            </a:r>
            <a:r>
              <a:rPr lang="en-US" sz="680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 protect the contractor against termination for delays in performance that are outside of the contractor’s negligence, fault, or control.</a:t>
            </a:r>
            <a:endParaRPr lang="en-US" sz="68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nSpc>
                <a:spcPct val="107000"/>
              </a:lnSpc>
              <a:spcBef>
                <a:spcPts val="1200"/>
              </a:spcBef>
              <a:spcAft>
                <a:spcPts val="1200"/>
              </a:spcAft>
              <a:buSzPts val="1000"/>
              <a:buNone/>
              <a:tabLst>
                <a:tab pos="457200" algn="l"/>
              </a:tabLst>
            </a:pPr>
            <a:r>
              <a:rPr lang="en-US" sz="6800" b="1" u="sng"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“Continuation of Essential Contractor Services”</a:t>
            </a:r>
            <a:r>
              <a:rPr lang="en-US" sz="6800" b="1"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 </a:t>
            </a:r>
            <a:r>
              <a:rPr lang="en-US" sz="680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clauses, including </a:t>
            </a:r>
            <a:r>
              <a:rPr lang="en-US" sz="6800" dirty="0" err="1">
                <a:solidFill>
                  <a:srgbClr val="404040"/>
                </a:solidFill>
                <a:effectLst/>
                <a:latin typeface="Arial" panose="020B0604020202020204" pitchFamily="34" charset="0"/>
                <a:ea typeface="Times New Roman" panose="02020603050405020304" pitchFamily="18" charset="0"/>
                <a:cs typeface="Arial" panose="020B0604020202020204" pitchFamily="34" charset="0"/>
              </a:rPr>
              <a:t>DFARS</a:t>
            </a:r>
            <a:r>
              <a:rPr lang="en-US" sz="680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 </a:t>
            </a:r>
            <a:r>
              <a:rPr lang="en-US" sz="6800" b="1"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252.237-7023 and 252.237-7024</a:t>
            </a:r>
            <a:r>
              <a:rPr lang="en-US" sz="6800" b="1" dirty="0">
                <a:solidFill>
                  <a:srgbClr val="404040"/>
                </a:solidFill>
                <a:latin typeface="Arial" panose="020B0604020202020204" pitchFamily="34" charset="0"/>
                <a:ea typeface="Times New Roman" panose="02020603050405020304" pitchFamily="18" charset="0"/>
                <a:cs typeface="Arial" panose="020B0604020202020204" pitchFamily="34" charset="0"/>
              </a:rPr>
              <a:t>;</a:t>
            </a:r>
            <a:r>
              <a:rPr lang="en-US" sz="6800"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 contractors performing work that has been designated as “mission essential functions” must develop plans for the continued performance of the designated services during periods of crisis.</a:t>
            </a:r>
            <a:endParaRPr lang="en-US" sz="6800" dirty="0">
              <a:effectLst/>
              <a:latin typeface="Arial" panose="020B0604020202020204" pitchFamily="34" charset="0"/>
              <a:ea typeface="Calibri" panose="020F0502020204030204" pitchFamily="34" charset="0"/>
              <a:cs typeface="Arial" panose="020B0604020202020204" pitchFamily="34" charset="0"/>
            </a:endParaRPr>
          </a:p>
          <a:p>
            <a:pPr algn="l" fontAlgn="base">
              <a:buFont typeface="Arial" panose="020B0604020202020204" pitchFamily="34" charset="0"/>
              <a:buChar char="•"/>
            </a:pPr>
            <a:r>
              <a:rPr lang="en-US" dirty="0">
                <a:effectLst/>
                <a:latin typeface="Arial" panose="020B0604020202020204" pitchFamily="34" charset="0"/>
                <a:ea typeface="Calibri" panose="020F050202020403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62738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628" y="1766656"/>
            <a:ext cx="7472371" cy="5091344"/>
          </a:xfrm>
          <a:prstGeom prst="rect">
            <a:avLst/>
          </a:prstGeom>
        </p:spPr>
      </p:pic>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IN" smtClean="0"/>
              <a:pPr/>
              <a:t>37</a:t>
            </a:fld>
            <a:endParaRPr lang="en-IN"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498" y="136525"/>
            <a:ext cx="3230502" cy="1008694"/>
          </a:xfrm>
          <a:prstGeom prst="rect">
            <a:avLst/>
          </a:prstGeom>
        </p:spPr>
      </p:pic>
      <p:sp>
        <p:nvSpPr>
          <p:cNvPr id="15" name="Text Placeholder 14">
            <a:extLst>
              <a:ext uri="{FF2B5EF4-FFF2-40B4-BE49-F238E27FC236}">
                <a16:creationId xmlns:a16="http://schemas.microsoft.com/office/drawing/2014/main" id="{2446CB5C-1091-47A7-A6CC-2BD91B32DCD0}"/>
              </a:ext>
            </a:extLst>
          </p:cNvPr>
          <p:cNvSpPr>
            <a:spLocks noGrp="1"/>
          </p:cNvSpPr>
          <p:nvPr>
            <p:ph type="body" sz="quarter" idx="13"/>
          </p:nvPr>
        </p:nvSpPr>
        <p:spPr>
          <a:xfrm>
            <a:off x="166033" y="197920"/>
            <a:ext cx="7384072" cy="608895"/>
          </a:xfrm>
        </p:spPr>
        <p:txBody>
          <a:bodyPr/>
          <a:lstStyle/>
          <a:p>
            <a:r>
              <a:rPr lang="en-US" sz="4000" b="1" dirty="0">
                <a:latin typeface="Georgia" panose="02040502050405020303" pitchFamily="18" charset="0"/>
              </a:rPr>
              <a:t>COVID 19</a:t>
            </a:r>
          </a:p>
        </p:txBody>
      </p:sp>
      <p:sp>
        <p:nvSpPr>
          <p:cNvPr id="9" name="Content Placeholder 1">
            <a:extLst>
              <a:ext uri="{FF2B5EF4-FFF2-40B4-BE49-F238E27FC236}">
                <a16:creationId xmlns:a16="http://schemas.microsoft.com/office/drawing/2014/main" id="{D85183BB-FA08-4EC8-8D7E-55E87ABE5646}"/>
              </a:ext>
            </a:extLst>
          </p:cNvPr>
          <p:cNvSpPr txBox="1">
            <a:spLocks/>
          </p:cNvSpPr>
          <p:nvPr/>
        </p:nvSpPr>
        <p:spPr>
          <a:xfrm>
            <a:off x="78537" y="2065867"/>
            <a:ext cx="7384072" cy="5028839"/>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lang="en-U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lang="en-IN"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nSpc>
                <a:spcPct val="107000"/>
              </a:lnSpc>
              <a:spcBef>
                <a:spcPts val="1200"/>
              </a:spcBef>
              <a:spcAft>
                <a:spcPts val="1200"/>
              </a:spcAft>
              <a:buSzPts val="1000"/>
              <a:buNone/>
              <a:tabLst>
                <a:tab pos="457200" algn="l"/>
              </a:tabLst>
            </a:pPr>
            <a:r>
              <a:rPr lang="en-US" sz="1700" b="1" u="sng"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CHANGES CLAUSE</a:t>
            </a:r>
          </a:p>
          <a:p>
            <a:pPr marL="0" indent="0" fontAlgn="base">
              <a:buNone/>
            </a:pPr>
            <a:r>
              <a:rPr lang="en-US" sz="1800" dirty="0">
                <a:effectLst/>
                <a:latin typeface="Arial" panose="020B0604020202020204" pitchFamily="34" charset="0"/>
                <a:ea typeface="Times New Roman" panose="02020603050405020304" pitchFamily="18" charset="0"/>
                <a:cs typeface="Arial" panose="020B0604020202020204" pitchFamily="34" charset="0"/>
              </a:rPr>
              <a:t>Under the standard Changes clauses, contracting officers have a  substantial amount of discretion to order additive or deductive changes. </a:t>
            </a:r>
          </a:p>
          <a:p>
            <a:pPr marL="0" indent="0" fontAlgn="base">
              <a:buNone/>
            </a:pPr>
            <a:r>
              <a:rPr lang="en-US" sz="1800" dirty="0">
                <a:latin typeface="Arial" panose="020B0604020202020204" pitchFamily="34" charset="0"/>
                <a:ea typeface="Times New Roman" panose="02020603050405020304" pitchFamily="18" charset="0"/>
                <a:cs typeface="Arial" panose="020B0604020202020204" pitchFamily="34" charset="0"/>
              </a:rPr>
              <a:t>Due to</a:t>
            </a:r>
            <a:r>
              <a:rPr lang="en-US" sz="1800" dirty="0">
                <a:effectLst/>
                <a:latin typeface="Arial" panose="020B0604020202020204" pitchFamily="34" charset="0"/>
                <a:ea typeface="Times New Roman" panose="02020603050405020304" pitchFamily="18" charset="0"/>
                <a:cs typeface="Arial" panose="020B0604020202020204" pitchFamily="34" charset="0"/>
              </a:rPr>
              <a:t> COVID related problems, including quarantine, access, safety reasons, etc., contracting officers could make changes in performance, products or materials to include: </a:t>
            </a:r>
          </a:p>
          <a:p>
            <a:pPr fontAlgn="base">
              <a:spcBef>
                <a:spcPts val="0"/>
              </a:spcBef>
            </a:pPr>
            <a:r>
              <a:rPr lang="en-US" sz="1800" dirty="0">
                <a:effectLst/>
                <a:latin typeface="Arial" panose="020B0604020202020204" pitchFamily="34" charset="0"/>
                <a:ea typeface="Times New Roman" panose="02020603050405020304" pitchFamily="18" charset="0"/>
                <a:cs typeface="Arial" panose="020B0604020202020204" pitchFamily="34" charset="0"/>
              </a:rPr>
              <a:t>changes [</a:t>
            </a:r>
            <a:r>
              <a:rPr lang="en-US" sz="1800" dirty="0" err="1">
                <a:effectLst/>
                <a:latin typeface="Arial" panose="020B0604020202020204" pitchFamily="34" charset="0"/>
                <a:ea typeface="Times New Roman" panose="02020603050405020304" pitchFamily="18" charset="0"/>
                <a:cs typeface="Arial" panose="020B0604020202020204" pitchFamily="34" charset="0"/>
              </a:rPr>
              <a:t>i</a:t>
            </a:r>
            <a:r>
              <a:rPr lang="en-US" sz="1800" dirty="0">
                <a:effectLst/>
                <a:latin typeface="Arial" panose="020B0604020202020204" pitchFamily="34" charset="0"/>
                <a:ea typeface="Times New Roman" panose="02020603050405020304" pitchFamily="18" charset="0"/>
                <a:cs typeface="Arial" panose="020B0604020202020204" pitchFamily="34" charset="0"/>
              </a:rPr>
              <a:t>]n the specifications, </a:t>
            </a:r>
          </a:p>
          <a:p>
            <a:pPr fontAlgn="base">
              <a:spcBef>
                <a:spcPts val="0"/>
              </a:spcBef>
            </a:pPr>
            <a:r>
              <a:rPr lang="en-US" sz="1800" dirty="0">
                <a:effectLst/>
                <a:latin typeface="Arial" panose="020B0604020202020204" pitchFamily="34" charset="0"/>
                <a:ea typeface="Times New Roman" panose="02020603050405020304" pitchFamily="18" charset="0"/>
                <a:cs typeface="Arial" panose="020B0604020202020204" pitchFamily="34" charset="0"/>
              </a:rPr>
              <a:t>changes [</a:t>
            </a:r>
            <a:r>
              <a:rPr lang="en-US" sz="1800" dirty="0" err="1">
                <a:effectLst/>
                <a:latin typeface="Arial" panose="020B0604020202020204" pitchFamily="34" charset="0"/>
                <a:ea typeface="Times New Roman" panose="02020603050405020304" pitchFamily="18" charset="0"/>
                <a:cs typeface="Arial" panose="020B0604020202020204" pitchFamily="34" charset="0"/>
              </a:rPr>
              <a:t>i</a:t>
            </a:r>
            <a:r>
              <a:rPr lang="en-US" sz="1800" dirty="0">
                <a:effectLst/>
                <a:latin typeface="Arial" panose="020B0604020202020204" pitchFamily="34" charset="0"/>
                <a:ea typeface="Times New Roman" panose="02020603050405020304" pitchFamily="18" charset="0"/>
                <a:cs typeface="Arial" panose="020B0604020202020204" pitchFamily="34" charset="0"/>
              </a:rPr>
              <a:t>]n the manner or method of performance, </a:t>
            </a:r>
          </a:p>
          <a:p>
            <a:pPr fontAlgn="base">
              <a:spcBef>
                <a:spcPts val="0"/>
              </a:spcBef>
            </a:pPr>
            <a:r>
              <a:rPr lang="en-US" sz="1800" dirty="0">
                <a:effectLst/>
                <a:latin typeface="Arial" panose="020B0604020202020204" pitchFamily="34" charset="0"/>
                <a:ea typeface="Times New Roman" panose="02020603050405020304" pitchFamily="18" charset="0"/>
                <a:cs typeface="Arial" panose="020B0604020202020204" pitchFamily="34" charset="0"/>
              </a:rPr>
              <a:t>changes [</a:t>
            </a:r>
            <a:r>
              <a:rPr lang="en-US" sz="1800" dirty="0" err="1">
                <a:effectLst/>
                <a:latin typeface="Arial" panose="020B0604020202020204" pitchFamily="34" charset="0"/>
                <a:ea typeface="Times New Roman" panose="02020603050405020304" pitchFamily="18" charset="0"/>
                <a:cs typeface="Arial" panose="020B0604020202020204" pitchFamily="34" charset="0"/>
              </a:rPr>
              <a:t>i</a:t>
            </a:r>
            <a:r>
              <a:rPr lang="en-US" sz="1800" dirty="0">
                <a:effectLst/>
                <a:latin typeface="Arial" panose="020B0604020202020204" pitchFamily="34" charset="0"/>
                <a:ea typeface="Times New Roman" panose="02020603050405020304" pitchFamily="18" charset="0"/>
                <a:cs typeface="Arial" panose="020B0604020202020204" pitchFamily="34" charset="0"/>
              </a:rPr>
              <a:t>]n Government-furnished property or services, or </a:t>
            </a:r>
          </a:p>
          <a:p>
            <a:pPr fontAlgn="base">
              <a:spcBef>
                <a:spcPts val="0"/>
              </a:spcBef>
            </a:pPr>
            <a:r>
              <a:rPr lang="en-US" sz="1800" dirty="0">
                <a:effectLst/>
                <a:latin typeface="Arial" panose="020B0604020202020204" pitchFamily="34" charset="0"/>
                <a:ea typeface="Times New Roman" panose="02020603050405020304" pitchFamily="18" charset="0"/>
                <a:cs typeface="Arial" panose="020B0604020202020204" pitchFamily="34" charset="0"/>
              </a:rPr>
              <a:t>[d]</a:t>
            </a:r>
            <a:r>
              <a:rPr lang="en-US" sz="1800" dirty="0" err="1">
                <a:effectLst/>
                <a:latin typeface="Arial" panose="020B0604020202020204" pitchFamily="34" charset="0"/>
                <a:ea typeface="Times New Roman" panose="02020603050405020304" pitchFamily="18" charset="0"/>
                <a:cs typeface="Arial" panose="020B0604020202020204" pitchFamily="34" charset="0"/>
              </a:rPr>
              <a:t>irecting</a:t>
            </a:r>
            <a:r>
              <a:rPr lang="en-US" sz="1800" dirty="0">
                <a:effectLst/>
                <a:latin typeface="Arial" panose="020B0604020202020204" pitchFamily="34" charset="0"/>
                <a:ea typeface="Times New Roman" panose="02020603050405020304" pitchFamily="18" charset="0"/>
                <a:cs typeface="Arial" panose="020B0604020202020204" pitchFamily="34" charset="0"/>
              </a:rPr>
              <a:t> acceleration in the performance of the work.</a:t>
            </a:r>
          </a:p>
          <a:p>
            <a:pPr marL="0" indent="0" fontAlgn="base">
              <a:buNone/>
            </a:pPr>
            <a:r>
              <a:rPr lang="en-US" sz="1800" dirty="0">
                <a:effectLst/>
                <a:latin typeface="Arial" panose="020B0604020202020204" pitchFamily="34" charset="0"/>
                <a:ea typeface="Times New Roman" panose="02020603050405020304" pitchFamily="18" charset="0"/>
                <a:cs typeface="Arial" panose="020B0604020202020204" pitchFamily="34" charset="0"/>
              </a:rPr>
              <a:t>52.243-4 (a).</a:t>
            </a:r>
            <a:endParaRPr lang="en-US" sz="18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fontAlgn="base"/>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fontAlgn="base"/>
            <a:r>
              <a:rPr lang="en-US" sz="1800" dirty="0">
                <a:effectLst/>
                <a:latin typeface="Arial" panose="020B0604020202020204" pitchFamily="34" charset="0"/>
                <a:ea typeface="Times New Roman" panose="02020603050405020304" pitchFamily="18" charset="0"/>
                <a:cs typeface="Arial" panose="020B0604020202020204" pitchFamily="34" charset="0"/>
              </a:rPr>
              <a:t>If the order comes as an express “written order designated or indicated to be a change order” the contractor should notify the government in writing of any cost or schedule impact within thirty days of receipt of the order. </a:t>
            </a:r>
          </a:p>
          <a:p>
            <a:pPr marL="0" indent="0" fontAlgn="base">
              <a:buNone/>
            </a:pPr>
            <a:r>
              <a:rPr lang="en-US" dirty="0">
                <a:effectLst/>
                <a:latin typeface="Arial" panose="020B0604020202020204" pitchFamily="34" charset="0"/>
                <a:ea typeface="Calibri" panose="020F050202020403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77339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628" y="1766656"/>
            <a:ext cx="7472371" cy="5091344"/>
          </a:xfrm>
          <a:prstGeom prst="rect">
            <a:avLst/>
          </a:prstGeom>
        </p:spPr>
      </p:pic>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IN" smtClean="0"/>
              <a:pPr/>
              <a:t>38</a:t>
            </a:fld>
            <a:endParaRPr lang="en-IN"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498" y="136525"/>
            <a:ext cx="3230502" cy="1008694"/>
          </a:xfrm>
          <a:prstGeom prst="rect">
            <a:avLst/>
          </a:prstGeom>
        </p:spPr>
      </p:pic>
      <p:sp>
        <p:nvSpPr>
          <p:cNvPr id="15" name="Text Placeholder 14">
            <a:extLst>
              <a:ext uri="{FF2B5EF4-FFF2-40B4-BE49-F238E27FC236}">
                <a16:creationId xmlns:a16="http://schemas.microsoft.com/office/drawing/2014/main" id="{2446CB5C-1091-47A7-A6CC-2BD91B32DCD0}"/>
              </a:ext>
            </a:extLst>
          </p:cNvPr>
          <p:cNvSpPr>
            <a:spLocks noGrp="1"/>
          </p:cNvSpPr>
          <p:nvPr>
            <p:ph type="body" sz="quarter" idx="13"/>
          </p:nvPr>
        </p:nvSpPr>
        <p:spPr>
          <a:xfrm>
            <a:off x="217914" y="184950"/>
            <a:ext cx="7384072" cy="608895"/>
          </a:xfrm>
        </p:spPr>
        <p:txBody>
          <a:bodyPr/>
          <a:lstStyle/>
          <a:p>
            <a:r>
              <a:rPr lang="en-US" sz="4000" b="1" dirty="0">
                <a:latin typeface="Georgia" panose="02040502050405020303" pitchFamily="18" charset="0"/>
              </a:rPr>
              <a:t>COVID 19</a:t>
            </a:r>
          </a:p>
        </p:txBody>
      </p:sp>
      <p:sp>
        <p:nvSpPr>
          <p:cNvPr id="9" name="Content Placeholder 1">
            <a:extLst>
              <a:ext uri="{FF2B5EF4-FFF2-40B4-BE49-F238E27FC236}">
                <a16:creationId xmlns:a16="http://schemas.microsoft.com/office/drawing/2014/main" id="{D85183BB-FA08-4EC8-8D7E-55E87ABE5646}"/>
              </a:ext>
            </a:extLst>
          </p:cNvPr>
          <p:cNvSpPr txBox="1">
            <a:spLocks/>
          </p:cNvSpPr>
          <p:nvPr/>
        </p:nvSpPr>
        <p:spPr>
          <a:xfrm>
            <a:off x="78537" y="2065867"/>
            <a:ext cx="6730825" cy="4792133"/>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lang="en-U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lang="en-IN"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nSpc>
                <a:spcPct val="107000"/>
              </a:lnSpc>
              <a:spcBef>
                <a:spcPts val="1200"/>
              </a:spcBef>
              <a:spcAft>
                <a:spcPts val="1200"/>
              </a:spcAft>
              <a:buSzPts val="1000"/>
              <a:buNone/>
              <a:tabLst>
                <a:tab pos="457200" algn="l"/>
              </a:tabLst>
            </a:pPr>
            <a:r>
              <a:rPr lang="en-US" sz="1600" b="1" u="sng" dirty="0">
                <a:solidFill>
                  <a:srgbClr val="404040"/>
                </a:solidFill>
                <a:latin typeface="Arial" panose="020B0604020202020204" pitchFamily="34" charset="0"/>
                <a:ea typeface="Times New Roman" panose="02020603050405020304" pitchFamily="18" charset="0"/>
                <a:cs typeface="Arial" panose="020B0604020202020204" pitchFamily="34" charset="0"/>
              </a:rPr>
              <a:t>CHANGES CLAUSE</a:t>
            </a:r>
            <a:endParaRPr lang="en-US" sz="1600" b="1" u="sng" dirty="0">
              <a:solidFill>
                <a:srgbClr val="404040"/>
              </a:solidFill>
              <a:effectLst/>
              <a:latin typeface="Arial" panose="020B0604020202020204" pitchFamily="34" charset="0"/>
              <a:ea typeface="Times New Roman" panose="02020603050405020304" pitchFamily="18" charset="0"/>
              <a:cs typeface="Arial" panose="020B0604020202020204" pitchFamily="34" charset="0"/>
            </a:endParaRPr>
          </a:p>
          <a:p>
            <a:pPr algn="l" fontAlgn="base">
              <a:buFont typeface="Arial" panose="020B0604020202020204" pitchFamily="34" charset="0"/>
              <a:buChar char="•"/>
            </a:pPr>
            <a:r>
              <a:rPr lang="en-US" sz="1700" dirty="0">
                <a:latin typeface="Arial" panose="020B0604020202020204" pitchFamily="34" charset="0"/>
                <a:ea typeface="Times New Roman" panose="02020603050405020304" pitchFamily="18" charset="0"/>
                <a:cs typeface="Arial" panose="020B0604020202020204" pitchFamily="34" charset="0"/>
              </a:rPr>
              <a:t>For changes in s</a:t>
            </a:r>
            <a:r>
              <a:rPr lang="en-US" sz="1700" dirty="0">
                <a:effectLst/>
                <a:latin typeface="Arial" panose="020B0604020202020204" pitchFamily="34" charset="0"/>
                <a:ea typeface="Times New Roman" panose="02020603050405020304" pitchFamily="18" charset="0"/>
                <a:cs typeface="Arial" panose="020B0604020202020204" pitchFamily="34" charset="0"/>
              </a:rPr>
              <a:t>cope of work, use the Changes clause.  </a:t>
            </a:r>
          </a:p>
          <a:p>
            <a:pPr algn="l" fontAlgn="base">
              <a:buFont typeface="Arial" panose="020B0604020202020204" pitchFamily="34" charset="0"/>
              <a:buChar char="•"/>
            </a:pPr>
            <a:r>
              <a:rPr lang="en-US" sz="1700" dirty="0">
                <a:latin typeface="Arial" panose="020B0604020202020204" pitchFamily="34" charset="0"/>
                <a:ea typeface="Times New Roman" panose="02020603050405020304" pitchFamily="18" charset="0"/>
                <a:cs typeface="Arial" panose="020B0604020202020204" pitchFamily="34" charset="0"/>
              </a:rPr>
              <a:t>Where COVID, </a:t>
            </a:r>
            <a:r>
              <a:rPr lang="en-US" sz="1700" dirty="0">
                <a:effectLst/>
                <a:latin typeface="Arial" panose="020B0604020202020204" pitchFamily="34" charset="0"/>
                <a:ea typeface="Times New Roman" panose="02020603050405020304" pitchFamily="18" charset="0"/>
                <a:cs typeface="Arial" panose="020B0604020202020204" pitchFamily="34" charset="0"/>
              </a:rPr>
              <a:t>the government’s actions in response to COVID, delays of other prime contractors, or a quarantine restriction results in an express or a constructive change in the work, the contractor should base the claim on the Changes clause. </a:t>
            </a:r>
          </a:p>
          <a:p>
            <a:pPr algn="l" fontAlgn="base">
              <a:buFont typeface="Arial" panose="020B0604020202020204" pitchFamily="34" charset="0"/>
              <a:buChar char="•"/>
            </a:pPr>
            <a:r>
              <a:rPr lang="en-US" sz="1700" dirty="0">
                <a:effectLst/>
                <a:latin typeface="Arial" panose="020B0604020202020204" pitchFamily="34" charset="0"/>
                <a:ea typeface="Times New Roman" panose="02020603050405020304" pitchFamily="18" charset="0"/>
                <a:cs typeface="Arial" panose="020B0604020202020204" pitchFamily="34" charset="0"/>
              </a:rPr>
              <a:t>Where there are scope changes that result in delays, the cost of delays arising from the change are recoverable under the Changes clause. </a:t>
            </a:r>
          </a:p>
        </p:txBody>
      </p:sp>
    </p:spTree>
    <p:extLst>
      <p:ext uri="{BB962C8B-B14F-4D97-AF65-F5344CB8AC3E}">
        <p14:creationId xmlns:p14="http://schemas.microsoft.com/office/powerpoint/2010/main" val="24616136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628" y="1766656"/>
            <a:ext cx="7472371" cy="5091344"/>
          </a:xfrm>
          <a:prstGeom prst="rect">
            <a:avLst/>
          </a:prstGeom>
        </p:spPr>
      </p:pic>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IN" smtClean="0"/>
              <a:pPr/>
              <a:t>39</a:t>
            </a:fld>
            <a:endParaRPr lang="en-IN"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498" y="136525"/>
            <a:ext cx="3230502" cy="1008694"/>
          </a:xfrm>
          <a:prstGeom prst="rect">
            <a:avLst/>
          </a:prstGeom>
        </p:spPr>
      </p:pic>
      <p:sp>
        <p:nvSpPr>
          <p:cNvPr id="15" name="Text Placeholder 14">
            <a:extLst>
              <a:ext uri="{FF2B5EF4-FFF2-40B4-BE49-F238E27FC236}">
                <a16:creationId xmlns:a16="http://schemas.microsoft.com/office/drawing/2014/main" id="{2446CB5C-1091-47A7-A6CC-2BD91B32DCD0}"/>
              </a:ext>
            </a:extLst>
          </p:cNvPr>
          <p:cNvSpPr>
            <a:spLocks noGrp="1"/>
          </p:cNvSpPr>
          <p:nvPr>
            <p:ph type="body" sz="quarter" idx="13"/>
          </p:nvPr>
        </p:nvSpPr>
        <p:spPr>
          <a:xfrm>
            <a:off x="224399" y="136525"/>
            <a:ext cx="7384072" cy="608895"/>
          </a:xfrm>
        </p:spPr>
        <p:txBody>
          <a:bodyPr/>
          <a:lstStyle/>
          <a:p>
            <a:r>
              <a:rPr lang="en-US" sz="4000" b="1" dirty="0">
                <a:latin typeface="Georgia" panose="02040502050405020303" pitchFamily="18" charset="0"/>
              </a:rPr>
              <a:t>COVID 19</a:t>
            </a:r>
          </a:p>
        </p:txBody>
      </p:sp>
      <p:sp>
        <p:nvSpPr>
          <p:cNvPr id="9" name="Content Placeholder 1">
            <a:extLst>
              <a:ext uri="{FF2B5EF4-FFF2-40B4-BE49-F238E27FC236}">
                <a16:creationId xmlns:a16="http://schemas.microsoft.com/office/drawing/2014/main" id="{D85183BB-FA08-4EC8-8D7E-55E87ABE5646}"/>
              </a:ext>
            </a:extLst>
          </p:cNvPr>
          <p:cNvSpPr txBox="1">
            <a:spLocks/>
          </p:cNvSpPr>
          <p:nvPr/>
        </p:nvSpPr>
        <p:spPr>
          <a:xfrm>
            <a:off x="78536" y="1829683"/>
            <a:ext cx="7297335" cy="5028317"/>
          </a:xfrm>
          <a:prstGeom prst="rect">
            <a:avLst/>
          </a:prstGeom>
        </p:spPr>
        <p:txBody>
          <a:bodyPr>
            <a:normAutofit fontScale="40000" lnSpcReduction="20000"/>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lang="en-U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lang="en-IN"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nSpc>
                <a:spcPct val="120000"/>
              </a:lnSpc>
              <a:spcBef>
                <a:spcPts val="1200"/>
              </a:spcBef>
              <a:spcAft>
                <a:spcPts val="1200"/>
              </a:spcAft>
              <a:buSzPts val="1000"/>
              <a:buNone/>
              <a:tabLst>
                <a:tab pos="457200" algn="l"/>
              </a:tabLst>
            </a:pPr>
            <a:r>
              <a:rPr lang="en-US" sz="3300" b="1" u="sng"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CHANGES CLAUSE - CONSTRUCTIVE</a:t>
            </a:r>
          </a:p>
          <a:p>
            <a:pPr fontAlgn="base">
              <a:lnSpc>
                <a:spcPct val="120000"/>
              </a:lnSpc>
            </a:pPr>
            <a:r>
              <a:rPr lang="en-US" sz="3500" dirty="0">
                <a:latin typeface="Arial" panose="020B0604020202020204" pitchFamily="34" charset="0"/>
                <a:ea typeface="Times New Roman" panose="02020603050405020304" pitchFamily="18" charset="0"/>
                <a:cs typeface="Arial" panose="020B0604020202020204" pitchFamily="34" charset="0"/>
              </a:rPr>
              <a:t>A common government stance is to claim changes based on implementing COVID requirements are not a change to the Contract.</a:t>
            </a:r>
          </a:p>
          <a:p>
            <a:pPr fontAlgn="base">
              <a:lnSpc>
                <a:spcPct val="120000"/>
              </a:lnSpc>
            </a:pPr>
            <a:r>
              <a:rPr lang="en-US" sz="3500" dirty="0">
                <a:latin typeface="Arial" panose="020B0604020202020204" pitchFamily="34" charset="0"/>
                <a:ea typeface="Times New Roman" panose="02020603050405020304" pitchFamily="18" charset="0"/>
                <a:cs typeface="Arial" panose="020B0604020202020204" pitchFamily="34" charset="0"/>
              </a:rPr>
              <a:t>Where the</a:t>
            </a:r>
            <a:r>
              <a:rPr lang="en-US" sz="3500" dirty="0">
                <a:effectLst/>
                <a:latin typeface="Arial" panose="020B0604020202020204" pitchFamily="34" charset="0"/>
                <a:ea typeface="Times New Roman" panose="02020603050405020304" pitchFamily="18" charset="0"/>
                <a:cs typeface="Arial" panose="020B0604020202020204" pitchFamily="34" charset="0"/>
              </a:rPr>
              <a:t> change is </a:t>
            </a:r>
            <a:r>
              <a:rPr lang="en-US" sz="3500" dirty="0">
                <a:latin typeface="Arial" panose="020B0604020202020204" pitchFamily="34" charset="0"/>
                <a:ea typeface="Times New Roman" panose="02020603050405020304" pitchFamily="18" charset="0"/>
                <a:cs typeface="Arial" panose="020B0604020202020204" pitchFamily="34" charset="0"/>
              </a:rPr>
              <a:t>provided to the contractor as</a:t>
            </a:r>
            <a:r>
              <a:rPr lang="en-US" sz="3500" dirty="0">
                <a:effectLst/>
                <a:latin typeface="Arial" panose="020B0604020202020204" pitchFamily="34" charset="0"/>
                <a:ea typeface="Times New Roman" panose="02020603050405020304" pitchFamily="18" charset="0"/>
                <a:cs typeface="Arial" panose="020B0604020202020204" pitchFamily="34" charset="0"/>
              </a:rPr>
              <a:t> a “clarification” or in the form of a written or oral “direction, instruction, interpretation, or determination” and is not identified as a Change Order, the contracting officer may claim he/she is simply clarifying the existing obligations of the contractor and not implementing a change in the scope. </a:t>
            </a:r>
          </a:p>
          <a:p>
            <a:pPr fontAlgn="base">
              <a:lnSpc>
                <a:spcPct val="120000"/>
              </a:lnSpc>
            </a:pPr>
            <a:r>
              <a:rPr lang="en-US" sz="3500" dirty="0">
                <a:effectLst/>
                <a:latin typeface="Arial" panose="020B0604020202020204" pitchFamily="34" charset="0"/>
                <a:ea typeface="Times New Roman" panose="02020603050405020304" pitchFamily="18" charset="0"/>
                <a:cs typeface="Arial" panose="020B0604020202020204" pitchFamily="34" charset="0"/>
              </a:rPr>
              <a:t>This is likely a constructive change under 52.243-4(b) </a:t>
            </a:r>
          </a:p>
          <a:p>
            <a:pPr fontAlgn="base">
              <a:lnSpc>
                <a:spcPct val="120000"/>
              </a:lnSpc>
            </a:pPr>
            <a:r>
              <a:rPr lang="en-US" sz="3500" dirty="0">
                <a:effectLst/>
                <a:latin typeface="Arial" panose="020B0604020202020204" pitchFamily="34" charset="0"/>
                <a:ea typeface="Times New Roman" panose="02020603050405020304" pitchFamily="18" charset="0"/>
                <a:cs typeface="Arial" panose="020B0604020202020204" pitchFamily="34" charset="0"/>
              </a:rPr>
              <a:t>Notify the Contracting Officer that their “clarification” (order) amounts to a change order under the clause. </a:t>
            </a:r>
          </a:p>
          <a:p>
            <a:pPr fontAlgn="base">
              <a:lnSpc>
                <a:spcPct val="120000"/>
              </a:lnSpc>
            </a:pPr>
            <a:r>
              <a:rPr lang="en-US" sz="3500" dirty="0">
                <a:effectLst/>
                <a:latin typeface="Arial" panose="020B0604020202020204" pitchFamily="34" charset="0"/>
                <a:ea typeface="Times New Roman" panose="02020603050405020304" pitchFamily="18" charset="0"/>
                <a:cs typeface="Arial" panose="020B0604020202020204" pitchFamily="34" charset="0"/>
              </a:rPr>
              <a:t>The contractor has a thirty-day period to perfect its right to an equitable adjustment, measured from the time it writes to the Contracting Officer identifying and converting the clarification into a change order.</a:t>
            </a:r>
            <a:r>
              <a:rPr lang="en-US" sz="3500" dirty="0">
                <a:solidFill>
                  <a:srgbClr val="666666"/>
                </a:solidFill>
                <a:effectLst/>
                <a:latin typeface="Arial" panose="020B0604020202020204" pitchFamily="34" charset="0"/>
                <a:ea typeface="Times New Roman" panose="02020603050405020304" pitchFamily="18" charset="0"/>
                <a:cs typeface="Arial" panose="020B0604020202020204" pitchFamily="34" charset="0"/>
              </a:rPr>
              <a:t> FAR </a:t>
            </a:r>
            <a:r>
              <a:rPr lang="en-US" sz="3500" dirty="0">
                <a:effectLst/>
                <a:latin typeface="Arial" panose="020B0604020202020204" pitchFamily="34" charset="0"/>
                <a:ea typeface="Times New Roman" panose="02020603050405020304" pitchFamily="18" charset="0"/>
                <a:cs typeface="Arial" panose="020B0604020202020204" pitchFamily="34" charset="0"/>
              </a:rPr>
              <a:t>52.243(e). </a:t>
            </a:r>
          </a:p>
          <a:p>
            <a:pPr fontAlgn="base">
              <a:lnSpc>
                <a:spcPct val="120000"/>
              </a:lnSpc>
            </a:pPr>
            <a:r>
              <a:rPr lang="en-US" sz="3500" dirty="0">
                <a:effectLst/>
                <a:latin typeface="Arial" panose="020B0604020202020204" pitchFamily="34" charset="0"/>
                <a:ea typeface="Times New Roman" panose="02020603050405020304" pitchFamily="18" charset="0"/>
                <a:cs typeface="Arial" panose="020B0604020202020204" pitchFamily="34" charset="0"/>
              </a:rPr>
              <a:t>For constructive changes, there is a 20 day look back period </a:t>
            </a:r>
            <a:r>
              <a:rPr lang="en-US" sz="3500" dirty="0">
                <a:latin typeface="Arial" panose="020B0604020202020204" pitchFamily="34" charset="0"/>
                <a:ea typeface="Times New Roman" panose="02020603050405020304" pitchFamily="18" charset="0"/>
                <a:cs typeface="Arial" panose="020B0604020202020204" pitchFamily="34" charset="0"/>
              </a:rPr>
              <a:t>that alleges</a:t>
            </a:r>
            <a:r>
              <a:rPr lang="en-US" sz="3500" dirty="0">
                <a:effectLst/>
                <a:latin typeface="Arial" panose="020B0604020202020204" pitchFamily="34" charset="0"/>
                <a:ea typeface="Times New Roman" panose="02020603050405020304" pitchFamily="18" charset="0"/>
                <a:cs typeface="Arial" panose="020B0604020202020204" pitchFamily="34" charset="0"/>
              </a:rPr>
              <a:t> to limit the contractor’s right to recover costs to the </a:t>
            </a:r>
            <a:r>
              <a:rPr lang="en-US" sz="3500" dirty="0">
                <a:latin typeface="Arial" panose="020B0604020202020204" pitchFamily="34" charset="0"/>
                <a:ea typeface="Times New Roman" panose="02020603050405020304" pitchFamily="18" charset="0"/>
                <a:cs typeface="Arial" panose="020B0604020202020204" pitchFamily="34" charset="0"/>
              </a:rPr>
              <a:t>20 </a:t>
            </a:r>
            <a:r>
              <a:rPr lang="en-US" sz="3500" dirty="0">
                <a:effectLst/>
                <a:latin typeface="Arial" panose="020B0604020202020204" pitchFamily="34" charset="0"/>
                <a:ea typeface="Times New Roman" panose="02020603050405020304" pitchFamily="18" charset="0"/>
                <a:cs typeface="Arial" panose="020B0604020202020204" pitchFamily="34" charset="0"/>
              </a:rPr>
              <a:t>days immediately prior to the notice of the right to an equitable adjustment. 52.243(d). </a:t>
            </a:r>
          </a:p>
          <a:p>
            <a:pPr marL="0" indent="0" algn="l" fontAlgn="base">
              <a:buNone/>
            </a:pPr>
            <a:r>
              <a:rPr lang="en-US" sz="3500" dirty="0">
                <a:effectLst/>
                <a:latin typeface="Calibri" panose="020F0502020204030204" pitchFamily="34" charset="0"/>
                <a:ea typeface="Calibri" panose="020F0502020204030204" pitchFamily="34" charset="0"/>
                <a:cs typeface="Times New Roman" panose="02020603050405020304" pitchFamily="18" charset="0"/>
              </a:rPr>
              <a:t>	</a:t>
            </a:r>
            <a:endParaRPr lang="en-US" sz="3500" dirty="0"/>
          </a:p>
        </p:txBody>
      </p:sp>
    </p:spTree>
    <p:extLst>
      <p:ext uri="{BB962C8B-B14F-4D97-AF65-F5344CB8AC3E}">
        <p14:creationId xmlns:p14="http://schemas.microsoft.com/office/powerpoint/2010/main" val="1202446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628" y="1766656"/>
            <a:ext cx="7472371" cy="5091344"/>
          </a:xfrm>
          <a:prstGeom prst="rect">
            <a:avLst/>
          </a:prstGeom>
        </p:spPr>
      </p:pic>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IN" smtClean="0"/>
              <a:pPr/>
              <a:t>4</a:t>
            </a:fld>
            <a:endParaRPr lang="en-IN"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498" y="136525"/>
            <a:ext cx="3230502" cy="1008694"/>
          </a:xfrm>
          <a:prstGeom prst="rect">
            <a:avLst/>
          </a:prstGeom>
        </p:spPr>
      </p:pic>
      <p:sp>
        <p:nvSpPr>
          <p:cNvPr id="15" name="Text Placeholder 14">
            <a:extLst>
              <a:ext uri="{FF2B5EF4-FFF2-40B4-BE49-F238E27FC236}">
                <a16:creationId xmlns:a16="http://schemas.microsoft.com/office/drawing/2014/main" id="{2446CB5C-1091-47A7-A6CC-2BD91B32DCD0}"/>
              </a:ext>
            </a:extLst>
          </p:cNvPr>
          <p:cNvSpPr>
            <a:spLocks noGrp="1"/>
          </p:cNvSpPr>
          <p:nvPr>
            <p:ph type="body" sz="quarter" idx="13"/>
          </p:nvPr>
        </p:nvSpPr>
        <p:spPr>
          <a:xfrm>
            <a:off x="78537" y="959792"/>
            <a:ext cx="7384072" cy="608895"/>
          </a:xfrm>
        </p:spPr>
        <p:txBody>
          <a:bodyPr/>
          <a:lstStyle/>
          <a:p>
            <a:r>
              <a:rPr lang="en-US" sz="4000" b="1" dirty="0">
                <a:latin typeface="Georgia" panose="02040502050405020303" pitchFamily="18" charset="0"/>
              </a:rPr>
              <a:t>COVID 19</a:t>
            </a:r>
          </a:p>
        </p:txBody>
      </p:sp>
      <p:pic>
        <p:nvPicPr>
          <p:cNvPr id="3" name="Picture 2">
            <a:extLst>
              <a:ext uri="{FF2B5EF4-FFF2-40B4-BE49-F238E27FC236}">
                <a16:creationId xmlns:a16="http://schemas.microsoft.com/office/drawing/2014/main" id="{C851AE3F-530D-4EC8-8A99-B80C6309A4D2}"/>
              </a:ext>
            </a:extLst>
          </p:cNvPr>
          <p:cNvPicPr>
            <a:picLocks noChangeAspect="1"/>
          </p:cNvPicPr>
          <p:nvPr/>
        </p:nvPicPr>
        <p:blipFill>
          <a:blip r:embed="rId4"/>
          <a:stretch>
            <a:fillRect/>
          </a:stretch>
        </p:blipFill>
        <p:spPr>
          <a:xfrm>
            <a:off x="78536" y="-500744"/>
            <a:ext cx="12113464" cy="7358743"/>
          </a:xfrm>
          <a:prstGeom prst="rect">
            <a:avLst/>
          </a:prstGeom>
        </p:spPr>
      </p:pic>
    </p:spTree>
    <p:extLst>
      <p:ext uri="{BB962C8B-B14F-4D97-AF65-F5344CB8AC3E}">
        <p14:creationId xmlns:p14="http://schemas.microsoft.com/office/powerpoint/2010/main" val="7599784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628" y="1766656"/>
            <a:ext cx="7472371" cy="5091344"/>
          </a:xfrm>
          <a:prstGeom prst="rect">
            <a:avLst/>
          </a:prstGeom>
        </p:spPr>
      </p:pic>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IN" smtClean="0"/>
              <a:pPr/>
              <a:t>40</a:t>
            </a:fld>
            <a:endParaRPr lang="en-IN"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498" y="136525"/>
            <a:ext cx="3230502" cy="1008694"/>
          </a:xfrm>
          <a:prstGeom prst="rect">
            <a:avLst/>
          </a:prstGeom>
        </p:spPr>
      </p:pic>
      <p:sp>
        <p:nvSpPr>
          <p:cNvPr id="15" name="Text Placeholder 14">
            <a:extLst>
              <a:ext uri="{FF2B5EF4-FFF2-40B4-BE49-F238E27FC236}">
                <a16:creationId xmlns:a16="http://schemas.microsoft.com/office/drawing/2014/main" id="{2446CB5C-1091-47A7-A6CC-2BD91B32DCD0}"/>
              </a:ext>
            </a:extLst>
          </p:cNvPr>
          <p:cNvSpPr>
            <a:spLocks noGrp="1"/>
          </p:cNvSpPr>
          <p:nvPr>
            <p:ph type="body" sz="quarter" idx="13"/>
          </p:nvPr>
        </p:nvSpPr>
        <p:spPr>
          <a:xfrm>
            <a:off x="224399" y="223860"/>
            <a:ext cx="7384072" cy="608895"/>
          </a:xfrm>
        </p:spPr>
        <p:txBody>
          <a:bodyPr/>
          <a:lstStyle/>
          <a:p>
            <a:r>
              <a:rPr lang="en-US" sz="4000" b="1" dirty="0">
                <a:latin typeface="Georgia" panose="02040502050405020303" pitchFamily="18" charset="0"/>
              </a:rPr>
              <a:t>COVID 19</a:t>
            </a:r>
          </a:p>
        </p:txBody>
      </p:sp>
      <p:sp>
        <p:nvSpPr>
          <p:cNvPr id="9" name="Content Placeholder 1">
            <a:extLst>
              <a:ext uri="{FF2B5EF4-FFF2-40B4-BE49-F238E27FC236}">
                <a16:creationId xmlns:a16="http://schemas.microsoft.com/office/drawing/2014/main" id="{D85183BB-FA08-4EC8-8D7E-55E87ABE5646}"/>
              </a:ext>
            </a:extLst>
          </p:cNvPr>
          <p:cNvSpPr txBox="1">
            <a:spLocks/>
          </p:cNvSpPr>
          <p:nvPr/>
        </p:nvSpPr>
        <p:spPr>
          <a:xfrm>
            <a:off x="78537" y="2065867"/>
            <a:ext cx="6815131" cy="4792133"/>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lang="en-U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lang="en-IN"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nSpc>
                <a:spcPct val="107000"/>
              </a:lnSpc>
              <a:spcBef>
                <a:spcPts val="1200"/>
              </a:spcBef>
              <a:spcAft>
                <a:spcPts val="1200"/>
              </a:spcAft>
              <a:buSzPts val="1000"/>
              <a:buNone/>
              <a:tabLst>
                <a:tab pos="457200" algn="l"/>
              </a:tabLst>
            </a:pPr>
            <a:r>
              <a:rPr lang="en-US" sz="1800" b="1" u="sng"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STOP WORK ORDER</a:t>
            </a:r>
          </a:p>
          <a:p>
            <a:pPr fontAlgn="base"/>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a:effectLst/>
                <a:latin typeface="Arial" panose="020B0604020202020204" pitchFamily="34" charset="0"/>
                <a:ea typeface="Times New Roman" panose="02020603050405020304" pitchFamily="18" charset="0"/>
                <a:cs typeface="Arial" panose="020B0604020202020204" pitchFamily="34" charset="0"/>
              </a:rPr>
              <a:t>“[T]he Contracting Officer may, at any time, by written order to the Contractor, require the Contractor to stop all, or any part, of the work called for by this contract for a period of 90 days after the order is delivered to the Contractor, and for any further period to which the parties may agree.” 52.242-15(a). </a:t>
            </a:r>
          </a:p>
          <a:p>
            <a:pPr fontAlgn="base"/>
            <a:r>
              <a:rPr lang="en-US" sz="1600" dirty="0">
                <a:effectLst/>
                <a:latin typeface="Arial" panose="020B0604020202020204" pitchFamily="34" charset="0"/>
                <a:ea typeface="Times New Roman" panose="02020603050405020304" pitchFamily="18" charset="0"/>
                <a:cs typeface="Arial" panose="020B0604020202020204" pitchFamily="34" charset="0"/>
              </a:rPr>
              <a:t>The contractor is required to comply with a stop work order, and to mitigate damages as possible.</a:t>
            </a:r>
          </a:p>
          <a:p>
            <a:pPr algn="l" fontAlgn="base">
              <a:buFont typeface="Arial" panose="020B0604020202020204" pitchFamily="34" charset="0"/>
              <a:buChar char="•"/>
            </a:pPr>
            <a:endParaRPr lang="en-US" sz="3200" dirty="0"/>
          </a:p>
        </p:txBody>
      </p:sp>
    </p:spTree>
    <p:extLst>
      <p:ext uri="{BB962C8B-B14F-4D97-AF65-F5344CB8AC3E}">
        <p14:creationId xmlns:p14="http://schemas.microsoft.com/office/powerpoint/2010/main" val="15431915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628" y="1766656"/>
            <a:ext cx="7472371" cy="5091344"/>
          </a:xfrm>
          <a:prstGeom prst="rect">
            <a:avLst/>
          </a:prstGeom>
        </p:spPr>
      </p:pic>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IN" smtClean="0"/>
              <a:pPr/>
              <a:t>41</a:t>
            </a:fld>
            <a:endParaRPr lang="en-IN"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498" y="136525"/>
            <a:ext cx="3230502" cy="1008694"/>
          </a:xfrm>
          <a:prstGeom prst="rect">
            <a:avLst/>
          </a:prstGeom>
        </p:spPr>
      </p:pic>
      <p:sp>
        <p:nvSpPr>
          <p:cNvPr id="15" name="Text Placeholder 14">
            <a:extLst>
              <a:ext uri="{FF2B5EF4-FFF2-40B4-BE49-F238E27FC236}">
                <a16:creationId xmlns:a16="http://schemas.microsoft.com/office/drawing/2014/main" id="{2446CB5C-1091-47A7-A6CC-2BD91B32DCD0}"/>
              </a:ext>
            </a:extLst>
          </p:cNvPr>
          <p:cNvSpPr>
            <a:spLocks noGrp="1"/>
          </p:cNvSpPr>
          <p:nvPr>
            <p:ph type="body" sz="quarter" idx="13"/>
          </p:nvPr>
        </p:nvSpPr>
        <p:spPr>
          <a:xfrm>
            <a:off x="185489" y="184950"/>
            <a:ext cx="7384072" cy="608895"/>
          </a:xfrm>
        </p:spPr>
        <p:txBody>
          <a:bodyPr/>
          <a:lstStyle/>
          <a:p>
            <a:r>
              <a:rPr lang="en-US" sz="4000" b="1" dirty="0">
                <a:latin typeface="Georgia" panose="02040502050405020303" pitchFamily="18" charset="0"/>
              </a:rPr>
              <a:t>COVID 19</a:t>
            </a:r>
          </a:p>
        </p:txBody>
      </p:sp>
      <p:sp>
        <p:nvSpPr>
          <p:cNvPr id="9" name="Content Placeholder 1">
            <a:extLst>
              <a:ext uri="{FF2B5EF4-FFF2-40B4-BE49-F238E27FC236}">
                <a16:creationId xmlns:a16="http://schemas.microsoft.com/office/drawing/2014/main" id="{D85183BB-FA08-4EC8-8D7E-55E87ABE5646}"/>
              </a:ext>
            </a:extLst>
          </p:cNvPr>
          <p:cNvSpPr txBox="1">
            <a:spLocks/>
          </p:cNvSpPr>
          <p:nvPr/>
        </p:nvSpPr>
        <p:spPr>
          <a:xfrm>
            <a:off x="78537" y="2065867"/>
            <a:ext cx="6815131" cy="4792133"/>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lang="en-U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lang="en-IN"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nSpc>
                <a:spcPct val="107000"/>
              </a:lnSpc>
              <a:spcBef>
                <a:spcPts val="1200"/>
              </a:spcBef>
              <a:spcAft>
                <a:spcPts val="1200"/>
              </a:spcAft>
              <a:buSzPts val="1000"/>
              <a:buNone/>
              <a:tabLst>
                <a:tab pos="457200" algn="l"/>
              </a:tabLst>
            </a:pPr>
            <a:r>
              <a:rPr lang="en-US" sz="1800" b="1" u="sng"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STOP WORK ORDER</a:t>
            </a:r>
          </a:p>
          <a:p>
            <a:pPr fontAlgn="base"/>
            <a:r>
              <a:rPr lang="en-US" sz="1600" dirty="0">
                <a:effectLst/>
                <a:latin typeface="Arial" panose="020B0604020202020204" pitchFamily="34" charset="0"/>
                <a:ea typeface="Times New Roman" panose="02020603050405020304" pitchFamily="18" charset="0"/>
                <a:cs typeface="Arial" panose="020B0604020202020204" pitchFamily="34" charset="0"/>
              </a:rPr>
              <a:t>Assuming the government cancels the stop work order and the contractor resumes the work, the government is obligated to make an equitable adjustment in the time for delivery in the contract price. 52.242-15 (b)(1)-(3).</a:t>
            </a:r>
          </a:p>
          <a:p>
            <a:pPr fontAlgn="base"/>
            <a:r>
              <a:rPr lang="en-US" sz="1600" dirty="0">
                <a:effectLst/>
                <a:latin typeface="Arial" panose="020B0604020202020204" pitchFamily="34" charset="0"/>
                <a:ea typeface="Times New Roman" panose="02020603050405020304" pitchFamily="18" charset="0"/>
                <a:cs typeface="Arial" panose="020B0604020202020204" pitchFamily="34" charset="0"/>
              </a:rPr>
              <a:t>Time extensions are typically determined by a critical path Time Impact Analysis of the construction activities. </a:t>
            </a:r>
          </a:p>
          <a:p>
            <a:pPr fontAlgn="base"/>
            <a:r>
              <a:rPr lang="en-US" sz="1600" dirty="0">
                <a:effectLst/>
                <a:latin typeface="Arial" panose="020B0604020202020204" pitchFamily="34" charset="0"/>
                <a:ea typeface="Times New Roman" panose="02020603050405020304" pitchFamily="18" charset="0"/>
                <a:cs typeface="Arial" panose="020B0604020202020204" pitchFamily="34" charset="0"/>
              </a:rPr>
              <a:t>As </a:t>
            </a:r>
            <a:r>
              <a:rPr lang="en-US" sz="1600" dirty="0">
                <a:latin typeface="Arial" panose="020B0604020202020204" pitchFamily="34" charset="0"/>
                <a:ea typeface="Times New Roman" panose="02020603050405020304" pitchFamily="18" charset="0"/>
                <a:cs typeface="Arial" panose="020B0604020202020204" pitchFamily="34" charset="0"/>
              </a:rPr>
              <a:t>with all changes, interferences, hindrances and delays of any type, t</a:t>
            </a:r>
            <a:r>
              <a:rPr lang="en-US" sz="1600" dirty="0">
                <a:effectLst/>
                <a:latin typeface="Arial" panose="020B0604020202020204" pitchFamily="34" charset="0"/>
                <a:ea typeface="Times New Roman" panose="02020603050405020304" pitchFamily="18" charset="0"/>
                <a:cs typeface="Arial" panose="020B0604020202020204" pitchFamily="34" charset="0"/>
              </a:rPr>
              <a:t>he contractor should change accounting cost codes</a:t>
            </a:r>
            <a:r>
              <a:rPr lang="en-US" sz="1600" dirty="0">
                <a:latin typeface="Arial" panose="020B0604020202020204" pitchFamily="34" charset="0"/>
                <a:ea typeface="Times New Roman" panose="02020603050405020304" pitchFamily="18" charset="0"/>
                <a:cs typeface="Arial" panose="020B0604020202020204" pitchFamily="34" charset="0"/>
              </a:rPr>
              <a:t> </a:t>
            </a:r>
            <a:r>
              <a:rPr lang="en-US" sz="1600" dirty="0">
                <a:effectLst/>
                <a:latin typeface="Arial" panose="020B0604020202020204" pitchFamily="34" charset="0"/>
                <a:ea typeface="Times New Roman" panose="02020603050405020304" pitchFamily="18" charset="0"/>
                <a:cs typeface="Arial" panose="020B0604020202020204" pitchFamily="34" charset="0"/>
              </a:rPr>
              <a:t>and separate costs associated with the stop work order. This includes demobilization and safety work efforts, mitigation expenses, and remobilization costs.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indent="0" algn="l" fontAlgn="base">
              <a:buNone/>
            </a:pPr>
            <a:endParaRPr lang="en-US" sz="3200" dirty="0"/>
          </a:p>
        </p:txBody>
      </p:sp>
    </p:spTree>
    <p:extLst>
      <p:ext uri="{BB962C8B-B14F-4D97-AF65-F5344CB8AC3E}">
        <p14:creationId xmlns:p14="http://schemas.microsoft.com/office/powerpoint/2010/main" val="28787735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628" y="1766656"/>
            <a:ext cx="7472371" cy="5091344"/>
          </a:xfrm>
          <a:prstGeom prst="rect">
            <a:avLst/>
          </a:prstGeom>
        </p:spPr>
      </p:pic>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IN" smtClean="0"/>
              <a:pPr/>
              <a:t>42</a:t>
            </a:fld>
            <a:endParaRPr lang="en-IN"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498" y="136525"/>
            <a:ext cx="3230502" cy="1008694"/>
          </a:xfrm>
          <a:prstGeom prst="rect">
            <a:avLst/>
          </a:prstGeom>
        </p:spPr>
      </p:pic>
      <p:sp>
        <p:nvSpPr>
          <p:cNvPr id="15" name="Text Placeholder 14">
            <a:extLst>
              <a:ext uri="{FF2B5EF4-FFF2-40B4-BE49-F238E27FC236}">
                <a16:creationId xmlns:a16="http://schemas.microsoft.com/office/drawing/2014/main" id="{2446CB5C-1091-47A7-A6CC-2BD91B32DCD0}"/>
              </a:ext>
            </a:extLst>
          </p:cNvPr>
          <p:cNvSpPr>
            <a:spLocks noGrp="1"/>
          </p:cNvSpPr>
          <p:nvPr>
            <p:ph type="body" sz="quarter" idx="13"/>
          </p:nvPr>
        </p:nvSpPr>
        <p:spPr>
          <a:xfrm>
            <a:off x="172518" y="223860"/>
            <a:ext cx="7384072" cy="608895"/>
          </a:xfrm>
        </p:spPr>
        <p:txBody>
          <a:bodyPr/>
          <a:lstStyle/>
          <a:p>
            <a:r>
              <a:rPr lang="en-US" sz="4000" b="1" dirty="0">
                <a:latin typeface="Georgia" panose="02040502050405020303" pitchFamily="18" charset="0"/>
              </a:rPr>
              <a:t>COVID 19</a:t>
            </a:r>
          </a:p>
        </p:txBody>
      </p:sp>
      <p:sp>
        <p:nvSpPr>
          <p:cNvPr id="9" name="Content Placeholder 1">
            <a:extLst>
              <a:ext uri="{FF2B5EF4-FFF2-40B4-BE49-F238E27FC236}">
                <a16:creationId xmlns:a16="http://schemas.microsoft.com/office/drawing/2014/main" id="{D85183BB-FA08-4EC8-8D7E-55E87ABE5646}"/>
              </a:ext>
            </a:extLst>
          </p:cNvPr>
          <p:cNvSpPr txBox="1">
            <a:spLocks/>
          </p:cNvSpPr>
          <p:nvPr/>
        </p:nvSpPr>
        <p:spPr>
          <a:xfrm>
            <a:off x="78537" y="2065867"/>
            <a:ext cx="7220534" cy="4792133"/>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lang="en-U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lang="en-IN"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nSpc>
                <a:spcPct val="107000"/>
              </a:lnSpc>
              <a:spcBef>
                <a:spcPts val="1200"/>
              </a:spcBef>
              <a:spcAft>
                <a:spcPts val="1200"/>
              </a:spcAft>
              <a:buSzPts val="1000"/>
              <a:buNone/>
              <a:tabLst>
                <a:tab pos="457200" algn="l"/>
              </a:tabLst>
            </a:pPr>
            <a:r>
              <a:rPr lang="en-US" sz="1800" b="1" u="sng"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STOP WORK ORDER</a:t>
            </a:r>
          </a:p>
          <a:p>
            <a:pPr fontAlgn="base"/>
            <a:r>
              <a:rPr lang="en-US" sz="1700" dirty="0">
                <a:effectLst/>
                <a:latin typeface="Arial" panose="020B0604020202020204" pitchFamily="34" charset="0"/>
                <a:ea typeface="Times New Roman" panose="02020603050405020304" pitchFamily="18" charset="0"/>
                <a:cs typeface="Arial" panose="020B0604020202020204" pitchFamily="34" charset="0"/>
              </a:rPr>
              <a:t>The contractor must assert its right to the equitable adjustment within 30 days after the end of the work stoppage.</a:t>
            </a:r>
            <a:endParaRPr lang="en-US" sz="1700" dirty="0">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fontAlgn="base"/>
            <a:r>
              <a:rPr lang="en-US" sz="1700" dirty="0">
                <a:effectLst/>
                <a:latin typeface="Arial" panose="020B0604020202020204" pitchFamily="34" charset="0"/>
                <a:ea typeface="Times New Roman" panose="02020603050405020304" pitchFamily="18" charset="0"/>
                <a:cs typeface="Arial" panose="020B0604020202020204" pitchFamily="34" charset="0"/>
              </a:rPr>
              <a:t>The Contracting Officer’s has a duty to review the issue and make an adjustment in the contract time and cost of performance.  52.242-15(b)(2).</a:t>
            </a:r>
          </a:p>
          <a:p>
            <a:pPr fontAlgn="base"/>
            <a:r>
              <a:rPr lang="en-US" sz="1700" dirty="0">
                <a:effectLst/>
                <a:latin typeface="Arial" panose="020B0604020202020204" pitchFamily="34" charset="0"/>
                <a:ea typeface="Times New Roman" panose="02020603050405020304" pitchFamily="18" charset="0"/>
                <a:cs typeface="Arial" panose="020B0604020202020204" pitchFamily="34" charset="0"/>
              </a:rPr>
              <a:t>If the stop work order is not cancelled and the work is terminated for the convenience of the government, the contractor is entitled to reasonable costs resulting from the stop work order in its termination settlement proposal. 52.242-15(c).</a:t>
            </a:r>
          </a:p>
          <a:p>
            <a:pPr fontAlgn="base"/>
            <a:r>
              <a:rPr lang="en-US" sz="1700" dirty="0">
                <a:effectLst/>
                <a:latin typeface="Arial" panose="020B0604020202020204" pitchFamily="34" charset="0"/>
                <a:ea typeface="Times New Roman" panose="02020603050405020304" pitchFamily="18" charset="0"/>
                <a:cs typeface="Arial" panose="020B0604020202020204" pitchFamily="34" charset="0"/>
              </a:rPr>
              <a:t>In addition, if the stop work order is not cancelled and the work is terminated for default, the contractor is still entitled to an equitable adjustment for reasonable costs resulting from the stop work order. 52.242-15(d).</a:t>
            </a:r>
            <a:r>
              <a:rPr lang="en-US" sz="1700" dirty="0">
                <a:effectLst/>
                <a:latin typeface="Arial" panose="020B0604020202020204" pitchFamily="34" charset="0"/>
                <a:ea typeface="Calibri" panose="020F0502020204030204" pitchFamily="34" charset="0"/>
                <a:cs typeface="Arial" panose="020B0604020202020204" pitchFamily="34" charset="0"/>
              </a:rPr>
              <a:t>	</a:t>
            </a: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30636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628" y="1766656"/>
            <a:ext cx="7472371" cy="5091344"/>
          </a:xfrm>
          <a:prstGeom prst="rect">
            <a:avLst/>
          </a:prstGeom>
        </p:spPr>
      </p:pic>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IN" smtClean="0"/>
              <a:pPr/>
              <a:t>43</a:t>
            </a:fld>
            <a:endParaRPr lang="en-IN"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498" y="136525"/>
            <a:ext cx="3230502" cy="1008694"/>
          </a:xfrm>
          <a:prstGeom prst="rect">
            <a:avLst/>
          </a:prstGeom>
        </p:spPr>
      </p:pic>
      <p:sp>
        <p:nvSpPr>
          <p:cNvPr id="15" name="Text Placeholder 14">
            <a:extLst>
              <a:ext uri="{FF2B5EF4-FFF2-40B4-BE49-F238E27FC236}">
                <a16:creationId xmlns:a16="http://schemas.microsoft.com/office/drawing/2014/main" id="{2446CB5C-1091-47A7-A6CC-2BD91B32DCD0}"/>
              </a:ext>
            </a:extLst>
          </p:cNvPr>
          <p:cNvSpPr>
            <a:spLocks noGrp="1"/>
          </p:cNvSpPr>
          <p:nvPr>
            <p:ph type="body" sz="quarter" idx="13"/>
          </p:nvPr>
        </p:nvSpPr>
        <p:spPr>
          <a:xfrm>
            <a:off x="211429" y="230346"/>
            <a:ext cx="7384072" cy="608895"/>
          </a:xfrm>
        </p:spPr>
        <p:txBody>
          <a:bodyPr/>
          <a:lstStyle/>
          <a:p>
            <a:r>
              <a:rPr lang="en-US" sz="4000" b="1" dirty="0">
                <a:latin typeface="Georgia" panose="02040502050405020303" pitchFamily="18" charset="0"/>
              </a:rPr>
              <a:t>COVID 19</a:t>
            </a:r>
          </a:p>
        </p:txBody>
      </p:sp>
      <p:sp>
        <p:nvSpPr>
          <p:cNvPr id="9" name="Content Placeholder 1">
            <a:extLst>
              <a:ext uri="{FF2B5EF4-FFF2-40B4-BE49-F238E27FC236}">
                <a16:creationId xmlns:a16="http://schemas.microsoft.com/office/drawing/2014/main" id="{D85183BB-FA08-4EC8-8D7E-55E87ABE5646}"/>
              </a:ext>
            </a:extLst>
          </p:cNvPr>
          <p:cNvSpPr txBox="1">
            <a:spLocks/>
          </p:cNvSpPr>
          <p:nvPr/>
        </p:nvSpPr>
        <p:spPr>
          <a:xfrm>
            <a:off x="78537" y="2065867"/>
            <a:ext cx="7220534" cy="4792133"/>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lang="en-U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lang="en-IN"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nSpc>
                <a:spcPct val="107000"/>
              </a:lnSpc>
              <a:spcBef>
                <a:spcPts val="1200"/>
              </a:spcBef>
              <a:spcAft>
                <a:spcPts val="1200"/>
              </a:spcAft>
              <a:buSzPts val="1000"/>
              <a:buNone/>
              <a:tabLst>
                <a:tab pos="457200" algn="l"/>
              </a:tabLst>
            </a:pPr>
            <a:r>
              <a:rPr lang="en-US" sz="1800" b="1" u="sng"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SUSPENSION OF WORK</a:t>
            </a:r>
          </a:p>
          <a:p>
            <a:pPr fontAlgn="base"/>
            <a:r>
              <a:rPr lang="en-US" sz="1600" dirty="0">
                <a:effectLst/>
                <a:latin typeface="Arial" panose="020B0604020202020204" pitchFamily="34" charset="0"/>
                <a:ea typeface="Times New Roman" panose="02020603050405020304" pitchFamily="18" charset="0"/>
                <a:cs typeface="Arial" panose="020B0604020202020204" pitchFamily="34" charset="0"/>
              </a:rPr>
              <a:t>The Contracting Officer may “order the Contractor, in writing, to suspend, delay, or interrupt all or any part of the work of the contract for a period of time that the Contracting Officer determines appropriate for the convenience of the Government.” 52.242-14(a).</a:t>
            </a:r>
          </a:p>
          <a:p>
            <a:pPr fontAlgn="base"/>
            <a:r>
              <a:rPr lang="en-US" sz="1600" dirty="0">
                <a:latin typeface="Arial" panose="020B0604020202020204" pitchFamily="34" charset="0"/>
                <a:ea typeface="Times New Roman" panose="02020603050405020304" pitchFamily="18" charset="0"/>
                <a:cs typeface="Arial" panose="020B0604020202020204" pitchFamily="34" charset="0"/>
              </a:rPr>
              <a:t>Under Suspension, </a:t>
            </a:r>
            <a:r>
              <a:rPr lang="en-US" sz="1600" dirty="0">
                <a:effectLst/>
                <a:latin typeface="Arial" panose="020B0604020202020204" pitchFamily="34" charset="0"/>
                <a:ea typeface="Times New Roman" panose="02020603050405020304" pitchFamily="18" charset="0"/>
                <a:cs typeface="Arial" panose="020B0604020202020204" pitchFamily="34" charset="0"/>
              </a:rPr>
              <a:t>the contractor is entitled to an increase in the cost of performance of the contract (excluding profit) necessarily caused by the unreasonable suspension, delay, or interruption.</a:t>
            </a:r>
          </a:p>
          <a:p>
            <a:pPr fontAlgn="base"/>
            <a:r>
              <a:rPr lang="en-US" sz="1600" dirty="0">
                <a:latin typeface="Arial" panose="020B0604020202020204" pitchFamily="34" charset="0"/>
                <a:ea typeface="Calibri" panose="020F0502020204030204" pitchFamily="34" charset="0"/>
                <a:cs typeface="Arial" panose="020B0604020202020204" pitchFamily="34" charset="0"/>
              </a:rPr>
              <a:t>Note that Profit is not included in suspension</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fontAlgn="base"/>
            <a:r>
              <a:rPr lang="en-US" sz="1600" dirty="0">
                <a:effectLst/>
                <a:latin typeface="Arial" panose="020B0604020202020204" pitchFamily="34" charset="0"/>
                <a:ea typeface="Times New Roman" panose="02020603050405020304" pitchFamily="18" charset="0"/>
                <a:cs typeface="Arial" panose="020B0604020202020204" pitchFamily="34" charset="0"/>
              </a:rPr>
              <a:t>Constructive suspension occurs when the Contracting Officer does not issue such a written order affirmatively suspending the work, but some other act or failure to act by the Contracting Officer results in a suspension, delay or interruption for an unreasonable period.  </a:t>
            </a:r>
          </a:p>
          <a:p>
            <a:pPr algn="l" fontAlgn="base">
              <a:buFont typeface="Arial" panose="020B0604020202020204" pitchFamily="34" charset="0"/>
              <a:buChar char="•"/>
            </a:pPr>
            <a:endParaRPr lang="en-US" sz="3200" dirty="0"/>
          </a:p>
        </p:txBody>
      </p:sp>
    </p:spTree>
    <p:extLst>
      <p:ext uri="{BB962C8B-B14F-4D97-AF65-F5344CB8AC3E}">
        <p14:creationId xmlns:p14="http://schemas.microsoft.com/office/powerpoint/2010/main" val="3230036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628" y="1766656"/>
            <a:ext cx="7472371" cy="5091344"/>
          </a:xfrm>
          <a:prstGeom prst="rect">
            <a:avLst/>
          </a:prstGeom>
        </p:spPr>
      </p:pic>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IN" smtClean="0"/>
              <a:pPr/>
              <a:t>44</a:t>
            </a:fld>
            <a:endParaRPr lang="en-IN"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498" y="136525"/>
            <a:ext cx="3230502" cy="1008694"/>
          </a:xfrm>
          <a:prstGeom prst="rect">
            <a:avLst/>
          </a:prstGeom>
        </p:spPr>
      </p:pic>
      <p:sp>
        <p:nvSpPr>
          <p:cNvPr id="15" name="Text Placeholder 14">
            <a:extLst>
              <a:ext uri="{FF2B5EF4-FFF2-40B4-BE49-F238E27FC236}">
                <a16:creationId xmlns:a16="http://schemas.microsoft.com/office/drawing/2014/main" id="{2446CB5C-1091-47A7-A6CC-2BD91B32DCD0}"/>
              </a:ext>
            </a:extLst>
          </p:cNvPr>
          <p:cNvSpPr>
            <a:spLocks noGrp="1"/>
          </p:cNvSpPr>
          <p:nvPr>
            <p:ph type="body" sz="quarter" idx="13"/>
          </p:nvPr>
        </p:nvSpPr>
        <p:spPr>
          <a:xfrm>
            <a:off x="172518" y="236831"/>
            <a:ext cx="7384072" cy="608895"/>
          </a:xfrm>
        </p:spPr>
        <p:txBody>
          <a:bodyPr/>
          <a:lstStyle/>
          <a:p>
            <a:r>
              <a:rPr lang="en-US" sz="4000" b="1" dirty="0">
                <a:latin typeface="Georgia" panose="02040502050405020303" pitchFamily="18" charset="0"/>
              </a:rPr>
              <a:t>COVID 19</a:t>
            </a:r>
          </a:p>
        </p:txBody>
      </p:sp>
      <p:sp>
        <p:nvSpPr>
          <p:cNvPr id="9" name="Content Placeholder 1">
            <a:extLst>
              <a:ext uri="{FF2B5EF4-FFF2-40B4-BE49-F238E27FC236}">
                <a16:creationId xmlns:a16="http://schemas.microsoft.com/office/drawing/2014/main" id="{D85183BB-FA08-4EC8-8D7E-55E87ABE5646}"/>
              </a:ext>
            </a:extLst>
          </p:cNvPr>
          <p:cNvSpPr txBox="1">
            <a:spLocks/>
          </p:cNvSpPr>
          <p:nvPr/>
        </p:nvSpPr>
        <p:spPr>
          <a:xfrm>
            <a:off x="78537" y="2065867"/>
            <a:ext cx="7220534" cy="4792133"/>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lang="en-U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lang="en-IN"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nSpc>
                <a:spcPct val="107000"/>
              </a:lnSpc>
              <a:spcBef>
                <a:spcPts val="1200"/>
              </a:spcBef>
              <a:spcAft>
                <a:spcPts val="1200"/>
              </a:spcAft>
              <a:buSzPts val="1000"/>
              <a:buNone/>
              <a:tabLst>
                <a:tab pos="457200" algn="l"/>
              </a:tabLst>
            </a:pPr>
            <a:r>
              <a:rPr lang="en-US" sz="1800" b="1" u="sng" dirty="0">
                <a:solidFill>
                  <a:srgbClr val="404040"/>
                </a:solidFill>
                <a:effectLst/>
                <a:latin typeface="Arial" panose="020B0604020202020204" pitchFamily="34" charset="0"/>
                <a:ea typeface="Times New Roman" panose="02020603050405020304" pitchFamily="18" charset="0"/>
                <a:cs typeface="Arial" panose="020B0604020202020204" pitchFamily="34" charset="0"/>
              </a:rPr>
              <a:t>SUSPENSION OF WORK</a:t>
            </a:r>
          </a:p>
          <a:p>
            <a:pPr fontAlgn="base"/>
            <a:r>
              <a:rPr lang="en-US" sz="1800" dirty="0">
                <a:effectLst/>
                <a:latin typeface="Arial" panose="020B0604020202020204" pitchFamily="34" charset="0"/>
                <a:ea typeface="Times New Roman" panose="02020603050405020304" pitchFamily="18" charset="0"/>
                <a:cs typeface="Arial" panose="020B0604020202020204" pitchFamily="34" charset="0"/>
              </a:rPr>
              <a:t>When its work is suspended, the contractor should give notice promptly because subpart (c) of the clause limits the recovery of costs incurred more than 20 days before the contractor notifies the Contracting Officer of the act or failure to act causing the suspension (delay).  52.242-14(c).</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indent="0" algn="l" fontAlgn="base">
              <a:buNone/>
            </a:pPr>
            <a:endParaRPr lang="en-US" sz="3200" dirty="0"/>
          </a:p>
        </p:txBody>
      </p:sp>
    </p:spTree>
    <p:extLst>
      <p:ext uri="{BB962C8B-B14F-4D97-AF65-F5344CB8AC3E}">
        <p14:creationId xmlns:p14="http://schemas.microsoft.com/office/powerpoint/2010/main" val="26381245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628" y="1766656"/>
            <a:ext cx="7472371" cy="5091344"/>
          </a:xfrm>
          <a:prstGeom prst="rect">
            <a:avLst/>
          </a:prstGeom>
        </p:spPr>
      </p:pic>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IN" smtClean="0"/>
              <a:pPr/>
              <a:t>45</a:t>
            </a:fld>
            <a:endParaRPr lang="en-IN"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498" y="136525"/>
            <a:ext cx="3230502" cy="1008694"/>
          </a:xfrm>
          <a:prstGeom prst="rect">
            <a:avLst/>
          </a:prstGeom>
        </p:spPr>
      </p:pic>
      <p:sp>
        <p:nvSpPr>
          <p:cNvPr id="15" name="Text Placeholder 14">
            <a:extLst>
              <a:ext uri="{FF2B5EF4-FFF2-40B4-BE49-F238E27FC236}">
                <a16:creationId xmlns:a16="http://schemas.microsoft.com/office/drawing/2014/main" id="{2446CB5C-1091-47A7-A6CC-2BD91B32DCD0}"/>
              </a:ext>
            </a:extLst>
          </p:cNvPr>
          <p:cNvSpPr>
            <a:spLocks noGrp="1"/>
          </p:cNvSpPr>
          <p:nvPr>
            <p:ph type="body" sz="quarter" idx="13"/>
          </p:nvPr>
        </p:nvSpPr>
        <p:spPr>
          <a:xfrm>
            <a:off x="157264" y="277428"/>
            <a:ext cx="7384072" cy="608895"/>
          </a:xfrm>
        </p:spPr>
        <p:txBody>
          <a:bodyPr/>
          <a:lstStyle/>
          <a:p>
            <a:r>
              <a:rPr lang="en-US" sz="4000" b="1" dirty="0">
                <a:latin typeface="Georgia" panose="02040502050405020303" pitchFamily="18" charset="0"/>
              </a:rPr>
              <a:t>COVID 19</a:t>
            </a:r>
          </a:p>
        </p:txBody>
      </p:sp>
      <p:sp>
        <p:nvSpPr>
          <p:cNvPr id="7" name="TextBox 6">
            <a:extLst>
              <a:ext uri="{FF2B5EF4-FFF2-40B4-BE49-F238E27FC236}">
                <a16:creationId xmlns:a16="http://schemas.microsoft.com/office/drawing/2014/main" id="{6D7FB320-8321-4958-8798-DBB2BCF18F00}"/>
              </a:ext>
            </a:extLst>
          </p:cNvPr>
          <p:cNvSpPr txBox="1"/>
          <p:nvPr/>
        </p:nvSpPr>
        <p:spPr>
          <a:xfrm>
            <a:off x="215630" y="1487383"/>
            <a:ext cx="7054174" cy="4720138"/>
          </a:xfrm>
          <a:prstGeom prst="rect">
            <a:avLst/>
          </a:prstGeom>
          <a:noFill/>
        </p:spPr>
        <p:txBody>
          <a:bodyPr wrap="square">
            <a:spAutoFit/>
          </a:bodyPr>
          <a:lstStyle/>
          <a:p>
            <a:pPr marL="0" marR="0">
              <a:lnSpc>
                <a:spcPct val="107000"/>
              </a:lnSpc>
              <a:spcBef>
                <a:spcPts val="0"/>
              </a:spcBef>
              <a:spcAft>
                <a:spcPts val="800"/>
              </a:spcAft>
            </a:pPr>
            <a:r>
              <a:rPr lang="en-US" sz="2000" b="1" dirty="0">
                <a:latin typeface="Arial" panose="020B0604020202020204" pitchFamily="34" charset="0"/>
                <a:cs typeface="Arial" panose="020B0604020202020204" pitchFamily="34" charset="0"/>
              </a:rPr>
              <a:t>PRACTICAL CONSIDERATIONS </a:t>
            </a:r>
            <a:endParaRPr lang="en-US" sz="2000" b="1" dirty="0">
              <a:latin typeface="Arial" panose="020B0604020202020204" pitchFamily="34" charset="0"/>
              <a:ea typeface="Calibri" panose="020F0502020204030204" pitchFamily="34" charset="0"/>
              <a:cs typeface="Arial" panose="020B0604020202020204" pitchFamily="34" charset="0"/>
            </a:endParaRPr>
          </a:p>
          <a:p>
            <a:pPr marR="0">
              <a:lnSpc>
                <a:spcPct val="107000"/>
              </a:lnSpc>
              <a:spcBef>
                <a:spcPts val="0"/>
              </a:spcBef>
              <a:spcAft>
                <a:spcPts val="800"/>
              </a:spcAft>
            </a:pPr>
            <a:r>
              <a:rPr lang="en-US" b="1" u="sng" dirty="0">
                <a:effectLst/>
                <a:latin typeface="Arial" panose="020B0604020202020204" pitchFamily="34" charset="0"/>
                <a:ea typeface="Calibri" panose="020F0502020204030204" pitchFamily="34" charset="0"/>
                <a:cs typeface="Arial" panose="020B0604020202020204" pitchFamily="34" charset="0"/>
              </a:rPr>
              <a:t>Real world concerns</a:t>
            </a:r>
          </a:p>
          <a:p>
            <a:pPr marL="285750" marR="0" indent="-285750">
              <a:lnSpc>
                <a:spcPct val="107000"/>
              </a:lnSpc>
              <a:spcBef>
                <a:spcPts val="0"/>
              </a:spcBef>
              <a:spcAft>
                <a:spcPts val="800"/>
              </a:spcAft>
              <a:buFont typeface="Arial" panose="020B0604020202020204" pitchFamily="34" charset="0"/>
              <a:buChar char="•"/>
            </a:pPr>
            <a:r>
              <a:rPr lang="en-US" sz="1600" dirty="0">
                <a:latin typeface="Arial" panose="020B0604020202020204" pitchFamily="34" charset="0"/>
                <a:ea typeface="Calibri" panose="020F0502020204030204" pitchFamily="34" charset="0"/>
                <a:cs typeface="Arial" panose="020B0604020202020204" pitchFamily="34" charset="0"/>
              </a:rPr>
              <a:t>Contractors and Subcontractors refusing to work under federal requirements and are quitting federal Contracting.
Questions from industry as to whether new COVID restrictions are legal. 
Two exceptions (accommodations) to COVID vaccination requirements - medical or religious. </a:t>
            </a:r>
          </a:p>
          <a:p>
            <a:pPr marL="285750" marR="0" indent="-285750">
              <a:lnSpc>
                <a:spcPct val="107000"/>
              </a:lnSpc>
              <a:spcBef>
                <a:spcPts val="0"/>
              </a:spcBef>
              <a:spcAft>
                <a:spcPts val="800"/>
              </a:spcAft>
              <a:buFont typeface="Arial" panose="020B0604020202020204" pitchFamily="34" charset="0"/>
              <a:buChar char="•"/>
            </a:pPr>
            <a:r>
              <a:rPr lang="en-US" sz="1600" dirty="0">
                <a:latin typeface="Arial" panose="020B0604020202020204" pitchFamily="34" charset="0"/>
                <a:ea typeface="Calibri" panose="020F0502020204030204" pitchFamily="34" charset="0"/>
                <a:cs typeface="Arial" panose="020B0604020202020204" pitchFamily="34" charset="0"/>
              </a:rPr>
              <a:t>Unrealistic duties placed on contractors to force compliance with new COVID requirements.</a:t>
            </a:r>
          </a:p>
          <a:p>
            <a:pPr marL="285750" marR="0" indent="-285750">
              <a:lnSpc>
                <a:spcPct val="107000"/>
              </a:lnSpc>
              <a:spcBef>
                <a:spcPts val="0"/>
              </a:spcBef>
              <a:spcAft>
                <a:spcPts val="800"/>
              </a:spcAft>
              <a:buFont typeface="Arial" panose="020B0604020202020204" pitchFamily="34" charset="0"/>
              <a:buChar char="•"/>
            </a:pPr>
            <a:r>
              <a:rPr lang="en-US" sz="1600" dirty="0">
                <a:latin typeface="Arial" panose="020B0604020202020204" pitchFamily="34" charset="0"/>
                <a:ea typeface="Calibri" panose="020F0502020204030204" pitchFamily="34" charset="0"/>
                <a:cs typeface="Arial" panose="020B0604020202020204" pitchFamily="34" charset="0"/>
              </a:rPr>
              <a:t>Contractors may be in violation of various laws by forcing compliance requirements with both employees and subcontractors.  
Large concern whether federal government will pay for additional damages caused by compliance requirements.</a:t>
            </a:r>
            <a:endParaRPr lang="en-US" sz="1600" b="1" u="sng" dirty="0">
              <a:effectLst/>
              <a:latin typeface="Arial" panose="020B0604020202020204" pitchFamily="34" charset="0"/>
              <a:ea typeface="Calibri" panose="020F0502020204030204" pitchFamily="34" charset="0"/>
              <a:cs typeface="Arial" panose="020B0604020202020204" pitchFamily="34" charset="0"/>
            </a:endParaRPr>
          </a:p>
          <a:p>
            <a:pPr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74614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628" y="1766656"/>
            <a:ext cx="7472371" cy="5091344"/>
          </a:xfrm>
          <a:prstGeom prst="rect">
            <a:avLst/>
          </a:prstGeom>
        </p:spPr>
      </p:pic>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IN" smtClean="0"/>
              <a:pPr/>
              <a:t>46</a:t>
            </a:fld>
            <a:endParaRPr lang="en-IN"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498" y="136525"/>
            <a:ext cx="3230502" cy="1008694"/>
          </a:xfrm>
          <a:prstGeom prst="rect">
            <a:avLst/>
          </a:prstGeom>
        </p:spPr>
      </p:pic>
      <p:sp>
        <p:nvSpPr>
          <p:cNvPr id="15" name="Text Placeholder 14">
            <a:extLst>
              <a:ext uri="{FF2B5EF4-FFF2-40B4-BE49-F238E27FC236}">
                <a16:creationId xmlns:a16="http://schemas.microsoft.com/office/drawing/2014/main" id="{2446CB5C-1091-47A7-A6CC-2BD91B32DCD0}"/>
              </a:ext>
            </a:extLst>
          </p:cNvPr>
          <p:cNvSpPr>
            <a:spLocks noGrp="1"/>
          </p:cNvSpPr>
          <p:nvPr>
            <p:ph type="body" sz="quarter" idx="13"/>
          </p:nvPr>
        </p:nvSpPr>
        <p:spPr>
          <a:xfrm>
            <a:off x="133608" y="210890"/>
            <a:ext cx="7384072" cy="608895"/>
          </a:xfrm>
        </p:spPr>
        <p:txBody>
          <a:bodyPr/>
          <a:lstStyle/>
          <a:p>
            <a:r>
              <a:rPr lang="en-US" sz="4000" b="1" dirty="0">
                <a:latin typeface="Georgia" panose="02040502050405020303" pitchFamily="18" charset="0"/>
              </a:rPr>
              <a:t>COVID 19</a:t>
            </a:r>
          </a:p>
        </p:txBody>
      </p:sp>
      <p:sp>
        <p:nvSpPr>
          <p:cNvPr id="9" name="Content Placeholder 1">
            <a:extLst>
              <a:ext uri="{FF2B5EF4-FFF2-40B4-BE49-F238E27FC236}">
                <a16:creationId xmlns:a16="http://schemas.microsoft.com/office/drawing/2014/main" id="{D85183BB-FA08-4EC8-8D7E-55E87ABE5646}"/>
              </a:ext>
            </a:extLst>
          </p:cNvPr>
          <p:cNvSpPr txBox="1">
            <a:spLocks/>
          </p:cNvSpPr>
          <p:nvPr/>
        </p:nvSpPr>
        <p:spPr>
          <a:xfrm>
            <a:off x="78537" y="2065867"/>
            <a:ext cx="7220534" cy="4792133"/>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lang="en-U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lang="en-IN"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nSpc>
                <a:spcPct val="107000"/>
              </a:lnSpc>
              <a:spcBef>
                <a:spcPts val="1200"/>
              </a:spcBef>
              <a:spcAft>
                <a:spcPts val="1200"/>
              </a:spcAft>
              <a:buSzPts val="1000"/>
              <a:buNone/>
              <a:tabLst>
                <a:tab pos="457200" algn="l"/>
              </a:tabLst>
            </a:pPr>
            <a:r>
              <a:rPr lang="en-US" sz="2600" b="1" u="sng" dirty="0">
                <a:solidFill>
                  <a:srgbClr val="404040"/>
                </a:solidFill>
                <a:effectLst/>
                <a:latin typeface="Arial" panose="020B0604020202020204" pitchFamily="34" charset="0"/>
                <a:ea typeface="Times New Roman" panose="02020603050405020304" pitchFamily="18" charset="0"/>
                <a:cs typeface="Times New Roman" panose="02020603050405020304" pitchFamily="18" charset="0"/>
              </a:rPr>
              <a:t>LESSONS (WHICH WILL PROBABLY BE) LEARNED:</a:t>
            </a:r>
          </a:p>
          <a:p>
            <a:pPr marL="0" marR="0" lvl="0" indent="-228600" algn="l" defTabSz="914400" rtl="0" eaLnBrk="1" fontAlgn="auto" latinLnBrk="0" hangingPunct="1">
              <a:lnSpc>
                <a:spcPts val="1860"/>
              </a:lnSpc>
              <a:spcBef>
                <a:spcPts val="0"/>
              </a:spcBef>
              <a:spcAft>
                <a:spcPts val="1500"/>
              </a:spcAft>
              <a:buClr>
                <a:srgbClr val="0DA1FC"/>
              </a:buClr>
              <a:buSzTx/>
              <a:buFont typeface="Arial" panose="020B0604020202020204" pitchFamily="34" charset="0"/>
              <a:buChar char="•"/>
              <a:tabLst/>
              <a:defRPr/>
            </a:pPr>
            <a:r>
              <a:rPr kumimoji="0" lang="en-US" sz="23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Contractors will incur damages due to the impacts of Federal </a:t>
            </a:r>
            <a:r>
              <a:rPr lang="en-US" sz="2300" dirty="0">
                <a:latin typeface="Arial" panose="020B0604020202020204" pitchFamily="34" charset="0"/>
                <a:ea typeface="Times New Roman" panose="02020603050405020304" pitchFamily="18" charset="0"/>
                <a:cs typeface="Times New Roman" panose="02020603050405020304" pitchFamily="18" charset="0"/>
              </a:rPr>
              <a:t> </a:t>
            </a:r>
            <a:r>
              <a:rPr kumimoji="0" lang="en-US" sz="23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COVID-19 requirements. Below are a few suggestions to working with Contracting Officers to recover damages:</a:t>
            </a:r>
            <a:endParaRPr kumimoji="0" lang="en-US" sz="23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ts val="1860"/>
              </a:lnSpc>
              <a:spcBef>
                <a:spcPts val="0"/>
              </a:spcBef>
              <a:spcAft>
                <a:spcPts val="750"/>
              </a:spcAft>
              <a:buClr>
                <a:srgbClr val="0DA1FC"/>
              </a:buClr>
              <a:buSzPts val="1000"/>
              <a:buFont typeface="Symbol" panose="05050102010706020507" pitchFamily="18" charset="2"/>
              <a:buChar char=""/>
              <a:tabLst>
                <a:tab pos="457200" algn="l"/>
              </a:tabLst>
              <a:defRPr/>
            </a:pPr>
            <a:r>
              <a:rPr kumimoji="0" lang="en-US" sz="23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Thoroughly review all existing contracts to determine any clauses providing potential relief.</a:t>
            </a:r>
            <a:endParaRPr kumimoji="0" lang="en-US" sz="23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ts val="1860"/>
              </a:lnSpc>
              <a:spcBef>
                <a:spcPts val="0"/>
              </a:spcBef>
              <a:spcAft>
                <a:spcPts val="750"/>
              </a:spcAft>
              <a:buClr>
                <a:srgbClr val="0DA1FC"/>
              </a:buClr>
              <a:buSzPts val="1000"/>
              <a:buFont typeface="Symbol" panose="05050102010706020507" pitchFamily="18" charset="2"/>
              <a:buChar char=""/>
              <a:tabLst>
                <a:tab pos="457200" algn="l"/>
              </a:tabLst>
              <a:defRPr/>
            </a:pPr>
            <a:r>
              <a:rPr kumimoji="0" lang="en-US" sz="23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DOCUMENT and maintain detailed written records and communications for any performance delays.</a:t>
            </a:r>
            <a:endParaRPr kumimoji="0" lang="en-US" sz="23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ts val="1860"/>
              </a:lnSpc>
              <a:spcBef>
                <a:spcPts val="0"/>
              </a:spcBef>
              <a:spcAft>
                <a:spcPts val="750"/>
              </a:spcAft>
              <a:buClr>
                <a:srgbClr val="0DA1FC"/>
              </a:buClr>
              <a:buSzPts val="1000"/>
              <a:buFont typeface="Symbol" panose="05050102010706020507" pitchFamily="18" charset="2"/>
              <a:buChar char=""/>
              <a:tabLst>
                <a:tab pos="457200" algn="l"/>
              </a:tabLst>
              <a:defRPr/>
            </a:pPr>
            <a:r>
              <a:rPr kumimoji="0" lang="en-US" sz="23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Completely and obsessively document any and all excess costs incurred as a result of contract changes directed by the Government.</a:t>
            </a:r>
            <a:endParaRPr kumimoji="0" lang="en-US" sz="23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ts val="1860"/>
              </a:lnSpc>
              <a:spcBef>
                <a:spcPts val="0"/>
              </a:spcBef>
              <a:spcAft>
                <a:spcPts val="750"/>
              </a:spcAft>
              <a:buClr>
                <a:srgbClr val="0DA1FC"/>
              </a:buClr>
              <a:buSzPts val="1000"/>
              <a:buFont typeface="Symbol" panose="05050102010706020507" pitchFamily="18" charset="2"/>
              <a:buChar char=""/>
              <a:tabLst>
                <a:tab pos="457200" algn="l"/>
              </a:tabLst>
              <a:defRPr/>
            </a:pPr>
            <a:r>
              <a:rPr kumimoji="0" lang="en-US" sz="23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Pay attention to all notice periods. Prepare and timely submit requests for equitable adjustments where appropriate.</a:t>
            </a:r>
            <a:endParaRPr kumimoji="0" lang="en-US" sz="23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ts val="1860"/>
              </a:lnSpc>
              <a:spcBef>
                <a:spcPts val="0"/>
              </a:spcBef>
              <a:spcAft>
                <a:spcPts val="800"/>
              </a:spcAft>
              <a:buClr>
                <a:srgbClr val="0DA1FC"/>
              </a:buClr>
              <a:buSzPts val="1000"/>
              <a:buFont typeface="Symbol" panose="05050102010706020507" pitchFamily="18" charset="2"/>
              <a:buChar char=""/>
              <a:tabLst>
                <a:tab pos="457200" algn="l"/>
              </a:tabLst>
              <a:defRPr/>
            </a:pPr>
            <a:r>
              <a:rPr lang="en-US" sz="2300" dirty="0">
                <a:latin typeface="Arial" panose="020B0604020202020204" pitchFamily="34" charset="0"/>
                <a:ea typeface="Times New Roman" panose="02020603050405020304" pitchFamily="18" charset="0"/>
                <a:cs typeface="Times New Roman" panose="02020603050405020304" pitchFamily="18" charset="0"/>
              </a:rPr>
              <a:t>Communicate IN WRITING</a:t>
            </a:r>
            <a:r>
              <a:rPr kumimoji="0" lang="en-US" sz="23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 with contracting officers regarding any questions, issues, necessary contract modification(s) </a:t>
            </a:r>
            <a:r>
              <a:rPr lang="en-US" sz="2300" dirty="0">
                <a:effectLst/>
                <a:latin typeface="Calibri" panose="020F0502020204030204" pitchFamily="34" charset="0"/>
                <a:ea typeface="Calibri" panose="020F0502020204030204" pitchFamily="34" charset="0"/>
                <a:cs typeface="Times New Roman" panose="02020603050405020304" pitchFamily="18" charset="0"/>
              </a:rPr>
              <a:t>	</a:t>
            </a:r>
            <a:endParaRPr lang="en-US" sz="3100" dirty="0"/>
          </a:p>
        </p:txBody>
      </p:sp>
    </p:spTree>
    <p:extLst>
      <p:ext uri="{BB962C8B-B14F-4D97-AF65-F5344CB8AC3E}">
        <p14:creationId xmlns:p14="http://schemas.microsoft.com/office/powerpoint/2010/main" val="17426542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628" y="1766656"/>
            <a:ext cx="7472371" cy="5091344"/>
          </a:xfrm>
          <a:prstGeom prst="rect">
            <a:avLst/>
          </a:prstGeom>
        </p:spPr>
      </p:pic>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IN" smtClean="0"/>
              <a:pPr/>
              <a:t>47</a:t>
            </a:fld>
            <a:endParaRPr lang="en-IN"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498" y="136525"/>
            <a:ext cx="3230502" cy="1008694"/>
          </a:xfrm>
          <a:prstGeom prst="rect">
            <a:avLst/>
          </a:prstGeom>
        </p:spPr>
      </p:pic>
      <p:sp>
        <p:nvSpPr>
          <p:cNvPr id="15" name="Text Placeholder 14">
            <a:extLst>
              <a:ext uri="{FF2B5EF4-FFF2-40B4-BE49-F238E27FC236}">
                <a16:creationId xmlns:a16="http://schemas.microsoft.com/office/drawing/2014/main" id="{2446CB5C-1091-47A7-A6CC-2BD91B32DCD0}"/>
              </a:ext>
            </a:extLst>
          </p:cNvPr>
          <p:cNvSpPr>
            <a:spLocks noGrp="1"/>
          </p:cNvSpPr>
          <p:nvPr>
            <p:ph type="body" sz="quarter" idx="13"/>
          </p:nvPr>
        </p:nvSpPr>
        <p:spPr>
          <a:xfrm>
            <a:off x="133608" y="210890"/>
            <a:ext cx="7384072" cy="608895"/>
          </a:xfrm>
        </p:spPr>
        <p:txBody>
          <a:bodyPr/>
          <a:lstStyle/>
          <a:p>
            <a:r>
              <a:rPr lang="en-US" sz="4000" b="1" dirty="0">
                <a:latin typeface="Georgia" panose="02040502050405020303" pitchFamily="18" charset="0"/>
              </a:rPr>
              <a:t>COVID 19</a:t>
            </a:r>
          </a:p>
        </p:txBody>
      </p:sp>
      <p:sp>
        <p:nvSpPr>
          <p:cNvPr id="9" name="Content Placeholder 1">
            <a:extLst>
              <a:ext uri="{FF2B5EF4-FFF2-40B4-BE49-F238E27FC236}">
                <a16:creationId xmlns:a16="http://schemas.microsoft.com/office/drawing/2014/main" id="{D85183BB-FA08-4EC8-8D7E-55E87ABE5646}"/>
              </a:ext>
            </a:extLst>
          </p:cNvPr>
          <p:cNvSpPr txBox="1">
            <a:spLocks/>
          </p:cNvSpPr>
          <p:nvPr/>
        </p:nvSpPr>
        <p:spPr>
          <a:xfrm>
            <a:off x="78537" y="2065867"/>
            <a:ext cx="7220534" cy="4792133"/>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lang="en-U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lang="en-IN"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nSpc>
                <a:spcPct val="107000"/>
              </a:lnSpc>
              <a:spcBef>
                <a:spcPts val="1200"/>
              </a:spcBef>
              <a:spcAft>
                <a:spcPts val="1200"/>
              </a:spcAft>
              <a:buSzPts val="1000"/>
              <a:buNone/>
              <a:tabLst>
                <a:tab pos="457200" algn="l"/>
              </a:tabLst>
            </a:pPr>
            <a:r>
              <a:rPr lang="en-US" sz="2600" b="1" u="sng" dirty="0">
                <a:solidFill>
                  <a:srgbClr val="404040"/>
                </a:solidFill>
                <a:effectLst/>
                <a:latin typeface="Arial" panose="020B0604020202020204" pitchFamily="34" charset="0"/>
                <a:ea typeface="Times New Roman" panose="02020603050405020304" pitchFamily="18" charset="0"/>
                <a:cs typeface="Times New Roman" panose="02020603050405020304" pitchFamily="18" charset="0"/>
              </a:rPr>
              <a:t>LESSONS (WHICH WILL PROBABLY BE) LEARNED:</a:t>
            </a:r>
          </a:p>
          <a:p>
            <a:pPr marL="0" marR="0" lvl="0" indent="-228600" algn="l" defTabSz="914400" rtl="0" eaLnBrk="1" fontAlgn="auto" latinLnBrk="0" hangingPunct="1">
              <a:lnSpc>
                <a:spcPct val="120000"/>
              </a:lnSpc>
              <a:spcBef>
                <a:spcPts val="0"/>
              </a:spcBef>
              <a:spcAft>
                <a:spcPts val="1500"/>
              </a:spcAft>
              <a:buClr>
                <a:srgbClr val="0DA1FC"/>
              </a:buClr>
              <a:buSzTx/>
              <a:buFont typeface="Arial" panose="020B0604020202020204" pitchFamily="34" charset="0"/>
              <a:buChar char="•"/>
              <a:tabLst/>
              <a:defRPr/>
            </a:pPr>
            <a:r>
              <a:rPr kumimoji="0" lang="en-US" sz="19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Contractors</a:t>
            </a:r>
            <a:r>
              <a:rPr kumimoji="0" lang="en-US" sz="2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 will incur damages due to the impacts of Federal </a:t>
            </a:r>
            <a:r>
              <a:rPr lang="en-US" sz="2100" dirty="0">
                <a:latin typeface="Arial" panose="020B0604020202020204" pitchFamily="34" charset="0"/>
                <a:ea typeface="Times New Roman" panose="02020603050405020304" pitchFamily="18" charset="0"/>
                <a:cs typeface="Times New Roman" panose="02020603050405020304" pitchFamily="18" charset="0"/>
              </a:rPr>
              <a:t> </a:t>
            </a:r>
            <a:r>
              <a:rPr kumimoji="0" lang="en-US" sz="21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Times New Roman" panose="02020603050405020304" pitchFamily="18" charset="0"/>
              </a:rPr>
              <a:t>COVID-19 requirements. </a:t>
            </a:r>
          </a:p>
          <a:p>
            <a:pPr marL="342900" marR="0" lvl="0" indent="-342900" algn="l" defTabSz="914400" rtl="0" eaLnBrk="1" fontAlgn="auto" latinLnBrk="0" hangingPunct="1">
              <a:lnSpc>
                <a:spcPct val="120000"/>
              </a:lnSpc>
              <a:spcBef>
                <a:spcPts val="0"/>
              </a:spcBef>
              <a:spcAft>
                <a:spcPts val="800"/>
              </a:spcAft>
              <a:buClr>
                <a:srgbClr val="0DA1FC"/>
              </a:buClr>
              <a:buSzPts val="1000"/>
              <a:buFont typeface="Symbol" panose="05050102010706020507" pitchFamily="18" charset="2"/>
              <a:buChar char=""/>
              <a:tabLst>
                <a:tab pos="457200" algn="l"/>
              </a:tabLst>
              <a:defRPr/>
            </a:pPr>
            <a:r>
              <a:rPr lang="en-US" sz="2100" dirty="0">
                <a:latin typeface="Arial" panose="020B0604020202020204" pitchFamily="34" charset="0"/>
                <a:ea typeface="Times New Roman" panose="02020603050405020304" pitchFamily="18" charset="0"/>
                <a:cs typeface="Times New Roman" panose="02020603050405020304" pitchFamily="18" charset="0"/>
              </a:rPr>
              <a:t>It appears the Government contracting personnel do not have funds to pay for this COVID initiative.</a:t>
            </a:r>
          </a:p>
          <a:p>
            <a:pPr marL="342900" marR="0" lvl="0" indent="-342900" algn="l" defTabSz="914400" rtl="0" eaLnBrk="1" fontAlgn="auto" latinLnBrk="0" hangingPunct="1">
              <a:lnSpc>
                <a:spcPct val="120000"/>
              </a:lnSpc>
              <a:spcBef>
                <a:spcPts val="0"/>
              </a:spcBef>
              <a:spcAft>
                <a:spcPts val="800"/>
              </a:spcAft>
              <a:buClr>
                <a:srgbClr val="0DA1FC"/>
              </a:buClr>
              <a:buSzPts val="1000"/>
              <a:buFont typeface="Symbol" panose="05050102010706020507" pitchFamily="18" charset="2"/>
              <a:buChar char=""/>
              <a:tabLst>
                <a:tab pos="457200" algn="l"/>
              </a:tabLst>
              <a:defRPr/>
            </a:pPr>
            <a:r>
              <a:rPr lang="en-US" sz="2100" dirty="0">
                <a:latin typeface="Arial" panose="020B0604020202020204" pitchFamily="34" charset="0"/>
                <a:cs typeface="Times New Roman" panose="02020603050405020304" pitchFamily="18" charset="0"/>
              </a:rPr>
              <a:t>There is no discussion or guidance about increases in costs to the government due to contractor damages, and how the government will react to reasonable requests for equitable adjustment.</a:t>
            </a:r>
          </a:p>
          <a:p>
            <a:pPr marL="342900" marR="0" lvl="0" indent="-342900" algn="l" defTabSz="914400" rtl="0" eaLnBrk="1" fontAlgn="auto" latinLnBrk="0" hangingPunct="1">
              <a:lnSpc>
                <a:spcPct val="120000"/>
              </a:lnSpc>
              <a:spcBef>
                <a:spcPts val="0"/>
              </a:spcBef>
              <a:spcAft>
                <a:spcPts val="800"/>
              </a:spcAft>
              <a:buClr>
                <a:srgbClr val="0DA1FC"/>
              </a:buClr>
              <a:buSzPts val="1000"/>
              <a:buFont typeface="Symbol" panose="05050102010706020507" pitchFamily="18" charset="2"/>
              <a:buChar char=""/>
              <a:tabLst>
                <a:tab pos="457200" algn="l"/>
              </a:tabLst>
              <a:defRPr/>
            </a:pPr>
            <a:r>
              <a:rPr lang="en-US" sz="2100" dirty="0">
                <a:latin typeface="Arial" panose="020B0604020202020204" pitchFamily="34" charset="0"/>
                <a:cs typeface="Times New Roman" panose="02020603050405020304" pitchFamily="18" charset="0"/>
              </a:rPr>
              <a:t>This leaves a gap that will probably involve contracting officers and contractors engaging in unnecessary and antagonistic disagreements over payment for government COVID requirements.</a:t>
            </a:r>
          </a:p>
          <a:p>
            <a:pPr marL="342900" marR="0" lvl="0" indent="-342900" algn="l" defTabSz="914400" rtl="0" eaLnBrk="1" fontAlgn="auto" latinLnBrk="0" hangingPunct="1">
              <a:lnSpc>
                <a:spcPct val="120000"/>
              </a:lnSpc>
              <a:spcBef>
                <a:spcPts val="0"/>
              </a:spcBef>
              <a:spcAft>
                <a:spcPts val="800"/>
              </a:spcAft>
              <a:buClr>
                <a:srgbClr val="0DA1FC"/>
              </a:buClr>
              <a:buSzPts val="1000"/>
              <a:buFont typeface="Symbol" panose="05050102010706020507" pitchFamily="18" charset="2"/>
              <a:buChar char=""/>
              <a:tabLst>
                <a:tab pos="457200" algn="l"/>
              </a:tabLst>
              <a:defRPr/>
            </a:pPr>
            <a:r>
              <a:rPr lang="en-US" sz="2100" dirty="0">
                <a:latin typeface="Arial" panose="020B0604020202020204" pitchFamily="34" charset="0"/>
                <a:cs typeface="Times New Roman" panose="02020603050405020304" pitchFamily="18" charset="0"/>
              </a:rPr>
              <a:t>Unfortunately, this will probably have to wait to be sorted out by the Courts.  </a:t>
            </a:r>
            <a:endParaRPr lang="en-US" sz="2100" dirty="0"/>
          </a:p>
        </p:txBody>
      </p:sp>
    </p:spTree>
    <p:extLst>
      <p:ext uri="{BB962C8B-B14F-4D97-AF65-F5344CB8AC3E}">
        <p14:creationId xmlns:p14="http://schemas.microsoft.com/office/powerpoint/2010/main" val="4842586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628" y="1766656"/>
            <a:ext cx="7472371" cy="5091344"/>
          </a:xfrm>
          <a:prstGeom prst="rect">
            <a:avLst/>
          </a:prstGeom>
        </p:spPr>
      </p:pic>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IN" smtClean="0"/>
              <a:pPr/>
              <a:t>48</a:t>
            </a:fld>
            <a:endParaRPr lang="en-IN"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7312" y="198206"/>
            <a:ext cx="3214687" cy="1003756"/>
          </a:xfrm>
          <a:prstGeom prst="rect">
            <a:avLst/>
          </a:prstGeom>
        </p:spPr>
      </p:pic>
      <p:sp>
        <p:nvSpPr>
          <p:cNvPr id="6" name="Title 5">
            <a:extLst>
              <a:ext uri="{FF2B5EF4-FFF2-40B4-BE49-F238E27FC236}">
                <a16:creationId xmlns:a16="http://schemas.microsoft.com/office/drawing/2014/main" id="{0B0B4471-5460-4AB3-B0BC-6B4A40DA85CE}"/>
              </a:ext>
            </a:extLst>
          </p:cNvPr>
          <p:cNvSpPr>
            <a:spLocks noGrp="1"/>
          </p:cNvSpPr>
          <p:nvPr>
            <p:ph type="title"/>
          </p:nvPr>
        </p:nvSpPr>
        <p:spPr>
          <a:xfrm>
            <a:off x="110282" y="789169"/>
            <a:ext cx="7342622" cy="1215566"/>
          </a:xfrm>
        </p:spPr>
        <p:txBody>
          <a:bodyPr>
            <a:noAutofit/>
          </a:bodyPr>
          <a:lstStyle/>
          <a:p>
            <a:r>
              <a:rPr lang="en-US" dirty="0">
                <a:latin typeface="Georgia" panose="02040502050405020303" pitchFamily="18" charset="0"/>
              </a:rPr>
              <a:t>PRACTICAL </a:t>
            </a:r>
            <a:br>
              <a:rPr lang="en-US" dirty="0">
                <a:latin typeface="Georgia" panose="02040502050405020303" pitchFamily="18" charset="0"/>
              </a:rPr>
            </a:br>
            <a:r>
              <a:rPr lang="en-US" dirty="0">
                <a:latin typeface="Georgia" panose="02040502050405020303" pitchFamily="18" charset="0"/>
              </a:rPr>
              <a:t>CONSIDERATIONS </a:t>
            </a:r>
          </a:p>
        </p:txBody>
      </p:sp>
      <p:sp>
        <p:nvSpPr>
          <p:cNvPr id="4" name="Content Placeholder 3">
            <a:extLst>
              <a:ext uri="{FF2B5EF4-FFF2-40B4-BE49-F238E27FC236}">
                <a16:creationId xmlns:a16="http://schemas.microsoft.com/office/drawing/2014/main" id="{F86A1356-9AC2-4EA7-9AC9-FDE3A880407D}"/>
              </a:ext>
            </a:extLst>
          </p:cNvPr>
          <p:cNvSpPr>
            <a:spLocks noGrp="1"/>
          </p:cNvSpPr>
          <p:nvPr>
            <p:ph idx="1"/>
          </p:nvPr>
        </p:nvSpPr>
        <p:spPr>
          <a:xfrm>
            <a:off x="110282" y="2432482"/>
            <a:ext cx="6991854" cy="4425518"/>
          </a:xfrm>
        </p:spPr>
        <p:txBody>
          <a:bodyPr>
            <a:normAutofit fontScale="85000" lnSpcReduction="10000"/>
          </a:bodyPr>
          <a:lstStyle/>
          <a:p>
            <a:pPr marL="0" indent="0">
              <a:buNone/>
            </a:pPr>
            <a:r>
              <a:rPr lang="en-US" b="1" dirty="0">
                <a:solidFill>
                  <a:srgbClr val="C00000"/>
                </a:solidFill>
                <a:latin typeface="Arial" panose="020B0604020202020204" pitchFamily="34" charset="0"/>
                <a:cs typeface="Arial" panose="020B0604020202020204" pitchFamily="34" charset="0"/>
              </a:rPr>
              <a:t>WORKING TOGETHER</a:t>
            </a:r>
          </a:p>
          <a:p>
            <a:pPr marL="0" indent="0">
              <a:buNone/>
            </a:pPr>
            <a:endParaRPr lang="en-US" b="1" dirty="0">
              <a:solidFill>
                <a:srgbClr val="C00000"/>
              </a:solidFill>
              <a:latin typeface="Arial" panose="020B0604020202020204" pitchFamily="34" charset="0"/>
              <a:cs typeface="Arial" panose="020B0604020202020204" pitchFamily="34" charset="0"/>
            </a:endParaRPr>
          </a:p>
          <a:p>
            <a:pPr marL="457200" indent="-457200">
              <a:buFont typeface="+mj-lt"/>
              <a:buAutoNum type="arabicPeriod"/>
            </a:pPr>
            <a:r>
              <a:rPr lang="en-US" b="1" dirty="0">
                <a:solidFill>
                  <a:srgbClr val="C00000"/>
                </a:solidFill>
                <a:latin typeface="Arial" panose="020B0604020202020204" pitchFamily="34" charset="0"/>
                <a:cs typeface="Arial" panose="020B0604020202020204" pitchFamily="34" charset="0"/>
              </a:rPr>
              <a:t>BOTH SIDES HAVE THE SAME GOAL – A SUCCESSFUL CONTRACT.</a:t>
            </a:r>
          </a:p>
          <a:p>
            <a:pPr marL="457200" indent="-457200">
              <a:buFont typeface="+mj-lt"/>
              <a:buAutoNum type="arabicPeriod"/>
            </a:pPr>
            <a:r>
              <a:rPr lang="en-US" b="1" dirty="0">
                <a:solidFill>
                  <a:srgbClr val="C00000"/>
                </a:solidFill>
                <a:latin typeface="Arial" panose="020B0604020202020204" pitchFamily="34" charset="0"/>
                <a:cs typeface="Arial" panose="020B0604020202020204" pitchFamily="34" charset="0"/>
              </a:rPr>
              <a:t>BOTH SIDES HAVE A DUTY TO COOPERATE.</a:t>
            </a:r>
          </a:p>
          <a:p>
            <a:pPr marL="457200" indent="-457200">
              <a:buFont typeface="+mj-lt"/>
              <a:buAutoNum type="arabicPeriod"/>
            </a:pPr>
            <a:r>
              <a:rPr lang="en-US" b="1" dirty="0">
                <a:solidFill>
                  <a:srgbClr val="C00000"/>
                </a:solidFill>
                <a:latin typeface="Arial" panose="020B0604020202020204" pitchFamily="34" charset="0"/>
                <a:cs typeface="Arial" panose="020B0604020202020204" pitchFamily="34" charset="0"/>
              </a:rPr>
              <a:t>BE PROFESSIONAL AND COURTEOUS</a:t>
            </a:r>
          </a:p>
          <a:p>
            <a:pPr marL="457200" indent="-457200">
              <a:buFont typeface="+mj-lt"/>
              <a:buAutoNum type="arabicPeriod"/>
            </a:pPr>
            <a:r>
              <a:rPr lang="en-US" b="1" dirty="0">
                <a:solidFill>
                  <a:srgbClr val="C00000"/>
                </a:solidFill>
                <a:latin typeface="Arial" panose="020B0604020202020204" pitchFamily="34" charset="0"/>
                <a:cs typeface="Arial" panose="020B0604020202020204" pitchFamily="34" charset="0"/>
              </a:rPr>
              <a:t>EFFECTIVE EFFICIENT COMMUNICATIONS IS KEY.</a:t>
            </a:r>
          </a:p>
          <a:p>
            <a:pPr marL="457200" indent="-457200">
              <a:buFont typeface="+mj-lt"/>
              <a:buAutoNum type="arabicPeriod"/>
            </a:pPr>
            <a:r>
              <a:rPr lang="en-US" b="1" dirty="0">
                <a:solidFill>
                  <a:srgbClr val="C00000"/>
                </a:solidFill>
                <a:latin typeface="Arial" panose="020B0604020202020204" pitchFamily="34" charset="0"/>
                <a:cs typeface="Arial" panose="020B0604020202020204" pitchFamily="34" charset="0"/>
              </a:rPr>
              <a:t>DO NOT MISTAKE COURTESY OR FRIENDLINESS AS AGREEMENT, ASSENT, DIRECTION, OR CHANGE TO PERFORMANCE.</a:t>
            </a:r>
          </a:p>
          <a:p>
            <a:pPr marL="457200" indent="-457200">
              <a:buFont typeface="+mj-lt"/>
              <a:buAutoNum type="arabicPeriod"/>
            </a:pPr>
            <a:r>
              <a:rPr lang="en-US" b="1" dirty="0">
                <a:solidFill>
                  <a:srgbClr val="C00000"/>
                </a:solidFill>
                <a:latin typeface="Arial" panose="020B0604020202020204" pitchFamily="34" charset="0"/>
                <a:cs typeface="Arial" panose="020B0604020202020204" pitchFamily="34" charset="0"/>
              </a:rPr>
              <a:t>BE THOROUGH. DON’T LET MISUNDERSTANDINGS OR VAGUE QUESTIONS AND ANSWERS GET IN THE WAY OF PERFORMING YOUR CONTRACT.   </a:t>
            </a:r>
          </a:p>
          <a:p>
            <a:endParaRPr lang="en-US" b="1" dirty="0">
              <a:solidFill>
                <a:schemeClr val="tx1">
                  <a:lumMod val="50000"/>
                </a:schemeClr>
              </a:solidFill>
            </a:endParaRPr>
          </a:p>
          <a:p>
            <a:endParaRPr lang="en-US" b="1" dirty="0">
              <a:solidFill>
                <a:schemeClr val="tx1">
                  <a:lumMod val="50000"/>
                </a:schemeClr>
              </a:solidFill>
            </a:endParaRPr>
          </a:p>
          <a:p>
            <a:pPr marL="0" indent="0">
              <a:buNone/>
            </a:pPr>
            <a:endParaRPr lang="en-US" b="1" dirty="0">
              <a:solidFill>
                <a:schemeClr val="tx1">
                  <a:lumMod val="50000"/>
                </a:schemeClr>
              </a:solidFill>
            </a:endParaRPr>
          </a:p>
        </p:txBody>
      </p:sp>
    </p:spTree>
    <p:extLst>
      <p:ext uri="{BB962C8B-B14F-4D97-AF65-F5344CB8AC3E}">
        <p14:creationId xmlns:p14="http://schemas.microsoft.com/office/powerpoint/2010/main" val="9986298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628" y="1766656"/>
            <a:ext cx="7472371" cy="5091344"/>
          </a:xfrm>
          <a:prstGeom prst="rect">
            <a:avLst/>
          </a:prstGeom>
        </p:spPr>
      </p:pic>
      <p:sp>
        <p:nvSpPr>
          <p:cNvPr id="4" name="Title 3">
            <a:extLst>
              <a:ext uri="{FF2B5EF4-FFF2-40B4-BE49-F238E27FC236}">
                <a16:creationId xmlns:a16="http://schemas.microsoft.com/office/drawing/2014/main" id="{1ABE11BF-33A5-4653-A144-CCCBACF58C30}"/>
              </a:ext>
            </a:extLst>
          </p:cNvPr>
          <p:cNvSpPr>
            <a:spLocks noGrp="1"/>
          </p:cNvSpPr>
          <p:nvPr>
            <p:ph type="title"/>
          </p:nvPr>
        </p:nvSpPr>
        <p:spPr>
          <a:xfrm>
            <a:off x="531378" y="1308484"/>
            <a:ext cx="7342622" cy="644141"/>
          </a:xfrm>
        </p:spPr>
        <p:txBody>
          <a:bodyPr>
            <a:noAutofit/>
          </a:bodyPr>
          <a:lstStyle/>
          <a:p>
            <a:r>
              <a:rPr lang="en-US" i="1" dirty="0">
                <a:latin typeface="Georgia" panose="02040502050405020303" pitchFamily="18" charset="0"/>
              </a:rPr>
              <a:t>DISCLAIMER</a:t>
            </a:r>
          </a:p>
        </p:txBody>
      </p:sp>
      <p:sp>
        <p:nvSpPr>
          <p:cNvPr id="9" name="Text Placeholder 8">
            <a:extLst>
              <a:ext uri="{FF2B5EF4-FFF2-40B4-BE49-F238E27FC236}">
                <a16:creationId xmlns:a16="http://schemas.microsoft.com/office/drawing/2014/main" id="{53469036-D1FB-4164-96AE-B6D8CECCFC96}"/>
              </a:ext>
            </a:extLst>
          </p:cNvPr>
          <p:cNvSpPr>
            <a:spLocks noGrp="1"/>
          </p:cNvSpPr>
          <p:nvPr>
            <p:ph type="body" sz="quarter" idx="13"/>
          </p:nvPr>
        </p:nvSpPr>
        <p:spPr>
          <a:xfrm>
            <a:off x="550429" y="2011027"/>
            <a:ext cx="7342631" cy="408323"/>
          </a:xfrm>
        </p:spPr>
        <p:txBody>
          <a:bodyPr/>
          <a:lstStyle/>
          <a:p>
            <a:endParaRPr lang="en-US" sz="1800" dirty="0"/>
          </a:p>
          <a:p>
            <a:endParaRPr lang="en-US" sz="1800" dirty="0"/>
          </a:p>
          <a:p>
            <a:endParaRPr lang="en-US" sz="1800" dirty="0"/>
          </a:p>
          <a:p>
            <a:endParaRPr lang="da-DK" sz="1900" dirty="0"/>
          </a:p>
          <a:p>
            <a:endParaRPr lang="da-DK" dirty="0"/>
          </a:p>
          <a:p>
            <a:r>
              <a:rPr lang="da-DK" dirty="0"/>
              <a:t> </a:t>
            </a:r>
          </a:p>
          <a:p>
            <a:endParaRPr lang="da-DK" dirty="0"/>
          </a:p>
        </p:txBody>
      </p:sp>
      <p:sp>
        <p:nvSpPr>
          <p:cNvPr id="7" name="Content Placeholder 6">
            <a:extLst>
              <a:ext uri="{FF2B5EF4-FFF2-40B4-BE49-F238E27FC236}">
                <a16:creationId xmlns:a16="http://schemas.microsoft.com/office/drawing/2014/main" id="{2482DBEC-EE72-4155-ACC5-87E80C5606A9}"/>
              </a:ext>
            </a:extLst>
          </p:cNvPr>
          <p:cNvSpPr>
            <a:spLocks noGrp="1"/>
          </p:cNvSpPr>
          <p:nvPr>
            <p:ph idx="1"/>
          </p:nvPr>
        </p:nvSpPr>
        <p:spPr>
          <a:xfrm>
            <a:off x="531378" y="2466975"/>
            <a:ext cx="4942829" cy="3688216"/>
          </a:xfrm>
        </p:spPr>
        <p:txBody>
          <a:bodyPr>
            <a:noAutofit/>
          </a:bodyPr>
          <a:lstStyle/>
          <a:p>
            <a:pPr algn="ctr" eaLnBrk="0" hangingPunct="0">
              <a:lnSpc>
                <a:spcPct val="80000"/>
              </a:lnSpc>
              <a:spcBef>
                <a:spcPct val="0"/>
              </a:spcBef>
              <a:buClrTx/>
              <a:buSzTx/>
              <a:buFontTx/>
              <a:buNone/>
            </a:pPr>
            <a:r>
              <a:rPr lang="en-US" sz="2000" b="1" i="1" dirty="0">
                <a:latin typeface="Arial" panose="020B0604020202020204" pitchFamily="34" charset="0"/>
                <a:cs typeface="Arial" panose="020B0604020202020204" pitchFamily="34" charset="0"/>
              </a:rPr>
              <a:t>All rights are reserved.  These materials are designed to provide general information on the seminar topic presented and are provided with the understanding that the publisher is not engaged in rendering any legal or professional services.  </a:t>
            </a:r>
          </a:p>
          <a:p>
            <a:pPr algn="ctr" eaLnBrk="0" hangingPunct="0">
              <a:lnSpc>
                <a:spcPct val="80000"/>
              </a:lnSpc>
              <a:spcBef>
                <a:spcPct val="0"/>
              </a:spcBef>
              <a:buClrTx/>
              <a:buSzTx/>
              <a:buFontTx/>
              <a:buNone/>
            </a:pPr>
            <a:endParaRPr lang="en-US" sz="2000" b="1" i="1" dirty="0">
              <a:latin typeface="Arial" panose="020B0604020202020204" pitchFamily="34" charset="0"/>
              <a:cs typeface="Arial" panose="020B0604020202020204" pitchFamily="34" charset="0"/>
            </a:endParaRPr>
          </a:p>
          <a:p>
            <a:pPr algn="ctr" eaLnBrk="0" hangingPunct="0">
              <a:lnSpc>
                <a:spcPct val="80000"/>
              </a:lnSpc>
              <a:spcBef>
                <a:spcPct val="0"/>
              </a:spcBef>
              <a:buClrTx/>
              <a:buSzTx/>
              <a:buFontTx/>
              <a:buNone/>
            </a:pPr>
            <a:r>
              <a:rPr lang="en-US" sz="2000" b="1" i="1" dirty="0">
                <a:latin typeface="Arial" panose="020B0604020202020204" pitchFamily="34" charset="0"/>
                <a:cs typeface="Arial" panose="020B0604020202020204" pitchFamily="34" charset="0"/>
              </a:rPr>
              <a:t>Although these materials are prepared by professionals, they should not be used as a substitute for professional services.  If legal or other professional advice is required, the services of a professional should be sought.</a:t>
            </a:r>
          </a:p>
          <a:p>
            <a:pPr marL="0" indent="0">
              <a:buNone/>
            </a:pPr>
            <a:endParaRPr lang="en-US" sz="1750" dirty="0"/>
          </a:p>
          <a:p>
            <a:endParaRPr lang="en-US" sz="1400" b="1" dirty="0">
              <a:latin typeface="Calibri" panose="020F0502020204030204" pitchFamily="34" charset="0"/>
              <a:cs typeface="Calibri" panose="020F0502020204030204" pitchFamily="34" charset="0"/>
            </a:endParaRPr>
          </a:p>
        </p:txBody>
      </p:sp>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IN" smtClean="0"/>
              <a:pPr/>
              <a:t>49</a:t>
            </a:fld>
            <a:endParaRPr lang="en-IN"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7312" y="198206"/>
            <a:ext cx="3214687" cy="1003756"/>
          </a:xfrm>
          <a:prstGeom prst="rect">
            <a:avLst/>
          </a:prstGeom>
        </p:spPr>
      </p:pic>
    </p:spTree>
    <p:extLst>
      <p:ext uri="{BB962C8B-B14F-4D97-AF65-F5344CB8AC3E}">
        <p14:creationId xmlns:p14="http://schemas.microsoft.com/office/powerpoint/2010/main" val="3460186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628" y="1766656"/>
            <a:ext cx="7472371" cy="5091344"/>
          </a:xfrm>
          <a:prstGeom prst="rect">
            <a:avLst/>
          </a:prstGeom>
        </p:spPr>
      </p:pic>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IN" smtClean="0"/>
              <a:pPr/>
              <a:t>5</a:t>
            </a:fld>
            <a:endParaRPr lang="en-IN"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498" y="136525"/>
            <a:ext cx="3230502" cy="1008694"/>
          </a:xfrm>
          <a:prstGeom prst="rect">
            <a:avLst/>
          </a:prstGeom>
        </p:spPr>
      </p:pic>
      <p:sp>
        <p:nvSpPr>
          <p:cNvPr id="15" name="Text Placeholder 14">
            <a:extLst>
              <a:ext uri="{FF2B5EF4-FFF2-40B4-BE49-F238E27FC236}">
                <a16:creationId xmlns:a16="http://schemas.microsoft.com/office/drawing/2014/main" id="{2446CB5C-1091-47A7-A6CC-2BD91B32DCD0}"/>
              </a:ext>
            </a:extLst>
          </p:cNvPr>
          <p:cNvSpPr>
            <a:spLocks noGrp="1"/>
          </p:cNvSpPr>
          <p:nvPr>
            <p:ph type="body" sz="quarter" idx="13"/>
          </p:nvPr>
        </p:nvSpPr>
        <p:spPr>
          <a:xfrm>
            <a:off x="149873" y="336424"/>
            <a:ext cx="7384072" cy="608895"/>
          </a:xfrm>
        </p:spPr>
        <p:txBody>
          <a:bodyPr/>
          <a:lstStyle/>
          <a:p>
            <a:r>
              <a:rPr lang="en-US" sz="4000" b="1" dirty="0">
                <a:latin typeface="Georgia" panose="02040502050405020303" pitchFamily="18" charset="0"/>
              </a:rPr>
              <a:t>COVID 19</a:t>
            </a:r>
          </a:p>
        </p:txBody>
      </p:sp>
      <p:sp>
        <p:nvSpPr>
          <p:cNvPr id="7" name="TextBox 6">
            <a:extLst>
              <a:ext uri="{FF2B5EF4-FFF2-40B4-BE49-F238E27FC236}">
                <a16:creationId xmlns:a16="http://schemas.microsoft.com/office/drawing/2014/main" id="{6F4EBA7D-F240-46F7-B57D-04E7A1EE02F1}"/>
              </a:ext>
            </a:extLst>
          </p:cNvPr>
          <p:cNvSpPr txBox="1"/>
          <p:nvPr/>
        </p:nvSpPr>
        <p:spPr>
          <a:xfrm>
            <a:off x="78537" y="1929278"/>
            <a:ext cx="7194460" cy="4111062"/>
          </a:xfrm>
          <a:prstGeom prst="rect">
            <a:avLst/>
          </a:prstGeom>
          <a:noFill/>
        </p:spPr>
        <p:txBody>
          <a:bodyPr wrap="square">
            <a:spAutoFit/>
          </a:bodyPr>
          <a:lstStyle/>
          <a:p>
            <a:pPr marL="0" marR="0">
              <a:lnSpc>
                <a:spcPct val="107000"/>
              </a:lnSpc>
              <a:spcBef>
                <a:spcPts val="0"/>
              </a:spcBef>
              <a:spcAft>
                <a:spcPts val="800"/>
              </a:spcAft>
            </a:pPr>
            <a:r>
              <a:rPr lang="en-US" sz="2800" b="1" dirty="0">
                <a:effectLst/>
                <a:latin typeface="Arial" panose="020B0604020202020204" pitchFamily="34" charset="0"/>
                <a:ea typeface="Calibri" panose="020F0502020204030204" pitchFamily="34" charset="0"/>
                <a:cs typeface="Arial" panose="020B0604020202020204" pitchFamily="34" charset="0"/>
              </a:rPr>
              <a:t>COVID Contractor Questions  </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p>
            <a:pPr marL="285750" marR="0" indent="-285750">
              <a:lnSpc>
                <a:spcPct val="107000"/>
              </a:lnSpc>
              <a:spcBef>
                <a:spcPts val="0"/>
              </a:spcBef>
              <a:spcAft>
                <a:spcPts val="800"/>
              </a:spcAft>
              <a:buFont typeface="Arial" panose="020B0604020202020204" pitchFamily="34" charset="0"/>
              <a:buChar char="•"/>
            </a:pPr>
            <a:r>
              <a:rPr lang="en-US" sz="1800" b="1" dirty="0">
                <a:effectLst/>
                <a:latin typeface="Arial" panose="020B0604020202020204" pitchFamily="34" charset="0"/>
                <a:ea typeface="Calibri" panose="020F0502020204030204" pitchFamily="34" charset="0"/>
                <a:cs typeface="Arial" panose="020B0604020202020204" pitchFamily="34" charset="0"/>
              </a:rPr>
              <a:t>THE BIG QUESTION - </a:t>
            </a:r>
          </a:p>
          <a:p>
            <a:pPr marL="742950" lvl="1" indent="-285750">
              <a:lnSpc>
                <a:spcPct val="107000"/>
              </a:lnSpc>
              <a:spcAft>
                <a:spcPts val="800"/>
              </a:spcAft>
              <a:buFont typeface="Arial" panose="020B0604020202020204" pitchFamily="34" charset="0"/>
              <a:buChar char="•"/>
            </a:pPr>
            <a:r>
              <a:rPr lang="en-US" b="1" dirty="0">
                <a:effectLst/>
                <a:latin typeface="Arial" panose="020B0604020202020204" pitchFamily="34" charset="0"/>
                <a:ea typeface="Calibri" panose="020F0502020204030204" pitchFamily="34" charset="0"/>
                <a:cs typeface="Arial" panose="020B0604020202020204" pitchFamily="34" charset="0"/>
              </a:rPr>
              <a:t>Who is going to pay for the costs of implementing COVID requirements for existing Contracts?</a:t>
            </a:r>
          </a:p>
          <a:p>
            <a:pPr marL="285750" marR="0" indent="-285750">
              <a:lnSpc>
                <a:spcPct val="107000"/>
              </a:lnSpc>
              <a:spcBef>
                <a:spcPts val="0"/>
              </a:spcBef>
              <a:spcAft>
                <a:spcPts val="800"/>
              </a:spcAft>
              <a:buFont typeface="Arial" panose="020B0604020202020204" pitchFamily="34" charset="0"/>
              <a:buChar char="•"/>
            </a:pPr>
            <a:endParaRPr lang="en-US" sz="1800" b="1" dirty="0">
              <a:effectLst/>
              <a:latin typeface="Arial" panose="020B0604020202020204" pitchFamily="34" charset="0"/>
              <a:ea typeface="Calibri" panose="020F0502020204030204" pitchFamily="34" charset="0"/>
              <a:cs typeface="Arial" panose="020B0604020202020204" pitchFamily="34" charset="0"/>
            </a:endParaRPr>
          </a:p>
          <a:p>
            <a:pPr marL="285750" marR="0" indent="-285750">
              <a:lnSpc>
                <a:spcPct val="107000"/>
              </a:lnSpc>
              <a:spcBef>
                <a:spcPts val="0"/>
              </a:spcBef>
              <a:spcAft>
                <a:spcPts val="800"/>
              </a:spcAft>
              <a:buFont typeface="Arial" panose="020B0604020202020204" pitchFamily="34" charset="0"/>
              <a:buChar char="•"/>
            </a:pPr>
            <a:r>
              <a:rPr lang="en-US" b="1" dirty="0">
                <a:latin typeface="Arial" panose="020B0604020202020204" pitchFamily="34" charset="0"/>
                <a:ea typeface="Calibri" panose="020F0502020204030204" pitchFamily="34" charset="0"/>
                <a:cs typeface="Arial" panose="020B0604020202020204" pitchFamily="34" charset="0"/>
              </a:rPr>
              <a:t>NEXT QUESTION</a:t>
            </a:r>
          </a:p>
          <a:p>
            <a:pPr marL="742950" lvl="1" indent="-285750">
              <a:lnSpc>
                <a:spcPct val="107000"/>
              </a:lnSpc>
              <a:spcAft>
                <a:spcPts val="800"/>
              </a:spcAft>
              <a:buFont typeface="Arial" panose="020B0604020202020204" pitchFamily="34" charset="0"/>
              <a:buChar char="•"/>
            </a:pPr>
            <a:r>
              <a:rPr lang="en-US" b="1" dirty="0">
                <a:effectLst/>
                <a:latin typeface="Arial" panose="020B0604020202020204" pitchFamily="34" charset="0"/>
                <a:ea typeface="Calibri" panose="020F0502020204030204" pitchFamily="34" charset="0"/>
                <a:cs typeface="Arial" panose="020B0604020202020204" pitchFamily="34" charset="0"/>
              </a:rPr>
              <a:t>COVID Order</a:t>
            </a:r>
            <a:r>
              <a:rPr lang="en-US" b="1" dirty="0">
                <a:latin typeface="Arial" panose="020B0604020202020204" pitchFamily="34" charset="0"/>
                <a:ea typeface="Calibri" panose="020F0502020204030204" pitchFamily="34" charset="0"/>
                <a:cs typeface="Arial" panose="020B0604020202020204" pitchFamily="34" charset="0"/>
              </a:rPr>
              <a:t> is open ended – other requirements will be “updated” or added at government discretion.</a:t>
            </a:r>
            <a:endParaRPr lang="en-US" b="1"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07000"/>
              </a:lnSpc>
              <a:spcAft>
                <a:spcPts val="800"/>
              </a:spcAft>
              <a:buFont typeface="Arial" panose="020B0604020202020204" pitchFamily="34" charset="0"/>
              <a:buChar char="•"/>
            </a:pPr>
            <a:r>
              <a:rPr lang="en-US" b="1" dirty="0">
                <a:latin typeface="Arial" panose="020B0604020202020204" pitchFamily="34" charset="0"/>
                <a:ea typeface="Calibri" panose="020F0502020204030204" pitchFamily="34" charset="0"/>
                <a:cs typeface="Arial" panose="020B0604020202020204" pitchFamily="34" charset="0"/>
              </a:rPr>
              <a:t>How can a Contractor guess what new requirements will be added to COVID requirements when attempting to provide Proposals?</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11403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628" y="1766656"/>
            <a:ext cx="7472371" cy="5091344"/>
          </a:xfrm>
          <a:prstGeom prst="rect">
            <a:avLst/>
          </a:prstGeom>
        </p:spPr>
      </p:pic>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IN" smtClean="0"/>
              <a:pPr/>
              <a:t>6</a:t>
            </a:fld>
            <a:endParaRPr lang="en-IN"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498" y="136525"/>
            <a:ext cx="3230502" cy="1008694"/>
          </a:xfrm>
          <a:prstGeom prst="rect">
            <a:avLst/>
          </a:prstGeom>
        </p:spPr>
      </p:pic>
      <p:sp>
        <p:nvSpPr>
          <p:cNvPr id="15" name="Text Placeholder 14">
            <a:extLst>
              <a:ext uri="{FF2B5EF4-FFF2-40B4-BE49-F238E27FC236}">
                <a16:creationId xmlns:a16="http://schemas.microsoft.com/office/drawing/2014/main" id="{2446CB5C-1091-47A7-A6CC-2BD91B32DCD0}"/>
              </a:ext>
            </a:extLst>
          </p:cNvPr>
          <p:cNvSpPr>
            <a:spLocks noGrp="1"/>
          </p:cNvSpPr>
          <p:nvPr>
            <p:ph type="body" sz="quarter" idx="13"/>
          </p:nvPr>
        </p:nvSpPr>
        <p:spPr>
          <a:xfrm>
            <a:off x="149873" y="336424"/>
            <a:ext cx="7384072" cy="608895"/>
          </a:xfrm>
        </p:spPr>
        <p:txBody>
          <a:bodyPr/>
          <a:lstStyle/>
          <a:p>
            <a:r>
              <a:rPr lang="en-US" sz="4000" b="1" dirty="0">
                <a:latin typeface="Georgia" panose="02040502050405020303" pitchFamily="18" charset="0"/>
              </a:rPr>
              <a:t>COVID 19</a:t>
            </a:r>
          </a:p>
        </p:txBody>
      </p:sp>
      <p:sp>
        <p:nvSpPr>
          <p:cNvPr id="7" name="TextBox 6">
            <a:extLst>
              <a:ext uri="{FF2B5EF4-FFF2-40B4-BE49-F238E27FC236}">
                <a16:creationId xmlns:a16="http://schemas.microsoft.com/office/drawing/2014/main" id="{6F4EBA7D-F240-46F7-B57D-04E7A1EE02F1}"/>
              </a:ext>
            </a:extLst>
          </p:cNvPr>
          <p:cNvSpPr txBox="1"/>
          <p:nvPr/>
        </p:nvSpPr>
        <p:spPr>
          <a:xfrm>
            <a:off x="149873" y="945319"/>
            <a:ext cx="7194460" cy="5974136"/>
          </a:xfrm>
          <a:prstGeom prst="rect">
            <a:avLst/>
          </a:prstGeom>
          <a:noFill/>
        </p:spPr>
        <p:txBody>
          <a:bodyPr wrap="square">
            <a:spAutoFit/>
          </a:bodyPr>
          <a:lstStyle/>
          <a:p>
            <a:pPr marL="0" marR="0">
              <a:lnSpc>
                <a:spcPct val="107000"/>
              </a:lnSpc>
              <a:spcBef>
                <a:spcPts val="0"/>
              </a:spcBef>
              <a:spcAft>
                <a:spcPts val="800"/>
              </a:spcAft>
            </a:pPr>
            <a:r>
              <a:rPr lang="en-US" sz="2800" b="1" dirty="0">
                <a:effectLst/>
                <a:latin typeface="Arial" panose="020B0604020202020204" pitchFamily="34" charset="0"/>
                <a:ea typeface="Calibri" panose="020F0502020204030204" pitchFamily="34" charset="0"/>
                <a:cs typeface="Arial" panose="020B0604020202020204" pitchFamily="34" charset="0"/>
              </a:rPr>
              <a:t>COVID Contractor Questions </a:t>
            </a:r>
          </a:p>
          <a:p>
            <a:pPr marL="0" marR="0">
              <a:lnSpc>
                <a:spcPct val="107000"/>
              </a:lnSpc>
              <a:spcBef>
                <a:spcPts val="0"/>
              </a:spcBef>
              <a:spcAft>
                <a:spcPts val="800"/>
              </a:spcAft>
            </a:pPr>
            <a:r>
              <a:rPr lang="en-US" sz="2800" b="1" dirty="0">
                <a:effectLst/>
                <a:latin typeface="Arial" panose="020B0604020202020204" pitchFamily="34" charset="0"/>
                <a:ea typeface="Calibri" panose="020F0502020204030204" pitchFamily="34" charset="0"/>
                <a:cs typeface="Arial" panose="020B0604020202020204" pitchFamily="34" charset="0"/>
              </a:rPr>
              <a:t>What do I do? </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p>
            <a:pPr marL="285750" marR="0" indent="-285750">
              <a:lnSpc>
                <a:spcPct val="107000"/>
              </a:lnSpc>
              <a:spcBef>
                <a:spcPts val="0"/>
              </a:spcBef>
              <a:spcAft>
                <a:spcPts val="800"/>
              </a:spcAft>
              <a:buFont typeface="Arial" panose="020B0604020202020204" pitchFamily="34" charset="0"/>
              <a:buChar char="•"/>
            </a:pPr>
            <a:r>
              <a:rPr lang="en-US" sz="1800" b="1" dirty="0">
                <a:effectLst/>
                <a:latin typeface="Arial" panose="020B0604020202020204" pitchFamily="34" charset="0"/>
                <a:ea typeface="Calibri" panose="020F0502020204030204" pitchFamily="34" charset="0"/>
                <a:cs typeface="Arial" panose="020B0604020202020204" pitchFamily="34" charset="0"/>
              </a:rPr>
              <a:t>Why do I have to sign a bilateral modification for COVID?</a:t>
            </a:r>
          </a:p>
          <a:p>
            <a:pPr marL="285750" marR="0" indent="-285750">
              <a:lnSpc>
                <a:spcPct val="107000"/>
              </a:lnSpc>
              <a:spcBef>
                <a:spcPts val="0"/>
              </a:spcBef>
              <a:spcAft>
                <a:spcPts val="800"/>
              </a:spcAft>
              <a:buFont typeface="Arial" panose="020B0604020202020204" pitchFamily="34" charset="0"/>
              <a:buChar char="•"/>
            </a:pPr>
            <a:r>
              <a:rPr lang="en-US" sz="1800" b="1" dirty="0">
                <a:effectLst/>
                <a:latin typeface="Arial" panose="020B0604020202020204" pitchFamily="34" charset="0"/>
                <a:ea typeface="Calibri" panose="020F0502020204030204" pitchFamily="34" charset="0"/>
                <a:cs typeface="Arial" panose="020B0604020202020204" pitchFamily="34" charset="0"/>
              </a:rPr>
              <a:t>My subcontractors won't get vaccinated -</a:t>
            </a:r>
          </a:p>
          <a:p>
            <a:pPr marL="285750" marR="0" indent="-285750">
              <a:lnSpc>
                <a:spcPct val="107000"/>
              </a:lnSpc>
              <a:spcBef>
                <a:spcPts val="0"/>
              </a:spcBef>
              <a:spcAft>
                <a:spcPts val="800"/>
              </a:spcAft>
              <a:buFont typeface="Arial" panose="020B0604020202020204" pitchFamily="34" charset="0"/>
              <a:buChar char="•"/>
            </a:pPr>
            <a:r>
              <a:rPr lang="en-US" b="1" dirty="0">
                <a:latin typeface="Arial" panose="020B0604020202020204" pitchFamily="34" charset="0"/>
                <a:ea typeface="Calibri" panose="020F0502020204030204" pitchFamily="34" charset="0"/>
                <a:cs typeface="Arial" panose="020B0604020202020204" pitchFamily="34" charset="0"/>
              </a:rPr>
              <a:t>M</a:t>
            </a:r>
            <a:r>
              <a:rPr lang="en-US" sz="1800" b="1" dirty="0">
                <a:effectLst/>
                <a:latin typeface="Arial" panose="020B0604020202020204" pitchFamily="34" charset="0"/>
                <a:ea typeface="Calibri" panose="020F0502020204030204" pitchFamily="34" charset="0"/>
                <a:cs typeface="Arial" panose="020B0604020202020204" pitchFamily="34" charset="0"/>
              </a:rPr>
              <a:t>y employees don't want to wear masks - 
How do I keep track of who's vaccinated </a:t>
            </a:r>
            <a:r>
              <a:rPr lang="en-US" b="1" dirty="0">
                <a:latin typeface="Arial" panose="020B0604020202020204" pitchFamily="34" charset="0"/>
                <a:ea typeface="Calibri" panose="020F0502020204030204" pitchFamily="34" charset="0"/>
                <a:cs typeface="Arial" panose="020B0604020202020204" pitchFamily="34" charset="0"/>
              </a:rPr>
              <a:t>-</a:t>
            </a:r>
            <a:r>
              <a:rPr lang="en-US" sz="1800" b="1" dirty="0">
                <a:effectLst/>
                <a:latin typeface="Arial" panose="020B0604020202020204" pitchFamily="34" charset="0"/>
                <a:ea typeface="Calibri" panose="020F0502020204030204" pitchFamily="34" charset="0"/>
                <a:cs typeface="Arial" panose="020B0604020202020204" pitchFamily="34" charset="0"/>
              </a:rPr>
              <a:t>
Why do contractors have to take keep track of who’s </a:t>
            </a:r>
            <a:r>
              <a:rPr lang="en-US" b="1" dirty="0">
                <a:latin typeface="Arial" panose="020B0604020202020204" pitchFamily="34" charset="0"/>
                <a:ea typeface="Calibri" panose="020F0502020204030204" pitchFamily="34" charset="0"/>
                <a:cs typeface="Arial" panose="020B0604020202020204" pitchFamily="34" charset="0"/>
              </a:rPr>
              <a:t>vaccinated -</a:t>
            </a:r>
            <a:r>
              <a:rPr lang="en-US" sz="1800" b="1" dirty="0">
                <a:effectLst/>
                <a:latin typeface="Arial" panose="020B0604020202020204" pitchFamily="34" charset="0"/>
                <a:ea typeface="Calibri" panose="020F0502020204030204" pitchFamily="34" charset="0"/>
                <a:cs typeface="Arial" panose="020B0604020202020204" pitchFamily="34" charset="0"/>
              </a:rPr>
              <a:t> 
How do I get a religious or medical exemption -
If I work at home, do I have to get vaccinated -  </a:t>
            </a:r>
          </a:p>
          <a:p>
            <a:pPr marL="285750" marR="0" indent="-285750">
              <a:lnSpc>
                <a:spcPct val="107000"/>
              </a:lnSpc>
              <a:spcBef>
                <a:spcPts val="0"/>
              </a:spcBef>
              <a:spcAft>
                <a:spcPts val="800"/>
              </a:spcAft>
              <a:buFont typeface="Arial" panose="020B0604020202020204" pitchFamily="34" charset="0"/>
              <a:buChar char="•"/>
            </a:pPr>
            <a:r>
              <a:rPr lang="en-US" sz="1800" b="1" dirty="0">
                <a:effectLst/>
                <a:latin typeface="Arial" panose="020B0604020202020204" pitchFamily="34" charset="0"/>
                <a:ea typeface="Calibri" panose="020F0502020204030204" pitchFamily="34" charset="0"/>
                <a:cs typeface="Arial" panose="020B0604020202020204" pitchFamily="34" charset="0"/>
              </a:rPr>
              <a:t>If my subcontractors say they are complying, can I rely on their word - </a:t>
            </a:r>
          </a:p>
          <a:p>
            <a:pPr marL="285750" marR="0" indent="-285750">
              <a:lnSpc>
                <a:spcPct val="107000"/>
              </a:lnSpc>
              <a:spcBef>
                <a:spcPts val="0"/>
              </a:spcBef>
              <a:spcAft>
                <a:spcPts val="800"/>
              </a:spcAft>
              <a:buFont typeface="Arial" panose="020B0604020202020204" pitchFamily="34" charset="0"/>
              <a:buChar char="•"/>
            </a:pPr>
            <a:r>
              <a:rPr lang="en-US" sz="1800" b="1" dirty="0">
                <a:effectLst/>
                <a:latin typeface="Arial" panose="020B0604020202020204" pitchFamily="34" charset="0"/>
                <a:ea typeface="Calibri" panose="020F0502020204030204" pitchFamily="34" charset="0"/>
                <a:cs typeface="Arial" panose="020B0604020202020204" pitchFamily="34" charset="0"/>
              </a:rPr>
              <a:t>What is the penalty for noncompliance?</a:t>
            </a:r>
          </a:p>
          <a:p>
            <a:pPr marL="285750" marR="0" indent="-285750">
              <a:lnSpc>
                <a:spcPct val="107000"/>
              </a:lnSpc>
              <a:spcBef>
                <a:spcPts val="0"/>
              </a:spcBef>
              <a:spcAft>
                <a:spcPts val="800"/>
              </a:spcAft>
              <a:buFont typeface="Arial" panose="020B0604020202020204" pitchFamily="34" charset="0"/>
              <a:buChar char="•"/>
            </a:pPr>
            <a:r>
              <a:rPr lang="en-US" sz="1800" b="1" dirty="0">
                <a:effectLst/>
                <a:latin typeface="Arial" panose="020B0604020202020204" pitchFamily="34" charset="0"/>
                <a:ea typeface="Calibri" panose="020F0502020204030204" pitchFamily="34" charset="0"/>
                <a:cs typeface="Arial" panose="020B0604020202020204" pitchFamily="34" charset="0"/>
              </a:rPr>
              <a:t>How do I social distance when we're building a construction project? </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14932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628" y="1766656"/>
            <a:ext cx="7472371" cy="5091344"/>
          </a:xfrm>
          <a:prstGeom prst="rect">
            <a:avLst/>
          </a:prstGeom>
        </p:spPr>
      </p:pic>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IN" smtClean="0"/>
              <a:pPr/>
              <a:t>7</a:t>
            </a:fld>
            <a:endParaRPr lang="en-IN"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498" y="136525"/>
            <a:ext cx="3230502" cy="1008694"/>
          </a:xfrm>
          <a:prstGeom prst="rect">
            <a:avLst/>
          </a:prstGeom>
        </p:spPr>
      </p:pic>
      <p:sp>
        <p:nvSpPr>
          <p:cNvPr id="15" name="Text Placeholder 14">
            <a:extLst>
              <a:ext uri="{FF2B5EF4-FFF2-40B4-BE49-F238E27FC236}">
                <a16:creationId xmlns:a16="http://schemas.microsoft.com/office/drawing/2014/main" id="{2446CB5C-1091-47A7-A6CC-2BD91B32DCD0}"/>
              </a:ext>
            </a:extLst>
          </p:cNvPr>
          <p:cNvSpPr>
            <a:spLocks noGrp="1"/>
          </p:cNvSpPr>
          <p:nvPr>
            <p:ph type="body" sz="quarter" idx="13"/>
          </p:nvPr>
        </p:nvSpPr>
        <p:spPr>
          <a:xfrm>
            <a:off x="188784" y="243316"/>
            <a:ext cx="7384072" cy="608895"/>
          </a:xfrm>
        </p:spPr>
        <p:txBody>
          <a:bodyPr/>
          <a:lstStyle/>
          <a:p>
            <a:r>
              <a:rPr lang="en-US" sz="4000" b="1" dirty="0">
                <a:latin typeface="Georgia" panose="02040502050405020303" pitchFamily="18" charset="0"/>
              </a:rPr>
              <a:t>COVID 19</a:t>
            </a:r>
          </a:p>
        </p:txBody>
      </p:sp>
      <p:sp>
        <p:nvSpPr>
          <p:cNvPr id="7" name="TextBox 6">
            <a:extLst>
              <a:ext uri="{FF2B5EF4-FFF2-40B4-BE49-F238E27FC236}">
                <a16:creationId xmlns:a16="http://schemas.microsoft.com/office/drawing/2014/main" id="{6F4EBA7D-F240-46F7-B57D-04E7A1EE02F1}"/>
              </a:ext>
            </a:extLst>
          </p:cNvPr>
          <p:cNvSpPr txBox="1"/>
          <p:nvPr/>
        </p:nvSpPr>
        <p:spPr>
          <a:xfrm>
            <a:off x="188784" y="1260095"/>
            <a:ext cx="7022654" cy="5278817"/>
          </a:xfrm>
          <a:prstGeom prst="rect">
            <a:avLst/>
          </a:prstGeom>
          <a:noFill/>
        </p:spPr>
        <p:txBody>
          <a:bodyPr wrap="square">
            <a:spAutoFit/>
          </a:bodyPr>
          <a:lstStyle/>
          <a:p>
            <a:pPr marL="0" marR="0">
              <a:lnSpc>
                <a:spcPct val="107000"/>
              </a:lnSpc>
              <a:spcBef>
                <a:spcPts val="0"/>
              </a:spcBef>
              <a:spcAft>
                <a:spcPts val="800"/>
              </a:spcAft>
            </a:pPr>
            <a:r>
              <a:rPr lang="en-US" sz="2800" b="1" dirty="0">
                <a:effectLst/>
                <a:latin typeface="Arial" panose="020B0604020202020204" pitchFamily="34" charset="0"/>
                <a:ea typeface="Calibri" panose="020F0502020204030204" pitchFamily="34" charset="0"/>
                <a:cs typeface="Arial" panose="020B0604020202020204" pitchFamily="34" charset="0"/>
              </a:rPr>
              <a:t>COVID contractor issues -  Working under the new requirements</a:t>
            </a:r>
            <a:endParaRPr lang="en-US" sz="18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Arial" panose="020B0604020202020204" pitchFamily="34" charset="0"/>
                <a:ea typeface="Calibri" panose="020F0502020204030204" pitchFamily="34" charset="0"/>
                <a:cs typeface="Arial" panose="020B0604020202020204" pitchFamily="34" charset="0"/>
              </a:rPr>
              <a:t>Required vaccinations, documentation and proof</a:t>
            </a:r>
          </a:p>
          <a:p>
            <a:pPr marL="0" marR="0">
              <a:lnSpc>
                <a:spcPct val="107000"/>
              </a:lnSpc>
              <a:spcBef>
                <a:spcPts val="0"/>
              </a:spcBef>
              <a:spcAft>
                <a:spcPts val="800"/>
              </a:spcAft>
            </a:pPr>
            <a:r>
              <a:rPr lang="en-US" sz="1800" b="1" dirty="0">
                <a:effectLst/>
                <a:latin typeface="Arial" panose="020B0604020202020204" pitchFamily="34" charset="0"/>
                <a:ea typeface="Calibri" panose="020F0502020204030204" pitchFamily="34" charset="0"/>
                <a:cs typeface="Arial" panose="020B0604020202020204" pitchFamily="34" charset="0"/>
              </a:rPr>
              <a:t>Face masks</a:t>
            </a:r>
          </a:p>
          <a:p>
            <a:pPr marL="0" marR="0">
              <a:lnSpc>
                <a:spcPct val="107000"/>
              </a:lnSpc>
              <a:spcBef>
                <a:spcPts val="0"/>
              </a:spcBef>
              <a:spcAft>
                <a:spcPts val="800"/>
              </a:spcAft>
            </a:pPr>
            <a:r>
              <a:rPr lang="en-US" sz="1800" b="1" dirty="0">
                <a:effectLst/>
                <a:latin typeface="Arial" panose="020B0604020202020204" pitchFamily="34" charset="0"/>
                <a:ea typeface="Calibri" panose="020F0502020204030204" pitchFamily="34" charset="0"/>
                <a:cs typeface="Arial" panose="020B0604020202020204" pitchFamily="34" charset="0"/>
              </a:rPr>
              <a:t>Restricted access to work sites</a:t>
            </a:r>
          </a:p>
          <a:p>
            <a:pPr marL="0" marR="0">
              <a:lnSpc>
                <a:spcPct val="107000"/>
              </a:lnSpc>
              <a:spcBef>
                <a:spcPts val="0"/>
              </a:spcBef>
              <a:spcAft>
                <a:spcPts val="800"/>
              </a:spcAft>
            </a:pPr>
            <a:r>
              <a:rPr lang="en-US" sz="1800" b="1" dirty="0">
                <a:effectLst/>
                <a:latin typeface="Arial" panose="020B0604020202020204" pitchFamily="34" charset="0"/>
                <a:ea typeface="Calibri" panose="020F0502020204030204" pitchFamily="34" charset="0"/>
                <a:cs typeface="Arial" panose="020B0604020202020204" pitchFamily="34" charset="0"/>
              </a:rPr>
              <a:t>Limited access to buildings and bases</a:t>
            </a:r>
          </a:p>
          <a:p>
            <a:pPr>
              <a:lnSpc>
                <a:spcPct val="107000"/>
              </a:lnSpc>
              <a:spcAft>
                <a:spcPts val="800"/>
              </a:spcAft>
            </a:pPr>
            <a:r>
              <a:rPr lang="en-US" sz="1800" b="1" dirty="0">
                <a:effectLst/>
                <a:latin typeface="Arial" panose="020B0604020202020204" pitchFamily="34" charset="0"/>
                <a:ea typeface="Calibri" panose="020F0502020204030204" pitchFamily="34" charset="0"/>
                <a:cs typeface="Arial" panose="020B0604020202020204" pitchFamily="34" charset="0"/>
              </a:rPr>
              <a:t>Control partial worksite to avoid interaction and intermingling</a:t>
            </a:r>
          </a:p>
          <a:p>
            <a:pPr marL="0" marR="0">
              <a:lnSpc>
                <a:spcPct val="107000"/>
              </a:lnSpc>
              <a:spcBef>
                <a:spcPts val="0"/>
              </a:spcBef>
              <a:spcAft>
                <a:spcPts val="800"/>
              </a:spcAft>
            </a:pPr>
            <a:r>
              <a:rPr lang="en-US" sz="1800" b="1" dirty="0">
                <a:effectLst/>
                <a:latin typeface="Arial" panose="020B0604020202020204" pitchFamily="34" charset="0"/>
                <a:ea typeface="Calibri" panose="020F0502020204030204" pitchFamily="34" charset="0"/>
                <a:cs typeface="Arial" panose="020B0604020202020204" pitchFamily="34" charset="0"/>
              </a:rPr>
              <a:t>Personnel and subcontractor compliance</a:t>
            </a:r>
          </a:p>
          <a:p>
            <a:pPr marL="0" marR="0">
              <a:lnSpc>
                <a:spcPct val="107000"/>
              </a:lnSpc>
              <a:spcBef>
                <a:spcPts val="0"/>
              </a:spcBef>
              <a:spcAft>
                <a:spcPts val="800"/>
              </a:spcAft>
            </a:pPr>
            <a:r>
              <a:rPr lang="en-US" sz="1800" b="1" dirty="0">
                <a:effectLst/>
                <a:latin typeface="Arial" panose="020B0604020202020204" pitchFamily="34" charset="0"/>
                <a:ea typeface="Calibri" panose="020F0502020204030204" pitchFamily="34" charset="0"/>
                <a:cs typeface="Arial" panose="020B0604020202020204" pitchFamily="34" charset="0"/>
              </a:rPr>
              <a:t>Materials and Shipping shortages </a:t>
            </a:r>
          </a:p>
          <a:p>
            <a:pPr marL="0" marR="0">
              <a:lnSpc>
                <a:spcPct val="107000"/>
              </a:lnSpc>
              <a:spcBef>
                <a:spcPts val="0"/>
              </a:spcBef>
              <a:spcAft>
                <a:spcPts val="800"/>
              </a:spcAft>
            </a:pPr>
            <a:r>
              <a:rPr lang="en-US" sz="1800" b="1" dirty="0">
                <a:effectLst/>
                <a:latin typeface="Arial" panose="020B0604020202020204" pitchFamily="34" charset="0"/>
                <a:ea typeface="Calibri" panose="020F0502020204030204" pitchFamily="34" charset="0"/>
                <a:cs typeface="Arial" panose="020B0604020202020204" pitchFamily="34" charset="0"/>
              </a:rPr>
              <a:t>Additional and updated compliance orders and regulations</a:t>
            </a:r>
          </a:p>
          <a:p>
            <a:pPr marL="0" marR="0">
              <a:lnSpc>
                <a:spcPct val="107000"/>
              </a:lnSpc>
              <a:spcBef>
                <a:spcPts val="0"/>
              </a:spcBef>
              <a:spcAft>
                <a:spcPts val="800"/>
              </a:spcAft>
            </a:pPr>
            <a:r>
              <a:rPr lang="en-US" sz="1800" b="1" dirty="0">
                <a:effectLst/>
                <a:latin typeface="Arial" panose="020B0604020202020204" pitchFamily="34" charset="0"/>
                <a:ea typeface="Calibri" panose="020F0502020204030204" pitchFamily="34" charset="0"/>
                <a:cs typeface="Arial" panose="020B0604020202020204" pitchFamily="34" charset="0"/>
              </a:rPr>
              <a:t>New federal compliance person required – COVID coordinator</a:t>
            </a:r>
          </a:p>
          <a:p>
            <a:pPr marL="0" marR="0">
              <a:lnSpc>
                <a:spcPct val="107000"/>
              </a:lnSpc>
              <a:spcBef>
                <a:spcPts val="0"/>
              </a:spcBef>
              <a:spcAft>
                <a:spcPts val="800"/>
              </a:spcAft>
            </a:pPr>
            <a:r>
              <a:rPr lang="en-US" sz="1800" b="1" dirty="0">
                <a:effectLst/>
                <a:latin typeface="Arial" panose="020B0604020202020204" pitchFamily="34" charset="0"/>
                <a:ea typeface="Calibri" panose="020F0502020204030204" pitchFamily="34" charset="0"/>
                <a:cs typeface="Arial" panose="020B0604020202020204" pitchFamily="34" charset="0"/>
              </a:rPr>
              <a:t> Subcontractor and supplier compliance with COVID executive orders</a:t>
            </a:r>
          </a:p>
        </p:txBody>
      </p:sp>
    </p:spTree>
    <p:extLst>
      <p:ext uri="{BB962C8B-B14F-4D97-AF65-F5344CB8AC3E}">
        <p14:creationId xmlns:p14="http://schemas.microsoft.com/office/powerpoint/2010/main" val="2831320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628" y="1766656"/>
            <a:ext cx="7472371" cy="5091344"/>
          </a:xfrm>
          <a:prstGeom prst="rect">
            <a:avLst/>
          </a:prstGeom>
        </p:spPr>
      </p:pic>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IN" smtClean="0"/>
              <a:pPr/>
              <a:t>8</a:t>
            </a:fld>
            <a:endParaRPr lang="en-IN"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498" y="136525"/>
            <a:ext cx="3230502" cy="1008694"/>
          </a:xfrm>
          <a:prstGeom prst="rect">
            <a:avLst/>
          </a:prstGeom>
        </p:spPr>
      </p:pic>
      <p:sp>
        <p:nvSpPr>
          <p:cNvPr id="15" name="Text Placeholder 14">
            <a:extLst>
              <a:ext uri="{FF2B5EF4-FFF2-40B4-BE49-F238E27FC236}">
                <a16:creationId xmlns:a16="http://schemas.microsoft.com/office/drawing/2014/main" id="{2446CB5C-1091-47A7-A6CC-2BD91B32DCD0}"/>
              </a:ext>
            </a:extLst>
          </p:cNvPr>
          <p:cNvSpPr>
            <a:spLocks noGrp="1"/>
          </p:cNvSpPr>
          <p:nvPr>
            <p:ph type="body" sz="quarter" idx="13"/>
          </p:nvPr>
        </p:nvSpPr>
        <p:spPr>
          <a:xfrm>
            <a:off x="65567" y="136525"/>
            <a:ext cx="7384072" cy="608895"/>
          </a:xfrm>
        </p:spPr>
        <p:txBody>
          <a:bodyPr/>
          <a:lstStyle/>
          <a:p>
            <a:r>
              <a:rPr lang="en-US" sz="4000" b="1" dirty="0">
                <a:latin typeface="Georgia" panose="02040502050405020303" pitchFamily="18" charset="0"/>
              </a:rPr>
              <a:t>COVID 19</a:t>
            </a:r>
          </a:p>
          <a:p>
            <a:endParaRPr lang="en-US" sz="2800" b="1" dirty="0">
              <a:latin typeface="Georgia" panose="02040502050405020303" pitchFamily="18" charset="0"/>
            </a:endParaRPr>
          </a:p>
          <a:p>
            <a:endParaRPr lang="en-US" sz="2800" b="1" dirty="0">
              <a:latin typeface="Georgia" panose="02040502050405020303" pitchFamily="18" charset="0"/>
            </a:endParaRPr>
          </a:p>
          <a:p>
            <a:r>
              <a:rPr lang="en-US" sz="2800" b="1" dirty="0">
                <a:latin typeface="Georgia" panose="02040502050405020303" pitchFamily="18" charset="0"/>
              </a:rPr>
              <a:t>EXECUTIVE ORDER 14042</a:t>
            </a:r>
          </a:p>
          <a:p>
            <a:r>
              <a:rPr lang="en-US" sz="2800" b="1" dirty="0">
                <a:latin typeface="Georgia" panose="02040502050405020303" pitchFamily="18" charset="0"/>
              </a:rPr>
              <a:t>SEPTEMBER 9, 2021</a:t>
            </a:r>
          </a:p>
        </p:txBody>
      </p:sp>
      <p:pic>
        <p:nvPicPr>
          <p:cNvPr id="3" name="Picture 2">
            <a:extLst>
              <a:ext uri="{FF2B5EF4-FFF2-40B4-BE49-F238E27FC236}">
                <a16:creationId xmlns:a16="http://schemas.microsoft.com/office/drawing/2014/main" id="{6087A869-077C-4DDD-9F72-94289902FB9A}"/>
              </a:ext>
            </a:extLst>
          </p:cNvPr>
          <p:cNvPicPr>
            <a:picLocks noChangeAspect="1"/>
          </p:cNvPicPr>
          <p:nvPr/>
        </p:nvPicPr>
        <p:blipFill>
          <a:blip r:embed="rId4"/>
          <a:stretch>
            <a:fillRect/>
          </a:stretch>
        </p:blipFill>
        <p:spPr>
          <a:xfrm>
            <a:off x="0" y="3038800"/>
            <a:ext cx="7360731" cy="3500112"/>
          </a:xfrm>
          <a:prstGeom prst="rect">
            <a:avLst/>
          </a:prstGeom>
        </p:spPr>
      </p:pic>
    </p:spTree>
    <p:extLst>
      <p:ext uri="{BB962C8B-B14F-4D97-AF65-F5344CB8AC3E}">
        <p14:creationId xmlns:p14="http://schemas.microsoft.com/office/powerpoint/2010/main" val="3428707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628" y="1766656"/>
            <a:ext cx="7472371" cy="5091344"/>
          </a:xfrm>
          <a:prstGeom prst="rect">
            <a:avLst/>
          </a:prstGeom>
        </p:spPr>
      </p:pic>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IN" smtClean="0"/>
              <a:pPr/>
              <a:t>9</a:t>
            </a:fld>
            <a:endParaRPr lang="en-IN"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1498" y="136525"/>
            <a:ext cx="3230502" cy="1008694"/>
          </a:xfrm>
          <a:prstGeom prst="rect">
            <a:avLst/>
          </a:prstGeom>
        </p:spPr>
      </p:pic>
      <p:sp>
        <p:nvSpPr>
          <p:cNvPr id="15" name="Text Placeholder 14">
            <a:extLst>
              <a:ext uri="{FF2B5EF4-FFF2-40B4-BE49-F238E27FC236}">
                <a16:creationId xmlns:a16="http://schemas.microsoft.com/office/drawing/2014/main" id="{2446CB5C-1091-47A7-A6CC-2BD91B32DCD0}"/>
              </a:ext>
            </a:extLst>
          </p:cNvPr>
          <p:cNvSpPr>
            <a:spLocks noGrp="1"/>
          </p:cNvSpPr>
          <p:nvPr>
            <p:ph type="body" sz="quarter" idx="13"/>
          </p:nvPr>
        </p:nvSpPr>
        <p:spPr>
          <a:xfrm>
            <a:off x="162844" y="184950"/>
            <a:ext cx="7384072" cy="608895"/>
          </a:xfrm>
        </p:spPr>
        <p:txBody>
          <a:bodyPr/>
          <a:lstStyle/>
          <a:p>
            <a:r>
              <a:rPr lang="en-US" sz="4000" b="1" dirty="0">
                <a:latin typeface="Georgia" panose="02040502050405020303" pitchFamily="18" charset="0"/>
              </a:rPr>
              <a:t>COVID 19</a:t>
            </a:r>
          </a:p>
        </p:txBody>
      </p:sp>
      <p:sp>
        <p:nvSpPr>
          <p:cNvPr id="9" name="Content Placeholder 1">
            <a:extLst>
              <a:ext uri="{FF2B5EF4-FFF2-40B4-BE49-F238E27FC236}">
                <a16:creationId xmlns:a16="http://schemas.microsoft.com/office/drawing/2014/main" id="{D85183BB-FA08-4EC8-8D7E-55E87ABE5646}"/>
              </a:ext>
            </a:extLst>
          </p:cNvPr>
          <p:cNvSpPr txBox="1">
            <a:spLocks/>
          </p:cNvSpPr>
          <p:nvPr/>
        </p:nvSpPr>
        <p:spPr>
          <a:xfrm>
            <a:off x="78537" y="2099733"/>
            <a:ext cx="7220534" cy="4758267"/>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lang="en-U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lang="en-IN"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gn="ctr">
              <a:lnSpc>
                <a:spcPct val="100000"/>
              </a:lnSpc>
              <a:spcBef>
                <a:spcPts val="1125"/>
              </a:spcBef>
              <a:spcAft>
                <a:spcPts val="0"/>
              </a:spcAft>
            </a:pPr>
            <a:r>
              <a:rPr lang="en-US" sz="1800" b="1" kern="1800" cap="all" spc="-20" dirty="0">
                <a:solidFill>
                  <a:srgbClr val="0A2458"/>
                </a:solidFill>
                <a:effectLst/>
                <a:latin typeface="Arial" panose="020B0604020202020204" pitchFamily="34" charset="0"/>
                <a:ea typeface="Times New Roman" panose="02020603050405020304" pitchFamily="18" charset="0"/>
                <a:cs typeface="Arial" panose="020B0604020202020204" pitchFamily="34" charset="0"/>
              </a:rPr>
              <a:t>Executive Order on Ensuring Adequate COVID Safety Protocols for Federal Contractors</a:t>
            </a:r>
          </a:p>
          <a:p>
            <a:pPr marL="0" marR="0" algn="ctr">
              <a:lnSpc>
                <a:spcPct val="100000"/>
              </a:lnSpc>
              <a:spcBef>
                <a:spcPts val="1125"/>
              </a:spcBef>
              <a:spcAft>
                <a:spcPts val="0"/>
              </a:spcAft>
            </a:pPr>
            <a:r>
              <a:rPr lang="en-US" sz="1800" b="1" kern="1800" cap="all" spc="-20" dirty="0">
                <a:solidFill>
                  <a:srgbClr val="0A2458"/>
                </a:solidFill>
                <a:latin typeface="Arial" panose="020B0604020202020204" pitchFamily="34" charset="0"/>
                <a:ea typeface="Calibri" panose="020F0502020204030204" pitchFamily="34" charset="0"/>
                <a:cs typeface="Arial" panose="020B0604020202020204" pitchFamily="34" charset="0"/>
              </a:rPr>
              <a:t>September 9, 2021</a:t>
            </a:r>
            <a:endParaRPr lang="en-US" sz="1800" b="1" cap="all" dirty="0">
              <a:effectLst/>
              <a:latin typeface="Arial" panose="020B0604020202020204" pitchFamily="34" charset="0"/>
              <a:ea typeface="Calibri" panose="020F0502020204030204" pitchFamily="34" charset="0"/>
              <a:cs typeface="Arial" panose="020B0604020202020204" pitchFamily="34" charset="0"/>
            </a:endParaRPr>
          </a:p>
          <a:p>
            <a:pPr algn="l" fontAlgn="base">
              <a:buFont typeface="Arial" panose="020B0604020202020204" pitchFamily="34" charset="0"/>
              <a:buChar char="•"/>
            </a:pPr>
            <a:endParaRPr lang="en-US" b="0" i="0" dirty="0">
              <a:solidFill>
                <a:srgbClr val="3D3D3D"/>
              </a:solidFill>
              <a:effectLst/>
              <a:latin typeface="Arial" panose="020B0604020202020204" pitchFamily="34" charset="0"/>
              <a:cs typeface="Arial" panose="020B0604020202020204" pitchFamily="34" charset="0"/>
            </a:endParaRPr>
          </a:p>
          <a:p>
            <a:pPr marL="0" marR="0">
              <a:lnSpc>
                <a:spcPts val="2110"/>
              </a:lnSpc>
              <a:spcBef>
                <a:spcPts val="0"/>
              </a:spcBef>
              <a:spcAft>
                <a:spcPts val="1875"/>
              </a:spcAft>
            </a:pPr>
            <a:r>
              <a:rPr lang="en-US" sz="1800" u="sng" dirty="0">
                <a:solidFill>
                  <a:srgbClr val="0A2458"/>
                </a:solidFill>
                <a:effectLst/>
                <a:latin typeface="Arial" panose="020B0604020202020204" pitchFamily="34" charset="0"/>
                <a:ea typeface="Times New Roman" panose="02020603050405020304" pitchFamily="18" charset="0"/>
                <a:cs typeface="Arial" panose="020B0604020202020204" pitchFamily="34" charset="0"/>
              </a:rPr>
              <a:t>Section</a:t>
            </a:r>
            <a:r>
              <a:rPr lang="en-US" sz="1800" dirty="0">
                <a:solidFill>
                  <a:srgbClr val="0A2458"/>
                </a:solidFill>
                <a:effectLst/>
                <a:latin typeface="Arial" panose="020B0604020202020204" pitchFamily="34" charset="0"/>
                <a:ea typeface="Times New Roman" panose="02020603050405020304" pitchFamily="18" charset="0"/>
                <a:cs typeface="Arial" panose="020B0604020202020204" pitchFamily="34" charset="0"/>
              </a:rPr>
              <a:t> </a:t>
            </a:r>
            <a:r>
              <a:rPr lang="en-US" sz="1800" u="sng" dirty="0">
                <a:solidFill>
                  <a:srgbClr val="0A2458"/>
                </a:solidFill>
                <a:effectLst/>
                <a:latin typeface="Arial" panose="020B0604020202020204" pitchFamily="34" charset="0"/>
                <a:ea typeface="Times New Roman" panose="02020603050405020304" pitchFamily="18" charset="0"/>
                <a:cs typeface="Arial" panose="020B0604020202020204" pitchFamily="34" charset="0"/>
              </a:rPr>
              <a:t>1.</a:t>
            </a:r>
            <a:r>
              <a:rPr lang="en-US" sz="1800" dirty="0">
                <a:solidFill>
                  <a:srgbClr val="0A2458"/>
                </a:solidFill>
                <a:effectLst/>
                <a:latin typeface="Arial" panose="020B0604020202020204" pitchFamily="34" charset="0"/>
                <a:ea typeface="Times New Roman" panose="02020603050405020304" pitchFamily="18" charset="0"/>
                <a:cs typeface="Arial" panose="020B0604020202020204" pitchFamily="34" charset="0"/>
              </a:rPr>
              <a:t>  </a:t>
            </a:r>
            <a:r>
              <a:rPr lang="en-US" sz="1800" u="sng" dirty="0">
                <a:solidFill>
                  <a:srgbClr val="0A2458"/>
                </a:solidFill>
                <a:effectLst/>
                <a:latin typeface="Arial" panose="020B0604020202020204" pitchFamily="34" charset="0"/>
                <a:ea typeface="Times New Roman" panose="02020603050405020304" pitchFamily="18" charset="0"/>
                <a:cs typeface="Arial" panose="020B0604020202020204" pitchFamily="34" charset="0"/>
              </a:rPr>
              <a:t>Policy.</a:t>
            </a:r>
            <a:r>
              <a:rPr lang="en-US" sz="1800" dirty="0">
                <a:solidFill>
                  <a:srgbClr val="0A2458"/>
                </a:solidFill>
                <a:effectLst/>
                <a:latin typeface="Arial" panose="020B0604020202020204" pitchFamily="34" charset="0"/>
                <a:ea typeface="Times New Roman" panose="02020603050405020304" pitchFamily="18" charset="0"/>
                <a:cs typeface="Arial" panose="020B0604020202020204" pitchFamily="34" charset="0"/>
              </a:rPr>
              <a:t>  This order promotes economy and efficiency in Federal procurement by ensuring that the parties that contract with the Federal Government provide adequate COVID-19 safeguards to their workers performing on or in connection with a Federal Government contract or contract-like instrument as described in section 5(a) of this order.  </a:t>
            </a:r>
          </a:p>
          <a:p>
            <a:pPr marL="0" marR="0">
              <a:lnSpc>
                <a:spcPts val="2110"/>
              </a:lnSpc>
              <a:spcBef>
                <a:spcPts val="0"/>
              </a:spcBef>
              <a:spcAft>
                <a:spcPts val="1875"/>
              </a:spcAft>
            </a:pPr>
            <a:r>
              <a:rPr lang="en-US" sz="1800" dirty="0">
                <a:solidFill>
                  <a:srgbClr val="0A2458"/>
                </a:solidFill>
                <a:effectLst/>
                <a:latin typeface="Arial" panose="020B0604020202020204" pitchFamily="34" charset="0"/>
                <a:ea typeface="Times New Roman" panose="02020603050405020304" pitchFamily="18" charset="0"/>
                <a:cs typeface="Arial" panose="020B0604020202020204" pitchFamily="34" charset="0"/>
              </a:rPr>
              <a:t>. . . </a:t>
            </a:r>
          </a:p>
          <a:p>
            <a:pPr marL="0" marR="0">
              <a:lnSpc>
                <a:spcPts val="2110"/>
              </a:lnSpc>
              <a:spcBef>
                <a:spcPts val="0"/>
              </a:spcBef>
              <a:spcAft>
                <a:spcPts val="1875"/>
              </a:spcAft>
            </a:pPr>
            <a:r>
              <a:rPr lang="en-US" sz="1800" dirty="0">
                <a:solidFill>
                  <a:srgbClr val="0A2458"/>
                </a:solidFill>
                <a:effectLst/>
                <a:latin typeface="Arial" panose="020B0604020202020204" pitchFamily="34" charset="0"/>
                <a:ea typeface="Times New Roman" panose="02020603050405020304" pitchFamily="18" charset="0"/>
                <a:cs typeface="Arial" panose="020B0604020202020204" pitchFamily="34" charset="0"/>
              </a:rPr>
              <a:t>Accordingly, ensuring that Federal contractors and subcontractors are adequately protected from COVID-19 will bolster economy and efficiency in Federal procurement.</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06476039"/>
      </p:ext>
    </p:extLst>
  </p:cSld>
  <p:clrMapOvr>
    <a:masterClrMapping/>
  </p:clrMapOvr>
</p:sld>
</file>

<file path=ppt/theme/theme1.xml><?xml version="1.0" encoding="utf-8"?>
<a:theme xmlns:a="http://schemas.openxmlformats.org/drawingml/2006/main" name="TF00951641">
  <a:themeElements>
    <a:clrScheme name="Custom 22">
      <a:dk1>
        <a:srgbClr val="3F3F3F"/>
      </a:dk1>
      <a:lt1>
        <a:srgbClr val="FFFFFF"/>
      </a:lt1>
      <a:dk2>
        <a:srgbClr val="D8D8D8"/>
      </a:dk2>
      <a:lt2>
        <a:srgbClr val="7B7B7B"/>
      </a:lt2>
      <a:accent1>
        <a:srgbClr val="00194C"/>
      </a:accent1>
      <a:accent2>
        <a:srgbClr val="0DA1FC"/>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ght-03 Presentation Layout_CA - v6" id="{E989BABB-6CAC-4B7A-BEDD-AC8E941209AD}" vid="{8EB46C3B-1734-4DB1-861E-420A63F4C2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9AA90D-A39D-4F83-B1BD-92099B1CAD0D}">
  <ds:schemaRefs>
    <ds:schemaRef ds:uri="http://schemas.microsoft.com/sharepoint/v3/contenttype/forms"/>
  </ds:schemaRefs>
</ds:datastoreItem>
</file>

<file path=customXml/itemProps2.xml><?xml version="1.0" encoding="utf-8"?>
<ds:datastoreItem xmlns:ds="http://schemas.openxmlformats.org/officeDocument/2006/customXml" ds:itemID="{374D15D6-87BC-477C-8E91-9F90829C2FC8}">
  <ds:schemaRefs>
    <ds:schemaRef ds:uri="http://schemas.microsoft.com/office/2006/metadata/properties"/>
    <ds:schemaRef ds:uri="http://schemas.microsoft.com/office/2006/documentManagement/types"/>
    <ds:schemaRef ds:uri="http://purl.org/dc/elements/1.1/"/>
    <ds:schemaRef ds:uri="http://purl.org/dc/dcmitype/"/>
    <ds:schemaRef ds:uri="http://purl.org/dc/terms/"/>
    <ds:schemaRef ds:uri="http://schemas.microsoft.com/sharepoint/v3"/>
    <ds:schemaRef ds:uri="fb0879af-3eba-417a-a55a-ffe6dcd6ca77"/>
    <ds:schemaRef ds:uri="http://schemas.microsoft.com/office/infopath/2007/PartnerControls"/>
    <ds:schemaRef ds:uri="http://schemas.openxmlformats.org/package/2006/metadata/core-properties"/>
    <ds:schemaRef ds:uri="6dc4bcd6-49db-4c07-9060-8acfc67cef9f"/>
    <ds:schemaRef ds:uri="http://www.w3.org/XML/1998/namespace"/>
  </ds:schemaRefs>
</ds:datastoreItem>
</file>

<file path=customXml/itemProps3.xml><?xml version="1.0" encoding="utf-8"?>
<ds:datastoreItem xmlns:ds="http://schemas.openxmlformats.org/officeDocument/2006/customXml" ds:itemID="{D19A80A7-0DD1-4CF4-ABD5-362A6549C5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TF00951641</Template>
  <TotalTime>0</TotalTime>
  <Words>5067</Words>
  <Application>Microsoft Office PowerPoint</Application>
  <PresentationFormat>Widescreen</PresentationFormat>
  <Paragraphs>376</Paragraphs>
  <Slides>49</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Arial Black</vt:lpstr>
      <vt:lpstr>Calibri</vt:lpstr>
      <vt:lpstr>Georgia</vt:lpstr>
      <vt:lpstr>Georgia Pro Cond Black</vt:lpstr>
      <vt:lpstr>Gill Sans SemiBold</vt:lpstr>
      <vt:lpstr>Source Sans Pro</vt:lpstr>
      <vt:lpstr>Symbol</vt:lpstr>
      <vt:lpstr>Times New Roman</vt:lpstr>
      <vt:lpstr>TF00951641</vt:lpstr>
      <vt:lpstr>HAPPY HALLOWEEN !!! FEDERAL CONTRACTING HORROR STORIES</vt:lpstr>
      <vt:lpstr>QUESTIONS?  Please post your Questions in the Chat Section   We will discuss questions as time allows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PRACTICAL  CONSIDERATIONS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2019-03-14T16:12:03Z</dcterms:created>
  <dcterms:modified xsi:type="dcterms:W3CDTF">2021-10-28T19:31:13Z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