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4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98" autoAdjust="0"/>
  </p:normalViewPr>
  <p:slideViewPr>
    <p:cSldViewPr snapToGrid="0" snapToObjects="1">
      <p:cViewPr varScale="1">
        <p:scale>
          <a:sx n="86" d="100"/>
          <a:sy n="86" d="100"/>
        </p:scale>
        <p:origin x="-1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D6906-C43F-5746-9CE1-0AD8BD631267}" type="datetimeFigureOut">
              <a:rPr lang="en-US" smtClean="0"/>
              <a:t>6/2/11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F12F7-E801-544A-A76E-ECFD43F3D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87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Glucose molecule shown.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F12F7-E801-544A-A76E-ECFD43F3D5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6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Blood clotting benefits of protein.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F12F7-E801-544A-A76E-ECFD43F3D5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Protection</a:t>
            </a:r>
            <a:r>
              <a:rPr lang="en-US" baseline="0" dirty="0" smtClean="0"/>
              <a:t> and insulation is especially important with hemophilia.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F12F7-E801-544A-A76E-ECFD43F3D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5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exercise and workout range is to exercise 3 sets of at least 10 reps, with three different exercises for each major muscle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F12F7-E801-544A-A76E-ECFD43F3D5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98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Colors are levels </a:t>
            </a:r>
            <a:r>
              <a:rPr lang="en-US" smtClean="0"/>
              <a:t>of exertion.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F12F7-E801-544A-A76E-ECFD43F3D5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June 2,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2, 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jp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cs typeface="Big Caslon"/>
              </a:rPr>
              <a:t>Nutrition and fitness </a:t>
            </a:r>
            <a:endParaRPr lang="en-US" sz="3600" dirty="0">
              <a:cs typeface="Big Caslo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14639">
            <a:off x="1587710" y="3257358"/>
            <a:ext cx="4058781" cy="455914"/>
          </a:xfrm>
        </p:spPr>
        <p:txBody>
          <a:bodyPr>
            <a:normAutofit/>
          </a:bodyPr>
          <a:lstStyle/>
          <a:p>
            <a:r>
              <a:rPr lang="en-US" dirty="0" smtClean="0"/>
              <a:t>How they work together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300" y="5908483"/>
            <a:ext cx="247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"/>
                <a:cs typeface="Myriad Pro"/>
              </a:rPr>
              <a:t>Amy Carroll © 2011</a:t>
            </a:r>
            <a:endParaRPr lang="en-US" dirty="0">
              <a:latin typeface="Myriad Pro"/>
              <a:cs typeface="Myriad Pro"/>
            </a:endParaRPr>
          </a:p>
        </p:txBody>
      </p:sp>
      <p:pic>
        <p:nvPicPr>
          <p:cNvPr id="7" name="Picture 6" descr="Amy Jump_3889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574">
            <a:off x="2356668" y="886106"/>
            <a:ext cx="6540543" cy="51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50" y="365760"/>
            <a:ext cx="8132249" cy="548640"/>
          </a:xfrm>
        </p:spPr>
        <p:txBody>
          <a:bodyPr/>
          <a:lstStyle/>
          <a:p>
            <a:r>
              <a:rPr lang="en-US" dirty="0" smtClean="0"/>
              <a:t>MUSCLES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7477" y="1137763"/>
            <a:ext cx="517223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  SHOULDER</a:t>
            </a:r>
          </a:p>
          <a:p>
            <a:r>
              <a:rPr lang="en-US" dirty="0" smtClean="0"/>
              <a:t>2.    CHEST</a:t>
            </a:r>
          </a:p>
          <a:p>
            <a:r>
              <a:rPr lang="en-US" dirty="0" smtClean="0"/>
              <a:t>3.    TRAPEZIUS</a:t>
            </a:r>
          </a:p>
          <a:p>
            <a:r>
              <a:rPr lang="en-US" dirty="0" smtClean="0"/>
              <a:t>4.    BICEPS</a:t>
            </a:r>
          </a:p>
          <a:p>
            <a:r>
              <a:rPr lang="en-US" dirty="0" smtClean="0"/>
              <a:t>5.    TRICEPS</a:t>
            </a:r>
          </a:p>
          <a:p>
            <a:r>
              <a:rPr lang="en-US" dirty="0" smtClean="0"/>
              <a:t>6.    FOREARM</a:t>
            </a:r>
          </a:p>
          <a:p>
            <a:r>
              <a:rPr lang="en-US" dirty="0" smtClean="0"/>
              <a:t>7.     BACK</a:t>
            </a:r>
          </a:p>
          <a:p>
            <a:r>
              <a:rPr lang="en-US" dirty="0" smtClean="0"/>
              <a:t>8.    ABDOMINALS</a:t>
            </a:r>
          </a:p>
          <a:p>
            <a:r>
              <a:rPr lang="en-US" dirty="0" smtClean="0"/>
              <a:t>9.    QUADRACEPS</a:t>
            </a:r>
          </a:p>
          <a:p>
            <a:pPr marL="342900" indent="-342900">
              <a:buAutoNum type="arabicPeriod" startAt="10"/>
            </a:pPr>
            <a:r>
              <a:rPr lang="en-US" dirty="0" smtClean="0"/>
              <a:t> HAMSTRING</a:t>
            </a:r>
          </a:p>
          <a:p>
            <a:pPr marL="342900" indent="-342900">
              <a:buAutoNum type="arabicPeriod" startAt="10"/>
            </a:pPr>
            <a:r>
              <a:rPr lang="en-US" dirty="0" smtClean="0"/>
              <a:t> CALVES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Normal </a:t>
            </a:r>
            <a:r>
              <a:rPr lang="en-US" dirty="0"/>
              <a:t>exercise and workout range is to exercise 3 sets of at least 10 reps, with three different exercises for each major muscle group.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3" name="Content Placeholder 12" descr="muscle groups.ps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082" r="-139082"/>
          <a:stretch>
            <a:fillRect/>
          </a:stretch>
        </p:blipFill>
        <p:spPr>
          <a:xfrm>
            <a:off x="0" y="183594"/>
            <a:ext cx="13789291" cy="6563485"/>
          </a:xfrm>
        </p:spPr>
      </p:pic>
    </p:spTree>
    <p:extLst>
      <p:ext uri="{BB962C8B-B14F-4D97-AF65-F5344CB8AC3E}">
        <p14:creationId xmlns:p14="http://schemas.microsoft.com/office/powerpoint/2010/main" val="10718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Keys to a strong body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•</a:t>
            </a:r>
            <a:r>
              <a:rPr lang="en-US" sz="2800" dirty="0" smtClean="0">
                <a:solidFill>
                  <a:schemeClr val="accent2"/>
                </a:solidFill>
              </a:rPr>
              <a:t>CARDIO TRAINING</a:t>
            </a:r>
            <a:r>
              <a:rPr lang="en-US" sz="2800" dirty="0" smtClean="0"/>
              <a:t>: </a:t>
            </a:r>
            <a:r>
              <a:rPr lang="en-US" sz="2000" dirty="0" smtClean="0"/>
              <a:t>(TREADMILL, RUNNING, STAIRSTEPS, BICYCLING, SWIMMING, ETC.)</a:t>
            </a:r>
          </a:p>
          <a:p>
            <a:r>
              <a:rPr lang="en-US" sz="2800" dirty="0" smtClean="0"/>
              <a:t>•</a:t>
            </a:r>
            <a:r>
              <a:rPr lang="en-US" sz="2800" dirty="0" smtClean="0">
                <a:solidFill>
                  <a:schemeClr val="accent2"/>
                </a:solidFill>
              </a:rPr>
              <a:t>STRENGTH TRAINING</a:t>
            </a:r>
            <a:r>
              <a:rPr lang="en-US" sz="2800" dirty="0" smtClean="0"/>
              <a:t>: </a:t>
            </a:r>
            <a:r>
              <a:rPr lang="en-US" sz="2000" dirty="0" smtClean="0"/>
              <a:t>(WITH WEIGHTS OR RESISTSANCE BANDS, PILATES)</a:t>
            </a:r>
          </a:p>
          <a:p>
            <a:r>
              <a:rPr lang="en-US" sz="2800" dirty="0" smtClean="0"/>
              <a:t>•</a:t>
            </a:r>
            <a:r>
              <a:rPr lang="en-US" sz="2800" dirty="0" smtClean="0">
                <a:solidFill>
                  <a:schemeClr val="accent2"/>
                </a:solidFill>
              </a:rPr>
              <a:t>FLEXIBILITY TRAINING</a:t>
            </a:r>
            <a:r>
              <a:rPr lang="en-US" sz="2800" dirty="0" smtClean="0"/>
              <a:t>: </a:t>
            </a:r>
            <a:r>
              <a:rPr lang="en-US" sz="2000" dirty="0" smtClean="0"/>
              <a:t>(YOGA)</a:t>
            </a:r>
          </a:p>
          <a:p>
            <a:endParaRPr lang="en-US" sz="2800" dirty="0"/>
          </a:p>
        </p:txBody>
      </p:sp>
      <p:pic>
        <p:nvPicPr>
          <p:cNvPr id="4" name="Picture 3" descr="cardio 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0" y="3985765"/>
            <a:ext cx="2187066" cy="2317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strength-training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18" y="3973190"/>
            <a:ext cx="2423326" cy="2416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stretching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18" y="3963386"/>
            <a:ext cx="2755730" cy="2426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22960" y="3485356"/>
            <a:ext cx="709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MIN.                                     20 MIN.                                          20 MIN.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98" y="620266"/>
            <a:ext cx="8199302" cy="561192"/>
          </a:xfrm>
        </p:spPr>
        <p:txBody>
          <a:bodyPr/>
          <a:lstStyle/>
          <a:p>
            <a:r>
              <a:rPr lang="en-US" dirty="0" smtClean="0"/>
              <a:t>HEART RATE CHART</a:t>
            </a:r>
            <a:endParaRPr lang="en-US" dirty="0"/>
          </a:p>
        </p:txBody>
      </p:sp>
      <p:pic>
        <p:nvPicPr>
          <p:cNvPr id="10" name="Content Placeholder 9" descr="Heart Rate Chart_Ken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0" r="-7340"/>
          <a:stretch>
            <a:fillRect/>
          </a:stretch>
        </p:blipFill>
        <p:spPr>
          <a:xfrm>
            <a:off x="369156" y="1417751"/>
            <a:ext cx="8401996" cy="4207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74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54" y="365760"/>
            <a:ext cx="8100146" cy="548640"/>
          </a:xfrm>
        </p:spPr>
        <p:txBody>
          <a:bodyPr/>
          <a:lstStyle/>
          <a:p>
            <a:r>
              <a:rPr lang="en-US" dirty="0" smtClean="0"/>
              <a:t>The Bottom line: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754" y="2052429"/>
            <a:ext cx="8634040" cy="2628048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DISCIPLINE </a:t>
            </a:r>
            <a:r>
              <a:rPr lang="en-US" sz="2000" dirty="0" smtClean="0"/>
              <a:t>YOUR BODY AND BRING IT UNDER </a:t>
            </a:r>
          </a:p>
          <a:p>
            <a:r>
              <a:rPr lang="en-US" sz="2000" dirty="0" smtClean="0"/>
              <a:t>SUBJECTION TO YOUR MIND</a:t>
            </a:r>
          </a:p>
          <a:p>
            <a:endParaRPr lang="en-US" dirty="0" smtClean="0"/>
          </a:p>
          <a:p>
            <a:r>
              <a:rPr lang="en-US" dirty="0" smtClean="0"/>
              <a:t>•VISION</a:t>
            </a:r>
          </a:p>
          <a:p>
            <a:r>
              <a:rPr lang="en-US" dirty="0" smtClean="0"/>
              <a:t>•PREPARATION</a:t>
            </a:r>
          </a:p>
          <a:p>
            <a:r>
              <a:rPr lang="en-US" dirty="0" smtClean="0"/>
              <a:t>•DILIGENCE</a:t>
            </a:r>
          </a:p>
          <a:p>
            <a:r>
              <a:rPr lang="en-US" dirty="0" smtClean="0"/>
              <a:t>•KNOWLEDGE</a:t>
            </a:r>
          </a:p>
          <a:p>
            <a:r>
              <a:rPr lang="en-US" dirty="0" smtClean="0"/>
              <a:t>•ENDURANCE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755" y="1154491"/>
            <a:ext cx="477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Either you are ready for the challenges of life or you will be haunted by the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“what ifs”, “if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onlys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”, and “I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should’ves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”</a:t>
            </a:r>
            <a:r>
              <a:rPr lang="en-US" dirty="0" smtClean="0"/>
              <a:t> that accompany the failure. </a:t>
            </a:r>
            <a:endParaRPr lang="en-US" dirty="0"/>
          </a:p>
        </p:txBody>
      </p:sp>
      <p:pic>
        <p:nvPicPr>
          <p:cNvPr id="7" name="Picture 6" descr="Amy Excercise_3872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07" y="0"/>
            <a:ext cx="5572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Sunflower health food store</a:t>
            </a:r>
            <a:endParaRPr lang="en-US" dirty="0"/>
          </a:p>
        </p:txBody>
      </p:sp>
      <p:pic>
        <p:nvPicPr>
          <p:cNvPr id="4" name="Content Placeholder 3" descr="Screen shot 2011-06-02 at 1.33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0" b="15610"/>
          <a:stretch>
            <a:fillRect/>
          </a:stretch>
        </p:blipFill>
        <p:spPr>
          <a:xfrm>
            <a:off x="1708934" y="914400"/>
            <a:ext cx="5423163" cy="2581340"/>
          </a:xfrm>
        </p:spPr>
      </p:pic>
      <p:sp>
        <p:nvSpPr>
          <p:cNvPr id="6" name="TextBox 5"/>
          <p:cNvSpPr txBox="1"/>
          <p:nvPr/>
        </p:nvSpPr>
        <p:spPr>
          <a:xfrm>
            <a:off x="413455" y="3898815"/>
            <a:ext cx="859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  <a:r>
              <a:rPr lang="en-US" sz="3600" dirty="0" smtClean="0"/>
              <a:t>http</a:t>
            </a:r>
            <a:r>
              <a:rPr lang="en-US" sz="3600" dirty="0"/>
              <a:t>://</a:t>
            </a:r>
            <a:r>
              <a:rPr lang="en-US" sz="3600" dirty="0" err="1"/>
              <a:t>www.mysunflowerhealth.com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797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books </a:t>
            </a:r>
            <a:r>
              <a:rPr lang="en-US" dirty="0" err="1" smtClean="0"/>
              <a:t>recommened</a:t>
            </a:r>
            <a:endParaRPr lang="en-US" dirty="0"/>
          </a:p>
        </p:txBody>
      </p:sp>
      <p:pic>
        <p:nvPicPr>
          <p:cNvPr id="4" name="Content Placeholder 3" descr="Calorie King Book cop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547" r="-21547"/>
          <a:stretch/>
        </p:blipFill>
        <p:spPr>
          <a:xfrm>
            <a:off x="5119301" y="2101961"/>
            <a:ext cx="4375150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he Yeast Conne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649">
            <a:off x="5100328" y="3407747"/>
            <a:ext cx="1871035" cy="29139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Fat Fighting Food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325">
            <a:off x="7025127" y="4217798"/>
            <a:ext cx="1726889" cy="3046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130" y="1137154"/>
            <a:ext cx="8756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• Calorie King / Calorie, Fat, &amp; Carbohydrate Counter    by </a:t>
            </a:r>
            <a:r>
              <a:rPr lang="en-US" sz="2000" dirty="0"/>
              <a:t>Allan </a:t>
            </a:r>
            <a:r>
              <a:rPr lang="en-US" sz="2000" dirty="0" err="1"/>
              <a:t>Borushek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• The Yeast Connection     by William C. Crook</a:t>
            </a:r>
          </a:p>
          <a:p>
            <a:r>
              <a:rPr lang="en-US" sz="2000" dirty="0" smtClean="0"/>
              <a:t>• Fat </a:t>
            </a:r>
            <a:r>
              <a:rPr lang="en-US" sz="2000" dirty="0"/>
              <a:t>Fighting Foods   </a:t>
            </a:r>
            <a:r>
              <a:rPr lang="en-US" sz="2000" dirty="0" smtClean="0"/>
              <a:t>       </a:t>
            </a:r>
            <a:r>
              <a:rPr lang="en-US" sz="2000" dirty="0"/>
              <a:t>by Consumer Guide editors</a:t>
            </a:r>
          </a:p>
        </p:txBody>
      </p:sp>
    </p:spTree>
    <p:extLst>
      <p:ext uri="{BB962C8B-B14F-4D97-AF65-F5344CB8AC3E}">
        <p14:creationId xmlns:p14="http://schemas.microsoft.com/office/powerpoint/2010/main" val="350908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nutrient?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</a:rPr>
              <a:t>A SUBSTANCE OBTAINED FROM FOOD AND USED IN THE BODY TO PROMOTE:</a:t>
            </a:r>
          </a:p>
          <a:p>
            <a:r>
              <a:rPr lang="en-US" sz="2600" dirty="0" smtClean="0"/>
              <a:t>•</a:t>
            </a:r>
            <a:r>
              <a:rPr lang="en-US" sz="2200" dirty="0" smtClean="0"/>
              <a:t>GROWTH</a:t>
            </a:r>
          </a:p>
          <a:p>
            <a:r>
              <a:rPr lang="en-US" sz="2100" dirty="0" smtClean="0"/>
              <a:t>•</a:t>
            </a:r>
            <a:r>
              <a:rPr lang="en-US" sz="2200" dirty="0" smtClean="0"/>
              <a:t>MAINTENANCE</a:t>
            </a:r>
          </a:p>
          <a:p>
            <a:r>
              <a:rPr lang="en-US" sz="2100" dirty="0" smtClean="0"/>
              <a:t>•</a:t>
            </a:r>
            <a:r>
              <a:rPr lang="en-US" sz="2200" dirty="0" smtClean="0"/>
              <a:t>AND/ OR REPAIR</a:t>
            </a:r>
          </a:p>
          <a:p>
            <a:endParaRPr lang="en-US" dirty="0"/>
          </a:p>
          <a:p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</a:rPr>
              <a:t>SIX CLASSES OF NUTRIENTS:</a:t>
            </a:r>
          </a:p>
          <a:p>
            <a:r>
              <a:rPr lang="en-US" sz="2300" dirty="0" smtClean="0"/>
              <a:t>•CARBOHYDRATE</a:t>
            </a:r>
          </a:p>
          <a:p>
            <a:r>
              <a:rPr lang="en-US" sz="2300" dirty="0" smtClean="0"/>
              <a:t>•PROTEIN</a:t>
            </a:r>
          </a:p>
          <a:p>
            <a:r>
              <a:rPr lang="en-US" sz="2300" dirty="0" smtClean="0"/>
              <a:t>•FAT</a:t>
            </a:r>
          </a:p>
          <a:p>
            <a:r>
              <a:rPr lang="en-US" sz="2300" dirty="0" smtClean="0"/>
              <a:t>•WATER</a:t>
            </a:r>
          </a:p>
          <a:p>
            <a:r>
              <a:rPr lang="en-US" sz="2300" dirty="0" smtClean="0"/>
              <a:t>•VITAMINS</a:t>
            </a:r>
          </a:p>
          <a:p>
            <a:r>
              <a:rPr lang="en-US" sz="2300" dirty="0" smtClean="0"/>
              <a:t>•MINERALS</a:t>
            </a:r>
            <a:endParaRPr lang="en-US" sz="2300" dirty="0"/>
          </a:p>
        </p:txBody>
      </p:sp>
      <p:pic>
        <p:nvPicPr>
          <p:cNvPr id="5" name="Picture 4" descr="Food_Pyramid_is_a_nutrition_guide_for_all_parents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6" y="2162008"/>
            <a:ext cx="5269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MACRONUTRIENTS AND MICRONUTRIENTS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MACRONUTRIENTS</a:t>
            </a:r>
          </a:p>
          <a:p>
            <a:r>
              <a:rPr lang="en-US" dirty="0" smtClean="0"/>
              <a:t>•CARBOHYDRATE, FAT, AND PROTEIN ALL PROVIDE ENERGY THAT THE BODY CAN USE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MICRONUTRIENTS</a:t>
            </a:r>
          </a:p>
          <a:p>
            <a:r>
              <a:rPr lang="en-US" dirty="0" smtClean="0"/>
              <a:t>•VITAMINS AND MINERALS ARE CONSIDERED MICRONUTRIENTS</a:t>
            </a:r>
          </a:p>
          <a:p>
            <a:r>
              <a:rPr lang="en-US" dirty="0" smtClean="0"/>
              <a:t>•”MICRO” DOES NOT MEAN UNIMPORTANT </a:t>
            </a:r>
            <a:r>
              <a:rPr lang="en-US" sz="1200" dirty="0" smtClean="0"/>
              <a:t>(WE JUST NEED THEM IN MUCH SMALLER AMOUNTS.)</a:t>
            </a:r>
            <a:endParaRPr lang="en-US" sz="1200" dirty="0"/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VITAMINS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AND MINERALS HELP US TURN THE CARBS INTO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ENERGY (CATALYSTS)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Micro-macro nutrient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9" y="3728851"/>
            <a:ext cx="2615841" cy="25373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40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CARBOHYDRATES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ROLE IN THE BODY</a:t>
            </a:r>
          </a:p>
          <a:p>
            <a:r>
              <a:rPr lang="en-US" sz="1700" dirty="0" smtClean="0"/>
              <a:t>•IMMEDIATE SOURCE OF BODY FUEL</a:t>
            </a:r>
          </a:p>
          <a:p>
            <a:endParaRPr lang="en-US" sz="1700" dirty="0" smtClean="0"/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SIMPLE </a:t>
            </a:r>
          </a:p>
          <a:p>
            <a:r>
              <a:rPr lang="en-US" sz="1800" dirty="0" smtClean="0"/>
              <a:t>•SUGARS</a:t>
            </a:r>
          </a:p>
          <a:p>
            <a:r>
              <a:rPr lang="en-US" sz="1800" dirty="0" smtClean="0"/>
              <a:t>•FRUCTOSE: (FRUIT SUGARS) LACTOSE: </a:t>
            </a:r>
          </a:p>
          <a:p>
            <a:r>
              <a:rPr lang="en-US" sz="1800" dirty="0" smtClean="0"/>
              <a:t>(MILK SUGARS) </a:t>
            </a:r>
          </a:p>
          <a:p>
            <a:r>
              <a:rPr lang="en-US" sz="1800" dirty="0" smtClean="0"/>
              <a:t>(SUFFIX 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“OSE” </a:t>
            </a:r>
            <a:r>
              <a:rPr lang="en-US" sz="1800" dirty="0" smtClean="0"/>
              <a:t>MEANS SUGAR)</a:t>
            </a:r>
          </a:p>
          <a:p>
            <a:endParaRPr lang="en-US" sz="1800" dirty="0" smtClean="0"/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COMPLEX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dirty="0" smtClean="0"/>
              <a:t>•STARCHES</a:t>
            </a:r>
          </a:p>
          <a:p>
            <a:r>
              <a:rPr lang="en-US" sz="1800" dirty="0" smtClean="0"/>
              <a:t>•PASTA, BREADS, GRAINS, ETC.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simple carbohydrat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21" y="784462"/>
            <a:ext cx="3094914" cy="2475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complex carbohydrates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21" y="3812212"/>
            <a:ext cx="3094914" cy="2478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glucose1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99" y="2794272"/>
            <a:ext cx="2361005" cy="16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ROLE IN THE BODY</a:t>
            </a:r>
          </a:p>
          <a:p>
            <a:r>
              <a:rPr lang="en-US" dirty="0" smtClean="0"/>
              <a:t>•GROWTH AND REPAIR OF TISSUES</a:t>
            </a:r>
          </a:p>
          <a:p>
            <a:r>
              <a:rPr lang="en-US" dirty="0" smtClean="0"/>
              <a:t>•ANTIBODIES AND IMMUNITY AGAINST BACTERIA, VIRUSES, AND OTHER FOREIGN ORGANISMS</a:t>
            </a:r>
          </a:p>
          <a:p>
            <a:r>
              <a:rPr lang="en-US" dirty="0" smtClean="0"/>
              <a:t>•ENZYMES TO HELP BREAK DOWN AND BUILD SUBSTANCES</a:t>
            </a:r>
          </a:p>
          <a:p>
            <a:r>
              <a:rPr lang="en-US" dirty="0" smtClean="0"/>
              <a:t>•HORMONES</a:t>
            </a:r>
          </a:p>
          <a:p>
            <a:r>
              <a:rPr lang="en-US" dirty="0" smtClean="0"/>
              <a:t>•FLUID BALANCE</a:t>
            </a:r>
          </a:p>
          <a:p>
            <a:r>
              <a:rPr lang="en-US" dirty="0" smtClean="0"/>
              <a:t>•PH BALANCE</a:t>
            </a:r>
          </a:p>
          <a:p>
            <a:r>
              <a:rPr lang="en-US" dirty="0" smtClean="0"/>
              <a:t>•</a:t>
            </a:r>
            <a:r>
              <a:rPr lang="en-US" dirty="0" smtClean="0">
                <a:solidFill>
                  <a:srgbClr val="0000FF"/>
                </a:solidFill>
              </a:rPr>
              <a:t>BLOOD CLOTTING</a:t>
            </a:r>
          </a:p>
          <a:p>
            <a:endParaRPr lang="en-US" dirty="0" smtClean="0"/>
          </a:p>
        </p:txBody>
      </p:sp>
      <p:pic>
        <p:nvPicPr>
          <p:cNvPr id="4" name="Picture 3" descr="prote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5" y="3209770"/>
            <a:ext cx="5006866" cy="3160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61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ROLE IN THE BODY</a:t>
            </a:r>
          </a:p>
          <a:p>
            <a:r>
              <a:rPr lang="en-US" dirty="0" smtClean="0"/>
              <a:t>•PLENTIFUL ENERGY SOURCE</a:t>
            </a:r>
          </a:p>
          <a:p>
            <a:r>
              <a:rPr lang="en-US" dirty="0" smtClean="0"/>
              <a:t>•</a:t>
            </a:r>
            <a:r>
              <a:rPr lang="en-US" dirty="0" smtClean="0">
                <a:solidFill>
                  <a:srgbClr val="0000FF"/>
                </a:solidFill>
              </a:rPr>
              <a:t>PROTECTION AND INSULATION</a:t>
            </a:r>
          </a:p>
          <a:p>
            <a:endParaRPr lang="en-US" dirty="0" smtClean="0"/>
          </a:p>
          <a:p>
            <a:r>
              <a:rPr lang="en-US" sz="2400" b="0" dirty="0" smtClean="0">
                <a:latin typeface="+mj-lt"/>
              </a:rPr>
              <a:t>TYPES OF FATS: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UNSATURATED (PLANT BASED)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/>
              <a:t>• THE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GOOD</a:t>
            </a:r>
            <a:r>
              <a:rPr lang="en-US" dirty="0" smtClean="0"/>
              <a:t> FATS ARE LIQUID AT ROOM TEMPERATURE </a:t>
            </a:r>
          </a:p>
          <a:p>
            <a:r>
              <a:rPr lang="en-US" dirty="0" smtClean="0"/>
              <a:t>• FATS THAT COME FROM FISH, FLAX, AND OTHER NUTS AND SEEDS (OMEGA 3’s)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SATURATED (ANIMAL BASED) </a:t>
            </a:r>
          </a:p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(EXCEPT FOR PALM AND COCONUT OILS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dirty="0" smtClean="0"/>
              <a:t>•THE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BAD</a:t>
            </a:r>
            <a:r>
              <a:rPr lang="en-US" dirty="0" smtClean="0"/>
              <a:t> FATS ARE SOLID AT ROOM TEMPERATURE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GOODVSBAD-F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38" y="4680477"/>
            <a:ext cx="4223147" cy="1828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 descr="fats 3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60" y="358770"/>
            <a:ext cx="3029297" cy="25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-water-splash.psd"/>
          <p:cNvPicPr>
            <a:picLocks noChangeAspect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714" y="1223920"/>
            <a:ext cx="54864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94" y="365760"/>
            <a:ext cx="8122406" cy="548640"/>
          </a:xfrm>
        </p:spPr>
        <p:txBody>
          <a:bodyPr/>
          <a:lstStyle/>
          <a:p>
            <a:r>
              <a:rPr lang="en-US" dirty="0" smtClean="0"/>
              <a:t>WATER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494" y="1100628"/>
            <a:ext cx="8122406" cy="3579849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ROLE IN THE BODY</a:t>
            </a:r>
          </a:p>
          <a:p>
            <a:r>
              <a:rPr lang="en-US" dirty="0" smtClean="0"/>
              <a:t>•CARRIES WASTE PRODUCTS FROM THE BODY</a:t>
            </a:r>
          </a:p>
          <a:p>
            <a:r>
              <a:rPr lang="en-US" dirty="0" smtClean="0"/>
              <a:t>•</a:t>
            </a:r>
            <a:r>
              <a:rPr lang="en-US" dirty="0" smtClean="0">
                <a:solidFill>
                  <a:srgbClr val="0000FF"/>
                </a:solidFill>
              </a:rPr>
              <a:t>LUBRICATES JOINTS</a:t>
            </a:r>
          </a:p>
          <a:p>
            <a:r>
              <a:rPr lang="en-US" dirty="0" smtClean="0"/>
              <a:t>•PROTECTS ORGANS LIKE HEART, LUNGS, INTESTINES, AND EYES</a:t>
            </a:r>
          </a:p>
          <a:p>
            <a:r>
              <a:rPr lang="en-US" dirty="0" smtClean="0"/>
              <a:t>•PROVIDES STRUCTURE AND FORM TO THE BODY</a:t>
            </a:r>
          </a:p>
          <a:p>
            <a:r>
              <a:rPr lang="en-US" dirty="0" smtClean="0"/>
              <a:t>•ABSORBS HEAT</a:t>
            </a:r>
          </a:p>
          <a:p>
            <a:r>
              <a:rPr lang="en-US" dirty="0" smtClean="0"/>
              <a:t>•AVERAGE SUGGESTED WATER INTAKE </a:t>
            </a:r>
          </a:p>
          <a:p>
            <a:r>
              <a:rPr lang="en-US" dirty="0" smtClean="0"/>
              <a:t>IS 2.5 LITRES </a:t>
            </a:r>
          </a:p>
          <a:p>
            <a:r>
              <a:rPr lang="en-US" dirty="0" smtClean="0"/>
              <a:t>(</a:t>
            </a:r>
            <a:r>
              <a:rPr lang="en-US" sz="1200" dirty="0" smtClean="0"/>
              <a:t>OR ½ YOUR BODY WEIGHT IN OUNCES)</a:t>
            </a:r>
          </a:p>
          <a:p>
            <a:endParaRPr lang="en-US" sz="12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4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29" y="147682"/>
            <a:ext cx="8181471" cy="546425"/>
          </a:xfrm>
        </p:spPr>
        <p:txBody>
          <a:bodyPr/>
          <a:lstStyle/>
          <a:p>
            <a:r>
              <a:rPr lang="en-US" dirty="0" smtClean="0"/>
              <a:t>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429" y="694109"/>
            <a:ext cx="8181471" cy="3731832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UNDIGESTIBLE FOODS</a:t>
            </a:r>
          </a:p>
          <a:p>
            <a:r>
              <a:rPr lang="en-US" sz="1800" dirty="0" smtClean="0"/>
              <a:t>•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SOLUBLE FIBER</a:t>
            </a:r>
            <a:r>
              <a:rPr lang="en-US" sz="1800" dirty="0" smtClean="0"/>
              <a:t>: ACTS LIKE A SPONGE SOAKING UP DISEASE CAUSING FATS IN THE BLOOD AND TAKES THEM OUT OF THE BODY.</a:t>
            </a:r>
          </a:p>
          <a:p>
            <a:r>
              <a:rPr lang="en-US" sz="1800" dirty="0" smtClean="0"/>
              <a:t>•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INSOLUBLE FIBER</a:t>
            </a:r>
            <a:r>
              <a:rPr lang="en-US" sz="1800" dirty="0" smtClean="0"/>
              <a:t>: ACTS LIKE A BROOM BY ADDING BULK TO THE STOOL AND INCREASING TRANSIT TIME</a:t>
            </a:r>
          </a:p>
          <a:p>
            <a:endParaRPr lang="en-US" sz="1800" dirty="0"/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FIBER SUGGESTIONS</a:t>
            </a:r>
          </a:p>
          <a:p>
            <a:r>
              <a:rPr lang="en-US" sz="1800" dirty="0" smtClean="0"/>
              <a:t>•READY TO EAT CEREALS:  3 GRAMS OF FIBER PER SERVING</a:t>
            </a:r>
          </a:p>
          <a:p>
            <a:r>
              <a:rPr lang="en-US" sz="1800" dirty="0" smtClean="0"/>
              <a:t>•WHOLE FRUITS AND VEGETABLES: </a:t>
            </a:r>
            <a:r>
              <a:rPr lang="en-US" sz="1800" dirty="0"/>
              <a:t>DRIED </a:t>
            </a:r>
            <a:r>
              <a:rPr lang="en-US" sz="1800" dirty="0" smtClean="0"/>
              <a:t>FRUITS (ESPECIALLY FIGS)</a:t>
            </a:r>
          </a:p>
          <a:p>
            <a:r>
              <a:rPr lang="en-US" sz="1800" dirty="0" smtClean="0"/>
              <a:t>•ADD TO MEAT DISHES: BEANS, PEAS, BRAN OR OATMEAL</a:t>
            </a:r>
          </a:p>
          <a:p>
            <a:r>
              <a:rPr lang="en-US" sz="1800" dirty="0" smtClean="0"/>
              <a:t>•ALSO ADD TO YOGURT, OR COTTAGE CHEESE THINGS LIKE NUTS OR SEEDS, FRUIT, WHOLE GRAIN OR BRAN CEREALS.</a:t>
            </a:r>
          </a:p>
          <a:p>
            <a:r>
              <a:rPr lang="en-US" sz="1800" dirty="0" smtClean="0"/>
              <a:t>•USE WHOLE WHEAT OR GRAIN  INSTEAD OF WHITE FLOUR</a:t>
            </a:r>
          </a:p>
          <a:p>
            <a:r>
              <a:rPr lang="en-US" sz="1800" dirty="0" smtClean="0"/>
              <a:t>•THE LESS PROCESSED, THE BETTER!</a:t>
            </a:r>
          </a:p>
          <a:p>
            <a:r>
              <a:rPr lang="en-US" sz="1800" dirty="0" smtClean="0"/>
              <a:t>•LOOK FOR 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WHOLE FOODS</a:t>
            </a:r>
          </a:p>
          <a:p>
            <a:endParaRPr lang="en-US" sz="21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fiber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81" y="4189652"/>
            <a:ext cx="3353600" cy="2213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fiber 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81" y="4204420"/>
            <a:ext cx="3368366" cy="2241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57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92" y="365760"/>
            <a:ext cx="8215608" cy="548640"/>
          </a:xfrm>
        </p:spPr>
        <p:txBody>
          <a:bodyPr/>
          <a:lstStyle/>
          <a:p>
            <a:r>
              <a:rPr lang="en-US" dirty="0" smtClean="0"/>
              <a:t>FITNESS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92" y="1100628"/>
            <a:ext cx="8215608" cy="3579849"/>
          </a:xfrm>
        </p:spPr>
        <p:txBody>
          <a:bodyPr/>
          <a:lstStyle/>
          <a:p>
            <a:r>
              <a:rPr lang="en-US" dirty="0" smtClean="0"/>
              <a:t>•THE CONDITION OF BEING PHYSICALLY FIT AND HEALTHY</a:t>
            </a:r>
          </a:p>
          <a:p>
            <a:r>
              <a:rPr lang="en-US" dirty="0" smtClean="0"/>
              <a:t>•THE QUALITY OF BEING SUITABLE TO FULFILL A PARTICULAR ROLE OR TASK</a:t>
            </a:r>
          </a:p>
          <a:p>
            <a:r>
              <a:rPr lang="en-US" dirty="0" smtClean="0"/>
              <a:t>•MORE THAN FEELING JUST OK OR GOOD </a:t>
            </a:r>
          </a:p>
          <a:p>
            <a:r>
              <a:rPr lang="en-US" dirty="0" smtClean="0"/>
              <a:t>•FEELING LIKE A CHILD WITH AMAZING ENERGY, BOUNCE, AND STRENGTH</a:t>
            </a:r>
            <a:endParaRPr lang="en-US" dirty="0"/>
          </a:p>
        </p:txBody>
      </p:sp>
      <p:pic>
        <p:nvPicPr>
          <p:cNvPr id="8" name="Picture 7" descr="vision enduranc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68" y="2747541"/>
            <a:ext cx="4520134" cy="3385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31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699</TotalTime>
  <Words>785</Words>
  <Application>Microsoft Macintosh PowerPoint</Application>
  <PresentationFormat>On-screen Show (4:3)</PresentationFormat>
  <Paragraphs>141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Angles</vt:lpstr>
      <vt:lpstr>Nutrition and fitness </vt:lpstr>
      <vt:lpstr>What is a nutrient?</vt:lpstr>
      <vt:lpstr>MACRONUTRIENTS AND MICRONUTRIENTS</vt:lpstr>
      <vt:lpstr>TYPES OF CARBOHYDRATES</vt:lpstr>
      <vt:lpstr>PROTEIN</vt:lpstr>
      <vt:lpstr>FATS</vt:lpstr>
      <vt:lpstr>WATER </vt:lpstr>
      <vt:lpstr>FIBER</vt:lpstr>
      <vt:lpstr>FITNESS</vt:lpstr>
      <vt:lpstr>MUSCLES</vt:lpstr>
      <vt:lpstr>Keys to a strong body</vt:lpstr>
      <vt:lpstr>HEART RATE CHART</vt:lpstr>
      <vt:lpstr>The Bottom line:</vt:lpstr>
      <vt:lpstr>           Sunflower health food store</vt:lpstr>
      <vt:lpstr>Reference books recommened</vt:lpstr>
    </vt:vector>
  </TitlesOfParts>
  <Company>VIP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and fitness </dc:title>
  <dc:creator>vip</dc:creator>
  <cp:lastModifiedBy>vip</cp:lastModifiedBy>
  <cp:revision>52</cp:revision>
  <dcterms:created xsi:type="dcterms:W3CDTF">2011-05-02T17:26:28Z</dcterms:created>
  <dcterms:modified xsi:type="dcterms:W3CDTF">2011-06-02T19:27:08Z</dcterms:modified>
</cp:coreProperties>
</file>