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57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1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0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0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61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49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39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0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89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7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9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7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0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9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32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1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7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89338F-070A-4CFD-BCDE-23DF80401F5F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F0B598-9C97-4134-B031-FF9678C8D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218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40CD-7E50-4977-8C3B-F4BAC8AE4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295" y="1964267"/>
            <a:ext cx="9708830" cy="242146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6000" dirty="0"/>
              <a:t>Nominations &amp; Elections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FBF5A-443C-4A0D-91F7-CC099548F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0685" y="4385732"/>
            <a:ext cx="9549439" cy="140546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400" dirty="0"/>
              <a:t>MVBOA Executive Board and Commissioner Elections</a:t>
            </a:r>
          </a:p>
        </p:txBody>
      </p:sp>
    </p:spTree>
    <p:extLst>
      <p:ext uri="{BB962C8B-B14F-4D97-AF65-F5344CB8AC3E}">
        <p14:creationId xmlns:p14="http://schemas.microsoft.com/office/powerpoint/2010/main" val="795926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900A-FE2F-498B-B4A5-E4086C1D6567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nominations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D7A78-DFBB-4088-9C0E-598E16CBB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839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200" dirty="0"/>
              <a:t>Nominations will come from the floor, no second is required</a:t>
            </a:r>
          </a:p>
          <a:p>
            <a:r>
              <a:rPr lang="en-US" sz="2200" dirty="0"/>
              <a:t>Members may nominate themselves</a:t>
            </a:r>
          </a:p>
          <a:p>
            <a:r>
              <a:rPr lang="en-US" sz="2200" dirty="0"/>
              <a:t>Nominations may only come from present members in attendance</a:t>
            </a:r>
          </a:p>
          <a:p>
            <a:r>
              <a:rPr lang="en-US" sz="2200" dirty="0"/>
              <a:t>Nominees do not have to be present to be nominated</a:t>
            </a:r>
          </a:p>
          <a:p>
            <a:r>
              <a:rPr lang="en-US" sz="2200" dirty="0"/>
              <a:t>Members cannot be nominated for more than one office</a:t>
            </a:r>
          </a:p>
          <a:p>
            <a:r>
              <a:rPr lang="en-US" sz="2200" dirty="0"/>
              <a:t>Nominees must accept their nomination and may accept by proxy</a:t>
            </a:r>
          </a:p>
          <a:p>
            <a:r>
              <a:rPr lang="en-US" sz="2200" dirty="0"/>
              <a:t>Nomination order: </a:t>
            </a:r>
            <a:r>
              <a:rPr lang="en-US" sz="2200" b="1" dirty="0">
                <a:solidFill>
                  <a:schemeClr val="accent2"/>
                </a:solidFill>
              </a:rPr>
              <a:t>PRESIDENT-ELECT</a:t>
            </a:r>
            <a:r>
              <a:rPr lang="en-US" sz="2200" dirty="0"/>
              <a:t>, </a:t>
            </a:r>
            <a:r>
              <a:rPr lang="en-US" sz="2200" b="1" dirty="0">
                <a:solidFill>
                  <a:schemeClr val="accent4"/>
                </a:solidFill>
              </a:rPr>
              <a:t>SECRETARY</a:t>
            </a:r>
            <a:r>
              <a:rPr lang="en-US" sz="2200" dirty="0"/>
              <a:t>, </a:t>
            </a:r>
            <a:r>
              <a:rPr lang="en-US" sz="2200" b="1" dirty="0">
                <a:solidFill>
                  <a:schemeClr val="accent6"/>
                </a:solidFill>
              </a:rPr>
              <a:t>TRAINER</a:t>
            </a:r>
            <a:r>
              <a:rPr lang="en-US" sz="2200" dirty="0"/>
              <a:t>, then </a:t>
            </a:r>
            <a:r>
              <a:rPr lang="en-US" sz="2200" b="1" dirty="0">
                <a:solidFill>
                  <a:schemeClr val="accent5"/>
                </a:solidFill>
              </a:rPr>
              <a:t>COMMISSIONER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48545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900A-FE2F-498B-B4A5-E4086C1D6567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D7A78-DFBB-4088-9C0E-598E16CBB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42067"/>
            <a:ext cx="10798727" cy="42839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200" dirty="0"/>
              <a:t>Elections will take place at the next meeting (electronically)</a:t>
            </a:r>
          </a:p>
          <a:p>
            <a:r>
              <a:rPr lang="en-US" sz="2200" dirty="0"/>
              <a:t>Before elections, nominees will have an opportunity to address the membership</a:t>
            </a:r>
          </a:p>
          <a:p>
            <a:r>
              <a:rPr lang="en-US" sz="2200" dirty="0"/>
              <a:t>Only present members (in-person or virtually) in good standing may vote in elections</a:t>
            </a:r>
          </a:p>
          <a:p>
            <a:r>
              <a:rPr lang="en-US" sz="2200" dirty="0"/>
              <a:t>Officers shall be determined by a simple majority (plurality) vote of present eligible voters</a:t>
            </a:r>
          </a:p>
          <a:p>
            <a:r>
              <a:rPr lang="en-US" sz="2200" dirty="0"/>
              <a:t>All votes shall be weighted equally, and each vote shall count as one single vote</a:t>
            </a:r>
          </a:p>
          <a:p>
            <a:r>
              <a:rPr lang="en-US" sz="2200" dirty="0"/>
              <a:t>If there is a tie, the office will be determined by a run-off between the tied nominees</a:t>
            </a:r>
          </a:p>
        </p:txBody>
      </p:sp>
    </p:spTree>
    <p:extLst>
      <p:ext uri="{BB962C8B-B14F-4D97-AF65-F5344CB8AC3E}">
        <p14:creationId xmlns:p14="http://schemas.microsoft.com/office/powerpoint/2010/main" val="1371784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9006B-A485-485A-A685-E528C24198F7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Questions before nominations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D4FB4-E7F2-409B-8EAF-956025B0C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1400" i="1" cap="none" dirty="0"/>
              <a:t>“When the going gets tough, the tough take a coffee break.” -Confucius</a:t>
            </a:r>
          </a:p>
        </p:txBody>
      </p:sp>
    </p:spTree>
    <p:extLst>
      <p:ext uri="{BB962C8B-B14F-4D97-AF65-F5344CB8AC3E}">
        <p14:creationId xmlns:p14="http://schemas.microsoft.com/office/powerpoint/2010/main" val="1993439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87B5A-014A-4AE0-B197-93BE9DDA788D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8000" dirty="0"/>
              <a:t>NOMINATIONS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2AF58-CDD6-49F5-AFA2-718FE331D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PRESIDENT-ELECT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8C406B-29DC-4D52-BAC0-0CF8C783EFDA}"/>
              </a:ext>
            </a:extLst>
          </p:cNvPr>
          <p:cNvSpPr txBox="1"/>
          <p:nvPr/>
        </p:nvSpPr>
        <p:spPr>
          <a:xfrm>
            <a:off x="6096000" y="4282470"/>
            <a:ext cx="3803009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Nominees</a:t>
            </a:r>
          </a:p>
          <a:p>
            <a:r>
              <a:rPr lang="en-US" sz="2400" dirty="0"/>
              <a:t>Dante Lewis</a:t>
            </a:r>
          </a:p>
          <a:p>
            <a:r>
              <a:rPr lang="en-US" sz="2400" dirty="0"/>
              <a:t>Rylan Owen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/>
              <a:t>Michael Schwartz</a:t>
            </a:r>
          </a:p>
        </p:txBody>
      </p:sp>
    </p:spTree>
    <p:extLst>
      <p:ext uri="{BB962C8B-B14F-4D97-AF65-F5344CB8AC3E}">
        <p14:creationId xmlns:p14="http://schemas.microsoft.com/office/powerpoint/2010/main" val="2835842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87B5A-014A-4AE0-B197-93BE9DDA788D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8000" dirty="0"/>
              <a:t>NOMINATIONS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2AF58-CDD6-49F5-AFA2-718FE331D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4"/>
                </a:solidFill>
              </a:rPr>
              <a:t>SECRETARY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797F19-CE0F-455A-89FC-A1DC8D3A7577}"/>
              </a:ext>
            </a:extLst>
          </p:cNvPr>
          <p:cNvSpPr txBox="1"/>
          <p:nvPr/>
        </p:nvSpPr>
        <p:spPr>
          <a:xfrm>
            <a:off x="6096000" y="4282470"/>
            <a:ext cx="3803009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Nominees</a:t>
            </a:r>
          </a:p>
          <a:p>
            <a:r>
              <a:rPr lang="en-US" sz="2400" dirty="0"/>
              <a:t>Nina Pruett</a:t>
            </a:r>
          </a:p>
        </p:txBody>
      </p:sp>
    </p:spTree>
    <p:extLst>
      <p:ext uri="{BB962C8B-B14F-4D97-AF65-F5344CB8AC3E}">
        <p14:creationId xmlns:p14="http://schemas.microsoft.com/office/powerpoint/2010/main" val="1489782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87B5A-014A-4AE0-B197-93BE9DDA788D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8000" dirty="0"/>
              <a:t>NOMINATIONS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2AF58-CDD6-49F5-AFA2-718FE331D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6"/>
                </a:solidFill>
              </a:rPr>
              <a:t>TRAINER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69FABD-8544-4E77-917F-7FC5741FB6B0}"/>
              </a:ext>
            </a:extLst>
          </p:cNvPr>
          <p:cNvSpPr txBox="1"/>
          <p:nvPr/>
        </p:nvSpPr>
        <p:spPr>
          <a:xfrm>
            <a:off x="6096000" y="4282470"/>
            <a:ext cx="3803009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Nominees</a:t>
            </a:r>
          </a:p>
          <a:p>
            <a:r>
              <a:rPr lang="en-US" sz="2400" dirty="0"/>
              <a:t>Raynel Whitney</a:t>
            </a:r>
          </a:p>
        </p:txBody>
      </p:sp>
    </p:spTree>
    <p:extLst>
      <p:ext uri="{BB962C8B-B14F-4D97-AF65-F5344CB8AC3E}">
        <p14:creationId xmlns:p14="http://schemas.microsoft.com/office/powerpoint/2010/main" val="82943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87B5A-014A-4AE0-B197-93BE9DDA788D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8000" dirty="0"/>
              <a:t>NOMINATIONS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2AF58-CDD6-49F5-AFA2-718FE331D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5"/>
                </a:solidFill>
              </a:rPr>
              <a:t>COMMISSIONER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DE32C0-CA42-4AC1-B8C4-8AC6B803D18C}"/>
              </a:ext>
            </a:extLst>
          </p:cNvPr>
          <p:cNvSpPr txBox="1"/>
          <p:nvPr/>
        </p:nvSpPr>
        <p:spPr>
          <a:xfrm>
            <a:off x="6096000" y="4282470"/>
            <a:ext cx="3803009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Nominees</a:t>
            </a:r>
          </a:p>
          <a:p>
            <a:r>
              <a:rPr lang="en-US" sz="2400" dirty="0"/>
              <a:t>Dave Brooks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/>
              <a:t>Marcus Eng</a:t>
            </a:r>
          </a:p>
        </p:txBody>
      </p:sp>
    </p:spTree>
    <p:extLst>
      <p:ext uri="{BB962C8B-B14F-4D97-AF65-F5344CB8AC3E}">
        <p14:creationId xmlns:p14="http://schemas.microsoft.com/office/powerpoint/2010/main" val="3844436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F67E-9FB0-43A4-A245-817C8410E32D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MVBOA Handbook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B318-E8C9-4951-8B45-3B9B112195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2142066"/>
            <a:ext cx="5410198" cy="414587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mvboaofficials.com</a:t>
            </a:r>
          </a:p>
          <a:p>
            <a:r>
              <a:rPr lang="en-US" dirty="0"/>
              <a:t>Includes:</a:t>
            </a:r>
          </a:p>
          <a:p>
            <a:pPr lvl="1"/>
            <a:r>
              <a:rPr lang="en-US" dirty="0"/>
              <a:t>Current Executive Board</a:t>
            </a:r>
          </a:p>
          <a:p>
            <a:pPr lvl="1"/>
            <a:r>
              <a:rPr lang="en-US" dirty="0"/>
              <a:t>Meeting Schedule &amp; Attendance Policy</a:t>
            </a:r>
          </a:p>
          <a:p>
            <a:pPr lvl="1"/>
            <a:r>
              <a:rPr lang="en-US" dirty="0"/>
              <a:t>Constitution</a:t>
            </a:r>
          </a:p>
          <a:p>
            <a:pPr lvl="1"/>
            <a:r>
              <a:rPr lang="en-US" dirty="0"/>
              <a:t>Standard Operating Procedures</a:t>
            </a:r>
          </a:p>
          <a:p>
            <a:pPr lvl="2"/>
            <a:r>
              <a:rPr lang="en-US" dirty="0"/>
              <a:t>Independent Contractor Agreement</a:t>
            </a:r>
          </a:p>
          <a:p>
            <a:pPr lvl="2"/>
            <a:r>
              <a:rPr lang="en-US" dirty="0"/>
              <a:t>Commissioner’s Contract</a:t>
            </a:r>
          </a:p>
          <a:p>
            <a:pPr lvl="2"/>
            <a:r>
              <a:rPr lang="en-US" dirty="0"/>
              <a:t>Additional Information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D51AF6C-F6FE-4ED7-AEBA-524028A2EE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7559" t="15833" r="38721" b="27274"/>
          <a:stretch/>
        </p:blipFill>
        <p:spPr>
          <a:xfrm>
            <a:off x="6783354" y="2371358"/>
            <a:ext cx="2827176" cy="367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50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29DF-40B8-4A2D-A01B-3D3D6E460113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Current mvboa executive board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A9A4956-181C-4617-A14E-2DABBAF105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540735"/>
              </p:ext>
            </p:extLst>
          </p:nvPr>
        </p:nvGraphicFramePr>
        <p:xfrm>
          <a:off x="685800" y="1770077"/>
          <a:ext cx="10572225" cy="432033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663398">
                  <a:extLst>
                    <a:ext uri="{9D8B030D-6E8A-4147-A177-3AD203B41FA5}">
                      <a16:colId xmlns:a16="http://schemas.microsoft.com/office/drawing/2014/main" val="1724001990"/>
                    </a:ext>
                  </a:extLst>
                </a:gridCol>
                <a:gridCol w="1435653">
                  <a:extLst>
                    <a:ext uri="{9D8B030D-6E8A-4147-A177-3AD203B41FA5}">
                      <a16:colId xmlns:a16="http://schemas.microsoft.com/office/drawing/2014/main" val="3337703298"/>
                    </a:ext>
                  </a:extLst>
                </a:gridCol>
                <a:gridCol w="1925876">
                  <a:extLst>
                    <a:ext uri="{9D8B030D-6E8A-4147-A177-3AD203B41FA5}">
                      <a16:colId xmlns:a16="http://schemas.microsoft.com/office/drawing/2014/main" val="1704080192"/>
                    </a:ext>
                  </a:extLst>
                </a:gridCol>
                <a:gridCol w="2486130">
                  <a:extLst>
                    <a:ext uri="{9D8B030D-6E8A-4147-A177-3AD203B41FA5}">
                      <a16:colId xmlns:a16="http://schemas.microsoft.com/office/drawing/2014/main" val="3794092696"/>
                    </a:ext>
                  </a:extLst>
                </a:gridCol>
                <a:gridCol w="2061168">
                  <a:extLst>
                    <a:ext uri="{9D8B030D-6E8A-4147-A177-3AD203B41FA5}">
                      <a16:colId xmlns:a16="http://schemas.microsoft.com/office/drawing/2014/main" val="1846269750"/>
                    </a:ext>
                  </a:extLst>
                </a:gridCol>
              </a:tblGrid>
              <a:tr h="444203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TERM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ELECT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OFFICER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TERM EXPIRES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9886486"/>
                  </a:ext>
                </a:extLst>
              </a:tr>
              <a:tr h="444203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President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1 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Bill Draper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2020-21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091117"/>
                  </a:ext>
                </a:extLst>
              </a:tr>
              <a:tr h="44420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President-Elect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1 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Every 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Dave Albanese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2020-21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7117268"/>
                  </a:ext>
                </a:extLst>
              </a:tr>
              <a:tr h="44420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Secretary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Odd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Nina Pruett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2020-21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1839433"/>
                  </a:ext>
                </a:extLst>
              </a:tr>
              <a:tr h="44420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Trainer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Odd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Michael Rascon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2020-21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9936548"/>
                  </a:ext>
                </a:extLst>
              </a:tr>
              <a:tr h="766707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Treasurer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Even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trike="sngStrike" dirty="0"/>
                        <a:t>Carl Chambers</a:t>
                      </a:r>
                    </a:p>
                    <a:p>
                      <a:pPr algn="l"/>
                      <a:r>
                        <a:rPr lang="en-US" sz="2000" dirty="0"/>
                        <a:t>Dwayne Johnson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2021-22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4202478"/>
                  </a:ext>
                </a:extLst>
              </a:tr>
              <a:tr h="444203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Member-At-Large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Even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Quincy Johnson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2021-22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12258"/>
                  </a:ext>
                </a:extLst>
              </a:tr>
              <a:tr h="444203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Parliamentarian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Even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Gibby Reynolds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2021-22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454468"/>
                  </a:ext>
                </a:extLst>
              </a:tr>
              <a:tr h="44420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Commissioner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3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3</a:t>
                      </a:r>
                      <a:r>
                        <a:rPr lang="en-US" sz="2000" baseline="30000" dirty="0"/>
                        <a:t>rd</a:t>
                      </a:r>
                      <a:r>
                        <a:rPr lang="en-US" sz="2000" dirty="0"/>
                        <a:t> 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Dave Brooks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2020-21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397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26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807B-ED6A-4882-B354-5D4B11783241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President &amp; president-elect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4C0DB-37EE-4503-A86F-ED9BFF18A4D7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3"/>
                </a:solidFill>
              </a:rPr>
              <a:t>PRESIDENT</a:t>
            </a:r>
            <a:r>
              <a:rPr lang="en-US" sz="2200" b="1" dirty="0"/>
              <a:t> </a:t>
            </a:r>
            <a:r>
              <a:rPr lang="en-US" sz="2200" dirty="0"/>
              <a:t>presides over all meetings, represents the association, and leads the membership</a:t>
            </a:r>
          </a:p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3"/>
                </a:solidFill>
              </a:rPr>
              <a:t>PRESIDENT</a:t>
            </a:r>
            <a:r>
              <a:rPr lang="en-US" sz="2200" b="1" dirty="0"/>
              <a:t> </a:t>
            </a:r>
            <a:r>
              <a:rPr lang="en-US" sz="2200" dirty="0"/>
              <a:t>serves a one-year term after serving one year as the </a:t>
            </a:r>
            <a:r>
              <a:rPr lang="en-US" sz="2200" b="1" dirty="0">
                <a:solidFill>
                  <a:schemeClr val="accent2"/>
                </a:solidFill>
              </a:rPr>
              <a:t>PRESIDENT-ELECT</a:t>
            </a:r>
            <a:endParaRPr lang="en-US" sz="2200" dirty="0"/>
          </a:p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2"/>
                </a:solidFill>
              </a:rPr>
              <a:t>PRESIDENT-ELECT</a:t>
            </a:r>
            <a:r>
              <a:rPr lang="en-US" sz="2200" b="1" dirty="0"/>
              <a:t> </a:t>
            </a:r>
            <a:r>
              <a:rPr lang="en-US" sz="2200" dirty="0"/>
              <a:t>fulfils the </a:t>
            </a:r>
            <a:r>
              <a:rPr lang="en-US" sz="2200" b="1" dirty="0">
                <a:solidFill>
                  <a:schemeClr val="accent3"/>
                </a:solidFill>
              </a:rPr>
              <a:t>PRESIDENT’s</a:t>
            </a:r>
            <a:r>
              <a:rPr lang="en-US" sz="2200" dirty="0"/>
              <a:t> role in their absence</a:t>
            </a:r>
          </a:p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2"/>
                </a:solidFill>
              </a:rPr>
              <a:t>PRESIDENT-ELECT</a:t>
            </a:r>
            <a:r>
              <a:rPr lang="en-US" sz="2200" b="1" dirty="0"/>
              <a:t> </a:t>
            </a:r>
            <a:r>
              <a:rPr lang="en-US" sz="2200" dirty="0"/>
              <a:t>is elected to serve a one-year term then automatically assumes the office of </a:t>
            </a:r>
            <a:r>
              <a:rPr lang="en-US" sz="2200" b="1" dirty="0">
                <a:solidFill>
                  <a:schemeClr val="accent3"/>
                </a:solidFill>
              </a:rPr>
              <a:t>PRESIDENT</a:t>
            </a:r>
            <a:r>
              <a:rPr lang="en-US" sz="2200" dirty="0"/>
              <a:t> for their second year</a:t>
            </a:r>
          </a:p>
          <a:p>
            <a:r>
              <a:rPr lang="en-US" sz="2200" dirty="0"/>
              <a:t>A new </a:t>
            </a:r>
            <a:r>
              <a:rPr lang="en-US" sz="2200" b="1" dirty="0">
                <a:solidFill>
                  <a:schemeClr val="accent2"/>
                </a:solidFill>
              </a:rPr>
              <a:t>PRESIDENT-ELECT</a:t>
            </a:r>
            <a:r>
              <a:rPr lang="en-US" sz="2200" dirty="0"/>
              <a:t> is elected every year</a:t>
            </a:r>
          </a:p>
        </p:txBody>
      </p:sp>
    </p:spTree>
    <p:extLst>
      <p:ext uri="{BB962C8B-B14F-4D97-AF65-F5344CB8AC3E}">
        <p14:creationId xmlns:p14="http://schemas.microsoft.com/office/powerpoint/2010/main" val="209438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6DA14-FBB4-4AC7-A35C-00ABF6E4AD11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FA179-3035-42B3-AFF9-1158DC86C223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4"/>
                </a:solidFill>
              </a:rPr>
              <a:t>SECRETARY</a:t>
            </a:r>
            <a:r>
              <a:rPr lang="en-US" sz="2200" dirty="0"/>
              <a:t> keeps attendance, records meeting minutes, and maintains association records and correspondence</a:t>
            </a:r>
          </a:p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4"/>
                </a:solidFill>
              </a:rPr>
              <a:t>SECRETARY</a:t>
            </a:r>
            <a:r>
              <a:rPr lang="en-US" sz="2200" dirty="0"/>
              <a:t> is elected for a two-year term in odd years</a:t>
            </a:r>
          </a:p>
        </p:txBody>
      </p:sp>
    </p:spTree>
    <p:extLst>
      <p:ext uri="{BB962C8B-B14F-4D97-AF65-F5344CB8AC3E}">
        <p14:creationId xmlns:p14="http://schemas.microsoft.com/office/powerpoint/2010/main" val="63872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0EB00-A44F-4AA3-A52F-68A3C2CDB7BF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trainer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6BD9E-D94C-4DFC-945A-8E200258E7E4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6"/>
                </a:solidFill>
              </a:rPr>
              <a:t>TRAINER</a:t>
            </a:r>
            <a:r>
              <a:rPr lang="en-US" sz="2200" dirty="0"/>
              <a:t> coordinates and provides the membership with rule changes and is responsible for training officials</a:t>
            </a:r>
          </a:p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6"/>
                </a:solidFill>
              </a:rPr>
              <a:t>TRAINER</a:t>
            </a:r>
            <a:r>
              <a:rPr lang="en-US" sz="2200" dirty="0"/>
              <a:t> is elected for a two-year term in odd years</a:t>
            </a:r>
          </a:p>
        </p:txBody>
      </p:sp>
    </p:spTree>
    <p:extLst>
      <p:ext uri="{BB962C8B-B14F-4D97-AF65-F5344CB8AC3E}">
        <p14:creationId xmlns:p14="http://schemas.microsoft.com/office/powerpoint/2010/main" val="3212462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88A51-3169-45A1-AA48-72345504BF72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commissioner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4885D-34B2-44D8-BFC5-284EAB6F1719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5"/>
                </a:solidFill>
              </a:rPr>
              <a:t>COMMISSIONER</a:t>
            </a:r>
            <a:r>
              <a:rPr lang="en-US" sz="2200" dirty="0"/>
              <a:t> is the MVBOA / OSAA / School liaison and is a non-voting member of the Executive Board</a:t>
            </a:r>
          </a:p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5"/>
                </a:solidFill>
              </a:rPr>
              <a:t>COMMISSIONER</a:t>
            </a:r>
            <a:r>
              <a:rPr lang="en-US" sz="2200" dirty="0"/>
              <a:t> is responsible for assignments and fee distributions</a:t>
            </a:r>
          </a:p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5"/>
                </a:solidFill>
              </a:rPr>
              <a:t>COMMISSIONER</a:t>
            </a:r>
            <a:r>
              <a:rPr lang="en-US" sz="2200" dirty="0"/>
              <a:t> is elected for a three-year term and cannot hold another MVBOA office</a:t>
            </a:r>
          </a:p>
          <a:p>
            <a:r>
              <a:rPr lang="en-US" sz="2200" dirty="0"/>
              <a:t>The </a:t>
            </a:r>
            <a:r>
              <a:rPr lang="en-US" sz="2200" b="1" dirty="0">
                <a:solidFill>
                  <a:schemeClr val="accent5"/>
                </a:solidFill>
              </a:rPr>
              <a:t>COMMISSIONER</a:t>
            </a:r>
            <a:r>
              <a:rPr lang="en-US" sz="2200" dirty="0"/>
              <a:t> is an independent contractor and enters a contract with the MVBOA and is renumerated for their services</a:t>
            </a:r>
          </a:p>
        </p:txBody>
      </p:sp>
    </p:spTree>
    <p:extLst>
      <p:ext uri="{BB962C8B-B14F-4D97-AF65-F5344CB8AC3E}">
        <p14:creationId xmlns:p14="http://schemas.microsoft.com/office/powerpoint/2010/main" val="664598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900A-FE2F-498B-B4A5-E4086C1D6567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2021-22 Elections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D7A78-DFBB-4088-9C0E-598E16CBB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839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6/6/2021</a:t>
            </a:r>
          </a:p>
          <a:p>
            <a:pPr lvl="1"/>
            <a:r>
              <a:rPr lang="en-US" sz="2200" dirty="0"/>
              <a:t>Nominations are held during the second to last scheduled regular meeting</a:t>
            </a:r>
          </a:p>
          <a:p>
            <a:r>
              <a:rPr lang="en-US" sz="2400" dirty="0"/>
              <a:t>6/13/2021</a:t>
            </a:r>
          </a:p>
          <a:p>
            <a:pPr lvl="1"/>
            <a:r>
              <a:rPr lang="en-US" sz="2200" dirty="0"/>
              <a:t>Elections are held during the last scheduled regular meeting</a:t>
            </a:r>
          </a:p>
          <a:p>
            <a:r>
              <a:rPr lang="en-US" sz="2400" dirty="0"/>
              <a:t>6/30/2021</a:t>
            </a:r>
          </a:p>
          <a:p>
            <a:pPr lvl="1"/>
            <a:r>
              <a:rPr lang="en-US" sz="2200" dirty="0"/>
              <a:t>Terms end for officers expiring in 2020-21 (extended from March 31)</a:t>
            </a:r>
          </a:p>
          <a:p>
            <a:r>
              <a:rPr lang="en-US" sz="2400" dirty="0"/>
              <a:t>7/1/2021</a:t>
            </a:r>
          </a:p>
          <a:p>
            <a:pPr lvl="1"/>
            <a:r>
              <a:rPr lang="en-US" sz="2200" dirty="0"/>
              <a:t>Terms for new officers begin</a:t>
            </a:r>
          </a:p>
          <a:p>
            <a:r>
              <a:rPr lang="en-US" sz="2400" dirty="0"/>
              <a:t>3/31/2022</a:t>
            </a:r>
          </a:p>
          <a:p>
            <a:pPr lvl="1"/>
            <a:r>
              <a:rPr lang="en-US" sz="2200" dirty="0"/>
              <a:t>Terms end for officers expiring in 2021-22</a:t>
            </a:r>
          </a:p>
        </p:txBody>
      </p:sp>
    </p:spTree>
    <p:extLst>
      <p:ext uri="{BB962C8B-B14F-4D97-AF65-F5344CB8AC3E}">
        <p14:creationId xmlns:p14="http://schemas.microsoft.com/office/powerpoint/2010/main" val="1792592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900A-FE2F-498B-B4A5-E4086C1D6567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D7A78-DFBB-4088-9C0E-598E16CBB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839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200" dirty="0"/>
              <a:t>All Executive Board officers serve 2-year terms (Commissioner is 3 years)</a:t>
            </a:r>
          </a:p>
          <a:p>
            <a:r>
              <a:rPr lang="en-US" sz="2200" dirty="0"/>
              <a:t>There are no term limits</a:t>
            </a:r>
          </a:p>
          <a:p>
            <a:r>
              <a:rPr lang="en-US" sz="2200" dirty="0"/>
              <a:t>Members cannot hold more than one office at a time</a:t>
            </a:r>
          </a:p>
          <a:p>
            <a:r>
              <a:rPr lang="en-US" sz="2200" dirty="0"/>
              <a:t>Only members that are currently in good standing and have been in good standing for at least the past two years are eligible to be nominated to an elected office</a:t>
            </a:r>
          </a:p>
          <a:p>
            <a:r>
              <a:rPr lang="en-US" sz="2200" dirty="0"/>
              <a:t>Anyone, member or non-member, can be nominated as </a:t>
            </a:r>
            <a:r>
              <a:rPr lang="en-US" sz="2200" b="1" dirty="0">
                <a:solidFill>
                  <a:schemeClr val="accent5"/>
                </a:solidFill>
              </a:rPr>
              <a:t>COMMISSIONER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9083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202</TotalTime>
  <Words>618</Words>
  <Application>Microsoft Office PowerPoint</Application>
  <PresentationFormat>Widescreen</PresentationFormat>
  <Paragraphs>129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Celestial</vt:lpstr>
      <vt:lpstr>Nominations &amp; Elections</vt:lpstr>
      <vt:lpstr>MVBOA Handbook</vt:lpstr>
      <vt:lpstr>Current mvboa executive board</vt:lpstr>
      <vt:lpstr>President &amp; president-elect</vt:lpstr>
      <vt:lpstr>secretary</vt:lpstr>
      <vt:lpstr>trainer</vt:lpstr>
      <vt:lpstr>commissioner</vt:lpstr>
      <vt:lpstr>2021-22 Elections Schedule</vt:lpstr>
      <vt:lpstr>eligibility</vt:lpstr>
      <vt:lpstr>nominations</vt:lpstr>
      <vt:lpstr>elections</vt:lpstr>
      <vt:lpstr>Questions before nominations</vt:lpstr>
      <vt:lpstr>NOMINATIONS</vt:lpstr>
      <vt:lpstr>NOMINATIONS</vt:lpstr>
      <vt:lpstr>NOMINATIONS</vt:lpstr>
      <vt:lpstr>NOMINATIONS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Nominations &amp; Elections</dc:title>
  <dc:creator>Gibby Reynolds</dc:creator>
  <cp:lastModifiedBy>Gibby Reynolds</cp:lastModifiedBy>
  <cp:revision>55</cp:revision>
  <dcterms:created xsi:type="dcterms:W3CDTF">2021-06-04T07:00:47Z</dcterms:created>
  <dcterms:modified xsi:type="dcterms:W3CDTF">2021-06-07T02:37:35Z</dcterms:modified>
</cp:coreProperties>
</file>