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319" r:id="rId3"/>
    <p:sldId id="264" r:id="rId4"/>
    <p:sldId id="270" r:id="rId5"/>
    <p:sldId id="275" r:id="rId6"/>
    <p:sldId id="283" r:id="rId7"/>
    <p:sldId id="265" r:id="rId8"/>
    <p:sldId id="266" r:id="rId9"/>
    <p:sldId id="268" r:id="rId10"/>
    <p:sldId id="314" r:id="rId11"/>
    <p:sldId id="304" r:id="rId12"/>
    <p:sldId id="310" r:id="rId13"/>
    <p:sldId id="302" r:id="rId14"/>
    <p:sldId id="286" r:id="rId15"/>
    <p:sldId id="312" r:id="rId16"/>
    <p:sldId id="313" r:id="rId17"/>
    <p:sldId id="277" r:id="rId18"/>
    <p:sldId id="271" r:id="rId19"/>
    <p:sldId id="260" r:id="rId20"/>
    <p:sldId id="263" r:id="rId21"/>
    <p:sldId id="272" r:id="rId22"/>
    <p:sldId id="258" r:id="rId23"/>
    <p:sldId id="320" r:id="rId24"/>
    <p:sldId id="257" r:id="rId25"/>
    <p:sldId id="273" r:id="rId26"/>
    <p:sldId id="307" r:id="rId27"/>
    <p:sldId id="287" r:id="rId28"/>
    <p:sldId id="308" r:id="rId29"/>
    <p:sldId id="309" r:id="rId30"/>
    <p:sldId id="303" r:id="rId31"/>
    <p:sldId id="317" r:id="rId32"/>
    <p:sldId id="318" r:id="rId33"/>
    <p:sldId id="311" r:id="rId34"/>
    <p:sldId id="262" r:id="rId35"/>
    <p:sldId id="274" r:id="rId36"/>
    <p:sldId id="285" r:id="rId37"/>
    <p:sldId id="306" r:id="rId38"/>
    <p:sldId id="305" r:id="rId39"/>
    <p:sldId id="280" r:id="rId40"/>
    <p:sldId id="281" r:id="rId41"/>
    <p:sldId id="284" r:id="rId42"/>
    <p:sldId id="301" r:id="rId43"/>
    <p:sldId id="315" r:id="rId44"/>
    <p:sldId id="278" r:id="rId45"/>
    <p:sldId id="316" r:id="rId46"/>
    <p:sldId id="279" r:id="rId47"/>
    <p:sldId id="289" r:id="rId48"/>
    <p:sldId id="321" r:id="rId49"/>
    <p:sldId id="293" r:id="rId50"/>
    <p:sldId id="294" r:id="rId51"/>
    <p:sldId id="292" r:id="rId52"/>
    <p:sldId id="290" r:id="rId53"/>
    <p:sldId id="291" r:id="rId54"/>
    <p:sldId id="296" r:id="rId55"/>
    <p:sldId id="295" r:id="rId56"/>
    <p:sldId id="288" r:id="rId57"/>
    <p:sldId id="297" r:id="rId58"/>
    <p:sldId id="299" r:id="rId59"/>
    <p:sldId id="300" r:id="rId60"/>
    <p:sldId id="29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23DAD6E-57A5-A84F-88D6-00FE112DEE5F}">
          <p14:sldIdLst>
            <p14:sldId id="256"/>
            <p14:sldId id="319"/>
            <p14:sldId id="264"/>
            <p14:sldId id="270"/>
            <p14:sldId id="275"/>
            <p14:sldId id="283"/>
            <p14:sldId id="265"/>
            <p14:sldId id="266"/>
            <p14:sldId id="268"/>
            <p14:sldId id="314"/>
            <p14:sldId id="304"/>
            <p14:sldId id="310"/>
            <p14:sldId id="302"/>
            <p14:sldId id="286"/>
            <p14:sldId id="312"/>
            <p14:sldId id="313"/>
            <p14:sldId id="277"/>
            <p14:sldId id="271"/>
            <p14:sldId id="260"/>
            <p14:sldId id="263"/>
            <p14:sldId id="272"/>
            <p14:sldId id="258"/>
            <p14:sldId id="320"/>
            <p14:sldId id="257"/>
            <p14:sldId id="273"/>
            <p14:sldId id="307"/>
            <p14:sldId id="287"/>
            <p14:sldId id="308"/>
            <p14:sldId id="309"/>
            <p14:sldId id="303"/>
            <p14:sldId id="317"/>
            <p14:sldId id="318"/>
            <p14:sldId id="311"/>
            <p14:sldId id="262"/>
            <p14:sldId id="274"/>
            <p14:sldId id="285"/>
            <p14:sldId id="306"/>
            <p14:sldId id="305"/>
            <p14:sldId id="280"/>
            <p14:sldId id="281"/>
            <p14:sldId id="284"/>
            <p14:sldId id="301"/>
            <p14:sldId id="315"/>
            <p14:sldId id="278"/>
            <p14:sldId id="316"/>
            <p14:sldId id="279"/>
            <p14:sldId id="289"/>
            <p14:sldId id="321"/>
            <p14:sldId id="293"/>
            <p14:sldId id="294"/>
            <p14:sldId id="292"/>
            <p14:sldId id="290"/>
            <p14:sldId id="291"/>
            <p14:sldId id="296"/>
            <p14:sldId id="295"/>
            <p14:sldId id="288"/>
            <p14:sldId id="297"/>
            <p14:sldId id="299"/>
            <p14:sldId id="300"/>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69"/>
    <p:restoredTop sz="95400"/>
  </p:normalViewPr>
  <p:slideViewPr>
    <p:cSldViewPr snapToGrid="0" snapToObjects="1">
      <p:cViewPr varScale="1">
        <p:scale>
          <a:sx n="94" d="100"/>
          <a:sy n="94" d="100"/>
        </p:scale>
        <p:origin x="22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B44F4-E803-B145-8F90-C583F32784EB}" type="datetimeFigureOut">
              <a:rPr lang="en-US" smtClean="0"/>
              <a:t>11/17/20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A1D46-8858-E742-8331-97A2DB18B4A2}" type="slidenum">
              <a:rPr lang="en-US" smtClean="0"/>
              <a:t>‹#›</a:t>
            </a:fld>
            <a:endParaRPr lang="en-US"/>
          </a:p>
        </p:txBody>
      </p:sp>
    </p:spTree>
    <p:extLst>
      <p:ext uri="{BB962C8B-B14F-4D97-AF65-F5344CB8AC3E}">
        <p14:creationId xmlns:p14="http://schemas.microsoft.com/office/powerpoint/2010/main" val="384622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A1D46-8858-E742-8331-97A2DB18B4A2}" type="slidenum">
              <a:rPr lang="en-US" smtClean="0"/>
              <a:t>12</a:t>
            </a:fld>
            <a:endParaRPr lang="en-US"/>
          </a:p>
        </p:txBody>
      </p:sp>
    </p:spTree>
    <p:extLst>
      <p:ext uri="{BB962C8B-B14F-4D97-AF65-F5344CB8AC3E}">
        <p14:creationId xmlns:p14="http://schemas.microsoft.com/office/powerpoint/2010/main" val="75978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A1D46-8858-E742-8331-97A2DB18B4A2}" type="slidenum">
              <a:rPr lang="en-US" smtClean="0"/>
              <a:t>22</a:t>
            </a:fld>
            <a:endParaRPr lang="en-US"/>
          </a:p>
        </p:txBody>
      </p:sp>
    </p:spTree>
    <p:extLst>
      <p:ext uri="{BB962C8B-B14F-4D97-AF65-F5344CB8AC3E}">
        <p14:creationId xmlns:p14="http://schemas.microsoft.com/office/powerpoint/2010/main" val="324357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E252-61C0-194F-A8E4-CC37B0DE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8C0B65-7518-C749-83F7-83BD25307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22916A-FC5B-CD4B-8A45-108BCA6AD825}"/>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5" name="Footer Placeholder 4">
            <a:extLst>
              <a:ext uri="{FF2B5EF4-FFF2-40B4-BE49-F238E27FC236}">
                <a16:creationId xmlns:a16="http://schemas.microsoft.com/office/drawing/2014/main" id="{AB752767-3B59-1E42-8672-504A288F7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C969D-5E04-1942-BCDB-6C4A211629CE}"/>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400816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D753-410A-344E-BBF2-013409F09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01038-36C3-1741-B607-E47DCE87EE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7A329-0894-8F4E-AD32-B2EFE8B21EB8}"/>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5" name="Footer Placeholder 4">
            <a:extLst>
              <a:ext uri="{FF2B5EF4-FFF2-40B4-BE49-F238E27FC236}">
                <a16:creationId xmlns:a16="http://schemas.microsoft.com/office/drawing/2014/main" id="{9AB1617F-7635-D542-BAC5-AC1F77D9A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29E02-027E-7448-8846-3B9A9CA0855D}"/>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146562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BE14B-284D-9641-AB78-43AFC139D8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6D8DF-777C-AB46-A63D-927B69F8B1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4CC5B-5606-074E-9499-8688CA373AAA}"/>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5" name="Footer Placeholder 4">
            <a:extLst>
              <a:ext uri="{FF2B5EF4-FFF2-40B4-BE49-F238E27FC236}">
                <a16:creationId xmlns:a16="http://schemas.microsoft.com/office/drawing/2014/main" id="{6B8EAE1A-182D-654C-9352-A5192B72E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0AC3B-7D05-C540-8CD3-81806435857B}"/>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202077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87C1D-CB37-9A45-9E7A-54F24D1C3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CF66B6-F4AC-EF41-BE4C-34D9FDF60F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8B765-7260-5D4C-B0C7-20755914CEBF}"/>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5" name="Footer Placeholder 4">
            <a:extLst>
              <a:ext uri="{FF2B5EF4-FFF2-40B4-BE49-F238E27FC236}">
                <a16:creationId xmlns:a16="http://schemas.microsoft.com/office/drawing/2014/main" id="{14BD5B55-1C77-7D4D-8B0D-CA8DAEA0C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48371-1E94-BB42-9851-628D63107C87}"/>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2279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0F8C-12A8-BC45-A930-54D21C44D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49F2A-ECA5-A74E-AC43-B8998E3AD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59F3D1-9248-F14B-BD39-9BED49B9865A}"/>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5" name="Footer Placeholder 4">
            <a:extLst>
              <a:ext uri="{FF2B5EF4-FFF2-40B4-BE49-F238E27FC236}">
                <a16:creationId xmlns:a16="http://schemas.microsoft.com/office/drawing/2014/main" id="{DE23A48D-D155-D04D-9427-D49D3F57C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94B3A-D018-C546-8D2F-4F38AC4C1113}"/>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183035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0607-DD4A-364C-9F50-CD9640E13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1EA046-CDDD-4945-85A3-C0828E543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22AD3-8F59-D248-9BBF-80367D1241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395CBF-08FA-6347-9A4D-DD2AC74F301E}"/>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6" name="Footer Placeholder 5">
            <a:extLst>
              <a:ext uri="{FF2B5EF4-FFF2-40B4-BE49-F238E27FC236}">
                <a16:creationId xmlns:a16="http://schemas.microsoft.com/office/drawing/2014/main" id="{2DA1DAA4-DD5F-994B-B748-68233000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F3045-26D4-8E40-ADCD-10B6E7F4BF72}"/>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102535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BCBC-0EF4-B44B-B60E-958D74358B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616CC2-3A3A-564C-BADE-CCE3A5DA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7F427-0DFD-5740-9B4E-30C1B65E93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AAEC2-B3E1-8541-8611-64F0F2D547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78B7C3-431D-F949-BC24-D0841D5B54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BE6FAF-A244-6E4C-BBEE-5C2F93F8370B}"/>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8" name="Footer Placeholder 7">
            <a:extLst>
              <a:ext uri="{FF2B5EF4-FFF2-40B4-BE49-F238E27FC236}">
                <a16:creationId xmlns:a16="http://schemas.microsoft.com/office/drawing/2014/main" id="{433EC5AF-D41A-8F4D-83EA-A8C84D4047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F8A3F2-2C4C-254E-A924-2DE6EB3366C7}"/>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71468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AEDE-02F9-2D43-ADE1-CF3115650B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180EFC-489C-1A4D-9375-028D9B6AE5F7}"/>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4" name="Footer Placeholder 3">
            <a:extLst>
              <a:ext uri="{FF2B5EF4-FFF2-40B4-BE49-F238E27FC236}">
                <a16:creationId xmlns:a16="http://schemas.microsoft.com/office/drawing/2014/main" id="{EC84D4AE-F95B-2B4F-BE18-C6F419A95A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3C7F32-6194-EC45-A9B4-B1BA0ACB75C0}"/>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3900085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33C68-F40C-8F46-9FF2-D3490E1C0B04}"/>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3" name="Footer Placeholder 2">
            <a:extLst>
              <a:ext uri="{FF2B5EF4-FFF2-40B4-BE49-F238E27FC236}">
                <a16:creationId xmlns:a16="http://schemas.microsoft.com/office/drawing/2014/main" id="{47C7E42E-48F3-504C-9C06-79B1A8E7D4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AF6F9-6355-484F-A4BD-408EE1E43B77}"/>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106591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117C-EB5E-BA45-B185-93F7A4FF9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DCECA5-431F-0A45-9521-AA1C6D6E2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1C5591-287E-7546-804B-9C712EDE3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1A857-3FAD-4D46-84CC-711D523D3902}"/>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6" name="Footer Placeholder 5">
            <a:extLst>
              <a:ext uri="{FF2B5EF4-FFF2-40B4-BE49-F238E27FC236}">
                <a16:creationId xmlns:a16="http://schemas.microsoft.com/office/drawing/2014/main" id="{34C5BADB-7DE6-FD4A-9879-608387346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A9AF7-BF33-2146-AAD1-99622A796245}"/>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23684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23E5-84D2-C64C-AD5B-7371C01A8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79585-C927-1E42-A3D5-F21D10282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7470D7-27B2-E544-86E9-E701C8DFF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9761F-C545-4C4F-8988-E9F4CE1436D0}"/>
              </a:ext>
            </a:extLst>
          </p:cNvPr>
          <p:cNvSpPr>
            <a:spLocks noGrp="1"/>
          </p:cNvSpPr>
          <p:nvPr>
            <p:ph type="dt" sz="half" idx="10"/>
          </p:nvPr>
        </p:nvSpPr>
        <p:spPr/>
        <p:txBody>
          <a:bodyPr/>
          <a:lstStyle/>
          <a:p>
            <a:fld id="{5878DC73-85C0-584E-9496-F98FE1A6A882}" type="datetimeFigureOut">
              <a:rPr lang="en-US" smtClean="0"/>
              <a:t>11/17/20</a:t>
            </a:fld>
            <a:endParaRPr lang="en-US"/>
          </a:p>
        </p:txBody>
      </p:sp>
      <p:sp>
        <p:nvSpPr>
          <p:cNvPr id="6" name="Footer Placeholder 5">
            <a:extLst>
              <a:ext uri="{FF2B5EF4-FFF2-40B4-BE49-F238E27FC236}">
                <a16:creationId xmlns:a16="http://schemas.microsoft.com/office/drawing/2014/main" id="{ADEA61B6-20EC-CC44-9790-74875BA65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35ADAA-DEC4-3C43-A4BB-A85ADD11FB9B}"/>
              </a:ext>
            </a:extLst>
          </p:cNvPr>
          <p:cNvSpPr>
            <a:spLocks noGrp="1"/>
          </p:cNvSpPr>
          <p:nvPr>
            <p:ph type="sldNum" sz="quarter" idx="12"/>
          </p:nvPr>
        </p:nvSpPr>
        <p:spPr/>
        <p:txBody>
          <a:bodyPr/>
          <a:lstStyle/>
          <a:p>
            <a:fld id="{8B9026E9-B163-8449-8E00-A6B87CAB13B6}" type="slidenum">
              <a:rPr lang="en-US" smtClean="0"/>
              <a:t>‹#›</a:t>
            </a:fld>
            <a:endParaRPr lang="en-US"/>
          </a:p>
        </p:txBody>
      </p:sp>
    </p:spTree>
    <p:extLst>
      <p:ext uri="{BB962C8B-B14F-4D97-AF65-F5344CB8AC3E}">
        <p14:creationId xmlns:p14="http://schemas.microsoft.com/office/powerpoint/2010/main" val="108047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30A5C6-75BA-6F44-960C-594111940C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8A335-D2FB-9746-B9DA-C67A5560A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3F72C-0903-B944-96EE-2C3A9CBF23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8DC73-85C0-584E-9496-F98FE1A6A882}" type="datetimeFigureOut">
              <a:rPr lang="en-US" smtClean="0"/>
              <a:t>11/17/20</a:t>
            </a:fld>
            <a:endParaRPr lang="en-US"/>
          </a:p>
        </p:txBody>
      </p:sp>
      <p:sp>
        <p:nvSpPr>
          <p:cNvPr id="5" name="Footer Placeholder 4">
            <a:extLst>
              <a:ext uri="{FF2B5EF4-FFF2-40B4-BE49-F238E27FC236}">
                <a16:creationId xmlns:a16="http://schemas.microsoft.com/office/drawing/2014/main" id="{76248E91-5A4B-A646-B200-D9860A91A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8DB834-EA7A-3C43-8ACD-7AC50722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026E9-B163-8449-8E00-A6B87CAB13B6}" type="slidenum">
              <a:rPr lang="en-US" smtClean="0"/>
              <a:t>‹#›</a:t>
            </a:fld>
            <a:endParaRPr lang="en-US"/>
          </a:p>
        </p:txBody>
      </p:sp>
    </p:spTree>
    <p:extLst>
      <p:ext uri="{BB962C8B-B14F-4D97-AF65-F5344CB8AC3E}">
        <p14:creationId xmlns:p14="http://schemas.microsoft.com/office/powerpoint/2010/main" val="1215044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BCA7-B9F0-CA4E-942F-3B7B25F3055E}"/>
              </a:ext>
            </a:extLst>
          </p:cNvPr>
          <p:cNvSpPr>
            <a:spLocks noGrp="1"/>
          </p:cNvSpPr>
          <p:nvPr>
            <p:ph type="ctrTitle"/>
          </p:nvPr>
        </p:nvSpPr>
        <p:spPr/>
        <p:txBody>
          <a:bodyPr/>
          <a:lstStyle/>
          <a:p>
            <a:r>
              <a:rPr lang="en-US" b="1" dirty="0">
                <a:solidFill>
                  <a:srgbClr val="0070C0"/>
                </a:solidFill>
              </a:rPr>
              <a:t>A STUDY IN APPROPRIATE ACTION</a:t>
            </a:r>
          </a:p>
        </p:txBody>
      </p:sp>
      <p:sp>
        <p:nvSpPr>
          <p:cNvPr id="3" name="Subtitle 2">
            <a:extLst>
              <a:ext uri="{FF2B5EF4-FFF2-40B4-BE49-F238E27FC236}">
                <a16:creationId xmlns:a16="http://schemas.microsoft.com/office/drawing/2014/main" id="{4D8C5FCF-3308-0B47-B2AE-4A6F161BC15E}"/>
              </a:ext>
            </a:extLst>
          </p:cNvPr>
          <p:cNvSpPr>
            <a:spLocks noGrp="1"/>
          </p:cNvSpPr>
          <p:nvPr>
            <p:ph type="subTitle" idx="1"/>
          </p:nvPr>
        </p:nvSpPr>
        <p:spPr/>
        <p:txBody>
          <a:bodyPr>
            <a:normAutofit/>
          </a:bodyPr>
          <a:lstStyle/>
          <a:p>
            <a:r>
              <a:rPr lang="en-US" sz="4800" dirty="0">
                <a:solidFill>
                  <a:srgbClr val="FF0000"/>
                </a:solidFill>
              </a:rPr>
              <a:t>JOHN CONNALLY, JIM HOSTY, RUTH PAINE &amp; LHO</a:t>
            </a:r>
          </a:p>
        </p:txBody>
      </p:sp>
    </p:spTree>
    <p:extLst>
      <p:ext uri="{BB962C8B-B14F-4D97-AF65-F5344CB8AC3E}">
        <p14:creationId xmlns:p14="http://schemas.microsoft.com/office/powerpoint/2010/main" val="4071833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EE6508D-6AA2-584A-9CCF-389B69414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73" y="-2301240"/>
            <a:ext cx="9839167" cy="1231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92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6E8CD220-998B-0046-AF4B-3D2DE11D0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 r="-2" b="15887"/>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072B81-DF3B-4740-864F-2E3DF29E8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 r="-2" b="15887"/>
          <a:stretch/>
        </p:blipFill>
        <p:spPr bwMode="auto">
          <a:xfrm>
            <a:off x="-568960" y="-3677919"/>
            <a:ext cx="13167360" cy="2057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56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3C0F7A4-5134-584E-A68D-ACCBEDD94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59" y="-2499360"/>
            <a:ext cx="12171680" cy="1148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4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80D92B-F240-AA47-9575-643AA6206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14" y="-2153920"/>
            <a:ext cx="11609706" cy="1139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09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9C41823-4FEA-8446-921B-CD6E4C914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60" y="-2047240"/>
            <a:ext cx="10647680" cy="1095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5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CC2CDD91-1470-E648-982D-D32047B6B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 y="-2621280"/>
            <a:ext cx="11013440" cy="1160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39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A6AF9024-D691-3B44-95D8-E9C33C207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12192000" cy="1237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12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7407C1-8A2E-584F-B9E9-4FFD0334E3B5}"/>
              </a:ext>
            </a:extLst>
          </p:cNvPr>
          <p:cNvSpPr/>
          <p:nvPr/>
        </p:nvSpPr>
        <p:spPr>
          <a:xfrm>
            <a:off x="3048000" y="751344"/>
            <a:ext cx="6096000" cy="6093976"/>
          </a:xfrm>
          <a:prstGeom prst="rect">
            <a:avLst/>
          </a:prstGeom>
        </p:spPr>
        <p:txBody>
          <a:bodyPr>
            <a:spAutoFit/>
          </a:bodyPr>
          <a:lstStyle/>
          <a:p>
            <a:r>
              <a:rPr lang="en-US" sz="2000" b="1" u="sng" dirty="0">
                <a:latin typeface="Times New Roman" panose="02020603050405020304" pitchFamily="18" charset="0"/>
                <a:ea typeface="Calibri" panose="020F0502020204030204" pitchFamily="34" charset="0"/>
                <a:cs typeface="Times New Roman" panose="02020603050405020304" pitchFamily="18" charset="0"/>
              </a:rPr>
              <a:t>Marguerite Oswald addresses – 59/61</a:t>
            </a:r>
            <a:endParaRPr lang="en-US" sz="2000" u="sng"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3616 Harley – Real address – Oct 59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(In news - Never used in correspondence)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3613 Harley – Fake address – Apr 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(Used by Marines on letter -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3613 Hurley – Fake address – Apr/Jun 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(Used by Marines on envelope - #1,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1410 Hurley -  Mail drop – Mar 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Times New Roman" panose="02020603050405020304" pitchFamily="18" charset="0"/>
                <a:ea typeface="Calibri" panose="020F0502020204030204" pitchFamily="34" charset="0"/>
                <a:cs typeface="Times New Roman" panose="02020603050405020304" pitchFamily="18" charset="0"/>
              </a:rPr>
              <a:t>(Used by Marines on green card -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1612 Hurley -  Real address – Late 60-61  </a:t>
            </a:r>
          </a:p>
          <a:p>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00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9F044C13-6502-9548-8F16-237D749FE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48" y="-2643876"/>
            <a:ext cx="13027547" cy="12316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7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a:extLst>
              <a:ext uri="{FF2B5EF4-FFF2-40B4-BE49-F238E27FC236}">
                <a16:creationId xmlns:a16="http://schemas.microsoft.com/office/drawing/2014/main" id="{3F6FFC89-6C71-6B4B-8AB0-7F12F4148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77" r="1" b="54952"/>
          <a:stretch/>
        </p:blipFill>
        <p:spPr bwMode="auto">
          <a:xfrm>
            <a:off x="-546080" y="5346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13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D193-3534-C344-B5D5-A4256720A9D1}"/>
              </a:ext>
            </a:extLst>
          </p:cNvPr>
          <p:cNvSpPr>
            <a:spLocks noGrp="1"/>
          </p:cNvSpPr>
          <p:nvPr>
            <p:ph type="title"/>
          </p:nvPr>
        </p:nvSpPr>
        <p:spPr/>
        <p:txBody>
          <a:bodyPr/>
          <a:lstStyle/>
          <a:p>
            <a:r>
              <a:rPr lang="en-US" b="1" dirty="0"/>
              <a:t>Oswald Was An Aviation Electronics Operator</a:t>
            </a:r>
          </a:p>
        </p:txBody>
      </p:sp>
      <p:sp>
        <p:nvSpPr>
          <p:cNvPr id="3" name="Content Placeholder 2">
            <a:extLst>
              <a:ext uri="{FF2B5EF4-FFF2-40B4-BE49-F238E27FC236}">
                <a16:creationId xmlns:a16="http://schemas.microsoft.com/office/drawing/2014/main" id="{64990561-0688-2A44-92E5-1C5A908ECC73}"/>
              </a:ext>
            </a:extLst>
          </p:cNvPr>
          <p:cNvSpPr>
            <a:spLocks noGrp="1"/>
          </p:cNvSpPr>
          <p:nvPr>
            <p:ph idx="1"/>
          </p:nvPr>
        </p:nvSpPr>
        <p:spPr/>
        <p:txBody>
          <a:bodyPr>
            <a:normAutofit/>
          </a:bodyPr>
          <a:lstStyle/>
          <a:p>
            <a:r>
              <a:rPr lang="en-US" sz="3200" dirty="0"/>
              <a:t>His stepfather worked in research with Texas Electric</a:t>
            </a:r>
          </a:p>
          <a:p>
            <a:r>
              <a:rPr lang="en-US" sz="3200" dirty="0"/>
              <a:t>Oswald was 7-9 years old during this formative period</a:t>
            </a:r>
          </a:p>
          <a:p>
            <a:r>
              <a:rPr lang="en-US" sz="3200" dirty="0"/>
              <a:t>His stepfather was the formative father figure in LHO’s life</a:t>
            </a:r>
          </a:p>
          <a:p>
            <a:r>
              <a:rPr lang="en-US" sz="3200" dirty="0"/>
              <a:t>LHO threatened to provide espionage information</a:t>
            </a:r>
          </a:p>
          <a:p>
            <a:r>
              <a:rPr lang="en-US" sz="3200" dirty="0"/>
              <a:t>No proof that LHO actually provided espionage information</a:t>
            </a:r>
          </a:p>
          <a:p>
            <a:r>
              <a:rPr lang="en-US" sz="3200" dirty="0"/>
              <a:t>The military was not concerned re espionage information</a:t>
            </a:r>
          </a:p>
          <a:p>
            <a:r>
              <a:rPr lang="en-US" sz="3200" dirty="0"/>
              <a:t>The military was concerned about renouncing citizenship</a:t>
            </a:r>
          </a:p>
        </p:txBody>
      </p:sp>
    </p:spTree>
    <p:extLst>
      <p:ext uri="{BB962C8B-B14F-4D97-AF65-F5344CB8AC3E}">
        <p14:creationId xmlns:p14="http://schemas.microsoft.com/office/powerpoint/2010/main" val="3546577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4E9F323-B5EC-3A4C-BBF4-B6E8BC818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333" y="0"/>
            <a:ext cx="63253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08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56C34C6D-DFD0-0942-B4CA-45C106AB1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10871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501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F47CB21-C3FF-2745-B2B5-ED9CC4977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2458720"/>
            <a:ext cx="12374880" cy="1379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47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851D5A-9FD9-324B-A4E3-75F9341BAEF9}"/>
              </a:ext>
            </a:extLst>
          </p:cNvPr>
          <p:cNvSpPr/>
          <p:nvPr/>
        </p:nvSpPr>
        <p:spPr>
          <a:xfrm>
            <a:off x="1733266" y="1900283"/>
            <a:ext cx="8529850" cy="4832092"/>
          </a:xfrm>
          <a:prstGeom prst="rect">
            <a:avLst/>
          </a:prstGeom>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APRIL-AUGUST 1960 – Oswald had his discharge downgraded – no due process – loss of veterans’ benefits</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JANUARY 1962 – Oswald appealed to Secretary of the Navy John Connally - he took “Appropriate Action”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JULY 1963 – Final appeal to Secretary of the Navy Fred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Korth</a:t>
            </a:r>
            <a:r>
              <a:rPr lang="en-US" sz="2800" dirty="0">
                <a:latin typeface="Times New Roman" panose="02020603050405020304" pitchFamily="18" charset="0"/>
                <a:ea typeface="Calibri" panose="020F0502020204030204" pitchFamily="34" charset="0"/>
                <a:cs typeface="Times New Roman" panose="02020603050405020304" pitchFamily="18" charset="0"/>
              </a:rPr>
              <a:t> – no sign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Korth</a:t>
            </a:r>
            <a:r>
              <a:rPr lang="en-US" sz="2800" dirty="0">
                <a:latin typeface="Times New Roman" panose="02020603050405020304" pitchFamily="18" charset="0"/>
                <a:ea typeface="Calibri" panose="020F0502020204030204" pitchFamily="34" charset="0"/>
                <a:cs typeface="Times New Roman" panose="02020603050405020304" pitchFamily="18" charset="0"/>
              </a:rPr>
              <a:t> saw any of these appeals</a:t>
            </a:r>
          </a:p>
          <a:p>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a:latin typeface="Times New Roman" panose="02020603050405020304" pitchFamily="18" charset="0"/>
                <a:ea typeface="Calibri" panose="020F0502020204030204" pitchFamily="34" charset="0"/>
                <a:cs typeface="Times New Roman" panose="02020603050405020304" pitchFamily="18" charset="0"/>
              </a:rPr>
              <a:t>SEPT 1963 -  Oswald turned to John Connally – referred to Selective Service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32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mpare the 4/26/60 notice by the Marine brass addressed to 3613 Harley (left) with the Warren Commission's observation that the envelope was addressed to 3613 Hurley (right).">
            <a:extLst>
              <a:ext uri="{FF2B5EF4-FFF2-40B4-BE49-F238E27FC236}">
                <a16:creationId xmlns:a16="http://schemas.microsoft.com/office/drawing/2014/main" id="{CC672C22-07C2-2740-81D6-5CA30F7C14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759" y="2032720"/>
            <a:ext cx="9951041" cy="32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4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7A20CDD-33C2-E540-8604-CA2C7EC8A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720"/>
            <a:ext cx="11887200" cy="1278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068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D5CCBD8-00E6-1E4D-8175-DCF08592A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 y="-6360160"/>
            <a:ext cx="12578080" cy="1639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20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66CD2E5-AD7E-B944-8B04-4B819A329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 y="-3393440"/>
            <a:ext cx="12110720" cy="1387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0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FF98EAC-852D-9B44-89E5-20B0C2A61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920" y="-2438400"/>
            <a:ext cx="10038080" cy="1245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95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1C46106-A655-0C49-915B-EBF52B31E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79" y="-2661920"/>
            <a:ext cx="12984480" cy="1221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5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194" name="Picture 2" descr="Text, letter&#10;&#10;Description automatically generated">
            <a:extLst>
              <a:ext uri="{FF2B5EF4-FFF2-40B4-BE49-F238E27FC236}">
                <a16:creationId xmlns:a16="http://schemas.microsoft.com/office/drawing/2014/main" id="{7321F65C-A10C-634B-8A35-910CD5B295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699" b="1673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3874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651824-AC41-2A4C-A346-52526D276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97760"/>
            <a:ext cx="12293600" cy="1215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381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47B50239-6F9A-964F-9DC6-8D8FDBEE1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 y="-2397760"/>
            <a:ext cx="9009697" cy="1233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68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B3224EE-6686-0F42-A0CB-5B105BEB0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59" y="-2600960"/>
            <a:ext cx="12943840" cy="130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65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435535C-74E4-EC41-A1A3-82AAB506B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3680"/>
            <a:ext cx="12537440" cy="1247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150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a:extLst>
              <a:ext uri="{FF2B5EF4-FFF2-40B4-BE49-F238E27FC236}">
                <a16:creationId xmlns:a16="http://schemas.microsoft.com/office/drawing/2014/main" id="{4AB46F23-CB67-9B40-99D6-F9865AFF2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04" r="1" b="48908"/>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4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BB205B4-6040-A54C-B003-258E91712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0" y="-2438400"/>
            <a:ext cx="11399520" cy="1302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648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E4AC22C-8619-9945-97B7-B53F69E7C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37280"/>
            <a:ext cx="11887200" cy="137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882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627A2C3-7AF9-FA40-BD63-342F9380E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520" y="-2275840"/>
            <a:ext cx="10160000" cy="1274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38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367D3A5-92FF-BE45-A54A-24E5490B9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99" y="-2113280"/>
            <a:ext cx="11826240" cy="1125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9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are the envelope addressed to the nonexistent 3613 Hurley address (left) - with the arrival notice alleging that an attempt was made to deliver the envelope to Marguerite Oswald's then-current 1410 Hurley address (right) - both containing the same certified mailing number.">
            <a:extLst>
              <a:ext uri="{FF2B5EF4-FFF2-40B4-BE49-F238E27FC236}">
                <a16:creationId xmlns:a16="http://schemas.microsoft.com/office/drawing/2014/main" id="{D6AF7B23-3729-DB4A-8DBB-0BB342379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11582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45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C5EE328-3948-2E4F-917C-93D0C555F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1" y="-2458720"/>
            <a:ext cx="11440160" cy="1139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112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A6B1DB7-4367-7E4D-B915-DD5F56129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9040"/>
            <a:ext cx="12192000" cy="1294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20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453CA0D-A755-9C44-81A0-FE0B5DF3B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 y="-2397760"/>
            <a:ext cx="11257280" cy="1274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1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eft: Warren Commission version of Connally letter. Right: Original version, not cc'ed to Fred Korth.">
            <a:extLst>
              <a:ext uri="{FF2B5EF4-FFF2-40B4-BE49-F238E27FC236}">
                <a16:creationId xmlns:a16="http://schemas.microsoft.com/office/drawing/2014/main" id="{5BFE8045-F2B9-434B-A407-36DAC6A9D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 y="-589280"/>
            <a:ext cx="12537440" cy="977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83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452441-BD6C-8F47-AA08-93B54CD60C05}"/>
              </a:ext>
            </a:extLst>
          </p:cNvPr>
          <p:cNvSpPr/>
          <p:nvPr/>
        </p:nvSpPr>
        <p:spPr>
          <a:xfrm>
            <a:off x="1808480" y="2274838"/>
            <a:ext cx="8757920" cy="440120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In Oswald's case, my conclusions were that his complaint had no legal basis, his request was without merit, and that Connally should not involve himself in any way. I recommended that he refer the letter to the commandant of the Marine Corps for "</a:t>
            </a:r>
            <a:r>
              <a:rPr lang="en-US" sz="2800" b="1" dirty="0">
                <a:latin typeface="Times New Roman" panose="02020603050405020304" pitchFamily="18" charset="0"/>
                <a:cs typeface="Times New Roman" panose="02020603050405020304" pitchFamily="18" charset="0"/>
              </a:rPr>
              <a:t>appropriate action</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This phrase meant, in clear officialese, that the secretary was washing his hands of the case. The commandant could do with it as he wished. No one could doubt that the result would be. It was a kiss-off.</a:t>
            </a:r>
          </a:p>
        </p:txBody>
      </p:sp>
    </p:spTree>
    <p:extLst>
      <p:ext uri="{BB962C8B-B14F-4D97-AF65-F5344CB8AC3E}">
        <p14:creationId xmlns:p14="http://schemas.microsoft.com/office/powerpoint/2010/main" val="1633950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B929C73-0D5F-944A-AECF-3F6805FC1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 y="-894080"/>
            <a:ext cx="9347200" cy="1207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9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7280D5A-F9A3-B240-8322-17A53F09C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052320"/>
            <a:ext cx="10871200" cy="1056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004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D0A5ECE-BCFC-004D-B5D1-111B48EFB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 y="-2336800"/>
            <a:ext cx="11626224" cy="1499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363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9F8BD06-371B-C14D-90B3-F9547A19A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2174240"/>
            <a:ext cx="15626080" cy="1105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753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9C4AA3-9E31-6A42-B38B-292D04BDB950}"/>
              </a:ext>
            </a:extLst>
          </p:cNvPr>
          <p:cNvSpPr/>
          <p:nvPr/>
        </p:nvSpPr>
        <p:spPr>
          <a:xfrm>
            <a:off x="3048000" y="1028343"/>
            <a:ext cx="6096000" cy="5632311"/>
          </a:xfrm>
          <a:prstGeom prst="rect">
            <a:avLst/>
          </a:prstGeom>
        </p:spPr>
        <p:txBody>
          <a:bodyPr>
            <a:spAutoFit/>
          </a:bodyPr>
          <a:lstStyle/>
          <a:p>
            <a:r>
              <a:rPr lang="en-US" sz="2000" dirty="0">
                <a:latin typeface="Times New Roman" panose="02020603050405020304" pitchFamily="18" charset="0"/>
                <a:ea typeface="Calibri" panose="020F0502020204030204" pitchFamily="34" charset="0"/>
                <a:cs typeface="Times New Roman" panose="02020603050405020304" pitchFamily="18" charset="0"/>
              </a:rPr>
              <a:t>11/10/63 - Ruth saw “under the fold” of the letter</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“The FBI is Not Now Interested in My Activities”</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11/15/63 – FBI secretary saw “unsealed” letter</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“I will blow up the FBI and the Dallas Police Dept”</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11/15/63 -  Jim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Hosty</a:t>
            </a:r>
            <a:r>
              <a:rPr lang="en-US" sz="2000" dirty="0">
                <a:latin typeface="Times New Roman" panose="02020603050405020304" pitchFamily="18" charset="0"/>
                <a:ea typeface="Calibri" panose="020F0502020204030204" pitchFamily="34" charset="0"/>
                <a:cs typeface="Times New Roman" panose="02020603050405020304" pitchFamily="18" charset="0"/>
              </a:rPr>
              <a:t> saw the letter</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“I will take appropriate action.”</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11/15/63 -  Jim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Hosty’s</a:t>
            </a:r>
            <a:r>
              <a:rPr lang="en-US" sz="2000" dirty="0">
                <a:latin typeface="Times New Roman" panose="02020603050405020304" pitchFamily="18" charset="0"/>
                <a:ea typeface="Calibri" panose="020F0502020204030204" pitchFamily="34" charset="0"/>
                <a:cs typeface="Times New Roman" panose="02020603050405020304" pitchFamily="18" charset="0"/>
              </a:rPr>
              <a:t> supervisor saw the letter</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“Some kind of threat was made.”</a:t>
            </a: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latin typeface="Times New Roman" panose="02020603050405020304" pitchFamily="18" charset="0"/>
                <a:ea typeface="Calibri" panose="020F0502020204030204" pitchFamily="34" charset="0"/>
                <a:cs typeface="Times New Roman" panose="02020603050405020304" pitchFamily="18" charset="0"/>
              </a:rPr>
              <a:t>Marguerite &amp; Ruth wanted to talk to the FBI – was it about </a:t>
            </a:r>
            <a:r>
              <a:rPr lang="en-US" sz="2000" b="1" dirty="0">
                <a:latin typeface="Times New Roman" panose="02020603050405020304" pitchFamily="18" charset="0"/>
                <a:ea typeface="Calibri" panose="020F0502020204030204" pitchFamily="34" charset="0"/>
                <a:cs typeface="Times New Roman" panose="02020603050405020304" pitchFamily="18" charset="0"/>
              </a:rPr>
              <a:t>Espionage</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6276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2EF1C75B-88C2-2C49-9CC1-CE8C53D87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2722880"/>
            <a:ext cx="11399519" cy="1314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88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4CCAAEEF-6933-124E-8BAF-189819836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2052320"/>
            <a:ext cx="11440160" cy="1113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738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D2648D33-6C5F-CF4C-9B70-5762849A3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 y="-2748280"/>
            <a:ext cx="10302240" cy="1235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875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9E6EEB0C-8EF3-AD4A-B21C-3291976B4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1" y="-2519680"/>
            <a:ext cx="11379199" cy="1169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649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C170180A-94E4-0244-B623-27B7C08BF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40" y="-2479040"/>
            <a:ext cx="10647679" cy="1182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83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646549D-8570-724D-8FF8-6FFBBF897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 y="-2661920"/>
            <a:ext cx="11115040" cy="1227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6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026DE928-2163-EA4D-BFED-BA61E6A3D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99" y="-2540000"/>
            <a:ext cx="12700000" cy="1233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32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D9AA8ADA-9C6B-A946-B5BE-857C9F227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40000"/>
            <a:ext cx="12009120" cy="1253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538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ECAA228-88F7-D244-B469-F62D268DB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 y="-2519680"/>
            <a:ext cx="11115039" cy="1298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40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B1C09622-81A4-2748-B565-BE24393D8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1" y="-2499360"/>
            <a:ext cx="11785600" cy="1166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879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029899CA-EE8C-AA4F-ADCE-CB2404B1C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480" y="-6055360"/>
            <a:ext cx="16804640" cy="159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269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64270A4B-C497-1C42-B093-E351C43F0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1600"/>
            <a:ext cx="11948159" cy="1225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4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3221EB5-A33B-D043-86B2-0F2E5DE6A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40" y="-2560320"/>
            <a:ext cx="11176000" cy="1233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34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C5F8AE-3BD1-9146-8AF7-5FF1D1EA86CE}"/>
              </a:ext>
            </a:extLst>
          </p:cNvPr>
          <p:cNvSpPr/>
          <p:nvPr/>
        </p:nvSpPr>
        <p:spPr>
          <a:xfrm>
            <a:off x="3048000" y="1443841"/>
            <a:ext cx="6096000" cy="3970318"/>
          </a:xfrm>
          <a:prstGeom prst="rect">
            <a:avLst/>
          </a:prstGeom>
        </p:spPr>
        <p:txBody>
          <a:bodyPr>
            <a:spAutoFit/>
          </a:bodyPr>
          <a:lstStyle/>
          <a:p>
            <a:pPr algn="ctr"/>
            <a:r>
              <a:rPr lang="en-US" dirty="0">
                <a:solidFill>
                  <a:srgbClr val="000000"/>
                </a:solidFill>
                <a:latin typeface="Verdana" panose="020B0604030504040204" pitchFamily="34" charset="0"/>
              </a:rPr>
              <a:t>Did he think Lee Harvey Oswald fired the gun that killed Kennedy?</a:t>
            </a:r>
          </a:p>
          <a:p>
            <a:br>
              <a:rPr lang="en-US" dirty="0"/>
            </a:br>
            <a:br>
              <a:rPr lang="en-US" dirty="0"/>
            </a:br>
            <a:r>
              <a:rPr lang="en-US" dirty="0">
                <a:solidFill>
                  <a:srgbClr val="000000"/>
                </a:solidFill>
                <a:latin typeface="Verdana" panose="020B0604030504040204" pitchFamily="34" charset="0"/>
              </a:rPr>
              <a:t>"Absolutely not," Connally said. "I do not, for one second, believe the conclusions of the Warren Commission."</a:t>
            </a:r>
            <a:br>
              <a:rPr lang="en-US" dirty="0"/>
            </a:br>
            <a:br>
              <a:rPr lang="en-US" dirty="0"/>
            </a:br>
            <a:r>
              <a:rPr lang="en-US" dirty="0">
                <a:solidFill>
                  <a:srgbClr val="000000"/>
                </a:solidFill>
                <a:latin typeface="Verdana" panose="020B0604030504040204" pitchFamily="34" charset="0"/>
              </a:rPr>
              <a:t>So why not speak out?</a:t>
            </a:r>
            <a:br>
              <a:rPr lang="en-US" dirty="0"/>
            </a:br>
            <a:br>
              <a:rPr lang="en-US" dirty="0"/>
            </a:br>
            <a:r>
              <a:rPr lang="en-US" dirty="0">
                <a:solidFill>
                  <a:srgbClr val="000000"/>
                </a:solidFill>
                <a:latin typeface="Verdana" panose="020B0604030504040204" pitchFamily="34" charset="0"/>
              </a:rPr>
              <a:t>"Because I love this country and we needed closure at the time. I will never speak out publicly about what I believe."</a:t>
            </a:r>
            <a:br>
              <a:rPr lang="en-US" dirty="0"/>
            </a:br>
            <a:endParaRPr lang="en-US" dirty="0"/>
          </a:p>
        </p:txBody>
      </p:sp>
    </p:spTree>
    <p:extLst>
      <p:ext uri="{BB962C8B-B14F-4D97-AF65-F5344CB8AC3E}">
        <p14:creationId xmlns:p14="http://schemas.microsoft.com/office/powerpoint/2010/main" val="423445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218" name="Picture 2" descr="Text&#10;&#10;Description automatically generated">
            <a:extLst>
              <a:ext uri="{FF2B5EF4-FFF2-40B4-BE49-F238E27FC236}">
                <a16:creationId xmlns:a16="http://schemas.microsoft.com/office/drawing/2014/main" id="{0451C363-2279-DA4E-A2B3-1B61EF765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98" b="37799"/>
          <a:stretch/>
        </p:blipFill>
        <p:spPr bwMode="auto">
          <a:xfrm>
            <a:off x="1612997" y="4445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320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1" name="Freeform: Shape 14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290" name="Picture 2">
            <a:extLst>
              <a:ext uri="{FF2B5EF4-FFF2-40B4-BE49-F238E27FC236}">
                <a16:creationId xmlns:a16="http://schemas.microsoft.com/office/drawing/2014/main" id="{E63C4FDC-CA6C-0248-8900-DCD93F3570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8960" y="-2347719"/>
            <a:ext cx="12760960" cy="1222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298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Text&#10;&#10;Description automatically generated">
            <a:extLst>
              <a:ext uri="{FF2B5EF4-FFF2-40B4-BE49-F238E27FC236}">
                <a16:creationId xmlns:a16="http://schemas.microsoft.com/office/drawing/2014/main" id="{02E4677A-B93A-FA4E-B95E-5A16ADAD1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635" r="-1" b="8007"/>
          <a:stretch/>
        </p:blipFill>
        <p:spPr bwMode="auto">
          <a:xfrm>
            <a:off x="-528320" y="-2621280"/>
            <a:ext cx="13147040" cy="1152779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7299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521</Words>
  <Application>Microsoft Macintosh PowerPoint</Application>
  <PresentationFormat>Widescreen</PresentationFormat>
  <Paragraphs>60</Paragraphs>
  <Slides>60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Times New Roman</vt:lpstr>
      <vt:lpstr>Verdana</vt:lpstr>
      <vt:lpstr>Office Theme</vt:lpstr>
      <vt:lpstr>A STUDY IN APPROPRIATE ACTION</vt:lpstr>
      <vt:lpstr>Oswald Was An Aviation Electronics Operator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IN APPROPRIATE ACTION</dc:title>
  <dc:creator>Bill Simpich</dc:creator>
  <cp:lastModifiedBy>Bill Simpich</cp:lastModifiedBy>
  <cp:revision>26</cp:revision>
  <dcterms:created xsi:type="dcterms:W3CDTF">2020-11-13T21:11:20Z</dcterms:created>
  <dcterms:modified xsi:type="dcterms:W3CDTF">2020-11-18T07:52:17Z</dcterms:modified>
</cp:coreProperties>
</file>