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5.jpg" ContentType="image/jpeg"/>
  <Override PartName="/ppt/notesSlides/notesSlide2.xml" ContentType="application/vnd.openxmlformats-officedocument.presentationml.notesSlide+xml"/>
  <Override PartName="/ppt/media/image12.jpg" ContentType="image/jpe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media/image25.jpg" ContentType="image/jpeg"/>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media/image28.jpg" ContentType="image/jpeg"/>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xml" ContentType="application/vnd.openxmlformats-officedocument.presentationml.notesSlide+xml"/>
  <Override PartName="/ppt/media/image33.jpg" ContentType="image/jpe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7" r:id="rId2"/>
  </p:sldMasterIdLst>
  <p:notesMasterIdLst>
    <p:notesMasterId r:id="rId16"/>
  </p:notesMasterIdLst>
  <p:sldIdLst>
    <p:sldId id="256" r:id="rId3"/>
    <p:sldId id="270" r:id="rId4"/>
    <p:sldId id="272" r:id="rId5"/>
    <p:sldId id="284" r:id="rId6"/>
    <p:sldId id="291" r:id="rId7"/>
    <p:sldId id="271" r:id="rId8"/>
    <p:sldId id="274" r:id="rId9"/>
    <p:sldId id="275" r:id="rId10"/>
    <p:sldId id="276" r:id="rId11"/>
    <p:sldId id="277" r:id="rId12"/>
    <p:sldId id="282" r:id="rId13"/>
    <p:sldId id="280" r:id="rId14"/>
    <p:sldId id="290" r:id="rId15"/>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5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7F79E1-9ED2-CD4C-9E9E-12931401CFB4}" v="1131" dt="2024-04-10T20:11:48.423"/>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05"/>
    <p:restoredTop sz="96197"/>
  </p:normalViewPr>
  <p:slideViewPr>
    <p:cSldViewPr snapToGrid="0">
      <p:cViewPr varScale="1">
        <p:scale>
          <a:sx n="118" d="100"/>
          <a:sy n="118" d="100"/>
        </p:scale>
        <p:origin x="232"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d.docs.live.net/6b64b0f8e40d2d11/Documents/Macroeconomic%20Landscape.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6b64b0f8e40d2d11/Documents/Macroeconomic%20Landscap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6b64b0f8e40d2d11/Documents/Macroeconomic%20Landscap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6b64b0f8e40d2d11/Documents/Macroeconomic%20Landscap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d.docs.live.net/6b64b0f8e40d2d11/Documents/Macroeconomic%20Landscap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d.docs.live.net/6b64b0f8e40d2d11/Documents/Macroeconomic%20Landscape.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d.docs.live.net/6b64b0f8e40d2d11/Documents/Macroeconomic%20Landscape.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d.docs.live.net/6b64b0f8e40d2d11/Documents/Macroeconomic%20Landscape.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0128087831655993E-2"/>
          <c:y val="7.1672354948805458E-2"/>
          <c:w val="0.95974382433668803"/>
          <c:h val="0.70612910160973907"/>
        </c:manualLayout>
      </c:layout>
      <c:barChart>
        <c:barDir val="col"/>
        <c:grouping val="clustered"/>
        <c:varyColors val="0"/>
        <c:ser>
          <c:idx val="0"/>
          <c:order val="0"/>
          <c:tx>
            <c:strRef>
              <c:f>'[Macroeconomic Landscape.xlsx]PIB'!$A$2</c:f>
              <c:strCache>
                <c:ptCount val="1"/>
                <c:pt idx="0">
                  <c:v>Mexico</c:v>
                </c:pt>
              </c:strCache>
            </c:strRef>
          </c:tx>
          <c:spPr>
            <a:solidFill>
              <a:schemeClr val="accent6">
                <a:lumMod val="75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'[Macroeconomic Landscape.xlsx]PIB'!$B$1:$AS$1</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'[Macroeconomic Landscape.xlsx]PIB'!$B$2:$AS$2</c:f>
              <c:numCache>
                <c:formatCode>General</c:formatCode>
                <c:ptCount val="9"/>
                <c:pt idx="0">
                  <c:v>2.7</c:v>
                </c:pt>
                <c:pt idx="1">
                  <c:v>1.8</c:v>
                </c:pt>
                <c:pt idx="2">
                  <c:v>1.9</c:v>
                </c:pt>
                <c:pt idx="3">
                  <c:v>2</c:v>
                </c:pt>
                <c:pt idx="4">
                  <c:v>-0.3</c:v>
                </c:pt>
                <c:pt idx="5">
                  <c:v>-8.6999999999999993</c:v>
                </c:pt>
                <c:pt idx="6">
                  <c:v>5.8</c:v>
                </c:pt>
                <c:pt idx="7">
                  <c:v>3.9</c:v>
                </c:pt>
                <c:pt idx="8">
                  <c:v>3.2</c:v>
                </c:pt>
              </c:numCache>
            </c:numRef>
          </c:val>
          <c:extLst>
            <c:ext xmlns:c16="http://schemas.microsoft.com/office/drawing/2014/chart" uri="{C3380CC4-5D6E-409C-BE32-E72D297353CC}">
              <c16:uniqueId val="{00000000-352D-F646-8158-EC94F9EEB69D}"/>
            </c:ext>
          </c:extLst>
        </c:ser>
        <c:ser>
          <c:idx val="1"/>
          <c:order val="1"/>
          <c:tx>
            <c:strRef>
              <c:f>'[Macroeconomic Landscape.xlsx]PIB'!$A$3</c:f>
              <c:strCache>
                <c:ptCount val="1"/>
                <c:pt idx="0">
                  <c:v>Emerging market and developing economies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'[Macroeconomic Landscape.xlsx]PIB'!$B$1:$AS$1</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'[Macroeconomic Landscape.xlsx]PIB'!$B$3:$AS$3</c:f>
              <c:numCache>
                <c:formatCode>General</c:formatCode>
                <c:ptCount val="9"/>
                <c:pt idx="0">
                  <c:v>4.3</c:v>
                </c:pt>
                <c:pt idx="1">
                  <c:v>4.4000000000000004</c:v>
                </c:pt>
                <c:pt idx="2">
                  <c:v>4.8</c:v>
                </c:pt>
                <c:pt idx="3">
                  <c:v>4.5999999999999996</c:v>
                </c:pt>
                <c:pt idx="4">
                  <c:v>3.6</c:v>
                </c:pt>
                <c:pt idx="5">
                  <c:v>-1.8</c:v>
                </c:pt>
                <c:pt idx="6">
                  <c:v>6.9</c:v>
                </c:pt>
                <c:pt idx="7">
                  <c:v>4.0999999999999996</c:v>
                </c:pt>
                <c:pt idx="8">
                  <c:v>4</c:v>
                </c:pt>
              </c:numCache>
            </c:numRef>
          </c:val>
          <c:extLst>
            <c:ext xmlns:c16="http://schemas.microsoft.com/office/drawing/2014/chart" uri="{C3380CC4-5D6E-409C-BE32-E72D297353CC}">
              <c16:uniqueId val="{00000001-352D-F646-8158-EC94F9EEB69D}"/>
            </c:ext>
          </c:extLst>
        </c:ser>
        <c:ser>
          <c:idx val="2"/>
          <c:order val="2"/>
          <c:tx>
            <c:strRef>
              <c:f>'[Macroeconomic Landscape.xlsx]PIB'!$A$4</c:f>
              <c:strCache>
                <c:ptCount val="1"/>
                <c:pt idx="0">
                  <c:v>World</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'[Macroeconomic Landscape.xlsx]PIB'!$B$1:$AS$1</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'[Macroeconomic Landscape.xlsx]PIB'!$B$4:$AS$4</c:f>
              <c:numCache>
                <c:formatCode>General</c:formatCode>
                <c:ptCount val="9"/>
                <c:pt idx="0">
                  <c:v>3.4</c:v>
                </c:pt>
                <c:pt idx="1">
                  <c:v>3.2</c:v>
                </c:pt>
                <c:pt idx="2">
                  <c:v>3.8</c:v>
                </c:pt>
                <c:pt idx="3">
                  <c:v>3.6</c:v>
                </c:pt>
                <c:pt idx="4">
                  <c:v>2.8</c:v>
                </c:pt>
                <c:pt idx="5">
                  <c:v>-2.8</c:v>
                </c:pt>
                <c:pt idx="6">
                  <c:v>6.3</c:v>
                </c:pt>
                <c:pt idx="7">
                  <c:v>3.5</c:v>
                </c:pt>
                <c:pt idx="8">
                  <c:v>3</c:v>
                </c:pt>
              </c:numCache>
            </c:numRef>
          </c:val>
          <c:extLst>
            <c:ext xmlns:c16="http://schemas.microsoft.com/office/drawing/2014/chart" uri="{C3380CC4-5D6E-409C-BE32-E72D297353CC}">
              <c16:uniqueId val="{00000002-352D-F646-8158-EC94F9EEB69D}"/>
            </c:ext>
          </c:extLst>
        </c:ser>
        <c:dLbls>
          <c:showLegendKey val="0"/>
          <c:showVal val="0"/>
          <c:showCatName val="0"/>
          <c:showSerName val="0"/>
          <c:showPercent val="0"/>
          <c:showBubbleSize val="0"/>
        </c:dLbls>
        <c:gapWidth val="100"/>
        <c:overlap val="-24"/>
        <c:axId val="1493163232"/>
        <c:axId val="81372176"/>
      </c:barChart>
      <c:catAx>
        <c:axId val="1493163232"/>
        <c:scaling>
          <c:orientation val="minMax"/>
        </c:scaling>
        <c:delete val="0"/>
        <c:axPos val="b"/>
        <c:numFmt formatCode="General" sourceLinked="1"/>
        <c:majorTickMark val="none"/>
        <c:minorTickMark val="none"/>
        <c:tickLblPos val="low"/>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MX"/>
          </a:p>
        </c:txPr>
        <c:crossAx val="81372176"/>
        <c:crosses val="autoZero"/>
        <c:auto val="1"/>
        <c:lblAlgn val="ctr"/>
        <c:lblOffset val="100"/>
        <c:noMultiLvlLbl val="0"/>
      </c:catAx>
      <c:valAx>
        <c:axId val="81372176"/>
        <c:scaling>
          <c:orientation val="minMax"/>
        </c:scaling>
        <c:delete val="1"/>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crossAx val="1493163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s-MX"/>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MX"/>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941932957680983E-2"/>
          <c:y val="0.14723237138781969"/>
          <c:w val="0.83483092585454788"/>
          <c:h val="0.72125398096950044"/>
        </c:manualLayout>
      </c:layout>
      <c:areaChart>
        <c:grouping val="standard"/>
        <c:varyColors val="0"/>
        <c:ser>
          <c:idx val="0"/>
          <c:order val="0"/>
          <c:tx>
            <c:strRef>
              <c:f>'[Macroeconomic Landscape.xlsx]Inflación'!$B$17</c:f>
              <c:strCache>
                <c:ptCount val="1"/>
                <c:pt idx="0">
                  <c:v>INPC</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Lbls>
            <c:dLbl>
              <c:idx val="72"/>
              <c:layout>
                <c:manualLayout>
                  <c:x val="3.2906764168189995E-2"/>
                  <c:y val="-0.13475177304964539"/>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0055-D64C-990D-66E2854A096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es-MX"/>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'[Macroeconomic Landscape.xlsx]Inflación'!$A$68:$A$140</c:f>
              <c:numCache>
                <c:formatCode>"Abr"\ yyyy</c:formatCode>
                <c:ptCount val="73"/>
                <c:pt idx="0" formatCode="&quot;Mar&quot;\ yyyy">
                  <c:v>43160</c:v>
                </c:pt>
                <c:pt idx="1">
                  <c:v>43191</c:v>
                </c:pt>
                <c:pt idx="2" formatCode="&quot;May&quot;\ yyyy">
                  <c:v>43221</c:v>
                </c:pt>
                <c:pt idx="3" formatCode="&quot;Jun&quot;\ yyyy">
                  <c:v>43252</c:v>
                </c:pt>
                <c:pt idx="4" formatCode="&quot;Jul&quot;\ yyyy">
                  <c:v>43282</c:v>
                </c:pt>
                <c:pt idx="5" formatCode="&quot;Ago&quot;\ yyyy">
                  <c:v>43313</c:v>
                </c:pt>
                <c:pt idx="6" formatCode="&quot;Sep&quot;\ yyyy">
                  <c:v>43344</c:v>
                </c:pt>
                <c:pt idx="7" formatCode="&quot;Oct&quot;\ yyyy">
                  <c:v>43374</c:v>
                </c:pt>
                <c:pt idx="8" formatCode="&quot;Nov&quot;\ yyyy">
                  <c:v>43405</c:v>
                </c:pt>
                <c:pt idx="9" formatCode="&quot;Dic&quot;\ yyyy">
                  <c:v>43435</c:v>
                </c:pt>
                <c:pt idx="10" formatCode="&quot;Ene&quot;\ yyyy">
                  <c:v>43466</c:v>
                </c:pt>
                <c:pt idx="11" formatCode="&quot;Feb&quot;\ yyyy">
                  <c:v>43497</c:v>
                </c:pt>
                <c:pt idx="12" formatCode="&quot;Mar&quot;\ yyyy">
                  <c:v>43525</c:v>
                </c:pt>
                <c:pt idx="13">
                  <c:v>43556</c:v>
                </c:pt>
                <c:pt idx="14" formatCode="&quot;May&quot;\ yyyy">
                  <c:v>43586</c:v>
                </c:pt>
                <c:pt idx="15" formatCode="&quot;Jun&quot;\ yyyy">
                  <c:v>43617</c:v>
                </c:pt>
                <c:pt idx="16" formatCode="&quot;Jul&quot;\ yyyy">
                  <c:v>43647</c:v>
                </c:pt>
                <c:pt idx="17" formatCode="&quot;Ago&quot;\ yyyy">
                  <c:v>43678</c:v>
                </c:pt>
                <c:pt idx="18" formatCode="&quot;Sep&quot;\ yyyy">
                  <c:v>43709</c:v>
                </c:pt>
                <c:pt idx="19" formatCode="&quot;Oct&quot;\ yyyy">
                  <c:v>43739</c:v>
                </c:pt>
                <c:pt idx="20" formatCode="&quot;Nov&quot;\ yyyy">
                  <c:v>43770</c:v>
                </c:pt>
                <c:pt idx="21" formatCode="&quot;Dic&quot;\ yyyy">
                  <c:v>43800</c:v>
                </c:pt>
                <c:pt idx="22" formatCode="&quot;Ene&quot;\ yyyy">
                  <c:v>43831</c:v>
                </c:pt>
                <c:pt idx="23" formatCode="&quot;Feb&quot;\ yyyy">
                  <c:v>43862</c:v>
                </c:pt>
                <c:pt idx="24" formatCode="&quot;Mar&quot;\ yyyy">
                  <c:v>43891</c:v>
                </c:pt>
                <c:pt idx="25">
                  <c:v>43922</c:v>
                </c:pt>
                <c:pt idx="26" formatCode="&quot;May&quot;\ yyyy">
                  <c:v>43952</c:v>
                </c:pt>
                <c:pt idx="27" formatCode="&quot;Jun&quot;\ yyyy">
                  <c:v>43983</c:v>
                </c:pt>
                <c:pt idx="28" formatCode="&quot;Jul&quot;\ yyyy">
                  <c:v>44013</c:v>
                </c:pt>
                <c:pt idx="29" formatCode="&quot;Ago&quot;\ yyyy">
                  <c:v>44044</c:v>
                </c:pt>
                <c:pt idx="30" formatCode="&quot;Sep&quot;\ yyyy">
                  <c:v>44075</c:v>
                </c:pt>
                <c:pt idx="31" formatCode="&quot;Oct&quot;\ yyyy">
                  <c:v>44105</c:v>
                </c:pt>
                <c:pt idx="32" formatCode="&quot;Nov&quot;\ yyyy">
                  <c:v>44136</c:v>
                </c:pt>
                <c:pt idx="33" formatCode="&quot;Dic&quot;\ yyyy">
                  <c:v>44166</c:v>
                </c:pt>
                <c:pt idx="34" formatCode="&quot;Ene&quot;\ yyyy">
                  <c:v>44197</c:v>
                </c:pt>
                <c:pt idx="35" formatCode="&quot;Feb&quot;\ yyyy">
                  <c:v>44228</c:v>
                </c:pt>
                <c:pt idx="36" formatCode="&quot;Mar&quot;\ yyyy">
                  <c:v>44256</c:v>
                </c:pt>
                <c:pt idx="37">
                  <c:v>44287</c:v>
                </c:pt>
                <c:pt idx="38" formatCode="&quot;May&quot;\ yyyy">
                  <c:v>44317</c:v>
                </c:pt>
                <c:pt idx="39" formatCode="&quot;Jun&quot;\ yyyy">
                  <c:v>44348</c:v>
                </c:pt>
                <c:pt idx="40" formatCode="&quot;Jul&quot;\ yyyy">
                  <c:v>44378</c:v>
                </c:pt>
                <c:pt idx="41" formatCode="&quot;Ago&quot;\ yyyy">
                  <c:v>44409</c:v>
                </c:pt>
                <c:pt idx="42" formatCode="&quot;Sep&quot;\ yyyy">
                  <c:v>44440</c:v>
                </c:pt>
                <c:pt idx="43" formatCode="&quot;Oct&quot;\ yyyy">
                  <c:v>44470</c:v>
                </c:pt>
                <c:pt idx="44" formatCode="&quot;Nov&quot;\ yyyy">
                  <c:v>44501</c:v>
                </c:pt>
                <c:pt idx="45" formatCode="&quot;Dic&quot;\ yyyy">
                  <c:v>44531</c:v>
                </c:pt>
                <c:pt idx="46" formatCode="&quot;Ene&quot;\ yyyy">
                  <c:v>44562</c:v>
                </c:pt>
                <c:pt idx="47" formatCode="&quot;Feb&quot;\ yyyy">
                  <c:v>44593</c:v>
                </c:pt>
                <c:pt idx="48" formatCode="&quot;Mar&quot;\ yyyy">
                  <c:v>44621</c:v>
                </c:pt>
                <c:pt idx="49">
                  <c:v>44652</c:v>
                </c:pt>
                <c:pt idx="50" formatCode="&quot;May&quot;\ yyyy">
                  <c:v>44682</c:v>
                </c:pt>
                <c:pt idx="51" formatCode="&quot;Jun&quot;\ yyyy">
                  <c:v>44713</c:v>
                </c:pt>
                <c:pt idx="52" formatCode="&quot;Jul&quot;\ yyyy">
                  <c:v>44743</c:v>
                </c:pt>
                <c:pt idx="53" formatCode="&quot;Ago&quot;\ yyyy">
                  <c:v>44774</c:v>
                </c:pt>
                <c:pt idx="54" formatCode="&quot;Sep&quot;\ yyyy">
                  <c:v>44805</c:v>
                </c:pt>
                <c:pt idx="55" formatCode="&quot;Oct&quot;\ yyyy">
                  <c:v>44835</c:v>
                </c:pt>
                <c:pt idx="56" formatCode="&quot;Nov&quot;\ yyyy">
                  <c:v>44866</c:v>
                </c:pt>
                <c:pt idx="57" formatCode="&quot;Dic&quot;\ yyyy">
                  <c:v>44896</c:v>
                </c:pt>
                <c:pt idx="58" formatCode="&quot;Ene&quot;\ yyyy">
                  <c:v>44927</c:v>
                </c:pt>
                <c:pt idx="59" formatCode="&quot;Feb&quot;\ yyyy">
                  <c:v>44958</c:v>
                </c:pt>
                <c:pt idx="60" formatCode="&quot;Mar&quot;\ yyyy">
                  <c:v>44986</c:v>
                </c:pt>
                <c:pt idx="61">
                  <c:v>45017</c:v>
                </c:pt>
                <c:pt idx="62" formatCode="&quot;May&quot;\ yyyy">
                  <c:v>45047</c:v>
                </c:pt>
                <c:pt idx="63" formatCode="&quot;Jun&quot;\ yyyy">
                  <c:v>45078</c:v>
                </c:pt>
                <c:pt idx="64" formatCode="&quot;Jul&quot;\ yyyy">
                  <c:v>45108</c:v>
                </c:pt>
                <c:pt idx="65" formatCode="&quot;Ago&quot;\ yyyy">
                  <c:v>45139</c:v>
                </c:pt>
                <c:pt idx="66" formatCode="&quot;Sep&quot;\ yyyy">
                  <c:v>45170</c:v>
                </c:pt>
                <c:pt idx="67" formatCode="&quot;Oct&quot;\ yyyy">
                  <c:v>45200</c:v>
                </c:pt>
                <c:pt idx="68" formatCode="&quot;Nov&quot;\ yyyy">
                  <c:v>45231</c:v>
                </c:pt>
                <c:pt idx="69" formatCode="&quot;Dic&quot;\ yyyy">
                  <c:v>45261</c:v>
                </c:pt>
                <c:pt idx="70" formatCode="&quot;Ene&quot;\ yyyy">
                  <c:v>45292</c:v>
                </c:pt>
                <c:pt idx="71" formatCode="&quot;Feb&quot;\ yyyy">
                  <c:v>45323</c:v>
                </c:pt>
                <c:pt idx="72" formatCode="&quot;Mar&quot;\ yyyy">
                  <c:v>45352</c:v>
                </c:pt>
              </c:numCache>
            </c:numRef>
          </c:cat>
          <c:val>
            <c:numRef>
              <c:f>'[Macroeconomic Landscape.xlsx]Inflación'!$B$68:$B$140</c:f>
              <c:numCache>
                <c:formatCode>#,##0.0</c:formatCode>
                <c:ptCount val="73"/>
                <c:pt idx="0">
                  <c:v>5.04</c:v>
                </c:pt>
                <c:pt idx="1">
                  <c:v>4.55</c:v>
                </c:pt>
                <c:pt idx="2">
                  <c:v>4.51</c:v>
                </c:pt>
                <c:pt idx="3">
                  <c:v>4.6500000000000004</c:v>
                </c:pt>
                <c:pt idx="4">
                  <c:v>4.8099999999999996</c:v>
                </c:pt>
                <c:pt idx="5">
                  <c:v>4.9000000000000004</c:v>
                </c:pt>
                <c:pt idx="6">
                  <c:v>5.0199999999999996</c:v>
                </c:pt>
                <c:pt idx="7">
                  <c:v>4.9000000000000004</c:v>
                </c:pt>
                <c:pt idx="8">
                  <c:v>4.72</c:v>
                </c:pt>
                <c:pt idx="9">
                  <c:v>4.83</c:v>
                </c:pt>
                <c:pt idx="10">
                  <c:v>4.37</c:v>
                </c:pt>
                <c:pt idx="11">
                  <c:v>3.94</c:v>
                </c:pt>
                <c:pt idx="12">
                  <c:v>4</c:v>
                </c:pt>
                <c:pt idx="13">
                  <c:v>4.41</c:v>
                </c:pt>
                <c:pt idx="14">
                  <c:v>4.28</c:v>
                </c:pt>
                <c:pt idx="15">
                  <c:v>3.95</c:v>
                </c:pt>
                <c:pt idx="16">
                  <c:v>3.78</c:v>
                </c:pt>
                <c:pt idx="17">
                  <c:v>3.16</c:v>
                </c:pt>
                <c:pt idx="18">
                  <c:v>3</c:v>
                </c:pt>
                <c:pt idx="19">
                  <c:v>3.02</c:v>
                </c:pt>
                <c:pt idx="20">
                  <c:v>2.97</c:v>
                </c:pt>
                <c:pt idx="21">
                  <c:v>2.83</c:v>
                </c:pt>
                <c:pt idx="22">
                  <c:v>3.24</c:v>
                </c:pt>
                <c:pt idx="23">
                  <c:v>3.7</c:v>
                </c:pt>
                <c:pt idx="24">
                  <c:v>3.25</c:v>
                </c:pt>
                <c:pt idx="25">
                  <c:v>2.15</c:v>
                </c:pt>
                <c:pt idx="26">
                  <c:v>2.84</c:v>
                </c:pt>
                <c:pt idx="27">
                  <c:v>3.33</c:v>
                </c:pt>
                <c:pt idx="28">
                  <c:v>3.62</c:v>
                </c:pt>
                <c:pt idx="29">
                  <c:v>4.05</c:v>
                </c:pt>
                <c:pt idx="30">
                  <c:v>4.01</c:v>
                </c:pt>
                <c:pt idx="31">
                  <c:v>4.09</c:v>
                </c:pt>
                <c:pt idx="32">
                  <c:v>3.33</c:v>
                </c:pt>
                <c:pt idx="33">
                  <c:v>3.15</c:v>
                </c:pt>
                <c:pt idx="34">
                  <c:v>3.54</c:v>
                </c:pt>
                <c:pt idx="35">
                  <c:v>3.76</c:v>
                </c:pt>
                <c:pt idx="36">
                  <c:v>4.67</c:v>
                </c:pt>
                <c:pt idx="37">
                  <c:v>6.08</c:v>
                </c:pt>
                <c:pt idx="38">
                  <c:v>5.89</c:v>
                </c:pt>
                <c:pt idx="39">
                  <c:v>5.88</c:v>
                </c:pt>
                <c:pt idx="40">
                  <c:v>5.81</c:v>
                </c:pt>
                <c:pt idx="41">
                  <c:v>5.59</c:v>
                </c:pt>
                <c:pt idx="42">
                  <c:v>6</c:v>
                </c:pt>
                <c:pt idx="43">
                  <c:v>6.24</c:v>
                </c:pt>
                <c:pt idx="44">
                  <c:v>7.37</c:v>
                </c:pt>
                <c:pt idx="45">
                  <c:v>7.36</c:v>
                </c:pt>
                <c:pt idx="46">
                  <c:v>7.07</c:v>
                </c:pt>
                <c:pt idx="47">
                  <c:v>7.28</c:v>
                </c:pt>
                <c:pt idx="48">
                  <c:v>7.45</c:v>
                </c:pt>
                <c:pt idx="49">
                  <c:v>7.68</c:v>
                </c:pt>
                <c:pt idx="50">
                  <c:v>7.65</c:v>
                </c:pt>
                <c:pt idx="51">
                  <c:v>7.99</c:v>
                </c:pt>
                <c:pt idx="52">
                  <c:v>8.15</c:v>
                </c:pt>
                <c:pt idx="53">
                  <c:v>8.6999999999999993</c:v>
                </c:pt>
                <c:pt idx="54">
                  <c:v>8.6999999999999993</c:v>
                </c:pt>
                <c:pt idx="55">
                  <c:v>8.41</c:v>
                </c:pt>
                <c:pt idx="56">
                  <c:v>7.8</c:v>
                </c:pt>
                <c:pt idx="57">
                  <c:v>7.82</c:v>
                </c:pt>
                <c:pt idx="58">
                  <c:v>7.91</c:v>
                </c:pt>
                <c:pt idx="59">
                  <c:v>7.62</c:v>
                </c:pt>
                <c:pt idx="60">
                  <c:v>6.85</c:v>
                </c:pt>
                <c:pt idx="61">
                  <c:v>6.25</c:v>
                </c:pt>
                <c:pt idx="62">
                  <c:v>5.84</c:v>
                </c:pt>
                <c:pt idx="63">
                  <c:v>5.0599999999999996</c:v>
                </c:pt>
                <c:pt idx="64">
                  <c:v>4.79</c:v>
                </c:pt>
                <c:pt idx="65">
                  <c:v>4.6399999999999997</c:v>
                </c:pt>
                <c:pt idx="66">
                  <c:v>4.45</c:v>
                </c:pt>
                <c:pt idx="67">
                  <c:v>4.26</c:v>
                </c:pt>
                <c:pt idx="68">
                  <c:v>4.32</c:v>
                </c:pt>
                <c:pt idx="69">
                  <c:v>4.66</c:v>
                </c:pt>
                <c:pt idx="70">
                  <c:v>4.88</c:v>
                </c:pt>
                <c:pt idx="71">
                  <c:v>4.4000000000000004</c:v>
                </c:pt>
                <c:pt idx="72">
                  <c:v>4.42</c:v>
                </c:pt>
              </c:numCache>
            </c:numRef>
          </c:val>
          <c:extLst>
            <c:ext xmlns:c16="http://schemas.microsoft.com/office/drawing/2014/chart" uri="{C3380CC4-5D6E-409C-BE32-E72D297353CC}">
              <c16:uniqueId val="{00000001-0055-D64C-990D-66E2854A0964}"/>
            </c:ext>
          </c:extLst>
        </c:ser>
        <c:dLbls>
          <c:showLegendKey val="0"/>
          <c:showVal val="0"/>
          <c:showCatName val="0"/>
          <c:showSerName val="0"/>
          <c:showPercent val="0"/>
          <c:showBubbleSize val="0"/>
        </c:dLbls>
        <c:axId val="1497140224"/>
        <c:axId val="1497129792"/>
      </c:areaChart>
      <c:barChart>
        <c:barDir val="col"/>
        <c:grouping val="clustered"/>
        <c:varyColors val="0"/>
        <c:ser>
          <c:idx val="3"/>
          <c:order val="3"/>
          <c:tx>
            <c:strRef>
              <c:f>'[Macroeconomic Landscape.xlsx]Inflación'!$E$17</c:f>
              <c:strCache>
                <c:ptCount val="1"/>
                <c:pt idx="0">
                  <c:v>Tasa Interés Objetivo</c:v>
                </c:pt>
              </c:strCache>
            </c:strRef>
          </c:tx>
          <c:spPr>
            <a:solidFill>
              <a:schemeClr val="accent4">
                <a:lumMod val="40000"/>
                <a:lumOff val="60000"/>
                <a:alpha val="32367"/>
              </a:schemeClr>
            </a:solidFill>
            <a:ln>
              <a:noFill/>
              <a:prstDash val="sysDot"/>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055-D64C-990D-66E2854A0964}"/>
                </c:ext>
              </c:extLst>
            </c:dLbl>
            <c:dLbl>
              <c:idx val="38"/>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055-D64C-990D-66E2854A0964}"/>
                </c:ext>
              </c:extLst>
            </c:dLbl>
            <c:dLbl>
              <c:idx val="6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055-D64C-990D-66E2854A0964}"/>
                </c:ext>
              </c:extLst>
            </c:dLbl>
            <c:dLbl>
              <c:idx val="7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055-D64C-990D-66E2854A0964}"/>
                </c:ext>
              </c:extLst>
            </c:dLbl>
            <c:spPr>
              <a:solidFill>
                <a:schemeClr val="accent6">
                  <a:lumMod val="20000"/>
                  <a:lumOff val="80000"/>
                </a:schemeClr>
              </a:solidFill>
              <a:ln>
                <a:noFill/>
              </a:ln>
              <a:effectLst/>
            </c:spPr>
            <c:txPr>
              <a:bodyPr rot="0" spcFirstLastPara="1" vertOverflow="ellipsis" vert="horz" wrap="square" lIns="38100" tIns="19050" rIns="38100" bIns="19050" anchor="ctr" anchorCtr="1">
                <a:spAutoFit/>
              </a:bodyPr>
              <a:lstStyle/>
              <a:p>
                <a:pPr>
                  <a:defRPr sz="105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s-MX"/>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'[Macroeconomic Landscape.xlsx]Inflación'!$A$68:$A$140</c:f>
              <c:numCache>
                <c:formatCode>"Abr"\ yyyy</c:formatCode>
                <c:ptCount val="73"/>
                <c:pt idx="0" formatCode="&quot;Mar&quot;\ yyyy">
                  <c:v>43160</c:v>
                </c:pt>
                <c:pt idx="1">
                  <c:v>43191</c:v>
                </c:pt>
                <c:pt idx="2" formatCode="&quot;May&quot;\ yyyy">
                  <c:v>43221</c:v>
                </c:pt>
                <c:pt idx="3" formatCode="&quot;Jun&quot;\ yyyy">
                  <c:v>43252</c:v>
                </c:pt>
                <c:pt idx="4" formatCode="&quot;Jul&quot;\ yyyy">
                  <c:v>43282</c:v>
                </c:pt>
                <c:pt idx="5" formatCode="&quot;Ago&quot;\ yyyy">
                  <c:v>43313</c:v>
                </c:pt>
                <c:pt idx="6" formatCode="&quot;Sep&quot;\ yyyy">
                  <c:v>43344</c:v>
                </c:pt>
                <c:pt idx="7" formatCode="&quot;Oct&quot;\ yyyy">
                  <c:v>43374</c:v>
                </c:pt>
                <c:pt idx="8" formatCode="&quot;Nov&quot;\ yyyy">
                  <c:v>43405</c:v>
                </c:pt>
                <c:pt idx="9" formatCode="&quot;Dic&quot;\ yyyy">
                  <c:v>43435</c:v>
                </c:pt>
                <c:pt idx="10" formatCode="&quot;Ene&quot;\ yyyy">
                  <c:v>43466</c:v>
                </c:pt>
                <c:pt idx="11" formatCode="&quot;Feb&quot;\ yyyy">
                  <c:v>43497</c:v>
                </c:pt>
                <c:pt idx="12" formatCode="&quot;Mar&quot;\ yyyy">
                  <c:v>43525</c:v>
                </c:pt>
                <c:pt idx="13">
                  <c:v>43556</c:v>
                </c:pt>
                <c:pt idx="14" formatCode="&quot;May&quot;\ yyyy">
                  <c:v>43586</c:v>
                </c:pt>
                <c:pt idx="15" formatCode="&quot;Jun&quot;\ yyyy">
                  <c:v>43617</c:v>
                </c:pt>
                <c:pt idx="16" formatCode="&quot;Jul&quot;\ yyyy">
                  <c:v>43647</c:v>
                </c:pt>
                <c:pt idx="17" formatCode="&quot;Ago&quot;\ yyyy">
                  <c:v>43678</c:v>
                </c:pt>
                <c:pt idx="18" formatCode="&quot;Sep&quot;\ yyyy">
                  <c:v>43709</c:v>
                </c:pt>
                <c:pt idx="19" formatCode="&quot;Oct&quot;\ yyyy">
                  <c:v>43739</c:v>
                </c:pt>
                <c:pt idx="20" formatCode="&quot;Nov&quot;\ yyyy">
                  <c:v>43770</c:v>
                </c:pt>
                <c:pt idx="21" formatCode="&quot;Dic&quot;\ yyyy">
                  <c:v>43800</c:v>
                </c:pt>
                <c:pt idx="22" formatCode="&quot;Ene&quot;\ yyyy">
                  <c:v>43831</c:v>
                </c:pt>
                <c:pt idx="23" formatCode="&quot;Feb&quot;\ yyyy">
                  <c:v>43862</c:v>
                </c:pt>
                <c:pt idx="24" formatCode="&quot;Mar&quot;\ yyyy">
                  <c:v>43891</c:v>
                </c:pt>
                <c:pt idx="25">
                  <c:v>43922</c:v>
                </c:pt>
                <c:pt idx="26" formatCode="&quot;May&quot;\ yyyy">
                  <c:v>43952</c:v>
                </c:pt>
                <c:pt idx="27" formatCode="&quot;Jun&quot;\ yyyy">
                  <c:v>43983</c:v>
                </c:pt>
                <c:pt idx="28" formatCode="&quot;Jul&quot;\ yyyy">
                  <c:v>44013</c:v>
                </c:pt>
                <c:pt idx="29" formatCode="&quot;Ago&quot;\ yyyy">
                  <c:v>44044</c:v>
                </c:pt>
                <c:pt idx="30" formatCode="&quot;Sep&quot;\ yyyy">
                  <c:v>44075</c:v>
                </c:pt>
                <c:pt idx="31" formatCode="&quot;Oct&quot;\ yyyy">
                  <c:v>44105</c:v>
                </c:pt>
                <c:pt idx="32" formatCode="&quot;Nov&quot;\ yyyy">
                  <c:v>44136</c:v>
                </c:pt>
                <c:pt idx="33" formatCode="&quot;Dic&quot;\ yyyy">
                  <c:v>44166</c:v>
                </c:pt>
                <c:pt idx="34" formatCode="&quot;Ene&quot;\ yyyy">
                  <c:v>44197</c:v>
                </c:pt>
                <c:pt idx="35" formatCode="&quot;Feb&quot;\ yyyy">
                  <c:v>44228</c:v>
                </c:pt>
                <c:pt idx="36" formatCode="&quot;Mar&quot;\ yyyy">
                  <c:v>44256</c:v>
                </c:pt>
                <c:pt idx="37">
                  <c:v>44287</c:v>
                </c:pt>
                <c:pt idx="38" formatCode="&quot;May&quot;\ yyyy">
                  <c:v>44317</c:v>
                </c:pt>
                <c:pt idx="39" formatCode="&quot;Jun&quot;\ yyyy">
                  <c:v>44348</c:v>
                </c:pt>
                <c:pt idx="40" formatCode="&quot;Jul&quot;\ yyyy">
                  <c:v>44378</c:v>
                </c:pt>
                <c:pt idx="41" formatCode="&quot;Ago&quot;\ yyyy">
                  <c:v>44409</c:v>
                </c:pt>
                <c:pt idx="42" formatCode="&quot;Sep&quot;\ yyyy">
                  <c:v>44440</c:v>
                </c:pt>
                <c:pt idx="43" formatCode="&quot;Oct&quot;\ yyyy">
                  <c:v>44470</c:v>
                </c:pt>
                <c:pt idx="44" formatCode="&quot;Nov&quot;\ yyyy">
                  <c:v>44501</c:v>
                </c:pt>
                <c:pt idx="45" formatCode="&quot;Dic&quot;\ yyyy">
                  <c:v>44531</c:v>
                </c:pt>
                <c:pt idx="46" formatCode="&quot;Ene&quot;\ yyyy">
                  <c:v>44562</c:v>
                </c:pt>
                <c:pt idx="47" formatCode="&quot;Feb&quot;\ yyyy">
                  <c:v>44593</c:v>
                </c:pt>
                <c:pt idx="48" formatCode="&quot;Mar&quot;\ yyyy">
                  <c:v>44621</c:v>
                </c:pt>
                <c:pt idx="49">
                  <c:v>44652</c:v>
                </c:pt>
                <c:pt idx="50" formatCode="&quot;May&quot;\ yyyy">
                  <c:v>44682</c:v>
                </c:pt>
                <c:pt idx="51" formatCode="&quot;Jun&quot;\ yyyy">
                  <c:v>44713</c:v>
                </c:pt>
                <c:pt idx="52" formatCode="&quot;Jul&quot;\ yyyy">
                  <c:v>44743</c:v>
                </c:pt>
                <c:pt idx="53" formatCode="&quot;Ago&quot;\ yyyy">
                  <c:v>44774</c:v>
                </c:pt>
                <c:pt idx="54" formatCode="&quot;Sep&quot;\ yyyy">
                  <c:v>44805</c:v>
                </c:pt>
                <c:pt idx="55" formatCode="&quot;Oct&quot;\ yyyy">
                  <c:v>44835</c:v>
                </c:pt>
                <c:pt idx="56" formatCode="&quot;Nov&quot;\ yyyy">
                  <c:v>44866</c:v>
                </c:pt>
                <c:pt idx="57" formatCode="&quot;Dic&quot;\ yyyy">
                  <c:v>44896</c:v>
                </c:pt>
                <c:pt idx="58" formatCode="&quot;Ene&quot;\ yyyy">
                  <c:v>44927</c:v>
                </c:pt>
                <c:pt idx="59" formatCode="&quot;Feb&quot;\ yyyy">
                  <c:v>44958</c:v>
                </c:pt>
                <c:pt idx="60" formatCode="&quot;Mar&quot;\ yyyy">
                  <c:v>44986</c:v>
                </c:pt>
                <c:pt idx="61">
                  <c:v>45017</c:v>
                </c:pt>
                <c:pt idx="62" formatCode="&quot;May&quot;\ yyyy">
                  <c:v>45047</c:v>
                </c:pt>
                <c:pt idx="63" formatCode="&quot;Jun&quot;\ yyyy">
                  <c:v>45078</c:v>
                </c:pt>
                <c:pt idx="64" formatCode="&quot;Jul&quot;\ yyyy">
                  <c:v>45108</c:v>
                </c:pt>
                <c:pt idx="65" formatCode="&quot;Ago&quot;\ yyyy">
                  <c:v>45139</c:v>
                </c:pt>
                <c:pt idx="66" formatCode="&quot;Sep&quot;\ yyyy">
                  <c:v>45170</c:v>
                </c:pt>
                <c:pt idx="67" formatCode="&quot;Oct&quot;\ yyyy">
                  <c:v>45200</c:v>
                </c:pt>
                <c:pt idx="68" formatCode="&quot;Nov&quot;\ yyyy">
                  <c:v>45231</c:v>
                </c:pt>
                <c:pt idx="69" formatCode="&quot;Dic&quot;\ yyyy">
                  <c:v>45261</c:v>
                </c:pt>
                <c:pt idx="70" formatCode="&quot;Ene&quot;\ yyyy">
                  <c:v>45292</c:v>
                </c:pt>
                <c:pt idx="71" formatCode="&quot;Feb&quot;\ yyyy">
                  <c:v>45323</c:v>
                </c:pt>
                <c:pt idx="72" formatCode="&quot;Mar&quot;\ yyyy">
                  <c:v>45352</c:v>
                </c:pt>
              </c:numCache>
            </c:numRef>
          </c:cat>
          <c:val>
            <c:numRef>
              <c:f>'[Macroeconomic Landscape.xlsx]Inflación'!$E$68:$E$140</c:f>
              <c:numCache>
                <c:formatCode>#,##0.00</c:formatCode>
                <c:ptCount val="73"/>
                <c:pt idx="0">
                  <c:v>7.5</c:v>
                </c:pt>
                <c:pt idx="1">
                  <c:v>7.5</c:v>
                </c:pt>
                <c:pt idx="2">
                  <c:v>7.5</c:v>
                </c:pt>
                <c:pt idx="3">
                  <c:v>7.75</c:v>
                </c:pt>
                <c:pt idx="4">
                  <c:v>7.75</c:v>
                </c:pt>
                <c:pt idx="5">
                  <c:v>7.75</c:v>
                </c:pt>
                <c:pt idx="6">
                  <c:v>7.75</c:v>
                </c:pt>
                <c:pt idx="7">
                  <c:v>8</c:v>
                </c:pt>
                <c:pt idx="8">
                  <c:v>8</c:v>
                </c:pt>
                <c:pt idx="9">
                  <c:v>8.25</c:v>
                </c:pt>
                <c:pt idx="10">
                  <c:v>8.25</c:v>
                </c:pt>
                <c:pt idx="11">
                  <c:v>8.25</c:v>
                </c:pt>
                <c:pt idx="12">
                  <c:v>8.25</c:v>
                </c:pt>
                <c:pt idx="13">
                  <c:v>8.25</c:v>
                </c:pt>
                <c:pt idx="14">
                  <c:v>8.25</c:v>
                </c:pt>
                <c:pt idx="15">
                  <c:v>8.25</c:v>
                </c:pt>
                <c:pt idx="16">
                  <c:v>8.25</c:v>
                </c:pt>
                <c:pt idx="17">
                  <c:v>8</c:v>
                </c:pt>
                <c:pt idx="18">
                  <c:v>7.75</c:v>
                </c:pt>
                <c:pt idx="19">
                  <c:v>7.75</c:v>
                </c:pt>
                <c:pt idx="20">
                  <c:v>7.5</c:v>
                </c:pt>
                <c:pt idx="21">
                  <c:v>7.25</c:v>
                </c:pt>
                <c:pt idx="22">
                  <c:v>7.25</c:v>
                </c:pt>
                <c:pt idx="23">
                  <c:v>7</c:v>
                </c:pt>
                <c:pt idx="24">
                  <c:v>6.5</c:v>
                </c:pt>
                <c:pt idx="25">
                  <c:v>6</c:v>
                </c:pt>
                <c:pt idx="26">
                  <c:v>5.5</c:v>
                </c:pt>
                <c:pt idx="27">
                  <c:v>5</c:v>
                </c:pt>
                <c:pt idx="28">
                  <c:v>5</c:v>
                </c:pt>
                <c:pt idx="29">
                  <c:v>4.5</c:v>
                </c:pt>
                <c:pt idx="30">
                  <c:v>4.25</c:v>
                </c:pt>
                <c:pt idx="31">
                  <c:v>4.25</c:v>
                </c:pt>
                <c:pt idx="32">
                  <c:v>4.25</c:v>
                </c:pt>
                <c:pt idx="33">
                  <c:v>4.25</c:v>
                </c:pt>
                <c:pt idx="34">
                  <c:v>4.25</c:v>
                </c:pt>
                <c:pt idx="35">
                  <c:v>4</c:v>
                </c:pt>
                <c:pt idx="36">
                  <c:v>4</c:v>
                </c:pt>
                <c:pt idx="37">
                  <c:v>4</c:v>
                </c:pt>
                <c:pt idx="38">
                  <c:v>4</c:v>
                </c:pt>
                <c:pt idx="39">
                  <c:v>4.25</c:v>
                </c:pt>
                <c:pt idx="40">
                  <c:v>4.25</c:v>
                </c:pt>
                <c:pt idx="41">
                  <c:v>4.5</c:v>
                </c:pt>
                <c:pt idx="42">
                  <c:v>4.5</c:v>
                </c:pt>
                <c:pt idx="43">
                  <c:v>4.75</c:v>
                </c:pt>
                <c:pt idx="44">
                  <c:v>5</c:v>
                </c:pt>
                <c:pt idx="45">
                  <c:v>5.5</c:v>
                </c:pt>
                <c:pt idx="46">
                  <c:v>5.5</c:v>
                </c:pt>
                <c:pt idx="47">
                  <c:v>6</c:v>
                </c:pt>
                <c:pt idx="48">
                  <c:v>6.5</c:v>
                </c:pt>
                <c:pt idx="49">
                  <c:v>6.5</c:v>
                </c:pt>
                <c:pt idx="50">
                  <c:v>7</c:v>
                </c:pt>
                <c:pt idx="51">
                  <c:v>7.75</c:v>
                </c:pt>
                <c:pt idx="52">
                  <c:v>7.75</c:v>
                </c:pt>
                <c:pt idx="53">
                  <c:v>8.5</c:v>
                </c:pt>
                <c:pt idx="54">
                  <c:v>9.25</c:v>
                </c:pt>
                <c:pt idx="55">
                  <c:v>9.25</c:v>
                </c:pt>
                <c:pt idx="56">
                  <c:v>10</c:v>
                </c:pt>
                <c:pt idx="57">
                  <c:v>10.5</c:v>
                </c:pt>
                <c:pt idx="58">
                  <c:v>10.5</c:v>
                </c:pt>
                <c:pt idx="59">
                  <c:v>11</c:v>
                </c:pt>
                <c:pt idx="60">
                  <c:v>11.25</c:v>
                </c:pt>
                <c:pt idx="61">
                  <c:v>11.25</c:v>
                </c:pt>
                <c:pt idx="62">
                  <c:v>11.25</c:v>
                </c:pt>
                <c:pt idx="63">
                  <c:v>11.25</c:v>
                </c:pt>
                <c:pt idx="64">
                  <c:v>11.25</c:v>
                </c:pt>
                <c:pt idx="65">
                  <c:v>11.25</c:v>
                </c:pt>
                <c:pt idx="66">
                  <c:v>11.25</c:v>
                </c:pt>
                <c:pt idx="67">
                  <c:v>11.25</c:v>
                </c:pt>
                <c:pt idx="68">
                  <c:v>11.25</c:v>
                </c:pt>
                <c:pt idx="69">
                  <c:v>11.25</c:v>
                </c:pt>
                <c:pt idx="70">
                  <c:v>11.25</c:v>
                </c:pt>
                <c:pt idx="71">
                  <c:v>11.25</c:v>
                </c:pt>
                <c:pt idx="72">
                  <c:v>11</c:v>
                </c:pt>
              </c:numCache>
            </c:numRef>
          </c:val>
          <c:extLst>
            <c:ext xmlns:c16="http://schemas.microsoft.com/office/drawing/2014/chart" uri="{C3380CC4-5D6E-409C-BE32-E72D297353CC}">
              <c16:uniqueId val="{00000006-0055-D64C-990D-66E2854A0964}"/>
            </c:ext>
          </c:extLst>
        </c:ser>
        <c:dLbls>
          <c:showLegendKey val="0"/>
          <c:showVal val="0"/>
          <c:showCatName val="0"/>
          <c:showSerName val="0"/>
          <c:showPercent val="0"/>
          <c:showBubbleSize val="0"/>
        </c:dLbls>
        <c:gapWidth val="74"/>
        <c:axId val="1497140224"/>
        <c:axId val="1497129792"/>
      </c:barChart>
      <c:lineChart>
        <c:grouping val="standard"/>
        <c:varyColors val="0"/>
        <c:ser>
          <c:idx val="1"/>
          <c:order val="1"/>
          <c:tx>
            <c:strRef>
              <c:f>'[Macroeconomic Landscape.xlsx]Inflación'!$C$17</c:f>
              <c:strCache>
                <c:ptCount val="1"/>
                <c:pt idx="0">
                  <c:v>Subyacente</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dLbls>
            <c:dLbl>
              <c:idx val="72"/>
              <c:layout>
                <c:manualLayout>
                  <c:x val="-1.7522571408779206E-3"/>
                  <c:y val="-4.20891167673808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055-D64C-990D-66E2854A0964}"/>
                </c:ext>
              </c:extLst>
            </c:dLbl>
            <c:dLbl>
              <c:idx val="7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055-D64C-990D-66E2854A096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es-MX"/>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'[Macroeconomic Landscape.xlsx]Inflación'!$A$68:$A$140</c:f>
              <c:numCache>
                <c:formatCode>"Abr"\ yyyy</c:formatCode>
                <c:ptCount val="73"/>
                <c:pt idx="0" formatCode="&quot;Mar&quot;\ yyyy">
                  <c:v>43160</c:v>
                </c:pt>
                <c:pt idx="1">
                  <c:v>43191</c:v>
                </c:pt>
                <c:pt idx="2" formatCode="&quot;May&quot;\ yyyy">
                  <c:v>43221</c:v>
                </c:pt>
                <c:pt idx="3" formatCode="&quot;Jun&quot;\ yyyy">
                  <c:v>43252</c:v>
                </c:pt>
                <c:pt idx="4" formatCode="&quot;Jul&quot;\ yyyy">
                  <c:v>43282</c:v>
                </c:pt>
                <c:pt idx="5" formatCode="&quot;Ago&quot;\ yyyy">
                  <c:v>43313</c:v>
                </c:pt>
                <c:pt idx="6" formatCode="&quot;Sep&quot;\ yyyy">
                  <c:v>43344</c:v>
                </c:pt>
                <c:pt idx="7" formatCode="&quot;Oct&quot;\ yyyy">
                  <c:v>43374</c:v>
                </c:pt>
                <c:pt idx="8" formatCode="&quot;Nov&quot;\ yyyy">
                  <c:v>43405</c:v>
                </c:pt>
                <c:pt idx="9" formatCode="&quot;Dic&quot;\ yyyy">
                  <c:v>43435</c:v>
                </c:pt>
                <c:pt idx="10" formatCode="&quot;Ene&quot;\ yyyy">
                  <c:v>43466</c:v>
                </c:pt>
                <c:pt idx="11" formatCode="&quot;Feb&quot;\ yyyy">
                  <c:v>43497</c:v>
                </c:pt>
                <c:pt idx="12" formatCode="&quot;Mar&quot;\ yyyy">
                  <c:v>43525</c:v>
                </c:pt>
                <c:pt idx="13">
                  <c:v>43556</c:v>
                </c:pt>
                <c:pt idx="14" formatCode="&quot;May&quot;\ yyyy">
                  <c:v>43586</c:v>
                </c:pt>
                <c:pt idx="15" formatCode="&quot;Jun&quot;\ yyyy">
                  <c:v>43617</c:v>
                </c:pt>
                <c:pt idx="16" formatCode="&quot;Jul&quot;\ yyyy">
                  <c:v>43647</c:v>
                </c:pt>
                <c:pt idx="17" formatCode="&quot;Ago&quot;\ yyyy">
                  <c:v>43678</c:v>
                </c:pt>
                <c:pt idx="18" formatCode="&quot;Sep&quot;\ yyyy">
                  <c:v>43709</c:v>
                </c:pt>
                <c:pt idx="19" formatCode="&quot;Oct&quot;\ yyyy">
                  <c:v>43739</c:v>
                </c:pt>
                <c:pt idx="20" formatCode="&quot;Nov&quot;\ yyyy">
                  <c:v>43770</c:v>
                </c:pt>
                <c:pt idx="21" formatCode="&quot;Dic&quot;\ yyyy">
                  <c:v>43800</c:v>
                </c:pt>
                <c:pt idx="22" formatCode="&quot;Ene&quot;\ yyyy">
                  <c:v>43831</c:v>
                </c:pt>
                <c:pt idx="23" formatCode="&quot;Feb&quot;\ yyyy">
                  <c:v>43862</c:v>
                </c:pt>
                <c:pt idx="24" formatCode="&quot;Mar&quot;\ yyyy">
                  <c:v>43891</c:v>
                </c:pt>
                <c:pt idx="25">
                  <c:v>43922</c:v>
                </c:pt>
                <c:pt idx="26" formatCode="&quot;May&quot;\ yyyy">
                  <c:v>43952</c:v>
                </c:pt>
                <c:pt idx="27" formatCode="&quot;Jun&quot;\ yyyy">
                  <c:v>43983</c:v>
                </c:pt>
                <c:pt idx="28" formatCode="&quot;Jul&quot;\ yyyy">
                  <c:v>44013</c:v>
                </c:pt>
                <c:pt idx="29" formatCode="&quot;Ago&quot;\ yyyy">
                  <c:v>44044</c:v>
                </c:pt>
                <c:pt idx="30" formatCode="&quot;Sep&quot;\ yyyy">
                  <c:v>44075</c:v>
                </c:pt>
                <c:pt idx="31" formatCode="&quot;Oct&quot;\ yyyy">
                  <c:v>44105</c:v>
                </c:pt>
                <c:pt idx="32" formatCode="&quot;Nov&quot;\ yyyy">
                  <c:v>44136</c:v>
                </c:pt>
                <c:pt idx="33" formatCode="&quot;Dic&quot;\ yyyy">
                  <c:v>44166</c:v>
                </c:pt>
                <c:pt idx="34" formatCode="&quot;Ene&quot;\ yyyy">
                  <c:v>44197</c:v>
                </c:pt>
                <c:pt idx="35" formatCode="&quot;Feb&quot;\ yyyy">
                  <c:v>44228</c:v>
                </c:pt>
                <c:pt idx="36" formatCode="&quot;Mar&quot;\ yyyy">
                  <c:v>44256</c:v>
                </c:pt>
                <c:pt idx="37">
                  <c:v>44287</c:v>
                </c:pt>
                <c:pt idx="38" formatCode="&quot;May&quot;\ yyyy">
                  <c:v>44317</c:v>
                </c:pt>
                <c:pt idx="39" formatCode="&quot;Jun&quot;\ yyyy">
                  <c:v>44348</c:v>
                </c:pt>
                <c:pt idx="40" formatCode="&quot;Jul&quot;\ yyyy">
                  <c:v>44378</c:v>
                </c:pt>
                <c:pt idx="41" formatCode="&quot;Ago&quot;\ yyyy">
                  <c:v>44409</c:v>
                </c:pt>
                <c:pt idx="42" formatCode="&quot;Sep&quot;\ yyyy">
                  <c:v>44440</c:v>
                </c:pt>
                <c:pt idx="43" formatCode="&quot;Oct&quot;\ yyyy">
                  <c:v>44470</c:v>
                </c:pt>
                <c:pt idx="44" formatCode="&quot;Nov&quot;\ yyyy">
                  <c:v>44501</c:v>
                </c:pt>
                <c:pt idx="45" formatCode="&quot;Dic&quot;\ yyyy">
                  <c:v>44531</c:v>
                </c:pt>
                <c:pt idx="46" formatCode="&quot;Ene&quot;\ yyyy">
                  <c:v>44562</c:v>
                </c:pt>
                <c:pt idx="47" formatCode="&quot;Feb&quot;\ yyyy">
                  <c:v>44593</c:v>
                </c:pt>
                <c:pt idx="48" formatCode="&quot;Mar&quot;\ yyyy">
                  <c:v>44621</c:v>
                </c:pt>
                <c:pt idx="49">
                  <c:v>44652</c:v>
                </c:pt>
                <c:pt idx="50" formatCode="&quot;May&quot;\ yyyy">
                  <c:v>44682</c:v>
                </c:pt>
                <c:pt idx="51" formatCode="&quot;Jun&quot;\ yyyy">
                  <c:v>44713</c:v>
                </c:pt>
                <c:pt idx="52" formatCode="&quot;Jul&quot;\ yyyy">
                  <c:v>44743</c:v>
                </c:pt>
                <c:pt idx="53" formatCode="&quot;Ago&quot;\ yyyy">
                  <c:v>44774</c:v>
                </c:pt>
                <c:pt idx="54" formatCode="&quot;Sep&quot;\ yyyy">
                  <c:v>44805</c:v>
                </c:pt>
                <c:pt idx="55" formatCode="&quot;Oct&quot;\ yyyy">
                  <c:v>44835</c:v>
                </c:pt>
                <c:pt idx="56" formatCode="&quot;Nov&quot;\ yyyy">
                  <c:v>44866</c:v>
                </c:pt>
                <c:pt idx="57" formatCode="&quot;Dic&quot;\ yyyy">
                  <c:v>44896</c:v>
                </c:pt>
                <c:pt idx="58" formatCode="&quot;Ene&quot;\ yyyy">
                  <c:v>44927</c:v>
                </c:pt>
                <c:pt idx="59" formatCode="&quot;Feb&quot;\ yyyy">
                  <c:v>44958</c:v>
                </c:pt>
                <c:pt idx="60" formatCode="&quot;Mar&quot;\ yyyy">
                  <c:v>44986</c:v>
                </c:pt>
                <c:pt idx="61">
                  <c:v>45017</c:v>
                </c:pt>
                <c:pt idx="62" formatCode="&quot;May&quot;\ yyyy">
                  <c:v>45047</c:v>
                </c:pt>
                <c:pt idx="63" formatCode="&quot;Jun&quot;\ yyyy">
                  <c:v>45078</c:v>
                </c:pt>
                <c:pt idx="64" formatCode="&quot;Jul&quot;\ yyyy">
                  <c:v>45108</c:v>
                </c:pt>
                <c:pt idx="65" formatCode="&quot;Ago&quot;\ yyyy">
                  <c:v>45139</c:v>
                </c:pt>
                <c:pt idx="66" formatCode="&quot;Sep&quot;\ yyyy">
                  <c:v>45170</c:v>
                </c:pt>
                <c:pt idx="67" formatCode="&quot;Oct&quot;\ yyyy">
                  <c:v>45200</c:v>
                </c:pt>
                <c:pt idx="68" formatCode="&quot;Nov&quot;\ yyyy">
                  <c:v>45231</c:v>
                </c:pt>
                <c:pt idx="69" formatCode="&quot;Dic&quot;\ yyyy">
                  <c:v>45261</c:v>
                </c:pt>
                <c:pt idx="70" formatCode="&quot;Ene&quot;\ yyyy">
                  <c:v>45292</c:v>
                </c:pt>
                <c:pt idx="71" formatCode="&quot;Feb&quot;\ yyyy">
                  <c:v>45323</c:v>
                </c:pt>
                <c:pt idx="72" formatCode="&quot;Mar&quot;\ yyyy">
                  <c:v>45352</c:v>
                </c:pt>
              </c:numCache>
            </c:numRef>
          </c:cat>
          <c:val>
            <c:numRef>
              <c:f>'[Macroeconomic Landscape.xlsx]Inflación'!$C$68:$C$140</c:f>
              <c:numCache>
                <c:formatCode>#,##0.0</c:formatCode>
                <c:ptCount val="73"/>
                <c:pt idx="0">
                  <c:v>4.0199999999999996</c:v>
                </c:pt>
                <c:pt idx="1">
                  <c:v>3.71</c:v>
                </c:pt>
                <c:pt idx="2">
                  <c:v>3.69</c:v>
                </c:pt>
                <c:pt idx="3">
                  <c:v>3.62</c:v>
                </c:pt>
                <c:pt idx="4">
                  <c:v>3.63</c:v>
                </c:pt>
                <c:pt idx="5">
                  <c:v>3.63</c:v>
                </c:pt>
                <c:pt idx="6">
                  <c:v>3.67</c:v>
                </c:pt>
                <c:pt idx="7">
                  <c:v>3.73</c:v>
                </c:pt>
                <c:pt idx="8">
                  <c:v>3.63</c:v>
                </c:pt>
                <c:pt idx="9">
                  <c:v>3.68</c:v>
                </c:pt>
                <c:pt idx="10">
                  <c:v>3.6</c:v>
                </c:pt>
                <c:pt idx="11">
                  <c:v>3.54</c:v>
                </c:pt>
                <c:pt idx="12">
                  <c:v>3.55</c:v>
                </c:pt>
                <c:pt idx="13">
                  <c:v>3.87</c:v>
                </c:pt>
                <c:pt idx="14">
                  <c:v>3.77</c:v>
                </c:pt>
                <c:pt idx="15">
                  <c:v>3.85</c:v>
                </c:pt>
                <c:pt idx="16">
                  <c:v>3.82</c:v>
                </c:pt>
                <c:pt idx="17">
                  <c:v>3.78</c:v>
                </c:pt>
                <c:pt idx="18">
                  <c:v>3.75</c:v>
                </c:pt>
                <c:pt idx="19">
                  <c:v>3.68</c:v>
                </c:pt>
                <c:pt idx="20">
                  <c:v>3.65</c:v>
                </c:pt>
                <c:pt idx="21">
                  <c:v>3.59</c:v>
                </c:pt>
                <c:pt idx="22">
                  <c:v>3.73</c:v>
                </c:pt>
                <c:pt idx="23">
                  <c:v>3.66</c:v>
                </c:pt>
                <c:pt idx="24">
                  <c:v>3.6</c:v>
                </c:pt>
                <c:pt idx="25">
                  <c:v>3.5</c:v>
                </c:pt>
                <c:pt idx="26">
                  <c:v>3.64</c:v>
                </c:pt>
                <c:pt idx="27">
                  <c:v>3.71</c:v>
                </c:pt>
                <c:pt idx="28">
                  <c:v>3.85</c:v>
                </c:pt>
                <c:pt idx="29">
                  <c:v>3.97</c:v>
                </c:pt>
                <c:pt idx="30">
                  <c:v>3.99</c:v>
                </c:pt>
                <c:pt idx="31">
                  <c:v>3.98</c:v>
                </c:pt>
                <c:pt idx="32">
                  <c:v>3.66</c:v>
                </c:pt>
                <c:pt idx="33">
                  <c:v>3.8</c:v>
                </c:pt>
                <c:pt idx="34">
                  <c:v>3.84</c:v>
                </c:pt>
                <c:pt idx="35">
                  <c:v>3.87</c:v>
                </c:pt>
                <c:pt idx="36">
                  <c:v>4.12</c:v>
                </c:pt>
                <c:pt idx="37">
                  <c:v>4.13</c:v>
                </c:pt>
                <c:pt idx="38">
                  <c:v>4.37</c:v>
                </c:pt>
                <c:pt idx="39">
                  <c:v>4.58</c:v>
                </c:pt>
                <c:pt idx="40">
                  <c:v>4.66</c:v>
                </c:pt>
                <c:pt idx="41">
                  <c:v>4.78</c:v>
                </c:pt>
                <c:pt idx="42">
                  <c:v>4.92</c:v>
                </c:pt>
                <c:pt idx="43">
                  <c:v>5.19</c:v>
                </c:pt>
                <c:pt idx="44">
                  <c:v>5.67</c:v>
                </c:pt>
                <c:pt idx="45">
                  <c:v>5.94</c:v>
                </c:pt>
                <c:pt idx="46">
                  <c:v>6.21</c:v>
                </c:pt>
                <c:pt idx="47">
                  <c:v>6.59</c:v>
                </c:pt>
                <c:pt idx="48">
                  <c:v>6.78</c:v>
                </c:pt>
                <c:pt idx="49">
                  <c:v>7.22</c:v>
                </c:pt>
                <c:pt idx="50">
                  <c:v>7.28</c:v>
                </c:pt>
                <c:pt idx="51">
                  <c:v>7.49</c:v>
                </c:pt>
                <c:pt idx="52">
                  <c:v>7.65</c:v>
                </c:pt>
                <c:pt idx="53">
                  <c:v>8.0500000000000007</c:v>
                </c:pt>
                <c:pt idx="54">
                  <c:v>8.2799999999999994</c:v>
                </c:pt>
                <c:pt idx="55">
                  <c:v>8.42</c:v>
                </c:pt>
                <c:pt idx="56">
                  <c:v>8.51</c:v>
                </c:pt>
                <c:pt idx="57">
                  <c:v>8.35</c:v>
                </c:pt>
                <c:pt idx="58">
                  <c:v>8.4499999999999993</c:v>
                </c:pt>
                <c:pt idx="59">
                  <c:v>8.2899999999999991</c:v>
                </c:pt>
                <c:pt idx="60">
                  <c:v>8.09</c:v>
                </c:pt>
                <c:pt idx="61">
                  <c:v>7.67</c:v>
                </c:pt>
                <c:pt idx="62">
                  <c:v>7.39</c:v>
                </c:pt>
                <c:pt idx="63">
                  <c:v>6.89</c:v>
                </c:pt>
                <c:pt idx="64">
                  <c:v>6.64</c:v>
                </c:pt>
                <c:pt idx="65">
                  <c:v>6.08</c:v>
                </c:pt>
                <c:pt idx="66">
                  <c:v>5.76</c:v>
                </c:pt>
                <c:pt idx="67">
                  <c:v>5.5</c:v>
                </c:pt>
                <c:pt idx="68">
                  <c:v>5.3</c:v>
                </c:pt>
                <c:pt idx="69">
                  <c:v>5.09</c:v>
                </c:pt>
                <c:pt idx="70">
                  <c:v>4.76</c:v>
                </c:pt>
                <c:pt idx="71">
                  <c:v>4.6399999999999997</c:v>
                </c:pt>
                <c:pt idx="72">
                  <c:v>4.55</c:v>
                </c:pt>
              </c:numCache>
            </c:numRef>
          </c:val>
          <c:smooth val="0"/>
          <c:extLst>
            <c:ext xmlns:c16="http://schemas.microsoft.com/office/drawing/2014/chart" uri="{C3380CC4-5D6E-409C-BE32-E72D297353CC}">
              <c16:uniqueId val="{00000009-0055-D64C-990D-66E2854A0964}"/>
            </c:ext>
          </c:extLst>
        </c:ser>
        <c:ser>
          <c:idx val="2"/>
          <c:order val="2"/>
          <c:tx>
            <c:strRef>
              <c:f>'[Macroeconomic Landscape.xlsx]Inflación'!$D$17</c:f>
              <c:strCache>
                <c:ptCount val="1"/>
                <c:pt idx="0">
                  <c:v>No Subyacente</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dLbls>
            <c:dLbl>
              <c:idx val="72"/>
              <c:layout>
                <c:manualLayout>
                  <c:x val="-3.1671554252199413E-3"/>
                  <c:y val="3.28760300311297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055-D64C-990D-66E2854A0964}"/>
                </c:ext>
              </c:extLst>
            </c:dLbl>
            <c:dLbl>
              <c:idx val="7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055-D64C-990D-66E2854A096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es-MX"/>
              </a:p>
            </c:txPr>
            <c:dLblPos val="b"/>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'[Macroeconomic Landscape.xlsx]Inflación'!$A$68:$A$140</c:f>
              <c:numCache>
                <c:formatCode>"Abr"\ yyyy</c:formatCode>
                <c:ptCount val="73"/>
                <c:pt idx="0" formatCode="&quot;Mar&quot;\ yyyy">
                  <c:v>43160</c:v>
                </c:pt>
                <c:pt idx="1">
                  <c:v>43191</c:v>
                </c:pt>
                <c:pt idx="2" formatCode="&quot;May&quot;\ yyyy">
                  <c:v>43221</c:v>
                </c:pt>
                <c:pt idx="3" formatCode="&quot;Jun&quot;\ yyyy">
                  <c:v>43252</c:v>
                </c:pt>
                <c:pt idx="4" formatCode="&quot;Jul&quot;\ yyyy">
                  <c:v>43282</c:v>
                </c:pt>
                <c:pt idx="5" formatCode="&quot;Ago&quot;\ yyyy">
                  <c:v>43313</c:v>
                </c:pt>
                <c:pt idx="6" formatCode="&quot;Sep&quot;\ yyyy">
                  <c:v>43344</c:v>
                </c:pt>
                <c:pt idx="7" formatCode="&quot;Oct&quot;\ yyyy">
                  <c:v>43374</c:v>
                </c:pt>
                <c:pt idx="8" formatCode="&quot;Nov&quot;\ yyyy">
                  <c:v>43405</c:v>
                </c:pt>
                <c:pt idx="9" formatCode="&quot;Dic&quot;\ yyyy">
                  <c:v>43435</c:v>
                </c:pt>
                <c:pt idx="10" formatCode="&quot;Ene&quot;\ yyyy">
                  <c:v>43466</c:v>
                </c:pt>
                <c:pt idx="11" formatCode="&quot;Feb&quot;\ yyyy">
                  <c:v>43497</c:v>
                </c:pt>
                <c:pt idx="12" formatCode="&quot;Mar&quot;\ yyyy">
                  <c:v>43525</c:v>
                </c:pt>
                <c:pt idx="13">
                  <c:v>43556</c:v>
                </c:pt>
                <c:pt idx="14" formatCode="&quot;May&quot;\ yyyy">
                  <c:v>43586</c:v>
                </c:pt>
                <c:pt idx="15" formatCode="&quot;Jun&quot;\ yyyy">
                  <c:v>43617</c:v>
                </c:pt>
                <c:pt idx="16" formatCode="&quot;Jul&quot;\ yyyy">
                  <c:v>43647</c:v>
                </c:pt>
                <c:pt idx="17" formatCode="&quot;Ago&quot;\ yyyy">
                  <c:v>43678</c:v>
                </c:pt>
                <c:pt idx="18" formatCode="&quot;Sep&quot;\ yyyy">
                  <c:v>43709</c:v>
                </c:pt>
                <c:pt idx="19" formatCode="&quot;Oct&quot;\ yyyy">
                  <c:v>43739</c:v>
                </c:pt>
                <c:pt idx="20" formatCode="&quot;Nov&quot;\ yyyy">
                  <c:v>43770</c:v>
                </c:pt>
                <c:pt idx="21" formatCode="&quot;Dic&quot;\ yyyy">
                  <c:v>43800</c:v>
                </c:pt>
                <c:pt idx="22" formatCode="&quot;Ene&quot;\ yyyy">
                  <c:v>43831</c:v>
                </c:pt>
                <c:pt idx="23" formatCode="&quot;Feb&quot;\ yyyy">
                  <c:v>43862</c:v>
                </c:pt>
                <c:pt idx="24" formatCode="&quot;Mar&quot;\ yyyy">
                  <c:v>43891</c:v>
                </c:pt>
                <c:pt idx="25">
                  <c:v>43922</c:v>
                </c:pt>
                <c:pt idx="26" formatCode="&quot;May&quot;\ yyyy">
                  <c:v>43952</c:v>
                </c:pt>
                <c:pt idx="27" formatCode="&quot;Jun&quot;\ yyyy">
                  <c:v>43983</c:v>
                </c:pt>
                <c:pt idx="28" formatCode="&quot;Jul&quot;\ yyyy">
                  <c:v>44013</c:v>
                </c:pt>
                <c:pt idx="29" formatCode="&quot;Ago&quot;\ yyyy">
                  <c:v>44044</c:v>
                </c:pt>
                <c:pt idx="30" formatCode="&quot;Sep&quot;\ yyyy">
                  <c:v>44075</c:v>
                </c:pt>
                <c:pt idx="31" formatCode="&quot;Oct&quot;\ yyyy">
                  <c:v>44105</c:v>
                </c:pt>
                <c:pt idx="32" formatCode="&quot;Nov&quot;\ yyyy">
                  <c:v>44136</c:v>
                </c:pt>
                <c:pt idx="33" formatCode="&quot;Dic&quot;\ yyyy">
                  <c:v>44166</c:v>
                </c:pt>
                <c:pt idx="34" formatCode="&quot;Ene&quot;\ yyyy">
                  <c:v>44197</c:v>
                </c:pt>
                <c:pt idx="35" formatCode="&quot;Feb&quot;\ yyyy">
                  <c:v>44228</c:v>
                </c:pt>
                <c:pt idx="36" formatCode="&quot;Mar&quot;\ yyyy">
                  <c:v>44256</c:v>
                </c:pt>
                <c:pt idx="37">
                  <c:v>44287</c:v>
                </c:pt>
                <c:pt idx="38" formatCode="&quot;May&quot;\ yyyy">
                  <c:v>44317</c:v>
                </c:pt>
                <c:pt idx="39" formatCode="&quot;Jun&quot;\ yyyy">
                  <c:v>44348</c:v>
                </c:pt>
                <c:pt idx="40" formatCode="&quot;Jul&quot;\ yyyy">
                  <c:v>44378</c:v>
                </c:pt>
                <c:pt idx="41" formatCode="&quot;Ago&quot;\ yyyy">
                  <c:v>44409</c:v>
                </c:pt>
                <c:pt idx="42" formatCode="&quot;Sep&quot;\ yyyy">
                  <c:v>44440</c:v>
                </c:pt>
                <c:pt idx="43" formatCode="&quot;Oct&quot;\ yyyy">
                  <c:v>44470</c:v>
                </c:pt>
                <c:pt idx="44" formatCode="&quot;Nov&quot;\ yyyy">
                  <c:v>44501</c:v>
                </c:pt>
                <c:pt idx="45" formatCode="&quot;Dic&quot;\ yyyy">
                  <c:v>44531</c:v>
                </c:pt>
                <c:pt idx="46" formatCode="&quot;Ene&quot;\ yyyy">
                  <c:v>44562</c:v>
                </c:pt>
                <c:pt idx="47" formatCode="&quot;Feb&quot;\ yyyy">
                  <c:v>44593</c:v>
                </c:pt>
                <c:pt idx="48" formatCode="&quot;Mar&quot;\ yyyy">
                  <c:v>44621</c:v>
                </c:pt>
                <c:pt idx="49">
                  <c:v>44652</c:v>
                </c:pt>
                <c:pt idx="50" formatCode="&quot;May&quot;\ yyyy">
                  <c:v>44682</c:v>
                </c:pt>
                <c:pt idx="51" formatCode="&quot;Jun&quot;\ yyyy">
                  <c:v>44713</c:v>
                </c:pt>
                <c:pt idx="52" formatCode="&quot;Jul&quot;\ yyyy">
                  <c:v>44743</c:v>
                </c:pt>
                <c:pt idx="53" formatCode="&quot;Ago&quot;\ yyyy">
                  <c:v>44774</c:v>
                </c:pt>
                <c:pt idx="54" formatCode="&quot;Sep&quot;\ yyyy">
                  <c:v>44805</c:v>
                </c:pt>
                <c:pt idx="55" formatCode="&quot;Oct&quot;\ yyyy">
                  <c:v>44835</c:v>
                </c:pt>
                <c:pt idx="56" formatCode="&quot;Nov&quot;\ yyyy">
                  <c:v>44866</c:v>
                </c:pt>
                <c:pt idx="57" formatCode="&quot;Dic&quot;\ yyyy">
                  <c:v>44896</c:v>
                </c:pt>
                <c:pt idx="58" formatCode="&quot;Ene&quot;\ yyyy">
                  <c:v>44927</c:v>
                </c:pt>
                <c:pt idx="59" formatCode="&quot;Feb&quot;\ yyyy">
                  <c:v>44958</c:v>
                </c:pt>
                <c:pt idx="60" formatCode="&quot;Mar&quot;\ yyyy">
                  <c:v>44986</c:v>
                </c:pt>
                <c:pt idx="61">
                  <c:v>45017</c:v>
                </c:pt>
                <c:pt idx="62" formatCode="&quot;May&quot;\ yyyy">
                  <c:v>45047</c:v>
                </c:pt>
                <c:pt idx="63" formatCode="&quot;Jun&quot;\ yyyy">
                  <c:v>45078</c:v>
                </c:pt>
                <c:pt idx="64" formatCode="&quot;Jul&quot;\ yyyy">
                  <c:v>45108</c:v>
                </c:pt>
                <c:pt idx="65" formatCode="&quot;Ago&quot;\ yyyy">
                  <c:v>45139</c:v>
                </c:pt>
                <c:pt idx="66" formatCode="&quot;Sep&quot;\ yyyy">
                  <c:v>45170</c:v>
                </c:pt>
                <c:pt idx="67" formatCode="&quot;Oct&quot;\ yyyy">
                  <c:v>45200</c:v>
                </c:pt>
                <c:pt idx="68" formatCode="&quot;Nov&quot;\ yyyy">
                  <c:v>45231</c:v>
                </c:pt>
                <c:pt idx="69" formatCode="&quot;Dic&quot;\ yyyy">
                  <c:v>45261</c:v>
                </c:pt>
                <c:pt idx="70" formatCode="&quot;Ene&quot;\ yyyy">
                  <c:v>45292</c:v>
                </c:pt>
                <c:pt idx="71" formatCode="&quot;Feb&quot;\ yyyy">
                  <c:v>45323</c:v>
                </c:pt>
                <c:pt idx="72" formatCode="&quot;Mar&quot;\ yyyy">
                  <c:v>45352</c:v>
                </c:pt>
              </c:numCache>
            </c:numRef>
          </c:cat>
          <c:val>
            <c:numRef>
              <c:f>'[Macroeconomic Landscape.xlsx]Inflación'!$D$68:$D$140</c:f>
              <c:numCache>
                <c:formatCode>#,##0.0</c:formatCode>
                <c:ptCount val="73"/>
                <c:pt idx="0">
                  <c:v>8.0299999999999994</c:v>
                </c:pt>
                <c:pt idx="1">
                  <c:v>7.07</c:v>
                </c:pt>
                <c:pt idx="2">
                  <c:v>6.99</c:v>
                </c:pt>
                <c:pt idx="3">
                  <c:v>7.79</c:v>
                </c:pt>
                <c:pt idx="4">
                  <c:v>8.3800000000000008</c:v>
                </c:pt>
                <c:pt idx="5">
                  <c:v>8.8000000000000007</c:v>
                </c:pt>
                <c:pt idx="6">
                  <c:v>9.15</c:v>
                </c:pt>
                <c:pt idx="7">
                  <c:v>8.5</c:v>
                </c:pt>
                <c:pt idx="8">
                  <c:v>8.07</c:v>
                </c:pt>
                <c:pt idx="9">
                  <c:v>8.4</c:v>
                </c:pt>
                <c:pt idx="10">
                  <c:v>6.81</c:v>
                </c:pt>
                <c:pt idx="11">
                  <c:v>5.25</c:v>
                </c:pt>
                <c:pt idx="12">
                  <c:v>5.47</c:v>
                </c:pt>
                <c:pt idx="13">
                  <c:v>6.08</c:v>
                </c:pt>
                <c:pt idx="14">
                  <c:v>5.78</c:v>
                </c:pt>
                <c:pt idx="15">
                  <c:v>4.1900000000000004</c:v>
                </c:pt>
                <c:pt idx="16">
                  <c:v>3.64</c:v>
                </c:pt>
                <c:pt idx="17">
                  <c:v>1.28</c:v>
                </c:pt>
                <c:pt idx="18">
                  <c:v>0.71</c:v>
                </c:pt>
                <c:pt idx="19">
                  <c:v>1.01</c:v>
                </c:pt>
                <c:pt idx="20">
                  <c:v>0.98</c:v>
                </c:pt>
                <c:pt idx="21">
                  <c:v>0.59</c:v>
                </c:pt>
                <c:pt idx="22">
                  <c:v>1.81</c:v>
                </c:pt>
                <c:pt idx="23">
                  <c:v>3.81</c:v>
                </c:pt>
                <c:pt idx="24">
                  <c:v>2.19</c:v>
                </c:pt>
                <c:pt idx="25">
                  <c:v>-1.96</c:v>
                </c:pt>
                <c:pt idx="26">
                  <c:v>0.35</c:v>
                </c:pt>
                <c:pt idx="27">
                  <c:v>2.16</c:v>
                </c:pt>
                <c:pt idx="28">
                  <c:v>2.92</c:v>
                </c:pt>
                <c:pt idx="29">
                  <c:v>4.3</c:v>
                </c:pt>
                <c:pt idx="30">
                  <c:v>4.0999999999999996</c:v>
                </c:pt>
                <c:pt idx="31">
                  <c:v>4.42</c:v>
                </c:pt>
                <c:pt idx="32">
                  <c:v>2.33</c:v>
                </c:pt>
                <c:pt idx="33">
                  <c:v>1.18</c:v>
                </c:pt>
                <c:pt idx="34">
                  <c:v>2.63</c:v>
                </c:pt>
                <c:pt idx="35">
                  <c:v>3.43</c:v>
                </c:pt>
                <c:pt idx="36">
                  <c:v>6.31</c:v>
                </c:pt>
                <c:pt idx="37">
                  <c:v>12.34</c:v>
                </c:pt>
                <c:pt idx="38">
                  <c:v>10.76</c:v>
                </c:pt>
                <c:pt idx="39">
                  <c:v>10</c:v>
                </c:pt>
                <c:pt idx="40">
                  <c:v>9.39</c:v>
                </c:pt>
                <c:pt idx="41">
                  <c:v>8.14</c:v>
                </c:pt>
                <c:pt idx="42">
                  <c:v>9.3699999999999992</c:v>
                </c:pt>
                <c:pt idx="43">
                  <c:v>9.4700000000000006</c:v>
                </c:pt>
                <c:pt idx="44">
                  <c:v>12.61</c:v>
                </c:pt>
                <c:pt idx="45">
                  <c:v>11.74</c:v>
                </c:pt>
                <c:pt idx="46">
                  <c:v>9.68</c:v>
                </c:pt>
                <c:pt idx="47">
                  <c:v>9.34</c:v>
                </c:pt>
                <c:pt idx="48">
                  <c:v>9.4499999999999993</c:v>
                </c:pt>
                <c:pt idx="49">
                  <c:v>9.07</c:v>
                </c:pt>
                <c:pt idx="50">
                  <c:v>8.77</c:v>
                </c:pt>
                <c:pt idx="51">
                  <c:v>9.4700000000000006</c:v>
                </c:pt>
                <c:pt idx="52">
                  <c:v>9.65</c:v>
                </c:pt>
                <c:pt idx="53">
                  <c:v>10.65</c:v>
                </c:pt>
                <c:pt idx="54">
                  <c:v>9.9600000000000009</c:v>
                </c:pt>
                <c:pt idx="55">
                  <c:v>8.36</c:v>
                </c:pt>
                <c:pt idx="56">
                  <c:v>5.73</c:v>
                </c:pt>
                <c:pt idx="57">
                  <c:v>6.27</c:v>
                </c:pt>
                <c:pt idx="58">
                  <c:v>6.32</c:v>
                </c:pt>
                <c:pt idx="59">
                  <c:v>5.65</c:v>
                </c:pt>
                <c:pt idx="60">
                  <c:v>3.27</c:v>
                </c:pt>
                <c:pt idx="61">
                  <c:v>2.12</c:v>
                </c:pt>
                <c:pt idx="62">
                  <c:v>1.24</c:v>
                </c:pt>
                <c:pt idx="63">
                  <c:v>-0.36</c:v>
                </c:pt>
                <c:pt idx="64">
                  <c:v>-0.67</c:v>
                </c:pt>
                <c:pt idx="65">
                  <c:v>0.37</c:v>
                </c:pt>
                <c:pt idx="66">
                  <c:v>0.6</c:v>
                </c:pt>
                <c:pt idx="67">
                  <c:v>0.56000000000000005</c:v>
                </c:pt>
                <c:pt idx="68">
                  <c:v>1.43</c:v>
                </c:pt>
                <c:pt idx="69">
                  <c:v>3.39</c:v>
                </c:pt>
                <c:pt idx="70">
                  <c:v>5.24</c:v>
                </c:pt>
                <c:pt idx="71">
                  <c:v>3.67</c:v>
                </c:pt>
                <c:pt idx="72">
                  <c:v>4.03</c:v>
                </c:pt>
              </c:numCache>
            </c:numRef>
          </c:val>
          <c:smooth val="0"/>
          <c:extLst>
            <c:ext xmlns:c16="http://schemas.microsoft.com/office/drawing/2014/chart" uri="{C3380CC4-5D6E-409C-BE32-E72D297353CC}">
              <c16:uniqueId val="{0000000C-0055-D64C-990D-66E2854A0964}"/>
            </c:ext>
          </c:extLst>
        </c:ser>
        <c:dLbls>
          <c:showLegendKey val="0"/>
          <c:showVal val="0"/>
          <c:showCatName val="0"/>
          <c:showSerName val="0"/>
          <c:showPercent val="0"/>
          <c:showBubbleSize val="0"/>
        </c:dLbls>
        <c:marker val="1"/>
        <c:smooth val="0"/>
        <c:axId val="1497140224"/>
        <c:axId val="1497129792"/>
      </c:lineChart>
      <c:catAx>
        <c:axId val="1497140224"/>
        <c:scaling>
          <c:orientation val="minMax"/>
        </c:scaling>
        <c:delete val="0"/>
        <c:axPos val="b"/>
        <c:numFmt formatCode="&quot;Mar&quot;\ yyyy" sourceLinked="1"/>
        <c:majorTickMark val="none"/>
        <c:minorTickMark val="none"/>
        <c:tickLblPos val="low"/>
        <c:spPr>
          <a:noFill/>
          <a:ln w="9525" cap="flat" cmpd="sng" algn="ctr">
            <a:solidFill>
              <a:schemeClr val="lt1">
                <a:lumMod val="95000"/>
                <a:alpha val="10000"/>
              </a:schemeClr>
            </a:solidFill>
            <a:round/>
          </a:ln>
          <a:effectLst/>
        </c:spPr>
        <c:txPr>
          <a:bodyPr rot="5400000" spcFirstLastPara="1" vertOverflow="ellipsis" wrap="square" anchor="ctr" anchorCtr="1"/>
          <a:lstStyle/>
          <a:p>
            <a:pPr>
              <a:defRPr sz="900" b="0" i="0" u="none" strike="noStrike" kern="1200" baseline="0">
                <a:solidFill>
                  <a:schemeClr val="lt1">
                    <a:lumMod val="85000"/>
                  </a:schemeClr>
                </a:solidFill>
                <a:latin typeface="+mn-lt"/>
                <a:ea typeface="+mn-ea"/>
                <a:cs typeface="+mn-cs"/>
              </a:defRPr>
            </a:pPr>
            <a:endParaRPr lang="es-MX"/>
          </a:p>
        </c:txPr>
        <c:crossAx val="1497129792"/>
        <c:crossesAt val="-2"/>
        <c:auto val="0"/>
        <c:lblAlgn val="ctr"/>
        <c:lblOffset val="100"/>
        <c:noMultiLvlLbl val="0"/>
      </c:catAx>
      <c:valAx>
        <c:axId val="1497129792"/>
        <c:scaling>
          <c:orientation val="minMax"/>
        </c:scaling>
        <c:delete val="1"/>
        <c:axPos val="l"/>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crossAx val="1497140224"/>
        <c:crosses val="autoZero"/>
        <c:crossBetween val="between"/>
      </c:valAx>
      <c:spPr>
        <a:noFill/>
        <a:ln>
          <a:noFill/>
        </a:ln>
        <a:effectLst/>
      </c:spPr>
    </c:plotArea>
    <c:legend>
      <c:legendPos val="t"/>
      <c:layout>
        <c:manualLayout>
          <c:xMode val="edge"/>
          <c:yMode val="edge"/>
          <c:x val="6.487354071600282E-2"/>
          <c:y val="5.5723460099402468E-2"/>
          <c:w val="0.72681339878219064"/>
          <c:h val="4.559278494443513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lt1">
                  <a:lumMod val="85000"/>
                </a:schemeClr>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MX"/>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'[Macroeconomic Landscape.xlsx]Remesas'!$B$18</c:f>
              <c:strCache>
                <c:ptCount val="1"/>
                <c:pt idx="0">
                  <c:v>Totales</c:v>
                </c:pt>
              </c:strCache>
            </c:strRef>
          </c:tx>
          <c:spPr>
            <a:ln w="25400" cap="rnd">
              <a:solidFill>
                <a:schemeClr val="accent1"/>
              </a:solidFill>
              <a:round/>
            </a:ln>
            <a:effectLst/>
          </c:spPr>
          <c:marker>
            <c:symbol val="none"/>
          </c:marker>
          <c:cat>
            <c:numRef>
              <c:f>'[Macroeconomic Landscape.xlsx]Remesas'!$A$20:$A$80</c:f>
              <c:numCache>
                <c:formatCode>m/d/yy</c:formatCode>
                <c:ptCount val="61"/>
                <c:pt idx="0">
                  <c:v>43497</c:v>
                </c:pt>
                <c:pt idx="1">
                  <c:v>43525</c:v>
                </c:pt>
                <c:pt idx="2">
                  <c:v>43556</c:v>
                </c:pt>
                <c:pt idx="3">
                  <c:v>43586</c:v>
                </c:pt>
                <c:pt idx="4">
                  <c:v>43617</c:v>
                </c:pt>
                <c:pt idx="5">
                  <c:v>43647</c:v>
                </c:pt>
                <c:pt idx="6">
                  <c:v>43678</c:v>
                </c:pt>
                <c:pt idx="7">
                  <c:v>43709</c:v>
                </c:pt>
                <c:pt idx="8">
                  <c:v>43739</c:v>
                </c:pt>
                <c:pt idx="9">
                  <c:v>43770</c:v>
                </c:pt>
                <c:pt idx="10">
                  <c:v>43800</c:v>
                </c:pt>
                <c:pt idx="11">
                  <c:v>43831</c:v>
                </c:pt>
                <c:pt idx="12">
                  <c:v>43862</c:v>
                </c:pt>
                <c:pt idx="13">
                  <c:v>43891</c:v>
                </c:pt>
                <c:pt idx="14">
                  <c:v>43922</c:v>
                </c:pt>
                <c:pt idx="15">
                  <c:v>43952</c:v>
                </c:pt>
                <c:pt idx="16">
                  <c:v>43983</c:v>
                </c:pt>
                <c:pt idx="17">
                  <c:v>44013</c:v>
                </c:pt>
                <c:pt idx="18">
                  <c:v>44044</c:v>
                </c:pt>
                <c:pt idx="19">
                  <c:v>44075</c:v>
                </c:pt>
                <c:pt idx="20">
                  <c:v>44105</c:v>
                </c:pt>
                <c:pt idx="21">
                  <c:v>44136</c:v>
                </c:pt>
                <c:pt idx="22">
                  <c:v>44166</c:v>
                </c:pt>
                <c:pt idx="23">
                  <c:v>44197</c:v>
                </c:pt>
                <c:pt idx="24">
                  <c:v>44228</c:v>
                </c:pt>
                <c:pt idx="25">
                  <c:v>44256</c:v>
                </c:pt>
                <c:pt idx="26">
                  <c:v>44287</c:v>
                </c:pt>
                <c:pt idx="27">
                  <c:v>44317</c:v>
                </c:pt>
                <c:pt idx="28">
                  <c:v>44348</c:v>
                </c:pt>
                <c:pt idx="29">
                  <c:v>44378</c:v>
                </c:pt>
                <c:pt idx="30">
                  <c:v>44409</c:v>
                </c:pt>
                <c:pt idx="31">
                  <c:v>44440</c:v>
                </c:pt>
                <c:pt idx="32">
                  <c:v>44470</c:v>
                </c:pt>
                <c:pt idx="33">
                  <c:v>44501</c:v>
                </c:pt>
                <c:pt idx="34">
                  <c:v>44531</c:v>
                </c:pt>
                <c:pt idx="35">
                  <c:v>44562</c:v>
                </c:pt>
                <c:pt idx="36">
                  <c:v>44593</c:v>
                </c:pt>
                <c:pt idx="37">
                  <c:v>44621</c:v>
                </c:pt>
                <c:pt idx="38">
                  <c:v>44652</c:v>
                </c:pt>
                <c:pt idx="39">
                  <c:v>44682</c:v>
                </c:pt>
                <c:pt idx="40">
                  <c:v>44713</c:v>
                </c:pt>
                <c:pt idx="41">
                  <c:v>44743</c:v>
                </c:pt>
                <c:pt idx="42">
                  <c:v>44774</c:v>
                </c:pt>
                <c:pt idx="43">
                  <c:v>44805</c:v>
                </c:pt>
                <c:pt idx="44">
                  <c:v>44835</c:v>
                </c:pt>
                <c:pt idx="45">
                  <c:v>44866</c:v>
                </c:pt>
                <c:pt idx="46">
                  <c:v>44896</c:v>
                </c:pt>
                <c:pt idx="47">
                  <c:v>44927</c:v>
                </c:pt>
                <c:pt idx="48">
                  <c:v>44958</c:v>
                </c:pt>
                <c:pt idx="49">
                  <c:v>44986</c:v>
                </c:pt>
                <c:pt idx="50">
                  <c:v>45017</c:v>
                </c:pt>
                <c:pt idx="51">
                  <c:v>45047</c:v>
                </c:pt>
                <c:pt idx="52">
                  <c:v>45078</c:v>
                </c:pt>
                <c:pt idx="53">
                  <c:v>45108</c:v>
                </c:pt>
                <c:pt idx="54">
                  <c:v>45139</c:v>
                </c:pt>
                <c:pt idx="55">
                  <c:v>45170</c:v>
                </c:pt>
                <c:pt idx="56">
                  <c:v>45200</c:v>
                </c:pt>
                <c:pt idx="57">
                  <c:v>45231</c:v>
                </c:pt>
                <c:pt idx="58">
                  <c:v>45261</c:v>
                </c:pt>
                <c:pt idx="59">
                  <c:v>45292</c:v>
                </c:pt>
                <c:pt idx="60">
                  <c:v>45323</c:v>
                </c:pt>
              </c:numCache>
            </c:numRef>
          </c:cat>
          <c:val>
            <c:numRef>
              <c:f>'[Macroeconomic Landscape.xlsx]Remesas'!$B$20:$B$80</c:f>
              <c:numCache>
                <c:formatCode>#,##0.0000</c:formatCode>
                <c:ptCount val="61"/>
                <c:pt idx="0">
                  <c:v>2506.4369000000002</c:v>
                </c:pt>
                <c:pt idx="1">
                  <c:v>3038.1021999999998</c:v>
                </c:pt>
                <c:pt idx="2">
                  <c:v>3014.8780999999999</c:v>
                </c:pt>
                <c:pt idx="3">
                  <c:v>3387.2534000000001</c:v>
                </c:pt>
                <c:pt idx="4">
                  <c:v>3293.2442000000001</c:v>
                </c:pt>
                <c:pt idx="5">
                  <c:v>3371.3038999999999</c:v>
                </c:pt>
                <c:pt idx="6">
                  <c:v>3487.4940000000001</c:v>
                </c:pt>
                <c:pt idx="7">
                  <c:v>3181.9306999999999</c:v>
                </c:pt>
                <c:pt idx="8">
                  <c:v>3238.0284000000001</c:v>
                </c:pt>
                <c:pt idx="9">
                  <c:v>3006.5140000000001</c:v>
                </c:pt>
                <c:pt idx="10">
                  <c:v>3197.7419</c:v>
                </c:pt>
                <c:pt idx="11">
                  <c:v>2676.6262999999999</c:v>
                </c:pt>
                <c:pt idx="12">
                  <c:v>2803.4987999999998</c:v>
                </c:pt>
                <c:pt idx="13">
                  <c:v>4147.1145999999999</c:v>
                </c:pt>
                <c:pt idx="14">
                  <c:v>2982.6531</c:v>
                </c:pt>
                <c:pt idx="15">
                  <c:v>3541.8263000000002</c:v>
                </c:pt>
                <c:pt idx="16">
                  <c:v>3630.6224999999999</c:v>
                </c:pt>
                <c:pt idx="17">
                  <c:v>3629.1536999999998</c:v>
                </c:pt>
                <c:pt idx="18">
                  <c:v>3654.1707000000001</c:v>
                </c:pt>
                <c:pt idx="19">
                  <c:v>3673.8418999999999</c:v>
                </c:pt>
                <c:pt idx="20">
                  <c:v>3715.2525000000001</c:v>
                </c:pt>
                <c:pt idx="21">
                  <c:v>3491.9472999999998</c:v>
                </c:pt>
                <c:pt idx="22">
                  <c:v>3757.2255</c:v>
                </c:pt>
                <c:pt idx="23">
                  <c:v>3392.8085000000001</c:v>
                </c:pt>
                <c:pt idx="24">
                  <c:v>3264.1015000000002</c:v>
                </c:pt>
                <c:pt idx="25">
                  <c:v>4275.0937000000004</c:v>
                </c:pt>
                <c:pt idx="26">
                  <c:v>4167.7596000000003</c:v>
                </c:pt>
                <c:pt idx="27">
                  <c:v>4677.3251</c:v>
                </c:pt>
                <c:pt idx="28">
                  <c:v>4605.3267999999998</c:v>
                </c:pt>
                <c:pt idx="29">
                  <c:v>4616.2582000000002</c:v>
                </c:pt>
                <c:pt idx="30">
                  <c:v>4776.7196000000004</c:v>
                </c:pt>
                <c:pt idx="31">
                  <c:v>4436.0128000000004</c:v>
                </c:pt>
                <c:pt idx="32">
                  <c:v>4854.0865999999996</c:v>
                </c:pt>
                <c:pt idx="33">
                  <c:v>4689.3135000000002</c:v>
                </c:pt>
                <c:pt idx="34">
                  <c:v>4767.7923000000001</c:v>
                </c:pt>
                <c:pt idx="35">
                  <c:v>3935.0868</c:v>
                </c:pt>
                <c:pt idx="36">
                  <c:v>3928.4852000000001</c:v>
                </c:pt>
                <c:pt idx="37">
                  <c:v>4712.0937000000004</c:v>
                </c:pt>
                <c:pt idx="38">
                  <c:v>4749.1098000000002</c:v>
                </c:pt>
                <c:pt idx="39">
                  <c:v>5173.7152999999998</c:v>
                </c:pt>
                <c:pt idx="40">
                  <c:v>5150.2223000000004</c:v>
                </c:pt>
                <c:pt idx="41">
                  <c:v>5342.8370000000004</c:v>
                </c:pt>
                <c:pt idx="42">
                  <c:v>5160.1441000000004</c:v>
                </c:pt>
                <c:pt idx="43">
                  <c:v>5078.5861999999997</c:v>
                </c:pt>
                <c:pt idx="44">
                  <c:v>5404.6701999999996</c:v>
                </c:pt>
                <c:pt idx="45">
                  <c:v>4853.7460000000001</c:v>
                </c:pt>
                <c:pt idx="46">
                  <c:v>5379.1315999999997</c:v>
                </c:pt>
                <c:pt idx="47">
                  <c:v>4435.4259000000002</c:v>
                </c:pt>
                <c:pt idx="48">
                  <c:v>4347.2493999999997</c:v>
                </c:pt>
                <c:pt idx="49">
                  <c:v>5189.7691999999997</c:v>
                </c:pt>
                <c:pt idx="50">
                  <c:v>5006.6692999999996</c:v>
                </c:pt>
                <c:pt idx="51">
                  <c:v>5675.5604000000003</c:v>
                </c:pt>
                <c:pt idx="52">
                  <c:v>5584.4429</c:v>
                </c:pt>
                <c:pt idx="53">
                  <c:v>5668.0546000000004</c:v>
                </c:pt>
                <c:pt idx="54">
                  <c:v>5568.2127</c:v>
                </c:pt>
                <c:pt idx="55">
                  <c:v>5616.6566000000003</c:v>
                </c:pt>
                <c:pt idx="56">
                  <c:v>5817.8271999999997</c:v>
                </c:pt>
                <c:pt idx="57">
                  <c:v>4913.0348000000004</c:v>
                </c:pt>
                <c:pt idx="58">
                  <c:v>5496.8708999999999</c:v>
                </c:pt>
                <c:pt idx="59">
                  <c:v>4574.6261999999997</c:v>
                </c:pt>
                <c:pt idx="60" formatCode="#,##0.00">
                  <c:v>4510.0669900000003</c:v>
                </c:pt>
              </c:numCache>
            </c:numRef>
          </c:val>
          <c:smooth val="0"/>
          <c:extLst>
            <c:ext xmlns:c16="http://schemas.microsoft.com/office/drawing/2014/chart" uri="{C3380CC4-5D6E-409C-BE32-E72D297353CC}">
              <c16:uniqueId val="{00000000-4C9B-614B-8282-A9E8BBE37BA3}"/>
            </c:ext>
          </c:extLst>
        </c:ser>
        <c:dLbls>
          <c:showLegendKey val="0"/>
          <c:showVal val="0"/>
          <c:showCatName val="0"/>
          <c:showSerName val="0"/>
          <c:showPercent val="0"/>
          <c:showBubbleSize val="0"/>
        </c:dLbls>
        <c:dropLines>
          <c:spPr>
            <a:ln w="9525" cap="flat" cmpd="sng" algn="ctr">
              <a:solidFill>
                <a:schemeClr val="lt1">
                  <a:alpha val="40000"/>
                </a:schemeClr>
              </a:solidFill>
              <a:round/>
            </a:ln>
            <a:effectLst/>
          </c:spPr>
        </c:dropLines>
        <c:marker val="1"/>
        <c:smooth val="0"/>
        <c:axId val="1603520879"/>
        <c:axId val="1604721583"/>
      </c:lineChart>
      <c:lineChart>
        <c:grouping val="standard"/>
        <c:varyColors val="0"/>
        <c:ser>
          <c:idx val="1"/>
          <c:order val="1"/>
          <c:tx>
            <c:strRef>
              <c:f>'[Macroeconomic Landscape.xlsx]Remesas'!$Q$18</c:f>
              <c:strCache>
                <c:ptCount val="1"/>
                <c:pt idx="0">
                  <c:v>USD por Operación</c:v>
                </c:pt>
              </c:strCache>
            </c:strRef>
          </c:tx>
          <c:spPr>
            <a:ln w="25400" cap="rnd">
              <a:solidFill>
                <a:schemeClr val="accent2"/>
              </a:solidFill>
              <a:round/>
            </a:ln>
            <a:effectLst/>
          </c:spPr>
          <c:marker>
            <c:symbol val="none"/>
          </c:marker>
          <c:val>
            <c:numRef>
              <c:f>'[Macroeconomic Landscape.xlsx]Remesas'!$Q$21:$Q$81</c:f>
              <c:numCache>
                <c:formatCode>General</c:formatCode>
                <c:ptCount val="61"/>
                <c:pt idx="0">
                  <c:v>318.85829062441223</c:v>
                </c:pt>
                <c:pt idx="1">
                  <c:v>320.85828111770047</c:v>
                </c:pt>
                <c:pt idx="2">
                  <c:v>321.45949343975593</c:v>
                </c:pt>
                <c:pt idx="3">
                  <c:v>334.71092288193904</c:v>
                </c:pt>
                <c:pt idx="4">
                  <c:v>339.15238258976188</c:v>
                </c:pt>
                <c:pt idx="5">
                  <c:v>343.66311713379639</c:v>
                </c:pt>
                <c:pt idx="6">
                  <c:v>327.97414451976971</c:v>
                </c:pt>
                <c:pt idx="7">
                  <c:v>322.13783836860802</c:v>
                </c:pt>
                <c:pt idx="8">
                  <c:v>329.25427894415276</c:v>
                </c:pt>
                <c:pt idx="9">
                  <c:v>326.7959232852611</c:v>
                </c:pt>
                <c:pt idx="10">
                  <c:v>321.02435820046304</c:v>
                </c:pt>
                <c:pt idx="11">
                  <c:v>321.16640447898732</c:v>
                </c:pt>
                <c:pt idx="12">
                  <c:v>377.27413280064582</c:v>
                </c:pt>
                <c:pt idx="13">
                  <c:v>330.07090986776706</c:v>
                </c:pt>
                <c:pt idx="14">
                  <c:v>320.28361953793342</c:v>
                </c:pt>
                <c:pt idx="15">
                  <c:v>340.83602599259922</c:v>
                </c:pt>
                <c:pt idx="16">
                  <c:v>343.55114411696184</c:v>
                </c:pt>
                <c:pt idx="17">
                  <c:v>341.51089737095623</c:v>
                </c:pt>
                <c:pt idx="18">
                  <c:v>347.3938618328491</c:v>
                </c:pt>
                <c:pt idx="19">
                  <c:v>342.1662875924477</c:v>
                </c:pt>
                <c:pt idx="20">
                  <c:v>349.33544231616497</c:v>
                </c:pt>
                <c:pt idx="21">
                  <c:v>339.76609001533785</c:v>
                </c:pt>
                <c:pt idx="22">
                  <c:v>343.77700633272377</c:v>
                </c:pt>
                <c:pt idx="23">
                  <c:v>351.50349220352024</c:v>
                </c:pt>
                <c:pt idx="24">
                  <c:v>371.63171695479741</c:v>
                </c:pt>
                <c:pt idx="25">
                  <c:v>375.17602918980265</c:v>
                </c:pt>
                <c:pt idx="26">
                  <c:v>367.55577233840381</c:v>
                </c:pt>
                <c:pt idx="27">
                  <c:v>394.08953849100175</c:v>
                </c:pt>
                <c:pt idx="28">
                  <c:v>391.1388451678414</c:v>
                </c:pt>
                <c:pt idx="29">
                  <c:v>387.00215411707939</c:v>
                </c:pt>
                <c:pt idx="30">
                  <c:v>381.34578050622042</c:v>
                </c:pt>
                <c:pt idx="31">
                  <c:v>384.02629433500118</c:v>
                </c:pt>
                <c:pt idx="32">
                  <c:v>400.32897516999401</c:v>
                </c:pt>
                <c:pt idx="33">
                  <c:v>377.93830902971052</c:v>
                </c:pt>
                <c:pt idx="34">
                  <c:v>369.46975827633906</c:v>
                </c:pt>
                <c:pt idx="35">
                  <c:v>373.38124340747004</c:v>
                </c:pt>
                <c:pt idx="36">
                  <c:v>392.64744776734534</c:v>
                </c:pt>
                <c:pt idx="37">
                  <c:v>391.18212356324824</c:v>
                </c:pt>
                <c:pt idx="38">
                  <c:v>378.85260072750441</c:v>
                </c:pt>
                <c:pt idx="39">
                  <c:v>404.3636015606034</c:v>
                </c:pt>
                <c:pt idx="40">
                  <c:v>405.97433431437292</c:v>
                </c:pt>
                <c:pt idx="41">
                  <c:v>390.19501341673794</c:v>
                </c:pt>
                <c:pt idx="42">
                  <c:v>394.43647800959786</c:v>
                </c:pt>
                <c:pt idx="43">
                  <c:v>385.1528038234004</c:v>
                </c:pt>
                <c:pt idx="44">
                  <c:v>393.50955765881503</c:v>
                </c:pt>
                <c:pt idx="45">
                  <c:v>390.1743178445148</c:v>
                </c:pt>
                <c:pt idx="46">
                  <c:v>374.43521639137697</c:v>
                </c:pt>
                <c:pt idx="47">
                  <c:v>374.79774196237736</c:v>
                </c:pt>
                <c:pt idx="48">
                  <c:v>394.20479508034845</c:v>
                </c:pt>
                <c:pt idx="49">
                  <c:v>382.27247940425383</c:v>
                </c:pt>
                <c:pt idx="50">
                  <c:v>389.92272597706875</c:v>
                </c:pt>
                <c:pt idx="51">
                  <c:v>406.91194865854669</c:v>
                </c:pt>
                <c:pt idx="52">
                  <c:v>409.31444246465003</c:v>
                </c:pt>
                <c:pt idx="53">
                  <c:v>402.94983762856288</c:v>
                </c:pt>
                <c:pt idx="54">
                  <c:v>403.52878290950758</c:v>
                </c:pt>
                <c:pt idx="55">
                  <c:v>397.01434705612081</c:v>
                </c:pt>
                <c:pt idx="56">
                  <c:v>386.380076864947</c:v>
                </c:pt>
                <c:pt idx="57">
                  <c:v>390.13756345029952</c:v>
                </c:pt>
                <c:pt idx="58">
                  <c:v>388.84388414616421</c:v>
                </c:pt>
                <c:pt idx="59">
                  <c:v>383.95930313187802</c:v>
                </c:pt>
                <c:pt idx="60">
                  <c:v>389.76358220594835</c:v>
                </c:pt>
              </c:numCache>
            </c:numRef>
          </c:val>
          <c:smooth val="0"/>
          <c:extLst>
            <c:ext xmlns:c16="http://schemas.microsoft.com/office/drawing/2014/chart" uri="{C3380CC4-5D6E-409C-BE32-E72D297353CC}">
              <c16:uniqueId val="{00000001-4C9B-614B-8282-A9E8BBE37BA3}"/>
            </c:ext>
          </c:extLst>
        </c:ser>
        <c:dLbls>
          <c:showLegendKey val="0"/>
          <c:showVal val="0"/>
          <c:showCatName val="0"/>
          <c:showSerName val="0"/>
          <c:showPercent val="0"/>
          <c:showBubbleSize val="0"/>
        </c:dLbls>
        <c:marker val="1"/>
        <c:smooth val="0"/>
        <c:axId val="1607292559"/>
        <c:axId val="1570763007"/>
      </c:lineChart>
      <c:dateAx>
        <c:axId val="1603520879"/>
        <c:scaling>
          <c:orientation val="minMax"/>
        </c:scaling>
        <c:delete val="0"/>
        <c:axPos val="b"/>
        <c:numFmt formatCode="m/d/yy" sourceLinked="1"/>
        <c:majorTickMark val="out"/>
        <c:minorTickMark val="none"/>
        <c:tickLblPos val="nextTo"/>
        <c:spPr>
          <a:noFill/>
          <a:ln w="9575" cap="flat" cmpd="sng" algn="ctr">
            <a:solidFill>
              <a:schemeClr val="lt1">
                <a:lumMod val="75000"/>
              </a:schemeClr>
            </a:solidFill>
            <a:round/>
            <a:headEnd type="none" w="sm" len="sm"/>
            <a:tailEnd type="none" w="sm" len="sm"/>
          </a:ln>
          <a:effectLst/>
        </c:spPr>
        <c:txPr>
          <a:bodyPr rot="-600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s-MX"/>
          </a:p>
        </c:txPr>
        <c:crossAx val="1604721583"/>
        <c:crosses val="autoZero"/>
        <c:auto val="1"/>
        <c:lblOffset val="100"/>
        <c:baseTimeUnit val="months"/>
      </c:dateAx>
      <c:valAx>
        <c:axId val="1604721583"/>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prstDash val="sysDot"/>
              <a:round/>
            </a:ln>
            <a:effectLst/>
          </c:spPr>
        </c:majorGridlines>
        <c:numFmt formatCode="#,##0.0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s-MX"/>
          </a:p>
        </c:txPr>
        <c:crossAx val="1603520879"/>
        <c:crosses val="autoZero"/>
        <c:crossBetween val="between"/>
      </c:valAx>
      <c:valAx>
        <c:axId val="1570763007"/>
        <c:scaling>
          <c:orientation val="minMax"/>
          <c:max val="600"/>
          <c:min val="20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s-MX"/>
          </a:p>
        </c:txPr>
        <c:crossAx val="1607292559"/>
        <c:crosses val="max"/>
        <c:crossBetween val="between"/>
      </c:valAx>
      <c:catAx>
        <c:axId val="1607292559"/>
        <c:scaling>
          <c:orientation val="minMax"/>
        </c:scaling>
        <c:delete val="1"/>
        <c:axPos val="b"/>
        <c:majorTickMark val="out"/>
        <c:minorTickMark val="none"/>
        <c:tickLblPos val="nextTo"/>
        <c:crossAx val="157076300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lt1">
          <a:lumMod val="75000"/>
        </a:schemeClr>
      </a:solidFill>
      <a:round/>
    </a:ln>
    <a:effectLst/>
  </c:spPr>
  <c:txPr>
    <a:bodyPr/>
    <a:lstStyle/>
    <a:p>
      <a:pPr>
        <a:defRPr/>
      </a:pPr>
      <a:endParaRPr lang="es-MX"/>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'[Macroeconomic Landscape.xlsx]Remesas'!$J$87</c:f>
              <c:strCache>
                <c:ptCount val="1"/>
                <c:pt idx="0">
                  <c:v># Operaciones</c:v>
                </c:pt>
              </c:strCache>
            </c:strRef>
          </c:tx>
          <c:spPr>
            <a:solidFill>
              <a:schemeClr val="accent1"/>
            </a:solidFill>
            <a:ln w="15875">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'[Macroeconomic Landscape.xlsx]Remesas'!$K$86</c:f>
              <c:strCache>
                <c:ptCount val="1"/>
                <c:pt idx="0">
                  <c:v>Contribución</c:v>
                </c:pt>
              </c:strCache>
            </c:strRef>
          </c:cat>
          <c:val>
            <c:numRef>
              <c:f>'[Macroeconomic Landscape.xlsx]Remesas'!$K$87</c:f>
              <c:numCache>
                <c:formatCode>0.0</c:formatCode>
                <c:ptCount val="1"/>
                <c:pt idx="0">
                  <c:v>5.0224974363368258</c:v>
                </c:pt>
              </c:numCache>
            </c:numRef>
          </c:val>
          <c:extLst>
            <c:ext xmlns:c16="http://schemas.microsoft.com/office/drawing/2014/chart" uri="{C3380CC4-5D6E-409C-BE32-E72D297353CC}">
              <c16:uniqueId val="{00000000-7202-7E4F-9082-FD369CAC3FA3}"/>
            </c:ext>
          </c:extLst>
        </c:ser>
        <c:ser>
          <c:idx val="1"/>
          <c:order val="1"/>
          <c:tx>
            <c:strRef>
              <c:f>'[Macroeconomic Landscape.xlsx]Remesas'!$J$88</c:f>
              <c:strCache>
                <c:ptCount val="1"/>
                <c:pt idx="0">
                  <c:v>Monto por Operación</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'[Macroeconomic Landscape.xlsx]Remesas'!$K$86</c:f>
              <c:strCache>
                <c:ptCount val="1"/>
                <c:pt idx="0">
                  <c:v>Contribución</c:v>
                </c:pt>
              </c:strCache>
            </c:strRef>
          </c:cat>
          <c:val>
            <c:numRef>
              <c:f>'[Macroeconomic Landscape.xlsx]Remesas'!$K$88</c:f>
              <c:numCache>
                <c:formatCode>0.0</c:formatCode>
                <c:ptCount val="1"/>
                <c:pt idx="0">
                  <c:v>1.3251581216796371</c:v>
                </c:pt>
              </c:numCache>
            </c:numRef>
          </c:val>
          <c:extLst>
            <c:ext xmlns:c16="http://schemas.microsoft.com/office/drawing/2014/chart" uri="{C3380CC4-5D6E-409C-BE32-E72D297353CC}">
              <c16:uniqueId val="{00000001-7202-7E4F-9082-FD369CAC3FA3}"/>
            </c:ext>
          </c:extLst>
        </c:ser>
        <c:ser>
          <c:idx val="2"/>
          <c:order val="2"/>
          <c:tx>
            <c:strRef>
              <c:f>'[Macroeconomic Landscape.xlsx]Remesas'!$J$89</c:f>
              <c:strCache>
                <c:ptCount val="1"/>
                <c:pt idx="0">
                  <c:v>Total</c:v>
                </c:pt>
              </c:strCache>
            </c:strRef>
          </c:tx>
          <c:spPr>
            <a:no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s-MX"/>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'[Macroeconomic Landscape.xlsx]Remesas'!$K$86</c:f>
              <c:strCache>
                <c:ptCount val="1"/>
                <c:pt idx="0">
                  <c:v>Contribución</c:v>
                </c:pt>
              </c:strCache>
            </c:strRef>
          </c:cat>
          <c:val>
            <c:numRef>
              <c:f>'[Macroeconomic Landscape.xlsx]Remesas'!$K$89</c:f>
              <c:numCache>
                <c:formatCode>0.0</c:formatCode>
                <c:ptCount val="1"/>
                <c:pt idx="0">
                  <c:v>6.3476555580164629</c:v>
                </c:pt>
              </c:numCache>
            </c:numRef>
          </c:val>
          <c:extLst>
            <c:ext xmlns:c16="http://schemas.microsoft.com/office/drawing/2014/chart" uri="{C3380CC4-5D6E-409C-BE32-E72D297353CC}">
              <c16:uniqueId val="{00000002-7202-7E4F-9082-FD369CAC3FA3}"/>
            </c:ext>
          </c:extLst>
        </c:ser>
        <c:dLbls>
          <c:showLegendKey val="0"/>
          <c:showVal val="0"/>
          <c:showCatName val="0"/>
          <c:showSerName val="0"/>
          <c:showPercent val="0"/>
          <c:showBubbleSize val="0"/>
        </c:dLbls>
        <c:gapWidth val="83"/>
        <c:overlap val="100"/>
        <c:serLines>
          <c:spPr>
            <a:ln w="9525" cap="flat" cmpd="sng" algn="ctr">
              <a:solidFill>
                <a:schemeClr val="tx1">
                  <a:lumMod val="35000"/>
                  <a:lumOff val="65000"/>
                </a:schemeClr>
              </a:solidFill>
              <a:round/>
            </a:ln>
            <a:effectLst/>
          </c:spPr>
        </c:serLines>
        <c:axId val="84855952"/>
        <c:axId val="59017008"/>
      </c:barChart>
      <c:catAx>
        <c:axId val="84855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MX"/>
          </a:p>
        </c:txPr>
        <c:crossAx val="59017008"/>
        <c:crosses val="autoZero"/>
        <c:auto val="1"/>
        <c:lblAlgn val="ctr"/>
        <c:lblOffset val="100"/>
        <c:noMultiLvlLbl val="0"/>
      </c:catAx>
      <c:valAx>
        <c:axId val="59017008"/>
        <c:scaling>
          <c:orientation val="minMax"/>
          <c:max val="9"/>
          <c:min val="0"/>
        </c:scaling>
        <c:delete val="1"/>
        <c:axPos val="l"/>
        <c:numFmt formatCode="0.0" sourceLinked="1"/>
        <c:majorTickMark val="out"/>
        <c:minorTickMark val="none"/>
        <c:tickLblPos val="nextTo"/>
        <c:crossAx val="84855952"/>
        <c:crosses val="autoZero"/>
        <c:crossBetween val="between"/>
      </c:valAx>
      <c:spPr>
        <a:noFill/>
        <a:ln>
          <a:noFill/>
        </a:ln>
        <a:effectLst/>
      </c:spPr>
    </c:plotArea>
    <c:legend>
      <c:legendPos val="r"/>
      <c:layout>
        <c:manualLayout>
          <c:xMode val="edge"/>
          <c:yMode val="edge"/>
          <c:x val="0.61997718204785712"/>
          <c:y val="7.7204309813061658E-2"/>
          <c:w val="0.28108782556026651"/>
          <c:h val="0.7851727360368779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85000"/>
      </a:schemeClr>
    </a:solidFill>
    <a:ln>
      <a:noFill/>
    </a:ln>
    <a:effectLst/>
  </c:spPr>
  <c:txPr>
    <a:bodyPr/>
    <a:lstStyle/>
    <a:p>
      <a:pPr>
        <a:defRPr sz="1100"/>
      </a:pPr>
      <a:endParaRPr lang="es-MX"/>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257170891797386E-2"/>
          <c:y val="0.13301264905294444"/>
          <c:w val="0.76682213263599575"/>
          <c:h val="0.69590199875197822"/>
        </c:manualLayout>
      </c:layout>
      <c:barChart>
        <c:barDir val="col"/>
        <c:grouping val="stacked"/>
        <c:varyColors val="0"/>
        <c:ser>
          <c:idx val="0"/>
          <c:order val="0"/>
          <c:tx>
            <c:strRef>
              <c:f>'[Macroeconomic Landscape.xlsx]Pobreza Laboral'!$IP$2</c:f>
              <c:strCache>
                <c:ptCount val="1"/>
                <c:pt idx="0">
                  <c:v>Permanentes</c:v>
                </c:pt>
              </c:strCache>
            </c:strRef>
          </c:tx>
          <c:spPr>
            <a:solidFill>
              <a:srgbClr val="92D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'[Macroeconomic Landscape.xlsx]Pobreza Laboral'!$IO$3:$IO$100</c:f>
              <c:strCache>
                <c:ptCount val="98"/>
                <c:pt idx="0">
                  <c:v>Feb 2024</c:v>
                </c:pt>
                <c:pt idx="1">
                  <c:v>Ene 2024</c:v>
                </c:pt>
                <c:pt idx="2">
                  <c:v>Dic 2023</c:v>
                </c:pt>
                <c:pt idx="3">
                  <c:v>Nov 2023</c:v>
                </c:pt>
                <c:pt idx="4">
                  <c:v>Oct 2023</c:v>
                </c:pt>
                <c:pt idx="5">
                  <c:v>Sep 2023</c:v>
                </c:pt>
                <c:pt idx="6">
                  <c:v>Ago 2023</c:v>
                </c:pt>
                <c:pt idx="7">
                  <c:v>Jul 2023</c:v>
                </c:pt>
                <c:pt idx="8">
                  <c:v>Jun 2023</c:v>
                </c:pt>
                <c:pt idx="9">
                  <c:v>May 2023</c:v>
                </c:pt>
                <c:pt idx="10">
                  <c:v>Abr 2023</c:v>
                </c:pt>
                <c:pt idx="11">
                  <c:v>Mar 2023</c:v>
                </c:pt>
                <c:pt idx="12">
                  <c:v>Feb 2023</c:v>
                </c:pt>
                <c:pt idx="13">
                  <c:v>Ene 2023</c:v>
                </c:pt>
                <c:pt idx="14">
                  <c:v>Dic 2022</c:v>
                </c:pt>
                <c:pt idx="15">
                  <c:v>Nov 2022</c:v>
                </c:pt>
                <c:pt idx="16">
                  <c:v>Oct 2022</c:v>
                </c:pt>
                <c:pt idx="17">
                  <c:v>Sep 2022</c:v>
                </c:pt>
                <c:pt idx="18">
                  <c:v>Ago 2022</c:v>
                </c:pt>
                <c:pt idx="19">
                  <c:v>Jul 2022</c:v>
                </c:pt>
                <c:pt idx="20">
                  <c:v>Jun 2022</c:v>
                </c:pt>
                <c:pt idx="21">
                  <c:v>May 2022</c:v>
                </c:pt>
                <c:pt idx="22">
                  <c:v>Abr 2023</c:v>
                </c:pt>
                <c:pt idx="23">
                  <c:v>Mar 2022</c:v>
                </c:pt>
                <c:pt idx="24">
                  <c:v>Feb 2022</c:v>
                </c:pt>
                <c:pt idx="25">
                  <c:v>Ene 2022</c:v>
                </c:pt>
                <c:pt idx="26">
                  <c:v>Dic 2021</c:v>
                </c:pt>
                <c:pt idx="27">
                  <c:v>Nov 2021</c:v>
                </c:pt>
                <c:pt idx="28">
                  <c:v>Oct 2021</c:v>
                </c:pt>
                <c:pt idx="29">
                  <c:v>Sep 2021</c:v>
                </c:pt>
                <c:pt idx="30">
                  <c:v>Ago 2021</c:v>
                </c:pt>
                <c:pt idx="31">
                  <c:v>Jul 2021</c:v>
                </c:pt>
                <c:pt idx="32">
                  <c:v>Jun 2021</c:v>
                </c:pt>
                <c:pt idx="33">
                  <c:v>May 2021</c:v>
                </c:pt>
                <c:pt idx="34">
                  <c:v>Abr 2021</c:v>
                </c:pt>
                <c:pt idx="35">
                  <c:v>Mar 2021</c:v>
                </c:pt>
                <c:pt idx="36">
                  <c:v>Feb 2021</c:v>
                </c:pt>
                <c:pt idx="37">
                  <c:v>Ene 2021</c:v>
                </c:pt>
                <c:pt idx="38">
                  <c:v>Dic 2020</c:v>
                </c:pt>
                <c:pt idx="39">
                  <c:v>Nov 2020</c:v>
                </c:pt>
                <c:pt idx="40">
                  <c:v>Oct 2020</c:v>
                </c:pt>
                <c:pt idx="41">
                  <c:v>Sep 2020</c:v>
                </c:pt>
                <c:pt idx="42">
                  <c:v>Ago 2020</c:v>
                </c:pt>
                <c:pt idx="43">
                  <c:v>Jul 2020</c:v>
                </c:pt>
                <c:pt idx="44">
                  <c:v>Jun 2020</c:v>
                </c:pt>
                <c:pt idx="45">
                  <c:v>May 2020</c:v>
                </c:pt>
                <c:pt idx="46">
                  <c:v>Abr 2020</c:v>
                </c:pt>
                <c:pt idx="47">
                  <c:v>Mar 2020</c:v>
                </c:pt>
                <c:pt idx="48">
                  <c:v>Feb 2020</c:v>
                </c:pt>
                <c:pt idx="49">
                  <c:v>Ene 2020</c:v>
                </c:pt>
                <c:pt idx="50">
                  <c:v>Dic 2019</c:v>
                </c:pt>
                <c:pt idx="51">
                  <c:v>Nov 2019</c:v>
                </c:pt>
                <c:pt idx="52">
                  <c:v>Oct 2019</c:v>
                </c:pt>
                <c:pt idx="53">
                  <c:v>Sep 2019</c:v>
                </c:pt>
                <c:pt idx="54">
                  <c:v>Ago 2019</c:v>
                </c:pt>
                <c:pt idx="55">
                  <c:v>Jul 2019</c:v>
                </c:pt>
                <c:pt idx="56">
                  <c:v>Jun 2019</c:v>
                </c:pt>
                <c:pt idx="57">
                  <c:v>May 2019</c:v>
                </c:pt>
                <c:pt idx="58">
                  <c:v>Abr 2019</c:v>
                </c:pt>
                <c:pt idx="59">
                  <c:v>Mar 2019</c:v>
                </c:pt>
                <c:pt idx="60">
                  <c:v>Feb 2019</c:v>
                </c:pt>
                <c:pt idx="61">
                  <c:v>Ene 2019</c:v>
                </c:pt>
                <c:pt idx="62">
                  <c:v>Dic 2018</c:v>
                </c:pt>
                <c:pt idx="63">
                  <c:v>Nov 2018</c:v>
                </c:pt>
                <c:pt idx="64">
                  <c:v>Oct 2018</c:v>
                </c:pt>
                <c:pt idx="65">
                  <c:v>Sep 2018</c:v>
                </c:pt>
                <c:pt idx="66">
                  <c:v>Ago 2018</c:v>
                </c:pt>
                <c:pt idx="67">
                  <c:v>Jul 2018</c:v>
                </c:pt>
                <c:pt idx="68">
                  <c:v>Jun 2018</c:v>
                </c:pt>
                <c:pt idx="69">
                  <c:v>May 2018</c:v>
                </c:pt>
                <c:pt idx="70">
                  <c:v>Abr 2018</c:v>
                </c:pt>
                <c:pt idx="71">
                  <c:v>Mar 2018</c:v>
                </c:pt>
                <c:pt idx="72">
                  <c:v>Feb 2018</c:v>
                </c:pt>
                <c:pt idx="73">
                  <c:v>Ene 2018</c:v>
                </c:pt>
                <c:pt idx="74">
                  <c:v>Dic 2017</c:v>
                </c:pt>
                <c:pt idx="75">
                  <c:v>Nov 2017</c:v>
                </c:pt>
                <c:pt idx="76">
                  <c:v>Oct 2017</c:v>
                </c:pt>
                <c:pt idx="77">
                  <c:v>Sep 2017</c:v>
                </c:pt>
                <c:pt idx="78">
                  <c:v>Ago 2017</c:v>
                </c:pt>
                <c:pt idx="79">
                  <c:v>Jul 2017</c:v>
                </c:pt>
                <c:pt idx="80">
                  <c:v>Jun 2017</c:v>
                </c:pt>
                <c:pt idx="81">
                  <c:v>May 2017</c:v>
                </c:pt>
                <c:pt idx="82">
                  <c:v>Abr 2017</c:v>
                </c:pt>
                <c:pt idx="83">
                  <c:v>Mar 2017</c:v>
                </c:pt>
                <c:pt idx="84">
                  <c:v>Feb 2017</c:v>
                </c:pt>
                <c:pt idx="85">
                  <c:v>Ene 2017</c:v>
                </c:pt>
                <c:pt idx="86">
                  <c:v>Dic 2016</c:v>
                </c:pt>
                <c:pt idx="87">
                  <c:v>Nov 2016</c:v>
                </c:pt>
                <c:pt idx="88">
                  <c:v>Oct 2016</c:v>
                </c:pt>
                <c:pt idx="89">
                  <c:v>Sep 2016</c:v>
                </c:pt>
                <c:pt idx="90">
                  <c:v>Ago 2016</c:v>
                </c:pt>
                <c:pt idx="91">
                  <c:v>Jul 2016</c:v>
                </c:pt>
                <c:pt idx="92">
                  <c:v>Jun 2016</c:v>
                </c:pt>
                <c:pt idx="93">
                  <c:v>May 2016</c:v>
                </c:pt>
                <c:pt idx="94">
                  <c:v>Abr 2016</c:v>
                </c:pt>
                <c:pt idx="95">
                  <c:v>Mar 2016</c:v>
                </c:pt>
                <c:pt idx="96">
                  <c:v>Feb 2016</c:v>
                </c:pt>
                <c:pt idx="97">
                  <c:v>Ene 2016</c:v>
                </c:pt>
              </c:strCache>
            </c:strRef>
          </c:cat>
          <c:val>
            <c:numRef>
              <c:f>'[Macroeconomic Landscape.xlsx]Pobreza Laboral'!$IP$3:$IP$100</c:f>
              <c:numCache>
                <c:formatCode>_-* #,##0_-;\-* #,##0_-;_-* "-"??_-;_-@_-</c:formatCode>
                <c:ptCount val="98"/>
                <c:pt idx="0">
                  <c:v>494986</c:v>
                </c:pt>
                <c:pt idx="1">
                  <c:v>509358</c:v>
                </c:pt>
                <c:pt idx="2">
                  <c:v>494196</c:v>
                </c:pt>
                <c:pt idx="3">
                  <c:v>524305</c:v>
                </c:pt>
                <c:pt idx="4">
                  <c:v>529482</c:v>
                </c:pt>
                <c:pt idx="5">
                  <c:v>531181</c:v>
                </c:pt>
                <c:pt idx="6">
                  <c:v>561715</c:v>
                </c:pt>
                <c:pt idx="7">
                  <c:v>588684</c:v>
                </c:pt>
                <c:pt idx="8">
                  <c:v>603533</c:v>
                </c:pt>
                <c:pt idx="9">
                  <c:v>625398</c:v>
                </c:pt>
                <c:pt idx="10">
                  <c:v>588763</c:v>
                </c:pt>
                <c:pt idx="11">
                  <c:v>586893</c:v>
                </c:pt>
                <c:pt idx="12">
                  <c:v>549956</c:v>
                </c:pt>
                <c:pt idx="13">
                  <c:v>551715</c:v>
                </c:pt>
                <c:pt idx="14">
                  <c:v>571655</c:v>
                </c:pt>
                <c:pt idx="15">
                  <c:v>592229</c:v>
                </c:pt>
                <c:pt idx="16">
                  <c:v>633376</c:v>
                </c:pt>
                <c:pt idx="17">
                  <c:v>603324</c:v>
                </c:pt>
                <c:pt idx="18">
                  <c:v>614288</c:v>
                </c:pt>
                <c:pt idx="19">
                  <c:v>632321</c:v>
                </c:pt>
                <c:pt idx="20">
                  <c:v>973998</c:v>
                </c:pt>
                <c:pt idx="21">
                  <c:v>1000860</c:v>
                </c:pt>
                <c:pt idx="22">
                  <c:v>1024276</c:v>
                </c:pt>
                <c:pt idx="23">
                  <c:v>1055307</c:v>
                </c:pt>
                <c:pt idx="24">
                  <c:v>1050678</c:v>
                </c:pt>
                <c:pt idx="25">
                  <c:v>1001939</c:v>
                </c:pt>
                <c:pt idx="26">
                  <c:v>948711</c:v>
                </c:pt>
                <c:pt idx="27">
                  <c:v>973935</c:v>
                </c:pt>
                <c:pt idx="28">
                  <c:v>954419</c:v>
                </c:pt>
                <c:pt idx="29">
                  <c:v>954115</c:v>
                </c:pt>
                <c:pt idx="30">
                  <c:v>890888</c:v>
                </c:pt>
                <c:pt idx="31">
                  <c:v>812677</c:v>
                </c:pt>
                <c:pt idx="32">
                  <c:v>444918</c:v>
                </c:pt>
                <c:pt idx="33">
                  <c:v>267094</c:v>
                </c:pt>
                <c:pt idx="34">
                  <c:v>-39876</c:v>
                </c:pt>
                <c:pt idx="35">
                  <c:v>-456880</c:v>
                </c:pt>
                <c:pt idx="36">
                  <c:v>-577925</c:v>
                </c:pt>
                <c:pt idx="37">
                  <c:v>-591115</c:v>
                </c:pt>
                <c:pt idx="38">
                  <c:v>-560473</c:v>
                </c:pt>
                <c:pt idx="39">
                  <c:v>-618698</c:v>
                </c:pt>
                <c:pt idx="40">
                  <c:v>-664141</c:v>
                </c:pt>
                <c:pt idx="41">
                  <c:v>-668684</c:v>
                </c:pt>
                <c:pt idx="42">
                  <c:v>-641968</c:v>
                </c:pt>
                <c:pt idx="43">
                  <c:v>-642123</c:v>
                </c:pt>
                <c:pt idx="44">
                  <c:v>-623835</c:v>
                </c:pt>
                <c:pt idx="45">
                  <c:v>-504310</c:v>
                </c:pt>
                <c:pt idx="46">
                  <c:v>-208892</c:v>
                </c:pt>
                <c:pt idx="47">
                  <c:v>190421</c:v>
                </c:pt>
                <c:pt idx="48">
                  <c:v>298559</c:v>
                </c:pt>
                <c:pt idx="49">
                  <c:v>317009</c:v>
                </c:pt>
                <c:pt idx="50">
                  <c:v>326439</c:v>
                </c:pt>
                <c:pt idx="51">
                  <c:v>325371</c:v>
                </c:pt>
                <c:pt idx="52">
                  <c:v>340347</c:v>
                </c:pt>
                <c:pt idx="53">
                  <c:v>360624</c:v>
                </c:pt>
                <c:pt idx="54">
                  <c:v>369106</c:v>
                </c:pt>
                <c:pt idx="55">
                  <c:v>417984</c:v>
                </c:pt>
                <c:pt idx="56">
                  <c:v>441601</c:v>
                </c:pt>
                <c:pt idx="57">
                  <c:v>443073</c:v>
                </c:pt>
                <c:pt idx="58">
                  <c:v>454365</c:v>
                </c:pt>
                <c:pt idx="59">
                  <c:v>502340</c:v>
                </c:pt>
                <c:pt idx="60">
                  <c:v>518265</c:v>
                </c:pt>
                <c:pt idx="61">
                  <c:v>552720</c:v>
                </c:pt>
                <c:pt idx="62">
                  <c:v>554239</c:v>
                </c:pt>
                <c:pt idx="63">
                  <c:v>607787</c:v>
                </c:pt>
                <c:pt idx="64">
                  <c:v>622858</c:v>
                </c:pt>
                <c:pt idx="65">
                  <c:v>616226</c:v>
                </c:pt>
                <c:pt idx="66">
                  <c:v>620477</c:v>
                </c:pt>
                <c:pt idx="67">
                  <c:v>610830</c:v>
                </c:pt>
                <c:pt idx="68">
                  <c:v>617683</c:v>
                </c:pt>
                <c:pt idx="69">
                  <c:v>681058</c:v>
                </c:pt>
                <c:pt idx="70">
                  <c:v>693490</c:v>
                </c:pt>
                <c:pt idx="71">
                  <c:v>642230</c:v>
                </c:pt>
                <c:pt idx="72">
                  <c:v>694459</c:v>
                </c:pt>
                <c:pt idx="73">
                  <c:v>666925</c:v>
                </c:pt>
                <c:pt idx="74">
                  <c:v>644556</c:v>
                </c:pt>
                <c:pt idx="75">
                  <c:v>666676</c:v>
                </c:pt>
                <c:pt idx="76">
                  <c:v>676585</c:v>
                </c:pt>
                <c:pt idx="77">
                  <c:v>679046</c:v>
                </c:pt>
                <c:pt idx="78">
                  <c:v>700875</c:v>
                </c:pt>
                <c:pt idx="79">
                  <c:v>692041</c:v>
                </c:pt>
                <c:pt idx="80">
                  <c:v>687477</c:v>
                </c:pt>
                <c:pt idx="81">
                  <c:v>683323</c:v>
                </c:pt>
                <c:pt idx="82">
                  <c:v>673957</c:v>
                </c:pt>
                <c:pt idx="83">
                  <c:v>721980</c:v>
                </c:pt>
                <c:pt idx="84">
                  <c:v>650178</c:v>
                </c:pt>
                <c:pt idx="85">
                  <c:v>656195</c:v>
                </c:pt>
                <c:pt idx="86">
                  <c:v>649761</c:v>
                </c:pt>
                <c:pt idx="87">
                  <c:v>657996</c:v>
                </c:pt>
                <c:pt idx="88">
                  <c:v>648595</c:v>
                </c:pt>
                <c:pt idx="89">
                  <c:v>641864</c:v>
                </c:pt>
                <c:pt idx="90">
                  <c:v>611330</c:v>
                </c:pt>
                <c:pt idx="91">
                  <c:v>595290</c:v>
                </c:pt>
                <c:pt idx="92">
                  <c:v>614500</c:v>
                </c:pt>
                <c:pt idx="93">
                  <c:v>603876</c:v>
                </c:pt>
                <c:pt idx="94">
                  <c:v>586822</c:v>
                </c:pt>
                <c:pt idx="95">
                  <c:v>564500</c:v>
                </c:pt>
                <c:pt idx="96">
                  <c:v>606787</c:v>
                </c:pt>
                <c:pt idx="97">
                  <c:v>596248</c:v>
                </c:pt>
              </c:numCache>
            </c:numRef>
          </c:val>
          <c:extLst>
            <c:ext xmlns:c16="http://schemas.microsoft.com/office/drawing/2014/chart" uri="{C3380CC4-5D6E-409C-BE32-E72D297353CC}">
              <c16:uniqueId val="{00000000-FD53-A446-A9FB-590372585DCE}"/>
            </c:ext>
          </c:extLst>
        </c:ser>
        <c:ser>
          <c:idx val="1"/>
          <c:order val="1"/>
          <c:tx>
            <c:strRef>
              <c:f>'[Macroeconomic Landscape.xlsx]Pobreza Laboral'!$IQ$2</c:f>
              <c:strCache>
                <c:ptCount val="1"/>
                <c:pt idx="0">
                  <c:v>Eventuales</c:v>
                </c:pt>
              </c:strCache>
            </c:strRef>
          </c:tx>
          <c:spPr>
            <a:solidFill>
              <a:schemeClr val="bg1"/>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'[Macroeconomic Landscape.xlsx]Pobreza Laboral'!$IO$3:$IO$100</c:f>
              <c:strCache>
                <c:ptCount val="98"/>
                <c:pt idx="0">
                  <c:v>Feb 2024</c:v>
                </c:pt>
                <c:pt idx="1">
                  <c:v>Ene 2024</c:v>
                </c:pt>
                <c:pt idx="2">
                  <c:v>Dic 2023</c:v>
                </c:pt>
                <c:pt idx="3">
                  <c:v>Nov 2023</c:v>
                </c:pt>
                <c:pt idx="4">
                  <c:v>Oct 2023</c:v>
                </c:pt>
                <c:pt idx="5">
                  <c:v>Sep 2023</c:v>
                </c:pt>
                <c:pt idx="6">
                  <c:v>Ago 2023</c:v>
                </c:pt>
                <c:pt idx="7">
                  <c:v>Jul 2023</c:v>
                </c:pt>
                <c:pt idx="8">
                  <c:v>Jun 2023</c:v>
                </c:pt>
                <c:pt idx="9">
                  <c:v>May 2023</c:v>
                </c:pt>
                <c:pt idx="10">
                  <c:v>Abr 2023</c:v>
                </c:pt>
                <c:pt idx="11">
                  <c:v>Mar 2023</c:v>
                </c:pt>
                <c:pt idx="12">
                  <c:v>Feb 2023</c:v>
                </c:pt>
                <c:pt idx="13">
                  <c:v>Ene 2023</c:v>
                </c:pt>
                <c:pt idx="14">
                  <c:v>Dic 2022</c:v>
                </c:pt>
                <c:pt idx="15">
                  <c:v>Nov 2022</c:v>
                </c:pt>
                <c:pt idx="16">
                  <c:v>Oct 2022</c:v>
                </c:pt>
                <c:pt idx="17">
                  <c:v>Sep 2022</c:v>
                </c:pt>
                <c:pt idx="18">
                  <c:v>Ago 2022</c:v>
                </c:pt>
                <c:pt idx="19">
                  <c:v>Jul 2022</c:v>
                </c:pt>
                <c:pt idx="20">
                  <c:v>Jun 2022</c:v>
                </c:pt>
                <c:pt idx="21">
                  <c:v>May 2022</c:v>
                </c:pt>
                <c:pt idx="22">
                  <c:v>Abr 2023</c:v>
                </c:pt>
                <c:pt idx="23">
                  <c:v>Mar 2022</c:v>
                </c:pt>
                <c:pt idx="24">
                  <c:v>Feb 2022</c:v>
                </c:pt>
                <c:pt idx="25">
                  <c:v>Ene 2022</c:v>
                </c:pt>
                <c:pt idx="26">
                  <c:v>Dic 2021</c:v>
                </c:pt>
                <c:pt idx="27">
                  <c:v>Nov 2021</c:v>
                </c:pt>
                <c:pt idx="28">
                  <c:v>Oct 2021</c:v>
                </c:pt>
                <c:pt idx="29">
                  <c:v>Sep 2021</c:v>
                </c:pt>
                <c:pt idx="30">
                  <c:v>Ago 2021</c:v>
                </c:pt>
                <c:pt idx="31">
                  <c:v>Jul 2021</c:v>
                </c:pt>
                <c:pt idx="32">
                  <c:v>Jun 2021</c:v>
                </c:pt>
                <c:pt idx="33">
                  <c:v>May 2021</c:v>
                </c:pt>
                <c:pt idx="34">
                  <c:v>Abr 2021</c:v>
                </c:pt>
                <c:pt idx="35">
                  <c:v>Mar 2021</c:v>
                </c:pt>
                <c:pt idx="36">
                  <c:v>Feb 2021</c:v>
                </c:pt>
                <c:pt idx="37">
                  <c:v>Ene 2021</c:v>
                </c:pt>
                <c:pt idx="38">
                  <c:v>Dic 2020</c:v>
                </c:pt>
                <c:pt idx="39">
                  <c:v>Nov 2020</c:v>
                </c:pt>
                <c:pt idx="40">
                  <c:v>Oct 2020</c:v>
                </c:pt>
                <c:pt idx="41">
                  <c:v>Sep 2020</c:v>
                </c:pt>
                <c:pt idx="42">
                  <c:v>Ago 2020</c:v>
                </c:pt>
                <c:pt idx="43">
                  <c:v>Jul 2020</c:v>
                </c:pt>
                <c:pt idx="44">
                  <c:v>Jun 2020</c:v>
                </c:pt>
                <c:pt idx="45">
                  <c:v>May 2020</c:v>
                </c:pt>
                <c:pt idx="46">
                  <c:v>Abr 2020</c:v>
                </c:pt>
                <c:pt idx="47">
                  <c:v>Mar 2020</c:v>
                </c:pt>
                <c:pt idx="48">
                  <c:v>Feb 2020</c:v>
                </c:pt>
                <c:pt idx="49">
                  <c:v>Ene 2020</c:v>
                </c:pt>
                <c:pt idx="50">
                  <c:v>Dic 2019</c:v>
                </c:pt>
                <c:pt idx="51">
                  <c:v>Nov 2019</c:v>
                </c:pt>
                <c:pt idx="52">
                  <c:v>Oct 2019</c:v>
                </c:pt>
                <c:pt idx="53">
                  <c:v>Sep 2019</c:v>
                </c:pt>
                <c:pt idx="54">
                  <c:v>Ago 2019</c:v>
                </c:pt>
                <c:pt idx="55">
                  <c:v>Jul 2019</c:v>
                </c:pt>
                <c:pt idx="56">
                  <c:v>Jun 2019</c:v>
                </c:pt>
                <c:pt idx="57">
                  <c:v>May 2019</c:v>
                </c:pt>
                <c:pt idx="58">
                  <c:v>Abr 2019</c:v>
                </c:pt>
                <c:pt idx="59">
                  <c:v>Mar 2019</c:v>
                </c:pt>
                <c:pt idx="60">
                  <c:v>Feb 2019</c:v>
                </c:pt>
                <c:pt idx="61">
                  <c:v>Ene 2019</c:v>
                </c:pt>
                <c:pt idx="62">
                  <c:v>Dic 2018</c:v>
                </c:pt>
                <c:pt idx="63">
                  <c:v>Nov 2018</c:v>
                </c:pt>
                <c:pt idx="64">
                  <c:v>Oct 2018</c:v>
                </c:pt>
                <c:pt idx="65">
                  <c:v>Sep 2018</c:v>
                </c:pt>
                <c:pt idx="66">
                  <c:v>Ago 2018</c:v>
                </c:pt>
                <c:pt idx="67">
                  <c:v>Jul 2018</c:v>
                </c:pt>
                <c:pt idx="68">
                  <c:v>Jun 2018</c:v>
                </c:pt>
                <c:pt idx="69">
                  <c:v>May 2018</c:v>
                </c:pt>
                <c:pt idx="70">
                  <c:v>Abr 2018</c:v>
                </c:pt>
                <c:pt idx="71">
                  <c:v>Mar 2018</c:v>
                </c:pt>
                <c:pt idx="72">
                  <c:v>Feb 2018</c:v>
                </c:pt>
                <c:pt idx="73">
                  <c:v>Ene 2018</c:v>
                </c:pt>
                <c:pt idx="74">
                  <c:v>Dic 2017</c:v>
                </c:pt>
                <c:pt idx="75">
                  <c:v>Nov 2017</c:v>
                </c:pt>
                <c:pt idx="76">
                  <c:v>Oct 2017</c:v>
                </c:pt>
                <c:pt idx="77">
                  <c:v>Sep 2017</c:v>
                </c:pt>
                <c:pt idx="78">
                  <c:v>Ago 2017</c:v>
                </c:pt>
                <c:pt idx="79">
                  <c:v>Jul 2017</c:v>
                </c:pt>
                <c:pt idx="80">
                  <c:v>Jun 2017</c:v>
                </c:pt>
                <c:pt idx="81">
                  <c:v>May 2017</c:v>
                </c:pt>
                <c:pt idx="82">
                  <c:v>Abr 2017</c:v>
                </c:pt>
                <c:pt idx="83">
                  <c:v>Mar 2017</c:v>
                </c:pt>
                <c:pt idx="84">
                  <c:v>Feb 2017</c:v>
                </c:pt>
                <c:pt idx="85">
                  <c:v>Ene 2017</c:v>
                </c:pt>
                <c:pt idx="86">
                  <c:v>Dic 2016</c:v>
                </c:pt>
                <c:pt idx="87">
                  <c:v>Nov 2016</c:v>
                </c:pt>
                <c:pt idx="88">
                  <c:v>Oct 2016</c:v>
                </c:pt>
                <c:pt idx="89">
                  <c:v>Sep 2016</c:v>
                </c:pt>
                <c:pt idx="90">
                  <c:v>Ago 2016</c:v>
                </c:pt>
                <c:pt idx="91">
                  <c:v>Jul 2016</c:v>
                </c:pt>
                <c:pt idx="92">
                  <c:v>Jun 2016</c:v>
                </c:pt>
                <c:pt idx="93">
                  <c:v>May 2016</c:v>
                </c:pt>
                <c:pt idx="94">
                  <c:v>Abr 2016</c:v>
                </c:pt>
                <c:pt idx="95">
                  <c:v>Mar 2016</c:v>
                </c:pt>
                <c:pt idx="96">
                  <c:v>Feb 2016</c:v>
                </c:pt>
                <c:pt idx="97">
                  <c:v>Ene 2016</c:v>
                </c:pt>
              </c:strCache>
            </c:strRef>
          </c:cat>
          <c:val>
            <c:numRef>
              <c:f>'[Macroeconomic Landscape.xlsx]Pobreza Laboral'!$IQ$3:$IQ$100</c:f>
              <c:numCache>
                <c:formatCode>_-* #,##0_-;\-* #,##0_-;_-* "-"??_-;_-@_-</c:formatCode>
                <c:ptCount val="98"/>
                <c:pt idx="0">
                  <c:v>141226</c:v>
                </c:pt>
                <c:pt idx="1">
                  <c:v>158756</c:v>
                </c:pt>
                <c:pt idx="2">
                  <c:v>167435</c:v>
                </c:pt>
                <c:pt idx="3">
                  <c:v>179884</c:v>
                </c:pt>
                <c:pt idx="4">
                  <c:v>172248</c:v>
                </c:pt>
                <c:pt idx="5">
                  <c:v>193482</c:v>
                </c:pt>
                <c:pt idx="6">
                  <c:v>199976</c:v>
                </c:pt>
                <c:pt idx="7">
                  <c:v>213507</c:v>
                </c:pt>
                <c:pt idx="8">
                  <c:v>210844</c:v>
                </c:pt>
                <c:pt idx="9">
                  <c:v>219229</c:v>
                </c:pt>
                <c:pt idx="10">
                  <c:v>206684</c:v>
                </c:pt>
                <c:pt idx="11">
                  <c:v>200151</c:v>
                </c:pt>
                <c:pt idx="12">
                  <c:v>180950</c:v>
                </c:pt>
                <c:pt idx="13">
                  <c:v>179682</c:v>
                </c:pt>
                <c:pt idx="14">
                  <c:v>185844</c:v>
                </c:pt>
                <c:pt idx="15">
                  <c:v>195152</c:v>
                </c:pt>
                <c:pt idx="16">
                  <c:v>213769</c:v>
                </c:pt>
                <c:pt idx="17">
                  <c:v>209236</c:v>
                </c:pt>
                <c:pt idx="18">
                  <c:v>197029</c:v>
                </c:pt>
                <c:pt idx="19">
                  <c:v>158993</c:v>
                </c:pt>
                <c:pt idx="20">
                  <c:v>-88132</c:v>
                </c:pt>
                <c:pt idx="21">
                  <c:v>-114415</c:v>
                </c:pt>
                <c:pt idx="22">
                  <c:v>-95809</c:v>
                </c:pt>
                <c:pt idx="23">
                  <c:v>-89143</c:v>
                </c:pt>
                <c:pt idx="24">
                  <c:v>-76907</c:v>
                </c:pt>
                <c:pt idx="25">
                  <c:v>-89377</c:v>
                </c:pt>
                <c:pt idx="26">
                  <c:v>-114645</c:v>
                </c:pt>
                <c:pt idx="27">
                  <c:v>-115422</c:v>
                </c:pt>
                <c:pt idx="28">
                  <c:v>-104757</c:v>
                </c:pt>
                <c:pt idx="29">
                  <c:v>-84282</c:v>
                </c:pt>
                <c:pt idx="30">
                  <c:v>-72004</c:v>
                </c:pt>
                <c:pt idx="31">
                  <c:v>-31843</c:v>
                </c:pt>
                <c:pt idx="32">
                  <c:v>226070</c:v>
                </c:pt>
                <c:pt idx="33">
                  <c:v>265771</c:v>
                </c:pt>
                <c:pt idx="34">
                  <c:v>192460</c:v>
                </c:pt>
                <c:pt idx="35">
                  <c:v>6937</c:v>
                </c:pt>
                <c:pt idx="36">
                  <c:v>-88520</c:v>
                </c:pt>
                <c:pt idx="37">
                  <c:v>-76433</c:v>
                </c:pt>
                <c:pt idx="38">
                  <c:v>-94643</c:v>
                </c:pt>
                <c:pt idx="39">
                  <c:v>-142681</c:v>
                </c:pt>
                <c:pt idx="40">
                  <c:v>-167445</c:v>
                </c:pt>
                <c:pt idx="41">
                  <c:v>-199360</c:v>
                </c:pt>
                <c:pt idx="42">
                  <c:v>-202359</c:v>
                </c:pt>
                <c:pt idx="43">
                  <c:v>-262820</c:v>
                </c:pt>
                <c:pt idx="44">
                  <c:v>-262608</c:v>
                </c:pt>
                <c:pt idx="45">
                  <c:v>-312247</c:v>
                </c:pt>
                <c:pt idx="46">
                  <c:v>-254892</c:v>
                </c:pt>
                <c:pt idx="47">
                  <c:v>-71925</c:v>
                </c:pt>
                <c:pt idx="48">
                  <c:v>-5832</c:v>
                </c:pt>
                <c:pt idx="49">
                  <c:v>-9900</c:v>
                </c:pt>
                <c:pt idx="50">
                  <c:v>15023</c:v>
                </c:pt>
                <c:pt idx="51">
                  <c:v>19215</c:v>
                </c:pt>
                <c:pt idx="52">
                  <c:v>6095</c:v>
                </c:pt>
                <c:pt idx="53">
                  <c:v>-2406</c:v>
                </c:pt>
                <c:pt idx="54">
                  <c:v>-25668</c:v>
                </c:pt>
                <c:pt idx="55">
                  <c:v>5150</c:v>
                </c:pt>
                <c:pt idx="56">
                  <c:v>12233</c:v>
                </c:pt>
                <c:pt idx="57">
                  <c:v>28887</c:v>
                </c:pt>
                <c:pt idx="58">
                  <c:v>21678</c:v>
                </c:pt>
                <c:pt idx="59">
                  <c:v>50929</c:v>
                </c:pt>
                <c:pt idx="60">
                  <c:v>58993</c:v>
                </c:pt>
                <c:pt idx="61">
                  <c:v>67681</c:v>
                </c:pt>
                <c:pt idx="62">
                  <c:v>88989</c:v>
                </c:pt>
                <c:pt idx="63">
                  <c:v>80063</c:v>
                </c:pt>
                <c:pt idx="64">
                  <c:v>100917</c:v>
                </c:pt>
                <c:pt idx="65">
                  <c:v>128557</c:v>
                </c:pt>
                <c:pt idx="66">
                  <c:v>129718</c:v>
                </c:pt>
                <c:pt idx="67">
                  <c:v>145571</c:v>
                </c:pt>
                <c:pt idx="68">
                  <c:v>124452</c:v>
                </c:pt>
                <c:pt idx="69">
                  <c:v>141800</c:v>
                </c:pt>
                <c:pt idx="70">
                  <c:v>150763</c:v>
                </c:pt>
                <c:pt idx="71">
                  <c:v>114334</c:v>
                </c:pt>
                <c:pt idx="72">
                  <c:v>134537</c:v>
                </c:pt>
                <c:pt idx="73">
                  <c:v>140578</c:v>
                </c:pt>
                <c:pt idx="74">
                  <c:v>135247</c:v>
                </c:pt>
                <c:pt idx="75">
                  <c:v>137926</c:v>
                </c:pt>
                <c:pt idx="76">
                  <c:v>129942</c:v>
                </c:pt>
                <c:pt idx="77">
                  <c:v>103786</c:v>
                </c:pt>
                <c:pt idx="78">
                  <c:v>117757</c:v>
                </c:pt>
                <c:pt idx="79">
                  <c:v>115210</c:v>
                </c:pt>
                <c:pt idx="80">
                  <c:v>103526</c:v>
                </c:pt>
                <c:pt idx="81">
                  <c:v>94884</c:v>
                </c:pt>
                <c:pt idx="82">
                  <c:v>87354</c:v>
                </c:pt>
                <c:pt idx="83">
                  <c:v>101353</c:v>
                </c:pt>
                <c:pt idx="84">
                  <c:v>82411</c:v>
                </c:pt>
                <c:pt idx="85">
                  <c:v>81546</c:v>
                </c:pt>
                <c:pt idx="86">
                  <c:v>69240</c:v>
                </c:pt>
                <c:pt idx="87">
                  <c:v>73256</c:v>
                </c:pt>
                <c:pt idx="88">
                  <c:v>75606</c:v>
                </c:pt>
                <c:pt idx="89">
                  <c:v>68302</c:v>
                </c:pt>
                <c:pt idx="90">
                  <c:v>58012</c:v>
                </c:pt>
                <c:pt idx="91">
                  <c:v>29924</c:v>
                </c:pt>
                <c:pt idx="92">
                  <c:v>32906</c:v>
                </c:pt>
                <c:pt idx="93">
                  <c:v>46539</c:v>
                </c:pt>
                <c:pt idx="94">
                  <c:v>38971</c:v>
                </c:pt>
                <c:pt idx="95">
                  <c:v>35001</c:v>
                </c:pt>
                <c:pt idx="96">
                  <c:v>51752</c:v>
                </c:pt>
                <c:pt idx="97">
                  <c:v>39120</c:v>
                </c:pt>
              </c:numCache>
            </c:numRef>
          </c:val>
          <c:extLst>
            <c:ext xmlns:c16="http://schemas.microsoft.com/office/drawing/2014/chart" uri="{C3380CC4-5D6E-409C-BE32-E72D297353CC}">
              <c16:uniqueId val="{00000001-FD53-A446-A9FB-590372585DCE}"/>
            </c:ext>
          </c:extLst>
        </c:ser>
        <c:dLbls>
          <c:showLegendKey val="0"/>
          <c:showVal val="0"/>
          <c:showCatName val="0"/>
          <c:showSerName val="0"/>
          <c:showPercent val="0"/>
          <c:showBubbleSize val="0"/>
        </c:dLbls>
        <c:gapWidth val="150"/>
        <c:overlap val="100"/>
        <c:axId val="636471583"/>
        <c:axId val="619842112"/>
      </c:barChart>
      <c:catAx>
        <c:axId val="636471583"/>
        <c:scaling>
          <c:orientation val="maxMin"/>
        </c:scaling>
        <c:delete val="0"/>
        <c:axPos val="b"/>
        <c:numFmt formatCode="General" sourceLinked="1"/>
        <c:majorTickMark val="none"/>
        <c:minorTickMark val="none"/>
        <c:tickLblPos val="low"/>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MX"/>
          </a:p>
        </c:txPr>
        <c:crossAx val="619842112"/>
        <c:crosses val="autoZero"/>
        <c:auto val="1"/>
        <c:lblAlgn val="ctr"/>
        <c:lblOffset val="100"/>
        <c:noMultiLvlLbl val="0"/>
      </c:catAx>
      <c:valAx>
        <c:axId val="619842112"/>
        <c:scaling>
          <c:orientation val="minMax"/>
        </c:scaling>
        <c:delete val="0"/>
        <c:axPos val="r"/>
        <c:majorGridlines>
          <c:spPr>
            <a:ln w="9525" cap="flat" cmpd="sng" algn="ctr">
              <a:solidFill>
                <a:schemeClr val="lt1">
                  <a:lumMod val="95000"/>
                  <a:alpha val="10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MX"/>
          </a:p>
        </c:txPr>
        <c:crossAx val="63647158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solidFill>
        <a:schemeClr val="bg1"/>
      </a:solidFill>
    </a:ln>
    <a:effectLst/>
  </c:spPr>
  <c:txPr>
    <a:bodyPr/>
    <a:lstStyle/>
    <a:p>
      <a:pPr>
        <a:defRPr/>
      </a:pPr>
      <a:endParaRPr lang="es-MX"/>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'[Macroeconomic Landscape.xlsx]Pobreza Laboral'!$B$7</c:f>
              <c:strCache>
                <c:ptCount val="1"/>
                <c:pt idx="0">
                  <c:v>Porcentaje de la población en pobreza laboral</c:v>
                </c:pt>
              </c:strCache>
            </c:strRef>
          </c:tx>
          <c:spPr>
            <a:ln w="22225" cap="rnd">
              <a:solidFill>
                <a:schemeClr val="accent1"/>
              </a:solidFill>
            </a:ln>
            <a:effectLst>
              <a:glow rad="139700">
                <a:schemeClr val="accent1">
                  <a:satMod val="175000"/>
                  <a:alpha val="14000"/>
                </a:schemeClr>
              </a:glow>
            </a:effectLst>
          </c:spPr>
          <c:marker>
            <c:symbol val="none"/>
          </c:marker>
          <c:dLbls>
            <c:dLbl>
              <c:idx val="6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EC-2B41-8839-240D89F8104A}"/>
                </c:ext>
              </c:extLst>
            </c:dLbl>
            <c:dLbl>
              <c:idx val="6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EEC-2B41-8839-240D89F8104A}"/>
                </c:ext>
              </c:extLst>
            </c:dLbl>
            <c:dLbl>
              <c:idx val="7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EEC-2B41-8839-240D89F8104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75000"/>
                      </a:schemeClr>
                    </a:solidFill>
                    <a:latin typeface="+mn-lt"/>
                    <a:ea typeface="+mn-ea"/>
                    <a:cs typeface="+mn-cs"/>
                  </a:defRPr>
                </a:pPr>
                <a:endParaRPr lang="es-MX"/>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'[Macroeconomic Landscape.xlsx]Pobreza Laboral'!$A$8:$A$82</c:f>
              <c:strCache>
                <c:ptCount val="75"/>
                <c:pt idx="0">
                  <c:v>2005T1</c:v>
                </c:pt>
                <c:pt idx="1">
                  <c:v>2005T2</c:v>
                </c:pt>
                <c:pt idx="2">
                  <c:v>2005T3</c:v>
                </c:pt>
                <c:pt idx="3">
                  <c:v>2005T4</c:v>
                </c:pt>
                <c:pt idx="4">
                  <c:v>2006T1</c:v>
                </c:pt>
                <c:pt idx="5">
                  <c:v>2006T2</c:v>
                </c:pt>
                <c:pt idx="6">
                  <c:v>2006T3</c:v>
                </c:pt>
                <c:pt idx="7">
                  <c:v>2006T4</c:v>
                </c:pt>
                <c:pt idx="8">
                  <c:v>2007T1</c:v>
                </c:pt>
                <c:pt idx="9">
                  <c:v>2007T2</c:v>
                </c:pt>
                <c:pt idx="10">
                  <c:v>2007T3</c:v>
                </c:pt>
                <c:pt idx="11">
                  <c:v>2007T4</c:v>
                </c:pt>
                <c:pt idx="12">
                  <c:v>2008T1</c:v>
                </c:pt>
                <c:pt idx="13">
                  <c:v>2008T2</c:v>
                </c:pt>
                <c:pt idx="14">
                  <c:v>2008T3</c:v>
                </c:pt>
                <c:pt idx="15">
                  <c:v>2008T4</c:v>
                </c:pt>
                <c:pt idx="16">
                  <c:v>2009T1</c:v>
                </c:pt>
                <c:pt idx="17">
                  <c:v>2009T2</c:v>
                </c:pt>
                <c:pt idx="18">
                  <c:v>2009T3</c:v>
                </c:pt>
                <c:pt idx="19">
                  <c:v>2009T4</c:v>
                </c:pt>
                <c:pt idx="20">
                  <c:v>2010T1</c:v>
                </c:pt>
                <c:pt idx="21">
                  <c:v>2010T2</c:v>
                </c:pt>
                <c:pt idx="22">
                  <c:v>2010T3</c:v>
                </c:pt>
                <c:pt idx="23">
                  <c:v>2010T4</c:v>
                </c:pt>
                <c:pt idx="24">
                  <c:v>2011T1</c:v>
                </c:pt>
                <c:pt idx="25">
                  <c:v>2011T2</c:v>
                </c:pt>
                <c:pt idx="26">
                  <c:v>2011T3</c:v>
                </c:pt>
                <c:pt idx="27">
                  <c:v>2011T4</c:v>
                </c:pt>
                <c:pt idx="28">
                  <c:v>2012T1</c:v>
                </c:pt>
                <c:pt idx="29">
                  <c:v>2012T2</c:v>
                </c:pt>
                <c:pt idx="30">
                  <c:v>2012T3</c:v>
                </c:pt>
                <c:pt idx="31">
                  <c:v>2012T4</c:v>
                </c:pt>
                <c:pt idx="32">
                  <c:v>2013T1</c:v>
                </c:pt>
                <c:pt idx="33">
                  <c:v>2013T2</c:v>
                </c:pt>
                <c:pt idx="34">
                  <c:v>2013T3</c:v>
                </c:pt>
                <c:pt idx="35">
                  <c:v>2013T4</c:v>
                </c:pt>
                <c:pt idx="36">
                  <c:v>2014T1</c:v>
                </c:pt>
                <c:pt idx="37">
                  <c:v>2014T2</c:v>
                </c:pt>
                <c:pt idx="38">
                  <c:v>2014T3</c:v>
                </c:pt>
                <c:pt idx="39">
                  <c:v>2014T4</c:v>
                </c:pt>
                <c:pt idx="40">
                  <c:v>2015T1</c:v>
                </c:pt>
                <c:pt idx="41">
                  <c:v>2015T2</c:v>
                </c:pt>
                <c:pt idx="42">
                  <c:v>2015T3</c:v>
                </c:pt>
                <c:pt idx="43">
                  <c:v>2015T4</c:v>
                </c:pt>
                <c:pt idx="44">
                  <c:v>2016T1</c:v>
                </c:pt>
                <c:pt idx="45">
                  <c:v>2016T2</c:v>
                </c:pt>
                <c:pt idx="46">
                  <c:v>2016T3</c:v>
                </c:pt>
                <c:pt idx="47">
                  <c:v>2016T4</c:v>
                </c:pt>
                <c:pt idx="48">
                  <c:v>2017T1</c:v>
                </c:pt>
                <c:pt idx="49">
                  <c:v>2017T2</c:v>
                </c:pt>
                <c:pt idx="50">
                  <c:v>2017T3</c:v>
                </c:pt>
                <c:pt idx="51">
                  <c:v>2017T4</c:v>
                </c:pt>
                <c:pt idx="52">
                  <c:v>2018T1</c:v>
                </c:pt>
                <c:pt idx="53">
                  <c:v>2018T2</c:v>
                </c:pt>
                <c:pt idx="54">
                  <c:v>2018T3</c:v>
                </c:pt>
                <c:pt idx="55">
                  <c:v>2018T4</c:v>
                </c:pt>
                <c:pt idx="56">
                  <c:v>2019T1</c:v>
                </c:pt>
                <c:pt idx="57">
                  <c:v>2019T2</c:v>
                </c:pt>
                <c:pt idx="58">
                  <c:v>2019T3</c:v>
                </c:pt>
                <c:pt idx="59">
                  <c:v>2019T4</c:v>
                </c:pt>
                <c:pt idx="60">
                  <c:v>2020T1</c:v>
                </c:pt>
                <c:pt idx="61">
                  <c:v>2020T3</c:v>
                </c:pt>
                <c:pt idx="62">
                  <c:v>2020T4</c:v>
                </c:pt>
                <c:pt idx="63">
                  <c:v>2021T1</c:v>
                </c:pt>
                <c:pt idx="64">
                  <c:v>2021T2</c:v>
                </c:pt>
                <c:pt idx="65">
                  <c:v>2021T3</c:v>
                </c:pt>
                <c:pt idx="66">
                  <c:v>2021T4</c:v>
                </c:pt>
                <c:pt idx="67">
                  <c:v>2022T1</c:v>
                </c:pt>
                <c:pt idx="68">
                  <c:v>2022T2</c:v>
                </c:pt>
                <c:pt idx="69">
                  <c:v>2022T3</c:v>
                </c:pt>
                <c:pt idx="70">
                  <c:v>2022T4</c:v>
                </c:pt>
                <c:pt idx="71">
                  <c:v>2023T1</c:v>
                </c:pt>
                <c:pt idx="72">
                  <c:v>2023T2</c:v>
                </c:pt>
                <c:pt idx="73">
                  <c:v>2023T3</c:v>
                </c:pt>
                <c:pt idx="74">
                  <c:v>2023T4</c:v>
                </c:pt>
              </c:strCache>
            </c:strRef>
          </c:cat>
          <c:val>
            <c:numRef>
              <c:f>'[Macroeconomic Landscape.xlsx]Pobreza Laboral'!$B$8:$B$82</c:f>
              <c:numCache>
                <c:formatCode>0.0%</c:formatCode>
                <c:ptCount val="75"/>
                <c:pt idx="0">
                  <c:v>0.34799999999999998</c:v>
                </c:pt>
                <c:pt idx="1">
                  <c:v>0.36399999999999999</c:v>
                </c:pt>
                <c:pt idx="2">
                  <c:v>0.35799999999999998</c:v>
                </c:pt>
                <c:pt idx="3">
                  <c:v>0.33700000000000002</c:v>
                </c:pt>
                <c:pt idx="4">
                  <c:v>0.34300000000000003</c:v>
                </c:pt>
                <c:pt idx="5">
                  <c:v>0.32600000000000001</c:v>
                </c:pt>
                <c:pt idx="6">
                  <c:v>0.33700000000000002</c:v>
                </c:pt>
                <c:pt idx="7">
                  <c:v>0.34300000000000003</c:v>
                </c:pt>
                <c:pt idx="8">
                  <c:v>0.35199999999999998</c:v>
                </c:pt>
                <c:pt idx="9">
                  <c:v>0.33100000000000002</c:v>
                </c:pt>
                <c:pt idx="10">
                  <c:v>0.33900000000000002</c:v>
                </c:pt>
                <c:pt idx="11">
                  <c:v>0.33100000000000002</c:v>
                </c:pt>
                <c:pt idx="12">
                  <c:v>0.33200000000000002</c:v>
                </c:pt>
                <c:pt idx="13">
                  <c:v>0.32900000000000001</c:v>
                </c:pt>
                <c:pt idx="14">
                  <c:v>0.35799999999999998</c:v>
                </c:pt>
                <c:pt idx="15">
                  <c:v>0.374</c:v>
                </c:pt>
                <c:pt idx="16">
                  <c:v>0.373</c:v>
                </c:pt>
                <c:pt idx="17">
                  <c:v>0.38700000000000001</c:v>
                </c:pt>
                <c:pt idx="18">
                  <c:v>0.39500000000000002</c:v>
                </c:pt>
                <c:pt idx="19">
                  <c:v>0.38900000000000001</c:v>
                </c:pt>
                <c:pt idx="20">
                  <c:v>0.38800000000000001</c:v>
                </c:pt>
                <c:pt idx="21">
                  <c:v>0.38300000000000001</c:v>
                </c:pt>
                <c:pt idx="22">
                  <c:v>0.38</c:v>
                </c:pt>
                <c:pt idx="23">
                  <c:v>0.4</c:v>
                </c:pt>
                <c:pt idx="24">
                  <c:v>0.38400000000000001</c:v>
                </c:pt>
                <c:pt idx="25">
                  <c:v>0.38200000000000001</c:v>
                </c:pt>
                <c:pt idx="26">
                  <c:v>0.38900000000000001</c:v>
                </c:pt>
                <c:pt idx="27">
                  <c:v>0.39300000000000002</c:v>
                </c:pt>
                <c:pt idx="28">
                  <c:v>0.39800000000000002</c:v>
                </c:pt>
                <c:pt idx="29">
                  <c:v>0.38900000000000001</c:v>
                </c:pt>
                <c:pt idx="30">
                  <c:v>0.40500000000000003</c:v>
                </c:pt>
                <c:pt idx="31">
                  <c:v>0.41099999999999998</c:v>
                </c:pt>
                <c:pt idx="32">
                  <c:v>0.40400000000000003</c:v>
                </c:pt>
                <c:pt idx="33">
                  <c:v>0.41</c:v>
                </c:pt>
                <c:pt idx="34">
                  <c:v>0.41599999999999998</c:v>
                </c:pt>
                <c:pt idx="35">
                  <c:v>0.41099999999999998</c:v>
                </c:pt>
                <c:pt idx="36">
                  <c:v>0.42</c:v>
                </c:pt>
                <c:pt idx="37">
                  <c:v>0.41599999999999998</c:v>
                </c:pt>
                <c:pt idx="38">
                  <c:v>0.42699999999999999</c:v>
                </c:pt>
                <c:pt idx="39">
                  <c:v>0.42899999999999999</c:v>
                </c:pt>
                <c:pt idx="40">
                  <c:v>0.41299999999999998</c:v>
                </c:pt>
                <c:pt idx="41">
                  <c:v>0.41399999999999998</c:v>
                </c:pt>
                <c:pt idx="42">
                  <c:v>0.41099999999999998</c:v>
                </c:pt>
                <c:pt idx="43">
                  <c:v>0.42</c:v>
                </c:pt>
                <c:pt idx="44">
                  <c:v>0.41699999999999998</c:v>
                </c:pt>
                <c:pt idx="45">
                  <c:v>0.41</c:v>
                </c:pt>
                <c:pt idx="46">
                  <c:v>0.4</c:v>
                </c:pt>
                <c:pt idx="47">
                  <c:v>0.4</c:v>
                </c:pt>
                <c:pt idx="48">
                  <c:v>0.40200000000000002</c:v>
                </c:pt>
                <c:pt idx="49">
                  <c:v>0.42599999999999999</c:v>
                </c:pt>
                <c:pt idx="50">
                  <c:v>0.42599999999999999</c:v>
                </c:pt>
                <c:pt idx="51">
                  <c:v>0.42499999999999999</c:v>
                </c:pt>
                <c:pt idx="52">
                  <c:v>0.40699999999999997</c:v>
                </c:pt>
                <c:pt idx="53">
                  <c:v>0.40100000000000002</c:v>
                </c:pt>
                <c:pt idx="54">
                  <c:v>0.40200000000000002</c:v>
                </c:pt>
                <c:pt idx="55">
                  <c:v>0.40699999999999997</c:v>
                </c:pt>
                <c:pt idx="56">
                  <c:v>0.39600000000000002</c:v>
                </c:pt>
                <c:pt idx="57">
                  <c:v>0.39</c:v>
                </c:pt>
                <c:pt idx="58">
                  <c:v>0.39600000000000002</c:v>
                </c:pt>
                <c:pt idx="59">
                  <c:v>0.38900000000000001</c:v>
                </c:pt>
                <c:pt idx="60">
                  <c:v>0.36599999999999999</c:v>
                </c:pt>
                <c:pt idx="61">
                  <c:v>0.46</c:v>
                </c:pt>
                <c:pt idx="62">
                  <c:v>0.42</c:v>
                </c:pt>
                <c:pt idx="63">
                  <c:v>0.42</c:v>
                </c:pt>
                <c:pt idx="64">
                  <c:v>0.39900000000000002</c:v>
                </c:pt>
                <c:pt idx="65">
                  <c:v>0.40699999999999997</c:v>
                </c:pt>
                <c:pt idx="66">
                  <c:v>0.40300000000000002</c:v>
                </c:pt>
                <c:pt idx="67">
                  <c:v>0.38800000000000001</c:v>
                </c:pt>
                <c:pt idx="68">
                  <c:v>0.38300000000000001</c:v>
                </c:pt>
                <c:pt idx="69">
                  <c:v>0.40100000000000002</c:v>
                </c:pt>
                <c:pt idx="70">
                  <c:v>0.38500000000000001</c:v>
                </c:pt>
                <c:pt idx="71">
                  <c:v>0.377</c:v>
                </c:pt>
                <c:pt idx="72">
                  <c:v>0.378</c:v>
                </c:pt>
                <c:pt idx="73">
                  <c:v>0.373</c:v>
                </c:pt>
                <c:pt idx="74">
                  <c:v>0.37</c:v>
                </c:pt>
              </c:numCache>
            </c:numRef>
          </c:val>
          <c:smooth val="0"/>
          <c:extLst>
            <c:ext xmlns:c16="http://schemas.microsoft.com/office/drawing/2014/chart" uri="{C3380CC4-5D6E-409C-BE32-E72D297353CC}">
              <c16:uniqueId val="{00000003-4EEC-2B41-8839-240D89F8104A}"/>
            </c:ext>
          </c:extLst>
        </c:ser>
        <c:dLbls>
          <c:showLegendKey val="0"/>
          <c:showVal val="0"/>
          <c:showCatName val="0"/>
          <c:showSerName val="0"/>
          <c:showPercent val="0"/>
          <c:showBubbleSize val="0"/>
        </c:dLbls>
        <c:smooth val="0"/>
        <c:axId val="1050194559"/>
        <c:axId val="620054672"/>
      </c:lineChart>
      <c:catAx>
        <c:axId val="1050194559"/>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s-MX"/>
          </a:p>
        </c:txPr>
        <c:crossAx val="620054672"/>
        <c:crosses val="autoZero"/>
        <c:auto val="1"/>
        <c:lblAlgn val="ctr"/>
        <c:lblOffset val="100"/>
        <c:noMultiLvlLbl val="0"/>
      </c:catAx>
      <c:valAx>
        <c:axId val="620054672"/>
        <c:scaling>
          <c:orientation val="minMax"/>
          <c:min val="0.2"/>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s-MX"/>
          </a:p>
        </c:txPr>
        <c:crossAx val="10501945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s-MX"/>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'[Macroeconomic Landscape.xlsx]Pobreza Laboral'!$R$7</c:f>
              <c:strCache>
                <c:ptCount val="1"/>
                <c:pt idx="0">
                  <c:v>Serie desestacionalizada</c:v>
                </c:pt>
              </c:strCache>
            </c:strRef>
          </c:tx>
          <c:spPr>
            <a:ln w="22225" cap="rnd">
              <a:solidFill>
                <a:schemeClr val="accent1"/>
              </a:solidFill>
            </a:ln>
            <a:effectLst>
              <a:glow rad="139700">
                <a:schemeClr val="accent1">
                  <a:satMod val="175000"/>
                  <a:alpha val="14000"/>
                </a:schemeClr>
              </a:glow>
            </a:effectLst>
          </c:spPr>
          <c:marker>
            <c:symbol val="none"/>
          </c:marker>
          <c:dLbls>
            <c:dLbl>
              <c:idx val="4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840-D84A-821E-514CEF1642A8}"/>
                </c:ext>
              </c:extLst>
            </c:dLbl>
            <c:dLbl>
              <c:idx val="167"/>
              <c:layout>
                <c:manualLayout>
                  <c:x val="-4.3848307243884894E-2"/>
                  <c:y val="2.53189240606669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840-D84A-821E-514CEF1642A8}"/>
                </c:ext>
              </c:extLst>
            </c:dLbl>
            <c:dLbl>
              <c:idx val="17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840-D84A-821E-514CEF1642A8}"/>
                </c:ext>
              </c:extLst>
            </c:dLbl>
            <c:dLbl>
              <c:idx val="216"/>
              <c:layout>
                <c:manualLayout>
                  <c:x val="0"/>
                  <c:y val="6.52853670136870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840-D84A-821E-514CEF1642A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lumMod val="75000"/>
                      </a:schemeClr>
                    </a:solidFill>
                    <a:latin typeface="+mn-lt"/>
                    <a:ea typeface="+mn-ea"/>
                    <a:cs typeface="+mn-cs"/>
                  </a:defRPr>
                </a:pPr>
                <a:endParaRPr lang="es-MX"/>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'[Macroeconomic Landscape.xlsx]Pobreza Laboral'!$T$6:$IB$6</c:f>
              <c:strCache>
                <c:ptCount val="217"/>
                <c:pt idx="0">
                  <c:v>Feb 2006</c:v>
                </c:pt>
                <c:pt idx="1">
                  <c:v>Mar 2006</c:v>
                </c:pt>
                <c:pt idx="2">
                  <c:v>Abr 2006</c:v>
                </c:pt>
                <c:pt idx="3">
                  <c:v>May 2006</c:v>
                </c:pt>
                <c:pt idx="4">
                  <c:v>Jun 2006</c:v>
                </c:pt>
                <c:pt idx="5">
                  <c:v>Jul 2006</c:v>
                </c:pt>
                <c:pt idx="6">
                  <c:v>Ago 2006</c:v>
                </c:pt>
                <c:pt idx="7">
                  <c:v>Sep 2006</c:v>
                </c:pt>
                <c:pt idx="8">
                  <c:v>Oct 2006</c:v>
                </c:pt>
                <c:pt idx="9">
                  <c:v>Nov 2006</c:v>
                </c:pt>
                <c:pt idx="10">
                  <c:v>Dic 2006</c:v>
                </c:pt>
                <c:pt idx="11">
                  <c:v>Ene 2007</c:v>
                </c:pt>
                <c:pt idx="12">
                  <c:v>Feb 2007</c:v>
                </c:pt>
                <c:pt idx="13">
                  <c:v>Mar 2007</c:v>
                </c:pt>
                <c:pt idx="14">
                  <c:v>Abr 2007</c:v>
                </c:pt>
                <c:pt idx="15">
                  <c:v>May 2007</c:v>
                </c:pt>
                <c:pt idx="16">
                  <c:v>Jun 2007</c:v>
                </c:pt>
                <c:pt idx="17">
                  <c:v>Jul 2007</c:v>
                </c:pt>
                <c:pt idx="18">
                  <c:v>Ago 2007</c:v>
                </c:pt>
                <c:pt idx="19">
                  <c:v>Sep 2007</c:v>
                </c:pt>
                <c:pt idx="20">
                  <c:v>Oct 2007</c:v>
                </c:pt>
                <c:pt idx="21">
                  <c:v>Nov 2007</c:v>
                </c:pt>
                <c:pt idx="22">
                  <c:v>Dic 2007</c:v>
                </c:pt>
                <c:pt idx="23">
                  <c:v>Ene 2008</c:v>
                </c:pt>
                <c:pt idx="24">
                  <c:v>Feb 2008</c:v>
                </c:pt>
                <c:pt idx="25">
                  <c:v>Mar 2008</c:v>
                </c:pt>
                <c:pt idx="26">
                  <c:v>Abr 2008</c:v>
                </c:pt>
                <c:pt idx="27">
                  <c:v>May 2008</c:v>
                </c:pt>
                <c:pt idx="28">
                  <c:v>Jun 2008</c:v>
                </c:pt>
                <c:pt idx="29">
                  <c:v>Jul 2008</c:v>
                </c:pt>
                <c:pt idx="30">
                  <c:v>Ago 2008</c:v>
                </c:pt>
                <c:pt idx="31">
                  <c:v>Sep 2008</c:v>
                </c:pt>
                <c:pt idx="32">
                  <c:v>Oct 2008</c:v>
                </c:pt>
                <c:pt idx="33">
                  <c:v>Nov 2008</c:v>
                </c:pt>
                <c:pt idx="34">
                  <c:v>Dic 2008</c:v>
                </c:pt>
                <c:pt idx="35">
                  <c:v>Ene 2009</c:v>
                </c:pt>
                <c:pt idx="36">
                  <c:v>Feb 2009</c:v>
                </c:pt>
                <c:pt idx="37">
                  <c:v>Mar 2009</c:v>
                </c:pt>
                <c:pt idx="38">
                  <c:v>Abr 2009</c:v>
                </c:pt>
                <c:pt idx="39">
                  <c:v>May 2009</c:v>
                </c:pt>
                <c:pt idx="40">
                  <c:v>Jun 2009</c:v>
                </c:pt>
                <c:pt idx="41">
                  <c:v>Jul 2009</c:v>
                </c:pt>
                <c:pt idx="42">
                  <c:v>Ago 2009</c:v>
                </c:pt>
                <c:pt idx="43">
                  <c:v>Sep 2009</c:v>
                </c:pt>
                <c:pt idx="44">
                  <c:v>Oct 2009</c:v>
                </c:pt>
                <c:pt idx="45">
                  <c:v>Nov 2009</c:v>
                </c:pt>
                <c:pt idx="46">
                  <c:v>Dic 2009</c:v>
                </c:pt>
                <c:pt idx="47">
                  <c:v>Ene 2010</c:v>
                </c:pt>
                <c:pt idx="48">
                  <c:v>Feb 2010</c:v>
                </c:pt>
                <c:pt idx="49">
                  <c:v>Mar 2010</c:v>
                </c:pt>
                <c:pt idx="50">
                  <c:v>Abr 2010</c:v>
                </c:pt>
                <c:pt idx="51">
                  <c:v>May 2010</c:v>
                </c:pt>
                <c:pt idx="52">
                  <c:v>Jun 2010</c:v>
                </c:pt>
                <c:pt idx="53">
                  <c:v>Jul 2010</c:v>
                </c:pt>
                <c:pt idx="54">
                  <c:v>Ago 2010</c:v>
                </c:pt>
                <c:pt idx="55">
                  <c:v>Sep 2010</c:v>
                </c:pt>
                <c:pt idx="56">
                  <c:v>Oct 2010</c:v>
                </c:pt>
                <c:pt idx="57">
                  <c:v>Nov 2010</c:v>
                </c:pt>
                <c:pt idx="58">
                  <c:v>Dic 2010</c:v>
                </c:pt>
                <c:pt idx="59">
                  <c:v>Ene 2011</c:v>
                </c:pt>
                <c:pt idx="60">
                  <c:v>Feb 2011</c:v>
                </c:pt>
                <c:pt idx="61">
                  <c:v>Mar 2011</c:v>
                </c:pt>
                <c:pt idx="62">
                  <c:v>Abr 2011</c:v>
                </c:pt>
                <c:pt idx="63">
                  <c:v>May 2011</c:v>
                </c:pt>
                <c:pt idx="64">
                  <c:v>Jun 2011</c:v>
                </c:pt>
                <c:pt idx="65">
                  <c:v>Jul 2011</c:v>
                </c:pt>
                <c:pt idx="66">
                  <c:v>Ago 2011</c:v>
                </c:pt>
                <c:pt idx="67">
                  <c:v>Sep 2011</c:v>
                </c:pt>
                <c:pt idx="68">
                  <c:v>Oct 2011</c:v>
                </c:pt>
                <c:pt idx="69">
                  <c:v>Nov 2011</c:v>
                </c:pt>
                <c:pt idx="70">
                  <c:v>Dic 2011</c:v>
                </c:pt>
                <c:pt idx="71">
                  <c:v>Ene 2012</c:v>
                </c:pt>
                <c:pt idx="72">
                  <c:v>Feb 2012</c:v>
                </c:pt>
                <c:pt idx="73">
                  <c:v>Mar 2012</c:v>
                </c:pt>
                <c:pt idx="74">
                  <c:v>Abr 2012</c:v>
                </c:pt>
                <c:pt idx="75">
                  <c:v>May 2012</c:v>
                </c:pt>
                <c:pt idx="76">
                  <c:v>Jun 2012</c:v>
                </c:pt>
                <c:pt idx="77">
                  <c:v>Jul 2012</c:v>
                </c:pt>
                <c:pt idx="78">
                  <c:v>Ago 2012</c:v>
                </c:pt>
                <c:pt idx="79">
                  <c:v>Sep 2012</c:v>
                </c:pt>
                <c:pt idx="80">
                  <c:v>Oct 2012</c:v>
                </c:pt>
                <c:pt idx="81">
                  <c:v>Nov 2012</c:v>
                </c:pt>
                <c:pt idx="82">
                  <c:v>Dic 2012</c:v>
                </c:pt>
                <c:pt idx="83">
                  <c:v>Ene 2013</c:v>
                </c:pt>
                <c:pt idx="84">
                  <c:v>Feb 2013</c:v>
                </c:pt>
                <c:pt idx="85">
                  <c:v>Mar 2013</c:v>
                </c:pt>
                <c:pt idx="86">
                  <c:v>Abr 2013</c:v>
                </c:pt>
                <c:pt idx="87">
                  <c:v>May 2013</c:v>
                </c:pt>
                <c:pt idx="88">
                  <c:v>Jun 2013</c:v>
                </c:pt>
                <c:pt idx="89">
                  <c:v>Jul 2013</c:v>
                </c:pt>
                <c:pt idx="90">
                  <c:v>Ago 2013</c:v>
                </c:pt>
                <c:pt idx="91">
                  <c:v>Sep 2013</c:v>
                </c:pt>
                <c:pt idx="92">
                  <c:v>Oct 2013</c:v>
                </c:pt>
                <c:pt idx="93">
                  <c:v>Nov 2013</c:v>
                </c:pt>
                <c:pt idx="94">
                  <c:v>Dic 2013</c:v>
                </c:pt>
                <c:pt idx="95">
                  <c:v>Ene 2014</c:v>
                </c:pt>
                <c:pt idx="96">
                  <c:v>Feb 2014</c:v>
                </c:pt>
                <c:pt idx="97">
                  <c:v>Mar 2014</c:v>
                </c:pt>
                <c:pt idx="98">
                  <c:v>Abr 2014</c:v>
                </c:pt>
                <c:pt idx="99">
                  <c:v>May 2014</c:v>
                </c:pt>
                <c:pt idx="100">
                  <c:v>Jun 2014</c:v>
                </c:pt>
                <c:pt idx="101">
                  <c:v>Jul 2014</c:v>
                </c:pt>
                <c:pt idx="102">
                  <c:v>Ago 2014</c:v>
                </c:pt>
                <c:pt idx="103">
                  <c:v>Sep 2014</c:v>
                </c:pt>
                <c:pt idx="104">
                  <c:v>Oct 2014</c:v>
                </c:pt>
                <c:pt idx="105">
                  <c:v>Nov 2014</c:v>
                </c:pt>
                <c:pt idx="106">
                  <c:v>Dic 2014</c:v>
                </c:pt>
                <c:pt idx="107">
                  <c:v>Ene 2015</c:v>
                </c:pt>
                <c:pt idx="108">
                  <c:v>Feb 2015</c:v>
                </c:pt>
                <c:pt idx="109">
                  <c:v>Mar 2015</c:v>
                </c:pt>
                <c:pt idx="110">
                  <c:v>Abr 2015</c:v>
                </c:pt>
                <c:pt idx="111">
                  <c:v>May 2015</c:v>
                </c:pt>
                <c:pt idx="112">
                  <c:v>Jun 2015</c:v>
                </c:pt>
                <c:pt idx="113">
                  <c:v>Jul 2015</c:v>
                </c:pt>
                <c:pt idx="114">
                  <c:v>Ago 2015</c:v>
                </c:pt>
                <c:pt idx="115">
                  <c:v>Sep 2015</c:v>
                </c:pt>
                <c:pt idx="116">
                  <c:v>Oct 2015</c:v>
                </c:pt>
                <c:pt idx="117">
                  <c:v>Nov 2015</c:v>
                </c:pt>
                <c:pt idx="118">
                  <c:v>Dic 2015</c:v>
                </c:pt>
                <c:pt idx="119">
                  <c:v>Ene 2016</c:v>
                </c:pt>
                <c:pt idx="120">
                  <c:v>Feb 2016</c:v>
                </c:pt>
                <c:pt idx="121">
                  <c:v>Mar 2016</c:v>
                </c:pt>
                <c:pt idx="122">
                  <c:v>Abr 2016</c:v>
                </c:pt>
                <c:pt idx="123">
                  <c:v>May 2016</c:v>
                </c:pt>
                <c:pt idx="124">
                  <c:v>Jun 2016</c:v>
                </c:pt>
                <c:pt idx="125">
                  <c:v>Jul 2016</c:v>
                </c:pt>
                <c:pt idx="126">
                  <c:v>Ago 2016</c:v>
                </c:pt>
                <c:pt idx="127">
                  <c:v>Sep 2016</c:v>
                </c:pt>
                <c:pt idx="128">
                  <c:v>Oct 2016</c:v>
                </c:pt>
                <c:pt idx="129">
                  <c:v>Nov 2016</c:v>
                </c:pt>
                <c:pt idx="130">
                  <c:v>Dic 2016</c:v>
                </c:pt>
                <c:pt idx="131">
                  <c:v>Ene 2017</c:v>
                </c:pt>
                <c:pt idx="132">
                  <c:v>Feb 2017</c:v>
                </c:pt>
                <c:pt idx="133">
                  <c:v>Mar 2017</c:v>
                </c:pt>
                <c:pt idx="134">
                  <c:v>Abr 2017</c:v>
                </c:pt>
                <c:pt idx="135">
                  <c:v>May 2017</c:v>
                </c:pt>
                <c:pt idx="136">
                  <c:v>Jun 2017</c:v>
                </c:pt>
                <c:pt idx="137">
                  <c:v>Jul 2017</c:v>
                </c:pt>
                <c:pt idx="138">
                  <c:v>Ago 2017</c:v>
                </c:pt>
                <c:pt idx="139">
                  <c:v>Sep 2017</c:v>
                </c:pt>
                <c:pt idx="140">
                  <c:v>Oct 2017</c:v>
                </c:pt>
                <c:pt idx="141">
                  <c:v>Nov 2017</c:v>
                </c:pt>
                <c:pt idx="142">
                  <c:v>Dic 2017</c:v>
                </c:pt>
                <c:pt idx="143">
                  <c:v>Ene 2018</c:v>
                </c:pt>
                <c:pt idx="144">
                  <c:v>Feb 2018</c:v>
                </c:pt>
                <c:pt idx="145">
                  <c:v>Mar 2018</c:v>
                </c:pt>
                <c:pt idx="146">
                  <c:v>Abr 2018</c:v>
                </c:pt>
                <c:pt idx="147">
                  <c:v>May 2018</c:v>
                </c:pt>
                <c:pt idx="148">
                  <c:v>Jun 2018</c:v>
                </c:pt>
                <c:pt idx="149">
                  <c:v>Jul 2018</c:v>
                </c:pt>
                <c:pt idx="150">
                  <c:v>Ago 2018</c:v>
                </c:pt>
                <c:pt idx="151">
                  <c:v>Sep 2018</c:v>
                </c:pt>
                <c:pt idx="152">
                  <c:v>Oct 2018</c:v>
                </c:pt>
                <c:pt idx="153">
                  <c:v>Nov 2018</c:v>
                </c:pt>
                <c:pt idx="154">
                  <c:v>Dic 2018</c:v>
                </c:pt>
                <c:pt idx="155">
                  <c:v>Ene 2019</c:v>
                </c:pt>
                <c:pt idx="156">
                  <c:v>Feb 2019</c:v>
                </c:pt>
                <c:pt idx="157">
                  <c:v>Mar 2019</c:v>
                </c:pt>
                <c:pt idx="158">
                  <c:v>Abr 2019</c:v>
                </c:pt>
                <c:pt idx="159">
                  <c:v>May 2019</c:v>
                </c:pt>
                <c:pt idx="160">
                  <c:v>Jun 2019</c:v>
                </c:pt>
                <c:pt idx="161">
                  <c:v>Jul 2019</c:v>
                </c:pt>
                <c:pt idx="162">
                  <c:v>Ago 2019</c:v>
                </c:pt>
                <c:pt idx="163">
                  <c:v>Sep 2019</c:v>
                </c:pt>
                <c:pt idx="164">
                  <c:v>Oct 2019</c:v>
                </c:pt>
                <c:pt idx="165">
                  <c:v>Nov 2019</c:v>
                </c:pt>
                <c:pt idx="166">
                  <c:v>Dic 2019</c:v>
                </c:pt>
                <c:pt idx="167">
                  <c:v>Ene 2020</c:v>
                </c:pt>
                <c:pt idx="168">
                  <c:v>Feb 2020</c:v>
                </c:pt>
                <c:pt idx="169">
                  <c:v>Mar 2020</c:v>
                </c:pt>
                <c:pt idx="170">
                  <c:v>Abr 2020</c:v>
                </c:pt>
                <c:pt idx="171">
                  <c:v>May 2020</c:v>
                </c:pt>
                <c:pt idx="172">
                  <c:v>Jun 2020</c:v>
                </c:pt>
                <c:pt idx="173">
                  <c:v>Jul 2020</c:v>
                </c:pt>
                <c:pt idx="174">
                  <c:v>Ago 2020</c:v>
                </c:pt>
                <c:pt idx="175">
                  <c:v>Sep 2020</c:v>
                </c:pt>
                <c:pt idx="176">
                  <c:v>Oct 2020</c:v>
                </c:pt>
                <c:pt idx="177">
                  <c:v>Nov 2020</c:v>
                </c:pt>
                <c:pt idx="178">
                  <c:v>Dic 2020</c:v>
                </c:pt>
                <c:pt idx="179">
                  <c:v>Ene 2021</c:v>
                </c:pt>
                <c:pt idx="180">
                  <c:v>Feb 2021</c:v>
                </c:pt>
                <c:pt idx="181">
                  <c:v>Mar 2021</c:v>
                </c:pt>
                <c:pt idx="182">
                  <c:v>Abr 2021</c:v>
                </c:pt>
                <c:pt idx="183">
                  <c:v>May 2021</c:v>
                </c:pt>
                <c:pt idx="184">
                  <c:v>Jun 2021</c:v>
                </c:pt>
                <c:pt idx="185">
                  <c:v>Jul 2021</c:v>
                </c:pt>
                <c:pt idx="186">
                  <c:v>Ago 2021</c:v>
                </c:pt>
                <c:pt idx="187">
                  <c:v>Sep 2021</c:v>
                </c:pt>
                <c:pt idx="188">
                  <c:v>Oct 2021</c:v>
                </c:pt>
                <c:pt idx="189">
                  <c:v>Nov 2021</c:v>
                </c:pt>
                <c:pt idx="190">
                  <c:v>Dic 2021</c:v>
                </c:pt>
                <c:pt idx="191">
                  <c:v>Ene 2022</c:v>
                </c:pt>
                <c:pt idx="192">
                  <c:v>Feb 2022</c:v>
                </c:pt>
                <c:pt idx="193">
                  <c:v>Mar 2022</c:v>
                </c:pt>
                <c:pt idx="194">
                  <c:v>Abr 2022</c:v>
                </c:pt>
                <c:pt idx="195">
                  <c:v>May 2022</c:v>
                </c:pt>
                <c:pt idx="196">
                  <c:v>Jun 2022</c:v>
                </c:pt>
                <c:pt idx="197">
                  <c:v>Jul 2022</c:v>
                </c:pt>
                <c:pt idx="198">
                  <c:v>Ago 2022</c:v>
                </c:pt>
                <c:pt idx="199">
                  <c:v>Sep 2022</c:v>
                </c:pt>
                <c:pt idx="200">
                  <c:v>Oct 2022</c:v>
                </c:pt>
                <c:pt idx="201">
                  <c:v>Nov 2022</c:v>
                </c:pt>
                <c:pt idx="202">
                  <c:v>Dic 2022</c:v>
                </c:pt>
                <c:pt idx="203">
                  <c:v>Ene 2023</c:v>
                </c:pt>
                <c:pt idx="204">
                  <c:v>Feb 2023</c:v>
                </c:pt>
                <c:pt idx="205">
                  <c:v>Mar 2023</c:v>
                </c:pt>
                <c:pt idx="206">
                  <c:v>Abr 2023</c:v>
                </c:pt>
                <c:pt idx="207">
                  <c:v>May 2023</c:v>
                </c:pt>
                <c:pt idx="208">
                  <c:v>Jun 2023</c:v>
                </c:pt>
                <c:pt idx="209">
                  <c:v>Jul 2023</c:v>
                </c:pt>
                <c:pt idx="210">
                  <c:v>Ago 2023</c:v>
                </c:pt>
                <c:pt idx="211">
                  <c:v>Sep 2023</c:v>
                </c:pt>
                <c:pt idx="212">
                  <c:v>Oct 2023</c:v>
                </c:pt>
                <c:pt idx="213">
                  <c:v>Nov 2023</c:v>
                </c:pt>
                <c:pt idx="214">
                  <c:v>Dic 2023</c:v>
                </c:pt>
                <c:pt idx="215">
                  <c:v>Ene 2024</c:v>
                </c:pt>
                <c:pt idx="216">
                  <c:v>Feb 2024</c:v>
                </c:pt>
              </c:strCache>
            </c:strRef>
          </c:cat>
          <c:val>
            <c:numRef>
              <c:f>'[Macroeconomic Landscape.xlsx]Pobreza Laboral'!$T$7:$IB$7</c:f>
              <c:numCache>
                <c:formatCode>General</c:formatCode>
                <c:ptCount val="217"/>
                <c:pt idx="0">
                  <c:v>3.5</c:v>
                </c:pt>
                <c:pt idx="1">
                  <c:v>3.3</c:v>
                </c:pt>
                <c:pt idx="2">
                  <c:v>3.4</c:v>
                </c:pt>
                <c:pt idx="3">
                  <c:v>3.1</c:v>
                </c:pt>
                <c:pt idx="4">
                  <c:v>3.5</c:v>
                </c:pt>
                <c:pt idx="5">
                  <c:v>3.7</c:v>
                </c:pt>
                <c:pt idx="6">
                  <c:v>3.6</c:v>
                </c:pt>
                <c:pt idx="7">
                  <c:v>3.7</c:v>
                </c:pt>
                <c:pt idx="8">
                  <c:v>3.7</c:v>
                </c:pt>
                <c:pt idx="9">
                  <c:v>3.7</c:v>
                </c:pt>
                <c:pt idx="10">
                  <c:v>3.8</c:v>
                </c:pt>
                <c:pt idx="11">
                  <c:v>3.7</c:v>
                </c:pt>
                <c:pt idx="12">
                  <c:v>3.8</c:v>
                </c:pt>
                <c:pt idx="13">
                  <c:v>3.8</c:v>
                </c:pt>
                <c:pt idx="14">
                  <c:v>3.7</c:v>
                </c:pt>
                <c:pt idx="15">
                  <c:v>3.5</c:v>
                </c:pt>
                <c:pt idx="16">
                  <c:v>3.5</c:v>
                </c:pt>
                <c:pt idx="17">
                  <c:v>3.5</c:v>
                </c:pt>
                <c:pt idx="18">
                  <c:v>3.6</c:v>
                </c:pt>
                <c:pt idx="19">
                  <c:v>3.5</c:v>
                </c:pt>
                <c:pt idx="20">
                  <c:v>3.6</c:v>
                </c:pt>
                <c:pt idx="21">
                  <c:v>3.6</c:v>
                </c:pt>
                <c:pt idx="22">
                  <c:v>3.5</c:v>
                </c:pt>
                <c:pt idx="23">
                  <c:v>3.8</c:v>
                </c:pt>
                <c:pt idx="24">
                  <c:v>3.7</c:v>
                </c:pt>
                <c:pt idx="25">
                  <c:v>3.8</c:v>
                </c:pt>
                <c:pt idx="26">
                  <c:v>3.6</c:v>
                </c:pt>
                <c:pt idx="27">
                  <c:v>3.6</c:v>
                </c:pt>
                <c:pt idx="28">
                  <c:v>3.6</c:v>
                </c:pt>
                <c:pt idx="29">
                  <c:v>3.8</c:v>
                </c:pt>
                <c:pt idx="30">
                  <c:v>3.8</c:v>
                </c:pt>
                <c:pt idx="31">
                  <c:v>3.9</c:v>
                </c:pt>
                <c:pt idx="32">
                  <c:v>4</c:v>
                </c:pt>
                <c:pt idx="33">
                  <c:v>4.5999999999999996</c:v>
                </c:pt>
                <c:pt idx="34">
                  <c:v>4.5</c:v>
                </c:pt>
                <c:pt idx="35">
                  <c:v>4.7</c:v>
                </c:pt>
                <c:pt idx="36">
                  <c:v>5</c:v>
                </c:pt>
                <c:pt idx="37">
                  <c:v>5</c:v>
                </c:pt>
                <c:pt idx="38">
                  <c:v>5.2</c:v>
                </c:pt>
                <c:pt idx="39">
                  <c:v>5.6</c:v>
                </c:pt>
                <c:pt idx="40">
                  <c:v>5.3</c:v>
                </c:pt>
                <c:pt idx="41">
                  <c:v>5.5</c:v>
                </c:pt>
                <c:pt idx="42">
                  <c:v>5.7</c:v>
                </c:pt>
                <c:pt idx="43">
                  <c:v>6</c:v>
                </c:pt>
                <c:pt idx="44">
                  <c:v>5.5</c:v>
                </c:pt>
                <c:pt idx="45">
                  <c:v>5.3</c:v>
                </c:pt>
                <c:pt idx="46">
                  <c:v>5.3</c:v>
                </c:pt>
                <c:pt idx="47">
                  <c:v>5.5</c:v>
                </c:pt>
                <c:pt idx="48">
                  <c:v>5.2</c:v>
                </c:pt>
                <c:pt idx="49">
                  <c:v>5.2</c:v>
                </c:pt>
                <c:pt idx="50">
                  <c:v>5.5</c:v>
                </c:pt>
                <c:pt idx="51">
                  <c:v>5.3</c:v>
                </c:pt>
                <c:pt idx="52">
                  <c:v>5.2</c:v>
                </c:pt>
                <c:pt idx="53">
                  <c:v>5.4</c:v>
                </c:pt>
                <c:pt idx="54">
                  <c:v>5</c:v>
                </c:pt>
                <c:pt idx="55">
                  <c:v>5.3</c:v>
                </c:pt>
                <c:pt idx="56">
                  <c:v>5.5</c:v>
                </c:pt>
                <c:pt idx="57">
                  <c:v>5.4</c:v>
                </c:pt>
                <c:pt idx="58">
                  <c:v>5.5</c:v>
                </c:pt>
                <c:pt idx="59">
                  <c:v>5.0999999999999996</c:v>
                </c:pt>
                <c:pt idx="60">
                  <c:v>5.2</c:v>
                </c:pt>
                <c:pt idx="61">
                  <c:v>5</c:v>
                </c:pt>
                <c:pt idx="62">
                  <c:v>5.2</c:v>
                </c:pt>
                <c:pt idx="63">
                  <c:v>5.4</c:v>
                </c:pt>
                <c:pt idx="64">
                  <c:v>5.6</c:v>
                </c:pt>
                <c:pt idx="65">
                  <c:v>5.3</c:v>
                </c:pt>
                <c:pt idx="66">
                  <c:v>5.3</c:v>
                </c:pt>
                <c:pt idx="67">
                  <c:v>5.3</c:v>
                </c:pt>
                <c:pt idx="68">
                  <c:v>4.9000000000000004</c:v>
                </c:pt>
                <c:pt idx="69">
                  <c:v>5.0999999999999996</c:v>
                </c:pt>
                <c:pt idx="70">
                  <c:v>5</c:v>
                </c:pt>
                <c:pt idx="71">
                  <c:v>4.5999999999999996</c:v>
                </c:pt>
                <c:pt idx="72">
                  <c:v>5.3</c:v>
                </c:pt>
                <c:pt idx="73">
                  <c:v>5.0999999999999996</c:v>
                </c:pt>
                <c:pt idx="74">
                  <c:v>4.9000000000000004</c:v>
                </c:pt>
                <c:pt idx="75">
                  <c:v>4.9000000000000004</c:v>
                </c:pt>
                <c:pt idx="76">
                  <c:v>4.8</c:v>
                </c:pt>
                <c:pt idx="77">
                  <c:v>4.7</c:v>
                </c:pt>
                <c:pt idx="78">
                  <c:v>4.9000000000000004</c:v>
                </c:pt>
                <c:pt idx="79">
                  <c:v>4.7</c:v>
                </c:pt>
                <c:pt idx="80">
                  <c:v>4.9000000000000004</c:v>
                </c:pt>
                <c:pt idx="81">
                  <c:v>5.2</c:v>
                </c:pt>
                <c:pt idx="82">
                  <c:v>4.9000000000000004</c:v>
                </c:pt>
                <c:pt idx="83">
                  <c:v>5.0999999999999996</c:v>
                </c:pt>
                <c:pt idx="84">
                  <c:v>4.9000000000000004</c:v>
                </c:pt>
                <c:pt idx="85">
                  <c:v>5.0999999999999996</c:v>
                </c:pt>
                <c:pt idx="86">
                  <c:v>5.0999999999999996</c:v>
                </c:pt>
                <c:pt idx="87">
                  <c:v>5</c:v>
                </c:pt>
                <c:pt idx="88">
                  <c:v>5.0999999999999996</c:v>
                </c:pt>
                <c:pt idx="89">
                  <c:v>4.9000000000000004</c:v>
                </c:pt>
                <c:pt idx="90">
                  <c:v>4.8</c:v>
                </c:pt>
                <c:pt idx="91">
                  <c:v>5</c:v>
                </c:pt>
                <c:pt idx="92">
                  <c:v>4.9000000000000004</c:v>
                </c:pt>
                <c:pt idx="93">
                  <c:v>4.5999999999999996</c:v>
                </c:pt>
                <c:pt idx="94">
                  <c:v>4.7</c:v>
                </c:pt>
                <c:pt idx="95">
                  <c:v>4.9000000000000004</c:v>
                </c:pt>
                <c:pt idx="96">
                  <c:v>4.8</c:v>
                </c:pt>
                <c:pt idx="97">
                  <c:v>5.3</c:v>
                </c:pt>
                <c:pt idx="98">
                  <c:v>4.9000000000000004</c:v>
                </c:pt>
                <c:pt idx="99">
                  <c:v>5</c:v>
                </c:pt>
                <c:pt idx="100">
                  <c:v>4.8</c:v>
                </c:pt>
                <c:pt idx="101">
                  <c:v>5.2</c:v>
                </c:pt>
                <c:pt idx="102">
                  <c:v>4.8</c:v>
                </c:pt>
                <c:pt idx="103">
                  <c:v>4.8</c:v>
                </c:pt>
                <c:pt idx="104">
                  <c:v>4.7</c:v>
                </c:pt>
                <c:pt idx="105">
                  <c:v>4.7</c:v>
                </c:pt>
                <c:pt idx="106">
                  <c:v>4.0999999999999996</c:v>
                </c:pt>
                <c:pt idx="107">
                  <c:v>4.4000000000000004</c:v>
                </c:pt>
                <c:pt idx="108">
                  <c:v>4.4000000000000004</c:v>
                </c:pt>
                <c:pt idx="109">
                  <c:v>4.3</c:v>
                </c:pt>
                <c:pt idx="110">
                  <c:v>4.3</c:v>
                </c:pt>
                <c:pt idx="111">
                  <c:v>4.4000000000000004</c:v>
                </c:pt>
                <c:pt idx="112">
                  <c:v>4.4000000000000004</c:v>
                </c:pt>
                <c:pt idx="113">
                  <c:v>4.5</c:v>
                </c:pt>
                <c:pt idx="114">
                  <c:v>4.4000000000000004</c:v>
                </c:pt>
                <c:pt idx="115">
                  <c:v>4.2</c:v>
                </c:pt>
                <c:pt idx="116">
                  <c:v>4.4000000000000004</c:v>
                </c:pt>
                <c:pt idx="117">
                  <c:v>4.0999999999999996</c:v>
                </c:pt>
                <c:pt idx="118">
                  <c:v>4.3</c:v>
                </c:pt>
                <c:pt idx="119">
                  <c:v>4.2</c:v>
                </c:pt>
                <c:pt idx="120">
                  <c:v>4.3</c:v>
                </c:pt>
                <c:pt idx="121">
                  <c:v>4.0999999999999996</c:v>
                </c:pt>
                <c:pt idx="122">
                  <c:v>3.8</c:v>
                </c:pt>
                <c:pt idx="123">
                  <c:v>4</c:v>
                </c:pt>
                <c:pt idx="124">
                  <c:v>3.9</c:v>
                </c:pt>
                <c:pt idx="125">
                  <c:v>3.8</c:v>
                </c:pt>
                <c:pt idx="126">
                  <c:v>3.8</c:v>
                </c:pt>
                <c:pt idx="127">
                  <c:v>3.8</c:v>
                </c:pt>
                <c:pt idx="128">
                  <c:v>3.6</c:v>
                </c:pt>
                <c:pt idx="129">
                  <c:v>3.6</c:v>
                </c:pt>
                <c:pt idx="130">
                  <c:v>3.6</c:v>
                </c:pt>
                <c:pt idx="131">
                  <c:v>3.5</c:v>
                </c:pt>
                <c:pt idx="132">
                  <c:v>3.5</c:v>
                </c:pt>
                <c:pt idx="133">
                  <c:v>3.5</c:v>
                </c:pt>
                <c:pt idx="134">
                  <c:v>3.5</c:v>
                </c:pt>
                <c:pt idx="135">
                  <c:v>3.5</c:v>
                </c:pt>
                <c:pt idx="136">
                  <c:v>3.3</c:v>
                </c:pt>
                <c:pt idx="137">
                  <c:v>3.3</c:v>
                </c:pt>
                <c:pt idx="138">
                  <c:v>3.3</c:v>
                </c:pt>
                <c:pt idx="139">
                  <c:v>3.3</c:v>
                </c:pt>
                <c:pt idx="140">
                  <c:v>3.4</c:v>
                </c:pt>
                <c:pt idx="141">
                  <c:v>3.5</c:v>
                </c:pt>
                <c:pt idx="142">
                  <c:v>3.3</c:v>
                </c:pt>
                <c:pt idx="143">
                  <c:v>3.3</c:v>
                </c:pt>
                <c:pt idx="144">
                  <c:v>3.3</c:v>
                </c:pt>
                <c:pt idx="145">
                  <c:v>3.3</c:v>
                </c:pt>
                <c:pt idx="146">
                  <c:v>3.4</c:v>
                </c:pt>
                <c:pt idx="147">
                  <c:v>3.2</c:v>
                </c:pt>
                <c:pt idx="148">
                  <c:v>3.4</c:v>
                </c:pt>
                <c:pt idx="149">
                  <c:v>3.3</c:v>
                </c:pt>
                <c:pt idx="150">
                  <c:v>3.3</c:v>
                </c:pt>
                <c:pt idx="151">
                  <c:v>3.3</c:v>
                </c:pt>
                <c:pt idx="152">
                  <c:v>3.2</c:v>
                </c:pt>
                <c:pt idx="153">
                  <c:v>3.3</c:v>
                </c:pt>
                <c:pt idx="154">
                  <c:v>3.6</c:v>
                </c:pt>
                <c:pt idx="155">
                  <c:v>3.5</c:v>
                </c:pt>
                <c:pt idx="156">
                  <c:v>3.4</c:v>
                </c:pt>
                <c:pt idx="157">
                  <c:v>3.6</c:v>
                </c:pt>
                <c:pt idx="158">
                  <c:v>3.5</c:v>
                </c:pt>
                <c:pt idx="159">
                  <c:v>3.5</c:v>
                </c:pt>
                <c:pt idx="160">
                  <c:v>3.6</c:v>
                </c:pt>
                <c:pt idx="161">
                  <c:v>3.5</c:v>
                </c:pt>
                <c:pt idx="162">
                  <c:v>3.5</c:v>
                </c:pt>
                <c:pt idx="163">
                  <c:v>3.5</c:v>
                </c:pt>
                <c:pt idx="164">
                  <c:v>3.6</c:v>
                </c:pt>
                <c:pt idx="165">
                  <c:v>3.5</c:v>
                </c:pt>
                <c:pt idx="166">
                  <c:v>3.1</c:v>
                </c:pt>
                <c:pt idx="167">
                  <c:v>3.7</c:v>
                </c:pt>
                <c:pt idx="168">
                  <c:v>3.7</c:v>
                </c:pt>
                <c:pt idx="169">
                  <c:v>3.3</c:v>
                </c:pt>
                <c:pt idx="170">
                  <c:v>4.7</c:v>
                </c:pt>
                <c:pt idx="171">
                  <c:v>4.3</c:v>
                </c:pt>
                <c:pt idx="172">
                  <c:v>5.5</c:v>
                </c:pt>
                <c:pt idx="173">
                  <c:v>5</c:v>
                </c:pt>
                <c:pt idx="174">
                  <c:v>4.9000000000000004</c:v>
                </c:pt>
                <c:pt idx="175">
                  <c:v>4.8</c:v>
                </c:pt>
                <c:pt idx="176">
                  <c:v>4.5999999999999996</c:v>
                </c:pt>
                <c:pt idx="177">
                  <c:v>4.5</c:v>
                </c:pt>
                <c:pt idx="178">
                  <c:v>4</c:v>
                </c:pt>
                <c:pt idx="179">
                  <c:v>4.5</c:v>
                </c:pt>
                <c:pt idx="180">
                  <c:v>4.5999999999999996</c:v>
                </c:pt>
                <c:pt idx="181">
                  <c:v>4.5</c:v>
                </c:pt>
                <c:pt idx="182">
                  <c:v>4.7</c:v>
                </c:pt>
                <c:pt idx="183">
                  <c:v>4</c:v>
                </c:pt>
                <c:pt idx="184">
                  <c:v>4</c:v>
                </c:pt>
                <c:pt idx="185">
                  <c:v>4.0999999999999996</c:v>
                </c:pt>
                <c:pt idx="186">
                  <c:v>4</c:v>
                </c:pt>
                <c:pt idx="187">
                  <c:v>3.9</c:v>
                </c:pt>
                <c:pt idx="188">
                  <c:v>3.8</c:v>
                </c:pt>
                <c:pt idx="189">
                  <c:v>3.8</c:v>
                </c:pt>
                <c:pt idx="190">
                  <c:v>3.7</c:v>
                </c:pt>
                <c:pt idx="191">
                  <c:v>3.6</c:v>
                </c:pt>
                <c:pt idx="192">
                  <c:v>3.9</c:v>
                </c:pt>
                <c:pt idx="193">
                  <c:v>3.4</c:v>
                </c:pt>
                <c:pt idx="194">
                  <c:v>3.1</c:v>
                </c:pt>
                <c:pt idx="195">
                  <c:v>3.3</c:v>
                </c:pt>
                <c:pt idx="196">
                  <c:v>3.4</c:v>
                </c:pt>
                <c:pt idx="197">
                  <c:v>3.2</c:v>
                </c:pt>
                <c:pt idx="198">
                  <c:v>3.3</c:v>
                </c:pt>
                <c:pt idx="199">
                  <c:v>3.1</c:v>
                </c:pt>
                <c:pt idx="200">
                  <c:v>3.2</c:v>
                </c:pt>
                <c:pt idx="201">
                  <c:v>2.9</c:v>
                </c:pt>
                <c:pt idx="202">
                  <c:v>2.9</c:v>
                </c:pt>
                <c:pt idx="203">
                  <c:v>2.9</c:v>
                </c:pt>
                <c:pt idx="204">
                  <c:v>2.8</c:v>
                </c:pt>
                <c:pt idx="205">
                  <c:v>2.8</c:v>
                </c:pt>
                <c:pt idx="206">
                  <c:v>2.8</c:v>
                </c:pt>
                <c:pt idx="207">
                  <c:v>2.9</c:v>
                </c:pt>
                <c:pt idx="208">
                  <c:v>2.7</c:v>
                </c:pt>
                <c:pt idx="209">
                  <c:v>2.9</c:v>
                </c:pt>
                <c:pt idx="210">
                  <c:v>2.7</c:v>
                </c:pt>
                <c:pt idx="211">
                  <c:v>2.7</c:v>
                </c:pt>
                <c:pt idx="212">
                  <c:v>2.7</c:v>
                </c:pt>
                <c:pt idx="213">
                  <c:v>2.8</c:v>
                </c:pt>
                <c:pt idx="214">
                  <c:v>2.8</c:v>
                </c:pt>
                <c:pt idx="215">
                  <c:v>2.7</c:v>
                </c:pt>
                <c:pt idx="216">
                  <c:v>2.6</c:v>
                </c:pt>
              </c:numCache>
            </c:numRef>
          </c:val>
          <c:smooth val="0"/>
          <c:extLst>
            <c:ext xmlns:c16="http://schemas.microsoft.com/office/drawing/2014/chart" uri="{C3380CC4-5D6E-409C-BE32-E72D297353CC}">
              <c16:uniqueId val="{00000004-2840-D84A-821E-514CEF1642A8}"/>
            </c:ext>
          </c:extLst>
        </c:ser>
        <c:dLbls>
          <c:showLegendKey val="0"/>
          <c:showVal val="0"/>
          <c:showCatName val="0"/>
          <c:showSerName val="0"/>
          <c:showPercent val="0"/>
          <c:showBubbleSize val="0"/>
        </c:dLbls>
        <c:smooth val="0"/>
        <c:axId val="89890464"/>
        <c:axId val="488612079"/>
      </c:lineChart>
      <c:catAx>
        <c:axId val="89890464"/>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lt1">
                    <a:lumMod val="75000"/>
                  </a:schemeClr>
                </a:solidFill>
                <a:latin typeface="+mn-lt"/>
                <a:ea typeface="+mn-ea"/>
                <a:cs typeface="+mn-cs"/>
              </a:defRPr>
            </a:pPr>
            <a:endParaRPr lang="es-MX"/>
          </a:p>
        </c:txPr>
        <c:crossAx val="488612079"/>
        <c:crosses val="autoZero"/>
        <c:auto val="1"/>
        <c:lblAlgn val="ctr"/>
        <c:lblOffset val="100"/>
        <c:noMultiLvlLbl val="0"/>
      </c:catAx>
      <c:valAx>
        <c:axId val="488612079"/>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s-MX"/>
          </a:p>
        </c:txPr>
        <c:crossAx val="898904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s-MX"/>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'[Macroeconomic Landscape.xlsx]Confianza'!$B$8</c:f>
              <c:strCache>
                <c:ptCount val="1"/>
                <c:pt idx="0">
                  <c:v>Serie desestacionalizada</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strRef>
              <c:f>'[Macroeconomic Landscape.xlsx]Confianza'!$C$7:$HL$7</c:f>
              <c:strCache>
                <c:ptCount val="218"/>
                <c:pt idx="0">
                  <c:v>Ene 2006</c:v>
                </c:pt>
                <c:pt idx="1">
                  <c:v>Feb 2006</c:v>
                </c:pt>
                <c:pt idx="2">
                  <c:v>Mar 2006</c:v>
                </c:pt>
                <c:pt idx="3">
                  <c:v>Abr 2006</c:v>
                </c:pt>
                <c:pt idx="4">
                  <c:v>May 2006</c:v>
                </c:pt>
                <c:pt idx="5">
                  <c:v>Jun 2006</c:v>
                </c:pt>
                <c:pt idx="6">
                  <c:v>Jul 2006</c:v>
                </c:pt>
                <c:pt idx="7">
                  <c:v>Ago 2006</c:v>
                </c:pt>
                <c:pt idx="8">
                  <c:v>Sep 2006</c:v>
                </c:pt>
                <c:pt idx="9">
                  <c:v>Oct 2006</c:v>
                </c:pt>
                <c:pt idx="10">
                  <c:v>Nov 2006</c:v>
                </c:pt>
                <c:pt idx="11">
                  <c:v>Dic 2006</c:v>
                </c:pt>
                <c:pt idx="12">
                  <c:v>Ene 2007</c:v>
                </c:pt>
                <c:pt idx="13">
                  <c:v>Feb 2007</c:v>
                </c:pt>
                <c:pt idx="14">
                  <c:v>Mar 2007</c:v>
                </c:pt>
                <c:pt idx="15">
                  <c:v>Abr 2007</c:v>
                </c:pt>
                <c:pt idx="16">
                  <c:v>May 2007</c:v>
                </c:pt>
                <c:pt idx="17">
                  <c:v>Jun 2007</c:v>
                </c:pt>
                <c:pt idx="18">
                  <c:v>Jul 2007</c:v>
                </c:pt>
                <c:pt idx="19">
                  <c:v>Ago 2007</c:v>
                </c:pt>
                <c:pt idx="20">
                  <c:v>Sep 2007</c:v>
                </c:pt>
                <c:pt idx="21">
                  <c:v>Oct 2007</c:v>
                </c:pt>
                <c:pt idx="22">
                  <c:v>Nov 2007</c:v>
                </c:pt>
                <c:pt idx="23">
                  <c:v>Dic 2007</c:v>
                </c:pt>
                <c:pt idx="24">
                  <c:v>Ene 2008</c:v>
                </c:pt>
                <c:pt idx="25">
                  <c:v>Feb 2008</c:v>
                </c:pt>
                <c:pt idx="26">
                  <c:v>Mar 2008</c:v>
                </c:pt>
                <c:pt idx="27">
                  <c:v>Abr 2008</c:v>
                </c:pt>
                <c:pt idx="28">
                  <c:v>May 2008</c:v>
                </c:pt>
                <c:pt idx="29">
                  <c:v>Jun 2008</c:v>
                </c:pt>
                <c:pt idx="30">
                  <c:v>Jul 2008</c:v>
                </c:pt>
                <c:pt idx="31">
                  <c:v>Ago 2008</c:v>
                </c:pt>
                <c:pt idx="32">
                  <c:v>Sep 2008</c:v>
                </c:pt>
                <c:pt idx="33">
                  <c:v>Oct 2008</c:v>
                </c:pt>
                <c:pt idx="34">
                  <c:v>Nov 2008</c:v>
                </c:pt>
                <c:pt idx="35">
                  <c:v>Dic 2008</c:v>
                </c:pt>
                <c:pt idx="36">
                  <c:v>Ene 2009</c:v>
                </c:pt>
                <c:pt idx="37">
                  <c:v>Feb 2009</c:v>
                </c:pt>
                <c:pt idx="38">
                  <c:v>Mar 2009</c:v>
                </c:pt>
                <c:pt idx="39">
                  <c:v>Abr 2009</c:v>
                </c:pt>
                <c:pt idx="40">
                  <c:v>May 2009</c:v>
                </c:pt>
                <c:pt idx="41">
                  <c:v>Jun 2009</c:v>
                </c:pt>
                <c:pt idx="42">
                  <c:v>Jul 2009</c:v>
                </c:pt>
                <c:pt idx="43">
                  <c:v>Ago 2009</c:v>
                </c:pt>
                <c:pt idx="44">
                  <c:v>Sep 2009</c:v>
                </c:pt>
                <c:pt idx="45">
                  <c:v>Oct 2009</c:v>
                </c:pt>
                <c:pt idx="46">
                  <c:v>Nov 2009</c:v>
                </c:pt>
                <c:pt idx="47">
                  <c:v>Dic 2009</c:v>
                </c:pt>
                <c:pt idx="48">
                  <c:v>Ene 2010</c:v>
                </c:pt>
                <c:pt idx="49">
                  <c:v>Feb 2010</c:v>
                </c:pt>
                <c:pt idx="50">
                  <c:v>Mar 2010</c:v>
                </c:pt>
                <c:pt idx="51">
                  <c:v>Abr 2010</c:v>
                </c:pt>
                <c:pt idx="52">
                  <c:v>May 2010</c:v>
                </c:pt>
                <c:pt idx="53">
                  <c:v>Jun 2010</c:v>
                </c:pt>
                <c:pt idx="54">
                  <c:v>Jul 2010</c:v>
                </c:pt>
                <c:pt idx="55">
                  <c:v>Ago 2010</c:v>
                </c:pt>
                <c:pt idx="56">
                  <c:v>Sep 2010</c:v>
                </c:pt>
                <c:pt idx="57">
                  <c:v>Oct 2010</c:v>
                </c:pt>
                <c:pt idx="58">
                  <c:v>Nov 2010</c:v>
                </c:pt>
                <c:pt idx="59">
                  <c:v>Dic 2010</c:v>
                </c:pt>
                <c:pt idx="60">
                  <c:v>Ene 2011</c:v>
                </c:pt>
                <c:pt idx="61">
                  <c:v>Feb 2011</c:v>
                </c:pt>
                <c:pt idx="62">
                  <c:v>Mar 2011</c:v>
                </c:pt>
                <c:pt idx="63">
                  <c:v>Abr 2011</c:v>
                </c:pt>
                <c:pt idx="64">
                  <c:v>May 2011</c:v>
                </c:pt>
                <c:pt idx="65">
                  <c:v>Jun 2011</c:v>
                </c:pt>
                <c:pt idx="66">
                  <c:v>Jul 2011</c:v>
                </c:pt>
                <c:pt idx="67">
                  <c:v>Ago 2011</c:v>
                </c:pt>
                <c:pt idx="68">
                  <c:v>Sep 2011</c:v>
                </c:pt>
                <c:pt idx="69">
                  <c:v>Oct 2011</c:v>
                </c:pt>
                <c:pt idx="70">
                  <c:v>Nov 2011</c:v>
                </c:pt>
                <c:pt idx="71">
                  <c:v>Dic 2011</c:v>
                </c:pt>
                <c:pt idx="72">
                  <c:v>Ene 2012</c:v>
                </c:pt>
                <c:pt idx="73">
                  <c:v>Feb 2012</c:v>
                </c:pt>
                <c:pt idx="74">
                  <c:v>Mar 2012</c:v>
                </c:pt>
                <c:pt idx="75">
                  <c:v>Abr 2012</c:v>
                </c:pt>
                <c:pt idx="76">
                  <c:v>May 2012</c:v>
                </c:pt>
                <c:pt idx="77">
                  <c:v>Jun 2012</c:v>
                </c:pt>
                <c:pt idx="78">
                  <c:v>Jul 2012</c:v>
                </c:pt>
                <c:pt idx="79">
                  <c:v>Ago 2012</c:v>
                </c:pt>
                <c:pt idx="80">
                  <c:v>Sep 2012</c:v>
                </c:pt>
                <c:pt idx="81">
                  <c:v>Oct 2012</c:v>
                </c:pt>
                <c:pt idx="82">
                  <c:v>Nov 2012</c:v>
                </c:pt>
                <c:pt idx="83">
                  <c:v>Dic 2012</c:v>
                </c:pt>
                <c:pt idx="84">
                  <c:v>Ene 2013</c:v>
                </c:pt>
                <c:pt idx="85">
                  <c:v>Feb 2013</c:v>
                </c:pt>
                <c:pt idx="86">
                  <c:v>Mar 2013</c:v>
                </c:pt>
                <c:pt idx="87">
                  <c:v>Abr 2013</c:v>
                </c:pt>
                <c:pt idx="88">
                  <c:v>May 2013</c:v>
                </c:pt>
                <c:pt idx="89">
                  <c:v>Jun 2013</c:v>
                </c:pt>
                <c:pt idx="90">
                  <c:v>Jul 2013</c:v>
                </c:pt>
                <c:pt idx="91">
                  <c:v>Ago 2013</c:v>
                </c:pt>
                <c:pt idx="92">
                  <c:v>Sep 2013</c:v>
                </c:pt>
                <c:pt idx="93">
                  <c:v>Oct 2013</c:v>
                </c:pt>
                <c:pt idx="94">
                  <c:v>Nov 2013</c:v>
                </c:pt>
                <c:pt idx="95">
                  <c:v>Dic 2013</c:v>
                </c:pt>
                <c:pt idx="96">
                  <c:v>Ene 2014</c:v>
                </c:pt>
                <c:pt idx="97">
                  <c:v>Feb 2014</c:v>
                </c:pt>
                <c:pt idx="98">
                  <c:v>Mar 2014</c:v>
                </c:pt>
                <c:pt idx="99">
                  <c:v>Abr 2014</c:v>
                </c:pt>
                <c:pt idx="100">
                  <c:v>May 2014</c:v>
                </c:pt>
                <c:pt idx="101">
                  <c:v>Jun 2014</c:v>
                </c:pt>
                <c:pt idx="102">
                  <c:v>Jul 2014</c:v>
                </c:pt>
                <c:pt idx="103">
                  <c:v>Ago 2014</c:v>
                </c:pt>
                <c:pt idx="104">
                  <c:v>Sep 2014</c:v>
                </c:pt>
                <c:pt idx="105">
                  <c:v>Oct 2014</c:v>
                </c:pt>
                <c:pt idx="106">
                  <c:v>Nov 2014</c:v>
                </c:pt>
                <c:pt idx="107">
                  <c:v>Dic 2014</c:v>
                </c:pt>
                <c:pt idx="108">
                  <c:v>Ene 2015</c:v>
                </c:pt>
                <c:pt idx="109">
                  <c:v>Feb 2015</c:v>
                </c:pt>
                <c:pt idx="110">
                  <c:v>Mar 2015</c:v>
                </c:pt>
                <c:pt idx="111">
                  <c:v>Abr 2015</c:v>
                </c:pt>
                <c:pt idx="112">
                  <c:v>May 2015</c:v>
                </c:pt>
                <c:pt idx="113">
                  <c:v>Jun 2015</c:v>
                </c:pt>
                <c:pt idx="114">
                  <c:v>Jul 2015</c:v>
                </c:pt>
                <c:pt idx="115">
                  <c:v>Ago 2015</c:v>
                </c:pt>
                <c:pt idx="116">
                  <c:v>Sep 2015</c:v>
                </c:pt>
                <c:pt idx="117">
                  <c:v>Oct 2015</c:v>
                </c:pt>
                <c:pt idx="118">
                  <c:v>Nov 2015</c:v>
                </c:pt>
                <c:pt idx="119">
                  <c:v>Dic 2015</c:v>
                </c:pt>
                <c:pt idx="120">
                  <c:v>Ene 2016</c:v>
                </c:pt>
                <c:pt idx="121">
                  <c:v>Feb 2016</c:v>
                </c:pt>
                <c:pt idx="122">
                  <c:v>Mar 2016</c:v>
                </c:pt>
                <c:pt idx="123">
                  <c:v>Abr 2016</c:v>
                </c:pt>
                <c:pt idx="124">
                  <c:v>May 2016</c:v>
                </c:pt>
                <c:pt idx="125">
                  <c:v>Jun 2016</c:v>
                </c:pt>
                <c:pt idx="126">
                  <c:v>Jul 2016</c:v>
                </c:pt>
                <c:pt idx="127">
                  <c:v>Ago 2016</c:v>
                </c:pt>
                <c:pt idx="128">
                  <c:v>Sep 2016</c:v>
                </c:pt>
                <c:pt idx="129">
                  <c:v>Oct 2016</c:v>
                </c:pt>
                <c:pt idx="130">
                  <c:v>Nov 2016</c:v>
                </c:pt>
                <c:pt idx="131">
                  <c:v>Dic 2016</c:v>
                </c:pt>
                <c:pt idx="132">
                  <c:v>Ene 2017</c:v>
                </c:pt>
                <c:pt idx="133">
                  <c:v>Feb 2017</c:v>
                </c:pt>
                <c:pt idx="134">
                  <c:v>Mar 2017</c:v>
                </c:pt>
                <c:pt idx="135">
                  <c:v>Abr 2017</c:v>
                </c:pt>
                <c:pt idx="136">
                  <c:v>May 2017</c:v>
                </c:pt>
                <c:pt idx="137">
                  <c:v>Jun 2017</c:v>
                </c:pt>
                <c:pt idx="138">
                  <c:v>Jul 2017</c:v>
                </c:pt>
                <c:pt idx="139">
                  <c:v>Ago 2017</c:v>
                </c:pt>
                <c:pt idx="140">
                  <c:v>Sep 2017</c:v>
                </c:pt>
                <c:pt idx="141">
                  <c:v>Oct 2017</c:v>
                </c:pt>
                <c:pt idx="142">
                  <c:v>Nov 2017</c:v>
                </c:pt>
                <c:pt idx="143">
                  <c:v>Dic 2017</c:v>
                </c:pt>
                <c:pt idx="144">
                  <c:v>Ene 2018</c:v>
                </c:pt>
                <c:pt idx="145">
                  <c:v>Feb 2018</c:v>
                </c:pt>
                <c:pt idx="146">
                  <c:v>Mar 2018</c:v>
                </c:pt>
                <c:pt idx="147">
                  <c:v>Abr 2018</c:v>
                </c:pt>
                <c:pt idx="148">
                  <c:v>May 2018</c:v>
                </c:pt>
                <c:pt idx="149">
                  <c:v>Jun 2018</c:v>
                </c:pt>
                <c:pt idx="150">
                  <c:v>Jul 2018</c:v>
                </c:pt>
                <c:pt idx="151">
                  <c:v>Ago 2018</c:v>
                </c:pt>
                <c:pt idx="152">
                  <c:v>Sep 2018</c:v>
                </c:pt>
                <c:pt idx="153">
                  <c:v>Oct 2018</c:v>
                </c:pt>
                <c:pt idx="154">
                  <c:v>Nov 2018</c:v>
                </c:pt>
                <c:pt idx="155">
                  <c:v>Dic 2018</c:v>
                </c:pt>
                <c:pt idx="156">
                  <c:v>Ene 2019</c:v>
                </c:pt>
                <c:pt idx="157">
                  <c:v>Feb 2019</c:v>
                </c:pt>
                <c:pt idx="158">
                  <c:v>Mar 2019</c:v>
                </c:pt>
                <c:pt idx="159">
                  <c:v>Abr 2019</c:v>
                </c:pt>
                <c:pt idx="160">
                  <c:v>May 2019</c:v>
                </c:pt>
                <c:pt idx="161">
                  <c:v>Jun 2019</c:v>
                </c:pt>
                <c:pt idx="162">
                  <c:v>Jul 2019</c:v>
                </c:pt>
                <c:pt idx="163">
                  <c:v>Ago 2019</c:v>
                </c:pt>
                <c:pt idx="164">
                  <c:v>Sep 2019</c:v>
                </c:pt>
                <c:pt idx="165">
                  <c:v>Oct 2019</c:v>
                </c:pt>
                <c:pt idx="166">
                  <c:v>Nov 2019</c:v>
                </c:pt>
                <c:pt idx="167">
                  <c:v>Dic 2019</c:v>
                </c:pt>
                <c:pt idx="168">
                  <c:v>Ene 2020</c:v>
                </c:pt>
                <c:pt idx="169">
                  <c:v>Feb 2020</c:v>
                </c:pt>
                <c:pt idx="170">
                  <c:v>Mar 2020</c:v>
                </c:pt>
                <c:pt idx="171">
                  <c:v>Abr 2020</c:v>
                </c:pt>
                <c:pt idx="172">
                  <c:v>May 2020</c:v>
                </c:pt>
                <c:pt idx="173">
                  <c:v>Jun 2020</c:v>
                </c:pt>
                <c:pt idx="174">
                  <c:v>Jul 2020</c:v>
                </c:pt>
                <c:pt idx="175">
                  <c:v>Ago 2020</c:v>
                </c:pt>
                <c:pt idx="176">
                  <c:v>Sep 2020</c:v>
                </c:pt>
                <c:pt idx="177">
                  <c:v>Oct 2020</c:v>
                </c:pt>
                <c:pt idx="178">
                  <c:v>Nov 2020</c:v>
                </c:pt>
                <c:pt idx="179">
                  <c:v>Dic 2020</c:v>
                </c:pt>
                <c:pt idx="180">
                  <c:v>Ene 2021</c:v>
                </c:pt>
                <c:pt idx="181">
                  <c:v>Feb 2021</c:v>
                </c:pt>
                <c:pt idx="182">
                  <c:v>Mar 2021</c:v>
                </c:pt>
                <c:pt idx="183">
                  <c:v>Abr 2021</c:v>
                </c:pt>
                <c:pt idx="184">
                  <c:v>May 2021</c:v>
                </c:pt>
                <c:pt idx="185">
                  <c:v>Jun 2021</c:v>
                </c:pt>
                <c:pt idx="186">
                  <c:v>Jul 2021</c:v>
                </c:pt>
                <c:pt idx="187">
                  <c:v>Ago 2021</c:v>
                </c:pt>
                <c:pt idx="188">
                  <c:v>Sep 2021</c:v>
                </c:pt>
                <c:pt idx="189">
                  <c:v>Oct 2021</c:v>
                </c:pt>
                <c:pt idx="190">
                  <c:v>Nov 2021</c:v>
                </c:pt>
                <c:pt idx="191">
                  <c:v>Dic 2021</c:v>
                </c:pt>
                <c:pt idx="192">
                  <c:v>Ene 2022</c:v>
                </c:pt>
                <c:pt idx="193">
                  <c:v>Feb 2022</c:v>
                </c:pt>
                <c:pt idx="194">
                  <c:v>Mar 2022</c:v>
                </c:pt>
                <c:pt idx="195">
                  <c:v>Abr 2022</c:v>
                </c:pt>
                <c:pt idx="196">
                  <c:v>May 2022</c:v>
                </c:pt>
                <c:pt idx="197">
                  <c:v>Jun 2022</c:v>
                </c:pt>
                <c:pt idx="198">
                  <c:v>Jul 2022</c:v>
                </c:pt>
                <c:pt idx="199">
                  <c:v>Ago 2022</c:v>
                </c:pt>
                <c:pt idx="200">
                  <c:v>Sep 2022</c:v>
                </c:pt>
                <c:pt idx="201">
                  <c:v>Oct 2022</c:v>
                </c:pt>
                <c:pt idx="202">
                  <c:v>Nov 2022</c:v>
                </c:pt>
                <c:pt idx="203">
                  <c:v>Dic 2022</c:v>
                </c:pt>
                <c:pt idx="204">
                  <c:v>Ene 2023</c:v>
                </c:pt>
                <c:pt idx="205">
                  <c:v>Feb 2023</c:v>
                </c:pt>
                <c:pt idx="206">
                  <c:v>Mar 2023</c:v>
                </c:pt>
                <c:pt idx="207">
                  <c:v>Abr 2023</c:v>
                </c:pt>
                <c:pt idx="208">
                  <c:v>May 2023</c:v>
                </c:pt>
                <c:pt idx="209">
                  <c:v>Jun 2023</c:v>
                </c:pt>
                <c:pt idx="210">
                  <c:v>Jul 2023</c:v>
                </c:pt>
                <c:pt idx="211">
                  <c:v>Ago 2023</c:v>
                </c:pt>
                <c:pt idx="212">
                  <c:v>Sep 2023</c:v>
                </c:pt>
                <c:pt idx="213">
                  <c:v>Oct 2023</c:v>
                </c:pt>
                <c:pt idx="214">
                  <c:v>Nov 2023</c:v>
                </c:pt>
                <c:pt idx="215">
                  <c:v>Dic 2023</c:v>
                </c:pt>
                <c:pt idx="216">
                  <c:v>Ene 2024</c:v>
                </c:pt>
                <c:pt idx="217">
                  <c:v>Feb 2024</c:v>
                </c:pt>
              </c:strCache>
            </c:strRef>
          </c:cat>
          <c:val>
            <c:numRef>
              <c:f>'[Macroeconomic Landscape.xlsx]Confianza'!$C$8:$HL$8</c:f>
              <c:numCache>
                <c:formatCode>General</c:formatCode>
                <c:ptCount val="218"/>
                <c:pt idx="0">
                  <c:v>43.9</c:v>
                </c:pt>
                <c:pt idx="1">
                  <c:v>44.4</c:v>
                </c:pt>
                <c:pt idx="2">
                  <c:v>44.9</c:v>
                </c:pt>
                <c:pt idx="3">
                  <c:v>44.7</c:v>
                </c:pt>
                <c:pt idx="4">
                  <c:v>44.3</c:v>
                </c:pt>
                <c:pt idx="5">
                  <c:v>44.2</c:v>
                </c:pt>
                <c:pt idx="6">
                  <c:v>44.8</c:v>
                </c:pt>
                <c:pt idx="7">
                  <c:v>44.7</c:v>
                </c:pt>
                <c:pt idx="8">
                  <c:v>44.8</c:v>
                </c:pt>
                <c:pt idx="9">
                  <c:v>45.3</c:v>
                </c:pt>
                <c:pt idx="10">
                  <c:v>44.3</c:v>
                </c:pt>
                <c:pt idx="11">
                  <c:v>44.1</c:v>
                </c:pt>
                <c:pt idx="12">
                  <c:v>42.6</c:v>
                </c:pt>
                <c:pt idx="13">
                  <c:v>42.8</c:v>
                </c:pt>
                <c:pt idx="14">
                  <c:v>43</c:v>
                </c:pt>
                <c:pt idx="15">
                  <c:v>43.3</c:v>
                </c:pt>
                <c:pt idx="16">
                  <c:v>43.6</c:v>
                </c:pt>
                <c:pt idx="17">
                  <c:v>43.1</c:v>
                </c:pt>
                <c:pt idx="18">
                  <c:v>42.9</c:v>
                </c:pt>
                <c:pt idx="19">
                  <c:v>43.5</c:v>
                </c:pt>
                <c:pt idx="20">
                  <c:v>42.6</c:v>
                </c:pt>
                <c:pt idx="21">
                  <c:v>42.2</c:v>
                </c:pt>
                <c:pt idx="22">
                  <c:v>41.9</c:v>
                </c:pt>
                <c:pt idx="23">
                  <c:v>42.2</c:v>
                </c:pt>
                <c:pt idx="24">
                  <c:v>42</c:v>
                </c:pt>
                <c:pt idx="25">
                  <c:v>41.6</c:v>
                </c:pt>
                <c:pt idx="26">
                  <c:v>41.5</c:v>
                </c:pt>
                <c:pt idx="27">
                  <c:v>40</c:v>
                </c:pt>
                <c:pt idx="28">
                  <c:v>39</c:v>
                </c:pt>
                <c:pt idx="29">
                  <c:v>37.700000000000003</c:v>
                </c:pt>
                <c:pt idx="30">
                  <c:v>36.5</c:v>
                </c:pt>
                <c:pt idx="31">
                  <c:v>36.700000000000003</c:v>
                </c:pt>
                <c:pt idx="32">
                  <c:v>36.200000000000003</c:v>
                </c:pt>
                <c:pt idx="33">
                  <c:v>35.1</c:v>
                </c:pt>
                <c:pt idx="34">
                  <c:v>35.799999999999997</c:v>
                </c:pt>
                <c:pt idx="35">
                  <c:v>34.6</c:v>
                </c:pt>
                <c:pt idx="36">
                  <c:v>34.200000000000003</c:v>
                </c:pt>
                <c:pt idx="37">
                  <c:v>33.700000000000003</c:v>
                </c:pt>
                <c:pt idx="38">
                  <c:v>33.4</c:v>
                </c:pt>
                <c:pt idx="39">
                  <c:v>34.5</c:v>
                </c:pt>
                <c:pt idx="40">
                  <c:v>33.4</c:v>
                </c:pt>
                <c:pt idx="41">
                  <c:v>34.1</c:v>
                </c:pt>
                <c:pt idx="42">
                  <c:v>35.700000000000003</c:v>
                </c:pt>
                <c:pt idx="43">
                  <c:v>34</c:v>
                </c:pt>
                <c:pt idx="44">
                  <c:v>34</c:v>
                </c:pt>
                <c:pt idx="45">
                  <c:v>33.4</c:v>
                </c:pt>
                <c:pt idx="46">
                  <c:v>34</c:v>
                </c:pt>
                <c:pt idx="47">
                  <c:v>33.799999999999997</c:v>
                </c:pt>
                <c:pt idx="48">
                  <c:v>34.5</c:v>
                </c:pt>
                <c:pt idx="49">
                  <c:v>34.5</c:v>
                </c:pt>
                <c:pt idx="50">
                  <c:v>34.700000000000003</c:v>
                </c:pt>
                <c:pt idx="51">
                  <c:v>35</c:v>
                </c:pt>
                <c:pt idx="52">
                  <c:v>35.9</c:v>
                </c:pt>
                <c:pt idx="53">
                  <c:v>36.6</c:v>
                </c:pt>
                <c:pt idx="54">
                  <c:v>36.299999999999997</c:v>
                </c:pt>
                <c:pt idx="55">
                  <c:v>36.700000000000003</c:v>
                </c:pt>
                <c:pt idx="56">
                  <c:v>37.9</c:v>
                </c:pt>
                <c:pt idx="57">
                  <c:v>38.200000000000003</c:v>
                </c:pt>
                <c:pt idx="58">
                  <c:v>38.1</c:v>
                </c:pt>
                <c:pt idx="59">
                  <c:v>38</c:v>
                </c:pt>
                <c:pt idx="60">
                  <c:v>38.1</c:v>
                </c:pt>
                <c:pt idx="61">
                  <c:v>38.799999999999997</c:v>
                </c:pt>
                <c:pt idx="62">
                  <c:v>38.5</c:v>
                </c:pt>
                <c:pt idx="63">
                  <c:v>37.6</c:v>
                </c:pt>
                <c:pt idx="64">
                  <c:v>37.700000000000003</c:v>
                </c:pt>
                <c:pt idx="65">
                  <c:v>38.5</c:v>
                </c:pt>
                <c:pt idx="66">
                  <c:v>39</c:v>
                </c:pt>
                <c:pt idx="67">
                  <c:v>38.4</c:v>
                </c:pt>
                <c:pt idx="68">
                  <c:v>38.1</c:v>
                </c:pt>
                <c:pt idx="69">
                  <c:v>38.4</c:v>
                </c:pt>
                <c:pt idx="70">
                  <c:v>38.299999999999997</c:v>
                </c:pt>
                <c:pt idx="71">
                  <c:v>37.6</c:v>
                </c:pt>
                <c:pt idx="72">
                  <c:v>39</c:v>
                </c:pt>
                <c:pt idx="73">
                  <c:v>39.5</c:v>
                </c:pt>
                <c:pt idx="74">
                  <c:v>39.1</c:v>
                </c:pt>
                <c:pt idx="75">
                  <c:v>40.200000000000003</c:v>
                </c:pt>
                <c:pt idx="76">
                  <c:v>40</c:v>
                </c:pt>
                <c:pt idx="77">
                  <c:v>39.299999999999997</c:v>
                </c:pt>
                <c:pt idx="78">
                  <c:v>40.299999999999997</c:v>
                </c:pt>
                <c:pt idx="79">
                  <c:v>40.4</c:v>
                </c:pt>
                <c:pt idx="80">
                  <c:v>39.1</c:v>
                </c:pt>
                <c:pt idx="81">
                  <c:v>40.200000000000003</c:v>
                </c:pt>
                <c:pt idx="82">
                  <c:v>39.9</c:v>
                </c:pt>
                <c:pt idx="83">
                  <c:v>41</c:v>
                </c:pt>
                <c:pt idx="84">
                  <c:v>41.3</c:v>
                </c:pt>
                <c:pt idx="85">
                  <c:v>40.4</c:v>
                </c:pt>
                <c:pt idx="86">
                  <c:v>40.1</c:v>
                </c:pt>
                <c:pt idx="87">
                  <c:v>39.799999999999997</c:v>
                </c:pt>
                <c:pt idx="88">
                  <c:v>39.5</c:v>
                </c:pt>
                <c:pt idx="89">
                  <c:v>38.4</c:v>
                </c:pt>
                <c:pt idx="90">
                  <c:v>39.9</c:v>
                </c:pt>
                <c:pt idx="91">
                  <c:v>40.299999999999997</c:v>
                </c:pt>
                <c:pt idx="92">
                  <c:v>39.1</c:v>
                </c:pt>
                <c:pt idx="93">
                  <c:v>38.4</c:v>
                </c:pt>
                <c:pt idx="94">
                  <c:v>37.5</c:v>
                </c:pt>
                <c:pt idx="95">
                  <c:v>37.1</c:v>
                </c:pt>
                <c:pt idx="96">
                  <c:v>35.4</c:v>
                </c:pt>
                <c:pt idx="97">
                  <c:v>36.5</c:v>
                </c:pt>
                <c:pt idx="98">
                  <c:v>37.4</c:v>
                </c:pt>
                <c:pt idx="99">
                  <c:v>37.700000000000003</c:v>
                </c:pt>
                <c:pt idx="100">
                  <c:v>37.700000000000003</c:v>
                </c:pt>
                <c:pt idx="101">
                  <c:v>37.5</c:v>
                </c:pt>
                <c:pt idx="102">
                  <c:v>36.9</c:v>
                </c:pt>
                <c:pt idx="103">
                  <c:v>37.299999999999997</c:v>
                </c:pt>
                <c:pt idx="104">
                  <c:v>38.200000000000003</c:v>
                </c:pt>
                <c:pt idx="105">
                  <c:v>37.9</c:v>
                </c:pt>
                <c:pt idx="106">
                  <c:v>38.799999999999997</c:v>
                </c:pt>
                <c:pt idx="107">
                  <c:v>38.299999999999997</c:v>
                </c:pt>
                <c:pt idx="108">
                  <c:v>37.9</c:v>
                </c:pt>
                <c:pt idx="109">
                  <c:v>38.4</c:v>
                </c:pt>
                <c:pt idx="110">
                  <c:v>38.9</c:v>
                </c:pt>
                <c:pt idx="111">
                  <c:v>37.9</c:v>
                </c:pt>
                <c:pt idx="112">
                  <c:v>37.799999999999997</c:v>
                </c:pt>
                <c:pt idx="113">
                  <c:v>38.6</c:v>
                </c:pt>
                <c:pt idx="114">
                  <c:v>37.700000000000003</c:v>
                </c:pt>
                <c:pt idx="115">
                  <c:v>37.4</c:v>
                </c:pt>
                <c:pt idx="116">
                  <c:v>37.5</c:v>
                </c:pt>
                <c:pt idx="117">
                  <c:v>38</c:v>
                </c:pt>
                <c:pt idx="118">
                  <c:v>38.200000000000003</c:v>
                </c:pt>
                <c:pt idx="119">
                  <c:v>37.9</c:v>
                </c:pt>
                <c:pt idx="120">
                  <c:v>38.1</c:v>
                </c:pt>
                <c:pt idx="121">
                  <c:v>37.6</c:v>
                </c:pt>
                <c:pt idx="122">
                  <c:v>37.200000000000003</c:v>
                </c:pt>
                <c:pt idx="123">
                  <c:v>36.9</c:v>
                </c:pt>
                <c:pt idx="124">
                  <c:v>37.200000000000003</c:v>
                </c:pt>
                <c:pt idx="125">
                  <c:v>37.9</c:v>
                </c:pt>
                <c:pt idx="126">
                  <c:v>36.200000000000003</c:v>
                </c:pt>
                <c:pt idx="127">
                  <c:v>35.700000000000003</c:v>
                </c:pt>
                <c:pt idx="128">
                  <c:v>34.9</c:v>
                </c:pt>
                <c:pt idx="129">
                  <c:v>35.200000000000003</c:v>
                </c:pt>
                <c:pt idx="130">
                  <c:v>34.799999999999997</c:v>
                </c:pt>
                <c:pt idx="131">
                  <c:v>35.1</c:v>
                </c:pt>
                <c:pt idx="132">
                  <c:v>28.6</c:v>
                </c:pt>
                <c:pt idx="133">
                  <c:v>32.1</c:v>
                </c:pt>
                <c:pt idx="134">
                  <c:v>34.200000000000003</c:v>
                </c:pt>
                <c:pt idx="135">
                  <c:v>35.1</c:v>
                </c:pt>
                <c:pt idx="136">
                  <c:v>35.6</c:v>
                </c:pt>
                <c:pt idx="137">
                  <c:v>35.6</c:v>
                </c:pt>
                <c:pt idx="138">
                  <c:v>36.200000000000003</c:v>
                </c:pt>
                <c:pt idx="139">
                  <c:v>36.5</c:v>
                </c:pt>
                <c:pt idx="140">
                  <c:v>37</c:v>
                </c:pt>
                <c:pt idx="141">
                  <c:v>36.5</c:v>
                </c:pt>
                <c:pt idx="142">
                  <c:v>36.6</c:v>
                </c:pt>
                <c:pt idx="143">
                  <c:v>35.9</c:v>
                </c:pt>
                <c:pt idx="144">
                  <c:v>34.6</c:v>
                </c:pt>
                <c:pt idx="145">
                  <c:v>34.700000000000003</c:v>
                </c:pt>
                <c:pt idx="146">
                  <c:v>34.700000000000003</c:v>
                </c:pt>
                <c:pt idx="147">
                  <c:v>35.700000000000003</c:v>
                </c:pt>
                <c:pt idx="148">
                  <c:v>36.5</c:v>
                </c:pt>
                <c:pt idx="149">
                  <c:v>36.9</c:v>
                </c:pt>
                <c:pt idx="150">
                  <c:v>43.1</c:v>
                </c:pt>
                <c:pt idx="151">
                  <c:v>43.1</c:v>
                </c:pt>
                <c:pt idx="152">
                  <c:v>42.4</c:v>
                </c:pt>
                <c:pt idx="153">
                  <c:v>42.5</c:v>
                </c:pt>
                <c:pt idx="154">
                  <c:v>41.7</c:v>
                </c:pt>
                <c:pt idx="155">
                  <c:v>44.3</c:v>
                </c:pt>
                <c:pt idx="156">
                  <c:v>45.6</c:v>
                </c:pt>
                <c:pt idx="157">
                  <c:v>48.4</c:v>
                </c:pt>
                <c:pt idx="158">
                  <c:v>46.8</c:v>
                </c:pt>
                <c:pt idx="159">
                  <c:v>45.4</c:v>
                </c:pt>
                <c:pt idx="160">
                  <c:v>44.3</c:v>
                </c:pt>
                <c:pt idx="161">
                  <c:v>43.4</c:v>
                </c:pt>
                <c:pt idx="162">
                  <c:v>43.1</c:v>
                </c:pt>
                <c:pt idx="163">
                  <c:v>44</c:v>
                </c:pt>
                <c:pt idx="164">
                  <c:v>45.6</c:v>
                </c:pt>
                <c:pt idx="165">
                  <c:v>44</c:v>
                </c:pt>
                <c:pt idx="166">
                  <c:v>44</c:v>
                </c:pt>
                <c:pt idx="167">
                  <c:v>43.2</c:v>
                </c:pt>
                <c:pt idx="168">
                  <c:v>43.8</c:v>
                </c:pt>
                <c:pt idx="169">
                  <c:v>43.7</c:v>
                </c:pt>
                <c:pt idx="170">
                  <c:v>42.3</c:v>
                </c:pt>
                <c:pt idx="171">
                  <c:v>32.1</c:v>
                </c:pt>
                <c:pt idx="172">
                  <c:v>31.2</c:v>
                </c:pt>
                <c:pt idx="173">
                  <c:v>31.7</c:v>
                </c:pt>
                <c:pt idx="174">
                  <c:v>34.299999999999997</c:v>
                </c:pt>
                <c:pt idx="175">
                  <c:v>35.4</c:v>
                </c:pt>
                <c:pt idx="176">
                  <c:v>36.5</c:v>
                </c:pt>
                <c:pt idx="177">
                  <c:v>37.9</c:v>
                </c:pt>
                <c:pt idx="178">
                  <c:v>37.299999999999997</c:v>
                </c:pt>
                <c:pt idx="179">
                  <c:v>38.299999999999997</c:v>
                </c:pt>
                <c:pt idx="180">
                  <c:v>38.799999999999997</c:v>
                </c:pt>
                <c:pt idx="181">
                  <c:v>38.799999999999997</c:v>
                </c:pt>
                <c:pt idx="182">
                  <c:v>40.700000000000003</c:v>
                </c:pt>
                <c:pt idx="183">
                  <c:v>42.2</c:v>
                </c:pt>
                <c:pt idx="184">
                  <c:v>42.6</c:v>
                </c:pt>
                <c:pt idx="185">
                  <c:v>44</c:v>
                </c:pt>
                <c:pt idx="186">
                  <c:v>44.2</c:v>
                </c:pt>
                <c:pt idx="187">
                  <c:v>43</c:v>
                </c:pt>
                <c:pt idx="188">
                  <c:v>43.7</c:v>
                </c:pt>
                <c:pt idx="189">
                  <c:v>44</c:v>
                </c:pt>
                <c:pt idx="190">
                  <c:v>46.3</c:v>
                </c:pt>
                <c:pt idx="191">
                  <c:v>44.4</c:v>
                </c:pt>
                <c:pt idx="192">
                  <c:v>43.1</c:v>
                </c:pt>
                <c:pt idx="193">
                  <c:v>43</c:v>
                </c:pt>
                <c:pt idx="194">
                  <c:v>43.6</c:v>
                </c:pt>
                <c:pt idx="195">
                  <c:v>44</c:v>
                </c:pt>
                <c:pt idx="196">
                  <c:v>44</c:v>
                </c:pt>
                <c:pt idx="197">
                  <c:v>42.8</c:v>
                </c:pt>
                <c:pt idx="198">
                  <c:v>41.2</c:v>
                </c:pt>
                <c:pt idx="199">
                  <c:v>40.9</c:v>
                </c:pt>
                <c:pt idx="200">
                  <c:v>41.2</c:v>
                </c:pt>
                <c:pt idx="201">
                  <c:v>41.6</c:v>
                </c:pt>
                <c:pt idx="202">
                  <c:v>42</c:v>
                </c:pt>
                <c:pt idx="203">
                  <c:v>42.9</c:v>
                </c:pt>
                <c:pt idx="204">
                  <c:v>44.3</c:v>
                </c:pt>
                <c:pt idx="205">
                  <c:v>44.6</c:v>
                </c:pt>
                <c:pt idx="206">
                  <c:v>44.5</c:v>
                </c:pt>
                <c:pt idx="207">
                  <c:v>44.2</c:v>
                </c:pt>
                <c:pt idx="208">
                  <c:v>44.8</c:v>
                </c:pt>
                <c:pt idx="209">
                  <c:v>45.4</c:v>
                </c:pt>
                <c:pt idx="210">
                  <c:v>46.3</c:v>
                </c:pt>
                <c:pt idx="211">
                  <c:v>46.8</c:v>
                </c:pt>
                <c:pt idx="212">
                  <c:v>46.8</c:v>
                </c:pt>
                <c:pt idx="213">
                  <c:v>46.1</c:v>
                </c:pt>
                <c:pt idx="214">
                  <c:v>47.2</c:v>
                </c:pt>
                <c:pt idx="215">
                  <c:v>46.8</c:v>
                </c:pt>
                <c:pt idx="216">
                  <c:v>47.1</c:v>
                </c:pt>
                <c:pt idx="217">
                  <c:v>47</c:v>
                </c:pt>
              </c:numCache>
            </c:numRef>
          </c:val>
          <c:smooth val="0"/>
          <c:extLst>
            <c:ext xmlns:c16="http://schemas.microsoft.com/office/drawing/2014/chart" uri="{C3380CC4-5D6E-409C-BE32-E72D297353CC}">
              <c16:uniqueId val="{00000000-F2E4-814C-9A92-208DC0FBE1AE}"/>
            </c:ext>
          </c:extLst>
        </c:ser>
        <c:dLbls>
          <c:showLegendKey val="0"/>
          <c:showVal val="0"/>
          <c:showCatName val="0"/>
          <c:showSerName val="0"/>
          <c:showPercent val="0"/>
          <c:showBubbleSize val="0"/>
        </c:dLbls>
        <c:smooth val="0"/>
        <c:axId val="585153648"/>
        <c:axId val="564623215"/>
      </c:lineChart>
      <c:catAx>
        <c:axId val="585153648"/>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MX"/>
          </a:p>
        </c:txPr>
        <c:crossAx val="564623215"/>
        <c:crosses val="autoZero"/>
        <c:auto val="1"/>
        <c:lblAlgn val="ctr"/>
        <c:lblOffset val="100"/>
        <c:noMultiLvlLbl val="0"/>
      </c:catAx>
      <c:valAx>
        <c:axId val="564623215"/>
        <c:scaling>
          <c:orientation val="minMax"/>
          <c:min val="20"/>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MX"/>
          </a:p>
        </c:txPr>
        <c:crossAx val="585153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77">
  <cs:axisTitle>
    <cs:lnRef idx="0"/>
    <cs:fillRef idx="0"/>
    <cs:effectRef idx="0"/>
    <cs:fontRef idx="minor">
      <a:schemeClr val="lt1">
        <a:lumMod val="85000"/>
      </a:schemeClr>
    </cs:fontRef>
    <cs:defRPr sz="900" kern="1200"/>
  </cs:axisTitle>
  <cs:categoryAxis>
    <cs:lnRef idx="0"/>
    <cs:fillRef idx="0"/>
    <cs:effectRef idx="0"/>
    <cs:fontRef idx="minor">
      <a:schemeClr val="lt1">
        <a:lumMod val="85000"/>
      </a:schemeClr>
    </cs:fontRef>
    <cs:spPr>
      <a:ln w="9575" cap="flat" cmpd="sng" algn="ctr">
        <a:solidFill>
          <a:schemeClr val="lt1">
            <a:lumMod val="75000"/>
          </a:schemeClr>
        </a:solidFill>
        <a:round/>
        <a:headEnd type="none" w="sm" len="sm"/>
        <a:tailEnd type="none" w="sm" len="sm"/>
      </a:ln>
    </cs:spPr>
    <cs:defRPr sz="900" b="1" kern="1200" cap="all" baseline="0"/>
  </cs:categoryAxis>
  <cs:chartArea>
    <cs:lnRef idx="0"/>
    <cs:fillRef idx="0"/>
    <cs:effectRef idx="0"/>
    <cs:fontRef idx="minor">
      <a:schemeClr val="dk1"/>
    </cs:fontRef>
    <cs:spPr>
      <a:solidFill>
        <a:schemeClr val="dk1">
          <a:lumMod val="75000"/>
          <a:lumOff val="25000"/>
        </a:schemeClr>
      </a:solidFill>
      <a:ln w="9525" cap="flat" cmpd="sng" algn="ctr">
        <a:solidFill>
          <a:schemeClr val="lt1">
            <a:lumMod val="75000"/>
          </a:schemeClr>
        </a:solidFill>
        <a:round/>
      </a:ln>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lt1">
        <a:lumMod val="85000"/>
      </a:schemeClr>
    </cs:fontRef>
    <cs:spPr>
      <a:solidFill>
        <a:schemeClr val="dk1">
          <a:lumMod val="65000"/>
          <a:lumOff val="35000"/>
        </a:schemeClr>
      </a:solidFill>
      <a:ln>
        <a:solidFill>
          <a:schemeClr val="lt1">
            <a:lumMod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a:gsLst>
          <a:gs pos="100000">
            <a:schemeClr val="phClr"/>
          </a:gs>
          <a:gs pos="0">
            <a:schemeClr val="phClr">
              <a:lumMod val="75000"/>
            </a:schemeClr>
          </a:gs>
        </a:gsLst>
        <a:lin ang="0" scaled="1"/>
      </a:gradFill>
      <a:effectLst>
        <a:innerShdw dist="12700" dir="16200000">
          <a:schemeClr val="lt1">
            <a:alpha val="75000"/>
          </a:schemeClr>
        </a:innerShdw>
      </a:effectLst>
    </cs:spPr>
  </cs:dataPoint>
  <cs:dataPoint3D>
    <cs:lnRef idx="0"/>
    <cs:fillRef idx="0">
      <cs:styleClr val="auto"/>
    </cs:fillRef>
    <cs:effectRef idx="0"/>
    <cs:fontRef idx="minor">
      <a:schemeClr val="dk1"/>
    </cs:fontRef>
    <cs:spPr>
      <a:gradFill>
        <a:gsLst>
          <a:gs pos="100000">
            <a:schemeClr val="phClr"/>
          </a:gs>
          <a:gs pos="0">
            <a:schemeClr val="phClr">
              <a:lumMod val="75000"/>
            </a:schemeClr>
          </a:gs>
        </a:gsLst>
        <a:lin ang="0" scaled="1"/>
      </a:gradFill>
      <a:effectLst>
        <a:innerShdw dist="12700" dir="16200000">
          <a:schemeClr val="lt1">
            <a:alpha val="75000"/>
          </a:schemeClr>
        </a:innerShdw>
      </a:effectLst>
    </cs:spPr>
  </cs:dataPoint3D>
  <cs:dataPointLine>
    <cs:lnRef idx="0">
      <cs:styleClr val="auto"/>
    </cs:lnRef>
    <cs:fillRef idx="0"/>
    <cs:effectRef idx="0"/>
    <cs:fontRef idx="minor">
      <a:schemeClr val="dk1"/>
    </cs:fontRef>
    <cs:spPr>
      <a:ln w="25400"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50000"/>
      </a:schemeClr>
    </cs:fontRef>
    <cs:spPr>
      <a:ln w="9525">
        <a:solidFill>
          <a:schemeClr val="lt1">
            <a:lumMod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cap="flat" cmpd="sng" algn="ctr">
        <a:solidFill>
          <a:schemeClr val="lt1">
            <a:alpha val="40000"/>
          </a:schemeClr>
        </a:solidFill>
        <a:round/>
      </a:ln>
    </cs:spPr>
  </cs:dropLine>
  <cs:errorBar>
    <cs:lnRef idx="0"/>
    <cs:fillRef idx="0"/>
    <cs:effectRef idx="0"/>
    <cs:fontRef idx="minor">
      <a:schemeClr val="dk1"/>
    </cs:fontRef>
    <cs:spPr>
      <a:ln w="9525" cap="flat" cmpd="sng" algn="ctr">
        <a:solidFill>
          <a:schemeClr val="lt1">
            <a:alpha val="4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prstDash val="sysDot"/>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65000"/>
                <a:alpha val="36000"/>
              </a:schemeClr>
            </a:gs>
          </a:gsLst>
          <a:lin ang="5400000" scaled="0"/>
        </a:gra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8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bg1">
        <a:lumMod val="85000"/>
      </a:schemeClr>
    </cs:fontRef>
    <cs:spPr>
      <a:ln w="19050" cap="flat" cmpd="sng" algn="ctr">
        <a:solidFill>
          <a:schemeClr val="bg1">
            <a:lumMod val="85000"/>
          </a:schemeClr>
        </a:solidFill>
        <a:round/>
        <a:headEnd type="none" w="sm" len="sm"/>
        <a:tailEnd type="none" w="sm" len="sm"/>
      </a:ln>
    </cs:spPr>
    <cs:defRPr sz="900" b="1"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ajor">
      <a:schemeClr val="lt1">
        <a:lumMod val="85000"/>
      </a:schemeClr>
    </cs:fontRef>
    <cs:defRPr sz="1800" b="1" kern="1200"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2D8034-ADDE-1F47-A49E-C712441E996F}" type="datetimeFigureOut">
              <a:rPr lang="es-MX" smtClean="0"/>
              <a:t>19/03/24</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DCC826-1F16-A644-B139-C6768D7447D7}" type="slidenum">
              <a:rPr lang="es-MX" smtClean="0"/>
              <a:t>‹Nº›</a:t>
            </a:fld>
            <a:endParaRPr lang="es-MX"/>
          </a:p>
        </p:txBody>
      </p:sp>
    </p:spTree>
    <p:extLst>
      <p:ext uri="{BB962C8B-B14F-4D97-AF65-F5344CB8AC3E}">
        <p14:creationId xmlns:p14="http://schemas.microsoft.com/office/powerpoint/2010/main" val="4182518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DCC826-1F16-A644-B139-C6768D7447D7}"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7519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DCC826-1F16-A644-B139-C6768D7447D7}"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59593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https://yhoo.it/3DmIRKd</a:t>
            </a:r>
          </a:p>
        </p:txBody>
      </p:sp>
      <p:sp>
        <p:nvSpPr>
          <p:cNvPr id="4" name="Marcador de número de diapositiva 3"/>
          <p:cNvSpPr>
            <a:spLocks noGrp="1"/>
          </p:cNvSpPr>
          <p:nvPr>
            <p:ph type="sldNum" sz="quarter" idx="5"/>
          </p:nvPr>
        </p:nvSpPr>
        <p:spPr/>
        <p:txBody>
          <a:bodyPr/>
          <a:lstStyle/>
          <a:p>
            <a:fld id="{44DCC826-1F16-A644-B139-C6768D7447D7}" type="slidenum">
              <a:rPr lang="es-MX" smtClean="0"/>
              <a:t>8</a:t>
            </a:fld>
            <a:endParaRPr lang="es-MX"/>
          </a:p>
        </p:txBody>
      </p:sp>
    </p:spTree>
    <p:extLst>
      <p:ext uri="{BB962C8B-B14F-4D97-AF65-F5344CB8AC3E}">
        <p14:creationId xmlns:p14="http://schemas.microsoft.com/office/powerpoint/2010/main" val="1316684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https://www.stps.gob.mx/gobmx/estadisticas/asegurados.htm</a:t>
            </a:r>
          </a:p>
        </p:txBody>
      </p:sp>
      <p:sp>
        <p:nvSpPr>
          <p:cNvPr id="4" name="Marcador de número de diapositiva 3"/>
          <p:cNvSpPr>
            <a:spLocks noGrp="1"/>
          </p:cNvSpPr>
          <p:nvPr>
            <p:ph type="sldNum" sz="quarter" idx="5"/>
          </p:nvPr>
        </p:nvSpPr>
        <p:spPr/>
        <p:txBody>
          <a:bodyPr/>
          <a:lstStyle/>
          <a:p>
            <a:fld id="{44DCC826-1F16-A644-B139-C6768D7447D7}" type="slidenum">
              <a:rPr lang="es-MX" smtClean="0"/>
              <a:t>10</a:t>
            </a:fld>
            <a:endParaRPr lang="es-MX"/>
          </a:p>
        </p:txBody>
      </p:sp>
    </p:spTree>
    <p:extLst>
      <p:ext uri="{BB962C8B-B14F-4D97-AF65-F5344CB8AC3E}">
        <p14:creationId xmlns:p14="http://schemas.microsoft.com/office/powerpoint/2010/main" val="3345415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https://yhoo.it/3DmIRKd</a:t>
            </a:r>
          </a:p>
        </p:txBody>
      </p:sp>
      <p:sp>
        <p:nvSpPr>
          <p:cNvPr id="4" name="Marcador de número de diapositiva 3"/>
          <p:cNvSpPr>
            <a:spLocks noGrp="1"/>
          </p:cNvSpPr>
          <p:nvPr>
            <p:ph type="sldNum" sz="quarter" idx="5"/>
          </p:nvPr>
        </p:nvSpPr>
        <p:spPr/>
        <p:txBody>
          <a:bodyPr/>
          <a:lstStyle/>
          <a:p>
            <a:fld id="{44DCC826-1F16-A644-B139-C6768D7447D7}" type="slidenum">
              <a:rPr lang="es-MX" smtClean="0"/>
              <a:t>11</a:t>
            </a:fld>
            <a:endParaRPr lang="es-MX"/>
          </a:p>
        </p:txBody>
      </p:sp>
    </p:spTree>
    <p:extLst>
      <p:ext uri="{BB962C8B-B14F-4D97-AF65-F5344CB8AC3E}">
        <p14:creationId xmlns:p14="http://schemas.microsoft.com/office/powerpoint/2010/main" val="2788117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4DCC826-1F16-A644-B139-C6768D7447D7}" type="slidenum">
              <a:rPr lang="es-MX" smtClean="0"/>
              <a:t>12</a:t>
            </a:fld>
            <a:endParaRPr lang="es-MX"/>
          </a:p>
        </p:txBody>
      </p:sp>
    </p:spTree>
    <p:extLst>
      <p:ext uri="{BB962C8B-B14F-4D97-AF65-F5344CB8AC3E}">
        <p14:creationId xmlns:p14="http://schemas.microsoft.com/office/powerpoint/2010/main" val="2419578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10799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00E2A1C-B44D-3B45-932D-94495CCEEAE4}" type="datetime1">
              <a:rPr lang="es-MX" smtClean="0"/>
              <a:t>19/03/24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4053233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895087" y="1307682"/>
            <a:ext cx="6401824" cy="759310"/>
          </a:xfrm>
        </p:spPr>
        <p:txBody>
          <a:bodyPr lIns="0" tIns="0" rIns="0" bIns="0"/>
          <a:lstStyle>
            <a:lvl1pPr>
              <a:defRPr sz="4934"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30033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388380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992351" y="210462"/>
            <a:ext cx="4207299" cy="738664"/>
          </a:xfrm>
        </p:spPr>
        <p:txBody>
          <a:bodyPr lIns="0" tIns="0" rIns="0" bIns="0"/>
          <a:lstStyle>
            <a:lvl1pPr>
              <a:defRPr sz="4800" b="1"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937013" y="3101148"/>
            <a:ext cx="10317975" cy="246221"/>
          </a:xfrm>
        </p:spPr>
        <p:txBody>
          <a:bodyPr lIns="0" tIns="0" rIns="0" bIns="0"/>
          <a:lstStyle>
            <a:lvl1pPr>
              <a:defRPr sz="1600" b="0" i="0">
                <a:solidFill>
                  <a:schemeClr val="bg1"/>
                </a:solidFill>
                <a:latin typeface="Lucida Sans Unicode"/>
                <a:cs typeface="Lucida Sans Unicod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0134474-4938-124E-9AE6-10DD23FCD8A6}" type="datetime1">
              <a:rPr lang="es-MX" smtClean="0"/>
              <a:t>19/03/24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4173371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992351" y="210462"/>
            <a:ext cx="4207299" cy="738664"/>
          </a:xfrm>
        </p:spPr>
        <p:txBody>
          <a:bodyPr lIns="0" tIns="0" rIns="0" bIns="0"/>
          <a:lstStyle>
            <a:lvl1pPr>
              <a:defRPr sz="4800" b="1" i="0">
                <a:solidFill>
                  <a:schemeClr val="bg1"/>
                </a:solidFill>
                <a:latin typeface="Trebuchet MS"/>
                <a:cs typeface="Trebuchet MS"/>
              </a:defRPr>
            </a:lvl1pPr>
          </a:lstStyle>
          <a:p>
            <a:endParaRPr/>
          </a:p>
        </p:txBody>
      </p:sp>
      <p:sp>
        <p:nvSpPr>
          <p:cNvPr id="3" name="Holder 3"/>
          <p:cNvSpPr>
            <a:spLocks noGrp="1"/>
          </p:cNvSpPr>
          <p:nvPr>
            <p:ph sz="half" idx="2"/>
          </p:nvPr>
        </p:nvSpPr>
        <p:spPr>
          <a:xfrm>
            <a:off x="609600" y="1577340"/>
            <a:ext cx="530352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F5FA1B2C-7176-2B46-A756-3F01A25A0108}" type="datetime1">
              <a:rPr lang="es-MX" smtClean="0"/>
              <a:t>19/03/24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987479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992351" y="210462"/>
            <a:ext cx="4207299" cy="738664"/>
          </a:xfrm>
        </p:spPr>
        <p:txBody>
          <a:bodyPr lIns="0" tIns="0" rIns="0" bIns="0"/>
          <a:lstStyle>
            <a:lvl1pPr>
              <a:defRPr sz="4800" b="1" i="0">
                <a:solidFill>
                  <a:schemeClr val="bg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3E01C18A-3B5A-E04B-9ABE-8AD8AB80A4D5}" type="datetime1">
              <a:rPr lang="es-MX" smtClean="0"/>
              <a:t>19/03/24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630412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EB06906A-F292-B44F-9D53-7DE9BFBD48E3}" type="datetime1">
              <a:rPr lang="es-MX" smtClean="0"/>
              <a:t>19/03/24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710712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8B063A-7136-1B98-4EF0-93E1119E91B9}"/>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p>
        </p:txBody>
      </p:sp>
      <p:sp>
        <p:nvSpPr>
          <p:cNvPr id="3" name="Subtítulo 2">
            <a:extLst>
              <a:ext uri="{FF2B5EF4-FFF2-40B4-BE49-F238E27FC236}">
                <a16:creationId xmlns:a16="http://schemas.microsoft.com/office/drawing/2014/main" id="{180ACC7D-2DA1-FC56-91D1-71ED38457F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CE909489-3E6D-386F-D9AC-AC861D97F8CB}"/>
              </a:ext>
            </a:extLst>
          </p:cNvPr>
          <p:cNvSpPr>
            <a:spLocks noGrp="1"/>
          </p:cNvSpPr>
          <p:nvPr>
            <p:ph type="dt" sz="half" idx="10"/>
          </p:nvPr>
        </p:nvSpPr>
        <p:spPr/>
        <p:txBody>
          <a:bodyPr/>
          <a:lstStyle/>
          <a:p>
            <a:fld id="{0EB4E253-1944-AC44-BB3F-F3394D23A0ED}" type="datetime1">
              <a:rPr lang="es-MX" smtClean="0"/>
              <a:t>19/03/24</a:t>
            </a:fld>
            <a:endParaRPr lang="es-MX"/>
          </a:p>
        </p:txBody>
      </p:sp>
      <p:sp>
        <p:nvSpPr>
          <p:cNvPr id="5" name="Marcador de pie de página 4">
            <a:extLst>
              <a:ext uri="{FF2B5EF4-FFF2-40B4-BE49-F238E27FC236}">
                <a16:creationId xmlns:a16="http://schemas.microsoft.com/office/drawing/2014/main" id="{E807BECB-3AD0-3B38-CE40-8AFD308221B8}"/>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2F1F832A-AC37-6E67-B0BD-5B0AA1FF7C5E}"/>
              </a:ext>
            </a:extLst>
          </p:cNvPr>
          <p:cNvSpPr>
            <a:spLocks noGrp="1"/>
          </p:cNvSpPr>
          <p:nvPr>
            <p:ph type="sldNum" sz="quarter" idx="12"/>
          </p:nvPr>
        </p:nvSpPr>
        <p:spPr/>
        <p:txBody>
          <a:bodyPr/>
          <a:lstStyle/>
          <a:p>
            <a:fld id="{C83F004A-4295-D540-9397-F1B8900391B5}" type="slidenum">
              <a:rPr lang="es-MX" smtClean="0"/>
              <a:t>‹Nº›</a:t>
            </a:fld>
            <a:endParaRPr lang="es-MX"/>
          </a:p>
        </p:txBody>
      </p:sp>
      <p:pic>
        <p:nvPicPr>
          <p:cNvPr id="7" name="Imagen 6">
            <a:extLst>
              <a:ext uri="{FF2B5EF4-FFF2-40B4-BE49-F238E27FC236}">
                <a16:creationId xmlns:a16="http://schemas.microsoft.com/office/drawing/2014/main" id="{4DEF8855-7C5D-3EF3-DCB0-233DAD10D15F}"/>
              </a:ext>
            </a:extLst>
          </p:cNvPr>
          <p:cNvPicPr>
            <a:picLocks noChangeAspect="1"/>
          </p:cNvPicPr>
          <p:nvPr userDrawn="1"/>
        </p:nvPicPr>
        <p:blipFill rotWithShape="1">
          <a:blip r:embed="rId2"/>
          <a:srcRect t="58433"/>
          <a:stretch/>
        </p:blipFill>
        <p:spPr>
          <a:xfrm>
            <a:off x="336331" y="2316163"/>
            <a:ext cx="11161986" cy="3111062"/>
          </a:xfrm>
          <a:prstGeom prst="rect">
            <a:avLst/>
          </a:prstGeom>
        </p:spPr>
      </p:pic>
      <p:pic>
        <p:nvPicPr>
          <p:cNvPr id="9" name="Imagen 8">
            <a:extLst>
              <a:ext uri="{FF2B5EF4-FFF2-40B4-BE49-F238E27FC236}">
                <a16:creationId xmlns:a16="http://schemas.microsoft.com/office/drawing/2014/main" id="{24D5A587-35E2-A14B-8BEA-CDAE528E3377}"/>
              </a:ext>
            </a:extLst>
          </p:cNvPr>
          <p:cNvPicPr>
            <a:picLocks noChangeAspect="1"/>
          </p:cNvPicPr>
          <p:nvPr userDrawn="1"/>
        </p:nvPicPr>
        <p:blipFill>
          <a:blip r:embed="rId3"/>
          <a:stretch>
            <a:fillRect/>
          </a:stretch>
        </p:blipFill>
        <p:spPr>
          <a:xfrm>
            <a:off x="-11017" y="-31711"/>
            <a:ext cx="12319000" cy="6995211"/>
          </a:xfrm>
          <a:prstGeom prst="rect">
            <a:avLst/>
          </a:prstGeom>
        </p:spPr>
      </p:pic>
    </p:spTree>
    <p:extLst>
      <p:ext uri="{BB962C8B-B14F-4D97-AF65-F5344CB8AC3E}">
        <p14:creationId xmlns:p14="http://schemas.microsoft.com/office/powerpoint/2010/main" val="3558833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13877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918555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895087" y="1307682"/>
            <a:ext cx="6401824" cy="759310"/>
          </a:xfrm>
        </p:spPr>
        <p:txBody>
          <a:bodyPr lIns="0" tIns="0" rIns="0" bIns="0"/>
          <a:lstStyle>
            <a:lvl1pPr>
              <a:defRPr sz="4934"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652422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895087" y="1307682"/>
            <a:ext cx="6401824" cy="759310"/>
          </a:xfrm>
        </p:spPr>
        <p:txBody>
          <a:bodyPr lIns="0" tIns="0" rIns="0" bIns="0"/>
          <a:lstStyle>
            <a:lvl1pPr>
              <a:defRPr sz="4934" b="1"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9828244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242424"/>
          </a:solidFill>
        </p:spPr>
        <p:txBody>
          <a:bodyPr wrap="square" lIns="0" tIns="0" rIns="0" bIns="0" rtlCol="0"/>
          <a:lstStyle/>
          <a:p>
            <a:endParaRPr sz="1200"/>
          </a:p>
        </p:txBody>
      </p:sp>
      <p:sp>
        <p:nvSpPr>
          <p:cNvPr id="2" name="Holder 2"/>
          <p:cNvSpPr>
            <a:spLocks noGrp="1"/>
          </p:cNvSpPr>
          <p:nvPr>
            <p:ph type="title"/>
          </p:nvPr>
        </p:nvSpPr>
        <p:spPr>
          <a:xfrm>
            <a:off x="3992351" y="210462"/>
            <a:ext cx="4207299" cy="1107996"/>
          </a:xfrm>
          <a:prstGeom prst="rect">
            <a:avLst/>
          </a:prstGeom>
        </p:spPr>
        <p:txBody>
          <a:bodyPr wrap="square" lIns="0" tIns="0" rIns="0" bIns="0">
            <a:spAutoFit/>
          </a:bodyPr>
          <a:lstStyle>
            <a:lvl1pPr>
              <a:defRPr sz="7200" b="1"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937013" y="3101148"/>
            <a:ext cx="10317975" cy="369332"/>
          </a:xfrm>
          <a:prstGeom prst="rect">
            <a:avLst/>
          </a:prstGeom>
        </p:spPr>
        <p:txBody>
          <a:bodyPr wrap="square" lIns="0" tIns="0" rIns="0" bIns="0">
            <a:spAutoFit/>
          </a:bodyPr>
          <a:lstStyle>
            <a:lvl1pPr>
              <a:defRPr sz="2400" b="0" i="0">
                <a:solidFill>
                  <a:schemeClr val="bg1"/>
                </a:solidFill>
                <a:latin typeface="Lucida Sans Unicode"/>
                <a:cs typeface="Lucida Sans Unicode"/>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3CBB345-A7CB-8848-943D-3F3A262F1919}" type="datetime1">
              <a:rPr lang="es-MX" smtClean="0"/>
              <a:t>19/03/24</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922236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242424"/>
          </a:solidFill>
        </p:spPr>
        <p:txBody>
          <a:bodyPr wrap="square" lIns="0" tIns="0" rIns="0" bIns="0" rtlCol="0"/>
          <a:lstStyle/>
          <a:p>
            <a:endParaRPr sz="1200"/>
          </a:p>
        </p:txBody>
      </p:sp>
      <p:sp>
        <p:nvSpPr>
          <p:cNvPr id="2" name="Holder 2"/>
          <p:cNvSpPr>
            <a:spLocks noGrp="1"/>
          </p:cNvSpPr>
          <p:nvPr>
            <p:ph type="title"/>
          </p:nvPr>
        </p:nvSpPr>
        <p:spPr>
          <a:xfrm>
            <a:off x="2895087" y="1307682"/>
            <a:ext cx="6401824" cy="1138773"/>
          </a:xfrm>
          <a:prstGeom prst="rect">
            <a:avLst/>
          </a:prstGeom>
        </p:spPr>
        <p:txBody>
          <a:bodyPr wrap="square" lIns="0" tIns="0" rIns="0" bIns="0">
            <a:spAutoFit/>
          </a:bodyPr>
          <a:lstStyle>
            <a:lvl1pPr>
              <a:defRPr sz="7400" b="1" i="0">
                <a:solidFill>
                  <a:schemeClr val="bg1"/>
                </a:solidFill>
                <a:latin typeface="Arial"/>
                <a:cs typeface="Arial"/>
              </a:defRPr>
            </a:lvl1pPr>
          </a:lstStyle>
          <a:p>
            <a:endParaRPr/>
          </a:p>
        </p:txBody>
      </p:sp>
      <p:sp>
        <p:nvSpPr>
          <p:cNvPr id="3" name="Holder 3"/>
          <p:cNvSpPr>
            <a:spLocks noGrp="1"/>
          </p:cNvSpPr>
          <p:nvPr>
            <p:ph type="body" idx="1"/>
          </p:nvPr>
        </p:nvSpPr>
        <p:spPr>
          <a:xfrm>
            <a:off x="924431" y="1509003"/>
            <a:ext cx="10343137"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3/19/24</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46774493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chart" Target="../charts/chart5.xml"/><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svg"/><Relationship Id="rId11" Type="http://schemas.openxmlformats.org/officeDocument/2006/relationships/chart" Target="../charts/chart7.xml"/><Relationship Id="rId5" Type="http://schemas.openxmlformats.org/officeDocument/2006/relationships/image" Target="../media/image26.png"/><Relationship Id="rId10" Type="http://schemas.openxmlformats.org/officeDocument/2006/relationships/image" Target="../media/image32.svg"/><Relationship Id="rId4" Type="http://schemas.openxmlformats.org/officeDocument/2006/relationships/chart" Target="../charts/chart6.xml"/><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mailto:e.jandette@beastrategy.com"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jpeg"/><Relationship Id="rId10"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chart" Target="../charts/chart3.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01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Gráfico 52">
            <a:extLst>
              <a:ext uri="{FF2B5EF4-FFF2-40B4-BE49-F238E27FC236}">
                <a16:creationId xmlns:a16="http://schemas.microsoft.com/office/drawing/2014/main" id="{00A794DA-66F7-6BDE-A3D9-9D8D5341D339}"/>
              </a:ext>
            </a:extLst>
          </p:cNvPr>
          <p:cNvGraphicFramePr>
            <a:graphicFrameLocks/>
          </p:cNvGraphicFramePr>
          <p:nvPr>
            <p:extLst>
              <p:ext uri="{D42A27DB-BD31-4B8C-83A1-F6EECF244321}">
                <p14:modId xmlns:p14="http://schemas.microsoft.com/office/powerpoint/2010/main" val="1169961794"/>
              </p:ext>
            </p:extLst>
          </p:nvPr>
        </p:nvGraphicFramePr>
        <p:xfrm>
          <a:off x="8019318" y="2211755"/>
          <a:ext cx="3651603" cy="3233918"/>
        </p:xfrm>
        <a:graphic>
          <a:graphicData uri="http://schemas.openxmlformats.org/drawingml/2006/chart">
            <c:chart xmlns:c="http://schemas.openxmlformats.org/drawingml/2006/chart" xmlns:r="http://schemas.openxmlformats.org/officeDocument/2006/relationships" r:id="rId3"/>
          </a:graphicData>
        </a:graphic>
      </p:graphicFrame>
      <p:sp>
        <p:nvSpPr>
          <p:cNvPr id="6" name="object 16">
            <a:extLst>
              <a:ext uri="{FF2B5EF4-FFF2-40B4-BE49-F238E27FC236}">
                <a16:creationId xmlns:a16="http://schemas.microsoft.com/office/drawing/2014/main" id="{0435516F-505B-77EB-67EB-9355C76ED667}"/>
              </a:ext>
            </a:extLst>
          </p:cNvPr>
          <p:cNvSpPr txBox="1"/>
          <p:nvPr/>
        </p:nvSpPr>
        <p:spPr>
          <a:xfrm>
            <a:off x="484567" y="74747"/>
            <a:ext cx="11381415" cy="444182"/>
          </a:xfrm>
          <a:prstGeom prst="rect">
            <a:avLst/>
          </a:prstGeom>
        </p:spPr>
        <p:txBody>
          <a:bodyPr vert="horz" wrap="square" lIns="0" tIns="8467" rIns="0" bIns="0" rtlCol="0">
            <a:spAutoFit/>
          </a:bodyPr>
          <a:lstStyle/>
          <a:p>
            <a:pPr marL="8467" marR="1193860" defTabSz="609630">
              <a:lnSpc>
                <a:spcPct val="112200"/>
              </a:lnSpc>
              <a:spcBef>
                <a:spcPts val="67"/>
              </a:spcBef>
              <a:defRPr/>
            </a:pPr>
            <a:r>
              <a:rPr lang="es-ES" sz="2800" b="1" spc="-97" dirty="0">
                <a:solidFill>
                  <a:srgbClr val="FF7E2F"/>
                </a:solidFill>
                <a:latin typeface="Tahoma"/>
                <a:cs typeface="Tahoma"/>
              </a:rPr>
              <a:t>Tendencias positivas en empleo deben favorecer consumo</a:t>
            </a:r>
            <a:endParaRPr lang="es-ES" sz="1000" spc="-97" dirty="0">
              <a:solidFill>
                <a:schemeClr val="bg1"/>
              </a:solidFill>
              <a:latin typeface="Tahoma"/>
              <a:cs typeface="Tahoma"/>
            </a:endParaRPr>
          </a:p>
        </p:txBody>
      </p:sp>
      <p:sp>
        <p:nvSpPr>
          <p:cNvPr id="12" name="object 10">
            <a:extLst>
              <a:ext uri="{FF2B5EF4-FFF2-40B4-BE49-F238E27FC236}">
                <a16:creationId xmlns:a16="http://schemas.microsoft.com/office/drawing/2014/main" id="{917B4037-4573-A95C-8A66-0EF19A1A4C2A}"/>
              </a:ext>
            </a:extLst>
          </p:cNvPr>
          <p:cNvSpPr/>
          <p:nvPr/>
        </p:nvSpPr>
        <p:spPr>
          <a:xfrm>
            <a:off x="319404" y="0"/>
            <a:ext cx="19050" cy="6858000"/>
          </a:xfrm>
          <a:custGeom>
            <a:avLst/>
            <a:gdLst/>
            <a:ahLst/>
            <a:cxnLst/>
            <a:rect l="l" t="t" r="r" b="b"/>
            <a:pathLst>
              <a:path w="28575" h="10287000">
                <a:moveTo>
                  <a:pt x="28574" y="10286999"/>
                </a:moveTo>
                <a:lnTo>
                  <a:pt x="0" y="10286999"/>
                </a:lnTo>
                <a:lnTo>
                  <a:pt x="0" y="0"/>
                </a:lnTo>
                <a:lnTo>
                  <a:pt x="28574" y="0"/>
                </a:lnTo>
                <a:lnTo>
                  <a:pt x="28574" y="10286999"/>
                </a:lnTo>
                <a:close/>
              </a:path>
            </a:pathLst>
          </a:custGeom>
          <a:solidFill>
            <a:srgbClr val="FFFFFF"/>
          </a:solidFill>
        </p:spPr>
        <p:txBody>
          <a:bodyPr wrap="square" lIns="0" tIns="0" rIns="0" bIns="0" rtlCol="0"/>
          <a:lstStyle/>
          <a:p>
            <a:pPr defTabSz="609630">
              <a:defRPr/>
            </a:pPr>
            <a:endParaRPr sz="1200">
              <a:solidFill>
                <a:prstClr val="black"/>
              </a:solidFill>
              <a:latin typeface="Calibri"/>
            </a:endParaRPr>
          </a:p>
        </p:txBody>
      </p:sp>
      <p:sp>
        <p:nvSpPr>
          <p:cNvPr id="27" name="CuadroTexto 26">
            <a:extLst>
              <a:ext uri="{FF2B5EF4-FFF2-40B4-BE49-F238E27FC236}">
                <a16:creationId xmlns:a16="http://schemas.microsoft.com/office/drawing/2014/main" id="{F54BC9CA-1F36-1C70-C29C-CB241FAA9BFC}"/>
              </a:ext>
            </a:extLst>
          </p:cNvPr>
          <p:cNvSpPr txBox="1"/>
          <p:nvPr/>
        </p:nvSpPr>
        <p:spPr>
          <a:xfrm>
            <a:off x="446314" y="546597"/>
            <a:ext cx="10949329" cy="279051"/>
          </a:xfrm>
          <a:prstGeom prst="rect">
            <a:avLst/>
          </a:prstGeom>
          <a:noFill/>
        </p:spPr>
        <p:txBody>
          <a:bodyPr wrap="square">
            <a:spAutoFit/>
          </a:bodyPr>
          <a:lstStyle/>
          <a:p>
            <a:pPr marL="8467" marR="1193860" defTabSz="609630">
              <a:lnSpc>
                <a:spcPct val="112200"/>
              </a:lnSpc>
              <a:spcBef>
                <a:spcPts val="67"/>
              </a:spcBef>
              <a:defRPr/>
            </a:pPr>
            <a:r>
              <a:rPr lang="es-ES" sz="1200" spc="-97" dirty="0">
                <a:solidFill>
                  <a:schemeClr val="bg1"/>
                </a:solidFill>
                <a:latin typeface="Tahoma"/>
                <a:cs typeface="Tahoma"/>
              </a:rPr>
              <a:t>Sin embargo, un alto % de hogares aún dependen de otro tipo de ingresos tales como remesas, apoyos de gobierno, </a:t>
            </a:r>
            <a:r>
              <a:rPr lang="es-ES" sz="1200" spc="-97" dirty="0" err="1">
                <a:solidFill>
                  <a:schemeClr val="bg1"/>
                </a:solidFill>
                <a:latin typeface="Tahoma"/>
                <a:cs typeface="Tahoma"/>
              </a:rPr>
              <a:t>etc</a:t>
            </a:r>
            <a:r>
              <a:rPr lang="es-ES" sz="1200" spc="-97" dirty="0">
                <a:solidFill>
                  <a:schemeClr val="bg1"/>
                </a:solidFill>
                <a:latin typeface="Tahoma"/>
                <a:cs typeface="Tahoma"/>
              </a:rPr>
              <a:t>…</a:t>
            </a:r>
          </a:p>
        </p:txBody>
      </p:sp>
      <p:sp>
        <p:nvSpPr>
          <p:cNvPr id="4" name="CuadroTexto 3">
            <a:extLst>
              <a:ext uri="{FF2B5EF4-FFF2-40B4-BE49-F238E27FC236}">
                <a16:creationId xmlns:a16="http://schemas.microsoft.com/office/drawing/2014/main" id="{AD849AD7-63CC-D3A6-29C6-35D20F72FD45}"/>
              </a:ext>
            </a:extLst>
          </p:cNvPr>
          <p:cNvSpPr txBox="1"/>
          <p:nvPr/>
        </p:nvSpPr>
        <p:spPr>
          <a:xfrm>
            <a:off x="1094170" y="1646618"/>
            <a:ext cx="2683176" cy="646331"/>
          </a:xfrm>
          <a:prstGeom prst="rect">
            <a:avLst/>
          </a:prstGeom>
          <a:noFill/>
        </p:spPr>
        <p:txBody>
          <a:bodyPr wrap="square" rtlCol="0">
            <a:spAutoFit/>
          </a:bodyPr>
          <a:lstStyle/>
          <a:p>
            <a:pPr algn="ctr"/>
            <a:r>
              <a:rPr lang="es-MX" sz="2400" b="1" dirty="0">
                <a:solidFill>
                  <a:schemeClr val="accent6"/>
                </a:solidFill>
              </a:rPr>
              <a:t>Pobreza Laboral</a:t>
            </a:r>
          </a:p>
          <a:p>
            <a:r>
              <a:rPr lang="es-MX" sz="1100" b="1" dirty="0">
                <a:solidFill>
                  <a:schemeClr val="accent6"/>
                </a:solidFill>
              </a:rPr>
              <a:t>        Hasta 4T 2023</a:t>
            </a:r>
          </a:p>
        </p:txBody>
      </p:sp>
      <p:graphicFrame>
        <p:nvGraphicFramePr>
          <p:cNvPr id="5" name="Gráfico 4">
            <a:extLst>
              <a:ext uri="{FF2B5EF4-FFF2-40B4-BE49-F238E27FC236}">
                <a16:creationId xmlns:a16="http://schemas.microsoft.com/office/drawing/2014/main" id="{93E57166-EE4D-5311-DEDA-F78E38F0FF20}"/>
              </a:ext>
            </a:extLst>
          </p:cNvPr>
          <p:cNvGraphicFramePr>
            <a:graphicFrameLocks/>
          </p:cNvGraphicFramePr>
          <p:nvPr>
            <p:extLst>
              <p:ext uri="{D42A27DB-BD31-4B8C-83A1-F6EECF244321}">
                <p14:modId xmlns:p14="http://schemas.microsoft.com/office/powerpoint/2010/main" val="3432150018"/>
              </p:ext>
            </p:extLst>
          </p:nvPr>
        </p:nvGraphicFramePr>
        <p:xfrm>
          <a:off x="763866" y="2211755"/>
          <a:ext cx="3507997" cy="3251304"/>
        </p:xfrm>
        <a:graphic>
          <a:graphicData uri="http://schemas.openxmlformats.org/drawingml/2006/chart">
            <c:chart xmlns:c="http://schemas.openxmlformats.org/drawingml/2006/chart" xmlns:r="http://schemas.openxmlformats.org/officeDocument/2006/relationships" r:id="rId4"/>
          </a:graphicData>
        </a:graphic>
      </p:graphicFrame>
      <p:sp>
        <p:nvSpPr>
          <p:cNvPr id="9" name="object 12">
            <a:extLst>
              <a:ext uri="{FF2B5EF4-FFF2-40B4-BE49-F238E27FC236}">
                <a16:creationId xmlns:a16="http://schemas.microsoft.com/office/drawing/2014/main" id="{4EC92495-8402-ED74-0023-3A100AAC7600}"/>
              </a:ext>
            </a:extLst>
          </p:cNvPr>
          <p:cNvSpPr/>
          <p:nvPr/>
        </p:nvSpPr>
        <p:spPr>
          <a:xfrm>
            <a:off x="630642" y="1583322"/>
            <a:ext cx="664925" cy="664925"/>
          </a:xfrm>
          <a:custGeom>
            <a:avLst/>
            <a:gdLst/>
            <a:ahLst/>
            <a:cxnLst/>
            <a:rect l="l" t="t" r="r" b="b"/>
            <a:pathLst>
              <a:path w="1205229" h="1205229">
                <a:moveTo>
                  <a:pt x="602522" y="1205012"/>
                </a:moveTo>
                <a:lnTo>
                  <a:pt x="555420" y="1203200"/>
                </a:lnTo>
                <a:lnTo>
                  <a:pt x="509326" y="1197851"/>
                </a:lnTo>
                <a:lnTo>
                  <a:pt x="464356" y="1189100"/>
                </a:lnTo>
                <a:lnTo>
                  <a:pt x="420646" y="1177081"/>
                </a:lnTo>
                <a:lnTo>
                  <a:pt x="378329" y="1161927"/>
                </a:lnTo>
                <a:lnTo>
                  <a:pt x="337538" y="1143773"/>
                </a:lnTo>
                <a:lnTo>
                  <a:pt x="298409" y="1122753"/>
                </a:lnTo>
                <a:lnTo>
                  <a:pt x="261074" y="1099000"/>
                </a:lnTo>
                <a:lnTo>
                  <a:pt x="225669" y="1072649"/>
                </a:lnTo>
                <a:lnTo>
                  <a:pt x="192325" y="1043833"/>
                </a:lnTo>
                <a:lnTo>
                  <a:pt x="161179" y="1012686"/>
                </a:lnTo>
                <a:lnTo>
                  <a:pt x="132363" y="979343"/>
                </a:lnTo>
                <a:lnTo>
                  <a:pt x="106012" y="943937"/>
                </a:lnTo>
                <a:lnTo>
                  <a:pt x="82259" y="906603"/>
                </a:lnTo>
                <a:lnTo>
                  <a:pt x="61239" y="867473"/>
                </a:lnTo>
                <a:lnTo>
                  <a:pt x="43085" y="826683"/>
                </a:lnTo>
                <a:lnTo>
                  <a:pt x="27931" y="784365"/>
                </a:lnTo>
                <a:lnTo>
                  <a:pt x="15912" y="740655"/>
                </a:lnTo>
                <a:lnTo>
                  <a:pt x="7161" y="695686"/>
                </a:lnTo>
                <a:lnTo>
                  <a:pt x="1812" y="649591"/>
                </a:lnTo>
                <a:lnTo>
                  <a:pt x="0" y="602510"/>
                </a:lnTo>
                <a:lnTo>
                  <a:pt x="1812" y="555420"/>
                </a:lnTo>
                <a:lnTo>
                  <a:pt x="7161" y="509326"/>
                </a:lnTo>
                <a:lnTo>
                  <a:pt x="15912" y="464357"/>
                </a:lnTo>
                <a:lnTo>
                  <a:pt x="27931" y="420646"/>
                </a:lnTo>
                <a:lnTo>
                  <a:pt x="43085" y="378329"/>
                </a:lnTo>
                <a:lnTo>
                  <a:pt x="61239" y="337539"/>
                </a:lnTo>
                <a:lnTo>
                  <a:pt x="82259" y="298409"/>
                </a:lnTo>
                <a:lnTo>
                  <a:pt x="106012" y="261075"/>
                </a:lnTo>
                <a:lnTo>
                  <a:pt x="132363" y="225669"/>
                </a:lnTo>
                <a:lnTo>
                  <a:pt x="161179" y="192326"/>
                </a:lnTo>
                <a:lnTo>
                  <a:pt x="192325" y="161179"/>
                </a:lnTo>
                <a:lnTo>
                  <a:pt x="225669" y="132363"/>
                </a:lnTo>
                <a:lnTo>
                  <a:pt x="261074" y="106012"/>
                </a:lnTo>
                <a:lnTo>
                  <a:pt x="298409" y="82259"/>
                </a:lnTo>
                <a:lnTo>
                  <a:pt x="337538" y="61239"/>
                </a:lnTo>
                <a:lnTo>
                  <a:pt x="378329" y="43085"/>
                </a:lnTo>
                <a:lnTo>
                  <a:pt x="420646" y="27931"/>
                </a:lnTo>
                <a:lnTo>
                  <a:pt x="464356" y="15912"/>
                </a:lnTo>
                <a:lnTo>
                  <a:pt x="509326" y="7161"/>
                </a:lnTo>
                <a:lnTo>
                  <a:pt x="555420" y="1812"/>
                </a:lnTo>
                <a:lnTo>
                  <a:pt x="602505" y="0"/>
                </a:lnTo>
                <a:lnTo>
                  <a:pt x="649591" y="1812"/>
                </a:lnTo>
                <a:lnTo>
                  <a:pt x="695685" y="7161"/>
                </a:lnTo>
                <a:lnTo>
                  <a:pt x="740655" y="15912"/>
                </a:lnTo>
                <a:lnTo>
                  <a:pt x="784365" y="27931"/>
                </a:lnTo>
                <a:lnTo>
                  <a:pt x="826682" y="43085"/>
                </a:lnTo>
                <a:lnTo>
                  <a:pt x="867473" y="61239"/>
                </a:lnTo>
                <a:lnTo>
                  <a:pt x="906602" y="82259"/>
                </a:lnTo>
                <a:lnTo>
                  <a:pt x="943937" y="106012"/>
                </a:lnTo>
                <a:lnTo>
                  <a:pt x="979343" y="132363"/>
                </a:lnTo>
                <a:lnTo>
                  <a:pt x="1012686" y="161179"/>
                </a:lnTo>
                <a:lnTo>
                  <a:pt x="1043832" y="192326"/>
                </a:lnTo>
                <a:lnTo>
                  <a:pt x="1072648" y="225669"/>
                </a:lnTo>
                <a:lnTo>
                  <a:pt x="1099000" y="261075"/>
                </a:lnTo>
                <a:lnTo>
                  <a:pt x="1122752" y="298409"/>
                </a:lnTo>
                <a:lnTo>
                  <a:pt x="1143773" y="337539"/>
                </a:lnTo>
                <a:lnTo>
                  <a:pt x="1161927" y="378329"/>
                </a:lnTo>
                <a:lnTo>
                  <a:pt x="1177080" y="420646"/>
                </a:lnTo>
                <a:lnTo>
                  <a:pt x="1189100" y="464357"/>
                </a:lnTo>
                <a:lnTo>
                  <a:pt x="1197851" y="509326"/>
                </a:lnTo>
                <a:lnTo>
                  <a:pt x="1203200" y="555420"/>
                </a:lnTo>
                <a:lnTo>
                  <a:pt x="1205012" y="602510"/>
                </a:lnTo>
                <a:lnTo>
                  <a:pt x="1203200" y="649591"/>
                </a:lnTo>
                <a:lnTo>
                  <a:pt x="1197851" y="695686"/>
                </a:lnTo>
                <a:lnTo>
                  <a:pt x="1189100" y="740655"/>
                </a:lnTo>
                <a:lnTo>
                  <a:pt x="1177080" y="784365"/>
                </a:lnTo>
                <a:lnTo>
                  <a:pt x="1161927" y="826683"/>
                </a:lnTo>
                <a:lnTo>
                  <a:pt x="1143773" y="867473"/>
                </a:lnTo>
                <a:lnTo>
                  <a:pt x="1122752" y="906603"/>
                </a:lnTo>
                <a:lnTo>
                  <a:pt x="1099000" y="943937"/>
                </a:lnTo>
                <a:lnTo>
                  <a:pt x="1072648" y="979343"/>
                </a:lnTo>
                <a:lnTo>
                  <a:pt x="1043832" y="1012686"/>
                </a:lnTo>
                <a:lnTo>
                  <a:pt x="1012686" y="1043833"/>
                </a:lnTo>
                <a:lnTo>
                  <a:pt x="979343" y="1072649"/>
                </a:lnTo>
                <a:lnTo>
                  <a:pt x="943937" y="1099000"/>
                </a:lnTo>
                <a:lnTo>
                  <a:pt x="906602" y="1122753"/>
                </a:lnTo>
                <a:lnTo>
                  <a:pt x="867473" y="1143773"/>
                </a:lnTo>
                <a:lnTo>
                  <a:pt x="826682" y="1161927"/>
                </a:lnTo>
                <a:lnTo>
                  <a:pt x="784365" y="1177081"/>
                </a:lnTo>
                <a:lnTo>
                  <a:pt x="740655" y="1189100"/>
                </a:lnTo>
                <a:lnTo>
                  <a:pt x="695685" y="1197851"/>
                </a:lnTo>
                <a:lnTo>
                  <a:pt x="649591" y="1203200"/>
                </a:lnTo>
                <a:lnTo>
                  <a:pt x="602522" y="1205012"/>
                </a:lnTo>
                <a:close/>
              </a:path>
            </a:pathLst>
          </a:custGeom>
          <a:solidFill>
            <a:srgbClr val="FF7E2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3">
            <a:extLst>
              <a:ext uri="{FF2B5EF4-FFF2-40B4-BE49-F238E27FC236}">
                <a16:creationId xmlns:a16="http://schemas.microsoft.com/office/drawing/2014/main" id="{83639A8B-05F4-8A59-AE74-BAA32DFDB8C9}"/>
              </a:ext>
            </a:extLst>
          </p:cNvPr>
          <p:cNvSpPr/>
          <p:nvPr/>
        </p:nvSpPr>
        <p:spPr>
          <a:xfrm>
            <a:off x="630644" y="1583323"/>
            <a:ext cx="664925" cy="664925"/>
          </a:xfrm>
          <a:custGeom>
            <a:avLst/>
            <a:gdLst/>
            <a:ahLst/>
            <a:cxnLst/>
            <a:rect l="l" t="t" r="r" b="b"/>
            <a:pathLst>
              <a:path w="1205229" h="1205229">
                <a:moveTo>
                  <a:pt x="0" y="602491"/>
                </a:moveTo>
                <a:lnTo>
                  <a:pt x="1811" y="649536"/>
                </a:lnTo>
                <a:lnTo>
                  <a:pt x="7159" y="695627"/>
                </a:lnTo>
                <a:lnTo>
                  <a:pt x="15909" y="740593"/>
                </a:lnTo>
                <a:lnTo>
                  <a:pt x="27928" y="784299"/>
                </a:lnTo>
                <a:lnTo>
                  <a:pt x="43080" y="826613"/>
                </a:lnTo>
                <a:lnTo>
                  <a:pt x="61232" y="867400"/>
                </a:lnTo>
                <a:lnTo>
                  <a:pt x="82251" y="906526"/>
                </a:lnTo>
                <a:lnTo>
                  <a:pt x="106002" y="943858"/>
                </a:lnTo>
                <a:lnTo>
                  <a:pt x="132351" y="979261"/>
                </a:lnTo>
                <a:lnTo>
                  <a:pt x="161164" y="1012601"/>
                </a:lnTo>
                <a:lnTo>
                  <a:pt x="192308" y="1043745"/>
                </a:lnTo>
                <a:lnTo>
                  <a:pt x="225649" y="1072558"/>
                </a:lnTo>
                <a:lnTo>
                  <a:pt x="261052" y="1098907"/>
                </a:lnTo>
                <a:lnTo>
                  <a:pt x="298383" y="1122658"/>
                </a:lnTo>
                <a:lnTo>
                  <a:pt x="337509" y="1143677"/>
                </a:lnTo>
                <a:lnTo>
                  <a:pt x="378296" y="1161829"/>
                </a:lnTo>
                <a:lnTo>
                  <a:pt x="420610" y="1176982"/>
                </a:lnTo>
                <a:lnTo>
                  <a:pt x="464317" y="1189000"/>
                </a:lnTo>
                <a:lnTo>
                  <a:pt x="509282" y="1197750"/>
                </a:lnTo>
                <a:lnTo>
                  <a:pt x="555373" y="1203099"/>
                </a:lnTo>
                <a:lnTo>
                  <a:pt x="602449" y="1204911"/>
                </a:lnTo>
              </a:path>
              <a:path w="1205229" h="1205229">
                <a:moveTo>
                  <a:pt x="602460" y="1204911"/>
                </a:moveTo>
                <a:lnTo>
                  <a:pt x="649536" y="1203099"/>
                </a:lnTo>
                <a:lnTo>
                  <a:pt x="695626" y="1197750"/>
                </a:lnTo>
                <a:lnTo>
                  <a:pt x="740592" y="1189000"/>
                </a:lnTo>
                <a:lnTo>
                  <a:pt x="784299" y="1176982"/>
                </a:lnTo>
                <a:lnTo>
                  <a:pt x="826612" y="1161829"/>
                </a:lnTo>
                <a:lnTo>
                  <a:pt x="867399" y="1143677"/>
                </a:lnTo>
                <a:lnTo>
                  <a:pt x="906526" y="1122658"/>
                </a:lnTo>
                <a:lnTo>
                  <a:pt x="943857" y="1098907"/>
                </a:lnTo>
                <a:lnTo>
                  <a:pt x="979260" y="1072558"/>
                </a:lnTo>
                <a:lnTo>
                  <a:pt x="1012600" y="1043745"/>
                </a:lnTo>
                <a:lnTo>
                  <a:pt x="1043744" y="1012601"/>
                </a:lnTo>
                <a:lnTo>
                  <a:pt x="1072558" y="979261"/>
                </a:lnTo>
                <a:lnTo>
                  <a:pt x="1098907" y="943858"/>
                </a:lnTo>
                <a:lnTo>
                  <a:pt x="1122658" y="906526"/>
                </a:lnTo>
                <a:lnTo>
                  <a:pt x="1143676" y="867400"/>
                </a:lnTo>
                <a:lnTo>
                  <a:pt x="1161829" y="826613"/>
                </a:lnTo>
                <a:lnTo>
                  <a:pt x="1176981" y="784299"/>
                </a:lnTo>
                <a:lnTo>
                  <a:pt x="1188999" y="740593"/>
                </a:lnTo>
                <a:lnTo>
                  <a:pt x="1197750" y="695627"/>
                </a:lnTo>
                <a:lnTo>
                  <a:pt x="1203098" y="649536"/>
                </a:lnTo>
                <a:lnTo>
                  <a:pt x="1204911" y="602455"/>
                </a:lnTo>
                <a:lnTo>
                  <a:pt x="1203098" y="555373"/>
                </a:lnTo>
                <a:lnTo>
                  <a:pt x="1197750" y="509283"/>
                </a:lnTo>
                <a:lnTo>
                  <a:pt x="1188999" y="464317"/>
                </a:lnTo>
                <a:lnTo>
                  <a:pt x="1176981" y="420611"/>
                </a:lnTo>
                <a:lnTo>
                  <a:pt x="1161829" y="378297"/>
                </a:lnTo>
                <a:lnTo>
                  <a:pt x="1143676" y="337510"/>
                </a:lnTo>
                <a:lnTo>
                  <a:pt x="1122658" y="298384"/>
                </a:lnTo>
                <a:lnTo>
                  <a:pt x="1098907" y="261052"/>
                </a:lnTo>
                <a:lnTo>
                  <a:pt x="1072558" y="225649"/>
                </a:lnTo>
                <a:lnTo>
                  <a:pt x="1043744" y="192309"/>
                </a:lnTo>
                <a:lnTo>
                  <a:pt x="1012600" y="161165"/>
                </a:lnTo>
                <a:lnTo>
                  <a:pt x="979260" y="132351"/>
                </a:lnTo>
                <a:lnTo>
                  <a:pt x="943857" y="106002"/>
                </a:lnTo>
                <a:lnTo>
                  <a:pt x="906526" y="82252"/>
                </a:lnTo>
                <a:lnTo>
                  <a:pt x="867399" y="61233"/>
                </a:lnTo>
                <a:lnTo>
                  <a:pt x="826612" y="43081"/>
                </a:lnTo>
                <a:lnTo>
                  <a:pt x="784299" y="27928"/>
                </a:lnTo>
                <a:lnTo>
                  <a:pt x="740592" y="15910"/>
                </a:lnTo>
                <a:lnTo>
                  <a:pt x="695626" y="7160"/>
                </a:lnTo>
                <a:lnTo>
                  <a:pt x="649536" y="1811"/>
                </a:lnTo>
                <a:lnTo>
                  <a:pt x="602477" y="0"/>
                </a:lnTo>
              </a:path>
            </a:pathLst>
          </a:custGeom>
          <a:ln w="1333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Gráfico 12" descr="Coins con relleno sólido">
            <a:extLst>
              <a:ext uri="{FF2B5EF4-FFF2-40B4-BE49-F238E27FC236}">
                <a16:creationId xmlns:a16="http://schemas.microsoft.com/office/drawing/2014/main" id="{9E688F1E-C6CA-369A-F24B-1EABAE221E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4504" y="1646618"/>
            <a:ext cx="457200" cy="457200"/>
          </a:xfrm>
          <a:prstGeom prst="rect">
            <a:avLst/>
          </a:prstGeom>
        </p:spPr>
      </p:pic>
      <p:sp>
        <p:nvSpPr>
          <p:cNvPr id="14" name="Rectángulo 13">
            <a:extLst>
              <a:ext uri="{FF2B5EF4-FFF2-40B4-BE49-F238E27FC236}">
                <a16:creationId xmlns:a16="http://schemas.microsoft.com/office/drawing/2014/main" id="{6BA05B0E-37C2-8FFC-FB4B-57DAA1610820}"/>
              </a:ext>
            </a:extLst>
          </p:cNvPr>
          <p:cNvSpPr/>
          <p:nvPr/>
        </p:nvSpPr>
        <p:spPr>
          <a:xfrm>
            <a:off x="0" y="0"/>
            <a:ext cx="338454" cy="6858000"/>
          </a:xfrm>
          <a:prstGeom prst="rect">
            <a:avLst/>
          </a:prstGeom>
          <a:solidFill>
            <a:srgbClr val="FF8532"/>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s-MX" b="1" dirty="0">
                <a:solidFill>
                  <a:schemeClr val="tx1"/>
                </a:solidFill>
              </a:rPr>
              <a:t>Empleo</a:t>
            </a:r>
          </a:p>
        </p:txBody>
      </p:sp>
      <p:sp>
        <p:nvSpPr>
          <p:cNvPr id="15" name="CuadroTexto 14">
            <a:extLst>
              <a:ext uri="{FF2B5EF4-FFF2-40B4-BE49-F238E27FC236}">
                <a16:creationId xmlns:a16="http://schemas.microsoft.com/office/drawing/2014/main" id="{5BD7D8D1-96D4-2C96-E31F-AC97D6530C0B}"/>
              </a:ext>
            </a:extLst>
          </p:cNvPr>
          <p:cNvSpPr txBox="1"/>
          <p:nvPr/>
        </p:nvSpPr>
        <p:spPr>
          <a:xfrm>
            <a:off x="4747109" y="1613960"/>
            <a:ext cx="2683176" cy="646331"/>
          </a:xfrm>
          <a:prstGeom prst="rect">
            <a:avLst/>
          </a:prstGeom>
          <a:noFill/>
        </p:spPr>
        <p:txBody>
          <a:bodyPr wrap="square" rtlCol="0">
            <a:spAutoFit/>
          </a:bodyPr>
          <a:lstStyle/>
          <a:p>
            <a:pPr algn="ctr"/>
            <a:r>
              <a:rPr lang="es-MX" sz="2400" b="1" dirty="0">
                <a:solidFill>
                  <a:schemeClr val="accent6"/>
                </a:solidFill>
              </a:rPr>
              <a:t>Desempleo</a:t>
            </a:r>
          </a:p>
          <a:p>
            <a:r>
              <a:rPr lang="es-MX" sz="1050" b="1" dirty="0">
                <a:solidFill>
                  <a:schemeClr val="accent6"/>
                </a:solidFill>
              </a:rPr>
              <a:t>                  Hasta Feb 2024</a:t>
            </a:r>
          </a:p>
        </p:txBody>
      </p:sp>
      <p:sp>
        <p:nvSpPr>
          <p:cNvPr id="17" name="object 12">
            <a:extLst>
              <a:ext uri="{FF2B5EF4-FFF2-40B4-BE49-F238E27FC236}">
                <a16:creationId xmlns:a16="http://schemas.microsoft.com/office/drawing/2014/main" id="{35BE5FA6-7DD4-1806-DE54-DA1195153DD3}"/>
              </a:ext>
            </a:extLst>
          </p:cNvPr>
          <p:cNvSpPr/>
          <p:nvPr/>
        </p:nvSpPr>
        <p:spPr>
          <a:xfrm>
            <a:off x="4283581" y="1550664"/>
            <a:ext cx="664925" cy="664925"/>
          </a:xfrm>
          <a:custGeom>
            <a:avLst/>
            <a:gdLst/>
            <a:ahLst/>
            <a:cxnLst/>
            <a:rect l="l" t="t" r="r" b="b"/>
            <a:pathLst>
              <a:path w="1205229" h="1205229">
                <a:moveTo>
                  <a:pt x="602522" y="1205012"/>
                </a:moveTo>
                <a:lnTo>
                  <a:pt x="555420" y="1203200"/>
                </a:lnTo>
                <a:lnTo>
                  <a:pt x="509326" y="1197851"/>
                </a:lnTo>
                <a:lnTo>
                  <a:pt x="464356" y="1189100"/>
                </a:lnTo>
                <a:lnTo>
                  <a:pt x="420646" y="1177081"/>
                </a:lnTo>
                <a:lnTo>
                  <a:pt x="378329" y="1161927"/>
                </a:lnTo>
                <a:lnTo>
                  <a:pt x="337538" y="1143773"/>
                </a:lnTo>
                <a:lnTo>
                  <a:pt x="298409" y="1122753"/>
                </a:lnTo>
                <a:lnTo>
                  <a:pt x="261074" y="1099000"/>
                </a:lnTo>
                <a:lnTo>
                  <a:pt x="225669" y="1072649"/>
                </a:lnTo>
                <a:lnTo>
                  <a:pt x="192325" y="1043833"/>
                </a:lnTo>
                <a:lnTo>
                  <a:pt x="161179" y="1012686"/>
                </a:lnTo>
                <a:lnTo>
                  <a:pt x="132363" y="979343"/>
                </a:lnTo>
                <a:lnTo>
                  <a:pt x="106012" y="943937"/>
                </a:lnTo>
                <a:lnTo>
                  <a:pt x="82259" y="906603"/>
                </a:lnTo>
                <a:lnTo>
                  <a:pt x="61239" y="867473"/>
                </a:lnTo>
                <a:lnTo>
                  <a:pt x="43085" y="826683"/>
                </a:lnTo>
                <a:lnTo>
                  <a:pt x="27931" y="784365"/>
                </a:lnTo>
                <a:lnTo>
                  <a:pt x="15912" y="740655"/>
                </a:lnTo>
                <a:lnTo>
                  <a:pt x="7161" y="695686"/>
                </a:lnTo>
                <a:lnTo>
                  <a:pt x="1812" y="649591"/>
                </a:lnTo>
                <a:lnTo>
                  <a:pt x="0" y="602510"/>
                </a:lnTo>
                <a:lnTo>
                  <a:pt x="1812" y="555420"/>
                </a:lnTo>
                <a:lnTo>
                  <a:pt x="7161" y="509326"/>
                </a:lnTo>
                <a:lnTo>
                  <a:pt x="15912" y="464357"/>
                </a:lnTo>
                <a:lnTo>
                  <a:pt x="27931" y="420646"/>
                </a:lnTo>
                <a:lnTo>
                  <a:pt x="43085" y="378329"/>
                </a:lnTo>
                <a:lnTo>
                  <a:pt x="61239" y="337539"/>
                </a:lnTo>
                <a:lnTo>
                  <a:pt x="82259" y="298409"/>
                </a:lnTo>
                <a:lnTo>
                  <a:pt x="106012" y="261075"/>
                </a:lnTo>
                <a:lnTo>
                  <a:pt x="132363" y="225669"/>
                </a:lnTo>
                <a:lnTo>
                  <a:pt x="161179" y="192326"/>
                </a:lnTo>
                <a:lnTo>
                  <a:pt x="192325" y="161179"/>
                </a:lnTo>
                <a:lnTo>
                  <a:pt x="225669" y="132363"/>
                </a:lnTo>
                <a:lnTo>
                  <a:pt x="261074" y="106012"/>
                </a:lnTo>
                <a:lnTo>
                  <a:pt x="298409" y="82259"/>
                </a:lnTo>
                <a:lnTo>
                  <a:pt x="337538" y="61239"/>
                </a:lnTo>
                <a:lnTo>
                  <a:pt x="378329" y="43085"/>
                </a:lnTo>
                <a:lnTo>
                  <a:pt x="420646" y="27931"/>
                </a:lnTo>
                <a:lnTo>
                  <a:pt x="464356" y="15912"/>
                </a:lnTo>
                <a:lnTo>
                  <a:pt x="509326" y="7161"/>
                </a:lnTo>
                <a:lnTo>
                  <a:pt x="555420" y="1812"/>
                </a:lnTo>
                <a:lnTo>
                  <a:pt x="602505" y="0"/>
                </a:lnTo>
                <a:lnTo>
                  <a:pt x="649591" y="1812"/>
                </a:lnTo>
                <a:lnTo>
                  <a:pt x="695685" y="7161"/>
                </a:lnTo>
                <a:lnTo>
                  <a:pt x="740655" y="15912"/>
                </a:lnTo>
                <a:lnTo>
                  <a:pt x="784365" y="27931"/>
                </a:lnTo>
                <a:lnTo>
                  <a:pt x="826682" y="43085"/>
                </a:lnTo>
                <a:lnTo>
                  <a:pt x="867473" y="61239"/>
                </a:lnTo>
                <a:lnTo>
                  <a:pt x="906602" y="82259"/>
                </a:lnTo>
                <a:lnTo>
                  <a:pt x="943937" y="106012"/>
                </a:lnTo>
                <a:lnTo>
                  <a:pt x="979343" y="132363"/>
                </a:lnTo>
                <a:lnTo>
                  <a:pt x="1012686" y="161179"/>
                </a:lnTo>
                <a:lnTo>
                  <a:pt x="1043832" y="192326"/>
                </a:lnTo>
                <a:lnTo>
                  <a:pt x="1072648" y="225669"/>
                </a:lnTo>
                <a:lnTo>
                  <a:pt x="1099000" y="261075"/>
                </a:lnTo>
                <a:lnTo>
                  <a:pt x="1122752" y="298409"/>
                </a:lnTo>
                <a:lnTo>
                  <a:pt x="1143773" y="337539"/>
                </a:lnTo>
                <a:lnTo>
                  <a:pt x="1161927" y="378329"/>
                </a:lnTo>
                <a:lnTo>
                  <a:pt x="1177080" y="420646"/>
                </a:lnTo>
                <a:lnTo>
                  <a:pt x="1189100" y="464357"/>
                </a:lnTo>
                <a:lnTo>
                  <a:pt x="1197851" y="509326"/>
                </a:lnTo>
                <a:lnTo>
                  <a:pt x="1203200" y="555420"/>
                </a:lnTo>
                <a:lnTo>
                  <a:pt x="1205012" y="602510"/>
                </a:lnTo>
                <a:lnTo>
                  <a:pt x="1203200" y="649591"/>
                </a:lnTo>
                <a:lnTo>
                  <a:pt x="1197851" y="695686"/>
                </a:lnTo>
                <a:lnTo>
                  <a:pt x="1189100" y="740655"/>
                </a:lnTo>
                <a:lnTo>
                  <a:pt x="1177080" y="784365"/>
                </a:lnTo>
                <a:lnTo>
                  <a:pt x="1161927" y="826683"/>
                </a:lnTo>
                <a:lnTo>
                  <a:pt x="1143773" y="867473"/>
                </a:lnTo>
                <a:lnTo>
                  <a:pt x="1122752" y="906603"/>
                </a:lnTo>
                <a:lnTo>
                  <a:pt x="1099000" y="943937"/>
                </a:lnTo>
                <a:lnTo>
                  <a:pt x="1072648" y="979343"/>
                </a:lnTo>
                <a:lnTo>
                  <a:pt x="1043832" y="1012686"/>
                </a:lnTo>
                <a:lnTo>
                  <a:pt x="1012686" y="1043833"/>
                </a:lnTo>
                <a:lnTo>
                  <a:pt x="979343" y="1072649"/>
                </a:lnTo>
                <a:lnTo>
                  <a:pt x="943937" y="1099000"/>
                </a:lnTo>
                <a:lnTo>
                  <a:pt x="906602" y="1122753"/>
                </a:lnTo>
                <a:lnTo>
                  <a:pt x="867473" y="1143773"/>
                </a:lnTo>
                <a:lnTo>
                  <a:pt x="826682" y="1161927"/>
                </a:lnTo>
                <a:lnTo>
                  <a:pt x="784365" y="1177081"/>
                </a:lnTo>
                <a:lnTo>
                  <a:pt x="740655" y="1189100"/>
                </a:lnTo>
                <a:lnTo>
                  <a:pt x="695685" y="1197851"/>
                </a:lnTo>
                <a:lnTo>
                  <a:pt x="649591" y="1203200"/>
                </a:lnTo>
                <a:lnTo>
                  <a:pt x="602522" y="1205012"/>
                </a:lnTo>
                <a:close/>
              </a:path>
            </a:pathLst>
          </a:custGeom>
          <a:solidFill>
            <a:srgbClr val="FF7E2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3">
            <a:extLst>
              <a:ext uri="{FF2B5EF4-FFF2-40B4-BE49-F238E27FC236}">
                <a16:creationId xmlns:a16="http://schemas.microsoft.com/office/drawing/2014/main" id="{5B989874-4480-EA72-F64F-2A14136AEA80}"/>
              </a:ext>
            </a:extLst>
          </p:cNvPr>
          <p:cNvSpPr/>
          <p:nvPr/>
        </p:nvSpPr>
        <p:spPr>
          <a:xfrm>
            <a:off x="4283583" y="1550665"/>
            <a:ext cx="664925" cy="664925"/>
          </a:xfrm>
          <a:custGeom>
            <a:avLst/>
            <a:gdLst/>
            <a:ahLst/>
            <a:cxnLst/>
            <a:rect l="l" t="t" r="r" b="b"/>
            <a:pathLst>
              <a:path w="1205229" h="1205229">
                <a:moveTo>
                  <a:pt x="0" y="602491"/>
                </a:moveTo>
                <a:lnTo>
                  <a:pt x="1811" y="649536"/>
                </a:lnTo>
                <a:lnTo>
                  <a:pt x="7159" y="695627"/>
                </a:lnTo>
                <a:lnTo>
                  <a:pt x="15909" y="740593"/>
                </a:lnTo>
                <a:lnTo>
                  <a:pt x="27928" y="784299"/>
                </a:lnTo>
                <a:lnTo>
                  <a:pt x="43080" y="826613"/>
                </a:lnTo>
                <a:lnTo>
                  <a:pt x="61232" y="867400"/>
                </a:lnTo>
                <a:lnTo>
                  <a:pt x="82251" y="906526"/>
                </a:lnTo>
                <a:lnTo>
                  <a:pt x="106002" y="943858"/>
                </a:lnTo>
                <a:lnTo>
                  <a:pt x="132351" y="979261"/>
                </a:lnTo>
                <a:lnTo>
                  <a:pt x="161164" y="1012601"/>
                </a:lnTo>
                <a:lnTo>
                  <a:pt x="192308" y="1043745"/>
                </a:lnTo>
                <a:lnTo>
                  <a:pt x="225649" y="1072558"/>
                </a:lnTo>
                <a:lnTo>
                  <a:pt x="261052" y="1098907"/>
                </a:lnTo>
                <a:lnTo>
                  <a:pt x="298383" y="1122658"/>
                </a:lnTo>
                <a:lnTo>
                  <a:pt x="337509" y="1143677"/>
                </a:lnTo>
                <a:lnTo>
                  <a:pt x="378296" y="1161829"/>
                </a:lnTo>
                <a:lnTo>
                  <a:pt x="420610" y="1176982"/>
                </a:lnTo>
                <a:lnTo>
                  <a:pt x="464317" y="1189000"/>
                </a:lnTo>
                <a:lnTo>
                  <a:pt x="509282" y="1197750"/>
                </a:lnTo>
                <a:lnTo>
                  <a:pt x="555373" y="1203099"/>
                </a:lnTo>
                <a:lnTo>
                  <a:pt x="602449" y="1204911"/>
                </a:lnTo>
              </a:path>
              <a:path w="1205229" h="1205229">
                <a:moveTo>
                  <a:pt x="602460" y="1204911"/>
                </a:moveTo>
                <a:lnTo>
                  <a:pt x="649536" y="1203099"/>
                </a:lnTo>
                <a:lnTo>
                  <a:pt x="695626" y="1197750"/>
                </a:lnTo>
                <a:lnTo>
                  <a:pt x="740592" y="1189000"/>
                </a:lnTo>
                <a:lnTo>
                  <a:pt x="784299" y="1176982"/>
                </a:lnTo>
                <a:lnTo>
                  <a:pt x="826612" y="1161829"/>
                </a:lnTo>
                <a:lnTo>
                  <a:pt x="867399" y="1143677"/>
                </a:lnTo>
                <a:lnTo>
                  <a:pt x="906526" y="1122658"/>
                </a:lnTo>
                <a:lnTo>
                  <a:pt x="943857" y="1098907"/>
                </a:lnTo>
                <a:lnTo>
                  <a:pt x="979260" y="1072558"/>
                </a:lnTo>
                <a:lnTo>
                  <a:pt x="1012600" y="1043745"/>
                </a:lnTo>
                <a:lnTo>
                  <a:pt x="1043744" y="1012601"/>
                </a:lnTo>
                <a:lnTo>
                  <a:pt x="1072558" y="979261"/>
                </a:lnTo>
                <a:lnTo>
                  <a:pt x="1098907" y="943858"/>
                </a:lnTo>
                <a:lnTo>
                  <a:pt x="1122658" y="906526"/>
                </a:lnTo>
                <a:lnTo>
                  <a:pt x="1143676" y="867400"/>
                </a:lnTo>
                <a:lnTo>
                  <a:pt x="1161829" y="826613"/>
                </a:lnTo>
                <a:lnTo>
                  <a:pt x="1176981" y="784299"/>
                </a:lnTo>
                <a:lnTo>
                  <a:pt x="1188999" y="740593"/>
                </a:lnTo>
                <a:lnTo>
                  <a:pt x="1197750" y="695627"/>
                </a:lnTo>
                <a:lnTo>
                  <a:pt x="1203098" y="649536"/>
                </a:lnTo>
                <a:lnTo>
                  <a:pt x="1204911" y="602455"/>
                </a:lnTo>
                <a:lnTo>
                  <a:pt x="1203098" y="555373"/>
                </a:lnTo>
                <a:lnTo>
                  <a:pt x="1197750" y="509283"/>
                </a:lnTo>
                <a:lnTo>
                  <a:pt x="1188999" y="464317"/>
                </a:lnTo>
                <a:lnTo>
                  <a:pt x="1176981" y="420611"/>
                </a:lnTo>
                <a:lnTo>
                  <a:pt x="1161829" y="378297"/>
                </a:lnTo>
                <a:lnTo>
                  <a:pt x="1143676" y="337510"/>
                </a:lnTo>
                <a:lnTo>
                  <a:pt x="1122658" y="298384"/>
                </a:lnTo>
                <a:lnTo>
                  <a:pt x="1098907" y="261052"/>
                </a:lnTo>
                <a:lnTo>
                  <a:pt x="1072558" y="225649"/>
                </a:lnTo>
                <a:lnTo>
                  <a:pt x="1043744" y="192309"/>
                </a:lnTo>
                <a:lnTo>
                  <a:pt x="1012600" y="161165"/>
                </a:lnTo>
                <a:lnTo>
                  <a:pt x="979260" y="132351"/>
                </a:lnTo>
                <a:lnTo>
                  <a:pt x="943857" y="106002"/>
                </a:lnTo>
                <a:lnTo>
                  <a:pt x="906526" y="82252"/>
                </a:lnTo>
                <a:lnTo>
                  <a:pt x="867399" y="61233"/>
                </a:lnTo>
                <a:lnTo>
                  <a:pt x="826612" y="43081"/>
                </a:lnTo>
                <a:lnTo>
                  <a:pt x="784299" y="27928"/>
                </a:lnTo>
                <a:lnTo>
                  <a:pt x="740592" y="15910"/>
                </a:lnTo>
                <a:lnTo>
                  <a:pt x="695626" y="7160"/>
                </a:lnTo>
                <a:lnTo>
                  <a:pt x="649536" y="1811"/>
                </a:lnTo>
                <a:lnTo>
                  <a:pt x="602477" y="0"/>
                </a:lnTo>
              </a:path>
            </a:pathLst>
          </a:custGeom>
          <a:ln w="1333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CuadroTexto 19">
            <a:extLst>
              <a:ext uri="{FF2B5EF4-FFF2-40B4-BE49-F238E27FC236}">
                <a16:creationId xmlns:a16="http://schemas.microsoft.com/office/drawing/2014/main" id="{7EAEE542-7AD4-ED6D-BFB2-42D91F8EF4D5}"/>
              </a:ext>
            </a:extLst>
          </p:cNvPr>
          <p:cNvSpPr txBox="1"/>
          <p:nvPr/>
        </p:nvSpPr>
        <p:spPr>
          <a:xfrm>
            <a:off x="8625249" y="1607967"/>
            <a:ext cx="2683176" cy="623248"/>
          </a:xfrm>
          <a:prstGeom prst="rect">
            <a:avLst/>
          </a:prstGeom>
          <a:noFill/>
        </p:spPr>
        <p:txBody>
          <a:bodyPr wrap="square" rtlCol="0">
            <a:spAutoFit/>
          </a:bodyPr>
          <a:lstStyle/>
          <a:p>
            <a:pPr algn="ctr"/>
            <a:r>
              <a:rPr lang="es-MX" sz="2400" b="1" dirty="0">
                <a:solidFill>
                  <a:schemeClr val="accent6"/>
                </a:solidFill>
              </a:rPr>
              <a:t>Nuevos Empleos</a:t>
            </a:r>
          </a:p>
          <a:p>
            <a:r>
              <a:rPr kumimoji="0" lang="es-MX" sz="1050" b="1" i="0" u="none" strike="noStrike" kern="1200" cap="none" spc="0" normalizeH="0" baseline="0" noProof="0" dirty="0">
                <a:ln>
                  <a:noFill/>
                </a:ln>
                <a:solidFill>
                  <a:srgbClr val="F79646"/>
                </a:solidFill>
                <a:effectLst/>
                <a:uLnTx/>
                <a:uFillTx/>
                <a:latin typeface="Calibri"/>
                <a:ea typeface="+mn-ea"/>
                <a:cs typeface="+mn-cs"/>
              </a:rPr>
              <a:t>       Hasta Feb 2024</a:t>
            </a:r>
            <a:endParaRPr lang="es-MX" sz="2400" b="1" dirty="0">
              <a:solidFill>
                <a:schemeClr val="accent6"/>
              </a:solidFill>
            </a:endParaRPr>
          </a:p>
        </p:txBody>
      </p:sp>
      <p:sp>
        <p:nvSpPr>
          <p:cNvPr id="22" name="object 12">
            <a:extLst>
              <a:ext uri="{FF2B5EF4-FFF2-40B4-BE49-F238E27FC236}">
                <a16:creationId xmlns:a16="http://schemas.microsoft.com/office/drawing/2014/main" id="{ABD6DFAF-751D-6873-8B47-608D4338F7A7}"/>
              </a:ext>
            </a:extLst>
          </p:cNvPr>
          <p:cNvSpPr/>
          <p:nvPr/>
        </p:nvSpPr>
        <p:spPr>
          <a:xfrm>
            <a:off x="8019318" y="1521555"/>
            <a:ext cx="664925" cy="664925"/>
          </a:xfrm>
          <a:custGeom>
            <a:avLst/>
            <a:gdLst/>
            <a:ahLst/>
            <a:cxnLst/>
            <a:rect l="l" t="t" r="r" b="b"/>
            <a:pathLst>
              <a:path w="1205229" h="1205229">
                <a:moveTo>
                  <a:pt x="602522" y="1205012"/>
                </a:moveTo>
                <a:lnTo>
                  <a:pt x="555420" y="1203200"/>
                </a:lnTo>
                <a:lnTo>
                  <a:pt x="509326" y="1197851"/>
                </a:lnTo>
                <a:lnTo>
                  <a:pt x="464356" y="1189100"/>
                </a:lnTo>
                <a:lnTo>
                  <a:pt x="420646" y="1177081"/>
                </a:lnTo>
                <a:lnTo>
                  <a:pt x="378329" y="1161927"/>
                </a:lnTo>
                <a:lnTo>
                  <a:pt x="337538" y="1143773"/>
                </a:lnTo>
                <a:lnTo>
                  <a:pt x="298409" y="1122753"/>
                </a:lnTo>
                <a:lnTo>
                  <a:pt x="261074" y="1099000"/>
                </a:lnTo>
                <a:lnTo>
                  <a:pt x="225669" y="1072649"/>
                </a:lnTo>
                <a:lnTo>
                  <a:pt x="192325" y="1043833"/>
                </a:lnTo>
                <a:lnTo>
                  <a:pt x="161179" y="1012686"/>
                </a:lnTo>
                <a:lnTo>
                  <a:pt x="132363" y="979343"/>
                </a:lnTo>
                <a:lnTo>
                  <a:pt x="106012" y="943937"/>
                </a:lnTo>
                <a:lnTo>
                  <a:pt x="82259" y="906603"/>
                </a:lnTo>
                <a:lnTo>
                  <a:pt x="61239" y="867473"/>
                </a:lnTo>
                <a:lnTo>
                  <a:pt x="43085" y="826683"/>
                </a:lnTo>
                <a:lnTo>
                  <a:pt x="27931" y="784365"/>
                </a:lnTo>
                <a:lnTo>
                  <a:pt x="15912" y="740655"/>
                </a:lnTo>
                <a:lnTo>
                  <a:pt x="7161" y="695686"/>
                </a:lnTo>
                <a:lnTo>
                  <a:pt x="1812" y="649591"/>
                </a:lnTo>
                <a:lnTo>
                  <a:pt x="0" y="602510"/>
                </a:lnTo>
                <a:lnTo>
                  <a:pt x="1812" y="555420"/>
                </a:lnTo>
                <a:lnTo>
                  <a:pt x="7161" y="509326"/>
                </a:lnTo>
                <a:lnTo>
                  <a:pt x="15912" y="464357"/>
                </a:lnTo>
                <a:lnTo>
                  <a:pt x="27931" y="420646"/>
                </a:lnTo>
                <a:lnTo>
                  <a:pt x="43085" y="378329"/>
                </a:lnTo>
                <a:lnTo>
                  <a:pt x="61239" y="337539"/>
                </a:lnTo>
                <a:lnTo>
                  <a:pt x="82259" y="298409"/>
                </a:lnTo>
                <a:lnTo>
                  <a:pt x="106012" y="261075"/>
                </a:lnTo>
                <a:lnTo>
                  <a:pt x="132363" y="225669"/>
                </a:lnTo>
                <a:lnTo>
                  <a:pt x="161179" y="192326"/>
                </a:lnTo>
                <a:lnTo>
                  <a:pt x="192325" y="161179"/>
                </a:lnTo>
                <a:lnTo>
                  <a:pt x="225669" y="132363"/>
                </a:lnTo>
                <a:lnTo>
                  <a:pt x="261074" y="106012"/>
                </a:lnTo>
                <a:lnTo>
                  <a:pt x="298409" y="82259"/>
                </a:lnTo>
                <a:lnTo>
                  <a:pt x="337538" y="61239"/>
                </a:lnTo>
                <a:lnTo>
                  <a:pt x="378329" y="43085"/>
                </a:lnTo>
                <a:lnTo>
                  <a:pt x="420646" y="27931"/>
                </a:lnTo>
                <a:lnTo>
                  <a:pt x="464356" y="15912"/>
                </a:lnTo>
                <a:lnTo>
                  <a:pt x="509326" y="7161"/>
                </a:lnTo>
                <a:lnTo>
                  <a:pt x="555420" y="1812"/>
                </a:lnTo>
                <a:lnTo>
                  <a:pt x="602505" y="0"/>
                </a:lnTo>
                <a:lnTo>
                  <a:pt x="649591" y="1812"/>
                </a:lnTo>
                <a:lnTo>
                  <a:pt x="695685" y="7161"/>
                </a:lnTo>
                <a:lnTo>
                  <a:pt x="740655" y="15912"/>
                </a:lnTo>
                <a:lnTo>
                  <a:pt x="784365" y="27931"/>
                </a:lnTo>
                <a:lnTo>
                  <a:pt x="826682" y="43085"/>
                </a:lnTo>
                <a:lnTo>
                  <a:pt x="867473" y="61239"/>
                </a:lnTo>
                <a:lnTo>
                  <a:pt x="906602" y="82259"/>
                </a:lnTo>
                <a:lnTo>
                  <a:pt x="943937" y="106012"/>
                </a:lnTo>
                <a:lnTo>
                  <a:pt x="979343" y="132363"/>
                </a:lnTo>
                <a:lnTo>
                  <a:pt x="1012686" y="161179"/>
                </a:lnTo>
                <a:lnTo>
                  <a:pt x="1043832" y="192326"/>
                </a:lnTo>
                <a:lnTo>
                  <a:pt x="1072648" y="225669"/>
                </a:lnTo>
                <a:lnTo>
                  <a:pt x="1099000" y="261075"/>
                </a:lnTo>
                <a:lnTo>
                  <a:pt x="1122752" y="298409"/>
                </a:lnTo>
                <a:lnTo>
                  <a:pt x="1143773" y="337539"/>
                </a:lnTo>
                <a:lnTo>
                  <a:pt x="1161927" y="378329"/>
                </a:lnTo>
                <a:lnTo>
                  <a:pt x="1177080" y="420646"/>
                </a:lnTo>
                <a:lnTo>
                  <a:pt x="1189100" y="464357"/>
                </a:lnTo>
                <a:lnTo>
                  <a:pt x="1197851" y="509326"/>
                </a:lnTo>
                <a:lnTo>
                  <a:pt x="1203200" y="555420"/>
                </a:lnTo>
                <a:lnTo>
                  <a:pt x="1205012" y="602510"/>
                </a:lnTo>
                <a:lnTo>
                  <a:pt x="1203200" y="649591"/>
                </a:lnTo>
                <a:lnTo>
                  <a:pt x="1197851" y="695686"/>
                </a:lnTo>
                <a:lnTo>
                  <a:pt x="1189100" y="740655"/>
                </a:lnTo>
                <a:lnTo>
                  <a:pt x="1177080" y="784365"/>
                </a:lnTo>
                <a:lnTo>
                  <a:pt x="1161927" y="826683"/>
                </a:lnTo>
                <a:lnTo>
                  <a:pt x="1143773" y="867473"/>
                </a:lnTo>
                <a:lnTo>
                  <a:pt x="1122752" y="906603"/>
                </a:lnTo>
                <a:lnTo>
                  <a:pt x="1099000" y="943937"/>
                </a:lnTo>
                <a:lnTo>
                  <a:pt x="1072648" y="979343"/>
                </a:lnTo>
                <a:lnTo>
                  <a:pt x="1043832" y="1012686"/>
                </a:lnTo>
                <a:lnTo>
                  <a:pt x="1012686" y="1043833"/>
                </a:lnTo>
                <a:lnTo>
                  <a:pt x="979343" y="1072649"/>
                </a:lnTo>
                <a:lnTo>
                  <a:pt x="943937" y="1099000"/>
                </a:lnTo>
                <a:lnTo>
                  <a:pt x="906602" y="1122753"/>
                </a:lnTo>
                <a:lnTo>
                  <a:pt x="867473" y="1143773"/>
                </a:lnTo>
                <a:lnTo>
                  <a:pt x="826682" y="1161927"/>
                </a:lnTo>
                <a:lnTo>
                  <a:pt x="784365" y="1177081"/>
                </a:lnTo>
                <a:lnTo>
                  <a:pt x="740655" y="1189100"/>
                </a:lnTo>
                <a:lnTo>
                  <a:pt x="695685" y="1197851"/>
                </a:lnTo>
                <a:lnTo>
                  <a:pt x="649591" y="1203200"/>
                </a:lnTo>
                <a:lnTo>
                  <a:pt x="602522" y="1205012"/>
                </a:lnTo>
                <a:close/>
              </a:path>
            </a:pathLst>
          </a:custGeom>
          <a:solidFill>
            <a:srgbClr val="FF7E2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13">
            <a:extLst>
              <a:ext uri="{FF2B5EF4-FFF2-40B4-BE49-F238E27FC236}">
                <a16:creationId xmlns:a16="http://schemas.microsoft.com/office/drawing/2014/main" id="{C40363B4-1331-F423-CE66-97735704D4FB}"/>
              </a:ext>
            </a:extLst>
          </p:cNvPr>
          <p:cNvSpPr/>
          <p:nvPr/>
        </p:nvSpPr>
        <p:spPr>
          <a:xfrm>
            <a:off x="8019320" y="1521556"/>
            <a:ext cx="664925" cy="664925"/>
          </a:xfrm>
          <a:custGeom>
            <a:avLst/>
            <a:gdLst/>
            <a:ahLst/>
            <a:cxnLst/>
            <a:rect l="l" t="t" r="r" b="b"/>
            <a:pathLst>
              <a:path w="1205229" h="1205229">
                <a:moveTo>
                  <a:pt x="0" y="602491"/>
                </a:moveTo>
                <a:lnTo>
                  <a:pt x="1811" y="649536"/>
                </a:lnTo>
                <a:lnTo>
                  <a:pt x="7159" y="695627"/>
                </a:lnTo>
                <a:lnTo>
                  <a:pt x="15909" y="740593"/>
                </a:lnTo>
                <a:lnTo>
                  <a:pt x="27928" y="784299"/>
                </a:lnTo>
                <a:lnTo>
                  <a:pt x="43080" y="826613"/>
                </a:lnTo>
                <a:lnTo>
                  <a:pt x="61232" y="867400"/>
                </a:lnTo>
                <a:lnTo>
                  <a:pt x="82251" y="906526"/>
                </a:lnTo>
                <a:lnTo>
                  <a:pt x="106002" y="943858"/>
                </a:lnTo>
                <a:lnTo>
                  <a:pt x="132351" y="979261"/>
                </a:lnTo>
                <a:lnTo>
                  <a:pt x="161164" y="1012601"/>
                </a:lnTo>
                <a:lnTo>
                  <a:pt x="192308" y="1043745"/>
                </a:lnTo>
                <a:lnTo>
                  <a:pt x="225649" y="1072558"/>
                </a:lnTo>
                <a:lnTo>
                  <a:pt x="261052" y="1098907"/>
                </a:lnTo>
                <a:lnTo>
                  <a:pt x="298383" y="1122658"/>
                </a:lnTo>
                <a:lnTo>
                  <a:pt x="337509" y="1143677"/>
                </a:lnTo>
                <a:lnTo>
                  <a:pt x="378296" y="1161829"/>
                </a:lnTo>
                <a:lnTo>
                  <a:pt x="420610" y="1176982"/>
                </a:lnTo>
                <a:lnTo>
                  <a:pt x="464317" y="1189000"/>
                </a:lnTo>
                <a:lnTo>
                  <a:pt x="509282" y="1197750"/>
                </a:lnTo>
                <a:lnTo>
                  <a:pt x="555373" y="1203099"/>
                </a:lnTo>
                <a:lnTo>
                  <a:pt x="602449" y="1204911"/>
                </a:lnTo>
              </a:path>
              <a:path w="1205229" h="1205229">
                <a:moveTo>
                  <a:pt x="602460" y="1204911"/>
                </a:moveTo>
                <a:lnTo>
                  <a:pt x="649536" y="1203099"/>
                </a:lnTo>
                <a:lnTo>
                  <a:pt x="695626" y="1197750"/>
                </a:lnTo>
                <a:lnTo>
                  <a:pt x="740592" y="1189000"/>
                </a:lnTo>
                <a:lnTo>
                  <a:pt x="784299" y="1176982"/>
                </a:lnTo>
                <a:lnTo>
                  <a:pt x="826612" y="1161829"/>
                </a:lnTo>
                <a:lnTo>
                  <a:pt x="867399" y="1143677"/>
                </a:lnTo>
                <a:lnTo>
                  <a:pt x="906526" y="1122658"/>
                </a:lnTo>
                <a:lnTo>
                  <a:pt x="943857" y="1098907"/>
                </a:lnTo>
                <a:lnTo>
                  <a:pt x="979260" y="1072558"/>
                </a:lnTo>
                <a:lnTo>
                  <a:pt x="1012600" y="1043745"/>
                </a:lnTo>
                <a:lnTo>
                  <a:pt x="1043744" y="1012601"/>
                </a:lnTo>
                <a:lnTo>
                  <a:pt x="1072558" y="979261"/>
                </a:lnTo>
                <a:lnTo>
                  <a:pt x="1098907" y="943858"/>
                </a:lnTo>
                <a:lnTo>
                  <a:pt x="1122658" y="906526"/>
                </a:lnTo>
                <a:lnTo>
                  <a:pt x="1143676" y="867400"/>
                </a:lnTo>
                <a:lnTo>
                  <a:pt x="1161829" y="826613"/>
                </a:lnTo>
                <a:lnTo>
                  <a:pt x="1176981" y="784299"/>
                </a:lnTo>
                <a:lnTo>
                  <a:pt x="1188999" y="740593"/>
                </a:lnTo>
                <a:lnTo>
                  <a:pt x="1197750" y="695627"/>
                </a:lnTo>
                <a:lnTo>
                  <a:pt x="1203098" y="649536"/>
                </a:lnTo>
                <a:lnTo>
                  <a:pt x="1204911" y="602455"/>
                </a:lnTo>
                <a:lnTo>
                  <a:pt x="1203098" y="555373"/>
                </a:lnTo>
                <a:lnTo>
                  <a:pt x="1197750" y="509283"/>
                </a:lnTo>
                <a:lnTo>
                  <a:pt x="1188999" y="464317"/>
                </a:lnTo>
                <a:lnTo>
                  <a:pt x="1176981" y="420611"/>
                </a:lnTo>
                <a:lnTo>
                  <a:pt x="1161829" y="378297"/>
                </a:lnTo>
                <a:lnTo>
                  <a:pt x="1143676" y="337510"/>
                </a:lnTo>
                <a:lnTo>
                  <a:pt x="1122658" y="298384"/>
                </a:lnTo>
                <a:lnTo>
                  <a:pt x="1098907" y="261052"/>
                </a:lnTo>
                <a:lnTo>
                  <a:pt x="1072558" y="225649"/>
                </a:lnTo>
                <a:lnTo>
                  <a:pt x="1043744" y="192309"/>
                </a:lnTo>
                <a:lnTo>
                  <a:pt x="1012600" y="161165"/>
                </a:lnTo>
                <a:lnTo>
                  <a:pt x="979260" y="132351"/>
                </a:lnTo>
                <a:lnTo>
                  <a:pt x="943857" y="106002"/>
                </a:lnTo>
                <a:lnTo>
                  <a:pt x="906526" y="82252"/>
                </a:lnTo>
                <a:lnTo>
                  <a:pt x="867399" y="61233"/>
                </a:lnTo>
                <a:lnTo>
                  <a:pt x="826612" y="43081"/>
                </a:lnTo>
                <a:lnTo>
                  <a:pt x="784299" y="27928"/>
                </a:lnTo>
                <a:lnTo>
                  <a:pt x="740592" y="15910"/>
                </a:lnTo>
                <a:lnTo>
                  <a:pt x="695626" y="7160"/>
                </a:lnTo>
                <a:lnTo>
                  <a:pt x="649536" y="1811"/>
                </a:lnTo>
                <a:lnTo>
                  <a:pt x="602477" y="0"/>
                </a:lnTo>
              </a:path>
            </a:pathLst>
          </a:custGeom>
          <a:ln w="1333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6" name="Gráfico 25" descr="Raised hand con relleno sólido">
            <a:extLst>
              <a:ext uri="{FF2B5EF4-FFF2-40B4-BE49-F238E27FC236}">
                <a16:creationId xmlns:a16="http://schemas.microsoft.com/office/drawing/2014/main" id="{D9D25036-7613-9B94-82A1-0224682478C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72695" y="1642770"/>
            <a:ext cx="457200" cy="457200"/>
          </a:xfrm>
          <a:prstGeom prst="rect">
            <a:avLst/>
          </a:prstGeom>
        </p:spPr>
      </p:pic>
      <p:pic>
        <p:nvPicPr>
          <p:cNvPr id="29" name="Gráfico 28" descr="Upward trend con relleno sólido">
            <a:extLst>
              <a:ext uri="{FF2B5EF4-FFF2-40B4-BE49-F238E27FC236}">
                <a16:creationId xmlns:a16="http://schemas.microsoft.com/office/drawing/2014/main" id="{989867CC-E644-CC8B-C973-FFCEB39F4C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33359" y="1653635"/>
            <a:ext cx="377851" cy="377851"/>
          </a:xfrm>
          <a:prstGeom prst="rect">
            <a:avLst/>
          </a:prstGeom>
        </p:spPr>
      </p:pic>
      <p:sp>
        <p:nvSpPr>
          <p:cNvPr id="46" name="CuadroTexto 45">
            <a:extLst>
              <a:ext uri="{FF2B5EF4-FFF2-40B4-BE49-F238E27FC236}">
                <a16:creationId xmlns:a16="http://schemas.microsoft.com/office/drawing/2014/main" id="{019084FC-30D1-01F1-4DF7-2C32E70A46BE}"/>
              </a:ext>
            </a:extLst>
          </p:cNvPr>
          <p:cNvSpPr txBox="1"/>
          <p:nvPr/>
        </p:nvSpPr>
        <p:spPr>
          <a:xfrm>
            <a:off x="4441144" y="5540072"/>
            <a:ext cx="3124200" cy="400110"/>
          </a:xfrm>
          <a:prstGeom prst="rect">
            <a:avLst/>
          </a:prstGeom>
          <a:noFill/>
        </p:spPr>
        <p:txBody>
          <a:bodyPr wrap="square" rtlCol="0">
            <a:spAutoFit/>
          </a:bodyPr>
          <a:lstStyle/>
          <a:p>
            <a:r>
              <a:rPr lang="es-MX" sz="1000" dirty="0">
                <a:solidFill>
                  <a:schemeClr val="bg1"/>
                </a:solidFill>
              </a:rPr>
              <a:t>*% de la Población Económicamente Activa, es decir, que tiene empleo o busca empleo</a:t>
            </a:r>
          </a:p>
        </p:txBody>
      </p:sp>
      <p:sp>
        <p:nvSpPr>
          <p:cNvPr id="47" name="CuadroTexto 46">
            <a:extLst>
              <a:ext uri="{FF2B5EF4-FFF2-40B4-BE49-F238E27FC236}">
                <a16:creationId xmlns:a16="http://schemas.microsoft.com/office/drawing/2014/main" id="{75934456-208C-22B0-10ED-FDB0435BBCE3}"/>
              </a:ext>
            </a:extLst>
          </p:cNvPr>
          <p:cNvSpPr txBox="1"/>
          <p:nvPr/>
        </p:nvSpPr>
        <p:spPr>
          <a:xfrm>
            <a:off x="4441144" y="5940182"/>
            <a:ext cx="3124200" cy="246221"/>
          </a:xfrm>
          <a:prstGeom prst="rect">
            <a:avLst/>
          </a:prstGeom>
          <a:noFill/>
        </p:spPr>
        <p:txBody>
          <a:bodyPr wrap="square" rtlCol="0">
            <a:spAutoFit/>
          </a:bodyPr>
          <a:lstStyle/>
          <a:p>
            <a:r>
              <a:rPr lang="es-MX" sz="1000" dirty="0">
                <a:solidFill>
                  <a:schemeClr val="bg1"/>
                </a:solidFill>
              </a:rPr>
              <a:t>*PEA Mex 60.3% 2T 2023</a:t>
            </a:r>
          </a:p>
        </p:txBody>
      </p:sp>
      <p:sp>
        <p:nvSpPr>
          <p:cNvPr id="48" name="CuadroTexto 47">
            <a:extLst>
              <a:ext uri="{FF2B5EF4-FFF2-40B4-BE49-F238E27FC236}">
                <a16:creationId xmlns:a16="http://schemas.microsoft.com/office/drawing/2014/main" id="{FF696124-1021-006A-F628-AEE7BE7335FE}"/>
              </a:ext>
            </a:extLst>
          </p:cNvPr>
          <p:cNvSpPr txBox="1"/>
          <p:nvPr/>
        </p:nvSpPr>
        <p:spPr>
          <a:xfrm>
            <a:off x="763866" y="5566531"/>
            <a:ext cx="3124200" cy="553998"/>
          </a:xfrm>
          <a:prstGeom prst="rect">
            <a:avLst/>
          </a:prstGeom>
          <a:noFill/>
        </p:spPr>
        <p:txBody>
          <a:bodyPr wrap="square" rtlCol="0">
            <a:spAutoFit/>
          </a:bodyPr>
          <a:lstStyle/>
          <a:p>
            <a:r>
              <a:rPr lang="es-MX" sz="1000" dirty="0">
                <a:solidFill>
                  <a:schemeClr val="bg1"/>
                </a:solidFill>
              </a:rPr>
              <a:t>*% de hogares cuyo increso no alcanza para alimentar a todos los miembros del hogar, por lo que dependen de otros ingresos como remesas, apoyos gobierno, etc.</a:t>
            </a:r>
          </a:p>
        </p:txBody>
      </p:sp>
      <p:sp>
        <p:nvSpPr>
          <p:cNvPr id="49" name="CuadroTexto 48">
            <a:extLst>
              <a:ext uri="{FF2B5EF4-FFF2-40B4-BE49-F238E27FC236}">
                <a16:creationId xmlns:a16="http://schemas.microsoft.com/office/drawing/2014/main" id="{E698A1D4-A649-2F06-AA2B-D0D145F22E48}"/>
              </a:ext>
            </a:extLst>
          </p:cNvPr>
          <p:cNvSpPr txBox="1"/>
          <p:nvPr/>
        </p:nvSpPr>
        <p:spPr>
          <a:xfrm>
            <a:off x="763866" y="6238520"/>
            <a:ext cx="3124200" cy="400110"/>
          </a:xfrm>
          <a:prstGeom prst="rect">
            <a:avLst/>
          </a:prstGeom>
          <a:noFill/>
        </p:spPr>
        <p:txBody>
          <a:bodyPr wrap="square" rtlCol="0">
            <a:spAutoFit/>
          </a:bodyPr>
          <a:lstStyle/>
          <a:p>
            <a:r>
              <a:rPr lang="es-MX" sz="1000" dirty="0">
                <a:solidFill>
                  <a:schemeClr val="bg1"/>
                </a:solidFill>
              </a:rPr>
              <a:t>Fuente: Consejo Nacional de Evaluación de la Política de Desarrollo Social. México ¿Cómo Vamos?</a:t>
            </a:r>
          </a:p>
        </p:txBody>
      </p:sp>
      <p:sp>
        <p:nvSpPr>
          <p:cNvPr id="50" name="CuadroTexto 49">
            <a:extLst>
              <a:ext uri="{FF2B5EF4-FFF2-40B4-BE49-F238E27FC236}">
                <a16:creationId xmlns:a16="http://schemas.microsoft.com/office/drawing/2014/main" id="{CAE19F09-0286-D4E5-DB1E-D5EE492D42F3}"/>
              </a:ext>
            </a:extLst>
          </p:cNvPr>
          <p:cNvSpPr txBox="1"/>
          <p:nvPr/>
        </p:nvSpPr>
        <p:spPr>
          <a:xfrm>
            <a:off x="4441144" y="6311403"/>
            <a:ext cx="3124200" cy="246221"/>
          </a:xfrm>
          <a:prstGeom prst="rect">
            <a:avLst/>
          </a:prstGeom>
          <a:noFill/>
        </p:spPr>
        <p:txBody>
          <a:bodyPr wrap="square" rtlCol="0">
            <a:spAutoFit/>
          </a:bodyPr>
          <a:lstStyle/>
          <a:p>
            <a:r>
              <a:rPr lang="es-MX" sz="1000" dirty="0">
                <a:solidFill>
                  <a:schemeClr val="bg1"/>
                </a:solidFill>
              </a:rPr>
              <a:t>Fuente: INEGI</a:t>
            </a:r>
          </a:p>
        </p:txBody>
      </p:sp>
      <p:sp>
        <p:nvSpPr>
          <p:cNvPr id="54" name="CuadroTexto 53">
            <a:extLst>
              <a:ext uri="{FF2B5EF4-FFF2-40B4-BE49-F238E27FC236}">
                <a16:creationId xmlns:a16="http://schemas.microsoft.com/office/drawing/2014/main" id="{301FBF90-3C48-10C6-EEE6-D5D69A085522}"/>
              </a:ext>
            </a:extLst>
          </p:cNvPr>
          <p:cNvSpPr txBox="1"/>
          <p:nvPr/>
        </p:nvSpPr>
        <p:spPr>
          <a:xfrm>
            <a:off x="8019318" y="5593966"/>
            <a:ext cx="3124200" cy="553998"/>
          </a:xfrm>
          <a:prstGeom prst="rect">
            <a:avLst/>
          </a:prstGeom>
          <a:noFill/>
        </p:spPr>
        <p:txBody>
          <a:bodyPr wrap="square" rtlCol="0">
            <a:spAutoFit/>
          </a:bodyPr>
          <a:lstStyle/>
          <a:p>
            <a:r>
              <a:rPr lang="es-MX" sz="1000" dirty="0">
                <a:solidFill>
                  <a:schemeClr val="bg1"/>
                </a:solidFill>
              </a:rPr>
              <a:t>*Variación Mensual vs. Año anterior. </a:t>
            </a:r>
          </a:p>
          <a:p>
            <a:endParaRPr lang="es-MX" sz="1000" dirty="0">
              <a:solidFill>
                <a:schemeClr val="bg1"/>
              </a:solidFill>
            </a:endParaRPr>
          </a:p>
          <a:p>
            <a:r>
              <a:rPr lang="es-MX" sz="1000" dirty="0">
                <a:solidFill>
                  <a:schemeClr val="bg1"/>
                </a:solidFill>
              </a:rPr>
              <a:t>Fuente: IMSS  STPS</a:t>
            </a:r>
          </a:p>
        </p:txBody>
      </p:sp>
      <p:graphicFrame>
        <p:nvGraphicFramePr>
          <p:cNvPr id="55" name="Gráfico 54">
            <a:extLst>
              <a:ext uri="{FF2B5EF4-FFF2-40B4-BE49-F238E27FC236}">
                <a16:creationId xmlns:a16="http://schemas.microsoft.com/office/drawing/2014/main" id="{364D551C-270A-64B5-0768-C3978F8D5CD4}"/>
              </a:ext>
            </a:extLst>
          </p:cNvPr>
          <p:cNvGraphicFramePr>
            <a:graphicFrameLocks/>
          </p:cNvGraphicFramePr>
          <p:nvPr>
            <p:extLst>
              <p:ext uri="{D42A27DB-BD31-4B8C-83A1-F6EECF244321}">
                <p14:modId xmlns:p14="http://schemas.microsoft.com/office/powerpoint/2010/main" val="1437148083"/>
              </p:ext>
            </p:extLst>
          </p:nvPr>
        </p:nvGraphicFramePr>
        <p:xfrm>
          <a:off x="4383275" y="2199117"/>
          <a:ext cx="3507996" cy="3259193"/>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3594540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Gráfico 30">
            <a:extLst>
              <a:ext uri="{FF2B5EF4-FFF2-40B4-BE49-F238E27FC236}">
                <a16:creationId xmlns:a16="http://schemas.microsoft.com/office/drawing/2014/main" id="{458771E0-ED9F-B9C8-4B76-B3C29913B834}"/>
              </a:ext>
            </a:extLst>
          </p:cNvPr>
          <p:cNvGraphicFramePr>
            <a:graphicFrameLocks/>
          </p:cNvGraphicFramePr>
          <p:nvPr>
            <p:extLst>
              <p:ext uri="{D42A27DB-BD31-4B8C-83A1-F6EECF244321}">
                <p14:modId xmlns:p14="http://schemas.microsoft.com/office/powerpoint/2010/main" val="2536950577"/>
              </p:ext>
            </p:extLst>
          </p:nvPr>
        </p:nvGraphicFramePr>
        <p:xfrm>
          <a:off x="1172495" y="1661789"/>
          <a:ext cx="5327650" cy="40767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Tabla 24">
            <a:extLst>
              <a:ext uri="{FF2B5EF4-FFF2-40B4-BE49-F238E27FC236}">
                <a16:creationId xmlns:a16="http://schemas.microsoft.com/office/drawing/2014/main" id="{08E5D11D-6EE2-9E96-47E6-180F37945608}"/>
              </a:ext>
            </a:extLst>
          </p:cNvPr>
          <p:cNvGraphicFramePr>
            <a:graphicFrameLocks noGrp="1"/>
          </p:cNvGraphicFramePr>
          <p:nvPr>
            <p:extLst>
              <p:ext uri="{D42A27DB-BD31-4B8C-83A1-F6EECF244321}">
                <p14:modId xmlns:p14="http://schemas.microsoft.com/office/powerpoint/2010/main" val="1798619883"/>
              </p:ext>
            </p:extLst>
          </p:nvPr>
        </p:nvGraphicFramePr>
        <p:xfrm>
          <a:off x="6911536" y="1683931"/>
          <a:ext cx="4420795" cy="4076699"/>
        </p:xfrm>
        <a:graphic>
          <a:graphicData uri="http://schemas.openxmlformats.org/drawingml/2006/table">
            <a:tbl>
              <a:tblPr/>
              <a:tblGrid>
                <a:gridCol w="1108240">
                  <a:extLst>
                    <a:ext uri="{9D8B030D-6E8A-4147-A177-3AD203B41FA5}">
                      <a16:colId xmlns:a16="http://schemas.microsoft.com/office/drawing/2014/main" val="3693265693"/>
                    </a:ext>
                  </a:extLst>
                </a:gridCol>
                <a:gridCol w="1104185">
                  <a:extLst>
                    <a:ext uri="{9D8B030D-6E8A-4147-A177-3AD203B41FA5}">
                      <a16:colId xmlns:a16="http://schemas.microsoft.com/office/drawing/2014/main" val="1913302434"/>
                    </a:ext>
                  </a:extLst>
                </a:gridCol>
                <a:gridCol w="1104185">
                  <a:extLst>
                    <a:ext uri="{9D8B030D-6E8A-4147-A177-3AD203B41FA5}">
                      <a16:colId xmlns:a16="http://schemas.microsoft.com/office/drawing/2014/main" val="2187488253"/>
                    </a:ext>
                  </a:extLst>
                </a:gridCol>
                <a:gridCol w="1104185">
                  <a:extLst>
                    <a:ext uri="{9D8B030D-6E8A-4147-A177-3AD203B41FA5}">
                      <a16:colId xmlns:a16="http://schemas.microsoft.com/office/drawing/2014/main" val="2400510356"/>
                    </a:ext>
                  </a:extLst>
                </a:gridCol>
              </a:tblGrid>
              <a:tr h="824097">
                <a:tc>
                  <a:txBody>
                    <a:bodyPr/>
                    <a:lstStyle/>
                    <a:p>
                      <a:pPr algn="ctr" fontAlgn="ctr"/>
                      <a:r>
                        <a:rPr lang="es-MX" sz="1400" dirty="0">
                          <a:solidFill>
                            <a:schemeClr val="bg1"/>
                          </a:solidFill>
                          <a:effectLst/>
                        </a:rPr>
                        <a:t>Concepto</a:t>
                      </a:r>
                    </a:p>
                  </a:txBody>
                  <a:tcPr anchor="ctr">
                    <a:lnL w="12700" cap="flat" cmpd="sng" algn="ctr">
                      <a:solidFill>
                        <a:srgbClr val="50898E"/>
                      </a:solidFill>
                      <a:prstDash val="solid"/>
                      <a:round/>
                      <a:headEnd type="none" w="med" len="med"/>
                      <a:tailEnd type="none" w="med" len="med"/>
                    </a:lnL>
                    <a:lnR w="12700" cap="flat" cmpd="sng" algn="ctr">
                      <a:solidFill>
                        <a:srgbClr val="20AB8E"/>
                      </a:solidFill>
                      <a:prstDash val="solid"/>
                      <a:round/>
                      <a:headEnd type="none" w="med" len="med"/>
                      <a:tailEnd type="none" w="med" len="med"/>
                    </a:lnR>
                    <a:lnT w="12700" cap="flat" cmpd="sng" algn="ctr">
                      <a:solidFill>
                        <a:srgbClr val="D0878E"/>
                      </a:solidFill>
                      <a:prstDash val="solid"/>
                      <a:round/>
                      <a:headEnd type="none" w="med" len="med"/>
                      <a:tailEnd type="none" w="med" len="med"/>
                    </a:lnT>
                    <a:lnB w="9525" cap="flat" cmpd="sng" algn="ctr">
                      <a:solidFill>
                        <a:srgbClr val="CCD6DE"/>
                      </a:solidFill>
                      <a:prstDash val="solid"/>
                      <a:round/>
                      <a:headEnd type="none" w="med" len="med"/>
                      <a:tailEnd type="none" w="med" len="med"/>
                    </a:lnB>
                    <a:solidFill>
                      <a:srgbClr val="FF8532"/>
                    </a:solidFill>
                  </a:tcPr>
                </a:tc>
                <a:tc>
                  <a:txBody>
                    <a:bodyPr/>
                    <a:lstStyle/>
                    <a:p>
                      <a:pPr algn="ctr" fontAlgn="ctr"/>
                      <a:r>
                        <a:rPr lang="es-MX" sz="1400" dirty="0">
                          <a:solidFill>
                            <a:schemeClr val="bg1"/>
                          </a:solidFill>
                          <a:effectLst/>
                        </a:rPr>
                        <a:t>Nivel del Indicador</a:t>
                      </a:r>
                    </a:p>
                  </a:txBody>
                  <a:tcPr anchor="ctr">
                    <a:lnL w="12700" cap="flat" cmpd="sng" algn="ctr">
                      <a:solidFill>
                        <a:srgbClr val="20AB8E"/>
                      </a:solidFill>
                      <a:prstDash val="solid"/>
                      <a:round/>
                      <a:headEnd type="none" w="med" len="med"/>
                      <a:tailEnd type="none" w="med" len="med"/>
                    </a:lnL>
                    <a:lnR w="12700" cap="flat" cmpd="sng" algn="ctr">
                      <a:solidFill>
                        <a:srgbClr val="60248E"/>
                      </a:solidFill>
                      <a:prstDash val="solid"/>
                      <a:round/>
                      <a:headEnd type="none" w="med" len="med"/>
                      <a:tailEnd type="none" w="med" len="med"/>
                    </a:lnR>
                    <a:lnT w="12700" cap="flat" cmpd="sng" algn="ctr">
                      <a:solidFill>
                        <a:srgbClr val="80B28E"/>
                      </a:solidFill>
                      <a:prstDash val="solid"/>
                      <a:round/>
                      <a:headEnd type="none" w="med" len="med"/>
                      <a:tailEnd type="none" w="med" len="med"/>
                    </a:lnT>
                    <a:lnB w="9525" cap="flat" cmpd="sng" algn="ctr">
                      <a:solidFill>
                        <a:srgbClr val="CCD6DE"/>
                      </a:solidFill>
                      <a:prstDash val="solid"/>
                      <a:round/>
                      <a:headEnd type="none" w="med" len="med"/>
                      <a:tailEnd type="none" w="med" len="med"/>
                    </a:lnB>
                    <a:solidFill>
                      <a:srgbClr val="FF8532"/>
                    </a:solidFill>
                  </a:tcPr>
                </a:tc>
                <a:tc>
                  <a:txBody>
                    <a:bodyPr/>
                    <a:lstStyle/>
                    <a:p>
                      <a:pPr algn="ctr" fontAlgn="ctr"/>
                      <a:r>
                        <a:rPr lang="es-MX" sz="1400" dirty="0">
                          <a:solidFill>
                            <a:schemeClr val="bg1"/>
                          </a:solidFill>
                          <a:effectLst/>
                        </a:rPr>
                        <a:t>VS. Mes Anterior</a:t>
                      </a:r>
                    </a:p>
                  </a:txBody>
                  <a:tcPr anchor="ctr">
                    <a:lnL w="12700" cap="flat" cmpd="sng" algn="ctr">
                      <a:solidFill>
                        <a:srgbClr val="60248E"/>
                      </a:solidFill>
                      <a:prstDash val="solid"/>
                      <a:round/>
                      <a:headEnd type="none" w="med" len="med"/>
                      <a:tailEnd type="none" w="med" len="med"/>
                    </a:lnL>
                    <a:lnR w="12700" cap="flat" cmpd="sng" algn="ctr">
                      <a:solidFill>
                        <a:srgbClr val="60B18D"/>
                      </a:solidFill>
                      <a:prstDash val="solid"/>
                      <a:round/>
                      <a:headEnd type="none" w="med" len="med"/>
                      <a:tailEnd type="none" w="med" len="med"/>
                    </a:lnR>
                    <a:lnT w="12700" cap="flat" cmpd="sng" algn="ctr">
                      <a:solidFill>
                        <a:srgbClr val="C0308E"/>
                      </a:solidFill>
                      <a:prstDash val="solid"/>
                      <a:round/>
                      <a:headEnd type="none" w="med" len="med"/>
                      <a:tailEnd type="none" w="med" len="med"/>
                    </a:lnT>
                    <a:lnB w="9525" cap="flat" cmpd="sng" algn="ctr">
                      <a:solidFill>
                        <a:srgbClr val="CCD6DE"/>
                      </a:solidFill>
                      <a:prstDash val="solid"/>
                      <a:round/>
                      <a:headEnd type="none" w="med" len="med"/>
                      <a:tailEnd type="none" w="med" len="med"/>
                    </a:lnB>
                    <a:solidFill>
                      <a:srgbClr val="FF8532"/>
                    </a:solidFill>
                  </a:tcPr>
                </a:tc>
                <a:tc>
                  <a:txBody>
                    <a:bodyPr/>
                    <a:lstStyle/>
                    <a:p>
                      <a:pPr algn="ctr" fontAlgn="ctr"/>
                      <a:r>
                        <a:rPr lang="es-MX" sz="1400" dirty="0">
                          <a:solidFill>
                            <a:schemeClr val="bg1"/>
                          </a:solidFill>
                          <a:effectLst/>
                        </a:rPr>
                        <a:t>Vs. Año Anterior</a:t>
                      </a:r>
                    </a:p>
                  </a:txBody>
                  <a:tcPr anchor="ctr">
                    <a:lnL w="12700" cap="flat" cmpd="sng" algn="ctr">
                      <a:solidFill>
                        <a:srgbClr val="60B18D"/>
                      </a:solidFill>
                      <a:prstDash val="solid"/>
                      <a:round/>
                      <a:headEnd type="none" w="med" len="med"/>
                      <a:tailEnd type="none" w="med" len="med"/>
                    </a:lnL>
                    <a:lnR w="12700" cap="flat" cmpd="sng" algn="ctr">
                      <a:solidFill>
                        <a:srgbClr val="409A8D"/>
                      </a:solidFill>
                      <a:prstDash val="solid"/>
                      <a:round/>
                      <a:headEnd type="none" w="med" len="med"/>
                      <a:tailEnd type="none" w="med" len="med"/>
                    </a:lnR>
                    <a:lnT w="12700" cap="flat" cmpd="sng" algn="ctr">
                      <a:solidFill>
                        <a:srgbClr val="308C8D"/>
                      </a:solidFill>
                      <a:prstDash val="solid"/>
                      <a:round/>
                      <a:headEnd type="none" w="med" len="med"/>
                      <a:tailEnd type="none" w="med" len="med"/>
                    </a:lnT>
                    <a:lnB w="9525" cap="flat" cmpd="sng" algn="ctr">
                      <a:solidFill>
                        <a:srgbClr val="CCD6DE"/>
                      </a:solidFill>
                      <a:prstDash val="solid"/>
                      <a:round/>
                      <a:headEnd type="none" w="med" len="med"/>
                      <a:tailEnd type="none" w="med" len="med"/>
                    </a:lnB>
                    <a:solidFill>
                      <a:srgbClr val="FF8532"/>
                    </a:solidFill>
                  </a:tcPr>
                </a:tc>
                <a:extLst>
                  <a:ext uri="{0D108BD9-81ED-4DB2-BD59-A6C34878D82A}">
                    <a16:rowId xmlns:a16="http://schemas.microsoft.com/office/drawing/2014/main" val="3752921425"/>
                  </a:ext>
                </a:extLst>
              </a:tr>
              <a:tr h="414768">
                <a:tc>
                  <a:txBody>
                    <a:bodyPr/>
                    <a:lstStyle/>
                    <a:p>
                      <a:endParaRPr lang="es-MX" dirty="0"/>
                    </a:p>
                  </a:txBody>
                  <a:tcPr>
                    <a:lnT w="9525" cap="flat" cmpd="sng" algn="ctr">
                      <a:solidFill>
                        <a:srgbClr val="CCD6DE"/>
                      </a:solidFill>
                      <a:prstDash val="solid"/>
                      <a:round/>
                      <a:headEnd type="none" w="med" len="med"/>
                      <a:tailEnd type="none" w="med" len="med"/>
                    </a:lnT>
                  </a:tcPr>
                </a:tc>
                <a:tc>
                  <a:txBody>
                    <a:bodyPr/>
                    <a:lstStyle/>
                    <a:p>
                      <a:endParaRPr lang="es-MX" dirty="0"/>
                    </a:p>
                  </a:txBody>
                  <a:tcPr>
                    <a:lnT w="9525" cap="flat" cmpd="sng" algn="ctr">
                      <a:solidFill>
                        <a:srgbClr val="CCD6DE"/>
                      </a:solidFill>
                      <a:prstDash val="solid"/>
                      <a:round/>
                      <a:headEnd type="none" w="med" len="med"/>
                      <a:tailEnd type="none" w="med" len="med"/>
                    </a:lnT>
                  </a:tcPr>
                </a:tc>
                <a:tc>
                  <a:txBody>
                    <a:bodyPr/>
                    <a:lstStyle/>
                    <a:p>
                      <a:endParaRPr lang="es-MX"/>
                    </a:p>
                  </a:txBody>
                  <a:tcPr>
                    <a:lnT w="9525" cap="flat" cmpd="sng" algn="ctr">
                      <a:solidFill>
                        <a:srgbClr val="CCD6DE"/>
                      </a:solidFill>
                      <a:prstDash val="solid"/>
                      <a:round/>
                      <a:headEnd type="none" w="med" len="med"/>
                      <a:tailEnd type="none" w="med" len="med"/>
                    </a:lnT>
                  </a:tcPr>
                </a:tc>
                <a:tc>
                  <a:txBody>
                    <a:bodyPr/>
                    <a:lstStyle/>
                    <a:p>
                      <a:endParaRPr lang="es-MX"/>
                    </a:p>
                  </a:txBody>
                  <a:tcPr>
                    <a:lnT w="9525" cap="flat" cmpd="sng" algn="ctr">
                      <a:solidFill>
                        <a:srgbClr val="CCD6DE"/>
                      </a:solidFill>
                      <a:prstDash val="solid"/>
                      <a:round/>
                      <a:headEnd type="none" w="med" len="med"/>
                      <a:tailEnd type="none" w="med" len="med"/>
                    </a:lnT>
                  </a:tcPr>
                </a:tc>
                <a:extLst>
                  <a:ext uri="{0D108BD9-81ED-4DB2-BD59-A6C34878D82A}">
                    <a16:rowId xmlns:a16="http://schemas.microsoft.com/office/drawing/2014/main" val="3143388108"/>
                  </a:ext>
                </a:extLst>
              </a:tr>
              <a:tr h="284992">
                <a:tc>
                  <a:txBody>
                    <a:bodyPr/>
                    <a:lstStyle/>
                    <a:p>
                      <a:pPr algn="ctr"/>
                      <a:r>
                        <a:rPr lang="es-MX" sz="900" b="1" dirty="0">
                          <a:effectLst/>
                          <a:highlight>
                            <a:srgbClr val="FFFFFF"/>
                          </a:highlight>
                        </a:rPr>
                        <a:t>ICC General</a:t>
                      </a:r>
                      <a:endParaRPr lang="es-MX" sz="900" b="0" dirty="0">
                        <a:effectLst/>
                        <a:highlight>
                          <a:srgbClr val="FFFFFF"/>
                        </a:highlight>
                      </a:endParaRPr>
                    </a:p>
                  </a:txBody>
                  <a:tcPr marL="19050" marR="19050" marT="19050" marB="19050" anchor="ctr">
                    <a:lnL>
                      <a:noFill/>
                    </a:lnL>
                    <a:lnR w="9525" cap="flat" cmpd="sng" algn="ctr">
                      <a:solidFill>
                        <a:srgbClr val="CCD6DE"/>
                      </a:solidFill>
                      <a:prstDash val="solid"/>
                      <a:round/>
                      <a:headEnd type="none" w="med" len="med"/>
                      <a:tailEnd type="none" w="med" len="med"/>
                    </a:lnR>
                    <a:lnB>
                      <a:noFill/>
                    </a:lnB>
                    <a:solidFill>
                      <a:srgbClr val="FFFFFF"/>
                    </a:solidFill>
                  </a:tcPr>
                </a:tc>
                <a:tc>
                  <a:txBody>
                    <a:bodyPr/>
                    <a:lstStyle/>
                    <a:p>
                      <a:pPr algn="ctr"/>
                      <a:r>
                        <a:rPr lang="es-MX" sz="1050" b="1" dirty="0">
                          <a:effectLst/>
                          <a:highlight>
                            <a:srgbClr val="FFFFFF"/>
                          </a:highlight>
                        </a:rPr>
                        <a:t>47.0</a:t>
                      </a:r>
                      <a:endParaRPr lang="es-MX" sz="1050" b="0" dirty="0">
                        <a:effectLst/>
                        <a:highlight>
                          <a:srgbClr val="FFFFFF"/>
                        </a:highlight>
                      </a:endParaRPr>
                    </a:p>
                  </a:txBody>
                  <a:tcPr marL="19050" marR="19050" marT="19050" marB="19050" anchor="ctr">
                    <a:lnL w="9525" cap="flat" cmpd="sng" algn="ctr">
                      <a:solidFill>
                        <a:srgbClr val="CCD6DE"/>
                      </a:solidFill>
                      <a:prstDash val="solid"/>
                      <a:round/>
                      <a:headEnd type="none" w="med" len="med"/>
                      <a:tailEnd type="none" w="med" len="med"/>
                    </a:lnL>
                    <a:lnR w="9525" cap="flat" cmpd="sng" algn="ctr">
                      <a:solidFill>
                        <a:srgbClr val="CCD6DE"/>
                      </a:solidFill>
                      <a:prstDash val="solid"/>
                      <a:round/>
                      <a:headEnd type="none" w="med" len="med"/>
                      <a:tailEnd type="none" w="med" len="med"/>
                    </a:lnR>
                    <a:lnB>
                      <a:noFill/>
                    </a:lnB>
                    <a:solidFill>
                      <a:srgbClr val="FFFFFF"/>
                    </a:solidFill>
                  </a:tcPr>
                </a:tc>
                <a:tc>
                  <a:txBody>
                    <a:bodyPr/>
                    <a:lstStyle/>
                    <a:p>
                      <a:pPr algn="ctr"/>
                      <a:r>
                        <a:rPr lang="es-MX" sz="1050" b="1">
                          <a:effectLst/>
                          <a:highlight>
                            <a:srgbClr val="FFFFFF"/>
                          </a:highlight>
                        </a:rPr>
                        <a:t>0.0</a:t>
                      </a:r>
                      <a:endParaRPr lang="es-MX" sz="1050" b="0">
                        <a:effectLst/>
                        <a:highlight>
                          <a:srgbClr val="FFFFFF"/>
                        </a:highlight>
                      </a:endParaRPr>
                    </a:p>
                  </a:txBody>
                  <a:tcPr marL="19050" marR="19050" marT="19050" marB="19050" anchor="ctr">
                    <a:lnL w="9525" cap="flat" cmpd="sng" algn="ctr">
                      <a:solidFill>
                        <a:srgbClr val="CCD6DE"/>
                      </a:solidFill>
                      <a:prstDash val="solid"/>
                      <a:round/>
                      <a:headEnd type="none" w="med" len="med"/>
                      <a:tailEnd type="none" w="med" len="med"/>
                    </a:lnL>
                    <a:lnR w="9525" cap="flat" cmpd="sng" algn="ctr">
                      <a:solidFill>
                        <a:srgbClr val="CCD6DE"/>
                      </a:solidFill>
                      <a:prstDash val="solid"/>
                      <a:round/>
                      <a:headEnd type="none" w="med" len="med"/>
                      <a:tailEnd type="none" w="med" len="med"/>
                    </a:lnR>
                    <a:lnB>
                      <a:noFill/>
                    </a:lnB>
                    <a:solidFill>
                      <a:srgbClr val="FFFFFF"/>
                    </a:solidFill>
                  </a:tcPr>
                </a:tc>
                <a:tc>
                  <a:txBody>
                    <a:bodyPr/>
                    <a:lstStyle/>
                    <a:p>
                      <a:pPr algn="ctr"/>
                      <a:r>
                        <a:rPr lang="es-MX" sz="1050" b="1" dirty="0">
                          <a:effectLst/>
                          <a:highlight>
                            <a:srgbClr val="FFFFFF"/>
                          </a:highlight>
                        </a:rPr>
                        <a:t>2.4</a:t>
                      </a:r>
                      <a:endParaRPr lang="es-MX" sz="1050" b="0" dirty="0">
                        <a:effectLst/>
                        <a:highlight>
                          <a:srgbClr val="FFFFFF"/>
                        </a:highlight>
                      </a:endParaRPr>
                    </a:p>
                  </a:txBody>
                  <a:tcPr marL="19050" marR="19050" marT="19050" marB="19050" anchor="ctr">
                    <a:lnL w="9525" cap="flat" cmpd="sng" algn="ctr">
                      <a:solidFill>
                        <a:srgbClr val="CCD6DE"/>
                      </a:solidFill>
                      <a:prstDash val="solid"/>
                      <a:round/>
                      <a:headEnd type="none" w="med" len="med"/>
                      <a:tailEnd type="none" w="med" len="med"/>
                    </a:lnL>
                    <a:lnR>
                      <a:noFill/>
                    </a:lnR>
                    <a:lnB>
                      <a:noFill/>
                    </a:lnB>
                    <a:solidFill>
                      <a:srgbClr val="FFFFFF"/>
                    </a:solidFill>
                  </a:tcPr>
                </a:tc>
                <a:extLst>
                  <a:ext uri="{0D108BD9-81ED-4DB2-BD59-A6C34878D82A}">
                    <a16:rowId xmlns:a16="http://schemas.microsoft.com/office/drawing/2014/main" val="561352544"/>
                  </a:ext>
                </a:extLst>
              </a:tr>
              <a:tr h="672853">
                <a:tc>
                  <a:txBody>
                    <a:bodyPr/>
                    <a:lstStyle/>
                    <a:p>
                      <a:pPr algn="ctr"/>
                      <a:r>
                        <a:rPr lang="es-MX" sz="900" b="0" dirty="0">
                          <a:effectLst/>
                          <a:highlight>
                            <a:srgbClr val="F5F7F8"/>
                          </a:highlight>
                        </a:rPr>
                        <a:t>Economía del hogar vs. Hace 1 año</a:t>
                      </a:r>
                    </a:p>
                  </a:txBody>
                  <a:tcPr marL="19050" marR="19050" marT="19050" marB="19050" anchor="ctr">
                    <a:lnL>
                      <a:noFill/>
                    </a:lnL>
                    <a:lnR w="9525" cap="flat" cmpd="sng" algn="ctr">
                      <a:solidFill>
                        <a:srgbClr val="CCD6DE"/>
                      </a:solidFill>
                      <a:prstDash val="solid"/>
                      <a:round/>
                      <a:headEnd type="none" w="med" len="med"/>
                      <a:tailEnd type="none" w="med" len="med"/>
                    </a:lnR>
                    <a:lnT>
                      <a:noFill/>
                    </a:lnT>
                    <a:lnB>
                      <a:noFill/>
                    </a:lnB>
                    <a:solidFill>
                      <a:srgbClr val="F5F7F8"/>
                    </a:solidFill>
                  </a:tcPr>
                </a:tc>
                <a:tc>
                  <a:txBody>
                    <a:bodyPr/>
                    <a:lstStyle/>
                    <a:p>
                      <a:pPr algn="ctr"/>
                      <a:r>
                        <a:rPr lang="es-MX" sz="1050" b="0" dirty="0">
                          <a:effectLst/>
                          <a:highlight>
                            <a:srgbClr val="F5F7F8"/>
                          </a:highlight>
                        </a:rPr>
                        <a:t>52.1</a:t>
                      </a:r>
                    </a:p>
                  </a:txBody>
                  <a:tcPr marL="19050" marR="19050" marT="19050" marB="19050" anchor="ctr">
                    <a:lnL w="9525" cap="flat" cmpd="sng" algn="ctr">
                      <a:solidFill>
                        <a:srgbClr val="CCD6DE"/>
                      </a:solidFill>
                      <a:prstDash val="solid"/>
                      <a:round/>
                      <a:headEnd type="none" w="med" len="med"/>
                      <a:tailEnd type="none" w="med" len="med"/>
                    </a:lnL>
                    <a:lnR w="9525" cap="flat" cmpd="sng" algn="ctr">
                      <a:solidFill>
                        <a:srgbClr val="CCD6DE"/>
                      </a:solidFill>
                      <a:prstDash val="solid"/>
                      <a:round/>
                      <a:headEnd type="none" w="med" len="med"/>
                      <a:tailEnd type="none" w="med" len="med"/>
                    </a:lnR>
                    <a:lnT>
                      <a:noFill/>
                    </a:lnT>
                    <a:lnB>
                      <a:noFill/>
                    </a:lnB>
                    <a:solidFill>
                      <a:srgbClr val="F5F7F8"/>
                    </a:solidFill>
                  </a:tcPr>
                </a:tc>
                <a:tc>
                  <a:txBody>
                    <a:bodyPr/>
                    <a:lstStyle/>
                    <a:p>
                      <a:pPr algn="ctr"/>
                      <a:r>
                        <a:rPr lang="es-MX" sz="1050" b="0" dirty="0">
                          <a:effectLst/>
                          <a:highlight>
                            <a:srgbClr val="F5F7F8"/>
                          </a:highlight>
                        </a:rPr>
                        <a:t>0.6</a:t>
                      </a:r>
                    </a:p>
                  </a:txBody>
                  <a:tcPr marL="19050" marR="19050" marT="19050" marB="19050" anchor="ctr">
                    <a:lnL w="9525" cap="flat" cmpd="sng" algn="ctr">
                      <a:solidFill>
                        <a:srgbClr val="CCD6DE"/>
                      </a:solidFill>
                      <a:prstDash val="solid"/>
                      <a:round/>
                      <a:headEnd type="none" w="med" len="med"/>
                      <a:tailEnd type="none" w="med" len="med"/>
                    </a:lnL>
                    <a:lnR w="9525" cap="flat" cmpd="sng" algn="ctr">
                      <a:solidFill>
                        <a:srgbClr val="CCD6DE"/>
                      </a:solidFill>
                      <a:prstDash val="solid"/>
                      <a:round/>
                      <a:headEnd type="none" w="med" len="med"/>
                      <a:tailEnd type="none" w="med" len="med"/>
                    </a:lnR>
                    <a:lnT>
                      <a:noFill/>
                    </a:lnT>
                    <a:lnB>
                      <a:noFill/>
                    </a:lnB>
                    <a:solidFill>
                      <a:srgbClr val="F5F7F8"/>
                    </a:solidFill>
                  </a:tcPr>
                </a:tc>
                <a:tc>
                  <a:txBody>
                    <a:bodyPr/>
                    <a:lstStyle/>
                    <a:p>
                      <a:pPr algn="ctr"/>
                      <a:r>
                        <a:rPr lang="es-MX" sz="1050" b="0">
                          <a:effectLst/>
                          <a:highlight>
                            <a:srgbClr val="F5F7F8"/>
                          </a:highlight>
                        </a:rPr>
                        <a:t>3.2</a:t>
                      </a:r>
                    </a:p>
                  </a:txBody>
                  <a:tcPr marL="19050" marR="19050" marT="19050" marB="19050" anchor="ctr">
                    <a:lnL w="9525" cap="flat" cmpd="sng" algn="ctr">
                      <a:solidFill>
                        <a:srgbClr val="CCD6DE"/>
                      </a:solidFill>
                      <a:prstDash val="solid"/>
                      <a:round/>
                      <a:headEnd type="none" w="med" len="med"/>
                      <a:tailEnd type="none" w="med" len="med"/>
                    </a:lnL>
                    <a:lnR>
                      <a:noFill/>
                    </a:lnR>
                    <a:lnT>
                      <a:noFill/>
                    </a:lnT>
                    <a:lnB>
                      <a:noFill/>
                    </a:lnB>
                    <a:solidFill>
                      <a:srgbClr val="F5F7F8"/>
                    </a:solidFill>
                  </a:tcPr>
                </a:tc>
                <a:extLst>
                  <a:ext uri="{0D108BD9-81ED-4DB2-BD59-A6C34878D82A}">
                    <a16:rowId xmlns:a16="http://schemas.microsoft.com/office/drawing/2014/main" val="2091477224"/>
                  </a:ext>
                </a:extLst>
              </a:tr>
              <a:tr h="543566">
                <a:tc>
                  <a:txBody>
                    <a:bodyPr/>
                    <a:lstStyle/>
                    <a:p>
                      <a:pPr algn="ctr"/>
                      <a:r>
                        <a:rPr lang="es-MX" sz="900" b="0" dirty="0">
                          <a:effectLst/>
                          <a:highlight>
                            <a:srgbClr val="FFFFFF"/>
                          </a:highlight>
                        </a:rPr>
                        <a:t>Economía del hogar hacia el futuro</a:t>
                      </a:r>
                    </a:p>
                  </a:txBody>
                  <a:tcPr marL="19050" marR="19050" marT="19050" marB="19050" anchor="ctr">
                    <a:lnL>
                      <a:noFill/>
                    </a:lnL>
                    <a:lnR w="9525" cap="flat" cmpd="sng" algn="ctr">
                      <a:solidFill>
                        <a:srgbClr val="CCD6DE"/>
                      </a:solidFill>
                      <a:prstDash val="solid"/>
                      <a:round/>
                      <a:headEnd type="none" w="med" len="med"/>
                      <a:tailEnd type="none" w="med" len="med"/>
                    </a:lnR>
                    <a:lnT>
                      <a:noFill/>
                    </a:lnT>
                    <a:lnB>
                      <a:noFill/>
                    </a:lnB>
                    <a:solidFill>
                      <a:srgbClr val="FFFFFF"/>
                    </a:solidFill>
                  </a:tcPr>
                </a:tc>
                <a:tc>
                  <a:txBody>
                    <a:bodyPr/>
                    <a:lstStyle/>
                    <a:p>
                      <a:pPr algn="ctr"/>
                      <a:r>
                        <a:rPr lang="es-MX" sz="1050" b="0" dirty="0">
                          <a:effectLst/>
                          <a:highlight>
                            <a:srgbClr val="FFFFFF"/>
                          </a:highlight>
                        </a:rPr>
                        <a:t>58.1</a:t>
                      </a:r>
                    </a:p>
                  </a:txBody>
                  <a:tcPr marL="19050" marR="19050" marT="19050" marB="19050" anchor="ctr">
                    <a:lnL w="9525" cap="flat" cmpd="sng" algn="ctr">
                      <a:solidFill>
                        <a:srgbClr val="CCD6DE"/>
                      </a:solidFill>
                      <a:prstDash val="solid"/>
                      <a:round/>
                      <a:headEnd type="none" w="med" len="med"/>
                      <a:tailEnd type="none" w="med" len="med"/>
                    </a:lnL>
                    <a:lnR w="9525" cap="flat" cmpd="sng" algn="ctr">
                      <a:solidFill>
                        <a:srgbClr val="CCD6DE"/>
                      </a:solidFill>
                      <a:prstDash val="solid"/>
                      <a:round/>
                      <a:headEnd type="none" w="med" len="med"/>
                      <a:tailEnd type="none" w="med" len="med"/>
                    </a:lnR>
                    <a:lnT>
                      <a:noFill/>
                    </a:lnT>
                    <a:lnB>
                      <a:noFill/>
                    </a:lnB>
                    <a:solidFill>
                      <a:srgbClr val="FFFFFF"/>
                    </a:solidFill>
                  </a:tcPr>
                </a:tc>
                <a:tc>
                  <a:txBody>
                    <a:bodyPr/>
                    <a:lstStyle/>
                    <a:p>
                      <a:pPr algn="ctr"/>
                      <a:r>
                        <a:rPr lang="es-MX" sz="1050" b="0" dirty="0">
                          <a:effectLst/>
                          <a:highlight>
                            <a:srgbClr val="FFFFFF"/>
                          </a:highlight>
                        </a:rPr>
                        <a:t>-0.2</a:t>
                      </a:r>
                    </a:p>
                  </a:txBody>
                  <a:tcPr marL="19050" marR="19050" marT="19050" marB="19050" anchor="ctr">
                    <a:lnL w="9525" cap="flat" cmpd="sng" algn="ctr">
                      <a:solidFill>
                        <a:srgbClr val="CCD6DE"/>
                      </a:solidFill>
                      <a:prstDash val="solid"/>
                      <a:round/>
                      <a:headEnd type="none" w="med" len="med"/>
                      <a:tailEnd type="none" w="med" len="med"/>
                    </a:lnL>
                    <a:lnR w="9525" cap="flat" cmpd="sng" algn="ctr">
                      <a:solidFill>
                        <a:srgbClr val="CCD6DE"/>
                      </a:solidFill>
                      <a:prstDash val="solid"/>
                      <a:round/>
                      <a:headEnd type="none" w="med" len="med"/>
                      <a:tailEnd type="none" w="med" len="med"/>
                    </a:lnR>
                    <a:lnT>
                      <a:noFill/>
                    </a:lnT>
                    <a:lnB>
                      <a:noFill/>
                    </a:lnB>
                    <a:solidFill>
                      <a:srgbClr val="FFFFFF"/>
                    </a:solidFill>
                  </a:tcPr>
                </a:tc>
                <a:tc>
                  <a:txBody>
                    <a:bodyPr/>
                    <a:lstStyle/>
                    <a:p>
                      <a:pPr algn="ctr"/>
                      <a:r>
                        <a:rPr lang="es-MX" sz="1050" b="0" dirty="0">
                          <a:effectLst/>
                          <a:highlight>
                            <a:srgbClr val="FFFFFF"/>
                          </a:highlight>
                        </a:rPr>
                        <a:t>2.0</a:t>
                      </a:r>
                    </a:p>
                  </a:txBody>
                  <a:tcPr marL="19050" marR="19050" marT="19050" marB="19050" anchor="ctr">
                    <a:lnL w="9525" cap="flat" cmpd="sng" algn="ctr">
                      <a:solidFill>
                        <a:srgbClr val="CCD6D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081192367"/>
                  </a:ext>
                </a:extLst>
              </a:tr>
              <a:tr h="414279">
                <a:tc>
                  <a:txBody>
                    <a:bodyPr/>
                    <a:lstStyle/>
                    <a:p>
                      <a:pPr algn="ctr"/>
                      <a:r>
                        <a:rPr lang="es-MX" sz="900" b="0" dirty="0">
                          <a:effectLst/>
                          <a:highlight>
                            <a:srgbClr val="F5F7F8"/>
                          </a:highlight>
                        </a:rPr>
                        <a:t>Situación del país vs. Hace 1 año</a:t>
                      </a:r>
                    </a:p>
                  </a:txBody>
                  <a:tcPr marL="19050" marR="19050" marT="19050" marB="19050" anchor="ctr">
                    <a:lnL>
                      <a:noFill/>
                    </a:lnL>
                    <a:lnR w="9525" cap="flat" cmpd="sng" algn="ctr">
                      <a:solidFill>
                        <a:srgbClr val="CCD6DE"/>
                      </a:solidFill>
                      <a:prstDash val="solid"/>
                      <a:round/>
                      <a:headEnd type="none" w="med" len="med"/>
                      <a:tailEnd type="none" w="med" len="med"/>
                    </a:lnR>
                    <a:lnT>
                      <a:noFill/>
                    </a:lnT>
                    <a:lnB>
                      <a:noFill/>
                    </a:lnB>
                    <a:solidFill>
                      <a:srgbClr val="F5F7F8"/>
                    </a:solidFill>
                  </a:tcPr>
                </a:tc>
                <a:tc>
                  <a:txBody>
                    <a:bodyPr/>
                    <a:lstStyle/>
                    <a:p>
                      <a:pPr algn="ctr"/>
                      <a:r>
                        <a:rPr lang="es-MX" sz="1050" b="0" dirty="0">
                          <a:effectLst/>
                          <a:highlight>
                            <a:srgbClr val="F5F7F8"/>
                          </a:highlight>
                        </a:rPr>
                        <a:t>43.9</a:t>
                      </a:r>
                    </a:p>
                  </a:txBody>
                  <a:tcPr marL="19050" marR="19050" marT="19050" marB="19050" anchor="ctr">
                    <a:lnL w="9525" cap="flat" cmpd="sng" algn="ctr">
                      <a:solidFill>
                        <a:srgbClr val="CCD6DE"/>
                      </a:solidFill>
                      <a:prstDash val="solid"/>
                      <a:round/>
                      <a:headEnd type="none" w="med" len="med"/>
                      <a:tailEnd type="none" w="med" len="med"/>
                    </a:lnL>
                    <a:lnR w="9525" cap="flat" cmpd="sng" algn="ctr">
                      <a:solidFill>
                        <a:srgbClr val="CCD6DE"/>
                      </a:solidFill>
                      <a:prstDash val="solid"/>
                      <a:round/>
                      <a:headEnd type="none" w="med" len="med"/>
                      <a:tailEnd type="none" w="med" len="med"/>
                    </a:lnR>
                    <a:lnT>
                      <a:noFill/>
                    </a:lnT>
                    <a:lnB>
                      <a:noFill/>
                    </a:lnB>
                    <a:solidFill>
                      <a:srgbClr val="F5F7F8"/>
                    </a:solidFill>
                  </a:tcPr>
                </a:tc>
                <a:tc>
                  <a:txBody>
                    <a:bodyPr/>
                    <a:lstStyle/>
                    <a:p>
                      <a:pPr algn="ctr"/>
                      <a:r>
                        <a:rPr lang="es-MX" sz="1050" b="0" dirty="0">
                          <a:effectLst/>
                          <a:highlight>
                            <a:srgbClr val="F5F7F8"/>
                          </a:highlight>
                        </a:rPr>
                        <a:t>0.2</a:t>
                      </a:r>
                    </a:p>
                  </a:txBody>
                  <a:tcPr marL="19050" marR="19050" marT="19050" marB="19050" anchor="ctr">
                    <a:lnL w="9525" cap="flat" cmpd="sng" algn="ctr">
                      <a:solidFill>
                        <a:srgbClr val="CCD6DE"/>
                      </a:solidFill>
                      <a:prstDash val="solid"/>
                      <a:round/>
                      <a:headEnd type="none" w="med" len="med"/>
                      <a:tailEnd type="none" w="med" len="med"/>
                    </a:lnL>
                    <a:lnR w="9525" cap="flat" cmpd="sng" algn="ctr">
                      <a:solidFill>
                        <a:srgbClr val="CCD6DE"/>
                      </a:solidFill>
                      <a:prstDash val="solid"/>
                      <a:round/>
                      <a:headEnd type="none" w="med" len="med"/>
                      <a:tailEnd type="none" w="med" len="med"/>
                    </a:lnR>
                    <a:lnT>
                      <a:noFill/>
                    </a:lnT>
                    <a:lnB>
                      <a:noFill/>
                    </a:lnB>
                    <a:solidFill>
                      <a:srgbClr val="F5F7F8"/>
                    </a:solidFill>
                  </a:tcPr>
                </a:tc>
                <a:tc>
                  <a:txBody>
                    <a:bodyPr/>
                    <a:lstStyle/>
                    <a:p>
                      <a:pPr algn="ctr"/>
                      <a:r>
                        <a:rPr lang="es-MX" sz="1050" b="0" dirty="0">
                          <a:effectLst/>
                          <a:highlight>
                            <a:srgbClr val="F5F7F8"/>
                          </a:highlight>
                        </a:rPr>
                        <a:t>2.5</a:t>
                      </a:r>
                    </a:p>
                  </a:txBody>
                  <a:tcPr marL="19050" marR="19050" marT="19050" marB="19050" anchor="ctr">
                    <a:lnL w="9525" cap="flat" cmpd="sng" algn="ctr">
                      <a:solidFill>
                        <a:srgbClr val="CCD6DE"/>
                      </a:solidFill>
                      <a:prstDash val="solid"/>
                      <a:round/>
                      <a:headEnd type="none" w="med" len="med"/>
                      <a:tailEnd type="none" w="med" len="med"/>
                    </a:lnL>
                    <a:lnR>
                      <a:noFill/>
                    </a:lnR>
                    <a:lnT>
                      <a:noFill/>
                    </a:lnT>
                    <a:lnB>
                      <a:noFill/>
                    </a:lnB>
                    <a:solidFill>
                      <a:srgbClr val="F5F7F8"/>
                    </a:solidFill>
                  </a:tcPr>
                </a:tc>
                <a:extLst>
                  <a:ext uri="{0D108BD9-81ED-4DB2-BD59-A6C34878D82A}">
                    <a16:rowId xmlns:a16="http://schemas.microsoft.com/office/drawing/2014/main" val="3247620165"/>
                  </a:ext>
                </a:extLst>
              </a:tr>
              <a:tr h="414279">
                <a:tc>
                  <a:txBody>
                    <a:bodyPr/>
                    <a:lstStyle/>
                    <a:p>
                      <a:pPr algn="ctr"/>
                      <a:r>
                        <a:rPr lang="es-MX" sz="900" b="0" dirty="0">
                          <a:effectLst/>
                          <a:highlight>
                            <a:srgbClr val="FFFFFF"/>
                          </a:highlight>
                        </a:rPr>
                        <a:t>Situación del país hacia el futuro</a:t>
                      </a:r>
                    </a:p>
                  </a:txBody>
                  <a:tcPr marL="19050" marR="19050" marT="19050" marB="19050" anchor="ctr">
                    <a:lnL>
                      <a:noFill/>
                    </a:lnL>
                    <a:lnR w="9525" cap="flat" cmpd="sng" algn="ctr">
                      <a:solidFill>
                        <a:srgbClr val="CCD6DE"/>
                      </a:solidFill>
                      <a:prstDash val="solid"/>
                      <a:round/>
                      <a:headEnd type="none" w="med" len="med"/>
                      <a:tailEnd type="none" w="med" len="med"/>
                    </a:lnR>
                    <a:lnT>
                      <a:noFill/>
                    </a:lnT>
                    <a:lnB>
                      <a:noFill/>
                    </a:lnB>
                    <a:solidFill>
                      <a:srgbClr val="FFFFFF"/>
                    </a:solidFill>
                  </a:tcPr>
                </a:tc>
                <a:tc>
                  <a:txBody>
                    <a:bodyPr/>
                    <a:lstStyle/>
                    <a:p>
                      <a:pPr algn="ctr"/>
                      <a:r>
                        <a:rPr lang="es-MX" sz="1050" b="0">
                          <a:effectLst/>
                          <a:highlight>
                            <a:srgbClr val="FFFFFF"/>
                          </a:highlight>
                        </a:rPr>
                        <a:t>50.1</a:t>
                      </a:r>
                    </a:p>
                  </a:txBody>
                  <a:tcPr marL="19050" marR="19050" marT="19050" marB="19050" anchor="ctr">
                    <a:lnL w="9525" cap="flat" cmpd="sng" algn="ctr">
                      <a:solidFill>
                        <a:srgbClr val="CCD6DE"/>
                      </a:solidFill>
                      <a:prstDash val="solid"/>
                      <a:round/>
                      <a:headEnd type="none" w="med" len="med"/>
                      <a:tailEnd type="none" w="med" len="med"/>
                    </a:lnL>
                    <a:lnR w="9525" cap="flat" cmpd="sng" algn="ctr">
                      <a:solidFill>
                        <a:srgbClr val="CCD6DE"/>
                      </a:solidFill>
                      <a:prstDash val="solid"/>
                      <a:round/>
                      <a:headEnd type="none" w="med" len="med"/>
                      <a:tailEnd type="none" w="med" len="med"/>
                    </a:lnR>
                    <a:lnT>
                      <a:noFill/>
                    </a:lnT>
                    <a:lnB>
                      <a:noFill/>
                    </a:lnB>
                    <a:solidFill>
                      <a:srgbClr val="FFFFFF"/>
                    </a:solidFill>
                  </a:tcPr>
                </a:tc>
                <a:tc>
                  <a:txBody>
                    <a:bodyPr/>
                    <a:lstStyle/>
                    <a:p>
                      <a:pPr algn="ctr"/>
                      <a:r>
                        <a:rPr lang="es-MX" sz="1050" b="0" dirty="0">
                          <a:effectLst/>
                          <a:highlight>
                            <a:srgbClr val="FFFFFF"/>
                          </a:highlight>
                        </a:rPr>
                        <a:t>-0.6</a:t>
                      </a:r>
                    </a:p>
                  </a:txBody>
                  <a:tcPr marL="19050" marR="19050" marT="19050" marB="19050" anchor="ctr">
                    <a:lnL w="9525" cap="flat" cmpd="sng" algn="ctr">
                      <a:solidFill>
                        <a:srgbClr val="CCD6DE"/>
                      </a:solidFill>
                      <a:prstDash val="solid"/>
                      <a:round/>
                      <a:headEnd type="none" w="med" len="med"/>
                      <a:tailEnd type="none" w="med" len="med"/>
                    </a:lnL>
                    <a:lnR w="9525" cap="flat" cmpd="sng" algn="ctr">
                      <a:solidFill>
                        <a:srgbClr val="CCD6DE"/>
                      </a:solidFill>
                      <a:prstDash val="solid"/>
                      <a:round/>
                      <a:headEnd type="none" w="med" len="med"/>
                      <a:tailEnd type="none" w="med" len="med"/>
                    </a:lnR>
                    <a:lnT>
                      <a:noFill/>
                    </a:lnT>
                    <a:lnB>
                      <a:noFill/>
                    </a:lnB>
                    <a:solidFill>
                      <a:srgbClr val="FFFFFF"/>
                    </a:solidFill>
                  </a:tcPr>
                </a:tc>
                <a:tc>
                  <a:txBody>
                    <a:bodyPr/>
                    <a:lstStyle/>
                    <a:p>
                      <a:pPr algn="ctr"/>
                      <a:r>
                        <a:rPr lang="es-MX" sz="1050" b="0" dirty="0">
                          <a:effectLst/>
                          <a:highlight>
                            <a:srgbClr val="FFFFFF"/>
                          </a:highlight>
                        </a:rPr>
                        <a:t>1.5</a:t>
                      </a:r>
                    </a:p>
                  </a:txBody>
                  <a:tcPr marL="19050" marR="19050" marT="19050" marB="19050" anchor="ctr">
                    <a:lnL w="9525" cap="flat" cmpd="sng" algn="ctr">
                      <a:solidFill>
                        <a:srgbClr val="CCD6D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686010921"/>
                  </a:ext>
                </a:extLst>
              </a:tr>
              <a:tr h="507865">
                <a:tc>
                  <a:txBody>
                    <a:bodyPr/>
                    <a:lstStyle/>
                    <a:p>
                      <a:pPr algn="ctr"/>
                      <a:r>
                        <a:rPr lang="es-MX" sz="900" b="0" dirty="0">
                          <a:effectLst/>
                          <a:highlight>
                            <a:srgbClr val="EBEEF2"/>
                          </a:highlight>
                        </a:rPr>
                        <a:t>Confianza compra bienes duraderos</a:t>
                      </a:r>
                    </a:p>
                  </a:txBody>
                  <a:tcPr marL="19050" marR="19050" marT="19050" marB="19050" anchor="ctr">
                    <a:lnL>
                      <a:noFill/>
                    </a:lnL>
                    <a:lnR w="9525" cap="flat" cmpd="sng" algn="ctr">
                      <a:solidFill>
                        <a:srgbClr val="CCD6DE"/>
                      </a:solidFill>
                      <a:prstDash val="solid"/>
                      <a:round/>
                      <a:headEnd type="none" w="med" len="med"/>
                      <a:tailEnd type="none" w="med" len="med"/>
                    </a:lnR>
                    <a:lnT>
                      <a:noFill/>
                    </a:lnT>
                    <a:lnB>
                      <a:noFill/>
                    </a:lnB>
                    <a:solidFill>
                      <a:srgbClr val="EBEEF2"/>
                    </a:solidFill>
                  </a:tcPr>
                </a:tc>
                <a:tc>
                  <a:txBody>
                    <a:bodyPr/>
                    <a:lstStyle/>
                    <a:p>
                      <a:pPr algn="ctr"/>
                      <a:r>
                        <a:rPr lang="es-MX" sz="1050" b="0">
                          <a:effectLst/>
                          <a:highlight>
                            <a:srgbClr val="EBEEF2"/>
                          </a:highlight>
                        </a:rPr>
                        <a:t>31.7</a:t>
                      </a:r>
                    </a:p>
                  </a:txBody>
                  <a:tcPr marL="19050" marR="19050" marT="19050" marB="19050" anchor="ctr">
                    <a:lnL w="9525" cap="flat" cmpd="sng" algn="ctr">
                      <a:solidFill>
                        <a:srgbClr val="CCD6DE"/>
                      </a:solidFill>
                      <a:prstDash val="solid"/>
                      <a:round/>
                      <a:headEnd type="none" w="med" len="med"/>
                      <a:tailEnd type="none" w="med" len="med"/>
                    </a:lnL>
                    <a:lnR w="9525" cap="flat" cmpd="sng" algn="ctr">
                      <a:solidFill>
                        <a:srgbClr val="CCD6DE"/>
                      </a:solidFill>
                      <a:prstDash val="solid"/>
                      <a:round/>
                      <a:headEnd type="none" w="med" len="med"/>
                      <a:tailEnd type="none" w="med" len="med"/>
                    </a:lnR>
                    <a:lnT>
                      <a:noFill/>
                    </a:lnT>
                    <a:lnB>
                      <a:noFill/>
                    </a:lnB>
                    <a:solidFill>
                      <a:srgbClr val="EBEEF2"/>
                    </a:solidFill>
                  </a:tcPr>
                </a:tc>
                <a:tc>
                  <a:txBody>
                    <a:bodyPr/>
                    <a:lstStyle/>
                    <a:p>
                      <a:pPr algn="ctr"/>
                      <a:r>
                        <a:rPr lang="es-MX" sz="1050" b="0" dirty="0">
                          <a:effectLst/>
                          <a:highlight>
                            <a:srgbClr val="EBEEF2"/>
                          </a:highlight>
                        </a:rPr>
                        <a:t>0.9</a:t>
                      </a:r>
                    </a:p>
                  </a:txBody>
                  <a:tcPr marL="19050" marR="19050" marT="19050" marB="19050" anchor="ctr">
                    <a:lnL w="9525" cap="flat" cmpd="sng" algn="ctr">
                      <a:solidFill>
                        <a:srgbClr val="CCD6DE"/>
                      </a:solidFill>
                      <a:prstDash val="solid"/>
                      <a:round/>
                      <a:headEnd type="none" w="med" len="med"/>
                      <a:tailEnd type="none" w="med" len="med"/>
                    </a:lnL>
                    <a:lnR w="9525" cap="flat" cmpd="sng" algn="ctr">
                      <a:solidFill>
                        <a:srgbClr val="CCD6DE"/>
                      </a:solidFill>
                      <a:prstDash val="solid"/>
                      <a:round/>
                      <a:headEnd type="none" w="med" len="med"/>
                      <a:tailEnd type="none" w="med" len="med"/>
                    </a:lnR>
                    <a:lnT>
                      <a:noFill/>
                    </a:lnT>
                    <a:lnB>
                      <a:noFill/>
                    </a:lnB>
                    <a:solidFill>
                      <a:srgbClr val="EBEEF2"/>
                    </a:solidFill>
                  </a:tcPr>
                </a:tc>
                <a:tc>
                  <a:txBody>
                    <a:bodyPr/>
                    <a:lstStyle/>
                    <a:p>
                      <a:pPr algn="ctr"/>
                      <a:r>
                        <a:rPr lang="es-MX" sz="1050" b="0" dirty="0">
                          <a:effectLst/>
                          <a:highlight>
                            <a:srgbClr val="EBEEF2"/>
                          </a:highlight>
                        </a:rPr>
                        <a:t>2.7</a:t>
                      </a:r>
                    </a:p>
                  </a:txBody>
                  <a:tcPr marL="19050" marR="19050" marT="19050" marB="19050" anchor="ctr">
                    <a:lnL w="9525" cap="flat" cmpd="sng" algn="ctr">
                      <a:solidFill>
                        <a:srgbClr val="CCD6DE"/>
                      </a:solidFill>
                      <a:prstDash val="solid"/>
                      <a:round/>
                      <a:headEnd type="none" w="med" len="med"/>
                      <a:tailEnd type="none" w="med" len="med"/>
                    </a:lnL>
                    <a:lnR>
                      <a:noFill/>
                    </a:lnR>
                    <a:lnT>
                      <a:noFill/>
                    </a:lnT>
                    <a:lnB>
                      <a:noFill/>
                    </a:lnB>
                    <a:solidFill>
                      <a:srgbClr val="EBEEF2"/>
                    </a:solidFill>
                  </a:tcPr>
                </a:tc>
                <a:extLst>
                  <a:ext uri="{0D108BD9-81ED-4DB2-BD59-A6C34878D82A}">
                    <a16:rowId xmlns:a16="http://schemas.microsoft.com/office/drawing/2014/main" val="1079336601"/>
                  </a:ext>
                </a:extLst>
              </a:tr>
            </a:tbl>
          </a:graphicData>
        </a:graphic>
      </p:graphicFrame>
      <p:sp>
        <p:nvSpPr>
          <p:cNvPr id="12" name="object 10">
            <a:extLst>
              <a:ext uri="{FF2B5EF4-FFF2-40B4-BE49-F238E27FC236}">
                <a16:creationId xmlns:a16="http://schemas.microsoft.com/office/drawing/2014/main" id="{917B4037-4573-A95C-8A66-0EF19A1A4C2A}"/>
              </a:ext>
            </a:extLst>
          </p:cNvPr>
          <p:cNvSpPr/>
          <p:nvPr/>
        </p:nvSpPr>
        <p:spPr>
          <a:xfrm>
            <a:off x="319404" y="0"/>
            <a:ext cx="19050" cy="6858000"/>
          </a:xfrm>
          <a:custGeom>
            <a:avLst/>
            <a:gdLst/>
            <a:ahLst/>
            <a:cxnLst/>
            <a:rect l="l" t="t" r="r" b="b"/>
            <a:pathLst>
              <a:path w="28575" h="10287000">
                <a:moveTo>
                  <a:pt x="28574" y="10286999"/>
                </a:moveTo>
                <a:lnTo>
                  <a:pt x="0" y="10286999"/>
                </a:lnTo>
                <a:lnTo>
                  <a:pt x="0" y="0"/>
                </a:lnTo>
                <a:lnTo>
                  <a:pt x="28574" y="0"/>
                </a:lnTo>
                <a:lnTo>
                  <a:pt x="28574" y="10286999"/>
                </a:lnTo>
                <a:close/>
              </a:path>
            </a:pathLst>
          </a:custGeom>
          <a:solidFill>
            <a:srgbClr val="FFFFFF"/>
          </a:solidFill>
        </p:spPr>
        <p:txBody>
          <a:bodyPr wrap="square" lIns="0" tIns="0" rIns="0" bIns="0" rtlCol="0"/>
          <a:lstStyle/>
          <a:p>
            <a:pPr defTabSz="609630">
              <a:defRPr/>
            </a:pPr>
            <a:endParaRPr sz="1200">
              <a:solidFill>
                <a:prstClr val="black"/>
              </a:solidFill>
              <a:latin typeface="Calibri"/>
            </a:endParaRPr>
          </a:p>
        </p:txBody>
      </p:sp>
      <p:sp>
        <p:nvSpPr>
          <p:cNvPr id="27" name="CuadroTexto 26">
            <a:extLst>
              <a:ext uri="{FF2B5EF4-FFF2-40B4-BE49-F238E27FC236}">
                <a16:creationId xmlns:a16="http://schemas.microsoft.com/office/drawing/2014/main" id="{F54BC9CA-1F36-1C70-C29C-CB241FAA9BFC}"/>
              </a:ext>
            </a:extLst>
          </p:cNvPr>
          <p:cNvSpPr txBox="1"/>
          <p:nvPr/>
        </p:nvSpPr>
        <p:spPr>
          <a:xfrm>
            <a:off x="446314" y="546597"/>
            <a:ext cx="10949329" cy="279051"/>
          </a:xfrm>
          <a:prstGeom prst="rect">
            <a:avLst/>
          </a:prstGeom>
          <a:noFill/>
        </p:spPr>
        <p:txBody>
          <a:bodyPr wrap="square">
            <a:spAutoFit/>
          </a:bodyPr>
          <a:lstStyle/>
          <a:p>
            <a:pPr marL="8467" marR="1193860" defTabSz="609630">
              <a:lnSpc>
                <a:spcPct val="112200"/>
              </a:lnSpc>
              <a:spcBef>
                <a:spcPts val="67"/>
              </a:spcBef>
              <a:defRPr/>
            </a:pPr>
            <a:r>
              <a:rPr lang="es-ES" sz="1200" spc="-97" dirty="0">
                <a:solidFill>
                  <a:schemeClr val="bg1"/>
                </a:solidFill>
                <a:latin typeface="Tahoma"/>
                <a:cs typeface="Tahoma"/>
              </a:rPr>
              <a:t>Luego de 3 años afectados por COVID y ajustes de precios, el consumidor vuelve a ver su hogar con un mejor escenario económico hacia el futuro</a:t>
            </a:r>
          </a:p>
        </p:txBody>
      </p:sp>
      <p:sp>
        <p:nvSpPr>
          <p:cNvPr id="37" name="Rectángulo 36">
            <a:extLst>
              <a:ext uri="{FF2B5EF4-FFF2-40B4-BE49-F238E27FC236}">
                <a16:creationId xmlns:a16="http://schemas.microsoft.com/office/drawing/2014/main" id="{3B36FBEE-4B3F-D3D7-CDCE-E7B8BC7D7BC9}"/>
              </a:ext>
            </a:extLst>
          </p:cNvPr>
          <p:cNvSpPr/>
          <p:nvPr/>
        </p:nvSpPr>
        <p:spPr>
          <a:xfrm>
            <a:off x="0" y="0"/>
            <a:ext cx="338454" cy="6858000"/>
          </a:xfrm>
          <a:prstGeom prst="rect">
            <a:avLst/>
          </a:prstGeom>
          <a:solidFill>
            <a:srgbClr val="FF8532"/>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s-MX" b="1" dirty="0">
                <a:solidFill>
                  <a:schemeClr val="tx1"/>
                </a:solidFill>
              </a:rPr>
              <a:t>Índice de Confianza del Consumidor</a:t>
            </a:r>
          </a:p>
        </p:txBody>
      </p:sp>
      <p:sp>
        <p:nvSpPr>
          <p:cNvPr id="3" name="Esquina doblada 2">
            <a:extLst>
              <a:ext uri="{FF2B5EF4-FFF2-40B4-BE49-F238E27FC236}">
                <a16:creationId xmlns:a16="http://schemas.microsoft.com/office/drawing/2014/main" id="{76990CDC-F3C3-2E3F-FC9E-212A02B30E0E}"/>
              </a:ext>
            </a:extLst>
          </p:cNvPr>
          <p:cNvSpPr/>
          <p:nvPr/>
        </p:nvSpPr>
        <p:spPr>
          <a:xfrm>
            <a:off x="5236271" y="4014966"/>
            <a:ext cx="1155943" cy="320979"/>
          </a:xfrm>
          <a:prstGeom prst="foldedCorner">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COVID</a:t>
            </a:r>
          </a:p>
        </p:txBody>
      </p:sp>
      <p:sp>
        <p:nvSpPr>
          <p:cNvPr id="4" name="Esquina doblada 3">
            <a:extLst>
              <a:ext uri="{FF2B5EF4-FFF2-40B4-BE49-F238E27FC236}">
                <a16:creationId xmlns:a16="http://schemas.microsoft.com/office/drawing/2014/main" id="{892D1100-262A-546F-5BC6-2E4B839D91DC}"/>
              </a:ext>
            </a:extLst>
          </p:cNvPr>
          <p:cNvSpPr/>
          <p:nvPr/>
        </p:nvSpPr>
        <p:spPr>
          <a:xfrm>
            <a:off x="4265457" y="1642056"/>
            <a:ext cx="1155943" cy="320979"/>
          </a:xfrm>
          <a:prstGeom prst="foldedCorner">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AMLO</a:t>
            </a:r>
          </a:p>
        </p:txBody>
      </p:sp>
      <p:sp>
        <p:nvSpPr>
          <p:cNvPr id="5" name="Esquina doblada 4">
            <a:extLst>
              <a:ext uri="{FF2B5EF4-FFF2-40B4-BE49-F238E27FC236}">
                <a16:creationId xmlns:a16="http://schemas.microsoft.com/office/drawing/2014/main" id="{7DDB9E58-4A9E-CC1C-E169-F548693A18D1}"/>
              </a:ext>
            </a:extLst>
          </p:cNvPr>
          <p:cNvSpPr/>
          <p:nvPr/>
        </p:nvSpPr>
        <p:spPr>
          <a:xfrm>
            <a:off x="3836320" y="4395727"/>
            <a:ext cx="1155943" cy="320979"/>
          </a:xfrm>
          <a:prstGeom prst="foldedCorner">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TRUMP</a:t>
            </a:r>
          </a:p>
        </p:txBody>
      </p:sp>
      <p:sp>
        <p:nvSpPr>
          <p:cNvPr id="7" name="Esquina doblada 6">
            <a:extLst>
              <a:ext uri="{FF2B5EF4-FFF2-40B4-BE49-F238E27FC236}">
                <a16:creationId xmlns:a16="http://schemas.microsoft.com/office/drawing/2014/main" id="{13A4900C-542C-56C9-FD9C-BB10060E50FD}"/>
              </a:ext>
            </a:extLst>
          </p:cNvPr>
          <p:cNvSpPr/>
          <p:nvPr/>
        </p:nvSpPr>
        <p:spPr>
          <a:xfrm>
            <a:off x="1740296" y="3836050"/>
            <a:ext cx="1155943" cy="880656"/>
          </a:xfrm>
          <a:prstGeom prst="foldedCorner">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CRISIS</a:t>
            </a:r>
          </a:p>
          <a:p>
            <a:pPr algn="ctr"/>
            <a:r>
              <a:rPr lang="es-MX" b="1" dirty="0">
                <a:solidFill>
                  <a:schemeClr val="tx1"/>
                </a:solidFill>
              </a:rPr>
              <a:t>2009</a:t>
            </a:r>
          </a:p>
        </p:txBody>
      </p:sp>
      <p:sp>
        <p:nvSpPr>
          <p:cNvPr id="8" name="Esquina doblada 7">
            <a:extLst>
              <a:ext uri="{FF2B5EF4-FFF2-40B4-BE49-F238E27FC236}">
                <a16:creationId xmlns:a16="http://schemas.microsoft.com/office/drawing/2014/main" id="{3105D7E5-FE20-7467-F5E3-998E11F8E897}"/>
              </a:ext>
            </a:extLst>
          </p:cNvPr>
          <p:cNvSpPr/>
          <p:nvPr/>
        </p:nvSpPr>
        <p:spPr>
          <a:xfrm>
            <a:off x="5594141" y="2872106"/>
            <a:ext cx="1155943" cy="320979"/>
          </a:xfrm>
          <a:prstGeom prst="foldedCorner">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600" b="1" dirty="0">
                <a:solidFill>
                  <a:schemeClr val="tx1"/>
                </a:solidFill>
              </a:rPr>
              <a:t>INFLACIÓN</a:t>
            </a:r>
          </a:p>
        </p:txBody>
      </p:sp>
      <p:sp>
        <p:nvSpPr>
          <p:cNvPr id="29" name="object 16">
            <a:extLst>
              <a:ext uri="{FF2B5EF4-FFF2-40B4-BE49-F238E27FC236}">
                <a16:creationId xmlns:a16="http://schemas.microsoft.com/office/drawing/2014/main" id="{387DDF36-1BC0-0EDE-7612-8547D4A8A1C9}"/>
              </a:ext>
            </a:extLst>
          </p:cNvPr>
          <p:cNvSpPr txBox="1"/>
          <p:nvPr/>
        </p:nvSpPr>
        <p:spPr>
          <a:xfrm>
            <a:off x="478973" y="74747"/>
            <a:ext cx="12083142" cy="444182"/>
          </a:xfrm>
          <a:prstGeom prst="rect">
            <a:avLst/>
          </a:prstGeom>
        </p:spPr>
        <p:txBody>
          <a:bodyPr vert="horz" wrap="square" lIns="0" tIns="8467" rIns="0" bIns="0" rtlCol="0">
            <a:spAutoFit/>
          </a:bodyPr>
          <a:lstStyle/>
          <a:p>
            <a:pPr marL="8467" marR="1193860" defTabSz="609630">
              <a:lnSpc>
                <a:spcPct val="112200"/>
              </a:lnSpc>
              <a:spcBef>
                <a:spcPts val="67"/>
              </a:spcBef>
              <a:defRPr/>
            </a:pPr>
            <a:r>
              <a:rPr lang="es-ES" sz="2800" b="1" spc="-97" dirty="0">
                <a:solidFill>
                  <a:srgbClr val="FF7E2F"/>
                </a:solidFill>
                <a:latin typeface="Tahoma"/>
                <a:cs typeface="Tahoma"/>
              </a:rPr>
              <a:t>Hogares en México con confianza en lo más alto post - pandemia</a:t>
            </a:r>
            <a:endParaRPr lang="es-ES" sz="1000" spc="-97" dirty="0">
              <a:solidFill>
                <a:schemeClr val="bg1"/>
              </a:solidFill>
              <a:latin typeface="Tahoma"/>
              <a:cs typeface="Tahoma"/>
            </a:endParaRPr>
          </a:p>
        </p:txBody>
      </p:sp>
      <p:sp>
        <p:nvSpPr>
          <p:cNvPr id="30" name="CuadroTexto 29">
            <a:extLst>
              <a:ext uri="{FF2B5EF4-FFF2-40B4-BE49-F238E27FC236}">
                <a16:creationId xmlns:a16="http://schemas.microsoft.com/office/drawing/2014/main" id="{A7EF99E3-2908-C96E-A556-44A95457043E}"/>
              </a:ext>
            </a:extLst>
          </p:cNvPr>
          <p:cNvSpPr txBox="1"/>
          <p:nvPr/>
        </p:nvSpPr>
        <p:spPr>
          <a:xfrm>
            <a:off x="565009" y="1052487"/>
            <a:ext cx="3767505" cy="523220"/>
          </a:xfrm>
          <a:prstGeom prst="rect">
            <a:avLst/>
          </a:prstGeom>
          <a:noFill/>
        </p:spPr>
        <p:txBody>
          <a:bodyPr wrap="square" rtlCol="0">
            <a:spAutoFit/>
          </a:bodyPr>
          <a:lstStyle/>
          <a:p>
            <a:r>
              <a:rPr lang="es-MX" sz="1400" b="1" dirty="0">
                <a:solidFill>
                  <a:srgbClr val="FF8532"/>
                </a:solidFill>
              </a:rPr>
              <a:t>Indice de confianza del consumidor</a:t>
            </a:r>
          </a:p>
          <a:p>
            <a:r>
              <a:rPr lang="es-MX" sz="1400" dirty="0">
                <a:solidFill>
                  <a:srgbClr val="FF8532"/>
                </a:solidFill>
              </a:rPr>
              <a:t>Fuente: INEGI, hasta Febrero 2024</a:t>
            </a:r>
          </a:p>
        </p:txBody>
      </p:sp>
    </p:spTree>
    <p:extLst>
      <p:ext uri="{BB962C8B-B14F-4D97-AF65-F5344CB8AC3E}">
        <p14:creationId xmlns:p14="http://schemas.microsoft.com/office/powerpoint/2010/main" val="3709365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Imagen 57" descr="Golden Gate Bridge in fog">
            <a:extLst>
              <a:ext uri="{FF2B5EF4-FFF2-40B4-BE49-F238E27FC236}">
                <a16:creationId xmlns:a16="http://schemas.microsoft.com/office/drawing/2014/main" id="{C5423C99-1DC6-28B2-9D43-C5CDC93FB438}"/>
              </a:ext>
            </a:extLst>
          </p:cNvPr>
          <p:cNvPicPr>
            <a:picLocks noChangeAspect="1"/>
          </p:cNvPicPr>
          <p:nvPr/>
        </p:nvPicPr>
        <p:blipFill rotWithShape="1">
          <a:blip r:embed="rId3"/>
          <a:srcRect r="43680"/>
          <a:stretch/>
        </p:blipFill>
        <p:spPr>
          <a:xfrm>
            <a:off x="6389434" y="0"/>
            <a:ext cx="5799273" cy="6858000"/>
          </a:xfrm>
          <a:prstGeom prst="rect">
            <a:avLst/>
          </a:prstGeom>
        </p:spPr>
      </p:pic>
      <p:sp>
        <p:nvSpPr>
          <p:cNvPr id="6" name="object 16">
            <a:extLst>
              <a:ext uri="{FF2B5EF4-FFF2-40B4-BE49-F238E27FC236}">
                <a16:creationId xmlns:a16="http://schemas.microsoft.com/office/drawing/2014/main" id="{0435516F-505B-77EB-67EB-9355C76ED667}"/>
              </a:ext>
            </a:extLst>
          </p:cNvPr>
          <p:cNvSpPr txBox="1"/>
          <p:nvPr/>
        </p:nvSpPr>
        <p:spPr>
          <a:xfrm>
            <a:off x="484567" y="172718"/>
            <a:ext cx="9301690" cy="444182"/>
          </a:xfrm>
          <a:prstGeom prst="rect">
            <a:avLst/>
          </a:prstGeom>
        </p:spPr>
        <p:txBody>
          <a:bodyPr vert="horz" wrap="square" lIns="0" tIns="8467" rIns="0" bIns="0" rtlCol="0">
            <a:spAutoFit/>
          </a:bodyPr>
          <a:lstStyle/>
          <a:p>
            <a:pPr marL="8467" marR="1193860" defTabSz="609630">
              <a:lnSpc>
                <a:spcPct val="112200"/>
              </a:lnSpc>
              <a:spcBef>
                <a:spcPts val="67"/>
              </a:spcBef>
              <a:defRPr/>
            </a:pPr>
            <a:r>
              <a:rPr lang="es-ES" sz="2800" b="1" spc="-97" dirty="0">
                <a:solidFill>
                  <a:srgbClr val="FF7E2F"/>
                </a:solidFill>
                <a:latin typeface="Tahoma"/>
                <a:cs typeface="Tahoma"/>
              </a:rPr>
              <a:t>¿Cómo se siente el consumidor Mexicano?</a:t>
            </a:r>
            <a:endParaRPr lang="es-ES" sz="1000" spc="-97" dirty="0">
              <a:solidFill>
                <a:schemeClr val="bg1"/>
              </a:solidFill>
              <a:latin typeface="Tahoma"/>
              <a:cs typeface="Tahoma"/>
            </a:endParaRPr>
          </a:p>
        </p:txBody>
      </p:sp>
      <p:sp>
        <p:nvSpPr>
          <p:cNvPr id="12" name="object 10">
            <a:extLst>
              <a:ext uri="{FF2B5EF4-FFF2-40B4-BE49-F238E27FC236}">
                <a16:creationId xmlns:a16="http://schemas.microsoft.com/office/drawing/2014/main" id="{917B4037-4573-A95C-8A66-0EF19A1A4C2A}"/>
              </a:ext>
            </a:extLst>
          </p:cNvPr>
          <p:cNvSpPr/>
          <p:nvPr/>
        </p:nvSpPr>
        <p:spPr>
          <a:xfrm>
            <a:off x="319404" y="0"/>
            <a:ext cx="19050" cy="6858000"/>
          </a:xfrm>
          <a:custGeom>
            <a:avLst/>
            <a:gdLst/>
            <a:ahLst/>
            <a:cxnLst/>
            <a:rect l="l" t="t" r="r" b="b"/>
            <a:pathLst>
              <a:path w="28575" h="10287000">
                <a:moveTo>
                  <a:pt x="28574" y="10286999"/>
                </a:moveTo>
                <a:lnTo>
                  <a:pt x="0" y="10286999"/>
                </a:lnTo>
                <a:lnTo>
                  <a:pt x="0" y="0"/>
                </a:lnTo>
                <a:lnTo>
                  <a:pt x="28574" y="0"/>
                </a:lnTo>
                <a:lnTo>
                  <a:pt x="28574" y="10286999"/>
                </a:lnTo>
                <a:close/>
              </a:path>
            </a:pathLst>
          </a:custGeom>
          <a:solidFill>
            <a:srgbClr val="FFFFFF"/>
          </a:solidFill>
        </p:spPr>
        <p:txBody>
          <a:bodyPr wrap="square" lIns="0" tIns="0" rIns="0" bIns="0" rtlCol="0"/>
          <a:lstStyle/>
          <a:p>
            <a:pPr defTabSz="609630">
              <a:defRPr/>
            </a:pPr>
            <a:endParaRPr sz="1200">
              <a:solidFill>
                <a:prstClr val="black"/>
              </a:solidFill>
              <a:latin typeface="Calibri"/>
            </a:endParaRPr>
          </a:p>
        </p:txBody>
      </p:sp>
      <p:graphicFrame>
        <p:nvGraphicFramePr>
          <p:cNvPr id="23" name="Tabla 22">
            <a:extLst>
              <a:ext uri="{FF2B5EF4-FFF2-40B4-BE49-F238E27FC236}">
                <a16:creationId xmlns:a16="http://schemas.microsoft.com/office/drawing/2014/main" id="{E5A53895-01C2-F2DB-818D-3120304AB7AB}"/>
              </a:ext>
            </a:extLst>
          </p:cNvPr>
          <p:cNvGraphicFramePr>
            <a:graphicFrameLocks noGrp="1"/>
          </p:cNvGraphicFramePr>
          <p:nvPr>
            <p:extLst>
              <p:ext uri="{D42A27DB-BD31-4B8C-83A1-F6EECF244321}">
                <p14:modId xmlns:p14="http://schemas.microsoft.com/office/powerpoint/2010/main" val="2645900902"/>
              </p:ext>
            </p:extLst>
          </p:nvPr>
        </p:nvGraphicFramePr>
        <p:xfrm>
          <a:off x="7820632" y="985368"/>
          <a:ext cx="4234741" cy="5318760"/>
        </p:xfrm>
        <a:graphic>
          <a:graphicData uri="http://schemas.openxmlformats.org/drawingml/2006/table">
            <a:tbl>
              <a:tblPr firstRow="1" bandRow="1">
                <a:tableStyleId>{073A0DAA-6AF3-43AB-8588-CEC1D06C72B9}</a:tableStyleId>
              </a:tblPr>
              <a:tblGrid>
                <a:gridCol w="1964096">
                  <a:extLst>
                    <a:ext uri="{9D8B030D-6E8A-4147-A177-3AD203B41FA5}">
                      <a16:colId xmlns:a16="http://schemas.microsoft.com/office/drawing/2014/main" val="1252485999"/>
                    </a:ext>
                  </a:extLst>
                </a:gridCol>
                <a:gridCol w="495411">
                  <a:extLst>
                    <a:ext uri="{9D8B030D-6E8A-4147-A177-3AD203B41FA5}">
                      <a16:colId xmlns:a16="http://schemas.microsoft.com/office/drawing/2014/main" val="1144333761"/>
                    </a:ext>
                  </a:extLst>
                </a:gridCol>
                <a:gridCol w="476282">
                  <a:extLst>
                    <a:ext uri="{9D8B030D-6E8A-4147-A177-3AD203B41FA5}">
                      <a16:colId xmlns:a16="http://schemas.microsoft.com/office/drawing/2014/main" val="2940595135"/>
                    </a:ext>
                  </a:extLst>
                </a:gridCol>
                <a:gridCol w="432984">
                  <a:extLst>
                    <a:ext uri="{9D8B030D-6E8A-4147-A177-3AD203B41FA5}">
                      <a16:colId xmlns:a16="http://schemas.microsoft.com/office/drawing/2014/main" val="3783875680"/>
                    </a:ext>
                  </a:extLst>
                </a:gridCol>
                <a:gridCol w="432984">
                  <a:extLst>
                    <a:ext uri="{9D8B030D-6E8A-4147-A177-3AD203B41FA5}">
                      <a16:colId xmlns:a16="http://schemas.microsoft.com/office/drawing/2014/main" val="4067714912"/>
                    </a:ext>
                  </a:extLst>
                </a:gridCol>
                <a:gridCol w="432984">
                  <a:extLst>
                    <a:ext uri="{9D8B030D-6E8A-4147-A177-3AD203B41FA5}">
                      <a16:colId xmlns:a16="http://schemas.microsoft.com/office/drawing/2014/main" val="1664925081"/>
                    </a:ext>
                  </a:extLst>
                </a:gridCol>
              </a:tblGrid>
              <a:tr h="118543">
                <a:tc>
                  <a:txBody>
                    <a:bodyPr/>
                    <a:lstStyle/>
                    <a:p>
                      <a:endParaRPr lang="es-MX" sz="1100" dirty="0"/>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2400" dirty="0"/>
                        <a:t>😣</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2400" b="1" dirty="0">
                          <a:solidFill>
                            <a:schemeClr val="lt1"/>
                          </a:solidFill>
                          <a:latin typeface="+mn-lt"/>
                          <a:ea typeface="+mn-ea"/>
                          <a:cs typeface="+mn-cs"/>
                        </a:rPr>
                        <a:t>🤨</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2400" b="1" dirty="0">
                          <a:solidFill>
                            <a:schemeClr val="lt1"/>
                          </a:solidFill>
                          <a:latin typeface="+mn-lt"/>
                          <a:ea typeface="+mn-ea"/>
                          <a:cs typeface="+mn-cs"/>
                        </a:rPr>
                        <a:t>🫤</a:t>
                      </a:r>
                    </a:p>
                  </a:txBody>
                  <a:tcPr anchor="ctr">
                    <a:solidFill>
                      <a:srgbClr val="FFFF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2400" b="1" dirty="0">
                          <a:solidFill>
                            <a:schemeClr val="lt1"/>
                          </a:solidFill>
                          <a:latin typeface="+mn-lt"/>
                          <a:ea typeface="+mn-ea"/>
                          <a:cs typeface="+mn-cs"/>
                        </a:rPr>
                        <a:t>🙂</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2400" b="1" dirty="0">
                          <a:solidFill>
                            <a:schemeClr val="lt1"/>
                          </a:solidFill>
                          <a:latin typeface="+mn-lt"/>
                          <a:ea typeface="+mn-ea"/>
                          <a:cs typeface="+mn-cs"/>
                        </a:rPr>
                        <a:t>😀</a:t>
                      </a:r>
                    </a:p>
                  </a:txBody>
                  <a:tcPr anchor="ctr"/>
                </a:tc>
                <a:extLst>
                  <a:ext uri="{0D108BD9-81ED-4DB2-BD59-A6C34878D82A}">
                    <a16:rowId xmlns:a16="http://schemas.microsoft.com/office/drawing/2014/main" val="3422066716"/>
                  </a:ext>
                </a:extLst>
              </a:tr>
              <a:tr h="154106">
                <a:tc>
                  <a:txBody>
                    <a:bodyPr/>
                    <a:lstStyle/>
                    <a:p>
                      <a:pPr algn="l"/>
                      <a:r>
                        <a:rPr lang="es-MX" sz="1100" dirty="0"/>
                        <a:t>Reajusto mi presupuesto de compras de bienes de consumo masivo</a:t>
                      </a:r>
                    </a:p>
                  </a:txBody>
                  <a:tcPr anchor="ctr"/>
                </a:tc>
                <a:tc>
                  <a:txBody>
                    <a:bodyPr/>
                    <a:lstStyle/>
                    <a:p>
                      <a:pPr algn="ctr"/>
                      <a:r>
                        <a:rPr lang="es-MX" sz="1100" dirty="0"/>
                        <a:t>⏺️</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solidFill>
                      <a:srgbClr val="FFFF00"/>
                    </a:solidFill>
                  </a:tcPr>
                </a:tc>
                <a:tc>
                  <a:txBody>
                    <a:bodyPr/>
                    <a:lstStyle/>
                    <a:p>
                      <a:pPr algn="ctr"/>
                      <a:endParaRPr lang="es-MX" sz="1100" dirty="0"/>
                    </a:p>
                  </a:txBody>
                  <a:tcPr anchor="ctr"/>
                </a:tc>
                <a:tc>
                  <a:txBody>
                    <a:bodyPr/>
                    <a:lstStyle/>
                    <a:p>
                      <a:pPr algn="ctr"/>
                      <a:endParaRPr lang="es-MX" sz="1100" dirty="0"/>
                    </a:p>
                  </a:txBody>
                  <a:tcPr anchor="ctr"/>
                </a:tc>
                <a:extLst>
                  <a:ext uri="{0D108BD9-81ED-4DB2-BD59-A6C34878D82A}">
                    <a16:rowId xmlns:a16="http://schemas.microsoft.com/office/drawing/2014/main" val="2916666642"/>
                  </a:ext>
                </a:extLst>
              </a:tr>
              <a:tr h="0">
                <a:tc>
                  <a:txBody>
                    <a:bodyPr/>
                    <a:lstStyle/>
                    <a:p>
                      <a:pPr algn="l"/>
                      <a:r>
                        <a:rPr lang="es-MX" sz="1100" dirty="0"/>
                        <a:t>Dispuesto a comprar bienes duraderos</a:t>
                      </a:r>
                    </a:p>
                  </a:txBody>
                  <a:tcPr anchor="ctr"/>
                </a:tc>
                <a:tc>
                  <a:txBody>
                    <a:bodyPr/>
                    <a:lstStyle/>
                    <a:p>
                      <a:pPr algn="ctr"/>
                      <a:endParaRPr lang="es-MX" sz="1100" dirty="0"/>
                    </a:p>
                  </a:txBody>
                  <a:tcPr anchor="ctr"/>
                </a:tc>
                <a:tc>
                  <a:txBody>
                    <a:bodyPr/>
                    <a:lstStyle/>
                    <a:p>
                      <a:pPr algn="ctr"/>
                      <a:endParaRPr lang="es-MX" sz="1100" dirty="0"/>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solidFill>
                      <a:srgbClr val="FFFF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tc>
                <a:extLst>
                  <a:ext uri="{0D108BD9-81ED-4DB2-BD59-A6C34878D82A}">
                    <a16:rowId xmlns:a16="http://schemas.microsoft.com/office/drawing/2014/main" val="2526331625"/>
                  </a:ext>
                </a:extLst>
              </a:tr>
              <a:tr h="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s-MX" sz="1100" dirty="0"/>
                        <a:t>Consumo dentro del hogar</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solidFill>
                      <a:srgbClr val="FFFF00"/>
                    </a:solidFill>
                  </a:tcPr>
                </a:tc>
                <a:tc>
                  <a:txBody>
                    <a:bodyPr/>
                    <a:lstStyle/>
                    <a:p>
                      <a:pPr algn="ctr"/>
                      <a:endParaRPr lang="es-MX" sz="1100" dirty="0"/>
                    </a:p>
                  </a:txBody>
                  <a:tcPr anchor="ctr"/>
                </a:tc>
                <a:tc>
                  <a:txBody>
                    <a:bodyPr/>
                    <a:lstStyle/>
                    <a:p>
                      <a:pPr algn="ctr"/>
                      <a:endParaRPr lang="es-MX" sz="1100" dirty="0"/>
                    </a:p>
                  </a:txBody>
                  <a:tcPr anchor="ctr"/>
                </a:tc>
                <a:extLst>
                  <a:ext uri="{0D108BD9-81ED-4DB2-BD59-A6C34878D82A}">
                    <a16:rowId xmlns:a16="http://schemas.microsoft.com/office/drawing/2014/main" val="2050983925"/>
                  </a:ext>
                </a:extLst>
              </a:tr>
              <a:tr h="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s-MX" sz="1100" dirty="0"/>
                        <a:t>Consumo fuera del hogar</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s-MX" sz="1100" dirty="0"/>
                    </a:p>
                  </a:txBody>
                  <a:tcPr anchor="ctr"/>
                </a:tc>
                <a:tc>
                  <a:txBody>
                    <a:bodyPr/>
                    <a:lstStyle/>
                    <a:p>
                      <a:pPr algn="ctr"/>
                      <a:endParaRPr lang="es-MX" sz="1100" dirty="0"/>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solidFill>
                      <a:srgbClr val="FFFF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tc>
                <a:extLst>
                  <a:ext uri="{0D108BD9-81ED-4DB2-BD59-A6C34878D82A}">
                    <a16:rowId xmlns:a16="http://schemas.microsoft.com/office/drawing/2014/main" val="4260209071"/>
                  </a:ext>
                </a:extLst>
              </a:tr>
              <a:tr h="0">
                <a:tc>
                  <a:txBody>
                    <a:bodyPr/>
                    <a:lstStyle/>
                    <a:p>
                      <a:pPr algn="l"/>
                      <a:r>
                        <a:rPr lang="es-MX" sz="1100" dirty="0"/>
                        <a:t>Dispuesto a comprar marcas propias</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solidFill>
                      <a:srgbClr val="FFFF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tc>
                <a:extLst>
                  <a:ext uri="{0D108BD9-81ED-4DB2-BD59-A6C34878D82A}">
                    <a16:rowId xmlns:a16="http://schemas.microsoft.com/office/drawing/2014/main" val="3280778671"/>
                  </a:ext>
                </a:extLst>
              </a:tr>
              <a:tr h="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s-MX" sz="1100" dirty="0"/>
                        <a:t>Compro en canal tradicional como canal de emergencia</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tc>
                <a:tc>
                  <a:txBody>
                    <a:bodyPr/>
                    <a:lstStyle/>
                    <a:p>
                      <a:pPr algn="ctr"/>
                      <a:endParaRPr lang="es-MX" sz="1100" dirty="0"/>
                    </a:p>
                  </a:txBody>
                  <a:tcPr anchor="ctr">
                    <a:solidFill>
                      <a:srgbClr val="FFFF00"/>
                    </a:solidFill>
                  </a:tcPr>
                </a:tc>
                <a:tc>
                  <a:txBody>
                    <a:bodyPr/>
                    <a:lstStyle/>
                    <a:p>
                      <a:pPr algn="ctr"/>
                      <a:endParaRPr lang="es-MX" sz="1100" dirty="0"/>
                    </a:p>
                  </a:txBody>
                  <a:tcPr anchor="ctr"/>
                </a:tc>
                <a:tc>
                  <a:txBody>
                    <a:bodyPr/>
                    <a:lstStyle/>
                    <a:p>
                      <a:pPr algn="ctr"/>
                      <a:endParaRPr lang="es-MX" sz="1100" dirty="0"/>
                    </a:p>
                  </a:txBody>
                  <a:tcPr anchor="ctr"/>
                </a:tc>
                <a:extLst>
                  <a:ext uri="{0D108BD9-81ED-4DB2-BD59-A6C34878D82A}">
                    <a16:rowId xmlns:a16="http://schemas.microsoft.com/office/drawing/2014/main" val="3927317875"/>
                  </a:ext>
                </a:extLst>
              </a:tr>
              <a:tr h="197572">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s-MX" sz="1100" dirty="0"/>
                        <a:t>Hago mi despensa en el canal con mejor beneficio en precios / rendimiento</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solidFill>
                      <a:srgbClr val="FFFF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tc>
                <a:tc>
                  <a:txBody>
                    <a:bodyPr/>
                    <a:lstStyle/>
                    <a:p>
                      <a:pPr algn="ctr"/>
                      <a:endParaRPr lang="es-MX" sz="1100" dirty="0"/>
                    </a:p>
                  </a:txBody>
                  <a:tcPr anchor="ctr"/>
                </a:tc>
                <a:extLst>
                  <a:ext uri="{0D108BD9-81ED-4DB2-BD59-A6C34878D82A}">
                    <a16:rowId xmlns:a16="http://schemas.microsoft.com/office/drawing/2014/main" val="3549976158"/>
                  </a:ext>
                </a:extLst>
              </a:tr>
              <a:tr h="197572">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s-MX" sz="1100" dirty="0"/>
                        <a:t>Priorizo al máximo bebidas, botanas, galletas y algunos alimentos</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s-MX" sz="1100" dirty="0"/>
                    </a:p>
                  </a:txBody>
                  <a:tcPr anchor="ctr">
                    <a:solidFill>
                      <a:srgbClr val="FFFF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s-MX" sz="1100" dirty="0"/>
                    </a:p>
                  </a:txBody>
                  <a:tcPr anchor="ctr"/>
                </a:tc>
                <a:tc>
                  <a:txBody>
                    <a:bodyPr/>
                    <a:lstStyle/>
                    <a:p>
                      <a:pPr algn="ctr"/>
                      <a:endParaRPr lang="es-MX" sz="1100" dirty="0"/>
                    </a:p>
                  </a:txBody>
                  <a:tcPr anchor="ctr"/>
                </a:tc>
                <a:extLst>
                  <a:ext uri="{0D108BD9-81ED-4DB2-BD59-A6C34878D82A}">
                    <a16:rowId xmlns:a16="http://schemas.microsoft.com/office/drawing/2014/main" val="1867736530"/>
                  </a:ext>
                </a:extLst>
              </a:tr>
              <a:tr h="197572">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s-MX" sz="1100" dirty="0"/>
                        <a:t>Despriorizo categorías del hogar / higiene</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solidFill>
                      <a:srgbClr val="FFFF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s-MX" sz="1100" dirty="0"/>
                    </a:p>
                  </a:txBody>
                  <a:tcPr anchor="ctr"/>
                </a:tc>
                <a:tc>
                  <a:txBody>
                    <a:bodyPr/>
                    <a:lstStyle/>
                    <a:p>
                      <a:pPr algn="ctr"/>
                      <a:endParaRPr lang="es-MX" sz="1100" dirty="0"/>
                    </a:p>
                  </a:txBody>
                  <a:tcPr anchor="ctr"/>
                </a:tc>
                <a:extLst>
                  <a:ext uri="{0D108BD9-81ED-4DB2-BD59-A6C34878D82A}">
                    <a16:rowId xmlns:a16="http://schemas.microsoft.com/office/drawing/2014/main" val="4009371156"/>
                  </a:ext>
                </a:extLst>
              </a:tr>
              <a:tr h="197572">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s-MX" sz="1100" dirty="0"/>
                        <a:t>Busco puntos de precio bajo en el canal tradicional</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s-MX" sz="1100" dirty="0"/>
                    </a:p>
                  </a:txBody>
                  <a:tcPr anchor="ctr">
                    <a:solidFill>
                      <a:srgbClr val="FFFF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s-MX" sz="1100" dirty="0"/>
                    </a:p>
                  </a:txBody>
                  <a:tcPr anchor="ctr"/>
                </a:tc>
                <a:tc>
                  <a:txBody>
                    <a:bodyPr/>
                    <a:lstStyle/>
                    <a:p>
                      <a:pPr algn="ctr"/>
                      <a:endParaRPr lang="es-MX" sz="1100" dirty="0"/>
                    </a:p>
                  </a:txBody>
                  <a:tcPr anchor="ctr"/>
                </a:tc>
                <a:extLst>
                  <a:ext uri="{0D108BD9-81ED-4DB2-BD59-A6C34878D82A}">
                    <a16:rowId xmlns:a16="http://schemas.microsoft.com/office/drawing/2014/main" val="2972168061"/>
                  </a:ext>
                </a:extLst>
              </a:tr>
              <a:tr h="197572">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s-MX" sz="1100" dirty="0"/>
                        <a:t>Dispuesto a comprar marcas premium</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s-MX" sz="1100" dirty="0"/>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solidFill>
                      <a:srgbClr val="FFFF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100" dirty="0"/>
                        <a:t>⏺️</a:t>
                      </a:r>
                    </a:p>
                  </a:txBody>
                  <a:tcPr anchor="ctr"/>
                </a:tc>
                <a:extLst>
                  <a:ext uri="{0D108BD9-81ED-4DB2-BD59-A6C34878D82A}">
                    <a16:rowId xmlns:a16="http://schemas.microsoft.com/office/drawing/2014/main" val="1515675454"/>
                  </a:ext>
                </a:extLst>
              </a:tr>
            </a:tbl>
          </a:graphicData>
        </a:graphic>
      </p:graphicFrame>
      <p:pic>
        <p:nvPicPr>
          <p:cNvPr id="25" name="Imagen 24">
            <a:extLst>
              <a:ext uri="{FF2B5EF4-FFF2-40B4-BE49-F238E27FC236}">
                <a16:creationId xmlns:a16="http://schemas.microsoft.com/office/drawing/2014/main" id="{D12D64B6-B883-FB6C-ECEA-F8F5E49A64CD}"/>
              </a:ext>
            </a:extLst>
          </p:cNvPr>
          <p:cNvPicPr>
            <a:picLocks noChangeAspect="1"/>
          </p:cNvPicPr>
          <p:nvPr/>
        </p:nvPicPr>
        <p:blipFill>
          <a:blip r:embed="rId4"/>
          <a:stretch>
            <a:fillRect/>
          </a:stretch>
        </p:blipFill>
        <p:spPr>
          <a:xfrm>
            <a:off x="3771705" y="1547544"/>
            <a:ext cx="1334985" cy="1334985"/>
          </a:xfrm>
          <a:prstGeom prst="rect">
            <a:avLst/>
          </a:prstGeom>
        </p:spPr>
      </p:pic>
      <p:sp>
        <p:nvSpPr>
          <p:cNvPr id="26" name="CuadroTexto 25">
            <a:extLst>
              <a:ext uri="{FF2B5EF4-FFF2-40B4-BE49-F238E27FC236}">
                <a16:creationId xmlns:a16="http://schemas.microsoft.com/office/drawing/2014/main" id="{A5843AFD-71FC-AED5-07F4-3D3A99CDCED5}"/>
              </a:ext>
            </a:extLst>
          </p:cNvPr>
          <p:cNvSpPr txBox="1"/>
          <p:nvPr/>
        </p:nvSpPr>
        <p:spPr>
          <a:xfrm>
            <a:off x="4162599" y="2197278"/>
            <a:ext cx="689755" cy="369332"/>
          </a:xfrm>
          <a:prstGeom prst="rect">
            <a:avLst/>
          </a:prstGeom>
          <a:noFill/>
        </p:spPr>
        <p:txBody>
          <a:bodyPr wrap="square" rtlCol="0">
            <a:spAutoFit/>
          </a:bodyPr>
          <a:lstStyle/>
          <a:p>
            <a:r>
              <a:rPr lang="es-MX" b="1" dirty="0"/>
              <a:t>PIB</a:t>
            </a:r>
          </a:p>
        </p:txBody>
      </p:sp>
      <p:sp>
        <p:nvSpPr>
          <p:cNvPr id="8192" name="CuadroTexto 8191">
            <a:extLst>
              <a:ext uri="{FF2B5EF4-FFF2-40B4-BE49-F238E27FC236}">
                <a16:creationId xmlns:a16="http://schemas.microsoft.com/office/drawing/2014/main" id="{0EDDB7F4-2AEB-3E13-4D43-78F905F7A102}"/>
              </a:ext>
            </a:extLst>
          </p:cNvPr>
          <p:cNvSpPr txBox="1"/>
          <p:nvPr/>
        </p:nvSpPr>
        <p:spPr>
          <a:xfrm>
            <a:off x="2411872" y="3933004"/>
            <a:ext cx="3305816" cy="3770263"/>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23900" b="1" dirty="0">
                <a:solidFill>
                  <a:schemeClr val="lt1"/>
                </a:solidFill>
                <a:latin typeface="+mn-lt"/>
                <a:ea typeface="+mn-ea"/>
                <a:cs typeface="+mn-cs"/>
              </a:rPr>
              <a:t>🫤</a:t>
            </a:r>
          </a:p>
        </p:txBody>
      </p:sp>
      <p:cxnSp>
        <p:nvCxnSpPr>
          <p:cNvPr id="8" name="Conector recto de flecha 7">
            <a:extLst>
              <a:ext uri="{FF2B5EF4-FFF2-40B4-BE49-F238E27FC236}">
                <a16:creationId xmlns:a16="http://schemas.microsoft.com/office/drawing/2014/main" id="{901E791B-FE05-C26B-C22C-1A0BEDE47B55}"/>
              </a:ext>
            </a:extLst>
          </p:cNvPr>
          <p:cNvCxnSpPr>
            <a:cxnSpLocks/>
          </p:cNvCxnSpPr>
          <p:nvPr/>
        </p:nvCxnSpPr>
        <p:spPr>
          <a:xfrm>
            <a:off x="690716" y="1247433"/>
            <a:ext cx="6418006" cy="0"/>
          </a:xfrm>
          <a:prstGeom prst="straightConnector1">
            <a:avLst/>
          </a:prstGeom>
          <a:ln w="38100" cap="flat" cmpd="sng" algn="ctr">
            <a:solidFill>
              <a:srgbClr val="FF853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4" name="CuadroTexto 13">
            <a:extLst>
              <a:ext uri="{FF2B5EF4-FFF2-40B4-BE49-F238E27FC236}">
                <a16:creationId xmlns:a16="http://schemas.microsoft.com/office/drawing/2014/main" id="{17B724AD-416D-204A-F09C-02325F1267C7}"/>
              </a:ext>
            </a:extLst>
          </p:cNvPr>
          <p:cNvSpPr txBox="1"/>
          <p:nvPr/>
        </p:nvSpPr>
        <p:spPr>
          <a:xfrm>
            <a:off x="1219119" y="912107"/>
            <a:ext cx="6165215" cy="307777"/>
          </a:xfrm>
          <a:prstGeom prst="rect">
            <a:avLst/>
          </a:prstGeom>
          <a:noFill/>
        </p:spPr>
        <p:txBody>
          <a:bodyPr wrap="square" rtlCol="0">
            <a:spAutoFit/>
          </a:bodyPr>
          <a:lstStyle/>
          <a:p>
            <a:r>
              <a:rPr lang="es-MX" sz="1400" b="1" dirty="0">
                <a:solidFill>
                  <a:schemeClr val="bg1"/>
                </a:solidFill>
              </a:rPr>
              <a:t>Aumentan o reducen confianza para comprar marcas de consumo masivo </a:t>
            </a:r>
          </a:p>
        </p:txBody>
      </p:sp>
      <p:pic>
        <p:nvPicPr>
          <p:cNvPr id="15" name="Imagen 14">
            <a:extLst>
              <a:ext uri="{FF2B5EF4-FFF2-40B4-BE49-F238E27FC236}">
                <a16:creationId xmlns:a16="http://schemas.microsoft.com/office/drawing/2014/main" id="{42235EA9-058F-AAE6-1EAC-4856AB40FFEE}"/>
              </a:ext>
            </a:extLst>
          </p:cNvPr>
          <p:cNvPicPr>
            <a:picLocks noChangeAspect="1"/>
          </p:cNvPicPr>
          <p:nvPr/>
        </p:nvPicPr>
        <p:blipFill>
          <a:blip r:embed="rId5"/>
          <a:stretch>
            <a:fillRect/>
          </a:stretch>
        </p:blipFill>
        <p:spPr>
          <a:xfrm>
            <a:off x="517724" y="1056506"/>
            <a:ext cx="2557151" cy="2557151"/>
          </a:xfrm>
          <a:prstGeom prst="rect">
            <a:avLst/>
          </a:prstGeom>
        </p:spPr>
      </p:pic>
      <p:sp>
        <p:nvSpPr>
          <p:cNvPr id="20" name="CuadroTexto 19">
            <a:extLst>
              <a:ext uri="{FF2B5EF4-FFF2-40B4-BE49-F238E27FC236}">
                <a16:creationId xmlns:a16="http://schemas.microsoft.com/office/drawing/2014/main" id="{CD6FD381-A94B-0930-51DB-7561E63E8515}"/>
              </a:ext>
            </a:extLst>
          </p:cNvPr>
          <p:cNvSpPr txBox="1"/>
          <p:nvPr/>
        </p:nvSpPr>
        <p:spPr>
          <a:xfrm>
            <a:off x="999765" y="2189942"/>
            <a:ext cx="2090216" cy="584775"/>
          </a:xfrm>
          <a:prstGeom prst="rect">
            <a:avLst/>
          </a:prstGeom>
          <a:noFill/>
        </p:spPr>
        <p:txBody>
          <a:bodyPr wrap="square" rtlCol="0">
            <a:spAutoFit/>
          </a:bodyPr>
          <a:lstStyle/>
          <a:p>
            <a:r>
              <a:rPr lang="es-MX" sz="3200" b="1" dirty="0"/>
              <a:t>Inflación</a:t>
            </a:r>
          </a:p>
        </p:txBody>
      </p:sp>
      <p:sp>
        <p:nvSpPr>
          <p:cNvPr id="24" name="Rayo 23">
            <a:extLst>
              <a:ext uri="{FF2B5EF4-FFF2-40B4-BE49-F238E27FC236}">
                <a16:creationId xmlns:a16="http://schemas.microsoft.com/office/drawing/2014/main" id="{3C3FA7E5-8599-128E-BFA8-D46EAB3BB0FC}"/>
              </a:ext>
            </a:extLst>
          </p:cNvPr>
          <p:cNvSpPr/>
          <p:nvPr/>
        </p:nvSpPr>
        <p:spPr>
          <a:xfrm rot="1804573">
            <a:off x="566155" y="2535231"/>
            <a:ext cx="476326" cy="478971"/>
          </a:xfrm>
          <a:prstGeom prst="lightningBol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Rayo 26">
            <a:extLst>
              <a:ext uri="{FF2B5EF4-FFF2-40B4-BE49-F238E27FC236}">
                <a16:creationId xmlns:a16="http://schemas.microsoft.com/office/drawing/2014/main" id="{8523E792-AB47-40CF-48E1-EC8B22227A6E}"/>
              </a:ext>
            </a:extLst>
          </p:cNvPr>
          <p:cNvSpPr/>
          <p:nvPr/>
        </p:nvSpPr>
        <p:spPr>
          <a:xfrm rot="1804573">
            <a:off x="1032019" y="2884276"/>
            <a:ext cx="476326" cy="478971"/>
          </a:xfrm>
          <a:prstGeom prst="lightningBol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8" name="Imagen 27">
            <a:extLst>
              <a:ext uri="{FF2B5EF4-FFF2-40B4-BE49-F238E27FC236}">
                <a16:creationId xmlns:a16="http://schemas.microsoft.com/office/drawing/2014/main" id="{77F04E63-E9E4-5226-9B6C-C4C0CEDF15B1}"/>
              </a:ext>
            </a:extLst>
          </p:cNvPr>
          <p:cNvPicPr>
            <a:picLocks noChangeAspect="1"/>
          </p:cNvPicPr>
          <p:nvPr/>
        </p:nvPicPr>
        <p:blipFill>
          <a:blip r:embed="rId4"/>
          <a:stretch>
            <a:fillRect/>
          </a:stretch>
        </p:blipFill>
        <p:spPr>
          <a:xfrm>
            <a:off x="4152875" y="2262529"/>
            <a:ext cx="1907630" cy="1907630"/>
          </a:xfrm>
          <a:prstGeom prst="rect">
            <a:avLst/>
          </a:prstGeom>
        </p:spPr>
      </p:pic>
      <p:sp>
        <p:nvSpPr>
          <p:cNvPr id="29" name="CuadroTexto 28">
            <a:extLst>
              <a:ext uri="{FF2B5EF4-FFF2-40B4-BE49-F238E27FC236}">
                <a16:creationId xmlns:a16="http://schemas.microsoft.com/office/drawing/2014/main" id="{C320E867-2630-D02A-CDAF-0587B93E5847}"/>
              </a:ext>
            </a:extLst>
          </p:cNvPr>
          <p:cNvSpPr txBox="1"/>
          <p:nvPr/>
        </p:nvSpPr>
        <p:spPr>
          <a:xfrm>
            <a:off x="4665363" y="3201876"/>
            <a:ext cx="957364" cy="369332"/>
          </a:xfrm>
          <a:prstGeom prst="rect">
            <a:avLst/>
          </a:prstGeom>
          <a:noFill/>
        </p:spPr>
        <p:txBody>
          <a:bodyPr wrap="square" rtlCol="0">
            <a:spAutoFit/>
          </a:bodyPr>
          <a:lstStyle/>
          <a:p>
            <a:r>
              <a:rPr lang="es-MX" b="1" dirty="0"/>
              <a:t>Empleo</a:t>
            </a:r>
          </a:p>
        </p:txBody>
      </p:sp>
      <p:pic>
        <p:nvPicPr>
          <p:cNvPr id="40" name="Imagen 39">
            <a:extLst>
              <a:ext uri="{FF2B5EF4-FFF2-40B4-BE49-F238E27FC236}">
                <a16:creationId xmlns:a16="http://schemas.microsoft.com/office/drawing/2014/main" id="{6AB20461-E8BB-B1CF-3010-93AB5449365B}"/>
              </a:ext>
            </a:extLst>
          </p:cNvPr>
          <p:cNvPicPr>
            <a:picLocks noChangeAspect="1"/>
          </p:cNvPicPr>
          <p:nvPr/>
        </p:nvPicPr>
        <p:blipFill>
          <a:blip r:embed="rId4"/>
          <a:stretch>
            <a:fillRect/>
          </a:stretch>
        </p:blipFill>
        <p:spPr>
          <a:xfrm>
            <a:off x="5377273" y="1205416"/>
            <a:ext cx="2181048" cy="2181048"/>
          </a:xfrm>
          <a:prstGeom prst="rect">
            <a:avLst/>
          </a:prstGeom>
        </p:spPr>
      </p:pic>
      <p:sp>
        <p:nvSpPr>
          <p:cNvPr id="41" name="CuadroTexto 40">
            <a:extLst>
              <a:ext uri="{FF2B5EF4-FFF2-40B4-BE49-F238E27FC236}">
                <a16:creationId xmlns:a16="http://schemas.microsoft.com/office/drawing/2014/main" id="{81BC677B-750B-FA35-564D-75F344DB8A3B}"/>
              </a:ext>
            </a:extLst>
          </p:cNvPr>
          <p:cNvSpPr txBox="1"/>
          <p:nvPr/>
        </p:nvSpPr>
        <p:spPr>
          <a:xfrm>
            <a:off x="5738251" y="2282274"/>
            <a:ext cx="1400254" cy="461665"/>
          </a:xfrm>
          <a:prstGeom prst="rect">
            <a:avLst/>
          </a:prstGeom>
          <a:noFill/>
        </p:spPr>
        <p:txBody>
          <a:bodyPr wrap="square" rtlCol="0">
            <a:spAutoFit/>
          </a:bodyPr>
          <a:lstStyle/>
          <a:p>
            <a:r>
              <a:rPr lang="es-MX" sz="2400" b="1" dirty="0"/>
              <a:t>Remesas</a:t>
            </a:r>
            <a:endParaRPr lang="es-MX" sz="2000" b="1" dirty="0"/>
          </a:p>
        </p:txBody>
      </p:sp>
      <p:sp>
        <p:nvSpPr>
          <p:cNvPr id="42" name="Sol 41">
            <a:extLst>
              <a:ext uri="{FF2B5EF4-FFF2-40B4-BE49-F238E27FC236}">
                <a16:creationId xmlns:a16="http://schemas.microsoft.com/office/drawing/2014/main" id="{49284365-9626-16FA-1E1F-09C3D3FC8CAD}"/>
              </a:ext>
            </a:extLst>
          </p:cNvPr>
          <p:cNvSpPr/>
          <p:nvPr/>
        </p:nvSpPr>
        <p:spPr>
          <a:xfrm>
            <a:off x="7066102" y="1928330"/>
            <a:ext cx="468085" cy="453614"/>
          </a:xfrm>
          <a:prstGeom prst="sun">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3" name="Imagen 42">
            <a:extLst>
              <a:ext uri="{FF2B5EF4-FFF2-40B4-BE49-F238E27FC236}">
                <a16:creationId xmlns:a16="http://schemas.microsoft.com/office/drawing/2014/main" id="{64601F80-5C34-3CAE-6599-A8DAF7D6872D}"/>
              </a:ext>
            </a:extLst>
          </p:cNvPr>
          <p:cNvPicPr>
            <a:picLocks noChangeAspect="1"/>
          </p:cNvPicPr>
          <p:nvPr/>
        </p:nvPicPr>
        <p:blipFill>
          <a:blip r:embed="rId5"/>
          <a:stretch>
            <a:fillRect/>
          </a:stretch>
        </p:blipFill>
        <p:spPr>
          <a:xfrm>
            <a:off x="1711950" y="3815654"/>
            <a:ext cx="1007280" cy="1007280"/>
          </a:xfrm>
          <a:prstGeom prst="rect">
            <a:avLst/>
          </a:prstGeom>
        </p:spPr>
      </p:pic>
      <p:sp>
        <p:nvSpPr>
          <p:cNvPr id="44" name="CuadroTexto 43">
            <a:extLst>
              <a:ext uri="{FF2B5EF4-FFF2-40B4-BE49-F238E27FC236}">
                <a16:creationId xmlns:a16="http://schemas.microsoft.com/office/drawing/2014/main" id="{C236C03B-D3DD-5FED-F6B3-EC24C2871893}"/>
              </a:ext>
            </a:extLst>
          </p:cNvPr>
          <p:cNvSpPr txBox="1"/>
          <p:nvPr/>
        </p:nvSpPr>
        <p:spPr>
          <a:xfrm>
            <a:off x="1669446" y="4161596"/>
            <a:ext cx="1019368" cy="430887"/>
          </a:xfrm>
          <a:prstGeom prst="rect">
            <a:avLst/>
          </a:prstGeom>
          <a:noFill/>
        </p:spPr>
        <p:txBody>
          <a:bodyPr wrap="square" rtlCol="0">
            <a:spAutoFit/>
          </a:bodyPr>
          <a:lstStyle/>
          <a:p>
            <a:pPr algn="ctr"/>
            <a:r>
              <a:rPr lang="es-MX" sz="1100" b="1" dirty="0"/>
              <a:t>Conflictos Globales</a:t>
            </a:r>
          </a:p>
        </p:txBody>
      </p:sp>
      <p:pic>
        <p:nvPicPr>
          <p:cNvPr id="47" name="Imagen 46">
            <a:extLst>
              <a:ext uri="{FF2B5EF4-FFF2-40B4-BE49-F238E27FC236}">
                <a16:creationId xmlns:a16="http://schemas.microsoft.com/office/drawing/2014/main" id="{CABBD19A-7853-BE9F-1C35-3AA6740F8F4A}"/>
              </a:ext>
            </a:extLst>
          </p:cNvPr>
          <p:cNvPicPr>
            <a:picLocks noChangeAspect="1"/>
          </p:cNvPicPr>
          <p:nvPr/>
        </p:nvPicPr>
        <p:blipFill>
          <a:blip r:embed="rId4"/>
          <a:stretch>
            <a:fillRect/>
          </a:stretch>
        </p:blipFill>
        <p:spPr>
          <a:xfrm>
            <a:off x="5679741" y="2566610"/>
            <a:ext cx="1334985" cy="1334985"/>
          </a:xfrm>
          <a:prstGeom prst="rect">
            <a:avLst/>
          </a:prstGeom>
        </p:spPr>
      </p:pic>
      <p:sp>
        <p:nvSpPr>
          <p:cNvPr id="48" name="CuadroTexto 47">
            <a:extLst>
              <a:ext uri="{FF2B5EF4-FFF2-40B4-BE49-F238E27FC236}">
                <a16:creationId xmlns:a16="http://schemas.microsoft.com/office/drawing/2014/main" id="{C7C25FCA-5C6D-246A-46C4-F6BE139F98DB}"/>
              </a:ext>
            </a:extLst>
          </p:cNvPr>
          <p:cNvSpPr txBox="1"/>
          <p:nvPr/>
        </p:nvSpPr>
        <p:spPr>
          <a:xfrm>
            <a:off x="6125870" y="3183686"/>
            <a:ext cx="906662" cy="307777"/>
          </a:xfrm>
          <a:prstGeom prst="rect">
            <a:avLst/>
          </a:prstGeom>
          <a:noFill/>
        </p:spPr>
        <p:txBody>
          <a:bodyPr wrap="square" rtlCol="0">
            <a:spAutoFit/>
          </a:bodyPr>
          <a:lstStyle/>
          <a:p>
            <a:r>
              <a:rPr lang="es-MX" sz="1400" b="1" dirty="0"/>
              <a:t>ICC</a:t>
            </a:r>
          </a:p>
        </p:txBody>
      </p:sp>
      <p:pic>
        <p:nvPicPr>
          <p:cNvPr id="49" name="Imagen 48">
            <a:extLst>
              <a:ext uri="{FF2B5EF4-FFF2-40B4-BE49-F238E27FC236}">
                <a16:creationId xmlns:a16="http://schemas.microsoft.com/office/drawing/2014/main" id="{A1FEC3CD-32D4-DD31-C555-F2DB6B378FEA}"/>
              </a:ext>
            </a:extLst>
          </p:cNvPr>
          <p:cNvPicPr>
            <a:picLocks noChangeAspect="1"/>
          </p:cNvPicPr>
          <p:nvPr/>
        </p:nvPicPr>
        <p:blipFill>
          <a:blip r:embed="rId4"/>
          <a:stretch>
            <a:fillRect/>
          </a:stretch>
        </p:blipFill>
        <p:spPr>
          <a:xfrm>
            <a:off x="6268500" y="3221232"/>
            <a:ext cx="1334985" cy="1334985"/>
          </a:xfrm>
          <a:prstGeom prst="rect">
            <a:avLst/>
          </a:prstGeom>
        </p:spPr>
      </p:pic>
      <p:sp>
        <p:nvSpPr>
          <p:cNvPr id="50" name="CuadroTexto 49">
            <a:extLst>
              <a:ext uri="{FF2B5EF4-FFF2-40B4-BE49-F238E27FC236}">
                <a16:creationId xmlns:a16="http://schemas.microsoft.com/office/drawing/2014/main" id="{63F46301-5722-EC81-8E5E-E229740E5741}"/>
              </a:ext>
            </a:extLst>
          </p:cNvPr>
          <p:cNvSpPr txBox="1"/>
          <p:nvPr/>
        </p:nvSpPr>
        <p:spPr>
          <a:xfrm>
            <a:off x="6562230" y="3805651"/>
            <a:ext cx="906662" cy="415498"/>
          </a:xfrm>
          <a:prstGeom prst="rect">
            <a:avLst/>
          </a:prstGeom>
          <a:noFill/>
        </p:spPr>
        <p:txBody>
          <a:bodyPr wrap="square" rtlCol="0">
            <a:spAutoFit/>
          </a:bodyPr>
          <a:lstStyle/>
          <a:p>
            <a:r>
              <a:rPr lang="es-MX" sz="1050" b="1" dirty="0"/>
              <a:t>Aprobación Presidencial</a:t>
            </a:r>
          </a:p>
        </p:txBody>
      </p:sp>
      <p:sp>
        <p:nvSpPr>
          <p:cNvPr id="51" name="Sol 50">
            <a:extLst>
              <a:ext uri="{FF2B5EF4-FFF2-40B4-BE49-F238E27FC236}">
                <a16:creationId xmlns:a16="http://schemas.microsoft.com/office/drawing/2014/main" id="{9EDFA04A-689F-FF9D-2E60-DD0D3BBE674A}"/>
              </a:ext>
            </a:extLst>
          </p:cNvPr>
          <p:cNvSpPr/>
          <p:nvPr/>
        </p:nvSpPr>
        <p:spPr>
          <a:xfrm>
            <a:off x="7173863" y="3438770"/>
            <a:ext cx="468085" cy="453614"/>
          </a:xfrm>
          <a:prstGeom prst="sun">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2" name="Imagen 51">
            <a:extLst>
              <a:ext uri="{FF2B5EF4-FFF2-40B4-BE49-F238E27FC236}">
                <a16:creationId xmlns:a16="http://schemas.microsoft.com/office/drawing/2014/main" id="{C8CEDD49-799B-AA5F-EF3A-6A4D64B9D897}"/>
              </a:ext>
            </a:extLst>
          </p:cNvPr>
          <p:cNvPicPr>
            <a:picLocks noChangeAspect="1"/>
          </p:cNvPicPr>
          <p:nvPr/>
        </p:nvPicPr>
        <p:blipFill>
          <a:blip r:embed="rId5"/>
          <a:stretch>
            <a:fillRect/>
          </a:stretch>
        </p:blipFill>
        <p:spPr>
          <a:xfrm>
            <a:off x="1012660" y="3281245"/>
            <a:ext cx="1007280" cy="1007280"/>
          </a:xfrm>
          <a:prstGeom prst="rect">
            <a:avLst/>
          </a:prstGeom>
        </p:spPr>
      </p:pic>
      <p:sp>
        <p:nvSpPr>
          <p:cNvPr id="53" name="CuadroTexto 52">
            <a:extLst>
              <a:ext uri="{FF2B5EF4-FFF2-40B4-BE49-F238E27FC236}">
                <a16:creationId xmlns:a16="http://schemas.microsoft.com/office/drawing/2014/main" id="{CBB63586-EAD5-90CA-7F8F-4B20DDEB9D00}"/>
              </a:ext>
            </a:extLst>
          </p:cNvPr>
          <p:cNvSpPr txBox="1"/>
          <p:nvPr/>
        </p:nvSpPr>
        <p:spPr>
          <a:xfrm>
            <a:off x="1013134" y="3702737"/>
            <a:ext cx="1019368" cy="261610"/>
          </a:xfrm>
          <a:prstGeom prst="rect">
            <a:avLst/>
          </a:prstGeom>
          <a:noFill/>
        </p:spPr>
        <p:txBody>
          <a:bodyPr wrap="square" rtlCol="0">
            <a:spAutoFit/>
          </a:bodyPr>
          <a:lstStyle/>
          <a:p>
            <a:pPr algn="ctr"/>
            <a:r>
              <a:rPr lang="es-MX" sz="1100" b="1" dirty="0"/>
              <a:t>Inseguridad</a:t>
            </a:r>
          </a:p>
        </p:txBody>
      </p:sp>
      <p:sp>
        <p:nvSpPr>
          <p:cNvPr id="54" name="Rayo 53">
            <a:extLst>
              <a:ext uri="{FF2B5EF4-FFF2-40B4-BE49-F238E27FC236}">
                <a16:creationId xmlns:a16="http://schemas.microsoft.com/office/drawing/2014/main" id="{E92C7FB9-16A7-9C8F-5B8C-37C3AD0CC13A}"/>
              </a:ext>
            </a:extLst>
          </p:cNvPr>
          <p:cNvSpPr/>
          <p:nvPr/>
        </p:nvSpPr>
        <p:spPr>
          <a:xfrm rot="1804573">
            <a:off x="943654" y="3969210"/>
            <a:ext cx="476326" cy="478971"/>
          </a:xfrm>
          <a:prstGeom prst="lightningBol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9" name="Rectángulo 58">
            <a:extLst>
              <a:ext uri="{FF2B5EF4-FFF2-40B4-BE49-F238E27FC236}">
                <a16:creationId xmlns:a16="http://schemas.microsoft.com/office/drawing/2014/main" id="{798D2F45-FEFF-2461-FAFF-17F4A081B04B}"/>
              </a:ext>
            </a:extLst>
          </p:cNvPr>
          <p:cNvSpPr/>
          <p:nvPr/>
        </p:nvSpPr>
        <p:spPr>
          <a:xfrm>
            <a:off x="0" y="0"/>
            <a:ext cx="338454" cy="6858000"/>
          </a:xfrm>
          <a:prstGeom prst="rect">
            <a:avLst/>
          </a:prstGeom>
          <a:solidFill>
            <a:srgbClr val="FF8532"/>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s-MX" b="1" dirty="0">
                <a:solidFill>
                  <a:schemeClr val="tx1"/>
                </a:solidFill>
              </a:rPr>
              <a:t>Resumen</a:t>
            </a:r>
          </a:p>
        </p:txBody>
      </p:sp>
      <p:sp>
        <p:nvSpPr>
          <p:cNvPr id="60" name="Sol 59">
            <a:extLst>
              <a:ext uri="{FF2B5EF4-FFF2-40B4-BE49-F238E27FC236}">
                <a16:creationId xmlns:a16="http://schemas.microsoft.com/office/drawing/2014/main" id="{6A613842-02CF-BC98-AF76-5EAA4EE8A956}"/>
              </a:ext>
            </a:extLst>
          </p:cNvPr>
          <p:cNvSpPr/>
          <p:nvPr/>
        </p:nvSpPr>
        <p:spPr>
          <a:xfrm>
            <a:off x="6716840" y="3058127"/>
            <a:ext cx="359776" cy="344132"/>
          </a:xfrm>
          <a:prstGeom prst="sun">
            <a:avLst>
              <a:gd name="adj" fmla="val 12500"/>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1" name="Imagen 60">
            <a:extLst>
              <a:ext uri="{FF2B5EF4-FFF2-40B4-BE49-F238E27FC236}">
                <a16:creationId xmlns:a16="http://schemas.microsoft.com/office/drawing/2014/main" id="{C43E5277-791F-5CF2-56BF-DCC87ED2B37F}"/>
              </a:ext>
            </a:extLst>
          </p:cNvPr>
          <p:cNvPicPr>
            <a:picLocks noChangeAspect="1"/>
          </p:cNvPicPr>
          <p:nvPr/>
        </p:nvPicPr>
        <p:blipFill>
          <a:blip r:embed="rId4"/>
          <a:stretch>
            <a:fillRect/>
          </a:stretch>
        </p:blipFill>
        <p:spPr>
          <a:xfrm>
            <a:off x="2966161" y="2146259"/>
            <a:ext cx="1334985" cy="1334985"/>
          </a:xfrm>
          <a:prstGeom prst="rect">
            <a:avLst/>
          </a:prstGeom>
        </p:spPr>
      </p:pic>
      <p:sp>
        <p:nvSpPr>
          <p:cNvPr id="34" name="CuadroTexto 33">
            <a:extLst>
              <a:ext uri="{FF2B5EF4-FFF2-40B4-BE49-F238E27FC236}">
                <a16:creationId xmlns:a16="http://schemas.microsoft.com/office/drawing/2014/main" id="{55030AEB-B982-DF15-1C1F-26F7766993E7}"/>
              </a:ext>
            </a:extLst>
          </p:cNvPr>
          <p:cNvSpPr txBox="1"/>
          <p:nvPr/>
        </p:nvSpPr>
        <p:spPr>
          <a:xfrm>
            <a:off x="2922588" y="2621432"/>
            <a:ext cx="1436012" cy="584775"/>
          </a:xfrm>
          <a:prstGeom prst="rect">
            <a:avLst/>
          </a:prstGeom>
          <a:noFill/>
        </p:spPr>
        <p:txBody>
          <a:bodyPr wrap="square" rtlCol="0">
            <a:spAutoFit/>
          </a:bodyPr>
          <a:lstStyle/>
          <a:p>
            <a:pPr algn="ctr"/>
            <a:r>
              <a:rPr lang="es-MX" sz="1600" b="1" dirty="0"/>
              <a:t>Elecciones México</a:t>
            </a:r>
          </a:p>
        </p:txBody>
      </p:sp>
      <p:pic>
        <p:nvPicPr>
          <p:cNvPr id="62" name="Imagen 61">
            <a:extLst>
              <a:ext uri="{FF2B5EF4-FFF2-40B4-BE49-F238E27FC236}">
                <a16:creationId xmlns:a16="http://schemas.microsoft.com/office/drawing/2014/main" id="{88518F49-B5E3-94CE-F685-4CF3528C0507}"/>
              </a:ext>
            </a:extLst>
          </p:cNvPr>
          <p:cNvPicPr>
            <a:picLocks noChangeAspect="1"/>
          </p:cNvPicPr>
          <p:nvPr/>
        </p:nvPicPr>
        <p:blipFill>
          <a:blip r:embed="rId4"/>
          <a:stretch>
            <a:fillRect/>
          </a:stretch>
        </p:blipFill>
        <p:spPr>
          <a:xfrm>
            <a:off x="2498075" y="2897373"/>
            <a:ext cx="1334985" cy="1334985"/>
          </a:xfrm>
          <a:prstGeom prst="rect">
            <a:avLst/>
          </a:prstGeom>
        </p:spPr>
      </p:pic>
      <p:sp>
        <p:nvSpPr>
          <p:cNvPr id="39" name="CuadroTexto 38">
            <a:extLst>
              <a:ext uri="{FF2B5EF4-FFF2-40B4-BE49-F238E27FC236}">
                <a16:creationId xmlns:a16="http://schemas.microsoft.com/office/drawing/2014/main" id="{83558FC6-89C8-9232-150B-99971B4ECE5F}"/>
              </a:ext>
            </a:extLst>
          </p:cNvPr>
          <p:cNvSpPr txBox="1"/>
          <p:nvPr/>
        </p:nvSpPr>
        <p:spPr>
          <a:xfrm>
            <a:off x="2144778" y="3456563"/>
            <a:ext cx="2090216" cy="523220"/>
          </a:xfrm>
          <a:prstGeom prst="rect">
            <a:avLst/>
          </a:prstGeom>
          <a:noFill/>
        </p:spPr>
        <p:txBody>
          <a:bodyPr wrap="square" rtlCol="0">
            <a:spAutoFit/>
          </a:bodyPr>
          <a:lstStyle/>
          <a:p>
            <a:pPr algn="ctr"/>
            <a:r>
              <a:rPr lang="es-MX" sz="1400" b="1" dirty="0"/>
              <a:t>Elecciones </a:t>
            </a:r>
          </a:p>
          <a:p>
            <a:pPr algn="ctr"/>
            <a:r>
              <a:rPr lang="es-MX" sz="1400" b="1" dirty="0"/>
              <a:t>EU</a:t>
            </a:r>
          </a:p>
        </p:txBody>
      </p:sp>
    </p:spTree>
    <p:extLst>
      <p:ext uri="{BB962C8B-B14F-4D97-AF65-F5344CB8AC3E}">
        <p14:creationId xmlns:p14="http://schemas.microsoft.com/office/powerpoint/2010/main" val="226868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386850" y="0"/>
            <a:ext cx="4805256" cy="6314017"/>
            <a:chOff x="11080275" y="0"/>
            <a:chExt cx="7207884" cy="9471025"/>
          </a:xfrm>
        </p:grpSpPr>
        <p:pic>
          <p:nvPicPr>
            <p:cNvPr id="3" name="object 3"/>
            <p:cNvPicPr/>
            <p:nvPr/>
          </p:nvPicPr>
          <p:blipFill>
            <a:blip r:embed="rId2" cstate="print"/>
            <a:stretch>
              <a:fillRect/>
            </a:stretch>
          </p:blipFill>
          <p:spPr>
            <a:xfrm>
              <a:off x="12026538" y="0"/>
              <a:ext cx="6261461" cy="7378895"/>
            </a:xfrm>
            <a:prstGeom prst="rect">
              <a:avLst/>
            </a:prstGeom>
          </p:spPr>
        </p:pic>
        <p:sp>
          <p:nvSpPr>
            <p:cNvPr id="4" name="object 4"/>
            <p:cNvSpPr/>
            <p:nvPr/>
          </p:nvSpPr>
          <p:spPr>
            <a:xfrm>
              <a:off x="11118375" y="0"/>
              <a:ext cx="1824989" cy="1003300"/>
            </a:xfrm>
            <a:custGeom>
              <a:avLst/>
              <a:gdLst/>
              <a:ahLst/>
              <a:cxnLst/>
              <a:rect l="l" t="t" r="r" b="b"/>
              <a:pathLst>
                <a:path w="1824990" h="1003300">
                  <a:moveTo>
                    <a:pt x="1824386" y="0"/>
                  </a:moveTo>
                  <a:lnTo>
                    <a:pt x="1824386" y="1002675"/>
                  </a:lnTo>
                  <a:lnTo>
                    <a:pt x="0" y="1002675"/>
                  </a:lnTo>
                </a:path>
              </a:pathLst>
            </a:custGeom>
            <a:ln w="76199">
              <a:solidFill>
                <a:srgbClr val="FFFFFF"/>
              </a:solidFill>
            </a:ln>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6882029" y="6003695"/>
              <a:ext cx="1406525" cy="2348230"/>
            </a:xfrm>
            <a:custGeom>
              <a:avLst/>
              <a:gdLst/>
              <a:ahLst/>
              <a:cxnLst/>
              <a:rect l="l" t="t" r="r" b="b"/>
              <a:pathLst>
                <a:path w="1406525" h="2348229">
                  <a:moveTo>
                    <a:pt x="1405970" y="2347752"/>
                  </a:moveTo>
                  <a:lnTo>
                    <a:pt x="0" y="2347752"/>
                  </a:lnTo>
                  <a:lnTo>
                    <a:pt x="0" y="0"/>
                  </a:lnTo>
                  <a:lnTo>
                    <a:pt x="1405970" y="0"/>
                  </a:lnTo>
                  <a:lnTo>
                    <a:pt x="1405970" y="2347752"/>
                  </a:lnTo>
                  <a:close/>
                </a:path>
              </a:pathLst>
            </a:custGeom>
            <a:solidFill>
              <a:srgbClr val="C2F582">
                <a:alpha val="80999"/>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5917219" y="7955080"/>
              <a:ext cx="1679575" cy="1477645"/>
            </a:xfrm>
            <a:custGeom>
              <a:avLst/>
              <a:gdLst/>
              <a:ahLst/>
              <a:cxnLst/>
              <a:rect l="l" t="t" r="r" b="b"/>
              <a:pathLst>
                <a:path w="1679575" h="1477645">
                  <a:moveTo>
                    <a:pt x="1679575" y="1477564"/>
                  </a:moveTo>
                  <a:lnTo>
                    <a:pt x="0" y="1477564"/>
                  </a:lnTo>
                  <a:lnTo>
                    <a:pt x="0" y="0"/>
                  </a:lnTo>
                  <a:lnTo>
                    <a:pt x="1679575" y="0"/>
                  </a:lnTo>
                  <a:lnTo>
                    <a:pt x="1679575" y="1477564"/>
                  </a:lnTo>
                  <a:close/>
                </a:path>
              </a:pathLst>
            </a:custGeom>
            <a:solidFill>
              <a:srgbClr val="FF7E2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object 10"/>
          <p:cNvSpPr/>
          <p:nvPr/>
        </p:nvSpPr>
        <p:spPr>
          <a:xfrm>
            <a:off x="319404" y="0"/>
            <a:ext cx="19050" cy="6858000"/>
          </a:xfrm>
          <a:custGeom>
            <a:avLst/>
            <a:gdLst/>
            <a:ahLst/>
            <a:cxnLst/>
            <a:rect l="l" t="t" r="r" b="b"/>
            <a:pathLst>
              <a:path w="28575" h="10287000">
                <a:moveTo>
                  <a:pt x="28574" y="10286999"/>
                </a:moveTo>
                <a:lnTo>
                  <a:pt x="0" y="10286999"/>
                </a:lnTo>
                <a:lnTo>
                  <a:pt x="0" y="0"/>
                </a:lnTo>
                <a:lnTo>
                  <a:pt x="28574" y="0"/>
                </a:lnTo>
                <a:lnTo>
                  <a:pt x="28574" y="10286999"/>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5380958" y="885875"/>
            <a:ext cx="1211157" cy="513503"/>
          </a:xfrm>
          <a:custGeom>
            <a:avLst/>
            <a:gdLst/>
            <a:ahLst/>
            <a:cxnLst/>
            <a:rect l="l" t="t" r="r" b="b"/>
            <a:pathLst>
              <a:path w="1816734" h="770255">
                <a:moveTo>
                  <a:pt x="1676759" y="769854"/>
                </a:moveTo>
                <a:lnTo>
                  <a:pt x="1816149" y="636669"/>
                </a:lnTo>
                <a:lnTo>
                  <a:pt x="1816149" y="630408"/>
                </a:lnTo>
                <a:lnTo>
                  <a:pt x="1581790" y="384865"/>
                </a:lnTo>
                <a:lnTo>
                  <a:pt x="1816149" y="139323"/>
                </a:lnTo>
                <a:lnTo>
                  <a:pt x="1816149" y="133065"/>
                </a:lnTo>
                <a:lnTo>
                  <a:pt x="1676759" y="0"/>
                </a:lnTo>
                <a:lnTo>
                  <a:pt x="1632432" y="46437"/>
                </a:lnTo>
                <a:lnTo>
                  <a:pt x="1677621" y="46437"/>
                </a:lnTo>
                <a:lnTo>
                  <a:pt x="1772837" y="137157"/>
                </a:lnTo>
                <a:lnTo>
                  <a:pt x="1536399" y="384865"/>
                </a:lnTo>
                <a:lnTo>
                  <a:pt x="1772837" y="632574"/>
                </a:lnTo>
                <a:lnTo>
                  <a:pt x="1677621" y="723294"/>
                </a:lnTo>
                <a:lnTo>
                  <a:pt x="1632328" y="723294"/>
                </a:lnTo>
                <a:lnTo>
                  <a:pt x="1676759" y="769854"/>
                </a:lnTo>
                <a:close/>
              </a:path>
              <a:path w="1816734" h="770255">
                <a:moveTo>
                  <a:pt x="1239235" y="769854"/>
                </a:moveTo>
                <a:lnTo>
                  <a:pt x="1381997" y="633682"/>
                </a:lnTo>
                <a:lnTo>
                  <a:pt x="1144512" y="384865"/>
                </a:lnTo>
                <a:lnTo>
                  <a:pt x="1381997" y="136048"/>
                </a:lnTo>
                <a:lnTo>
                  <a:pt x="1239235" y="0"/>
                </a:lnTo>
                <a:lnTo>
                  <a:pt x="1194922" y="46437"/>
                </a:lnTo>
                <a:lnTo>
                  <a:pt x="1240343" y="46437"/>
                </a:lnTo>
                <a:lnTo>
                  <a:pt x="1335313" y="137157"/>
                </a:lnTo>
                <a:lnTo>
                  <a:pt x="1098690" y="384865"/>
                </a:lnTo>
                <a:lnTo>
                  <a:pt x="1335313" y="632574"/>
                </a:lnTo>
                <a:lnTo>
                  <a:pt x="1240343" y="723294"/>
                </a:lnTo>
                <a:lnTo>
                  <a:pt x="1194790" y="723294"/>
                </a:lnTo>
                <a:lnTo>
                  <a:pt x="1239235" y="769854"/>
                </a:lnTo>
                <a:close/>
              </a:path>
              <a:path w="1816734" h="770255">
                <a:moveTo>
                  <a:pt x="801711" y="769854"/>
                </a:moveTo>
                <a:lnTo>
                  <a:pt x="944226" y="633682"/>
                </a:lnTo>
                <a:lnTo>
                  <a:pt x="706742" y="384865"/>
                </a:lnTo>
                <a:lnTo>
                  <a:pt x="944226" y="136048"/>
                </a:lnTo>
                <a:lnTo>
                  <a:pt x="801711" y="0"/>
                </a:lnTo>
                <a:lnTo>
                  <a:pt x="757398" y="46437"/>
                </a:lnTo>
                <a:lnTo>
                  <a:pt x="802758" y="46437"/>
                </a:lnTo>
                <a:lnTo>
                  <a:pt x="897789" y="137157"/>
                </a:lnTo>
                <a:lnTo>
                  <a:pt x="661413" y="384865"/>
                </a:lnTo>
                <a:lnTo>
                  <a:pt x="897789" y="632574"/>
                </a:lnTo>
                <a:lnTo>
                  <a:pt x="802758" y="723294"/>
                </a:lnTo>
                <a:lnTo>
                  <a:pt x="757266" y="723294"/>
                </a:lnTo>
                <a:lnTo>
                  <a:pt x="801711" y="769854"/>
                </a:lnTo>
                <a:close/>
              </a:path>
              <a:path w="1816734" h="770255">
                <a:moveTo>
                  <a:pt x="364187" y="769854"/>
                </a:moveTo>
                <a:lnTo>
                  <a:pt x="506703" y="633682"/>
                </a:lnTo>
                <a:lnTo>
                  <a:pt x="269218" y="384865"/>
                </a:lnTo>
                <a:lnTo>
                  <a:pt x="506703" y="136048"/>
                </a:lnTo>
                <a:lnTo>
                  <a:pt x="364187" y="0"/>
                </a:lnTo>
                <a:lnTo>
                  <a:pt x="319874" y="46437"/>
                </a:lnTo>
                <a:lnTo>
                  <a:pt x="365234" y="46437"/>
                </a:lnTo>
                <a:lnTo>
                  <a:pt x="460265" y="137157"/>
                </a:lnTo>
                <a:lnTo>
                  <a:pt x="223827" y="384865"/>
                </a:lnTo>
                <a:lnTo>
                  <a:pt x="460265" y="632574"/>
                </a:lnTo>
                <a:lnTo>
                  <a:pt x="365234" y="723294"/>
                </a:lnTo>
                <a:lnTo>
                  <a:pt x="319742" y="723294"/>
                </a:lnTo>
                <a:lnTo>
                  <a:pt x="364187" y="769854"/>
                </a:lnTo>
                <a:close/>
              </a:path>
              <a:path w="1816734" h="770255">
                <a:moveTo>
                  <a:pt x="1632328" y="723294"/>
                </a:moveTo>
                <a:lnTo>
                  <a:pt x="1677621" y="723294"/>
                </a:lnTo>
                <a:lnTo>
                  <a:pt x="1354590" y="385173"/>
                </a:lnTo>
                <a:lnTo>
                  <a:pt x="1677621" y="46437"/>
                </a:lnTo>
                <a:lnTo>
                  <a:pt x="1632432" y="46437"/>
                </a:lnTo>
                <a:lnTo>
                  <a:pt x="1309384" y="384865"/>
                </a:lnTo>
                <a:lnTo>
                  <a:pt x="1632328" y="723294"/>
                </a:lnTo>
                <a:close/>
              </a:path>
              <a:path w="1816734" h="770255">
                <a:moveTo>
                  <a:pt x="1194790" y="723294"/>
                </a:moveTo>
                <a:lnTo>
                  <a:pt x="1240343" y="723294"/>
                </a:lnTo>
                <a:lnTo>
                  <a:pt x="917312" y="385173"/>
                </a:lnTo>
                <a:lnTo>
                  <a:pt x="1240343" y="46437"/>
                </a:lnTo>
                <a:lnTo>
                  <a:pt x="1194922" y="46437"/>
                </a:lnTo>
                <a:lnTo>
                  <a:pt x="871860" y="384989"/>
                </a:lnTo>
                <a:lnTo>
                  <a:pt x="1194790" y="723294"/>
                </a:lnTo>
                <a:close/>
              </a:path>
              <a:path w="1816734" h="770255">
                <a:moveTo>
                  <a:pt x="757266" y="723294"/>
                </a:moveTo>
                <a:lnTo>
                  <a:pt x="802758" y="723294"/>
                </a:lnTo>
                <a:lnTo>
                  <a:pt x="479727" y="385173"/>
                </a:lnTo>
                <a:lnTo>
                  <a:pt x="802758" y="46437"/>
                </a:lnTo>
                <a:lnTo>
                  <a:pt x="757398" y="46437"/>
                </a:lnTo>
                <a:lnTo>
                  <a:pt x="434336" y="384989"/>
                </a:lnTo>
                <a:lnTo>
                  <a:pt x="757266" y="723294"/>
                </a:lnTo>
                <a:close/>
              </a:path>
              <a:path w="1816734" h="770255">
                <a:moveTo>
                  <a:pt x="319742" y="723294"/>
                </a:moveTo>
                <a:lnTo>
                  <a:pt x="365234" y="723294"/>
                </a:lnTo>
                <a:lnTo>
                  <a:pt x="42203" y="385173"/>
                </a:lnTo>
                <a:lnTo>
                  <a:pt x="365234" y="46437"/>
                </a:lnTo>
                <a:lnTo>
                  <a:pt x="319874" y="46437"/>
                </a:lnTo>
                <a:lnTo>
                  <a:pt x="0" y="381648"/>
                </a:lnTo>
                <a:lnTo>
                  <a:pt x="0" y="388327"/>
                </a:lnTo>
                <a:lnTo>
                  <a:pt x="319742" y="723294"/>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7935273" y="5781252"/>
            <a:ext cx="1200573" cy="507153"/>
          </a:xfrm>
          <a:custGeom>
            <a:avLst/>
            <a:gdLst/>
            <a:ahLst/>
            <a:cxnLst/>
            <a:rect l="l" t="t" r="r" b="b"/>
            <a:pathLst>
              <a:path w="1800859" h="760729">
                <a:moveTo>
                  <a:pt x="140816" y="760675"/>
                </a:moveTo>
                <a:lnTo>
                  <a:pt x="0" y="626127"/>
                </a:lnTo>
                <a:lnTo>
                  <a:pt x="234653" y="380276"/>
                </a:lnTo>
                <a:lnTo>
                  <a:pt x="0" y="134426"/>
                </a:lnTo>
                <a:lnTo>
                  <a:pt x="140816" y="0"/>
                </a:lnTo>
                <a:lnTo>
                  <a:pt x="184614" y="45883"/>
                </a:lnTo>
                <a:lnTo>
                  <a:pt x="139964" y="45883"/>
                </a:lnTo>
                <a:lnTo>
                  <a:pt x="45883" y="135521"/>
                </a:lnTo>
                <a:lnTo>
                  <a:pt x="279502" y="380276"/>
                </a:lnTo>
                <a:lnTo>
                  <a:pt x="45883" y="625031"/>
                </a:lnTo>
                <a:lnTo>
                  <a:pt x="139964" y="714670"/>
                </a:lnTo>
                <a:lnTo>
                  <a:pt x="184717" y="714670"/>
                </a:lnTo>
                <a:lnTo>
                  <a:pt x="140816" y="760675"/>
                </a:lnTo>
                <a:close/>
              </a:path>
              <a:path w="1800859" h="760729">
                <a:moveTo>
                  <a:pt x="573123" y="760675"/>
                </a:moveTo>
                <a:lnTo>
                  <a:pt x="432063" y="626127"/>
                </a:lnTo>
                <a:lnTo>
                  <a:pt x="666717" y="380276"/>
                </a:lnTo>
                <a:lnTo>
                  <a:pt x="432063" y="134426"/>
                </a:lnTo>
                <a:lnTo>
                  <a:pt x="573123" y="0"/>
                </a:lnTo>
                <a:lnTo>
                  <a:pt x="616908" y="45883"/>
                </a:lnTo>
                <a:lnTo>
                  <a:pt x="572028" y="45883"/>
                </a:lnTo>
                <a:lnTo>
                  <a:pt x="478191" y="135521"/>
                </a:lnTo>
                <a:lnTo>
                  <a:pt x="711992" y="380276"/>
                </a:lnTo>
                <a:lnTo>
                  <a:pt x="478191" y="625032"/>
                </a:lnTo>
                <a:lnTo>
                  <a:pt x="572028" y="714670"/>
                </a:lnTo>
                <a:lnTo>
                  <a:pt x="617038" y="714670"/>
                </a:lnTo>
                <a:lnTo>
                  <a:pt x="573123" y="760675"/>
                </a:lnTo>
                <a:close/>
              </a:path>
              <a:path w="1800859" h="760729">
                <a:moveTo>
                  <a:pt x="1005430" y="760675"/>
                </a:moveTo>
                <a:lnTo>
                  <a:pt x="864614" y="626127"/>
                </a:lnTo>
                <a:lnTo>
                  <a:pt x="1099267" y="380276"/>
                </a:lnTo>
                <a:lnTo>
                  <a:pt x="864614" y="134426"/>
                </a:lnTo>
                <a:lnTo>
                  <a:pt x="1005430" y="0"/>
                </a:lnTo>
                <a:lnTo>
                  <a:pt x="1049215" y="45883"/>
                </a:lnTo>
                <a:lnTo>
                  <a:pt x="1004396" y="45883"/>
                </a:lnTo>
                <a:lnTo>
                  <a:pt x="910498" y="135521"/>
                </a:lnTo>
                <a:lnTo>
                  <a:pt x="1144056" y="380276"/>
                </a:lnTo>
                <a:lnTo>
                  <a:pt x="910498" y="625032"/>
                </a:lnTo>
                <a:lnTo>
                  <a:pt x="1004396" y="714670"/>
                </a:lnTo>
                <a:lnTo>
                  <a:pt x="1049345" y="714670"/>
                </a:lnTo>
                <a:lnTo>
                  <a:pt x="1005430" y="760675"/>
                </a:lnTo>
                <a:close/>
              </a:path>
              <a:path w="1800859" h="760729">
                <a:moveTo>
                  <a:pt x="1437737" y="760675"/>
                </a:moveTo>
                <a:lnTo>
                  <a:pt x="1296921" y="626127"/>
                </a:lnTo>
                <a:lnTo>
                  <a:pt x="1531574" y="380276"/>
                </a:lnTo>
                <a:lnTo>
                  <a:pt x="1296921" y="134426"/>
                </a:lnTo>
                <a:lnTo>
                  <a:pt x="1437737" y="0"/>
                </a:lnTo>
                <a:lnTo>
                  <a:pt x="1481522" y="45883"/>
                </a:lnTo>
                <a:lnTo>
                  <a:pt x="1436703" y="45883"/>
                </a:lnTo>
                <a:lnTo>
                  <a:pt x="1342805" y="135521"/>
                </a:lnTo>
                <a:lnTo>
                  <a:pt x="1576424" y="380276"/>
                </a:lnTo>
                <a:lnTo>
                  <a:pt x="1342805" y="625032"/>
                </a:lnTo>
                <a:lnTo>
                  <a:pt x="1436703" y="714670"/>
                </a:lnTo>
                <a:lnTo>
                  <a:pt x="1481652" y="714670"/>
                </a:lnTo>
                <a:lnTo>
                  <a:pt x="1437737" y="760675"/>
                </a:lnTo>
                <a:close/>
              </a:path>
              <a:path w="1800859" h="760729">
                <a:moveTo>
                  <a:pt x="184717" y="714670"/>
                </a:moveTo>
                <a:lnTo>
                  <a:pt x="139964" y="714670"/>
                </a:lnTo>
                <a:lnTo>
                  <a:pt x="459143" y="380581"/>
                </a:lnTo>
                <a:lnTo>
                  <a:pt x="139964" y="45883"/>
                </a:lnTo>
                <a:lnTo>
                  <a:pt x="184614" y="45883"/>
                </a:lnTo>
                <a:lnTo>
                  <a:pt x="503810" y="380276"/>
                </a:lnTo>
                <a:lnTo>
                  <a:pt x="184717" y="714670"/>
                </a:lnTo>
                <a:close/>
              </a:path>
              <a:path w="1800859" h="760729">
                <a:moveTo>
                  <a:pt x="617038" y="714670"/>
                </a:moveTo>
                <a:lnTo>
                  <a:pt x="572028" y="714670"/>
                </a:lnTo>
                <a:lnTo>
                  <a:pt x="891207" y="380581"/>
                </a:lnTo>
                <a:lnTo>
                  <a:pt x="572028" y="45883"/>
                </a:lnTo>
                <a:lnTo>
                  <a:pt x="616908" y="45883"/>
                </a:lnTo>
                <a:lnTo>
                  <a:pt x="936117" y="380398"/>
                </a:lnTo>
                <a:lnTo>
                  <a:pt x="617038" y="714670"/>
                </a:lnTo>
                <a:close/>
              </a:path>
              <a:path w="1800859" h="760729">
                <a:moveTo>
                  <a:pt x="1049345" y="714670"/>
                </a:moveTo>
                <a:lnTo>
                  <a:pt x="1004396" y="714670"/>
                </a:lnTo>
                <a:lnTo>
                  <a:pt x="1323575" y="380581"/>
                </a:lnTo>
                <a:lnTo>
                  <a:pt x="1004396" y="45883"/>
                </a:lnTo>
                <a:lnTo>
                  <a:pt x="1049215" y="45883"/>
                </a:lnTo>
                <a:lnTo>
                  <a:pt x="1368425" y="380398"/>
                </a:lnTo>
                <a:lnTo>
                  <a:pt x="1049345" y="714670"/>
                </a:lnTo>
                <a:close/>
              </a:path>
              <a:path w="1800859" h="760729">
                <a:moveTo>
                  <a:pt x="1481652" y="714670"/>
                </a:moveTo>
                <a:lnTo>
                  <a:pt x="1436703" y="714670"/>
                </a:lnTo>
                <a:lnTo>
                  <a:pt x="1755882" y="380581"/>
                </a:lnTo>
                <a:lnTo>
                  <a:pt x="1436703" y="45883"/>
                </a:lnTo>
                <a:lnTo>
                  <a:pt x="1481522" y="45883"/>
                </a:lnTo>
                <a:lnTo>
                  <a:pt x="1800732" y="380398"/>
                </a:lnTo>
                <a:lnTo>
                  <a:pt x="1481652" y="714670"/>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txBox="1"/>
          <p:nvPr/>
        </p:nvSpPr>
        <p:spPr>
          <a:xfrm>
            <a:off x="787085" y="2304387"/>
            <a:ext cx="7230237" cy="2231209"/>
          </a:xfrm>
          <a:prstGeom prst="rect">
            <a:avLst/>
          </a:prstGeom>
        </p:spPr>
        <p:txBody>
          <a:bodyPr vert="horz" wrap="square" lIns="0" tIns="8467" rIns="0" bIns="0" rtlCol="0">
            <a:spAutoFit/>
          </a:bodyPr>
          <a:lstStyle/>
          <a:p>
            <a:pPr marL="8467" marR="1193860" lvl="0" indent="0" defTabSz="609630" rtl="0" eaLnBrk="1" fontAlgn="auto" latinLnBrk="0" hangingPunct="1">
              <a:lnSpc>
                <a:spcPct val="112200"/>
              </a:lnSpc>
              <a:spcBef>
                <a:spcPts val="67"/>
              </a:spcBef>
              <a:spcAft>
                <a:spcPts val="0"/>
              </a:spcAft>
              <a:buClrTx/>
              <a:buSzTx/>
              <a:buFontTx/>
              <a:buNone/>
              <a:tabLst/>
              <a:defRPr/>
            </a:pPr>
            <a:r>
              <a:rPr kumimoji="0" lang="es-ES" sz="4900" b="1" i="0" u="none" strike="noStrike" kern="1200" cap="none" spc="-97" normalizeH="0" baseline="0" noProof="0" dirty="0">
                <a:ln>
                  <a:noFill/>
                </a:ln>
                <a:solidFill>
                  <a:srgbClr val="FF7E2F"/>
                </a:solidFill>
                <a:effectLst/>
                <a:uLnTx/>
                <a:uFillTx/>
                <a:latin typeface="Tahoma"/>
                <a:ea typeface="+mn-ea"/>
                <a:cs typeface="Tahoma"/>
              </a:rPr>
              <a:t>Gracias!</a:t>
            </a:r>
            <a:endParaRPr kumimoji="0" lang="es-ES" sz="1600" b="1" i="0" u="none" strike="noStrike" kern="1200" cap="none" spc="-97" normalizeH="0" baseline="0" noProof="0" dirty="0">
              <a:ln>
                <a:noFill/>
              </a:ln>
              <a:solidFill>
                <a:prstClr val="black"/>
              </a:solidFill>
              <a:effectLst/>
              <a:uLnTx/>
              <a:uFillTx/>
              <a:latin typeface="Verdana"/>
              <a:ea typeface="+mn-ea"/>
              <a:cs typeface="Verdana"/>
            </a:endParaRPr>
          </a:p>
          <a:p>
            <a:pPr marL="8467" marR="1193860" lvl="0" indent="0" defTabSz="609630" rtl="0" eaLnBrk="1" fontAlgn="auto" latinLnBrk="0" hangingPunct="1">
              <a:lnSpc>
                <a:spcPct val="112200"/>
              </a:lnSpc>
              <a:spcBef>
                <a:spcPts val="67"/>
              </a:spcBef>
              <a:spcAft>
                <a:spcPts val="0"/>
              </a:spcAft>
              <a:buClrTx/>
              <a:buSzTx/>
              <a:buFontTx/>
              <a:buNone/>
              <a:tabLst/>
              <a:defRPr/>
            </a:pPr>
            <a:endParaRPr kumimoji="0" lang="es-ES" sz="1600" b="1" i="0" u="none" strike="noStrike" kern="1200" cap="none" spc="-97" normalizeH="0" baseline="0" noProof="0" dirty="0">
              <a:ln>
                <a:noFill/>
              </a:ln>
              <a:solidFill>
                <a:prstClr val="black"/>
              </a:solidFill>
              <a:effectLst/>
              <a:uLnTx/>
              <a:uFillTx/>
              <a:latin typeface="Verdana"/>
              <a:ea typeface="+mn-ea"/>
              <a:cs typeface="Verdana"/>
            </a:endParaRPr>
          </a:p>
          <a:p>
            <a:pPr marL="8467" marR="1193860" lvl="0" indent="0" defTabSz="609630" rtl="0" eaLnBrk="1" fontAlgn="auto" latinLnBrk="0" hangingPunct="1">
              <a:lnSpc>
                <a:spcPct val="112200"/>
              </a:lnSpc>
              <a:spcBef>
                <a:spcPts val="67"/>
              </a:spcBef>
              <a:spcAft>
                <a:spcPts val="0"/>
              </a:spcAft>
              <a:buClrTx/>
              <a:buSzTx/>
              <a:buFontTx/>
              <a:buNone/>
              <a:tabLst/>
              <a:defRPr/>
            </a:pPr>
            <a:r>
              <a:rPr lang="es-ES" sz="1600" spc="-97" dirty="0">
                <a:solidFill>
                  <a:prstClr val="white"/>
                </a:solidFill>
                <a:latin typeface="Verdana"/>
                <a:cs typeface="Verdana"/>
              </a:rPr>
              <a:t>Búscanos para conectar este contexto con toda la información de tus categorías y marcas.  </a:t>
            </a:r>
            <a:r>
              <a:rPr lang="es-ES" sz="1600" spc="-97" dirty="0">
                <a:solidFill>
                  <a:srgbClr val="FF8532"/>
                </a:solidFill>
                <a:latin typeface="Verdana"/>
                <a:cs typeface="Verdana"/>
              </a:rPr>
              <a:t>¿cómo impacta a tu negocio y qué estrategias impulsar hacia el futuro para garantizar el cumplimiento de tus objetivos?</a:t>
            </a:r>
            <a:endParaRPr kumimoji="0" lang="es-ES" sz="1600" b="0" i="0" u="none" strike="noStrike" kern="1200" cap="none" spc="-97" normalizeH="0" baseline="0" noProof="0" dirty="0">
              <a:ln>
                <a:noFill/>
              </a:ln>
              <a:solidFill>
                <a:srgbClr val="FF8532"/>
              </a:solidFill>
              <a:effectLst/>
              <a:uLnTx/>
              <a:uFillTx/>
              <a:latin typeface="Verdana"/>
              <a:ea typeface="+mn-ea"/>
              <a:cs typeface="Verdana"/>
            </a:endParaRPr>
          </a:p>
        </p:txBody>
      </p:sp>
      <p:sp>
        <p:nvSpPr>
          <p:cNvPr id="17" name="object 17"/>
          <p:cNvSpPr txBox="1"/>
          <p:nvPr/>
        </p:nvSpPr>
        <p:spPr>
          <a:xfrm>
            <a:off x="1663105" y="5199131"/>
            <a:ext cx="4251537" cy="1383478"/>
          </a:xfrm>
          <a:prstGeom prst="rect">
            <a:avLst/>
          </a:prstGeom>
        </p:spPr>
        <p:txBody>
          <a:bodyPr vert="horz" wrap="square" lIns="0" tIns="8467" rIns="0" bIns="0" rtlCol="0">
            <a:spAutoFit/>
          </a:bodyPr>
          <a:lstStyle/>
          <a:p>
            <a:pPr marL="8467" marR="0" lvl="0" indent="0" algn="l" defTabSz="609630" rtl="0" eaLnBrk="1" fontAlgn="auto" latinLnBrk="0" hangingPunct="1">
              <a:lnSpc>
                <a:spcPct val="100000"/>
              </a:lnSpc>
              <a:spcBef>
                <a:spcPts val="1960"/>
              </a:spcBef>
              <a:spcAft>
                <a:spcPts val="0"/>
              </a:spcAft>
              <a:buClrTx/>
              <a:buSzTx/>
              <a:buFontTx/>
              <a:buNone/>
              <a:tabLst/>
              <a:defRPr/>
            </a:pPr>
            <a:r>
              <a:rPr lang="es-ES" sz="1867" b="1" spc="-17" dirty="0">
                <a:solidFill>
                  <a:srgbClr val="FFFFFF"/>
                </a:solidFill>
                <a:latin typeface="Tahoma"/>
                <a:cs typeface="Tahoma"/>
              </a:rPr>
              <a:t>b</a:t>
            </a:r>
            <a:r>
              <a:rPr kumimoji="0" lang="es-ES" sz="1867" b="1" i="0" u="none" strike="noStrike" kern="1200" cap="none" spc="-17" normalizeH="0" baseline="0" noProof="0" dirty="0" err="1">
                <a:ln>
                  <a:noFill/>
                </a:ln>
                <a:solidFill>
                  <a:srgbClr val="FFFFFF"/>
                </a:solidFill>
                <a:effectLst/>
                <a:uLnTx/>
                <a:uFillTx/>
                <a:latin typeface="Tahoma"/>
                <a:ea typeface="+mn-ea"/>
                <a:cs typeface="Tahoma"/>
              </a:rPr>
              <a:t>eastrategy.com.mx</a:t>
            </a:r>
            <a:endParaRPr kumimoji="0" lang="es-ES" sz="1867" b="1" i="0" u="none" strike="noStrike" kern="1200" cap="none" spc="-17" normalizeH="0" baseline="0" noProof="0" dirty="0">
              <a:ln>
                <a:noFill/>
              </a:ln>
              <a:solidFill>
                <a:srgbClr val="FFFFFF"/>
              </a:solidFill>
              <a:effectLst/>
              <a:uLnTx/>
              <a:uFillTx/>
              <a:latin typeface="Tahoma"/>
              <a:ea typeface="+mn-ea"/>
              <a:cs typeface="Tahoma"/>
            </a:endParaRPr>
          </a:p>
          <a:p>
            <a:pPr marL="8467" marR="0" lvl="0" indent="0" algn="l" defTabSz="609630" rtl="0" eaLnBrk="1" fontAlgn="auto" latinLnBrk="0" hangingPunct="1">
              <a:lnSpc>
                <a:spcPct val="100000"/>
              </a:lnSpc>
              <a:spcBef>
                <a:spcPts val="1960"/>
              </a:spcBef>
              <a:spcAft>
                <a:spcPts val="0"/>
              </a:spcAft>
              <a:buClrTx/>
              <a:buSzTx/>
              <a:buFontTx/>
              <a:buNone/>
              <a:tabLst/>
              <a:defRPr/>
            </a:pPr>
            <a:r>
              <a:rPr kumimoji="0" lang="es-ES" sz="1867" b="1" i="0" u="none" strike="noStrike" kern="1200" cap="none" spc="-17" normalizeH="0" baseline="0" noProof="0" dirty="0" err="1">
                <a:ln>
                  <a:noFill/>
                </a:ln>
                <a:solidFill>
                  <a:srgbClr val="FFFFFF"/>
                </a:solidFill>
                <a:effectLst/>
                <a:uLnTx/>
                <a:uFillTx/>
                <a:latin typeface="Tahoma"/>
                <a:ea typeface="+mn-ea"/>
                <a:cs typeface="Tahoma"/>
              </a:rPr>
              <a:t>edgar.jandette@beastrategy.mx</a:t>
            </a:r>
            <a:endParaRPr kumimoji="0" lang="es-ES" sz="1867" b="0" i="0" u="none" strike="noStrike" kern="1200" cap="none" spc="0" normalizeH="0" baseline="0" noProof="0" dirty="0">
              <a:ln>
                <a:noFill/>
              </a:ln>
              <a:solidFill>
                <a:prstClr val="black"/>
              </a:solidFill>
              <a:effectLst/>
              <a:uLnTx/>
              <a:uFillTx/>
              <a:latin typeface="Tahoma"/>
              <a:ea typeface="+mn-ea"/>
              <a:cs typeface="Tahoma"/>
            </a:endParaRPr>
          </a:p>
          <a:p>
            <a:pPr marL="8467" marR="0" lvl="0" indent="0" algn="l" defTabSz="609630" rtl="0" eaLnBrk="1" fontAlgn="auto" latinLnBrk="0" hangingPunct="1">
              <a:lnSpc>
                <a:spcPct val="100000"/>
              </a:lnSpc>
              <a:spcBef>
                <a:spcPts val="1960"/>
              </a:spcBef>
              <a:spcAft>
                <a:spcPts val="0"/>
              </a:spcAft>
              <a:buClrTx/>
              <a:buSzTx/>
              <a:buFontTx/>
              <a:buNone/>
              <a:tabLst/>
              <a:defRPr/>
            </a:pPr>
            <a:r>
              <a:rPr kumimoji="0" lang="es-ES" sz="1867" b="1" i="0" u="none" strike="noStrike" kern="1200" cap="none" spc="-210" normalizeH="0" baseline="0" noProof="0" dirty="0" err="1">
                <a:ln>
                  <a:noFill/>
                </a:ln>
                <a:solidFill>
                  <a:srgbClr val="FFFFFF"/>
                </a:solidFill>
                <a:effectLst/>
                <a:uLnTx/>
                <a:uFillTx/>
                <a:latin typeface="Tahoma"/>
                <a:ea typeface="+mn-ea"/>
                <a:cs typeface="Tahoma"/>
              </a:rPr>
              <a:t>Mexico</a:t>
            </a:r>
            <a:r>
              <a:rPr kumimoji="0" lang="es-ES" sz="1867" b="1" i="0" u="none" strike="noStrike" kern="1200" cap="none" spc="-210" normalizeH="0" baseline="0" noProof="0" dirty="0">
                <a:ln>
                  <a:noFill/>
                </a:ln>
                <a:solidFill>
                  <a:srgbClr val="FFFFFF"/>
                </a:solidFill>
                <a:effectLst/>
                <a:uLnTx/>
                <a:uFillTx/>
                <a:latin typeface="Tahoma"/>
                <a:ea typeface="+mn-ea"/>
                <a:cs typeface="Tahoma"/>
              </a:rPr>
              <a:t> City</a:t>
            </a:r>
            <a:endParaRPr kumimoji="0" sz="1867" b="0" i="0" u="none" strike="noStrike" kern="1200" cap="none" spc="0" normalizeH="0" baseline="0" noProof="0" dirty="0">
              <a:ln>
                <a:noFill/>
              </a:ln>
              <a:solidFill>
                <a:prstClr val="black"/>
              </a:solidFill>
              <a:effectLst/>
              <a:uLnTx/>
              <a:uFillTx/>
              <a:latin typeface="Tahoma"/>
              <a:ea typeface="+mn-ea"/>
              <a:cs typeface="Tahoma"/>
            </a:endParaRPr>
          </a:p>
        </p:txBody>
      </p:sp>
      <p:pic>
        <p:nvPicPr>
          <p:cNvPr id="20" name="Imagen 19">
            <a:extLst>
              <a:ext uri="{FF2B5EF4-FFF2-40B4-BE49-F238E27FC236}">
                <a16:creationId xmlns:a16="http://schemas.microsoft.com/office/drawing/2014/main" id="{3BF5C552-E825-942B-621F-0A222EEE009D}"/>
              </a:ext>
            </a:extLst>
          </p:cNvPr>
          <p:cNvPicPr>
            <a:picLocks noChangeAspect="1"/>
          </p:cNvPicPr>
          <p:nvPr/>
        </p:nvPicPr>
        <p:blipFill rotWithShape="1">
          <a:blip r:embed="rId3"/>
          <a:srcRect l="1793" t="16237" r="38737" b="15403"/>
          <a:stretch/>
        </p:blipFill>
        <p:spPr>
          <a:xfrm>
            <a:off x="703803" y="1512591"/>
            <a:ext cx="3470506" cy="677840"/>
          </a:xfrm>
          <a:prstGeom prst="rect">
            <a:avLst/>
          </a:prstGeom>
        </p:spPr>
      </p:pic>
      <p:grpSp>
        <p:nvGrpSpPr>
          <p:cNvPr id="14" name="object 7">
            <a:extLst>
              <a:ext uri="{FF2B5EF4-FFF2-40B4-BE49-F238E27FC236}">
                <a16:creationId xmlns:a16="http://schemas.microsoft.com/office/drawing/2014/main" id="{B142408A-62DF-E7C2-9712-1C89674FAF0F}"/>
              </a:ext>
            </a:extLst>
          </p:cNvPr>
          <p:cNvGrpSpPr/>
          <p:nvPr/>
        </p:nvGrpSpPr>
        <p:grpSpPr>
          <a:xfrm>
            <a:off x="686018" y="4804888"/>
            <a:ext cx="789673" cy="2060877"/>
            <a:chOff x="1255776" y="7464556"/>
            <a:chExt cx="845819" cy="2841625"/>
          </a:xfrm>
        </p:grpSpPr>
        <p:sp>
          <p:nvSpPr>
            <p:cNvPr id="18" name="object 8">
              <a:extLst>
                <a:ext uri="{FF2B5EF4-FFF2-40B4-BE49-F238E27FC236}">
                  <a16:creationId xmlns:a16="http://schemas.microsoft.com/office/drawing/2014/main" id="{95C7CD91-77A7-657B-9930-7117ED6216D8}"/>
                </a:ext>
              </a:extLst>
            </p:cNvPr>
            <p:cNvSpPr/>
            <p:nvPr/>
          </p:nvSpPr>
          <p:spPr>
            <a:xfrm>
              <a:off x="1274826" y="7483441"/>
              <a:ext cx="807720" cy="2804160"/>
            </a:xfrm>
            <a:custGeom>
              <a:avLst/>
              <a:gdLst/>
              <a:ahLst/>
              <a:cxnLst/>
              <a:rect l="l" t="t" r="r" b="b"/>
              <a:pathLst>
                <a:path w="807719" h="2804159">
                  <a:moveTo>
                    <a:pt x="0" y="0"/>
                  </a:moveTo>
                  <a:lnTo>
                    <a:pt x="807163" y="0"/>
                  </a:lnTo>
                  <a:lnTo>
                    <a:pt x="807163" y="2803557"/>
                  </a:lnTo>
                  <a:lnTo>
                    <a:pt x="0" y="2803557"/>
                  </a:lnTo>
                  <a:lnTo>
                    <a:pt x="0" y="0"/>
                  </a:lnTo>
                  <a:close/>
                </a:path>
              </a:pathLst>
            </a:custGeom>
            <a:solidFill>
              <a:srgbClr val="FF7E2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9">
              <a:extLst>
                <a:ext uri="{FF2B5EF4-FFF2-40B4-BE49-F238E27FC236}">
                  <a16:creationId xmlns:a16="http://schemas.microsoft.com/office/drawing/2014/main" id="{3522ACE1-A90E-B7AC-0F48-BF2B07CFF6D5}"/>
                </a:ext>
              </a:extLst>
            </p:cNvPr>
            <p:cNvSpPr/>
            <p:nvPr/>
          </p:nvSpPr>
          <p:spPr>
            <a:xfrm>
              <a:off x="1274826" y="7483606"/>
              <a:ext cx="807720" cy="2803525"/>
            </a:xfrm>
            <a:custGeom>
              <a:avLst/>
              <a:gdLst/>
              <a:ahLst/>
              <a:cxnLst/>
              <a:rect l="l" t="t" r="r" b="b"/>
              <a:pathLst>
                <a:path w="807719" h="2803525">
                  <a:moveTo>
                    <a:pt x="0" y="0"/>
                  </a:moveTo>
                  <a:lnTo>
                    <a:pt x="807094" y="0"/>
                  </a:lnTo>
                  <a:lnTo>
                    <a:pt x="807094" y="2803392"/>
                  </a:lnTo>
                </a:path>
              </a:pathLst>
            </a:custGeom>
            <a:ln w="3809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object 12">
            <a:extLst>
              <a:ext uri="{FF2B5EF4-FFF2-40B4-BE49-F238E27FC236}">
                <a16:creationId xmlns:a16="http://schemas.microsoft.com/office/drawing/2014/main" id="{9A764710-756B-C955-7913-B20E155D4D90}"/>
              </a:ext>
            </a:extLst>
          </p:cNvPr>
          <p:cNvSpPr/>
          <p:nvPr/>
        </p:nvSpPr>
        <p:spPr>
          <a:xfrm>
            <a:off x="859663" y="5765187"/>
            <a:ext cx="454196" cy="297252"/>
          </a:xfrm>
          <a:custGeom>
            <a:avLst/>
            <a:gdLst/>
            <a:ahLst/>
            <a:cxnLst/>
            <a:rect l="l" t="t" r="r" b="b"/>
            <a:pathLst>
              <a:path w="476250" h="329565">
                <a:moveTo>
                  <a:pt x="459905" y="15163"/>
                </a:moveTo>
                <a:lnTo>
                  <a:pt x="452056" y="8839"/>
                </a:lnTo>
                <a:lnTo>
                  <a:pt x="443090" y="4076"/>
                </a:lnTo>
                <a:lnTo>
                  <a:pt x="433209" y="1054"/>
                </a:lnTo>
                <a:lnTo>
                  <a:pt x="422617" y="0"/>
                </a:lnTo>
                <a:lnTo>
                  <a:pt x="53581" y="0"/>
                </a:lnTo>
                <a:lnTo>
                  <a:pt x="42697" y="1117"/>
                </a:lnTo>
                <a:lnTo>
                  <a:pt x="32575" y="4292"/>
                </a:lnTo>
                <a:lnTo>
                  <a:pt x="23431" y="9309"/>
                </a:lnTo>
                <a:lnTo>
                  <a:pt x="15468" y="15951"/>
                </a:lnTo>
                <a:lnTo>
                  <a:pt x="63627" y="58801"/>
                </a:lnTo>
                <a:lnTo>
                  <a:pt x="111074" y="99453"/>
                </a:lnTo>
                <a:lnTo>
                  <a:pt x="155016" y="135483"/>
                </a:lnTo>
                <a:lnTo>
                  <a:pt x="192697" y="164439"/>
                </a:lnTo>
                <a:lnTo>
                  <a:pt x="238188" y="191363"/>
                </a:lnTo>
                <a:lnTo>
                  <a:pt x="254901" y="183832"/>
                </a:lnTo>
                <a:lnTo>
                  <a:pt x="320890" y="135242"/>
                </a:lnTo>
                <a:lnTo>
                  <a:pt x="364642" y="99072"/>
                </a:lnTo>
                <a:lnTo>
                  <a:pt x="411899" y="58229"/>
                </a:lnTo>
                <a:lnTo>
                  <a:pt x="459905" y="15163"/>
                </a:lnTo>
                <a:close/>
              </a:path>
              <a:path w="476250" h="329565">
                <a:moveTo>
                  <a:pt x="476161" y="47485"/>
                </a:moveTo>
                <a:lnTo>
                  <a:pt x="475107" y="41706"/>
                </a:lnTo>
                <a:lnTo>
                  <a:pt x="473252" y="36283"/>
                </a:lnTo>
                <a:lnTo>
                  <a:pt x="456336" y="51536"/>
                </a:lnTo>
                <a:lnTo>
                  <a:pt x="433743" y="71628"/>
                </a:lnTo>
                <a:lnTo>
                  <a:pt x="378180" y="119761"/>
                </a:lnTo>
                <a:lnTo>
                  <a:pt x="309422" y="175399"/>
                </a:lnTo>
                <a:lnTo>
                  <a:pt x="268452" y="203974"/>
                </a:lnTo>
                <a:lnTo>
                  <a:pt x="238099" y="216001"/>
                </a:lnTo>
                <a:lnTo>
                  <a:pt x="228879" y="214515"/>
                </a:lnTo>
                <a:lnTo>
                  <a:pt x="166776" y="175729"/>
                </a:lnTo>
                <a:lnTo>
                  <a:pt x="98018" y="120548"/>
                </a:lnTo>
                <a:lnTo>
                  <a:pt x="68834" y="95732"/>
                </a:lnTo>
                <a:lnTo>
                  <a:pt x="19392" y="52489"/>
                </a:lnTo>
                <a:lnTo>
                  <a:pt x="2501" y="37401"/>
                </a:lnTo>
                <a:lnTo>
                  <a:pt x="889" y="42506"/>
                </a:lnTo>
                <a:lnTo>
                  <a:pt x="0" y="47942"/>
                </a:lnTo>
                <a:lnTo>
                  <a:pt x="0" y="275424"/>
                </a:lnTo>
                <a:lnTo>
                  <a:pt x="4216" y="296252"/>
                </a:lnTo>
                <a:lnTo>
                  <a:pt x="15684" y="313270"/>
                </a:lnTo>
                <a:lnTo>
                  <a:pt x="32702" y="324751"/>
                </a:lnTo>
                <a:lnTo>
                  <a:pt x="53530" y="328955"/>
                </a:lnTo>
                <a:lnTo>
                  <a:pt x="422579" y="328955"/>
                </a:lnTo>
                <a:lnTo>
                  <a:pt x="443433" y="324739"/>
                </a:lnTo>
                <a:lnTo>
                  <a:pt x="460463" y="313258"/>
                </a:lnTo>
                <a:lnTo>
                  <a:pt x="471944" y="296240"/>
                </a:lnTo>
                <a:lnTo>
                  <a:pt x="476161" y="275374"/>
                </a:lnTo>
                <a:lnTo>
                  <a:pt x="476161" y="47485"/>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13">
            <a:extLst>
              <a:ext uri="{FF2B5EF4-FFF2-40B4-BE49-F238E27FC236}">
                <a16:creationId xmlns:a16="http://schemas.microsoft.com/office/drawing/2014/main" id="{5A650880-770F-C951-4788-33B8CD81FC5E}"/>
              </a:ext>
            </a:extLst>
          </p:cNvPr>
          <p:cNvSpPr/>
          <p:nvPr/>
        </p:nvSpPr>
        <p:spPr>
          <a:xfrm>
            <a:off x="924285" y="6286410"/>
            <a:ext cx="292930" cy="415140"/>
          </a:xfrm>
          <a:custGeom>
            <a:avLst/>
            <a:gdLst/>
            <a:ahLst/>
            <a:cxnLst/>
            <a:rect l="l" t="t" r="r" b="b"/>
            <a:pathLst>
              <a:path w="391160" h="559434">
                <a:moveTo>
                  <a:pt x="195997" y="559023"/>
                </a:moveTo>
                <a:lnTo>
                  <a:pt x="95639" y="407264"/>
                </a:lnTo>
                <a:lnTo>
                  <a:pt x="29725" y="299047"/>
                </a:lnTo>
                <a:lnTo>
                  <a:pt x="7803" y="250242"/>
                </a:lnTo>
                <a:lnTo>
                  <a:pt x="0" y="195416"/>
                </a:lnTo>
                <a:lnTo>
                  <a:pt x="5161" y="150609"/>
                </a:lnTo>
                <a:lnTo>
                  <a:pt x="19862" y="109477"/>
                </a:lnTo>
                <a:lnTo>
                  <a:pt x="42930" y="73193"/>
                </a:lnTo>
                <a:lnTo>
                  <a:pt x="73193" y="42930"/>
                </a:lnTo>
                <a:lnTo>
                  <a:pt x="109476" y="19862"/>
                </a:lnTo>
                <a:lnTo>
                  <a:pt x="150608" y="5161"/>
                </a:lnTo>
                <a:lnTo>
                  <a:pt x="195415" y="0"/>
                </a:lnTo>
                <a:lnTo>
                  <a:pt x="240221" y="5161"/>
                </a:lnTo>
                <a:lnTo>
                  <a:pt x="281353" y="19862"/>
                </a:lnTo>
                <a:lnTo>
                  <a:pt x="317636" y="42930"/>
                </a:lnTo>
                <a:lnTo>
                  <a:pt x="347899" y="73193"/>
                </a:lnTo>
                <a:lnTo>
                  <a:pt x="363653" y="97973"/>
                </a:lnTo>
                <a:lnTo>
                  <a:pt x="195415" y="97973"/>
                </a:lnTo>
                <a:lnTo>
                  <a:pt x="161315" y="104858"/>
                </a:lnTo>
                <a:lnTo>
                  <a:pt x="133469" y="123633"/>
                </a:lnTo>
                <a:lnTo>
                  <a:pt x="114694" y="151479"/>
                </a:lnTo>
                <a:lnTo>
                  <a:pt x="107808" y="185578"/>
                </a:lnTo>
                <a:lnTo>
                  <a:pt x="114693" y="219678"/>
                </a:lnTo>
                <a:lnTo>
                  <a:pt x="133468" y="247524"/>
                </a:lnTo>
                <a:lnTo>
                  <a:pt x="161315" y="266298"/>
                </a:lnTo>
                <a:lnTo>
                  <a:pt x="195415" y="273182"/>
                </a:lnTo>
                <a:lnTo>
                  <a:pt x="374632" y="273182"/>
                </a:lnTo>
                <a:lnTo>
                  <a:pt x="374141" y="274533"/>
                </a:lnTo>
                <a:lnTo>
                  <a:pt x="361870" y="297816"/>
                </a:lnTo>
                <a:lnTo>
                  <a:pt x="295802" y="407264"/>
                </a:lnTo>
                <a:lnTo>
                  <a:pt x="220457" y="529744"/>
                </a:lnTo>
                <a:lnTo>
                  <a:pt x="206166" y="551512"/>
                </a:lnTo>
                <a:lnTo>
                  <a:pt x="195997" y="559023"/>
                </a:lnTo>
                <a:close/>
              </a:path>
              <a:path w="391160" h="559434">
                <a:moveTo>
                  <a:pt x="374632" y="273182"/>
                </a:moveTo>
                <a:lnTo>
                  <a:pt x="195415" y="273182"/>
                </a:lnTo>
                <a:lnTo>
                  <a:pt x="229516" y="266298"/>
                </a:lnTo>
                <a:lnTo>
                  <a:pt x="257362" y="247523"/>
                </a:lnTo>
                <a:lnTo>
                  <a:pt x="276137" y="219677"/>
                </a:lnTo>
                <a:lnTo>
                  <a:pt x="283021" y="185578"/>
                </a:lnTo>
                <a:lnTo>
                  <a:pt x="276136" y="151479"/>
                </a:lnTo>
                <a:lnTo>
                  <a:pt x="257361" y="123633"/>
                </a:lnTo>
                <a:lnTo>
                  <a:pt x="229514" y="104858"/>
                </a:lnTo>
                <a:lnTo>
                  <a:pt x="195415" y="97973"/>
                </a:lnTo>
                <a:lnTo>
                  <a:pt x="363653" y="97973"/>
                </a:lnTo>
                <a:lnTo>
                  <a:pt x="370967" y="109477"/>
                </a:lnTo>
                <a:lnTo>
                  <a:pt x="385669" y="150609"/>
                </a:lnTo>
                <a:lnTo>
                  <a:pt x="390830" y="195416"/>
                </a:lnTo>
                <a:lnTo>
                  <a:pt x="388887" y="223071"/>
                </a:lnTo>
                <a:lnTo>
                  <a:pt x="383235" y="249531"/>
                </a:lnTo>
                <a:lnTo>
                  <a:pt x="374632" y="273182"/>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14">
            <a:extLst>
              <a:ext uri="{FF2B5EF4-FFF2-40B4-BE49-F238E27FC236}">
                <a16:creationId xmlns:a16="http://schemas.microsoft.com/office/drawing/2014/main" id="{767B9DE0-E72D-61C6-CD36-05A14917A5C8}"/>
              </a:ext>
            </a:extLst>
          </p:cNvPr>
          <p:cNvSpPr/>
          <p:nvPr/>
        </p:nvSpPr>
        <p:spPr>
          <a:xfrm>
            <a:off x="912765" y="5148943"/>
            <a:ext cx="337106" cy="352631"/>
          </a:xfrm>
          <a:custGeom>
            <a:avLst/>
            <a:gdLst/>
            <a:ahLst/>
            <a:cxnLst/>
            <a:rect l="l" t="t" r="r" b="b"/>
            <a:pathLst>
              <a:path w="476250" h="466725">
                <a:moveTo>
                  <a:pt x="111414" y="317266"/>
                </a:moveTo>
                <a:lnTo>
                  <a:pt x="14542" y="317266"/>
                </a:lnTo>
                <a:lnTo>
                  <a:pt x="8302" y="297723"/>
                </a:lnTo>
                <a:lnTo>
                  <a:pt x="3744" y="277495"/>
                </a:lnTo>
                <a:lnTo>
                  <a:pt x="949" y="256663"/>
                </a:lnTo>
                <a:lnTo>
                  <a:pt x="0" y="235307"/>
                </a:lnTo>
                <a:lnTo>
                  <a:pt x="1020" y="213203"/>
                </a:lnTo>
                <a:lnTo>
                  <a:pt x="4018" y="191664"/>
                </a:lnTo>
                <a:lnTo>
                  <a:pt x="8900" y="170779"/>
                </a:lnTo>
                <a:lnTo>
                  <a:pt x="15574" y="150637"/>
                </a:lnTo>
                <a:lnTo>
                  <a:pt x="111849" y="150637"/>
                </a:lnTo>
                <a:lnTo>
                  <a:pt x="109001" y="171122"/>
                </a:lnTo>
                <a:lnTo>
                  <a:pt x="106944" y="192117"/>
                </a:lnTo>
                <a:lnTo>
                  <a:pt x="105697" y="213540"/>
                </a:lnTo>
                <a:lnTo>
                  <a:pt x="105278" y="235307"/>
                </a:lnTo>
                <a:lnTo>
                  <a:pt x="105686" y="256663"/>
                </a:lnTo>
                <a:lnTo>
                  <a:pt x="106832" y="277074"/>
                </a:lnTo>
                <a:lnTo>
                  <a:pt x="108794" y="297723"/>
                </a:lnTo>
                <a:lnTo>
                  <a:pt x="111414" y="317266"/>
                </a:lnTo>
                <a:close/>
              </a:path>
              <a:path w="476250" h="466725">
                <a:moveTo>
                  <a:pt x="223248" y="317266"/>
                </a:moveTo>
                <a:lnTo>
                  <a:pt x="141371" y="317266"/>
                </a:lnTo>
                <a:lnTo>
                  <a:pt x="138558" y="297520"/>
                </a:lnTo>
                <a:lnTo>
                  <a:pt x="136527" y="277220"/>
                </a:lnTo>
                <a:lnTo>
                  <a:pt x="135296" y="256454"/>
                </a:lnTo>
                <a:lnTo>
                  <a:pt x="134882" y="235307"/>
                </a:lnTo>
                <a:lnTo>
                  <a:pt x="135326" y="213427"/>
                </a:lnTo>
                <a:lnTo>
                  <a:pt x="136645" y="191959"/>
                </a:lnTo>
                <a:lnTo>
                  <a:pt x="138820" y="170997"/>
                </a:lnTo>
                <a:lnTo>
                  <a:pt x="141830" y="150637"/>
                </a:lnTo>
                <a:lnTo>
                  <a:pt x="223248" y="150637"/>
                </a:lnTo>
                <a:lnTo>
                  <a:pt x="223248" y="317266"/>
                </a:lnTo>
                <a:close/>
              </a:path>
              <a:path w="476250" h="466725">
                <a:moveTo>
                  <a:pt x="328133" y="121033"/>
                </a:moveTo>
                <a:lnTo>
                  <a:pt x="252852" y="121033"/>
                </a:lnTo>
                <a:lnTo>
                  <a:pt x="252852" y="0"/>
                </a:lnTo>
                <a:lnTo>
                  <a:pt x="295669" y="39891"/>
                </a:lnTo>
                <a:lnTo>
                  <a:pt x="313880" y="76230"/>
                </a:lnTo>
                <a:lnTo>
                  <a:pt x="328133" y="121033"/>
                </a:lnTo>
                <a:close/>
              </a:path>
              <a:path w="476250" h="466725">
                <a:moveTo>
                  <a:pt x="446824" y="121033"/>
                </a:moveTo>
                <a:lnTo>
                  <a:pt x="358525" y="121033"/>
                </a:lnTo>
                <a:lnTo>
                  <a:pt x="353721" y="102024"/>
                </a:lnTo>
                <a:lnTo>
                  <a:pt x="348169" y="83833"/>
                </a:lnTo>
                <a:lnTo>
                  <a:pt x="329011" y="38452"/>
                </a:lnTo>
                <a:lnTo>
                  <a:pt x="309559" y="8236"/>
                </a:lnTo>
                <a:lnTo>
                  <a:pt x="351740" y="26212"/>
                </a:lnTo>
                <a:lnTo>
                  <a:pt x="389301" y="51626"/>
                </a:lnTo>
                <a:lnTo>
                  <a:pt x="421307" y="83545"/>
                </a:lnTo>
                <a:lnTo>
                  <a:pt x="446824" y="121033"/>
                </a:lnTo>
                <a:close/>
              </a:path>
              <a:path w="476250" h="466725">
                <a:moveTo>
                  <a:pt x="223248" y="121033"/>
                </a:moveTo>
                <a:lnTo>
                  <a:pt x="147967" y="121033"/>
                </a:lnTo>
                <a:lnTo>
                  <a:pt x="152170" y="105419"/>
                </a:lnTo>
                <a:lnTo>
                  <a:pt x="168047" y="62772"/>
                </a:lnTo>
                <a:lnTo>
                  <a:pt x="193972" y="21605"/>
                </a:lnTo>
                <a:lnTo>
                  <a:pt x="223248" y="0"/>
                </a:lnTo>
                <a:lnTo>
                  <a:pt x="223248" y="121033"/>
                </a:lnTo>
                <a:close/>
              </a:path>
              <a:path w="476250" h="466725">
                <a:moveTo>
                  <a:pt x="117575" y="121033"/>
                </a:moveTo>
                <a:lnTo>
                  <a:pt x="29276" y="121033"/>
                </a:lnTo>
                <a:lnTo>
                  <a:pt x="54793" y="83545"/>
                </a:lnTo>
                <a:lnTo>
                  <a:pt x="86799" y="51626"/>
                </a:lnTo>
                <a:lnTo>
                  <a:pt x="124360" y="26212"/>
                </a:lnTo>
                <a:lnTo>
                  <a:pt x="166541" y="8236"/>
                </a:lnTo>
                <a:lnTo>
                  <a:pt x="159768" y="17430"/>
                </a:lnTo>
                <a:lnTo>
                  <a:pt x="153278" y="27506"/>
                </a:lnTo>
                <a:lnTo>
                  <a:pt x="134216" y="66548"/>
                </a:lnTo>
                <a:lnTo>
                  <a:pt x="122379" y="102024"/>
                </a:lnTo>
                <a:lnTo>
                  <a:pt x="117575" y="121033"/>
                </a:lnTo>
                <a:close/>
              </a:path>
              <a:path w="476250" h="466725">
                <a:moveTo>
                  <a:pt x="166541" y="462378"/>
                </a:moveTo>
                <a:lnTo>
                  <a:pt x="123686" y="444033"/>
                </a:lnTo>
                <a:lnTo>
                  <a:pt x="85625" y="418010"/>
                </a:lnTo>
                <a:lnTo>
                  <a:pt x="53341" y="385295"/>
                </a:lnTo>
                <a:lnTo>
                  <a:pt x="27815" y="346870"/>
                </a:lnTo>
                <a:lnTo>
                  <a:pt x="116956" y="346870"/>
                </a:lnTo>
                <a:lnTo>
                  <a:pt x="121833" y="366640"/>
                </a:lnTo>
                <a:lnTo>
                  <a:pt x="127515" y="385542"/>
                </a:lnTo>
                <a:lnTo>
                  <a:pt x="147089" y="432163"/>
                </a:lnTo>
                <a:lnTo>
                  <a:pt x="159768" y="453184"/>
                </a:lnTo>
                <a:lnTo>
                  <a:pt x="166541" y="462378"/>
                </a:lnTo>
                <a:close/>
              </a:path>
              <a:path w="476250" h="466725">
                <a:moveTo>
                  <a:pt x="223248" y="466636"/>
                </a:moveTo>
                <a:lnTo>
                  <a:pt x="216028" y="466636"/>
                </a:lnTo>
                <a:lnTo>
                  <a:pt x="208322" y="462378"/>
                </a:lnTo>
                <a:lnTo>
                  <a:pt x="180431" y="430724"/>
                </a:lnTo>
                <a:lnTo>
                  <a:pt x="161985" y="393796"/>
                </a:lnTo>
                <a:lnTo>
                  <a:pt x="147313" y="346870"/>
                </a:lnTo>
                <a:lnTo>
                  <a:pt x="223248" y="346870"/>
                </a:lnTo>
                <a:lnTo>
                  <a:pt x="223248" y="466636"/>
                </a:lnTo>
                <a:close/>
              </a:path>
              <a:path w="476250" h="466725">
                <a:moveTo>
                  <a:pt x="260073" y="466636"/>
                </a:moveTo>
                <a:lnTo>
                  <a:pt x="252852" y="466636"/>
                </a:lnTo>
                <a:lnTo>
                  <a:pt x="252852" y="346870"/>
                </a:lnTo>
                <a:lnTo>
                  <a:pt x="328787" y="346870"/>
                </a:lnTo>
                <a:lnTo>
                  <a:pt x="324493" y="363243"/>
                </a:lnTo>
                <a:lnTo>
                  <a:pt x="308054" y="407843"/>
                </a:lnTo>
                <a:lnTo>
                  <a:pt x="282128" y="449009"/>
                </a:lnTo>
                <a:lnTo>
                  <a:pt x="260073" y="466636"/>
                </a:lnTo>
                <a:close/>
              </a:path>
              <a:path w="476250" h="466725">
                <a:moveTo>
                  <a:pt x="309559" y="462378"/>
                </a:moveTo>
                <a:lnTo>
                  <a:pt x="334882" y="420359"/>
                </a:lnTo>
                <a:lnTo>
                  <a:pt x="354267" y="366640"/>
                </a:lnTo>
                <a:lnTo>
                  <a:pt x="359145" y="346870"/>
                </a:lnTo>
                <a:lnTo>
                  <a:pt x="448285" y="346870"/>
                </a:lnTo>
                <a:lnTo>
                  <a:pt x="422759" y="385295"/>
                </a:lnTo>
                <a:lnTo>
                  <a:pt x="390475" y="418010"/>
                </a:lnTo>
                <a:lnTo>
                  <a:pt x="352414" y="444033"/>
                </a:lnTo>
                <a:lnTo>
                  <a:pt x="309559" y="462378"/>
                </a:lnTo>
                <a:close/>
              </a:path>
              <a:path w="476250" h="466725">
                <a:moveTo>
                  <a:pt x="334730" y="317266"/>
                </a:moveTo>
                <a:lnTo>
                  <a:pt x="252852" y="317266"/>
                </a:lnTo>
                <a:lnTo>
                  <a:pt x="252852" y="150637"/>
                </a:lnTo>
                <a:lnTo>
                  <a:pt x="334270" y="150637"/>
                </a:lnTo>
                <a:lnTo>
                  <a:pt x="337280" y="170997"/>
                </a:lnTo>
                <a:lnTo>
                  <a:pt x="339455" y="191959"/>
                </a:lnTo>
                <a:lnTo>
                  <a:pt x="340774" y="213427"/>
                </a:lnTo>
                <a:lnTo>
                  <a:pt x="341218" y="235307"/>
                </a:lnTo>
                <a:lnTo>
                  <a:pt x="340804" y="256454"/>
                </a:lnTo>
                <a:lnTo>
                  <a:pt x="339573" y="277220"/>
                </a:lnTo>
                <a:lnTo>
                  <a:pt x="337543" y="297520"/>
                </a:lnTo>
                <a:lnTo>
                  <a:pt x="334730" y="317266"/>
                </a:lnTo>
                <a:close/>
              </a:path>
              <a:path w="476250" h="466725">
                <a:moveTo>
                  <a:pt x="461559" y="317266"/>
                </a:moveTo>
                <a:lnTo>
                  <a:pt x="364686" y="317266"/>
                </a:lnTo>
                <a:lnTo>
                  <a:pt x="367349" y="297405"/>
                </a:lnTo>
                <a:lnTo>
                  <a:pt x="369269" y="277074"/>
                </a:lnTo>
                <a:lnTo>
                  <a:pt x="370432" y="256350"/>
                </a:lnTo>
                <a:lnTo>
                  <a:pt x="370822" y="235307"/>
                </a:lnTo>
                <a:lnTo>
                  <a:pt x="370403" y="213540"/>
                </a:lnTo>
                <a:lnTo>
                  <a:pt x="369156" y="192117"/>
                </a:lnTo>
                <a:lnTo>
                  <a:pt x="367099" y="171122"/>
                </a:lnTo>
                <a:lnTo>
                  <a:pt x="364251" y="150637"/>
                </a:lnTo>
                <a:lnTo>
                  <a:pt x="460526" y="150637"/>
                </a:lnTo>
                <a:lnTo>
                  <a:pt x="467200" y="170779"/>
                </a:lnTo>
                <a:lnTo>
                  <a:pt x="472082" y="191664"/>
                </a:lnTo>
                <a:lnTo>
                  <a:pt x="475081" y="213203"/>
                </a:lnTo>
                <a:lnTo>
                  <a:pt x="476101" y="235307"/>
                </a:lnTo>
                <a:lnTo>
                  <a:pt x="475151" y="256663"/>
                </a:lnTo>
                <a:lnTo>
                  <a:pt x="472356" y="277495"/>
                </a:lnTo>
                <a:lnTo>
                  <a:pt x="467798" y="297723"/>
                </a:lnTo>
                <a:lnTo>
                  <a:pt x="461559" y="317266"/>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386850" y="0"/>
            <a:ext cx="4805256" cy="6314017"/>
            <a:chOff x="11080275" y="0"/>
            <a:chExt cx="7207884" cy="9471025"/>
          </a:xfrm>
        </p:grpSpPr>
        <p:pic>
          <p:nvPicPr>
            <p:cNvPr id="3" name="object 3"/>
            <p:cNvPicPr/>
            <p:nvPr/>
          </p:nvPicPr>
          <p:blipFill>
            <a:blip r:embed="rId2" cstate="print"/>
            <a:stretch>
              <a:fillRect/>
            </a:stretch>
          </p:blipFill>
          <p:spPr>
            <a:xfrm>
              <a:off x="12026538" y="0"/>
              <a:ext cx="6261461" cy="7378895"/>
            </a:xfrm>
            <a:prstGeom prst="rect">
              <a:avLst/>
            </a:prstGeom>
          </p:spPr>
        </p:pic>
        <p:sp>
          <p:nvSpPr>
            <p:cNvPr id="4" name="object 4"/>
            <p:cNvSpPr/>
            <p:nvPr/>
          </p:nvSpPr>
          <p:spPr>
            <a:xfrm>
              <a:off x="11118375" y="0"/>
              <a:ext cx="1824989" cy="1003300"/>
            </a:xfrm>
            <a:custGeom>
              <a:avLst/>
              <a:gdLst/>
              <a:ahLst/>
              <a:cxnLst/>
              <a:rect l="l" t="t" r="r" b="b"/>
              <a:pathLst>
                <a:path w="1824990" h="1003300">
                  <a:moveTo>
                    <a:pt x="1824386" y="0"/>
                  </a:moveTo>
                  <a:lnTo>
                    <a:pt x="1824386" y="1002675"/>
                  </a:lnTo>
                  <a:lnTo>
                    <a:pt x="0" y="1002675"/>
                  </a:lnTo>
                </a:path>
              </a:pathLst>
            </a:custGeom>
            <a:ln w="76199">
              <a:solidFill>
                <a:srgbClr val="FFFFFF"/>
              </a:solidFill>
            </a:ln>
          </p:spPr>
          <p:txBody>
            <a:bodyPr wrap="square" lIns="0" tIns="0" rIns="0" bIns="0" rtlCol="0"/>
            <a:lstStyle/>
            <a:p>
              <a:pPr defTabSz="609630">
                <a:defRPr/>
              </a:pPr>
              <a:endParaRPr sz="1200">
                <a:solidFill>
                  <a:prstClr val="black"/>
                </a:solidFill>
                <a:latin typeface="Calibri"/>
              </a:endParaRPr>
            </a:p>
          </p:txBody>
        </p:sp>
        <p:sp>
          <p:nvSpPr>
            <p:cNvPr id="5" name="object 5"/>
            <p:cNvSpPr/>
            <p:nvPr/>
          </p:nvSpPr>
          <p:spPr>
            <a:xfrm>
              <a:off x="16882029" y="6003695"/>
              <a:ext cx="1406525" cy="2348230"/>
            </a:xfrm>
            <a:custGeom>
              <a:avLst/>
              <a:gdLst/>
              <a:ahLst/>
              <a:cxnLst/>
              <a:rect l="l" t="t" r="r" b="b"/>
              <a:pathLst>
                <a:path w="1406525" h="2348229">
                  <a:moveTo>
                    <a:pt x="1405970" y="2347752"/>
                  </a:moveTo>
                  <a:lnTo>
                    <a:pt x="0" y="2347752"/>
                  </a:lnTo>
                  <a:lnTo>
                    <a:pt x="0" y="0"/>
                  </a:lnTo>
                  <a:lnTo>
                    <a:pt x="1405970" y="0"/>
                  </a:lnTo>
                  <a:lnTo>
                    <a:pt x="1405970" y="2347752"/>
                  </a:lnTo>
                  <a:close/>
                </a:path>
              </a:pathLst>
            </a:custGeom>
            <a:solidFill>
              <a:srgbClr val="C2F582">
                <a:alpha val="80999"/>
              </a:srgbClr>
            </a:solidFill>
          </p:spPr>
          <p:txBody>
            <a:bodyPr wrap="square" lIns="0" tIns="0" rIns="0" bIns="0" rtlCol="0"/>
            <a:lstStyle/>
            <a:p>
              <a:pPr defTabSz="609630">
                <a:defRPr/>
              </a:pPr>
              <a:endParaRPr sz="1200">
                <a:solidFill>
                  <a:prstClr val="black"/>
                </a:solidFill>
                <a:latin typeface="Calibri"/>
              </a:endParaRPr>
            </a:p>
          </p:txBody>
        </p:sp>
        <p:sp>
          <p:nvSpPr>
            <p:cNvPr id="6" name="object 6"/>
            <p:cNvSpPr/>
            <p:nvPr/>
          </p:nvSpPr>
          <p:spPr>
            <a:xfrm>
              <a:off x="15917219" y="7955080"/>
              <a:ext cx="1679575" cy="1477645"/>
            </a:xfrm>
            <a:custGeom>
              <a:avLst/>
              <a:gdLst/>
              <a:ahLst/>
              <a:cxnLst/>
              <a:rect l="l" t="t" r="r" b="b"/>
              <a:pathLst>
                <a:path w="1679575" h="1477645">
                  <a:moveTo>
                    <a:pt x="1679575" y="1477564"/>
                  </a:moveTo>
                  <a:lnTo>
                    <a:pt x="0" y="1477564"/>
                  </a:lnTo>
                  <a:lnTo>
                    <a:pt x="0" y="0"/>
                  </a:lnTo>
                  <a:lnTo>
                    <a:pt x="1679575" y="0"/>
                  </a:lnTo>
                  <a:lnTo>
                    <a:pt x="1679575" y="1477564"/>
                  </a:lnTo>
                  <a:close/>
                </a:path>
              </a:pathLst>
            </a:custGeom>
            <a:solidFill>
              <a:srgbClr val="FF7E2F"/>
            </a:solidFill>
          </p:spPr>
          <p:txBody>
            <a:bodyPr wrap="square" lIns="0" tIns="0" rIns="0" bIns="0" rtlCol="0"/>
            <a:lstStyle/>
            <a:p>
              <a:pPr defTabSz="609630">
                <a:defRPr/>
              </a:pPr>
              <a:endParaRPr sz="1200">
                <a:solidFill>
                  <a:prstClr val="black"/>
                </a:solidFill>
                <a:latin typeface="Calibri"/>
              </a:endParaRPr>
            </a:p>
          </p:txBody>
        </p:sp>
      </p:grpSp>
      <p:grpSp>
        <p:nvGrpSpPr>
          <p:cNvPr id="7" name="object 7"/>
          <p:cNvGrpSpPr/>
          <p:nvPr/>
        </p:nvGrpSpPr>
        <p:grpSpPr>
          <a:xfrm>
            <a:off x="837185" y="4976371"/>
            <a:ext cx="563879" cy="1894417"/>
            <a:chOff x="1255776" y="7464556"/>
            <a:chExt cx="845819" cy="2841625"/>
          </a:xfrm>
        </p:grpSpPr>
        <p:sp>
          <p:nvSpPr>
            <p:cNvPr id="8" name="object 8"/>
            <p:cNvSpPr/>
            <p:nvPr/>
          </p:nvSpPr>
          <p:spPr>
            <a:xfrm>
              <a:off x="1274826" y="7483441"/>
              <a:ext cx="807720" cy="2804160"/>
            </a:xfrm>
            <a:custGeom>
              <a:avLst/>
              <a:gdLst/>
              <a:ahLst/>
              <a:cxnLst/>
              <a:rect l="l" t="t" r="r" b="b"/>
              <a:pathLst>
                <a:path w="807719" h="2804159">
                  <a:moveTo>
                    <a:pt x="0" y="0"/>
                  </a:moveTo>
                  <a:lnTo>
                    <a:pt x="807163" y="0"/>
                  </a:lnTo>
                  <a:lnTo>
                    <a:pt x="807163" y="2803557"/>
                  </a:lnTo>
                  <a:lnTo>
                    <a:pt x="0" y="2803557"/>
                  </a:lnTo>
                  <a:lnTo>
                    <a:pt x="0" y="0"/>
                  </a:lnTo>
                  <a:close/>
                </a:path>
              </a:pathLst>
            </a:custGeom>
            <a:solidFill>
              <a:srgbClr val="FF7E2F"/>
            </a:solidFill>
          </p:spPr>
          <p:txBody>
            <a:bodyPr wrap="square" lIns="0" tIns="0" rIns="0" bIns="0" rtlCol="0"/>
            <a:lstStyle/>
            <a:p>
              <a:pPr defTabSz="609630">
                <a:defRPr/>
              </a:pPr>
              <a:endParaRPr sz="1200">
                <a:solidFill>
                  <a:prstClr val="black"/>
                </a:solidFill>
                <a:latin typeface="Calibri"/>
              </a:endParaRPr>
            </a:p>
          </p:txBody>
        </p:sp>
        <p:sp>
          <p:nvSpPr>
            <p:cNvPr id="9" name="object 9"/>
            <p:cNvSpPr/>
            <p:nvPr/>
          </p:nvSpPr>
          <p:spPr>
            <a:xfrm>
              <a:off x="1274826" y="7483606"/>
              <a:ext cx="807720" cy="2803525"/>
            </a:xfrm>
            <a:custGeom>
              <a:avLst/>
              <a:gdLst/>
              <a:ahLst/>
              <a:cxnLst/>
              <a:rect l="l" t="t" r="r" b="b"/>
              <a:pathLst>
                <a:path w="807719" h="2803525">
                  <a:moveTo>
                    <a:pt x="0" y="0"/>
                  </a:moveTo>
                  <a:lnTo>
                    <a:pt x="807094" y="0"/>
                  </a:lnTo>
                  <a:lnTo>
                    <a:pt x="807094" y="2803392"/>
                  </a:lnTo>
                </a:path>
              </a:pathLst>
            </a:custGeom>
            <a:ln w="38099">
              <a:solidFill>
                <a:srgbClr val="FFFFFF"/>
              </a:solidFill>
            </a:ln>
          </p:spPr>
          <p:txBody>
            <a:bodyPr wrap="square" lIns="0" tIns="0" rIns="0" bIns="0" rtlCol="0"/>
            <a:lstStyle/>
            <a:p>
              <a:pPr defTabSz="609630">
                <a:defRPr/>
              </a:pPr>
              <a:endParaRPr sz="1200">
                <a:solidFill>
                  <a:prstClr val="black"/>
                </a:solidFill>
                <a:latin typeface="Calibri"/>
              </a:endParaRPr>
            </a:p>
          </p:txBody>
        </p:sp>
      </p:grpSp>
      <p:sp>
        <p:nvSpPr>
          <p:cNvPr id="10" name="object 10"/>
          <p:cNvSpPr/>
          <p:nvPr/>
        </p:nvSpPr>
        <p:spPr>
          <a:xfrm>
            <a:off x="319404" y="0"/>
            <a:ext cx="19050" cy="6858000"/>
          </a:xfrm>
          <a:custGeom>
            <a:avLst/>
            <a:gdLst/>
            <a:ahLst/>
            <a:cxnLst/>
            <a:rect l="l" t="t" r="r" b="b"/>
            <a:pathLst>
              <a:path w="28575" h="10287000">
                <a:moveTo>
                  <a:pt x="28574" y="10286999"/>
                </a:moveTo>
                <a:lnTo>
                  <a:pt x="0" y="10286999"/>
                </a:lnTo>
                <a:lnTo>
                  <a:pt x="0" y="0"/>
                </a:lnTo>
                <a:lnTo>
                  <a:pt x="28574" y="0"/>
                </a:lnTo>
                <a:lnTo>
                  <a:pt x="28574" y="10286999"/>
                </a:lnTo>
                <a:close/>
              </a:path>
            </a:pathLst>
          </a:custGeom>
          <a:solidFill>
            <a:srgbClr val="FFFFFF"/>
          </a:solidFill>
        </p:spPr>
        <p:txBody>
          <a:bodyPr wrap="square" lIns="0" tIns="0" rIns="0" bIns="0" rtlCol="0"/>
          <a:lstStyle/>
          <a:p>
            <a:pPr defTabSz="609630">
              <a:defRPr/>
            </a:pPr>
            <a:endParaRPr sz="1200">
              <a:solidFill>
                <a:prstClr val="black"/>
              </a:solidFill>
              <a:latin typeface="Calibri"/>
            </a:endParaRPr>
          </a:p>
        </p:txBody>
      </p:sp>
      <p:sp>
        <p:nvSpPr>
          <p:cNvPr id="11" name="object 11"/>
          <p:cNvSpPr/>
          <p:nvPr/>
        </p:nvSpPr>
        <p:spPr>
          <a:xfrm>
            <a:off x="5380958" y="885875"/>
            <a:ext cx="1211157" cy="513503"/>
          </a:xfrm>
          <a:custGeom>
            <a:avLst/>
            <a:gdLst/>
            <a:ahLst/>
            <a:cxnLst/>
            <a:rect l="l" t="t" r="r" b="b"/>
            <a:pathLst>
              <a:path w="1816734" h="770255">
                <a:moveTo>
                  <a:pt x="1676759" y="769854"/>
                </a:moveTo>
                <a:lnTo>
                  <a:pt x="1816149" y="636669"/>
                </a:lnTo>
                <a:lnTo>
                  <a:pt x="1816149" y="630408"/>
                </a:lnTo>
                <a:lnTo>
                  <a:pt x="1581790" y="384865"/>
                </a:lnTo>
                <a:lnTo>
                  <a:pt x="1816149" y="139323"/>
                </a:lnTo>
                <a:lnTo>
                  <a:pt x="1816149" y="133065"/>
                </a:lnTo>
                <a:lnTo>
                  <a:pt x="1676759" y="0"/>
                </a:lnTo>
                <a:lnTo>
                  <a:pt x="1632432" y="46437"/>
                </a:lnTo>
                <a:lnTo>
                  <a:pt x="1677621" y="46437"/>
                </a:lnTo>
                <a:lnTo>
                  <a:pt x="1772837" y="137157"/>
                </a:lnTo>
                <a:lnTo>
                  <a:pt x="1536399" y="384865"/>
                </a:lnTo>
                <a:lnTo>
                  <a:pt x="1772837" y="632574"/>
                </a:lnTo>
                <a:lnTo>
                  <a:pt x="1677621" y="723294"/>
                </a:lnTo>
                <a:lnTo>
                  <a:pt x="1632328" y="723294"/>
                </a:lnTo>
                <a:lnTo>
                  <a:pt x="1676759" y="769854"/>
                </a:lnTo>
                <a:close/>
              </a:path>
              <a:path w="1816734" h="770255">
                <a:moveTo>
                  <a:pt x="1239235" y="769854"/>
                </a:moveTo>
                <a:lnTo>
                  <a:pt x="1381997" y="633682"/>
                </a:lnTo>
                <a:lnTo>
                  <a:pt x="1144512" y="384865"/>
                </a:lnTo>
                <a:lnTo>
                  <a:pt x="1381997" y="136048"/>
                </a:lnTo>
                <a:lnTo>
                  <a:pt x="1239235" y="0"/>
                </a:lnTo>
                <a:lnTo>
                  <a:pt x="1194922" y="46437"/>
                </a:lnTo>
                <a:lnTo>
                  <a:pt x="1240343" y="46437"/>
                </a:lnTo>
                <a:lnTo>
                  <a:pt x="1335313" y="137157"/>
                </a:lnTo>
                <a:lnTo>
                  <a:pt x="1098690" y="384865"/>
                </a:lnTo>
                <a:lnTo>
                  <a:pt x="1335313" y="632574"/>
                </a:lnTo>
                <a:lnTo>
                  <a:pt x="1240343" y="723294"/>
                </a:lnTo>
                <a:lnTo>
                  <a:pt x="1194790" y="723294"/>
                </a:lnTo>
                <a:lnTo>
                  <a:pt x="1239235" y="769854"/>
                </a:lnTo>
                <a:close/>
              </a:path>
              <a:path w="1816734" h="770255">
                <a:moveTo>
                  <a:pt x="801711" y="769854"/>
                </a:moveTo>
                <a:lnTo>
                  <a:pt x="944226" y="633682"/>
                </a:lnTo>
                <a:lnTo>
                  <a:pt x="706742" y="384865"/>
                </a:lnTo>
                <a:lnTo>
                  <a:pt x="944226" y="136048"/>
                </a:lnTo>
                <a:lnTo>
                  <a:pt x="801711" y="0"/>
                </a:lnTo>
                <a:lnTo>
                  <a:pt x="757398" y="46437"/>
                </a:lnTo>
                <a:lnTo>
                  <a:pt x="802758" y="46437"/>
                </a:lnTo>
                <a:lnTo>
                  <a:pt x="897789" y="137157"/>
                </a:lnTo>
                <a:lnTo>
                  <a:pt x="661413" y="384865"/>
                </a:lnTo>
                <a:lnTo>
                  <a:pt x="897789" y="632574"/>
                </a:lnTo>
                <a:lnTo>
                  <a:pt x="802758" y="723294"/>
                </a:lnTo>
                <a:lnTo>
                  <a:pt x="757266" y="723294"/>
                </a:lnTo>
                <a:lnTo>
                  <a:pt x="801711" y="769854"/>
                </a:lnTo>
                <a:close/>
              </a:path>
              <a:path w="1816734" h="770255">
                <a:moveTo>
                  <a:pt x="364187" y="769854"/>
                </a:moveTo>
                <a:lnTo>
                  <a:pt x="506703" y="633682"/>
                </a:lnTo>
                <a:lnTo>
                  <a:pt x="269218" y="384865"/>
                </a:lnTo>
                <a:lnTo>
                  <a:pt x="506703" y="136048"/>
                </a:lnTo>
                <a:lnTo>
                  <a:pt x="364187" y="0"/>
                </a:lnTo>
                <a:lnTo>
                  <a:pt x="319874" y="46437"/>
                </a:lnTo>
                <a:lnTo>
                  <a:pt x="365234" y="46437"/>
                </a:lnTo>
                <a:lnTo>
                  <a:pt x="460265" y="137157"/>
                </a:lnTo>
                <a:lnTo>
                  <a:pt x="223827" y="384865"/>
                </a:lnTo>
                <a:lnTo>
                  <a:pt x="460265" y="632574"/>
                </a:lnTo>
                <a:lnTo>
                  <a:pt x="365234" y="723294"/>
                </a:lnTo>
                <a:lnTo>
                  <a:pt x="319742" y="723294"/>
                </a:lnTo>
                <a:lnTo>
                  <a:pt x="364187" y="769854"/>
                </a:lnTo>
                <a:close/>
              </a:path>
              <a:path w="1816734" h="770255">
                <a:moveTo>
                  <a:pt x="1632328" y="723294"/>
                </a:moveTo>
                <a:lnTo>
                  <a:pt x="1677621" y="723294"/>
                </a:lnTo>
                <a:lnTo>
                  <a:pt x="1354590" y="385173"/>
                </a:lnTo>
                <a:lnTo>
                  <a:pt x="1677621" y="46437"/>
                </a:lnTo>
                <a:lnTo>
                  <a:pt x="1632432" y="46437"/>
                </a:lnTo>
                <a:lnTo>
                  <a:pt x="1309384" y="384865"/>
                </a:lnTo>
                <a:lnTo>
                  <a:pt x="1632328" y="723294"/>
                </a:lnTo>
                <a:close/>
              </a:path>
              <a:path w="1816734" h="770255">
                <a:moveTo>
                  <a:pt x="1194790" y="723294"/>
                </a:moveTo>
                <a:lnTo>
                  <a:pt x="1240343" y="723294"/>
                </a:lnTo>
                <a:lnTo>
                  <a:pt x="917312" y="385173"/>
                </a:lnTo>
                <a:lnTo>
                  <a:pt x="1240343" y="46437"/>
                </a:lnTo>
                <a:lnTo>
                  <a:pt x="1194922" y="46437"/>
                </a:lnTo>
                <a:lnTo>
                  <a:pt x="871860" y="384989"/>
                </a:lnTo>
                <a:lnTo>
                  <a:pt x="1194790" y="723294"/>
                </a:lnTo>
                <a:close/>
              </a:path>
              <a:path w="1816734" h="770255">
                <a:moveTo>
                  <a:pt x="757266" y="723294"/>
                </a:moveTo>
                <a:lnTo>
                  <a:pt x="802758" y="723294"/>
                </a:lnTo>
                <a:lnTo>
                  <a:pt x="479727" y="385173"/>
                </a:lnTo>
                <a:lnTo>
                  <a:pt x="802758" y="46437"/>
                </a:lnTo>
                <a:lnTo>
                  <a:pt x="757398" y="46437"/>
                </a:lnTo>
                <a:lnTo>
                  <a:pt x="434336" y="384989"/>
                </a:lnTo>
                <a:lnTo>
                  <a:pt x="757266" y="723294"/>
                </a:lnTo>
                <a:close/>
              </a:path>
              <a:path w="1816734" h="770255">
                <a:moveTo>
                  <a:pt x="319742" y="723294"/>
                </a:moveTo>
                <a:lnTo>
                  <a:pt x="365234" y="723294"/>
                </a:lnTo>
                <a:lnTo>
                  <a:pt x="42203" y="385173"/>
                </a:lnTo>
                <a:lnTo>
                  <a:pt x="365234" y="46437"/>
                </a:lnTo>
                <a:lnTo>
                  <a:pt x="319874" y="46437"/>
                </a:lnTo>
                <a:lnTo>
                  <a:pt x="0" y="381648"/>
                </a:lnTo>
                <a:lnTo>
                  <a:pt x="0" y="388327"/>
                </a:lnTo>
                <a:lnTo>
                  <a:pt x="319742" y="723294"/>
                </a:lnTo>
                <a:close/>
              </a:path>
            </a:pathLst>
          </a:custGeom>
          <a:solidFill>
            <a:srgbClr val="FFFFFF"/>
          </a:solidFill>
        </p:spPr>
        <p:txBody>
          <a:bodyPr wrap="square" lIns="0" tIns="0" rIns="0" bIns="0" rtlCol="0"/>
          <a:lstStyle/>
          <a:p>
            <a:pPr defTabSz="609630">
              <a:defRPr/>
            </a:pPr>
            <a:endParaRPr sz="1200">
              <a:solidFill>
                <a:prstClr val="black"/>
              </a:solidFill>
              <a:latin typeface="Calibri"/>
            </a:endParaRPr>
          </a:p>
        </p:txBody>
      </p:sp>
      <p:sp>
        <p:nvSpPr>
          <p:cNvPr id="12" name="object 12"/>
          <p:cNvSpPr/>
          <p:nvPr/>
        </p:nvSpPr>
        <p:spPr>
          <a:xfrm>
            <a:off x="960205" y="5738156"/>
            <a:ext cx="317500" cy="219710"/>
          </a:xfrm>
          <a:custGeom>
            <a:avLst/>
            <a:gdLst/>
            <a:ahLst/>
            <a:cxnLst/>
            <a:rect l="l" t="t" r="r" b="b"/>
            <a:pathLst>
              <a:path w="476250" h="329565">
                <a:moveTo>
                  <a:pt x="459905" y="15163"/>
                </a:moveTo>
                <a:lnTo>
                  <a:pt x="452056" y="8839"/>
                </a:lnTo>
                <a:lnTo>
                  <a:pt x="443090" y="4076"/>
                </a:lnTo>
                <a:lnTo>
                  <a:pt x="433209" y="1054"/>
                </a:lnTo>
                <a:lnTo>
                  <a:pt x="422617" y="0"/>
                </a:lnTo>
                <a:lnTo>
                  <a:pt x="53581" y="0"/>
                </a:lnTo>
                <a:lnTo>
                  <a:pt x="42697" y="1117"/>
                </a:lnTo>
                <a:lnTo>
                  <a:pt x="32575" y="4292"/>
                </a:lnTo>
                <a:lnTo>
                  <a:pt x="23431" y="9309"/>
                </a:lnTo>
                <a:lnTo>
                  <a:pt x="15468" y="15951"/>
                </a:lnTo>
                <a:lnTo>
                  <a:pt x="63627" y="58801"/>
                </a:lnTo>
                <a:lnTo>
                  <a:pt x="111074" y="99453"/>
                </a:lnTo>
                <a:lnTo>
                  <a:pt x="155016" y="135483"/>
                </a:lnTo>
                <a:lnTo>
                  <a:pt x="192697" y="164439"/>
                </a:lnTo>
                <a:lnTo>
                  <a:pt x="238188" y="191363"/>
                </a:lnTo>
                <a:lnTo>
                  <a:pt x="254901" y="183832"/>
                </a:lnTo>
                <a:lnTo>
                  <a:pt x="320890" y="135242"/>
                </a:lnTo>
                <a:lnTo>
                  <a:pt x="364642" y="99072"/>
                </a:lnTo>
                <a:lnTo>
                  <a:pt x="411899" y="58229"/>
                </a:lnTo>
                <a:lnTo>
                  <a:pt x="459905" y="15163"/>
                </a:lnTo>
                <a:close/>
              </a:path>
              <a:path w="476250" h="329565">
                <a:moveTo>
                  <a:pt x="476161" y="47485"/>
                </a:moveTo>
                <a:lnTo>
                  <a:pt x="475107" y="41706"/>
                </a:lnTo>
                <a:lnTo>
                  <a:pt x="473252" y="36283"/>
                </a:lnTo>
                <a:lnTo>
                  <a:pt x="456336" y="51536"/>
                </a:lnTo>
                <a:lnTo>
                  <a:pt x="433743" y="71628"/>
                </a:lnTo>
                <a:lnTo>
                  <a:pt x="378180" y="119761"/>
                </a:lnTo>
                <a:lnTo>
                  <a:pt x="309422" y="175399"/>
                </a:lnTo>
                <a:lnTo>
                  <a:pt x="268452" y="203974"/>
                </a:lnTo>
                <a:lnTo>
                  <a:pt x="238099" y="216001"/>
                </a:lnTo>
                <a:lnTo>
                  <a:pt x="228879" y="214515"/>
                </a:lnTo>
                <a:lnTo>
                  <a:pt x="166776" y="175729"/>
                </a:lnTo>
                <a:lnTo>
                  <a:pt x="98018" y="120548"/>
                </a:lnTo>
                <a:lnTo>
                  <a:pt x="68834" y="95732"/>
                </a:lnTo>
                <a:lnTo>
                  <a:pt x="19392" y="52489"/>
                </a:lnTo>
                <a:lnTo>
                  <a:pt x="2501" y="37401"/>
                </a:lnTo>
                <a:lnTo>
                  <a:pt x="889" y="42506"/>
                </a:lnTo>
                <a:lnTo>
                  <a:pt x="0" y="47942"/>
                </a:lnTo>
                <a:lnTo>
                  <a:pt x="0" y="275424"/>
                </a:lnTo>
                <a:lnTo>
                  <a:pt x="4216" y="296252"/>
                </a:lnTo>
                <a:lnTo>
                  <a:pt x="15684" y="313270"/>
                </a:lnTo>
                <a:lnTo>
                  <a:pt x="32702" y="324751"/>
                </a:lnTo>
                <a:lnTo>
                  <a:pt x="53530" y="328955"/>
                </a:lnTo>
                <a:lnTo>
                  <a:pt x="422579" y="328955"/>
                </a:lnTo>
                <a:lnTo>
                  <a:pt x="443433" y="324739"/>
                </a:lnTo>
                <a:lnTo>
                  <a:pt x="460463" y="313258"/>
                </a:lnTo>
                <a:lnTo>
                  <a:pt x="471944" y="296240"/>
                </a:lnTo>
                <a:lnTo>
                  <a:pt x="476161" y="275374"/>
                </a:lnTo>
                <a:lnTo>
                  <a:pt x="476161" y="47485"/>
                </a:lnTo>
                <a:close/>
              </a:path>
            </a:pathLst>
          </a:custGeom>
          <a:solidFill>
            <a:srgbClr val="FFFFFF"/>
          </a:solidFill>
        </p:spPr>
        <p:txBody>
          <a:bodyPr wrap="square" lIns="0" tIns="0" rIns="0" bIns="0" rtlCol="0"/>
          <a:lstStyle/>
          <a:p>
            <a:pPr defTabSz="609630">
              <a:defRPr/>
            </a:pPr>
            <a:endParaRPr sz="1200">
              <a:solidFill>
                <a:prstClr val="black"/>
              </a:solidFill>
              <a:latin typeface="Calibri"/>
            </a:endParaRPr>
          </a:p>
        </p:txBody>
      </p:sp>
      <p:sp>
        <p:nvSpPr>
          <p:cNvPr id="13" name="object 13"/>
          <p:cNvSpPr/>
          <p:nvPr/>
        </p:nvSpPr>
        <p:spPr>
          <a:xfrm>
            <a:off x="985840" y="6196100"/>
            <a:ext cx="260773" cy="372957"/>
          </a:xfrm>
          <a:custGeom>
            <a:avLst/>
            <a:gdLst/>
            <a:ahLst/>
            <a:cxnLst/>
            <a:rect l="l" t="t" r="r" b="b"/>
            <a:pathLst>
              <a:path w="391160" h="559434">
                <a:moveTo>
                  <a:pt x="195997" y="559023"/>
                </a:moveTo>
                <a:lnTo>
                  <a:pt x="95639" y="407264"/>
                </a:lnTo>
                <a:lnTo>
                  <a:pt x="29725" y="299047"/>
                </a:lnTo>
                <a:lnTo>
                  <a:pt x="7803" y="250242"/>
                </a:lnTo>
                <a:lnTo>
                  <a:pt x="0" y="195416"/>
                </a:lnTo>
                <a:lnTo>
                  <a:pt x="5161" y="150609"/>
                </a:lnTo>
                <a:lnTo>
                  <a:pt x="19862" y="109477"/>
                </a:lnTo>
                <a:lnTo>
                  <a:pt x="42930" y="73193"/>
                </a:lnTo>
                <a:lnTo>
                  <a:pt x="73193" y="42930"/>
                </a:lnTo>
                <a:lnTo>
                  <a:pt x="109476" y="19862"/>
                </a:lnTo>
                <a:lnTo>
                  <a:pt x="150608" y="5161"/>
                </a:lnTo>
                <a:lnTo>
                  <a:pt x="195415" y="0"/>
                </a:lnTo>
                <a:lnTo>
                  <a:pt x="240221" y="5161"/>
                </a:lnTo>
                <a:lnTo>
                  <a:pt x="281353" y="19862"/>
                </a:lnTo>
                <a:lnTo>
                  <a:pt x="317636" y="42930"/>
                </a:lnTo>
                <a:lnTo>
                  <a:pt x="347899" y="73193"/>
                </a:lnTo>
                <a:lnTo>
                  <a:pt x="363653" y="97973"/>
                </a:lnTo>
                <a:lnTo>
                  <a:pt x="195415" y="97973"/>
                </a:lnTo>
                <a:lnTo>
                  <a:pt x="161315" y="104858"/>
                </a:lnTo>
                <a:lnTo>
                  <a:pt x="133469" y="123633"/>
                </a:lnTo>
                <a:lnTo>
                  <a:pt x="114694" y="151479"/>
                </a:lnTo>
                <a:lnTo>
                  <a:pt x="107808" y="185578"/>
                </a:lnTo>
                <a:lnTo>
                  <a:pt x="114693" y="219678"/>
                </a:lnTo>
                <a:lnTo>
                  <a:pt x="133468" y="247524"/>
                </a:lnTo>
                <a:lnTo>
                  <a:pt x="161315" y="266298"/>
                </a:lnTo>
                <a:lnTo>
                  <a:pt x="195415" y="273182"/>
                </a:lnTo>
                <a:lnTo>
                  <a:pt x="374632" y="273182"/>
                </a:lnTo>
                <a:lnTo>
                  <a:pt x="374141" y="274533"/>
                </a:lnTo>
                <a:lnTo>
                  <a:pt x="361870" y="297816"/>
                </a:lnTo>
                <a:lnTo>
                  <a:pt x="295802" y="407264"/>
                </a:lnTo>
                <a:lnTo>
                  <a:pt x="220457" y="529744"/>
                </a:lnTo>
                <a:lnTo>
                  <a:pt x="206166" y="551512"/>
                </a:lnTo>
                <a:lnTo>
                  <a:pt x="195997" y="559023"/>
                </a:lnTo>
                <a:close/>
              </a:path>
              <a:path w="391160" h="559434">
                <a:moveTo>
                  <a:pt x="374632" y="273182"/>
                </a:moveTo>
                <a:lnTo>
                  <a:pt x="195415" y="273182"/>
                </a:lnTo>
                <a:lnTo>
                  <a:pt x="229516" y="266298"/>
                </a:lnTo>
                <a:lnTo>
                  <a:pt x="257362" y="247523"/>
                </a:lnTo>
                <a:lnTo>
                  <a:pt x="276137" y="219677"/>
                </a:lnTo>
                <a:lnTo>
                  <a:pt x="283021" y="185578"/>
                </a:lnTo>
                <a:lnTo>
                  <a:pt x="276136" y="151479"/>
                </a:lnTo>
                <a:lnTo>
                  <a:pt x="257361" y="123633"/>
                </a:lnTo>
                <a:lnTo>
                  <a:pt x="229514" y="104858"/>
                </a:lnTo>
                <a:lnTo>
                  <a:pt x="195415" y="97973"/>
                </a:lnTo>
                <a:lnTo>
                  <a:pt x="363653" y="97973"/>
                </a:lnTo>
                <a:lnTo>
                  <a:pt x="370967" y="109477"/>
                </a:lnTo>
                <a:lnTo>
                  <a:pt x="385669" y="150609"/>
                </a:lnTo>
                <a:lnTo>
                  <a:pt x="390830" y="195416"/>
                </a:lnTo>
                <a:lnTo>
                  <a:pt x="388887" y="223071"/>
                </a:lnTo>
                <a:lnTo>
                  <a:pt x="383235" y="249531"/>
                </a:lnTo>
                <a:lnTo>
                  <a:pt x="374632" y="273182"/>
                </a:lnTo>
                <a:close/>
              </a:path>
            </a:pathLst>
          </a:custGeom>
          <a:solidFill>
            <a:srgbClr val="FFFFFF"/>
          </a:solidFill>
        </p:spPr>
        <p:txBody>
          <a:bodyPr wrap="square" lIns="0" tIns="0" rIns="0" bIns="0" rtlCol="0"/>
          <a:lstStyle/>
          <a:p>
            <a:pPr defTabSz="609630">
              <a:defRPr/>
            </a:pPr>
            <a:endParaRPr sz="1200">
              <a:solidFill>
                <a:prstClr val="black"/>
              </a:solidFill>
              <a:latin typeface="Calibri"/>
            </a:endParaRPr>
          </a:p>
        </p:txBody>
      </p:sp>
      <p:sp>
        <p:nvSpPr>
          <p:cNvPr id="14" name="object 14"/>
          <p:cNvSpPr/>
          <p:nvPr/>
        </p:nvSpPr>
        <p:spPr>
          <a:xfrm>
            <a:off x="966578" y="5185720"/>
            <a:ext cx="317500" cy="311150"/>
          </a:xfrm>
          <a:custGeom>
            <a:avLst/>
            <a:gdLst/>
            <a:ahLst/>
            <a:cxnLst/>
            <a:rect l="l" t="t" r="r" b="b"/>
            <a:pathLst>
              <a:path w="476250" h="466725">
                <a:moveTo>
                  <a:pt x="111414" y="317266"/>
                </a:moveTo>
                <a:lnTo>
                  <a:pt x="14542" y="317266"/>
                </a:lnTo>
                <a:lnTo>
                  <a:pt x="8302" y="297723"/>
                </a:lnTo>
                <a:lnTo>
                  <a:pt x="3744" y="277495"/>
                </a:lnTo>
                <a:lnTo>
                  <a:pt x="949" y="256663"/>
                </a:lnTo>
                <a:lnTo>
                  <a:pt x="0" y="235307"/>
                </a:lnTo>
                <a:lnTo>
                  <a:pt x="1020" y="213203"/>
                </a:lnTo>
                <a:lnTo>
                  <a:pt x="4018" y="191664"/>
                </a:lnTo>
                <a:lnTo>
                  <a:pt x="8900" y="170779"/>
                </a:lnTo>
                <a:lnTo>
                  <a:pt x="15574" y="150637"/>
                </a:lnTo>
                <a:lnTo>
                  <a:pt x="111849" y="150637"/>
                </a:lnTo>
                <a:lnTo>
                  <a:pt x="109001" y="171122"/>
                </a:lnTo>
                <a:lnTo>
                  <a:pt x="106944" y="192117"/>
                </a:lnTo>
                <a:lnTo>
                  <a:pt x="105697" y="213540"/>
                </a:lnTo>
                <a:lnTo>
                  <a:pt x="105278" y="235307"/>
                </a:lnTo>
                <a:lnTo>
                  <a:pt x="105686" y="256663"/>
                </a:lnTo>
                <a:lnTo>
                  <a:pt x="106832" y="277074"/>
                </a:lnTo>
                <a:lnTo>
                  <a:pt x="108794" y="297723"/>
                </a:lnTo>
                <a:lnTo>
                  <a:pt x="111414" y="317266"/>
                </a:lnTo>
                <a:close/>
              </a:path>
              <a:path w="476250" h="466725">
                <a:moveTo>
                  <a:pt x="223248" y="317266"/>
                </a:moveTo>
                <a:lnTo>
                  <a:pt x="141371" y="317266"/>
                </a:lnTo>
                <a:lnTo>
                  <a:pt x="138558" y="297520"/>
                </a:lnTo>
                <a:lnTo>
                  <a:pt x="136527" y="277220"/>
                </a:lnTo>
                <a:lnTo>
                  <a:pt x="135296" y="256454"/>
                </a:lnTo>
                <a:lnTo>
                  <a:pt x="134882" y="235307"/>
                </a:lnTo>
                <a:lnTo>
                  <a:pt x="135326" y="213427"/>
                </a:lnTo>
                <a:lnTo>
                  <a:pt x="136645" y="191959"/>
                </a:lnTo>
                <a:lnTo>
                  <a:pt x="138820" y="170997"/>
                </a:lnTo>
                <a:lnTo>
                  <a:pt x="141830" y="150637"/>
                </a:lnTo>
                <a:lnTo>
                  <a:pt x="223248" y="150637"/>
                </a:lnTo>
                <a:lnTo>
                  <a:pt x="223248" y="317266"/>
                </a:lnTo>
                <a:close/>
              </a:path>
              <a:path w="476250" h="466725">
                <a:moveTo>
                  <a:pt x="328133" y="121033"/>
                </a:moveTo>
                <a:lnTo>
                  <a:pt x="252852" y="121033"/>
                </a:lnTo>
                <a:lnTo>
                  <a:pt x="252852" y="0"/>
                </a:lnTo>
                <a:lnTo>
                  <a:pt x="295669" y="39891"/>
                </a:lnTo>
                <a:lnTo>
                  <a:pt x="313880" y="76230"/>
                </a:lnTo>
                <a:lnTo>
                  <a:pt x="328133" y="121033"/>
                </a:lnTo>
                <a:close/>
              </a:path>
              <a:path w="476250" h="466725">
                <a:moveTo>
                  <a:pt x="446824" y="121033"/>
                </a:moveTo>
                <a:lnTo>
                  <a:pt x="358525" y="121033"/>
                </a:lnTo>
                <a:lnTo>
                  <a:pt x="353721" y="102024"/>
                </a:lnTo>
                <a:lnTo>
                  <a:pt x="348169" y="83833"/>
                </a:lnTo>
                <a:lnTo>
                  <a:pt x="329011" y="38452"/>
                </a:lnTo>
                <a:lnTo>
                  <a:pt x="309559" y="8236"/>
                </a:lnTo>
                <a:lnTo>
                  <a:pt x="351740" y="26212"/>
                </a:lnTo>
                <a:lnTo>
                  <a:pt x="389301" y="51626"/>
                </a:lnTo>
                <a:lnTo>
                  <a:pt x="421307" y="83545"/>
                </a:lnTo>
                <a:lnTo>
                  <a:pt x="446824" y="121033"/>
                </a:lnTo>
                <a:close/>
              </a:path>
              <a:path w="476250" h="466725">
                <a:moveTo>
                  <a:pt x="223248" y="121033"/>
                </a:moveTo>
                <a:lnTo>
                  <a:pt x="147967" y="121033"/>
                </a:lnTo>
                <a:lnTo>
                  <a:pt x="152170" y="105419"/>
                </a:lnTo>
                <a:lnTo>
                  <a:pt x="168047" y="62772"/>
                </a:lnTo>
                <a:lnTo>
                  <a:pt x="193972" y="21605"/>
                </a:lnTo>
                <a:lnTo>
                  <a:pt x="223248" y="0"/>
                </a:lnTo>
                <a:lnTo>
                  <a:pt x="223248" y="121033"/>
                </a:lnTo>
                <a:close/>
              </a:path>
              <a:path w="476250" h="466725">
                <a:moveTo>
                  <a:pt x="117575" y="121033"/>
                </a:moveTo>
                <a:lnTo>
                  <a:pt x="29276" y="121033"/>
                </a:lnTo>
                <a:lnTo>
                  <a:pt x="54793" y="83545"/>
                </a:lnTo>
                <a:lnTo>
                  <a:pt x="86799" y="51626"/>
                </a:lnTo>
                <a:lnTo>
                  <a:pt x="124360" y="26212"/>
                </a:lnTo>
                <a:lnTo>
                  <a:pt x="166541" y="8236"/>
                </a:lnTo>
                <a:lnTo>
                  <a:pt x="159768" y="17430"/>
                </a:lnTo>
                <a:lnTo>
                  <a:pt x="153278" y="27506"/>
                </a:lnTo>
                <a:lnTo>
                  <a:pt x="134216" y="66548"/>
                </a:lnTo>
                <a:lnTo>
                  <a:pt x="122379" y="102024"/>
                </a:lnTo>
                <a:lnTo>
                  <a:pt x="117575" y="121033"/>
                </a:lnTo>
                <a:close/>
              </a:path>
              <a:path w="476250" h="466725">
                <a:moveTo>
                  <a:pt x="166541" y="462378"/>
                </a:moveTo>
                <a:lnTo>
                  <a:pt x="123686" y="444033"/>
                </a:lnTo>
                <a:lnTo>
                  <a:pt x="85625" y="418010"/>
                </a:lnTo>
                <a:lnTo>
                  <a:pt x="53341" y="385295"/>
                </a:lnTo>
                <a:lnTo>
                  <a:pt x="27815" y="346870"/>
                </a:lnTo>
                <a:lnTo>
                  <a:pt x="116956" y="346870"/>
                </a:lnTo>
                <a:lnTo>
                  <a:pt x="121833" y="366640"/>
                </a:lnTo>
                <a:lnTo>
                  <a:pt x="127515" y="385542"/>
                </a:lnTo>
                <a:lnTo>
                  <a:pt x="147089" y="432163"/>
                </a:lnTo>
                <a:lnTo>
                  <a:pt x="159768" y="453184"/>
                </a:lnTo>
                <a:lnTo>
                  <a:pt x="166541" y="462378"/>
                </a:lnTo>
                <a:close/>
              </a:path>
              <a:path w="476250" h="466725">
                <a:moveTo>
                  <a:pt x="223248" y="466636"/>
                </a:moveTo>
                <a:lnTo>
                  <a:pt x="216028" y="466636"/>
                </a:lnTo>
                <a:lnTo>
                  <a:pt x="208322" y="462378"/>
                </a:lnTo>
                <a:lnTo>
                  <a:pt x="180431" y="430724"/>
                </a:lnTo>
                <a:lnTo>
                  <a:pt x="161985" y="393796"/>
                </a:lnTo>
                <a:lnTo>
                  <a:pt x="147313" y="346870"/>
                </a:lnTo>
                <a:lnTo>
                  <a:pt x="223248" y="346870"/>
                </a:lnTo>
                <a:lnTo>
                  <a:pt x="223248" y="466636"/>
                </a:lnTo>
                <a:close/>
              </a:path>
              <a:path w="476250" h="466725">
                <a:moveTo>
                  <a:pt x="260073" y="466636"/>
                </a:moveTo>
                <a:lnTo>
                  <a:pt x="252852" y="466636"/>
                </a:lnTo>
                <a:lnTo>
                  <a:pt x="252852" y="346870"/>
                </a:lnTo>
                <a:lnTo>
                  <a:pt x="328787" y="346870"/>
                </a:lnTo>
                <a:lnTo>
                  <a:pt x="324493" y="363243"/>
                </a:lnTo>
                <a:lnTo>
                  <a:pt x="308054" y="407843"/>
                </a:lnTo>
                <a:lnTo>
                  <a:pt x="282128" y="449009"/>
                </a:lnTo>
                <a:lnTo>
                  <a:pt x="260073" y="466636"/>
                </a:lnTo>
                <a:close/>
              </a:path>
              <a:path w="476250" h="466725">
                <a:moveTo>
                  <a:pt x="309559" y="462378"/>
                </a:moveTo>
                <a:lnTo>
                  <a:pt x="334882" y="420359"/>
                </a:lnTo>
                <a:lnTo>
                  <a:pt x="354267" y="366640"/>
                </a:lnTo>
                <a:lnTo>
                  <a:pt x="359145" y="346870"/>
                </a:lnTo>
                <a:lnTo>
                  <a:pt x="448285" y="346870"/>
                </a:lnTo>
                <a:lnTo>
                  <a:pt x="422759" y="385295"/>
                </a:lnTo>
                <a:lnTo>
                  <a:pt x="390475" y="418010"/>
                </a:lnTo>
                <a:lnTo>
                  <a:pt x="352414" y="444033"/>
                </a:lnTo>
                <a:lnTo>
                  <a:pt x="309559" y="462378"/>
                </a:lnTo>
                <a:close/>
              </a:path>
              <a:path w="476250" h="466725">
                <a:moveTo>
                  <a:pt x="334730" y="317266"/>
                </a:moveTo>
                <a:lnTo>
                  <a:pt x="252852" y="317266"/>
                </a:lnTo>
                <a:lnTo>
                  <a:pt x="252852" y="150637"/>
                </a:lnTo>
                <a:lnTo>
                  <a:pt x="334270" y="150637"/>
                </a:lnTo>
                <a:lnTo>
                  <a:pt x="337280" y="170997"/>
                </a:lnTo>
                <a:lnTo>
                  <a:pt x="339455" y="191959"/>
                </a:lnTo>
                <a:lnTo>
                  <a:pt x="340774" y="213427"/>
                </a:lnTo>
                <a:lnTo>
                  <a:pt x="341218" y="235307"/>
                </a:lnTo>
                <a:lnTo>
                  <a:pt x="340804" y="256454"/>
                </a:lnTo>
                <a:lnTo>
                  <a:pt x="339573" y="277220"/>
                </a:lnTo>
                <a:lnTo>
                  <a:pt x="337543" y="297520"/>
                </a:lnTo>
                <a:lnTo>
                  <a:pt x="334730" y="317266"/>
                </a:lnTo>
                <a:close/>
              </a:path>
              <a:path w="476250" h="466725">
                <a:moveTo>
                  <a:pt x="461559" y="317266"/>
                </a:moveTo>
                <a:lnTo>
                  <a:pt x="364686" y="317266"/>
                </a:lnTo>
                <a:lnTo>
                  <a:pt x="367349" y="297405"/>
                </a:lnTo>
                <a:lnTo>
                  <a:pt x="369269" y="277074"/>
                </a:lnTo>
                <a:lnTo>
                  <a:pt x="370432" y="256350"/>
                </a:lnTo>
                <a:lnTo>
                  <a:pt x="370822" y="235307"/>
                </a:lnTo>
                <a:lnTo>
                  <a:pt x="370403" y="213540"/>
                </a:lnTo>
                <a:lnTo>
                  <a:pt x="369156" y="192117"/>
                </a:lnTo>
                <a:lnTo>
                  <a:pt x="367099" y="171122"/>
                </a:lnTo>
                <a:lnTo>
                  <a:pt x="364251" y="150637"/>
                </a:lnTo>
                <a:lnTo>
                  <a:pt x="460526" y="150637"/>
                </a:lnTo>
                <a:lnTo>
                  <a:pt x="467200" y="170779"/>
                </a:lnTo>
                <a:lnTo>
                  <a:pt x="472082" y="191664"/>
                </a:lnTo>
                <a:lnTo>
                  <a:pt x="475081" y="213203"/>
                </a:lnTo>
                <a:lnTo>
                  <a:pt x="476101" y="235307"/>
                </a:lnTo>
                <a:lnTo>
                  <a:pt x="475151" y="256663"/>
                </a:lnTo>
                <a:lnTo>
                  <a:pt x="472356" y="277495"/>
                </a:lnTo>
                <a:lnTo>
                  <a:pt x="467798" y="297723"/>
                </a:lnTo>
                <a:lnTo>
                  <a:pt x="461559" y="317266"/>
                </a:lnTo>
                <a:close/>
              </a:path>
            </a:pathLst>
          </a:custGeom>
          <a:solidFill>
            <a:srgbClr val="FFFFFF"/>
          </a:solidFill>
        </p:spPr>
        <p:txBody>
          <a:bodyPr wrap="square" lIns="0" tIns="0" rIns="0" bIns="0" rtlCol="0"/>
          <a:lstStyle/>
          <a:p>
            <a:pPr defTabSz="609630">
              <a:defRPr/>
            </a:pPr>
            <a:endParaRPr sz="1200">
              <a:solidFill>
                <a:prstClr val="black"/>
              </a:solidFill>
              <a:latin typeface="Calibri"/>
            </a:endParaRPr>
          </a:p>
        </p:txBody>
      </p:sp>
      <p:sp>
        <p:nvSpPr>
          <p:cNvPr id="15" name="object 15"/>
          <p:cNvSpPr/>
          <p:nvPr/>
        </p:nvSpPr>
        <p:spPr>
          <a:xfrm>
            <a:off x="7935273" y="5781252"/>
            <a:ext cx="1200573" cy="507153"/>
          </a:xfrm>
          <a:custGeom>
            <a:avLst/>
            <a:gdLst/>
            <a:ahLst/>
            <a:cxnLst/>
            <a:rect l="l" t="t" r="r" b="b"/>
            <a:pathLst>
              <a:path w="1800859" h="760729">
                <a:moveTo>
                  <a:pt x="140816" y="760675"/>
                </a:moveTo>
                <a:lnTo>
                  <a:pt x="0" y="626127"/>
                </a:lnTo>
                <a:lnTo>
                  <a:pt x="234653" y="380276"/>
                </a:lnTo>
                <a:lnTo>
                  <a:pt x="0" y="134426"/>
                </a:lnTo>
                <a:lnTo>
                  <a:pt x="140816" y="0"/>
                </a:lnTo>
                <a:lnTo>
                  <a:pt x="184614" y="45883"/>
                </a:lnTo>
                <a:lnTo>
                  <a:pt x="139964" y="45883"/>
                </a:lnTo>
                <a:lnTo>
                  <a:pt x="45883" y="135521"/>
                </a:lnTo>
                <a:lnTo>
                  <a:pt x="279502" y="380276"/>
                </a:lnTo>
                <a:lnTo>
                  <a:pt x="45883" y="625031"/>
                </a:lnTo>
                <a:lnTo>
                  <a:pt x="139964" y="714670"/>
                </a:lnTo>
                <a:lnTo>
                  <a:pt x="184717" y="714670"/>
                </a:lnTo>
                <a:lnTo>
                  <a:pt x="140816" y="760675"/>
                </a:lnTo>
                <a:close/>
              </a:path>
              <a:path w="1800859" h="760729">
                <a:moveTo>
                  <a:pt x="573123" y="760675"/>
                </a:moveTo>
                <a:lnTo>
                  <a:pt x="432063" y="626127"/>
                </a:lnTo>
                <a:lnTo>
                  <a:pt x="666717" y="380276"/>
                </a:lnTo>
                <a:lnTo>
                  <a:pt x="432063" y="134426"/>
                </a:lnTo>
                <a:lnTo>
                  <a:pt x="573123" y="0"/>
                </a:lnTo>
                <a:lnTo>
                  <a:pt x="616908" y="45883"/>
                </a:lnTo>
                <a:lnTo>
                  <a:pt x="572028" y="45883"/>
                </a:lnTo>
                <a:lnTo>
                  <a:pt x="478191" y="135521"/>
                </a:lnTo>
                <a:lnTo>
                  <a:pt x="711992" y="380276"/>
                </a:lnTo>
                <a:lnTo>
                  <a:pt x="478191" y="625032"/>
                </a:lnTo>
                <a:lnTo>
                  <a:pt x="572028" y="714670"/>
                </a:lnTo>
                <a:lnTo>
                  <a:pt x="617038" y="714670"/>
                </a:lnTo>
                <a:lnTo>
                  <a:pt x="573123" y="760675"/>
                </a:lnTo>
                <a:close/>
              </a:path>
              <a:path w="1800859" h="760729">
                <a:moveTo>
                  <a:pt x="1005430" y="760675"/>
                </a:moveTo>
                <a:lnTo>
                  <a:pt x="864614" y="626127"/>
                </a:lnTo>
                <a:lnTo>
                  <a:pt x="1099267" y="380276"/>
                </a:lnTo>
                <a:lnTo>
                  <a:pt x="864614" y="134426"/>
                </a:lnTo>
                <a:lnTo>
                  <a:pt x="1005430" y="0"/>
                </a:lnTo>
                <a:lnTo>
                  <a:pt x="1049215" y="45883"/>
                </a:lnTo>
                <a:lnTo>
                  <a:pt x="1004396" y="45883"/>
                </a:lnTo>
                <a:lnTo>
                  <a:pt x="910498" y="135521"/>
                </a:lnTo>
                <a:lnTo>
                  <a:pt x="1144056" y="380276"/>
                </a:lnTo>
                <a:lnTo>
                  <a:pt x="910498" y="625032"/>
                </a:lnTo>
                <a:lnTo>
                  <a:pt x="1004396" y="714670"/>
                </a:lnTo>
                <a:lnTo>
                  <a:pt x="1049345" y="714670"/>
                </a:lnTo>
                <a:lnTo>
                  <a:pt x="1005430" y="760675"/>
                </a:lnTo>
                <a:close/>
              </a:path>
              <a:path w="1800859" h="760729">
                <a:moveTo>
                  <a:pt x="1437737" y="760675"/>
                </a:moveTo>
                <a:lnTo>
                  <a:pt x="1296921" y="626127"/>
                </a:lnTo>
                <a:lnTo>
                  <a:pt x="1531574" y="380276"/>
                </a:lnTo>
                <a:lnTo>
                  <a:pt x="1296921" y="134426"/>
                </a:lnTo>
                <a:lnTo>
                  <a:pt x="1437737" y="0"/>
                </a:lnTo>
                <a:lnTo>
                  <a:pt x="1481522" y="45883"/>
                </a:lnTo>
                <a:lnTo>
                  <a:pt x="1436703" y="45883"/>
                </a:lnTo>
                <a:lnTo>
                  <a:pt x="1342805" y="135521"/>
                </a:lnTo>
                <a:lnTo>
                  <a:pt x="1576424" y="380276"/>
                </a:lnTo>
                <a:lnTo>
                  <a:pt x="1342805" y="625032"/>
                </a:lnTo>
                <a:lnTo>
                  <a:pt x="1436703" y="714670"/>
                </a:lnTo>
                <a:lnTo>
                  <a:pt x="1481652" y="714670"/>
                </a:lnTo>
                <a:lnTo>
                  <a:pt x="1437737" y="760675"/>
                </a:lnTo>
                <a:close/>
              </a:path>
              <a:path w="1800859" h="760729">
                <a:moveTo>
                  <a:pt x="184717" y="714670"/>
                </a:moveTo>
                <a:lnTo>
                  <a:pt x="139964" y="714670"/>
                </a:lnTo>
                <a:lnTo>
                  <a:pt x="459143" y="380581"/>
                </a:lnTo>
                <a:lnTo>
                  <a:pt x="139964" y="45883"/>
                </a:lnTo>
                <a:lnTo>
                  <a:pt x="184614" y="45883"/>
                </a:lnTo>
                <a:lnTo>
                  <a:pt x="503810" y="380276"/>
                </a:lnTo>
                <a:lnTo>
                  <a:pt x="184717" y="714670"/>
                </a:lnTo>
                <a:close/>
              </a:path>
              <a:path w="1800859" h="760729">
                <a:moveTo>
                  <a:pt x="617038" y="714670"/>
                </a:moveTo>
                <a:lnTo>
                  <a:pt x="572028" y="714670"/>
                </a:lnTo>
                <a:lnTo>
                  <a:pt x="891207" y="380581"/>
                </a:lnTo>
                <a:lnTo>
                  <a:pt x="572028" y="45883"/>
                </a:lnTo>
                <a:lnTo>
                  <a:pt x="616908" y="45883"/>
                </a:lnTo>
                <a:lnTo>
                  <a:pt x="936117" y="380398"/>
                </a:lnTo>
                <a:lnTo>
                  <a:pt x="617038" y="714670"/>
                </a:lnTo>
                <a:close/>
              </a:path>
              <a:path w="1800859" h="760729">
                <a:moveTo>
                  <a:pt x="1049345" y="714670"/>
                </a:moveTo>
                <a:lnTo>
                  <a:pt x="1004396" y="714670"/>
                </a:lnTo>
                <a:lnTo>
                  <a:pt x="1323575" y="380581"/>
                </a:lnTo>
                <a:lnTo>
                  <a:pt x="1004396" y="45883"/>
                </a:lnTo>
                <a:lnTo>
                  <a:pt x="1049215" y="45883"/>
                </a:lnTo>
                <a:lnTo>
                  <a:pt x="1368425" y="380398"/>
                </a:lnTo>
                <a:lnTo>
                  <a:pt x="1049345" y="714670"/>
                </a:lnTo>
                <a:close/>
              </a:path>
              <a:path w="1800859" h="760729">
                <a:moveTo>
                  <a:pt x="1481652" y="714670"/>
                </a:moveTo>
                <a:lnTo>
                  <a:pt x="1436703" y="714670"/>
                </a:lnTo>
                <a:lnTo>
                  <a:pt x="1755882" y="380581"/>
                </a:lnTo>
                <a:lnTo>
                  <a:pt x="1436703" y="45883"/>
                </a:lnTo>
                <a:lnTo>
                  <a:pt x="1481522" y="45883"/>
                </a:lnTo>
                <a:lnTo>
                  <a:pt x="1800732" y="380398"/>
                </a:lnTo>
                <a:lnTo>
                  <a:pt x="1481652" y="714670"/>
                </a:lnTo>
                <a:close/>
              </a:path>
            </a:pathLst>
          </a:custGeom>
          <a:solidFill>
            <a:srgbClr val="FFFFFF"/>
          </a:solidFill>
        </p:spPr>
        <p:txBody>
          <a:bodyPr wrap="square" lIns="0" tIns="0" rIns="0" bIns="0" rtlCol="0"/>
          <a:lstStyle/>
          <a:p>
            <a:pPr defTabSz="609630">
              <a:defRPr/>
            </a:pPr>
            <a:endParaRPr sz="1200">
              <a:solidFill>
                <a:prstClr val="black"/>
              </a:solidFill>
              <a:latin typeface="Calibri"/>
            </a:endParaRPr>
          </a:p>
        </p:txBody>
      </p:sp>
      <p:sp>
        <p:nvSpPr>
          <p:cNvPr id="16" name="object 16"/>
          <p:cNvSpPr txBox="1"/>
          <p:nvPr/>
        </p:nvSpPr>
        <p:spPr>
          <a:xfrm>
            <a:off x="809442" y="737251"/>
            <a:ext cx="7819467" cy="3554392"/>
          </a:xfrm>
          <a:prstGeom prst="rect">
            <a:avLst/>
          </a:prstGeom>
        </p:spPr>
        <p:txBody>
          <a:bodyPr vert="horz" wrap="square" lIns="0" tIns="8467" rIns="0" bIns="0" rtlCol="0">
            <a:spAutoFit/>
          </a:bodyPr>
          <a:lstStyle/>
          <a:p>
            <a:pPr marL="8467" marR="1193860" defTabSz="609630">
              <a:lnSpc>
                <a:spcPct val="112200"/>
              </a:lnSpc>
              <a:spcBef>
                <a:spcPts val="67"/>
              </a:spcBef>
              <a:defRPr/>
            </a:pPr>
            <a:r>
              <a:rPr lang="es-ES" sz="4900" b="1" spc="-97" dirty="0">
                <a:solidFill>
                  <a:srgbClr val="FF7E2F"/>
                </a:solidFill>
                <a:latin typeface="Tahoma"/>
                <a:cs typeface="Tahoma"/>
              </a:rPr>
              <a:t>Panorama </a:t>
            </a:r>
          </a:p>
          <a:p>
            <a:pPr marL="8467" marR="1193860" defTabSz="609630">
              <a:lnSpc>
                <a:spcPct val="112200"/>
              </a:lnSpc>
              <a:spcBef>
                <a:spcPts val="67"/>
              </a:spcBef>
              <a:defRPr/>
            </a:pPr>
            <a:r>
              <a:rPr lang="es-ES" sz="4900" b="1" spc="-97" dirty="0">
                <a:solidFill>
                  <a:srgbClr val="FF7E2F"/>
                </a:solidFill>
                <a:latin typeface="Tahoma"/>
                <a:cs typeface="Tahoma"/>
              </a:rPr>
              <a:t>Macroeconómico</a:t>
            </a:r>
          </a:p>
          <a:p>
            <a:pPr marL="8467" marR="1193860" defTabSz="609630">
              <a:lnSpc>
                <a:spcPct val="112200"/>
              </a:lnSpc>
              <a:spcBef>
                <a:spcPts val="67"/>
              </a:spcBef>
              <a:defRPr/>
            </a:pPr>
            <a:r>
              <a:rPr lang="es-ES" spc="-97" dirty="0">
                <a:solidFill>
                  <a:schemeClr val="bg1"/>
                </a:solidFill>
                <a:latin typeface="Tahoma"/>
                <a:cs typeface="Tahoma"/>
              </a:rPr>
              <a:t>Estimado usuario: en este documento podrás encontrar los indicadores macroeconómicos más importantes que mueven a nuestro país. Nuestra promesa es tener esta información disponible para ti </a:t>
            </a:r>
            <a:r>
              <a:rPr lang="es-ES" b="1" spc="-97" dirty="0">
                <a:solidFill>
                  <a:schemeClr val="accent6"/>
                </a:solidFill>
                <a:latin typeface="Tahoma"/>
                <a:cs typeface="Tahoma"/>
              </a:rPr>
              <a:t>al instante en que nuestras instituciones entregan los respectivos resultados</a:t>
            </a:r>
            <a:r>
              <a:rPr lang="es-ES" spc="-97" dirty="0">
                <a:solidFill>
                  <a:schemeClr val="bg1"/>
                </a:solidFill>
                <a:latin typeface="Tahoma"/>
                <a:cs typeface="Tahoma"/>
              </a:rPr>
              <a:t>, porque sabemos la importancia de incorporarlas a tus </a:t>
            </a:r>
            <a:r>
              <a:rPr lang="es-ES" b="1" spc="-97" dirty="0">
                <a:solidFill>
                  <a:schemeClr val="accent6"/>
                </a:solidFill>
                <a:latin typeface="Tahoma"/>
                <a:cs typeface="Tahoma"/>
              </a:rPr>
              <a:t>estrategias</a:t>
            </a:r>
            <a:r>
              <a:rPr lang="es-ES" spc="-97" dirty="0">
                <a:solidFill>
                  <a:schemeClr val="bg1"/>
                </a:solidFill>
                <a:latin typeface="Tahoma"/>
                <a:cs typeface="Tahoma"/>
              </a:rPr>
              <a:t> con la mayor prontitud.</a:t>
            </a:r>
          </a:p>
        </p:txBody>
      </p:sp>
      <p:sp>
        <p:nvSpPr>
          <p:cNvPr id="17" name="object 17"/>
          <p:cNvSpPr txBox="1"/>
          <p:nvPr/>
        </p:nvSpPr>
        <p:spPr>
          <a:xfrm>
            <a:off x="1803624" y="5671507"/>
            <a:ext cx="4251537" cy="839675"/>
          </a:xfrm>
          <a:prstGeom prst="rect">
            <a:avLst/>
          </a:prstGeom>
        </p:spPr>
        <p:txBody>
          <a:bodyPr vert="horz" wrap="square" lIns="0" tIns="8467" rIns="0" bIns="0" rtlCol="0">
            <a:spAutoFit/>
          </a:bodyPr>
          <a:lstStyle/>
          <a:p>
            <a:pPr marL="8467" defTabSz="609630">
              <a:spcBef>
                <a:spcPts val="1960"/>
              </a:spcBef>
              <a:defRPr/>
            </a:pPr>
            <a:r>
              <a:rPr lang="es-ES" sz="1867" b="1" spc="-17" dirty="0">
                <a:solidFill>
                  <a:srgbClr val="FFFFFF"/>
                </a:solidFill>
                <a:latin typeface="Tahoma"/>
                <a:cs typeface="Tahoma"/>
                <a:hlinkClick r:id="rId3"/>
              </a:rPr>
              <a:t>e.jandette@beastrategy.com</a:t>
            </a:r>
            <a:endParaRPr lang="es-ES" sz="1867" b="1" spc="-17" dirty="0">
              <a:solidFill>
                <a:srgbClr val="FFFFFF"/>
              </a:solidFill>
              <a:latin typeface="Tahoma"/>
              <a:cs typeface="Tahoma"/>
            </a:endParaRPr>
          </a:p>
          <a:p>
            <a:pPr marL="8467" defTabSz="609630">
              <a:spcBef>
                <a:spcPts val="1960"/>
              </a:spcBef>
              <a:defRPr/>
            </a:pPr>
            <a:r>
              <a:rPr lang="es-ES" sz="1867" b="1" spc="-17" dirty="0">
                <a:solidFill>
                  <a:srgbClr val="FFFFFF"/>
                </a:solidFill>
                <a:latin typeface="Tahoma"/>
                <a:cs typeface="Tahoma"/>
              </a:rPr>
              <a:t>5541337949</a:t>
            </a:r>
            <a:endParaRPr sz="1867" dirty="0">
              <a:solidFill>
                <a:prstClr val="black"/>
              </a:solidFill>
              <a:latin typeface="Tahoma"/>
              <a:cs typeface="Tahoma"/>
            </a:endParaRPr>
          </a:p>
        </p:txBody>
      </p:sp>
      <p:sp>
        <p:nvSpPr>
          <p:cNvPr id="26" name="Marcador de fecha 25">
            <a:extLst>
              <a:ext uri="{FF2B5EF4-FFF2-40B4-BE49-F238E27FC236}">
                <a16:creationId xmlns:a16="http://schemas.microsoft.com/office/drawing/2014/main" id="{01767F18-2FFE-9C9F-8D8E-AD1D0FB1A1DD}"/>
              </a:ext>
            </a:extLst>
          </p:cNvPr>
          <p:cNvSpPr>
            <a:spLocks noGrp="1"/>
          </p:cNvSpPr>
          <p:nvPr>
            <p:ph type="dt" sz="half" idx="6"/>
          </p:nvPr>
        </p:nvSpPr>
        <p:spPr>
          <a:xfrm>
            <a:off x="1803623" y="5185720"/>
            <a:ext cx="2821735" cy="287771"/>
          </a:xfrm>
        </p:spPr>
        <p:txBody>
          <a:bodyPr/>
          <a:lstStyle/>
          <a:p>
            <a:r>
              <a:rPr lang="es-MX" sz="1870" b="1" dirty="0">
                <a:solidFill>
                  <a:schemeClr val="bg1"/>
                </a:solidFill>
              </a:rPr>
              <a:t>beastrategy.com.mx</a:t>
            </a:r>
            <a:endParaRPr lang="en-US" sz="1870" b="1" dirty="0">
              <a:solidFill>
                <a:schemeClr val="bg1"/>
              </a:solidFill>
            </a:endParaRPr>
          </a:p>
        </p:txBody>
      </p:sp>
      <p:sp>
        <p:nvSpPr>
          <p:cNvPr id="18" name="CuadroTexto 17">
            <a:extLst>
              <a:ext uri="{FF2B5EF4-FFF2-40B4-BE49-F238E27FC236}">
                <a16:creationId xmlns:a16="http://schemas.microsoft.com/office/drawing/2014/main" id="{CF4652AE-023F-0816-6B4F-BC52EB9E9FDA}"/>
              </a:ext>
            </a:extLst>
          </p:cNvPr>
          <p:cNvSpPr txBox="1"/>
          <p:nvPr/>
        </p:nvSpPr>
        <p:spPr>
          <a:xfrm>
            <a:off x="734748" y="4415875"/>
            <a:ext cx="5150816"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srgbClr val="FF8532"/>
                </a:solidFill>
                <a:effectLst/>
                <a:uLnTx/>
                <a:uFillTx/>
                <a:latin typeface="Calibri"/>
                <a:ea typeface="+mn-ea"/>
                <a:cs typeface="+mn-cs"/>
              </a:rPr>
              <a:t>Actualizado al </a:t>
            </a:r>
            <a:r>
              <a:rPr lang="es-MX" b="1" dirty="0">
                <a:solidFill>
                  <a:srgbClr val="FF8532"/>
                </a:solidFill>
                <a:latin typeface="Calibri"/>
              </a:rPr>
              <a:t>10</a:t>
            </a:r>
            <a:r>
              <a:rPr kumimoji="0" lang="es-MX" sz="1800" b="1" i="0" u="none" strike="noStrike" kern="1200" cap="none" spc="0" normalizeH="0" baseline="0" noProof="0" dirty="0">
                <a:ln>
                  <a:noFill/>
                </a:ln>
                <a:solidFill>
                  <a:srgbClr val="FF8532"/>
                </a:solidFill>
                <a:effectLst/>
                <a:uLnTx/>
                <a:uFillTx/>
                <a:latin typeface="Calibri"/>
                <a:ea typeface="+mn-ea"/>
                <a:cs typeface="+mn-cs"/>
              </a:rPr>
              <a:t> Abril 2024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7641422" y="753719"/>
            <a:ext cx="1211157" cy="513503"/>
          </a:xfrm>
          <a:custGeom>
            <a:avLst/>
            <a:gdLst/>
            <a:ahLst/>
            <a:cxnLst/>
            <a:rect l="l" t="t" r="r" b="b"/>
            <a:pathLst>
              <a:path w="1816734" h="770255">
                <a:moveTo>
                  <a:pt x="1676759" y="769854"/>
                </a:moveTo>
                <a:lnTo>
                  <a:pt x="1816149" y="636669"/>
                </a:lnTo>
                <a:lnTo>
                  <a:pt x="1816149" y="630408"/>
                </a:lnTo>
                <a:lnTo>
                  <a:pt x="1581790" y="384865"/>
                </a:lnTo>
                <a:lnTo>
                  <a:pt x="1816149" y="139323"/>
                </a:lnTo>
                <a:lnTo>
                  <a:pt x="1816149" y="133065"/>
                </a:lnTo>
                <a:lnTo>
                  <a:pt x="1676759" y="0"/>
                </a:lnTo>
                <a:lnTo>
                  <a:pt x="1632432" y="46437"/>
                </a:lnTo>
                <a:lnTo>
                  <a:pt x="1677621" y="46437"/>
                </a:lnTo>
                <a:lnTo>
                  <a:pt x="1772837" y="137157"/>
                </a:lnTo>
                <a:lnTo>
                  <a:pt x="1536399" y="384865"/>
                </a:lnTo>
                <a:lnTo>
                  <a:pt x="1772837" y="632574"/>
                </a:lnTo>
                <a:lnTo>
                  <a:pt x="1677621" y="723294"/>
                </a:lnTo>
                <a:lnTo>
                  <a:pt x="1632328" y="723294"/>
                </a:lnTo>
                <a:lnTo>
                  <a:pt x="1676759" y="769854"/>
                </a:lnTo>
                <a:close/>
              </a:path>
              <a:path w="1816734" h="770255">
                <a:moveTo>
                  <a:pt x="1239235" y="769854"/>
                </a:moveTo>
                <a:lnTo>
                  <a:pt x="1381997" y="633682"/>
                </a:lnTo>
                <a:lnTo>
                  <a:pt x="1144512" y="384865"/>
                </a:lnTo>
                <a:lnTo>
                  <a:pt x="1381997" y="136048"/>
                </a:lnTo>
                <a:lnTo>
                  <a:pt x="1239235" y="0"/>
                </a:lnTo>
                <a:lnTo>
                  <a:pt x="1194922" y="46437"/>
                </a:lnTo>
                <a:lnTo>
                  <a:pt x="1240343" y="46437"/>
                </a:lnTo>
                <a:lnTo>
                  <a:pt x="1335313" y="137157"/>
                </a:lnTo>
                <a:lnTo>
                  <a:pt x="1098690" y="384865"/>
                </a:lnTo>
                <a:lnTo>
                  <a:pt x="1335313" y="632574"/>
                </a:lnTo>
                <a:lnTo>
                  <a:pt x="1240343" y="723294"/>
                </a:lnTo>
                <a:lnTo>
                  <a:pt x="1194790" y="723294"/>
                </a:lnTo>
                <a:lnTo>
                  <a:pt x="1239235" y="769854"/>
                </a:lnTo>
                <a:close/>
              </a:path>
              <a:path w="1816734" h="770255">
                <a:moveTo>
                  <a:pt x="801711" y="769854"/>
                </a:moveTo>
                <a:lnTo>
                  <a:pt x="944226" y="633682"/>
                </a:lnTo>
                <a:lnTo>
                  <a:pt x="706742" y="384865"/>
                </a:lnTo>
                <a:lnTo>
                  <a:pt x="944226" y="136048"/>
                </a:lnTo>
                <a:lnTo>
                  <a:pt x="801711" y="0"/>
                </a:lnTo>
                <a:lnTo>
                  <a:pt x="757398" y="46437"/>
                </a:lnTo>
                <a:lnTo>
                  <a:pt x="802758" y="46437"/>
                </a:lnTo>
                <a:lnTo>
                  <a:pt x="897789" y="137157"/>
                </a:lnTo>
                <a:lnTo>
                  <a:pt x="661413" y="384865"/>
                </a:lnTo>
                <a:lnTo>
                  <a:pt x="897789" y="632574"/>
                </a:lnTo>
                <a:lnTo>
                  <a:pt x="802758" y="723294"/>
                </a:lnTo>
                <a:lnTo>
                  <a:pt x="757266" y="723294"/>
                </a:lnTo>
                <a:lnTo>
                  <a:pt x="801711" y="769854"/>
                </a:lnTo>
                <a:close/>
              </a:path>
              <a:path w="1816734" h="770255">
                <a:moveTo>
                  <a:pt x="364187" y="769854"/>
                </a:moveTo>
                <a:lnTo>
                  <a:pt x="506703" y="633682"/>
                </a:lnTo>
                <a:lnTo>
                  <a:pt x="269218" y="384865"/>
                </a:lnTo>
                <a:lnTo>
                  <a:pt x="506703" y="136048"/>
                </a:lnTo>
                <a:lnTo>
                  <a:pt x="364187" y="0"/>
                </a:lnTo>
                <a:lnTo>
                  <a:pt x="319874" y="46437"/>
                </a:lnTo>
                <a:lnTo>
                  <a:pt x="365234" y="46437"/>
                </a:lnTo>
                <a:lnTo>
                  <a:pt x="460265" y="137157"/>
                </a:lnTo>
                <a:lnTo>
                  <a:pt x="223827" y="384865"/>
                </a:lnTo>
                <a:lnTo>
                  <a:pt x="460265" y="632574"/>
                </a:lnTo>
                <a:lnTo>
                  <a:pt x="365234" y="723294"/>
                </a:lnTo>
                <a:lnTo>
                  <a:pt x="319742" y="723294"/>
                </a:lnTo>
                <a:lnTo>
                  <a:pt x="364187" y="769854"/>
                </a:lnTo>
                <a:close/>
              </a:path>
              <a:path w="1816734" h="770255">
                <a:moveTo>
                  <a:pt x="1632328" y="723294"/>
                </a:moveTo>
                <a:lnTo>
                  <a:pt x="1677621" y="723294"/>
                </a:lnTo>
                <a:lnTo>
                  <a:pt x="1354590" y="385173"/>
                </a:lnTo>
                <a:lnTo>
                  <a:pt x="1677621" y="46437"/>
                </a:lnTo>
                <a:lnTo>
                  <a:pt x="1632432" y="46437"/>
                </a:lnTo>
                <a:lnTo>
                  <a:pt x="1309384" y="384865"/>
                </a:lnTo>
                <a:lnTo>
                  <a:pt x="1632328" y="723294"/>
                </a:lnTo>
                <a:close/>
              </a:path>
              <a:path w="1816734" h="770255">
                <a:moveTo>
                  <a:pt x="1194790" y="723294"/>
                </a:moveTo>
                <a:lnTo>
                  <a:pt x="1240343" y="723294"/>
                </a:lnTo>
                <a:lnTo>
                  <a:pt x="917312" y="385173"/>
                </a:lnTo>
                <a:lnTo>
                  <a:pt x="1240343" y="46437"/>
                </a:lnTo>
                <a:lnTo>
                  <a:pt x="1194922" y="46437"/>
                </a:lnTo>
                <a:lnTo>
                  <a:pt x="871860" y="384989"/>
                </a:lnTo>
                <a:lnTo>
                  <a:pt x="1194790" y="723294"/>
                </a:lnTo>
                <a:close/>
              </a:path>
              <a:path w="1816734" h="770255">
                <a:moveTo>
                  <a:pt x="757266" y="723294"/>
                </a:moveTo>
                <a:lnTo>
                  <a:pt x="802758" y="723294"/>
                </a:lnTo>
                <a:lnTo>
                  <a:pt x="479727" y="385173"/>
                </a:lnTo>
                <a:lnTo>
                  <a:pt x="802758" y="46437"/>
                </a:lnTo>
                <a:lnTo>
                  <a:pt x="757398" y="46437"/>
                </a:lnTo>
                <a:lnTo>
                  <a:pt x="434336" y="384989"/>
                </a:lnTo>
                <a:lnTo>
                  <a:pt x="757266" y="723294"/>
                </a:lnTo>
                <a:close/>
              </a:path>
              <a:path w="1816734" h="770255">
                <a:moveTo>
                  <a:pt x="319742" y="723294"/>
                </a:moveTo>
                <a:lnTo>
                  <a:pt x="365234" y="723294"/>
                </a:lnTo>
                <a:lnTo>
                  <a:pt x="42203" y="385173"/>
                </a:lnTo>
                <a:lnTo>
                  <a:pt x="365234" y="46437"/>
                </a:lnTo>
                <a:lnTo>
                  <a:pt x="319874" y="46437"/>
                </a:lnTo>
                <a:lnTo>
                  <a:pt x="0" y="381648"/>
                </a:lnTo>
                <a:lnTo>
                  <a:pt x="0" y="388327"/>
                </a:lnTo>
                <a:lnTo>
                  <a:pt x="319742" y="723294"/>
                </a:lnTo>
                <a:close/>
              </a:path>
            </a:pathLst>
          </a:custGeom>
          <a:solidFill>
            <a:srgbClr val="FFFFFF"/>
          </a:solidFill>
        </p:spPr>
        <p:txBody>
          <a:bodyPr wrap="square" lIns="0" tIns="0" rIns="0" bIns="0" rtlCol="0"/>
          <a:lstStyle/>
          <a:p>
            <a:pPr defTabSz="609630">
              <a:defRPr/>
            </a:pPr>
            <a:endParaRPr sz="1200" dirty="0">
              <a:solidFill>
                <a:prstClr val="black"/>
              </a:solidFill>
              <a:latin typeface="Calibri"/>
            </a:endParaRPr>
          </a:p>
        </p:txBody>
      </p:sp>
      <p:sp>
        <p:nvSpPr>
          <p:cNvPr id="16" name="object 16"/>
          <p:cNvSpPr txBox="1"/>
          <p:nvPr/>
        </p:nvSpPr>
        <p:spPr>
          <a:xfrm>
            <a:off x="4197465" y="598355"/>
            <a:ext cx="7819467" cy="5242162"/>
          </a:xfrm>
          <a:prstGeom prst="rect">
            <a:avLst/>
          </a:prstGeom>
        </p:spPr>
        <p:txBody>
          <a:bodyPr vert="horz" wrap="square" lIns="0" tIns="8467" rIns="0" bIns="0" rtlCol="0">
            <a:spAutoFit/>
          </a:bodyPr>
          <a:lstStyle/>
          <a:p>
            <a:pPr marL="8467" marR="1193860" defTabSz="609630">
              <a:lnSpc>
                <a:spcPct val="112200"/>
              </a:lnSpc>
              <a:spcBef>
                <a:spcPts val="67"/>
              </a:spcBef>
              <a:defRPr/>
            </a:pPr>
            <a:r>
              <a:rPr lang="es-ES" sz="4900" b="1" spc="-97" dirty="0">
                <a:solidFill>
                  <a:srgbClr val="FF7E2F"/>
                </a:solidFill>
                <a:latin typeface="Tahoma"/>
                <a:cs typeface="Tahoma"/>
              </a:rPr>
              <a:t>Contenido</a:t>
            </a:r>
          </a:p>
          <a:p>
            <a:pPr marL="8467" marR="1193860" defTabSz="609630">
              <a:lnSpc>
                <a:spcPct val="112200"/>
              </a:lnSpc>
              <a:spcBef>
                <a:spcPts val="67"/>
              </a:spcBef>
              <a:defRPr/>
            </a:pPr>
            <a:r>
              <a:rPr lang="es-ES" sz="2400" b="1" spc="-97" dirty="0">
                <a:solidFill>
                  <a:srgbClr val="FF8532"/>
                </a:solidFill>
                <a:latin typeface="Tahoma"/>
                <a:cs typeface="Tahoma"/>
              </a:rPr>
              <a:t>A - Bloque Macro (Charts 4 – 12)</a:t>
            </a:r>
          </a:p>
          <a:p>
            <a:pPr marL="8467" marR="1193860" defTabSz="609630">
              <a:lnSpc>
                <a:spcPct val="112200"/>
              </a:lnSpc>
              <a:spcBef>
                <a:spcPts val="67"/>
              </a:spcBef>
              <a:defRPr/>
            </a:pPr>
            <a:r>
              <a:rPr lang="es-ES" sz="1400" spc="-97" dirty="0">
                <a:solidFill>
                  <a:schemeClr val="bg1"/>
                </a:solidFill>
                <a:latin typeface="Tahoma"/>
                <a:cs typeface="Tahoma"/>
              </a:rPr>
              <a:t>Noticias Globales</a:t>
            </a:r>
          </a:p>
          <a:p>
            <a:pPr marL="8467" marR="1193860" defTabSz="609630">
              <a:lnSpc>
                <a:spcPct val="112200"/>
              </a:lnSpc>
              <a:spcBef>
                <a:spcPts val="67"/>
              </a:spcBef>
              <a:defRPr/>
            </a:pPr>
            <a:r>
              <a:rPr lang="es-ES" sz="1400" spc="-97" dirty="0">
                <a:solidFill>
                  <a:schemeClr val="bg1"/>
                </a:solidFill>
                <a:latin typeface="Tahoma"/>
                <a:cs typeface="Tahoma"/>
              </a:rPr>
              <a:t>Resumen Consumo México</a:t>
            </a:r>
          </a:p>
          <a:p>
            <a:pPr marL="8467" marR="1193860" defTabSz="609630">
              <a:lnSpc>
                <a:spcPct val="112200"/>
              </a:lnSpc>
              <a:spcBef>
                <a:spcPts val="67"/>
              </a:spcBef>
              <a:defRPr/>
            </a:pPr>
            <a:r>
              <a:rPr lang="es-ES" sz="1400" spc="-97" dirty="0">
                <a:solidFill>
                  <a:schemeClr val="bg1"/>
                </a:solidFill>
                <a:latin typeface="Tahoma"/>
                <a:cs typeface="Tahoma"/>
              </a:rPr>
              <a:t>PIB México</a:t>
            </a:r>
          </a:p>
          <a:p>
            <a:pPr marL="8467" marR="1193860" defTabSz="609630">
              <a:lnSpc>
                <a:spcPct val="112200"/>
              </a:lnSpc>
              <a:spcBef>
                <a:spcPts val="67"/>
              </a:spcBef>
              <a:defRPr/>
            </a:pPr>
            <a:r>
              <a:rPr lang="es-ES" sz="1400" spc="-97" dirty="0">
                <a:solidFill>
                  <a:schemeClr val="bg1"/>
                </a:solidFill>
                <a:latin typeface="Tahoma"/>
                <a:cs typeface="Tahoma"/>
              </a:rPr>
              <a:t>Inflación</a:t>
            </a:r>
          </a:p>
          <a:p>
            <a:pPr marL="8467" marR="1193860" defTabSz="609630">
              <a:lnSpc>
                <a:spcPct val="112200"/>
              </a:lnSpc>
              <a:spcBef>
                <a:spcPts val="67"/>
              </a:spcBef>
              <a:defRPr/>
            </a:pPr>
            <a:r>
              <a:rPr lang="es-ES" sz="1400" spc="-97" dirty="0">
                <a:solidFill>
                  <a:schemeClr val="bg1"/>
                </a:solidFill>
                <a:latin typeface="Tahoma"/>
                <a:cs typeface="Tahoma"/>
              </a:rPr>
              <a:t>Tipo de Cambio</a:t>
            </a:r>
          </a:p>
          <a:p>
            <a:pPr marL="8467" marR="1193860" defTabSz="609630">
              <a:lnSpc>
                <a:spcPct val="112200"/>
              </a:lnSpc>
              <a:spcBef>
                <a:spcPts val="67"/>
              </a:spcBef>
              <a:defRPr/>
            </a:pPr>
            <a:r>
              <a:rPr lang="es-ES" sz="1400" spc="-97" dirty="0">
                <a:solidFill>
                  <a:schemeClr val="bg1"/>
                </a:solidFill>
                <a:latin typeface="Tahoma"/>
                <a:cs typeface="Tahoma"/>
              </a:rPr>
              <a:t>Remesas</a:t>
            </a:r>
          </a:p>
          <a:p>
            <a:pPr marL="8467" marR="1193860" defTabSz="609630">
              <a:lnSpc>
                <a:spcPct val="112200"/>
              </a:lnSpc>
              <a:spcBef>
                <a:spcPts val="67"/>
              </a:spcBef>
              <a:defRPr/>
            </a:pPr>
            <a:r>
              <a:rPr lang="es-ES" sz="1400" spc="-97" dirty="0">
                <a:solidFill>
                  <a:schemeClr val="bg1"/>
                </a:solidFill>
                <a:latin typeface="Tahoma"/>
                <a:cs typeface="Tahoma"/>
              </a:rPr>
              <a:t>Empleo</a:t>
            </a:r>
          </a:p>
          <a:p>
            <a:pPr marL="8467" marR="1193860" defTabSz="609630">
              <a:lnSpc>
                <a:spcPct val="112200"/>
              </a:lnSpc>
              <a:spcBef>
                <a:spcPts val="67"/>
              </a:spcBef>
              <a:defRPr/>
            </a:pPr>
            <a:r>
              <a:rPr lang="es-ES" sz="1400" spc="-97" dirty="0">
                <a:solidFill>
                  <a:schemeClr val="bg1"/>
                </a:solidFill>
                <a:latin typeface="Tahoma"/>
                <a:cs typeface="Tahoma"/>
              </a:rPr>
              <a:t>¿Cómo se siente el consumidor en México?</a:t>
            </a:r>
          </a:p>
          <a:p>
            <a:pPr marL="8467" marR="1193860" defTabSz="609630">
              <a:lnSpc>
                <a:spcPct val="112200"/>
              </a:lnSpc>
              <a:spcBef>
                <a:spcPts val="67"/>
              </a:spcBef>
              <a:defRPr/>
            </a:pPr>
            <a:r>
              <a:rPr lang="es-ES" sz="1400" spc="-97" dirty="0">
                <a:solidFill>
                  <a:schemeClr val="bg1"/>
                </a:solidFill>
                <a:latin typeface="Tahoma"/>
                <a:cs typeface="Tahoma"/>
              </a:rPr>
              <a:t>Índices de Confianza</a:t>
            </a:r>
          </a:p>
          <a:p>
            <a:pPr marL="8467" marR="1193860" defTabSz="609630">
              <a:lnSpc>
                <a:spcPct val="112200"/>
              </a:lnSpc>
              <a:spcBef>
                <a:spcPts val="67"/>
              </a:spcBef>
              <a:defRPr/>
            </a:pPr>
            <a:endParaRPr lang="es-ES" spc="-97" dirty="0">
              <a:solidFill>
                <a:schemeClr val="bg1"/>
              </a:solidFill>
              <a:latin typeface="Tahoma"/>
              <a:cs typeface="Tahoma"/>
            </a:endParaRPr>
          </a:p>
          <a:p>
            <a:pPr marL="8467" marR="1193860" defTabSz="609630">
              <a:lnSpc>
                <a:spcPct val="112200"/>
              </a:lnSpc>
              <a:spcBef>
                <a:spcPts val="67"/>
              </a:spcBef>
              <a:defRPr/>
            </a:pPr>
            <a:r>
              <a:rPr lang="es-ES" sz="2400" b="1" spc="-97" dirty="0">
                <a:solidFill>
                  <a:srgbClr val="FF8532"/>
                </a:solidFill>
                <a:latin typeface="Tahoma"/>
                <a:cs typeface="Tahoma"/>
              </a:rPr>
              <a:t>B - Bloque Fabricantes Consumo</a:t>
            </a:r>
          </a:p>
          <a:p>
            <a:pPr marL="8467" marR="1193860" defTabSz="609630">
              <a:lnSpc>
                <a:spcPct val="112200"/>
              </a:lnSpc>
              <a:spcBef>
                <a:spcPts val="67"/>
              </a:spcBef>
              <a:defRPr/>
            </a:pPr>
            <a:r>
              <a:rPr lang="es-ES" spc="-97" dirty="0">
                <a:solidFill>
                  <a:schemeClr val="bg1"/>
                </a:solidFill>
                <a:latin typeface="Tahoma"/>
                <a:cs typeface="Tahoma"/>
              </a:rPr>
              <a:t>Entrega en Abril 2024</a:t>
            </a:r>
          </a:p>
          <a:p>
            <a:pPr marL="8467" marR="1193860" defTabSz="609630">
              <a:lnSpc>
                <a:spcPct val="112200"/>
              </a:lnSpc>
              <a:spcBef>
                <a:spcPts val="67"/>
              </a:spcBef>
              <a:defRPr/>
            </a:pPr>
            <a:r>
              <a:rPr lang="es-ES" spc="-97" dirty="0" err="1">
                <a:solidFill>
                  <a:schemeClr val="bg1"/>
                </a:solidFill>
                <a:latin typeface="Tahoma"/>
                <a:cs typeface="Tahoma"/>
              </a:rPr>
              <a:t>Bestrategy</a:t>
            </a:r>
            <a:r>
              <a:rPr lang="es-ES" spc="-97" dirty="0">
                <a:solidFill>
                  <a:schemeClr val="bg1"/>
                </a:solidFill>
                <a:latin typeface="Tahoma"/>
                <a:cs typeface="Tahoma"/>
              </a:rPr>
              <a:t> generará un resumen de los fabricantes que impulsan el consumo en México. </a:t>
            </a:r>
          </a:p>
        </p:txBody>
      </p:sp>
      <p:sp>
        <p:nvSpPr>
          <p:cNvPr id="20" name="object 15">
            <a:extLst>
              <a:ext uri="{FF2B5EF4-FFF2-40B4-BE49-F238E27FC236}">
                <a16:creationId xmlns:a16="http://schemas.microsoft.com/office/drawing/2014/main" id="{33CECE46-B479-B8E5-EB93-DDB9760E78A9}"/>
              </a:ext>
            </a:extLst>
          </p:cNvPr>
          <p:cNvSpPr/>
          <p:nvPr/>
        </p:nvSpPr>
        <p:spPr>
          <a:xfrm>
            <a:off x="4243935" y="6048033"/>
            <a:ext cx="1200573" cy="507153"/>
          </a:xfrm>
          <a:custGeom>
            <a:avLst/>
            <a:gdLst/>
            <a:ahLst/>
            <a:cxnLst/>
            <a:rect l="l" t="t" r="r" b="b"/>
            <a:pathLst>
              <a:path w="1800859" h="760729">
                <a:moveTo>
                  <a:pt x="140816" y="760675"/>
                </a:moveTo>
                <a:lnTo>
                  <a:pt x="0" y="626127"/>
                </a:lnTo>
                <a:lnTo>
                  <a:pt x="234653" y="380276"/>
                </a:lnTo>
                <a:lnTo>
                  <a:pt x="0" y="134426"/>
                </a:lnTo>
                <a:lnTo>
                  <a:pt x="140816" y="0"/>
                </a:lnTo>
                <a:lnTo>
                  <a:pt x="184614" y="45883"/>
                </a:lnTo>
                <a:lnTo>
                  <a:pt x="139964" y="45883"/>
                </a:lnTo>
                <a:lnTo>
                  <a:pt x="45883" y="135521"/>
                </a:lnTo>
                <a:lnTo>
                  <a:pt x="279502" y="380276"/>
                </a:lnTo>
                <a:lnTo>
                  <a:pt x="45883" y="625031"/>
                </a:lnTo>
                <a:lnTo>
                  <a:pt x="139964" y="714670"/>
                </a:lnTo>
                <a:lnTo>
                  <a:pt x="184717" y="714670"/>
                </a:lnTo>
                <a:lnTo>
                  <a:pt x="140816" y="760675"/>
                </a:lnTo>
                <a:close/>
              </a:path>
              <a:path w="1800859" h="760729">
                <a:moveTo>
                  <a:pt x="573123" y="760675"/>
                </a:moveTo>
                <a:lnTo>
                  <a:pt x="432063" y="626127"/>
                </a:lnTo>
                <a:lnTo>
                  <a:pt x="666717" y="380276"/>
                </a:lnTo>
                <a:lnTo>
                  <a:pt x="432063" y="134426"/>
                </a:lnTo>
                <a:lnTo>
                  <a:pt x="573123" y="0"/>
                </a:lnTo>
                <a:lnTo>
                  <a:pt x="616908" y="45883"/>
                </a:lnTo>
                <a:lnTo>
                  <a:pt x="572028" y="45883"/>
                </a:lnTo>
                <a:lnTo>
                  <a:pt x="478191" y="135521"/>
                </a:lnTo>
                <a:lnTo>
                  <a:pt x="711992" y="380276"/>
                </a:lnTo>
                <a:lnTo>
                  <a:pt x="478191" y="625032"/>
                </a:lnTo>
                <a:lnTo>
                  <a:pt x="572028" y="714670"/>
                </a:lnTo>
                <a:lnTo>
                  <a:pt x="617038" y="714670"/>
                </a:lnTo>
                <a:lnTo>
                  <a:pt x="573123" y="760675"/>
                </a:lnTo>
                <a:close/>
              </a:path>
              <a:path w="1800859" h="760729">
                <a:moveTo>
                  <a:pt x="1005430" y="760675"/>
                </a:moveTo>
                <a:lnTo>
                  <a:pt x="864614" y="626127"/>
                </a:lnTo>
                <a:lnTo>
                  <a:pt x="1099267" y="380276"/>
                </a:lnTo>
                <a:lnTo>
                  <a:pt x="864614" y="134426"/>
                </a:lnTo>
                <a:lnTo>
                  <a:pt x="1005430" y="0"/>
                </a:lnTo>
                <a:lnTo>
                  <a:pt x="1049215" y="45883"/>
                </a:lnTo>
                <a:lnTo>
                  <a:pt x="1004396" y="45883"/>
                </a:lnTo>
                <a:lnTo>
                  <a:pt x="910498" y="135521"/>
                </a:lnTo>
                <a:lnTo>
                  <a:pt x="1144056" y="380276"/>
                </a:lnTo>
                <a:lnTo>
                  <a:pt x="910498" y="625032"/>
                </a:lnTo>
                <a:lnTo>
                  <a:pt x="1004396" y="714670"/>
                </a:lnTo>
                <a:lnTo>
                  <a:pt x="1049345" y="714670"/>
                </a:lnTo>
                <a:lnTo>
                  <a:pt x="1005430" y="760675"/>
                </a:lnTo>
                <a:close/>
              </a:path>
              <a:path w="1800859" h="760729">
                <a:moveTo>
                  <a:pt x="1437737" y="760675"/>
                </a:moveTo>
                <a:lnTo>
                  <a:pt x="1296921" y="626127"/>
                </a:lnTo>
                <a:lnTo>
                  <a:pt x="1531574" y="380276"/>
                </a:lnTo>
                <a:lnTo>
                  <a:pt x="1296921" y="134426"/>
                </a:lnTo>
                <a:lnTo>
                  <a:pt x="1437737" y="0"/>
                </a:lnTo>
                <a:lnTo>
                  <a:pt x="1481522" y="45883"/>
                </a:lnTo>
                <a:lnTo>
                  <a:pt x="1436703" y="45883"/>
                </a:lnTo>
                <a:lnTo>
                  <a:pt x="1342805" y="135521"/>
                </a:lnTo>
                <a:lnTo>
                  <a:pt x="1576424" y="380276"/>
                </a:lnTo>
                <a:lnTo>
                  <a:pt x="1342805" y="625032"/>
                </a:lnTo>
                <a:lnTo>
                  <a:pt x="1436703" y="714670"/>
                </a:lnTo>
                <a:lnTo>
                  <a:pt x="1481652" y="714670"/>
                </a:lnTo>
                <a:lnTo>
                  <a:pt x="1437737" y="760675"/>
                </a:lnTo>
                <a:close/>
              </a:path>
              <a:path w="1800859" h="760729">
                <a:moveTo>
                  <a:pt x="184717" y="714670"/>
                </a:moveTo>
                <a:lnTo>
                  <a:pt x="139964" y="714670"/>
                </a:lnTo>
                <a:lnTo>
                  <a:pt x="459143" y="380581"/>
                </a:lnTo>
                <a:lnTo>
                  <a:pt x="139964" y="45883"/>
                </a:lnTo>
                <a:lnTo>
                  <a:pt x="184614" y="45883"/>
                </a:lnTo>
                <a:lnTo>
                  <a:pt x="503810" y="380276"/>
                </a:lnTo>
                <a:lnTo>
                  <a:pt x="184717" y="714670"/>
                </a:lnTo>
                <a:close/>
              </a:path>
              <a:path w="1800859" h="760729">
                <a:moveTo>
                  <a:pt x="617038" y="714670"/>
                </a:moveTo>
                <a:lnTo>
                  <a:pt x="572028" y="714670"/>
                </a:lnTo>
                <a:lnTo>
                  <a:pt x="891207" y="380581"/>
                </a:lnTo>
                <a:lnTo>
                  <a:pt x="572028" y="45883"/>
                </a:lnTo>
                <a:lnTo>
                  <a:pt x="616908" y="45883"/>
                </a:lnTo>
                <a:lnTo>
                  <a:pt x="936117" y="380398"/>
                </a:lnTo>
                <a:lnTo>
                  <a:pt x="617038" y="714670"/>
                </a:lnTo>
                <a:close/>
              </a:path>
              <a:path w="1800859" h="760729">
                <a:moveTo>
                  <a:pt x="1049345" y="714670"/>
                </a:moveTo>
                <a:lnTo>
                  <a:pt x="1004396" y="714670"/>
                </a:lnTo>
                <a:lnTo>
                  <a:pt x="1323575" y="380581"/>
                </a:lnTo>
                <a:lnTo>
                  <a:pt x="1004396" y="45883"/>
                </a:lnTo>
                <a:lnTo>
                  <a:pt x="1049215" y="45883"/>
                </a:lnTo>
                <a:lnTo>
                  <a:pt x="1368425" y="380398"/>
                </a:lnTo>
                <a:lnTo>
                  <a:pt x="1049345" y="714670"/>
                </a:lnTo>
                <a:close/>
              </a:path>
              <a:path w="1800859" h="760729">
                <a:moveTo>
                  <a:pt x="1481652" y="714670"/>
                </a:moveTo>
                <a:lnTo>
                  <a:pt x="1436703" y="714670"/>
                </a:lnTo>
                <a:lnTo>
                  <a:pt x="1755882" y="380581"/>
                </a:lnTo>
                <a:lnTo>
                  <a:pt x="1436703" y="45883"/>
                </a:lnTo>
                <a:lnTo>
                  <a:pt x="1481522" y="45883"/>
                </a:lnTo>
                <a:lnTo>
                  <a:pt x="1800732" y="380398"/>
                </a:lnTo>
                <a:lnTo>
                  <a:pt x="1481652" y="714670"/>
                </a:lnTo>
                <a:close/>
              </a:path>
            </a:pathLst>
          </a:custGeom>
          <a:solidFill>
            <a:srgbClr val="FFFFFF"/>
          </a:solidFill>
        </p:spPr>
        <p:txBody>
          <a:bodyPr wrap="square" lIns="0" tIns="0" rIns="0" bIns="0" rtlCol="0"/>
          <a:lstStyle/>
          <a:p>
            <a:pPr defTabSz="609630">
              <a:defRPr/>
            </a:pPr>
            <a:endParaRPr sz="1200">
              <a:solidFill>
                <a:prstClr val="black"/>
              </a:solidFill>
              <a:latin typeface="Calibri"/>
            </a:endParaRPr>
          </a:p>
        </p:txBody>
      </p:sp>
      <p:pic>
        <p:nvPicPr>
          <p:cNvPr id="15" name="Imagen 14" descr="Top view of the earth from outer space">
            <a:extLst>
              <a:ext uri="{FF2B5EF4-FFF2-40B4-BE49-F238E27FC236}">
                <a16:creationId xmlns:a16="http://schemas.microsoft.com/office/drawing/2014/main" id="{19CBF6FE-5BBC-6C98-D3DA-A963FC8CD4E5}"/>
              </a:ext>
            </a:extLst>
          </p:cNvPr>
          <p:cNvPicPr>
            <a:picLocks noChangeAspect="1"/>
          </p:cNvPicPr>
          <p:nvPr/>
        </p:nvPicPr>
        <p:blipFill>
          <a:blip r:embed="rId2"/>
          <a:stretch>
            <a:fillRect/>
          </a:stretch>
        </p:blipFill>
        <p:spPr>
          <a:xfrm rot="5400000">
            <a:off x="-1491435" y="1494542"/>
            <a:ext cx="6830568" cy="3841484"/>
          </a:xfrm>
          <a:prstGeom prst="rect">
            <a:avLst/>
          </a:prstGeom>
          <a:ln>
            <a:noFill/>
          </a:ln>
          <a:effectLst>
            <a:softEdge rad="112500"/>
          </a:effectLst>
        </p:spPr>
      </p:pic>
    </p:spTree>
    <p:extLst>
      <p:ext uri="{BB962C8B-B14F-4D97-AF65-F5344CB8AC3E}">
        <p14:creationId xmlns:p14="http://schemas.microsoft.com/office/powerpoint/2010/main" val="2483153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Map made with plants">
            <a:extLst>
              <a:ext uri="{FF2B5EF4-FFF2-40B4-BE49-F238E27FC236}">
                <a16:creationId xmlns:a16="http://schemas.microsoft.com/office/drawing/2014/main" id="{1BBEB39C-EC98-9F4B-627D-824D313CDC92}"/>
              </a:ext>
            </a:extLst>
          </p:cNvPr>
          <p:cNvPicPr>
            <a:picLocks noChangeAspect="1"/>
          </p:cNvPicPr>
          <p:nvPr/>
        </p:nvPicPr>
        <p:blipFill>
          <a:blip r:embed="rId3"/>
          <a:stretch>
            <a:fillRect/>
          </a:stretch>
        </p:blipFill>
        <p:spPr>
          <a:xfrm>
            <a:off x="0" y="-7746"/>
            <a:ext cx="8798070" cy="6873492"/>
          </a:xfrm>
          <a:prstGeom prst="rect">
            <a:avLst/>
          </a:prstGeom>
        </p:spPr>
      </p:pic>
      <p:sp>
        <p:nvSpPr>
          <p:cNvPr id="6" name="object 16">
            <a:extLst>
              <a:ext uri="{FF2B5EF4-FFF2-40B4-BE49-F238E27FC236}">
                <a16:creationId xmlns:a16="http://schemas.microsoft.com/office/drawing/2014/main" id="{39E8A62A-9715-9F8A-0C4F-31BFC62739A7}"/>
              </a:ext>
            </a:extLst>
          </p:cNvPr>
          <p:cNvSpPr txBox="1"/>
          <p:nvPr/>
        </p:nvSpPr>
        <p:spPr>
          <a:xfrm>
            <a:off x="8691803" y="692134"/>
            <a:ext cx="4538062" cy="2009803"/>
          </a:xfrm>
          <a:prstGeom prst="rect">
            <a:avLst/>
          </a:prstGeom>
        </p:spPr>
        <p:txBody>
          <a:bodyPr vert="horz" wrap="square" lIns="0" tIns="8467" rIns="0" bIns="0" rtlCol="0">
            <a:spAutoFit/>
          </a:bodyPr>
          <a:lstStyle/>
          <a:p>
            <a:pPr marL="8467" marR="1193860" lvl="0" indent="0" algn="r" defTabSz="609630" rtl="0" eaLnBrk="1" fontAlgn="auto" latinLnBrk="0" hangingPunct="1">
              <a:lnSpc>
                <a:spcPct val="112200"/>
              </a:lnSpc>
              <a:spcBef>
                <a:spcPts val="67"/>
              </a:spcBef>
              <a:spcAft>
                <a:spcPts val="0"/>
              </a:spcAft>
              <a:buClrTx/>
              <a:buSzTx/>
              <a:buFontTx/>
              <a:buNone/>
              <a:tabLst/>
              <a:defRPr/>
            </a:pPr>
            <a:r>
              <a:rPr kumimoji="0" lang="es-ES" sz="4000" b="1" i="0" u="none" strike="noStrike" kern="1200" cap="none" spc="-97" normalizeH="0" baseline="0" noProof="0" dirty="0">
                <a:ln>
                  <a:noFill/>
                </a:ln>
                <a:solidFill>
                  <a:srgbClr val="FF7E2F"/>
                </a:solidFill>
                <a:effectLst/>
                <a:uLnTx/>
                <a:uFillTx/>
                <a:latin typeface="Tahoma"/>
                <a:ea typeface="+mn-ea"/>
                <a:cs typeface="Tahoma"/>
              </a:rPr>
              <a:t>Noticias y  Negocios en el mundo</a:t>
            </a:r>
            <a:endParaRPr kumimoji="0" lang="es-ES" sz="1200" b="0" i="0" u="none" strike="noStrike" kern="1200" cap="none" spc="-97" normalizeH="0" baseline="0" noProof="0" dirty="0">
              <a:ln>
                <a:noFill/>
              </a:ln>
              <a:solidFill>
                <a:prstClr val="white"/>
              </a:solidFill>
              <a:effectLst/>
              <a:uLnTx/>
              <a:uFillTx/>
              <a:latin typeface="Tahoma"/>
              <a:ea typeface="+mn-ea"/>
              <a:cs typeface="Tahoma"/>
            </a:endParaRPr>
          </a:p>
        </p:txBody>
      </p:sp>
      <p:sp>
        <p:nvSpPr>
          <p:cNvPr id="7" name="object 11">
            <a:extLst>
              <a:ext uri="{FF2B5EF4-FFF2-40B4-BE49-F238E27FC236}">
                <a16:creationId xmlns:a16="http://schemas.microsoft.com/office/drawing/2014/main" id="{D62655FC-F130-5D6E-8E1C-5C5BBE3A9C83}"/>
              </a:ext>
            </a:extLst>
          </p:cNvPr>
          <p:cNvSpPr/>
          <p:nvPr/>
        </p:nvSpPr>
        <p:spPr>
          <a:xfrm>
            <a:off x="10811843" y="2967203"/>
            <a:ext cx="1211157" cy="513503"/>
          </a:xfrm>
          <a:custGeom>
            <a:avLst/>
            <a:gdLst/>
            <a:ahLst/>
            <a:cxnLst/>
            <a:rect l="l" t="t" r="r" b="b"/>
            <a:pathLst>
              <a:path w="1816734" h="770255">
                <a:moveTo>
                  <a:pt x="1676759" y="769854"/>
                </a:moveTo>
                <a:lnTo>
                  <a:pt x="1816149" y="636669"/>
                </a:lnTo>
                <a:lnTo>
                  <a:pt x="1816149" y="630408"/>
                </a:lnTo>
                <a:lnTo>
                  <a:pt x="1581790" y="384865"/>
                </a:lnTo>
                <a:lnTo>
                  <a:pt x="1816149" y="139323"/>
                </a:lnTo>
                <a:lnTo>
                  <a:pt x="1816149" y="133065"/>
                </a:lnTo>
                <a:lnTo>
                  <a:pt x="1676759" y="0"/>
                </a:lnTo>
                <a:lnTo>
                  <a:pt x="1632432" y="46437"/>
                </a:lnTo>
                <a:lnTo>
                  <a:pt x="1677621" y="46437"/>
                </a:lnTo>
                <a:lnTo>
                  <a:pt x="1772837" y="137157"/>
                </a:lnTo>
                <a:lnTo>
                  <a:pt x="1536399" y="384865"/>
                </a:lnTo>
                <a:lnTo>
                  <a:pt x="1772837" y="632574"/>
                </a:lnTo>
                <a:lnTo>
                  <a:pt x="1677621" y="723294"/>
                </a:lnTo>
                <a:lnTo>
                  <a:pt x="1632328" y="723294"/>
                </a:lnTo>
                <a:lnTo>
                  <a:pt x="1676759" y="769854"/>
                </a:lnTo>
                <a:close/>
              </a:path>
              <a:path w="1816734" h="770255">
                <a:moveTo>
                  <a:pt x="1239235" y="769854"/>
                </a:moveTo>
                <a:lnTo>
                  <a:pt x="1381997" y="633682"/>
                </a:lnTo>
                <a:lnTo>
                  <a:pt x="1144512" y="384865"/>
                </a:lnTo>
                <a:lnTo>
                  <a:pt x="1381997" y="136048"/>
                </a:lnTo>
                <a:lnTo>
                  <a:pt x="1239235" y="0"/>
                </a:lnTo>
                <a:lnTo>
                  <a:pt x="1194922" y="46437"/>
                </a:lnTo>
                <a:lnTo>
                  <a:pt x="1240343" y="46437"/>
                </a:lnTo>
                <a:lnTo>
                  <a:pt x="1335313" y="137157"/>
                </a:lnTo>
                <a:lnTo>
                  <a:pt x="1098690" y="384865"/>
                </a:lnTo>
                <a:lnTo>
                  <a:pt x="1335313" y="632574"/>
                </a:lnTo>
                <a:lnTo>
                  <a:pt x="1240343" y="723294"/>
                </a:lnTo>
                <a:lnTo>
                  <a:pt x="1194790" y="723294"/>
                </a:lnTo>
                <a:lnTo>
                  <a:pt x="1239235" y="769854"/>
                </a:lnTo>
                <a:close/>
              </a:path>
              <a:path w="1816734" h="770255">
                <a:moveTo>
                  <a:pt x="801711" y="769854"/>
                </a:moveTo>
                <a:lnTo>
                  <a:pt x="944226" y="633682"/>
                </a:lnTo>
                <a:lnTo>
                  <a:pt x="706742" y="384865"/>
                </a:lnTo>
                <a:lnTo>
                  <a:pt x="944226" y="136048"/>
                </a:lnTo>
                <a:lnTo>
                  <a:pt x="801711" y="0"/>
                </a:lnTo>
                <a:lnTo>
                  <a:pt x="757398" y="46437"/>
                </a:lnTo>
                <a:lnTo>
                  <a:pt x="802758" y="46437"/>
                </a:lnTo>
                <a:lnTo>
                  <a:pt x="897789" y="137157"/>
                </a:lnTo>
                <a:lnTo>
                  <a:pt x="661413" y="384865"/>
                </a:lnTo>
                <a:lnTo>
                  <a:pt x="897789" y="632574"/>
                </a:lnTo>
                <a:lnTo>
                  <a:pt x="802758" y="723294"/>
                </a:lnTo>
                <a:lnTo>
                  <a:pt x="757266" y="723294"/>
                </a:lnTo>
                <a:lnTo>
                  <a:pt x="801711" y="769854"/>
                </a:lnTo>
                <a:close/>
              </a:path>
              <a:path w="1816734" h="770255">
                <a:moveTo>
                  <a:pt x="364187" y="769854"/>
                </a:moveTo>
                <a:lnTo>
                  <a:pt x="506703" y="633682"/>
                </a:lnTo>
                <a:lnTo>
                  <a:pt x="269218" y="384865"/>
                </a:lnTo>
                <a:lnTo>
                  <a:pt x="506703" y="136048"/>
                </a:lnTo>
                <a:lnTo>
                  <a:pt x="364187" y="0"/>
                </a:lnTo>
                <a:lnTo>
                  <a:pt x="319874" y="46437"/>
                </a:lnTo>
                <a:lnTo>
                  <a:pt x="365234" y="46437"/>
                </a:lnTo>
                <a:lnTo>
                  <a:pt x="460265" y="137157"/>
                </a:lnTo>
                <a:lnTo>
                  <a:pt x="223827" y="384865"/>
                </a:lnTo>
                <a:lnTo>
                  <a:pt x="460265" y="632574"/>
                </a:lnTo>
                <a:lnTo>
                  <a:pt x="365234" y="723294"/>
                </a:lnTo>
                <a:lnTo>
                  <a:pt x="319742" y="723294"/>
                </a:lnTo>
                <a:lnTo>
                  <a:pt x="364187" y="769854"/>
                </a:lnTo>
                <a:close/>
              </a:path>
              <a:path w="1816734" h="770255">
                <a:moveTo>
                  <a:pt x="1632328" y="723294"/>
                </a:moveTo>
                <a:lnTo>
                  <a:pt x="1677621" y="723294"/>
                </a:lnTo>
                <a:lnTo>
                  <a:pt x="1354590" y="385173"/>
                </a:lnTo>
                <a:lnTo>
                  <a:pt x="1677621" y="46437"/>
                </a:lnTo>
                <a:lnTo>
                  <a:pt x="1632432" y="46437"/>
                </a:lnTo>
                <a:lnTo>
                  <a:pt x="1309384" y="384865"/>
                </a:lnTo>
                <a:lnTo>
                  <a:pt x="1632328" y="723294"/>
                </a:lnTo>
                <a:close/>
              </a:path>
              <a:path w="1816734" h="770255">
                <a:moveTo>
                  <a:pt x="1194790" y="723294"/>
                </a:moveTo>
                <a:lnTo>
                  <a:pt x="1240343" y="723294"/>
                </a:lnTo>
                <a:lnTo>
                  <a:pt x="917312" y="385173"/>
                </a:lnTo>
                <a:lnTo>
                  <a:pt x="1240343" y="46437"/>
                </a:lnTo>
                <a:lnTo>
                  <a:pt x="1194922" y="46437"/>
                </a:lnTo>
                <a:lnTo>
                  <a:pt x="871860" y="384989"/>
                </a:lnTo>
                <a:lnTo>
                  <a:pt x="1194790" y="723294"/>
                </a:lnTo>
                <a:close/>
              </a:path>
              <a:path w="1816734" h="770255">
                <a:moveTo>
                  <a:pt x="757266" y="723294"/>
                </a:moveTo>
                <a:lnTo>
                  <a:pt x="802758" y="723294"/>
                </a:lnTo>
                <a:lnTo>
                  <a:pt x="479727" y="385173"/>
                </a:lnTo>
                <a:lnTo>
                  <a:pt x="802758" y="46437"/>
                </a:lnTo>
                <a:lnTo>
                  <a:pt x="757398" y="46437"/>
                </a:lnTo>
                <a:lnTo>
                  <a:pt x="434336" y="384989"/>
                </a:lnTo>
                <a:lnTo>
                  <a:pt x="757266" y="723294"/>
                </a:lnTo>
                <a:close/>
              </a:path>
              <a:path w="1816734" h="770255">
                <a:moveTo>
                  <a:pt x="319742" y="723294"/>
                </a:moveTo>
                <a:lnTo>
                  <a:pt x="365234" y="723294"/>
                </a:lnTo>
                <a:lnTo>
                  <a:pt x="42203" y="385173"/>
                </a:lnTo>
                <a:lnTo>
                  <a:pt x="365234" y="46437"/>
                </a:lnTo>
                <a:lnTo>
                  <a:pt x="319874" y="46437"/>
                </a:lnTo>
                <a:lnTo>
                  <a:pt x="0" y="381648"/>
                </a:lnTo>
                <a:lnTo>
                  <a:pt x="0" y="388327"/>
                </a:lnTo>
                <a:lnTo>
                  <a:pt x="319742" y="723294"/>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CuadroTexto 9">
            <a:extLst>
              <a:ext uri="{FF2B5EF4-FFF2-40B4-BE49-F238E27FC236}">
                <a16:creationId xmlns:a16="http://schemas.microsoft.com/office/drawing/2014/main" id="{F0A2AE5D-D932-F938-786D-E04D73AF41CC}"/>
              </a:ext>
            </a:extLst>
          </p:cNvPr>
          <p:cNvSpPr txBox="1"/>
          <p:nvPr/>
        </p:nvSpPr>
        <p:spPr>
          <a:xfrm>
            <a:off x="10135650" y="6179293"/>
            <a:ext cx="2006278"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white"/>
                </a:solidFill>
                <a:effectLst/>
                <a:uLnTx/>
                <a:uFillTx/>
                <a:latin typeface="Calibri"/>
                <a:ea typeface="+mn-ea"/>
                <a:cs typeface="+mn-cs"/>
              </a:rPr>
              <a:t>Actualizado al 10 Abril 2024</a:t>
            </a:r>
          </a:p>
        </p:txBody>
      </p:sp>
      <p:sp>
        <p:nvSpPr>
          <p:cNvPr id="11" name="CuadroTexto 10">
            <a:extLst>
              <a:ext uri="{FF2B5EF4-FFF2-40B4-BE49-F238E27FC236}">
                <a16:creationId xmlns:a16="http://schemas.microsoft.com/office/drawing/2014/main" id="{A202A38E-C521-4991-786B-398300799547}"/>
              </a:ext>
            </a:extLst>
          </p:cNvPr>
          <p:cNvSpPr txBox="1"/>
          <p:nvPr/>
        </p:nvSpPr>
        <p:spPr>
          <a:xfrm>
            <a:off x="500050" y="692568"/>
            <a:ext cx="16436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FF8532"/>
                </a:solidFill>
                <a:effectLst/>
                <a:uLnTx/>
                <a:uFillTx/>
                <a:latin typeface="Calibri"/>
                <a:ea typeface="+mn-ea"/>
                <a:cs typeface="+mn-cs"/>
              </a:rPr>
              <a:t>Inflación repunta en Feb 2024</a:t>
            </a:r>
            <a:r>
              <a:rPr kumimoji="0" lang="es-MX" sz="1200" b="0" i="0" u="none" strike="noStrike" kern="1200" cap="none" spc="0" normalizeH="0" baseline="0" noProof="0" dirty="0">
                <a:ln>
                  <a:noFill/>
                </a:ln>
                <a:solidFill>
                  <a:prstClr val="black"/>
                </a:solidFill>
                <a:effectLst/>
                <a:uLnTx/>
                <a:uFillTx/>
                <a:latin typeface="Calibri"/>
                <a:ea typeface="+mn-ea"/>
                <a:cs typeface="+mn-cs"/>
              </a:rPr>
              <a:t>, lo que aplaza su decisión de recorte de tasa de interés</a:t>
            </a:r>
          </a:p>
        </p:txBody>
      </p:sp>
      <p:pic>
        <p:nvPicPr>
          <p:cNvPr id="17" name="Imagen 16">
            <a:extLst>
              <a:ext uri="{FF2B5EF4-FFF2-40B4-BE49-F238E27FC236}">
                <a16:creationId xmlns:a16="http://schemas.microsoft.com/office/drawing/2014/main" id="{CF65CBD6-95FE-6320-E8BB-7C350795104C}"/>
              </a:ext>
            </a:extLst>
          </p:cNvPr>
          <p:cNvPicPr>
            <a:picLocks noChangeAspect="1"/>
          </p:cNvPicPr>
          <p:nvPr/>
        </p:nvPicPr>
        <p:blipFill>
          <a:blip r:embed="rId4"/>
          <a:stretch>
            <a:fillRect/>
          </a:stretch>
        </p:blipFill>
        <p:spPr>
          <a:xfrm>
            <a:off x="575195" y="237567"/>
            <a:ext cx="864097" cy="455001"/>
          </a:xfrm>
          <a:prstGeom prst="rect">
            <a:avLst/>
          </a:prstGeom>
        </p:spPr>
      </p:pic>
      <p:cxnSp>
        <p:nvCxnSpPr>
          <p:cNvPr id="20" name="Conector recto 19">
            <a:extLst>
              <a:ext uri="{FF2B5EF4-FFF2-40B4-BE49-F238E27FC236}">
                <a16:creationId xmlns:a16="http://schemas.microsoft.com/office/drawing/2014/main" id="{3281D916-5623-4B67-9427-772A01DF1BA3}"/>
              </a:ext>
            </a:extLst>
          </p:cNvPr>
          <p:cNvCxnSpPr>
            <a:cxnSpLocks/>
          </p:cNvCxnSpPr>
          <p:nvPr/>
        </p:nvCxnSpPr>
        <p:spPr>
          <a:xfrm>
            <a:off x="2415941" y="872608"/>
            <a:ext cx="0" cy="1946827"/>
          </a:xfrm>
          <a:prstGeom prst="line">
            <a:avLst/>
          </a:prstGeom>
          <a:ln w="28575">
            <a:solidFill>
              <a:schemeClr val="accent6"/>
            </a:solidFill>
            <a:headEnd type="oval"/>
          </a:ln>
        </p:spPr>
        <p:style>
          <a:lnRef idx="1">
            <a:schemeClr val="accent1"/>
          </a:lnRef>
          <a:fillRef idx="0">
            <a:schemeClr val="accent1"/>
          </a:fillRef>
          <a:effectRef idx="0">
            <a:schemeClr val="accent1"/>
          </a:effectRef>
          <a:fontRef idx="minor">
            <a:schemeClr val="tx1"/>
          </a:fontRef>
        </p:style>
      </p:cxnSp>
      <p:pic>
        <p:nvPicPr>
          <p:cNvPr id="1028" name="Picture 4" descr="Bandera de México: origen, historia y características">
            <a:extLst>
              <a:ext uri="{FF2B5EF4-FFF2-40B4-BE49-F238E27FC236}">
                <a16:creationId xmlns:a16="http://schemas.microsoft.com/office/drawing/2014/main" id="{CA85E677-3626-F6DB-8FBE-4C0830858A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195" y="3955380"/>
            <a:ext cx="864097" cy="432049"/>
          </a:xfrm>
          <a:prstGeom prst="rect">
            <a:avLst/>
          </a:prstGeom>
          <a:noFill/>
          <a:extLst>
            <a:ext uri="{909E8E84-426E-40DD-AFC4-6F175D3DCCD1}">
              <a14:hiddenFill xmlns:a14="http://schemas.microsoft.com/office/drawing/2010/main">
                <a:solidFill>
                  <a:srgbClr val="FFFFFF"/>
                </a:solidFill>
              </a14:hiddenFill>
            </a:ext>
          </a:extLst>
        </p:spPr>
      </p:pic>
      <p:sp>
        <p:nvSpPr>
          <p:cNvPr id="23" name="CuadroTexto 22">
            <a:extLst>
              <a:ext uri="{FF2B5EF4-FFF2-40B4-BE49-F238E27FC236}">
                <a16:creationId xmlns:a16="http://schemas.microsoft.com/office/drawing/2014/main" id="{34148A01-0129-092E-3F6E-B56DF7E45C3E}"/>
              </a:ext>
            </a:extLst>
          </p:cNvPr>
          <p:cNvSpPr txBox="1"/>
          <p:nvPr/>
        </p:nvSpPr>
        <p:spPr>
          <a:xfrm>
            <a:off x="500050" y="4480981"/>
            <a:ext cx="1643605"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F79646"/>
                </a:solidFill>
                <a:effectLst/>
                <a:uLnTx/>
                <a:uFillTx/>
                <a:latin typeface="Calibri"/>
                <a:ea typeface="+mn-ea"/>
                <a:cs typeface="+mn-cs"/>
              </a:rPr>
              <a:t>Tasa de interés baja .25 después de 3 años de incrementos; </a:t>
            </a:r>
            <a:r>
              <a:rPr kumimoji="0" lang="es-MX" sz="1200" b="1" i="0" u="none" strike="noStrike" kern="1200" cap="none" spc="0" normalizeH="0" baseline="0" noProof="0" dirty="0">
                <a:ln>
                  <a:noFill/>
                </a:ln>
                <a:solidFill>
                  <a:prstClr val="black"/>
                </a:solidFill>
                <a:effectLst/>
                <a:uLnTx/>
                <a:uFillTx/>
                <a:latin typeface="Calibri"/>
                <a:ea typeface="+mn-ea"/>
                <a:cs typeface="+mn-cs"/>
              </a:rPr>
              <a:t>Super peso continúa por debajo de los $17.00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b="1"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black"/>
                </a:solidFill>
                <a:effectLst/>
                <a:uLnTx/>
                <a:uFillTx/>
                <a:latin typeface="Calibri"/>
                <a:ea typeface="+mn-ea"/>
                <a:cs typeface="+mn-cs"/>
              </a:rPr>
              <a:t>Inflación a Marzo 2024 se mantiene por arriba del 4% luego del anuncio de reducción de tasas (objetivo 3%)</a:t>
            </a:r>
            <a:endParaRPr kumimoji="0" lang="es-MX" sz="12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4" name="Conector recto 23">
            <a:extLst>
              <a:ext uri="{FF2B5EF4-FFF2-40B4-BE49-F238E27FC236}">
                <a16:creationId xmlns:a16="http://schemas.microsoft.com/office/drawing/2014/main" id="{F0F18B19-170F-CF0B-3A4C-843ED5CDE231}"/>
              </a:ext>
            </a:extLst>
          </p:cNvPr>
          <p:cNvCxnSpPr>
            <a:cxnSpLocks/>
          </p:cNvCxnSpPr>
          <p:nvPr/>
        </p:nvCxnSpPr>
        <p:spPr>
          <a:xfrm flipV="1">
            <a:off x="2039074" y="3429000"/>
            <a:ext cx="0" cy="1052761"/>
          </a:xfrm>
          <a:prstGeom prst="line">
            <a:avLst/>
          </a:prstGeom>
          <a:ln w="285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8" name="object 10">
            <a:extLst>
              <a:ext uri="{FF2B5EF4-FFF2-40B4-BE49-F238E27FC236}">
                <a16:creationId xmlns:a16="http://schemas.microsoft.com/office/drawing/2014/main" id="{C0838F18-8985-8076-5448-4626A6DF5BD1}"/>
              </a:ext>
            </a:extLst>
          </p:cNvPr>
          <p:cNvSpPr/>
          <p:nvPr/>
        </p:nvSpPr>
        <p:spPr>
          <a:xfrm>
            <a:off x="319404" y="0"/>
            <a:ext cx="19050" cy="6858000"/>
          </a:xfrm>
          <a:custGeom>
            <a:avLst/>
            <a:gdLst/>
            <a:ahLst/>
            <a:cxnLst/>
            <a:rect l="l" t="t" r="r" b="b"/>
            <a:pathLst>
              <a:path w="28575" h="10287000">
                <a:moveTo>
                  <a:pt x="28574" y="10286999"/>
                </a:moveTo>
                <a:lnTo>
                  <a:pt x="0" y="10286999"/>
                </a:lnTo>
                <a:lnTo>
                  <a:pt x="0" y="0"/>
                </a:lnTo>
                <a:lnTo>
                  <a:pt x="28574" y="0"/>
                </a:lnTo>
                <a:lnTo>
                  <a:pt x="28574" y="10286999"/>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CuadroTexto 11">
            <a:extLst>
              <a:ext uri="{FF2B5EF4-FFF2-40B4-BE49-F238E27FC236}">
                <a16:creationId xmlns:a16="http://schemas.microsoft.com/office/drawing/2014/main" id="{495DBE30-0CC8-AFB2-BDA9-D2A344A7D4E2}"/>
              </a:ext>
            </a:extLst>
          </p:cNvPr>
          <p:cNvSpPr txBox="1"/>
          <p:nvPr/>
        </p:nvSpPr>
        <p:spPr>
          <a:xfrm>
            <a:off x="1924924" y="10834"/>
            <a:ext cx="1503058" cy="86177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MX" sz="1000" b="1" i="0" u="none" strike="noStrike" kern="1200" cap="none" spc="0" normalizeH="0" baseline="0" noProof="0" dirty="0">
                <a:ln>
                  <a:noFill/>
                </a:ln>
                <a:solidFill>
                  <a:srgbClr val="FF8532"/>
                </a:solidFill>
                <a:effectLst/>
                <a:uLnTx/>
                <a:uFillTx/>
                <a:latin typeface="Calibri"/>
                <a:ea typeface="+mn-ea"/>
                <a:cs typeface="+mn-cs"/>
              </a:rPr>
              <a:t>Elecciones en EU: </a:t>
            </a:r>
            <a:r>
              <a:rPr kumimoji="0" lang="es-MX" sz="1000" i="0" u="none" strike="noStrike" kern="1200" cap="none" spc="0" normalizeH="0" baseline="0" noProof="0" dirty="0">
                <a:ln>
                  <a:noFill/>
                </a:ln>
                <a:effectLst/>
                <a:uLnTx/>
                <a:uFillTx/>
                <a:latin typeface="Calibri"/>
                <a:ea typeface="+mn-ea"/>
                <a:cs typeface="+mn-cs"/>
              </a:rPr>
              <a:t>Regreso de Trump</a:t>
            </a:r>
            <a:r>
              <a:rPr kumimoji="0" lang="es-MX" sz="1000" b="1" i="0" u="none" strike="noStrike" kern="1200" cap="none" spc="0" normalizeH="0" baseline="0" noProof="0" dirty="0">
                <a:ln>
                  <a:noFill/>
                </a:ln>
                <a:effectLst/>
                <a:uLnTx/>
                <a:uFillTx/>
                <a:latin typeface="Calibri"/>
                <a:ea typeface="+mn-ea"/>
                <a:cs typeface="+mn-cs"/>
              </a:rPr>
              <a:t> </a:t>
            </a:r>
            <a:r>
              <a:rPr kumimoji="0" lang="es-MX" sz="1000" b="0" i="0" u="none" strike="noStrike" kern="1200" cap="none" spc="0" normalizeH="0" baseline="0" noProof="0" dirty="0">
                <a:ln>
                  <a:noFill/>
                </a:ln>
                <a:solidFill>
                  <a:prstClr val="black"/>
                </a:solidFill>
                <a:effectLst/>
                <a:uLnTx/>
                <a:uFillTx/>
                <a:latin typeface="Calibri"/>
                <a:ea typeface="+mn-ea"/>
                <a:cs typeface="+mn-cs"/>
              </a:rPr>
              <a:t>podría representar un riesgo para comercio, migración y tipo de cambio</a:t>
            </a:r>
          </a:p>
        </p:txBody>
      </p:sp>
      <p:sp>
        <p:nvSpPr>
          <p:cNvPr id="13" name="Rectángulo 12">
            <a:extLst>
              <a:ext uri="{FF2B5EF4-FFF2-40B4-BE49-F238E27FC236}">
                <a16:creationId xmlns:a16="http://schemas.microsoft.com/office/drawing/2014/main" id="{DF945C7D-264E-BB14-1913-D22C2399CDA9}"/>
              </a:ext>
            </a:extLst>
          </p:cNvPr>
          <p:cNvSpPr/>
          <p:nvPr/>
        </p:nvSpPr>
        <p:spPr>
          <a:xfrm>
            <a:off x="0" y="0"/>
            <a:ext cx="338454" cy="6858000"/>
          </a:xfrm>
          <a:prstGeom prst="rect">
            <a:avLst/>
          </a:prstGeom>
          <a:solidFill>
            <a:srgbClr val="FF8532"/>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Calibri"/>
                <a:ea typeface="+mn-ea"/>
                <a:cs typeface="+mn-cs"/>
              </a:rPr>
              <a:t>Resumen Global</a:t>
            </a:r>
          </a:p>
        </p:txBody>
      </p:sp>
      <p:cxnSp>
        <p:nvCxnSpPr>
          <p:cNvPr id="14" name="Conector recto 13">
            <a:extLst>
              <a:ext uri="{FF2B5EF4-FFF2-40B4-BE49-F238E27FC236}">
                <a16:creationId xmlns:a16="http://schemas.microsoft.com/office/drawing/2014/main" id="{5F05DDB2-7594-81C6-26AF-4394C759453C}"/>
              </a:ext>
            </a:extLst>
          </p:cNvPr>
          <p:cNvCxnSpPr>
            <a:cxnSpLocks/>
          </p:cNvCxnSpPr>
          <p:nvPr/>
        </p:nvCxnSpPr>
        <p:spPr>
          <a:xfrm>
            <a:off x="6802501" y="1300961"/>
            <a:ext cx="0" cy="1130167"/>
          </a:xfrm>
          <a:prstGeom prst="line">
            <a:avLst/>
          </a:prstGeom>
          <a:ln w="285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5E306667-F40E-0DF2-B822-3B6E1B10A0D4}"/>
              </a:ext>
            </a:extLst>
          </p:cNvPr>
          <p:cNvSpPr txBox="1"/>
          <p:nvPr/>
        </p:nvSpPr>
        <p:spPr>
          <a:xfrm>
            <a:off x="6863004" y="648594"/>
            <a:ext cx="142201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FF8532"/>
                </a:solidFill>
                <a:effectLst/>
                <a:uLnTx/>
                <a:uFillTx/>
                <a:latin typeface="Calibri"/>
                <a:ea typeface="+mn-ea"/>
                <a:cs typeface="+mn-cs"/>
              </a:rPr>
              <a:t>Putin </a:t>
            </a:r>
            <a:r>
              <a:rPr kumimoji="0" lang="es-MX" sz="1200" i="0" u="none" strike="noStrike" kern="1200" cap="none" spc="0" normalizeH="0" baseline="0" noProof="0" dirty="0">
                <a:ln>
                  <a:noFill/>
                </a:ln>
                <a:effectLst/>
                <a:uLnTx/>
                <a:uFillTx/>
                <a:latin typeface="Calibri"/>
                <a:ea typeface="+mn-ea"/>
                <a:cs typeface="+mn-cs"/>
              </a:rPr>
              <a:t>se proclama vencedor de las elecciones con 87% de votos</a:t>
            </a:r>
          </a:p>
        </p:txBody>
      </p:sp>
      <p:cxnSp>
        <p:nvCxnSpPr>
          <p:cNvPr id="19" name="Conector recto 18">
            <a:extLst>
              <a:ext uri="{FF2B5EF4-FFF2-40B4-BE49-F238E27FC236}">
                <a16:creationId xmlns:a16="http://schemas.microsoft.com/office/drawing/2014/main" id="{04FA7145-F467-2CB5-639C-18545F056A36}"/>
              </a:ext>
            </a:extLst>
          </p:cNvPr>
          <p:cNvCxnSpPr>
            <a:cxnSpLocks/>
          </p:cNvCxnSpPr>
          <p:nvPr/>
        </p:nvCxnSpPr>
        <p:spPr>
          <a:xfrm flipH="1">
            <a:off x="6980436" y="3188252"/>
            <a:ext cx="596021" cy="0"/>
          </a:xfrm>
          <a:prstGeom prst="line">
            <a:avLst/>
          </a:prstGeom>
          <a:ln w="285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EC3A4ED2-82C1-4B6C-9603-AB1B13408FA2}"/>
              </a:ext>
            </a:extLst>
          </p:cNvPr>
          <p:cNvSpPr txBox="1"/>
          <p:nvPr/>
        </p:nvSpPr>
        <p:spPr>
          <a:xfrm>
            <a:off x="7048198" y="3273405"/>
            <a:ext cx="1643605"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FF8532"/>
                </a:solidFill>
                <a:effectLst/>
                <a:uLnTx/>
                <a:uFillTx/>
                <a:latin typeface="Calibri"/>
                <a:ea typeface="+mn-ea"/>
                <a:cs typeface="+mn-cs"/>
              </a:rPr>
              <a:t>Japón </a:t>
            </a:r>
            <a:r>
              <a:rPr kumimoji="0" lang="es-MX" sz="1200" i="0" u="none" strike="noStrike" kern="1200" cap="none" spc="0" normalizeH="0" baseline="0" noProof="0" dirty="0">
                <a:ln>
                  <a:noFill/>
                </a:ln>
                <a:effectLst/>
                <a:uLnTx/>
                <a:uFillTx/>
                <a:latin typeface="Calibri"/>
                <a:ea typeface="+mn-ea"/>
                <a:cs typeface="+mn-cs"/>
              </a:rPr>
              <a:t>incrementa tasas de interés por primera vez desde 2007  (0.0% – 0.1%)</a:t>
            </a:r>
          </a:p>
        </p:txBody>
      </p:sp>
      <p:sp>
        <p:nvSpPr>
          <p:cNvPr id="27" name="CuadroTexto 26">
            <a:extLst>
              <a:ext uri="{FF2B5EF4-FFF2-40B4-BE49-F238E27FC236}">
                <a16:creationId xmlns:a16="http://schemas.microsoft.com/office/drawing/2014/main" id="{9E28E00C-AB7F-7DC0-ABFD-7848ABDC159E}"/>
              </a:ext>
            </a:extLst>
          </p:cNvPr>
          <p:cNvSpPr txBox="1"/>
          <p:nvPr/>
        </p:nvSpPr>
        <p:spPr>
          <a:xfrm>
            <a:off x="2538790" y="844144"/>
            <a:ext cx="1643604"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MX" sz="1000" b="1" i="0" u="none" strike="noStrike" kern="1200" cap="none" spc="0" normalizeH="0" baseline="0" noProof="0" dirty="0">
                <a:ln>
                  <a:noFill/>
                </a:ln>
                <a:solidFill>
                  <a:srgbClr val="FF8532"/>
                </a:solidFill>
                <a:effectLst/>
                <a:uLnTx/>
                <a:uFillTx/>
                <a:latin typeface="Calibri"/>
                <a:ea typeface="+mn-ea"/>
                <a:cs typeface="+mn-cs"/>
              </a:rPr>
              <a:t>Gobierno de EU </a:t>
            </a:r>
            <a:r>
              <a:rPr kumimoji="0" lang="es-MX" sz="1000" i="0" u="none" strike="noStrike" kern="1200" cap="none" spc="0" normalizeH="0" baseline="0" noProof="0" dirty="0">
                <a:ln>
                  <a:noFill/>
                </a:ln>
                <a:effectLst/>
                <a:uLnTx/>
                <a:uFillTx/>
                <a:latin typeface="Calibri"/>
                <a:ea typeface="+mn-ea"/>
                <a:cs typeface="+mn-cs"/>
              </a:rPr>
              <a:t>solicita a TikTok ser adquirida por un dueño estadounidense, de lo contrario anticipan veto</a:t>
            </a:r>
          </a:p>
        </p:txBody>
      </p:sp>
      <p:cxnSp>
        <p:nvCxnSpPr>
          <p:cNvPr id="29" name="Conector recto 28">
            <a:extLst>
              <a:ext uri="{FF2B5EF4-FFF2-40B4-BE49-F238E27FC236}">
                <a16:creationId xmlns:a16="http://schemas.microsoft.com/office/drawing/2014/main" id="{566C05FE-C1E2-EDDE-B57B-63A3C385D555}"/>
              </a:ext>
            </a:extLst>
          </p:cNvPr>
          <p:cNvCxnSpPr>
            <a:cxnSpLocks/>
          </p:cNvCxnSpPr>
          <p:nvPr/>
        </p:nvCxnSpPr>
        <p:spPr>
          <a:xfrm flipV="1">
            <a:off x="2866388" y="4651843"/>
            <a:ext cx="0" cy="1052761"/>
          </a:xfrm>
          <a:prstGeom prst="line">
            <a:avLst/>
          </a:prstGeom>
          <a:ln w="28575">
            <a:solidFill>
              <a:schemeClr val="accent6"/>
            </a:solidFill>
            <a:headEnd type="ova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2042CFE9-AF89-E152-ACE1-055F59718B3A}"/>
              </a:ext>
            </a:extLst>
          </p:cNvPr>
          <p:cNvCxnSpPr>
            <a:cxnSpLocks/>
          </p:cNvCxnSpPr>
          <p:nvPr/>
        </p:nvCxnSpPr>
        <p:spPr>
          <a:xfrm flipV="1">
            <a:off x="5269069" y="3273405"/>
            <a:ext cx="0" cy="2151332"/>
          </a:xfrm>
          <a:prstGeom prst="line">
            <a:avLst/>
          </a:prstGeom>
          <a:ln w="285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13D6F3EB-9075-BE70-D31A-6DE3E3215865}"/>
              </a:ext>
            </a:extLst>
          </p:cNvPr>
          <p:cNvSpPr txBox="1"/>
          <p:nvPr/>
        </p:nvSpPr>
        <p:spPr>
          <a:xfrm>
            <a:off x="4867371" y="441721"/>
            <a:ext cx="1503058"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MX" sz="1000" b="1" i="0" u="none" strike="noStrike" kern="1200" cap="none" spc="0" normalizeH="0" baseline="0" noProof="0" dirty="0">
                <a:ln>
                  <a:noFill/>
                </a:ln>
                <a:solidFill>
                  <a:srgbClr val="FF8532"/>
                </a:solidFill>
                <a:effectLst/>
                <a:uLnTx/>
                <a:uFillTx/>
                <a:latin typeface="Calibri"/>
                <a:ea typeface="+mn-ea"/>
                <a:cs typeface="+mn-cs"/>
              </a:rPr>
              <a:t>Unilever</a:t>
            </a:r>
            <a:r>
              <a:rPr kumimoji="0" lang="es-MX" sz="1000" b="1" i="0" u="none" strike="noStrike" kern="1200" cap="none" spc="0" normalizeH="0" baseline="0" noProof="0" dirty="0">
                <a:ln>
                  <a:noFill/>
                </a:ln>
                <a:effectLst/>
                <a:uLnTx/>
                <a:uFillTx/>
                <a:latin typeface="Calibri"/>
                <a:ea typeface="+mn-ea"/>
                <a:cs typeface="+mn-cs"/>
              </a:rPr>
              <a:t> </a:t>
            </a:r>
            <a:r>
              <a:rPr kumimoji="0" lang="es-MX" sz="1000" i="0" u="none" strike="noStrike" kern="1200" cap="none" spc="0" normalizeH="0" baseline="0" noProof="0" dirty="0">
                <a:ln>
                  <a:noFill/>
                </a:ln>
                <a:effectLst/>
                <a:uLnTx/>
                <a:uFillTx/>
                <a:latin typeface="Calibri"/>
                <a:ea typeface="+mn-ea"/>
                <a:cs typeface="+mn-cs"/>
              </a:rPr>
              <a:t>anuncia la venta de su división de Helados, la cual aporta 16% de sus ventas, entre otros por la complejidad del negocio</a:t>
            </a:r>
          </a:p>
        </p:txBody>
      </p:sp>
      <p:cxnSp>
        <p:nvCxnSpPr>
          <p:cNvPr id="5" name="Conector recto 4">
            <a:extLst>
              <a:ext uri="{FF2B5EF4-FFF2-40B4-BE49-F238E27FC236}">
                <a16:creationId xmlns:a16="http://schemas.microsoft.com/office/drawing/2014/main" id="{B30C43EB-C23B-623E-741A-F8AD97D53DDE}"/>
              </a:ext>
            </a:extLst>
          </p:cNvPr>
          <p:cNvCxnSpPr>
            <a:cxnSpLocks/>
          </p:cNvCxnSpPr>
          <p:nvPr/>
        </p:nvCxnSpPr>
        <p:spPr>
          <a:xfrm>
            <a:off x="4798762" y="1300961"/>
            <a:ext cx="0" cy="822701"/>
          </a:xfrm>
          <a:prstGeom prst="line">
            <a:avLst/>
          </a:prstGeom>
          <a:ln w="28575">
            <a:solidFill>
              <a:schemeClr val="accent6"/>
            </a:solidFill>
            <a:headEnd type="oval"/>
          </a:ln>
        </p:spPr>
        <p:style>
          <a:lnRef idx="1">
            <a:schemeClr val="accent1"/>
          </a:lnRef>
          <a:fillRef idx="0">
            <a:schemeClr val="accent1"/>
          </a:fillRef>
          <a:effectRef idx="0">
            <a:schemeClr val="accent1"/>
          </a:effectRef>
          <a:fontRef idx="minor">
            <a:schemeClr val="tx1"/>
          </a:fontRef>
        </p:style>
      </p:cxnSp>
      <p:pic>
        <p:nvPicPr>
          <p:cNvPr id="21" name="Imagen 20">
            <a:extLst>
              <a:ext uri="{FF2B5EF4-FFF2-40B4-BE49-F238E27FC236}">
                <a16:creationId xmlns:a16="http://schemas.microsoft.com/office/drawing/2014/main" id="{312F3F19-E049-86D4-B1C4-C125E9EE4D6A}"/>
              </a:ext>
            </a:extLst>
          </p:cNvPr>
          <p:cNvPicPr>
            <a:picLocks noChangeAspect="1"/>
          </p:cNvPicPr>
          <p:nvPr/>
        </p:nvPicPr>
        <p:blipFill>
          <a:blip r:embed="rId6">
            <a:alphaModFix amt="70000"/>
            <a:duotone>
              <a:prstClr val="black"/>
              <a:srgbClr val="FF8532">
                <a:tint val="45000"/>
                <a:satMod val="400000"/>
              </a:srgbClr>
            </a:duotone>
          </a:blip>
          <a:stretch>
            <a:fillRect/>
          </a:stretch>
        </p:blipFill>
        <p:spPr>
          <a:xfrm>
            <a:off x="575194" y="1620687"/>
            <a:ext cx="1750471" cy="1510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 name="CuadroTexto 25">
            <a:extLst>
              <a:ext uri="{FF2B5EF4-FFF2-40B4-BE49-F238E27FC236}">
                <a16:creationId xmlns:a16="http://schemas.microsoft.com/office/drawing/2014/main" id="{E7CE895B-9F5D-C9B8-DBFA-A5219E709CB8}"/>
              </a:ext>
            </a:extLst>
          </p:cNvPr>
          <p:cNvSpPr txBox="1"/>
          <p:nvPr/>
        </p:nvSpPr>
        <p:spPr>
          <a:xfrm>
            <a:off x="600154" y="1601194"/>
            <a:ext cx="1750471" cy="150810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chemeClr val="bg1"/>
                </a:solidFill>
                <a:effectLst/>
                <a:uLnTx/>
                <a:uFillTx/>
                <a:latin typeface="Calibri"/>
                <a:ea typeface="+mn-ea"/>
                <a:cs typeface="+mn-cs"/>
              </a:rPr>
              <a:t>IA &amp; Micro-chips:</a:t>
            </a:r>
          </a:p>
          <a:p>
            <a:pPr marL="0" marR="0" lvl="0" indent="0" defTabSz="914400" rtl="0" eaLnBrk="1" fontAlgn="auto" latinLnBrk="0" hangingPunct="1">
              <a:lnSpc>
                <a:spcPct val="100000"/>
              </a:lnSpc>
              <a:spcBef>
                <a:spcPts val="0"/>
              </a:spcBef>
              <a:spcAft>
                <a:spcPts val="0"/>
              </a:spcAft>
              <a:buClrTx/>
              <a:buSzTx/>
              <a:buFontTx/>
              <a:buNone/>
              <a:tabLst/>
              <a:defRPr/>
            </a:pPr>
            <a:endParaRPr lang="es-MX" sz="1000" b="1" dirty="0">
              <a:solidFill>
                <a:schemeClr val="bg1"/>
              </a:solidFill>
              <a:latin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s-MX" sz="1000" b="1" i="0" u="none" strike="noStrike" kern="1200" cap="none" spc="0" normalizeH="0" baseline="0" noProof="0" dirty="0">
                <a:ln>
                  <a:noFill/>
                </a:ln>
                <a:solidFill>
                  <a:srgbClr val="FF8532"/>
                </a:solidFill>
                <a:effectLst/>
                <a:uLnTx/>
                <a:uFillTx/>
                <a:latin typeface="Calibri"/>
                <a:ea typeface="+mn-ea"/>
                <a:cs typeface="+mn-cs"/>
              </a:rPr>
              <a:t>NVIDIA se convierte en la 3er empresa pública más grande</a:t>
            </a:r>
            <a:r>
              <a:rPr kumimoji="0" lang="es-MX" sz="1000" b="1" i="0" u="none" strike="noStrike" kern="1200" cap="none" spc="0" normalizeH="0" baseline="0" noProof="0" dirty="0">
                <a:ln>
                  <a:noFill/>
                </a:ln>
                <a:solidFill>
                  <a:schemeClr val="bg1"/>
                </a:solidFill>
                <a:effectLst/>
                <a:uLnTx/>
                <a:uFillTx/>
                <a:latin typeface="Calibri"/>
                <a:ea typeface="+mn-ea"/>
                <a:cs typeface="+mn-cs"/>
              </a:rPr>
              <a:t>, su acción en máximo histórico. EU impulsará proyectos de manufactura de chips de la mano de Intel al sur de EU.</a:t>
            </a:r>
            <a:endParaRPr kumimoji="0" lang="es-MX" sz="1000" b="0" i="0" u="none" strike="noStrike" kern="1200" cap="none" spc="0" normalizeH="0" baseline="0" noProof="0" dirty="0">
              <a:ln>
                <a:noFill/>
              </a:ln>
              <a:solidFill>
                <a:schemeClr val="bg1"/>
              </a:solidFill>
              <a:effectLst/>
              <a:uLnTx/>
              <a:uFillTx/>
              <a:latin typeface="Calibri"/>
              <a:ea typeface="+mn-ea"/>
              <a:cs typeface="+mn-cs"/>
            </a:endParaRPr>
          </a:p>
        </p:txBody>
      </p:sp>
      <p:pic>
        <p:nvPicPr>
          <p:cNvPr id="15362" name="Picture 2" descr="Bandera de Inglaterra de 3 x 5 pies, gran pancarta nacional británica para  exteriores, decoración para patio y jardín con Gromment de latón :  Amazon.com.mx: Jardín">
            <a:extLst>
              <a:ext uri="{FF2B5EF4-FFF2-40B4-BE49-F238E27FC236}">
                <a16:creationId xmlns:a16="http://schemas.microsoft.com/office/drawing/2014/main" id="{75997FB1-A148-36AA-6BBB-D1CFC0AE618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5784" b="22191"/>
          <a:stretch/>
        </p:blipFill>
        <p:spPr bwMode="auto">
          <a:xfrm>
            <a:off x="4430205" y="503592"/>
            <a:ext cx="467551" cy="290003"/>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Bandera de Japón, qué significan sus colores y el círculo rojo">
            <a:extLst>
              <a:ext uri="{FF2B5EF4-FFF2-40B4-BE49-F238E27FC236}">
                <a16:creationId xmlns:a16="http://schemas.microsoft.com/office/drawing/2014/main" id="{21A4F80F-3C54-F0AC-4689-2326062632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90030" y="2906666"/>
            <a:ext cx="635452" cy="391885"/>
          </a:xfrm>
          <a:prstGeom prst="rect">
            <a:avLst/>
          </a:prstGeom>
          <a:noFill/>
          <a:extLst>
            <a:ext uri="{909E8E84-426E-40DD-AFC4-6F175D3DCCD1}">
              <a14:hiddenFill xmlns:a14="http://schemas.microsoft.com/office/drawing/2010/main">
                <a:solidFill>
                  <a:srgbClr val="FFFFFF"/>
                </a:solidFill>
              </a14:hiddenFill>
            </a:ext>
          </a:extLst>
        </p:spPr>
      </p:pic>
      <p:sp>
        <p:nvSpPr>
          <p:cNvPr id="28" name="CuadroTexto 27">
            <a:extLst>
              <a:ext uri="{FF2B5EF4-FFF2-40B4-BE49-F238E27FC236}">
                <a16:creationId xmlns:a16="http://schemas.microsoft.com/office/drawing/2014/main" id="{2AF42B44-1A39-B30E-8FD9-3648844CB508}"/>
              </a:ext>
            </a:extLst>
          </p:cNvPr>
          <p:cNvSpPr txBox="1"/>
          <p:nvPr/>
        </p:nvSpPr>
        <p:spPr>
          <a:xfrm>
            <a:off x="2896061" y="5424737"/>
            <a:ext cx="1733160" cy="138499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FF8532"/>
                </a:solidFill>
                <a:effectLst/>
                <a:uLnTx/>
                <a:uFillTx/>
                <a:latin typeface="Calibri"/>
                <a:ea typeface="+mn-ea"/>
                <a:cs typeface="+mn-cs"/>
              </a:rPr>
              <a:t>Argentina, </a:t>
            </a:r>
            <a:r>
              <a:rPr kumimoji="0" lang="es-MX" sz="1200" i="0" u="none" strike="noStrike" kern="1200" cap="none" spc="0" normalizeH="0" baseline="0" noProof="0" dirty="0">
                <a:ln>
                  <a:noFill/>
                </a:ln>
                <a:effectLst/>
                <a:uLnTx/>
                <a:uFillTx/>
                <a:latin typeface="Calibri"/>
                <a:ea typeface="+mn-ea"/>
                <a:cs typeface="+mn-cs"/>
              </a:rPr>
              <a:t>último reporte inflación mensual 13%, nivel que podría iniciar  una tendencia de desaceleración de inflación</a:t>
            </a:r>
          </a:p>
        </p:txBody>
      </p:sp>
      <p:sp>
        <p:nvSpPr>
          <p:cNvPr id="33" name="CuadroTexto 32">
            <a:extLst>
              <a:ext uri="{FF2B5EF4-FFF2-40B4-BE49-F238E27FC236}">
                <a16:creationId xmlns:a16="http://schemas.microsoft.com/office/drawing/2014/main" id="{83554FAC-B6AA-DE7C-1525-1D3802C9FB49}"/>
              </a:ext>
            </a:extLst>
          </p:cNvPr>
          <p:cNvSpPr txBox="1"/>
          <p:nvPr/>
        </p:nvSpPr>
        <p:spPr>
          <a:xfrm>
            <a:off x="5558735" y="5178223"/>
            <a:ext cx="2015277"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MX" sz="1200" b="1" dirty="0">
                <a:solidFill>
                  <a:srgbClr val="FF8532"/>
                </a:solidFill>
                <a:latin typeface="Calibri"/>
              </a:rPr>
              <a:t>Afectaciones a precio petroleo:</a:t>
            </a:r>
          </a:p>
          <a:p>
            <a:pPr marL="0" marR="0" lvl="0" indent="0"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effectLst/>
                <a:uLnTx/>
                <a:uFillTx/>
                <a:latin typeface="Calibri"/>
                <a:ea typeface="+mn-ea"/>
                <a:cs typeface="+mn-cs"/>
              </a:rPr>
              <a:t>Recortes OPEC + ataques infraestructura entre Rusia y Ucrania + </a:t>
            </a:r>
            <a:r>
              <a:rPr lang="es-MX" sz="1200" b="1" dirty="0">
                <a:latin typeface="Calibri"/>
              </a:rPr>
              <a:t>a</a:t>
            </a:r>
            <a:r>
              <a:rPr kumimoji="0" lang="es-MX" sz="1200" b="1" i="0" u="none" strike="noStrike" kern="1200" cap="none" spc="0" normalizeH="0" baseline="0" noProof="0" dirty="0">
                <a:ln>
                  <a:noFill/>
                </a:ln>
                <a:effectLst/>
                <a:uLnTx/>
                <a:uFillTx/>
                <a:latin typeface="Calibri"/>
                <a:ea typeface="+mn-ea"/>
                <a:cs typeface="+mn-cs"/>
              </a:rPr>
              <a:t>taques buques por conflicto medio oriente</a:t>
            </a:r>
            <a:endParaRPr kumimoji="0" lang="es-MX" sz="1200" i="0" u="none" strike="noStrike" kern="1200" cap="none" spc="0" normalizeH="0" baseline="0" noProof="0" dirty="0">
              <a:ln>
                <a:noFill/>
              </a:ln>
              <a:effectLst/>
              <a:uLnTx/>
              <a:uFillTx/>
              <a:latin typeface="Calibri"/>
              <a:ea typeface="+mn-ea"/>
              <a:cs typeface="+mn-cs"/>
            </a:endParaRPr>
          </a:p>
        </p:txBody>
      </p:sp>
      <p:pic>
        <p:nvPicPr>
          <p:cNvPr id="15366" name="Picture 6" descr="Argentina - Wikipedia, la enciclopedia libre">
            <a:extLst>
              <a:ext uri="{FF2B5EF4-FFF2-40B4-BE49-F238E27FC236}">
                <a16:creationId xmlns:a16="http://schemas.microsoft.com/office/drawing/2014/main" id="{FAEADDB2-7F67-3DA2-8D94-F28047D901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32851" y="5000723"/>
            <a:ext cx="571874" cy="357421"/>
          </a:xfrm>
          <a:prstGeom prst="rect">
            <a:avLst/>
          </a:prstGeom>
          <a:noFill/>
          <a:extLst>
            <a:ext uri="{909E8E84-426E-40DD-AFC4-6F175D3DCCD1}">
              <a14:hiddenFill xmlns:a14="http://schemas.microsoft.com/office/drawing/2010/main">
                <a:solidFill>
                  <a:srgbClr val="FFFFFF"/>
                </a:solidFill>
              </a14:hiddenFill>
            </a:ext>
          </a:extLst>
        </p:spPr>
      </p:pic>
      <p:sp>
        <p:nvSpPr>
          <p:cNvPr id="38" name="Rectángulo 37">
            <a:extLst>
              <a:ext uri="{FF2B5EF4-FFF2-40B4-BE49-F238E27FC236}">
                <a16:creationId xmlns:a16="http://schemas.microsoft.com/office/drawing/2014/main" id="{8854E13D-18A2-8B09-4E4E-6251E426B946}"/>
              </a:ext>
            </a:extLst>
          </p:cNvPr>
          <p:cNvSpPr/>
          <p:nvPr/>
        </p:nvSpPr>
        <p:spPr>
          <a:xfrm>
            <a:off x="5035294" y="2677886"/>
            <a:ext cx="1289306" cy="510366"/>
          </a:xfrm>
          <a:prstGeom prst="rect">
            <a:avLst/>
          </a:prstGeom>
          <a:solidFill>
            <a:schemeClr val="accent6">
              <a:lumMod val="75000"/>
              <a:alpha val="44810"/>
            </a:schemeClr>
          </a:solidFill>
          <a:ln>
            <a:solidFill>
              <a:srgbClr val="FF85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452250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descr="Hand pointing to globe">
            <a:extLst>
              <a:ext uri="{FF2B5EF4-FFF2-40B4-BE49-F238E27FC236}">
                <a16:creationId xmlns:a16="http://schemas.microsoft.com/office/drawing/2014/main" id="{7508F542-5932-1675-2814-6F993B055393}"/>
              </a:ext>
            </a:extLst>
          </p:cNvPr>
          <p:cNvPicPr>
            <a:picLocks noChangeAspect="1"/>
          </p:cNvPicPr>
          <p:nvPr/>
        </p:nvPicPr>
        <p:blipFill rotWithShape="1">
          <a:blip r:embed="rId3"/>
          <a:srcRect t="28467" b="45141"/>
          <a:stretch/>
        </p:blipFill>
        <p:spPr>
          <a:xfrm>
            <a:off x="320545" y="2523944"/>
            <a:ext cx="11853546" cy="1741328"/>
          </a:xfrm>
          <a:prstGeom prst="rect">
            <a:avLst/>
          </a:prstGeom>
        </p:spPr>
      </p:pic>
      <p:sp>
        <p:nvSpPr>
          <p:cNvPr id="13" name="Rectángulo 12">
            <a:extLst>
              <a:ext uri="{FF2B5EF4-FFF2-40B4-BE49-F238E27FC236}">
                <a16:creationId xmlns:a16="http://schemas.microsoft.com/office/drawing/2014/main" id="{DF945C7D-264E-BB14-1913-D22C2399CDA9}"/>
              </a:ext>
            </a:extLst>
          </p:cNvPr>
          <p:cNvSpPr/>
          <p:nvPr/>
        </p:nvSpPr>
        <p:spPr>
          <a:xfrm>
            <a:off x="0" y="0"/>
            <a:ext cx="338454" cy="6858000"/>
          </a:xfrm>
          <a:prstGeom prst="rect">
            <a:avLst/>
          </a:prstGeom>
          <a:solidFill>
            <a:srgbClr val="FF8532"/>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Calibri"/>
                <a:ea typeface="+mn-ea"/>
                <a:cs typeface="+mn-cs"/>
              </a:rPr>
              <a:t>Resumen Consumo México</a:t>
            </a:r>
          </a:p>
        </p:txBody>
      </p:sp>
      <p:pic>
        <p:nvPicPr>
          <p:cNvPr id="18" name="Imagen 17">
            <a:extLst>
              <a:ext uri="{FF2B5EF4-FFF2-40B4-BE49-F238E27FC236}">
                <a16:creationId xmlns:a16="http://schemas.microsoft.com/office/drawing/2014/main" id="{EAC51274-3BBC-2ED5-E724-12CC870C6C38}"/>
              </a:ext>
            </a:extLst>
          </p:cNvPr>
          <p:cNvPicPr>
            <a:picLocks noChangeAspect="1"/>
          </p:cNvPicPr>
          <p:nvPr/>
        </p:nvPicPr>
        <p:blipFill>
          <a:blip r:embed="rId4">
            <a:duotone>
              <a:prstClr val="black"/>
              <a:srgbClr val="FF8532">
                <a:tint val="45000"/>
                <a:satMod val="400000"/>
              </a:srgbClr>
            </a:duotone>
            <a:alphaModFix amt="85000"/>
          </a:blip>
          <a:stretch>
            <a:fillRect/>
          </a:stretch>
        </p:blipFill>
        <p:spPr>
          <a:xfrm>
            <a:off x="1185270" y="3471481"/>
            <a:ext cx="2988115" cy="1189248"/>
          </a:xfrm>
          <a:prstGeom prst="rect">
            <a:avLst/>
          </a:prstGeom>
          <a:ln>
            <a:noFill/>
          </a:ln>
          <a:effectLst>
            <a:softEdge rad="112500"/>
          </a:effectLst>
        </p:spPr>
      </p:pic>
      <p:sp>
        <p:nvSpPr>
          <p:cNvPr id="22" name="CuadroTexto 21">
            <a:extLst>
              <a:ext uri="{FF2B5EF4-FFF2-40B4-BE49-F238E27FC236}">
                <a16:creationId xmlns:a16="http://schemas.microsoft.com/office/drawing/2014/main" id="{70F5E1CE-BD72-4AEE-0151-A82555A034F4}"/>
              </a:ext>
            </a:extLst>
          </p:cNvPr>
          <p:cNvSpPr txBox="1"/>
          <p:nvPr/>
        </p:nvSpPr>
        <p:spPr>
          <a:xfrm>
            <a:off x="1315898" y="3191220"/>
            <a:ext cx="3015841" cy="153118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effectLst/>
                <a:uLnTx/>
                <a:uFillTx/>
                <a:latin typeface="Calibri"/>
                <a:ea typeface="+mn-ea"/>
                <a:cs typeface="+mn-cs"/>
              </a:rPr>
              <a:t>Crecimiento (PIB)</a:t>
            </a:r>
            <a:endParaRPr lang="es-MX" sz="2000" b="1" dirty="0">
              <a:latin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s-MX" sz="1050" b="1" dirty="0">
              <a:solidFill>
                <a:schemeClr val="bg1"/>
              </a:solidFill>
              <a:latin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s-MX" sz="1400" b="1" dirty="0">
                <a:highlight>
                  <a:srgbClr val="FFFF00"/>
                </a:highlight>
                <a:latin typeface="Calibri"/>
              </a:rPr>
              <a:t>PIB : Anual (Feb) 3.2% / 4T 2023 2.5%</a:t>
            </a:r>
          </a:p>
          <a:p>
            <a:pPr marL="0" marR="0" lvl="0" indent="0" defTabSz="914400" rtl="0" eaLnBrk="1" fontAlgn="auto" latinLnBrk="0" hangingPunct="1">
              <a:lnSpc>
                <a:spcPct val="100000"/>
              </a:lnSpc>
              <a:spcBef>
                <a:spcPts val="0"/>
              </a:spcBef>
              <a:spcAft>
                <a:spcPts val="0"/>
              </a:spcAft>
              <a:buClrTx/>
              <a:buSzTx/>
              <a:buFontTx/>
              <a:buNone/>
              <a:tabLst/>
              <a:defRPr/>
            </a:pPr>
            <a:r>
              <a:rPr lang="es-MX" sz="1400" b="1" dirty="0">
                <a:highlight>
                  <a:srgbClr val="FFFF00"/>
                </a:highlight>
                <a:latin typeface="Calibri"/>
              </a:rPr>
              <a:t>Expectativas 2024: entre 2.2% - 3%</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050" b="1" dirty="0">
                <a:solidFill>
                  <a:schemeClr val="bg1"/>
                </a:solidFill>
                <a:latin typeface="Calibri"/>
              </a:rPr>
              <a:t>2024 impulsado por gasto público e inversión extranjera</a:t>
            </a:r>
          </a:p>
          <a:p>
            <a:pPr marL="0" marR="0" lvl="0" indent="0" defTabSz="914400" rtl="0" eaLnBrk="1" fontAlgn="auto" latinLnBrk="0" hangingPunct="1">
              <a:lnSpc>
                <a:spcPct val="100000"/>
              </a:lnSpc>
              <a:spcBef>
                <a:spcPts val="0"/>
              </a:spcBef>
              <a:spcAft>
                <a:spcPts val="0"/>
              </a:spcAft>
              <a:buClrTx/>
              <a:buSzTx/>
              <a:buFontTx/>
              <a:buNone/>
              <a:tabLst/>
              <a:defRPr/>
            </a:pPr>
            <a:endParaRPr lang="es-MX" sz="1400" b="1" dirty="0">
              <a:solidFill>
                <a:schemeClr val="bg1"/>
              </a:solidFill>
              <a:latin typeface="Calibri"/>
            </a:endParaRPr>
          </a:p>
        </p:txBody>
      </p:sp>
      <p:sp>
        <p:nvSpPr>
          <p:cNvPr id="50" name="object 16">
            <a:extLst>
              <a:ext uri="{FF2B5EF4-FFF2-40B4-BE49-F238E27FC236}">
                <a16:creationId xmlns:a16="http://schemas.microsoft.com/office/drawing/2014/main" id="{EA3C6C1A-CE36-5190-7A60-1646BE5930D0}"/>
              </a:ext>
            </a:extLst>
          </p:cNvPr>
          <p:cNvSpPr txBox="1"/>
          <p:nvPr/>
        </p:nvSpPr>
        <p:spPr>
          <a:xfrm>
            <a:off x="768441" y="444528"/>
            <a:ext cx="11710450" cy="1928242"/>
          </a:xfrm>
          <a:prstGeom prst="rect">
            <a:avLst/>
          </a:prstGeom>
        </p:spPr>
        <p:txBody>
          <a:bodyPr vert="horz" wrap="square" lIns="0" tIns="8467" rIns="0" bIns="0" rtlCol="0">
            <a:spAutoFit/>
          </a:bodyPr>
          <a:lstStyle/>
          <a:p>
            <a:pPr marL="8467" marR="1193860" algn="just" defTabSz="609630">
              <a:lnSpc>
                <a:spcPct val="112200"/>
              </a:lnSpc>
              <a:spcBef>
                <a:spcPts val="67"/>
              </a:spcBef>
              <a:defRPr/>
            </a:pPr>
            <a:r>
              <a:rPr lang="es-ES" sz="2800" b="1" spc="-97" dirty="0">
                <a:solidFill>
                  <a:srgbClr val="FF7E2F"/>
                </a:solidFill>
                <a:latin typeface="Tahoma"/>
                <a:cs typeface="Tahoma"/>
              </a:rPr>
              <a:t>          Resumen consumo en México</a:t>
            </a:r>
          </a:p>
          <a:p>
            <a:pPr marL="8467" marR="1193860" algn="just" defTabSz="609630">
              <a:lnSpc>
                <a:spcPct val="112200"/>
              </a:lnSpc>
              <a:spcBef>
                <a:spcPts val="67"/>
              </a:spcBef>
              <a:defRPr/>
            </a:pPr>
            <a:r>
              <a:rPr lang="es-ES" sz="1400" spc="-97" dirty="0">
                <a:solidFill>
                  <a:schemeClr val="bg1"/>
                </a:solidFill>
                <a:latin typeface="Tahoma"/>
                <a:cs typeface="Tahoma"/>
              </a:rPr>
              <a:t>El consumidor mexicano atraviesa por un </a:t>
            </a:r>
            <a:r>
              <a:rPr lang="es-ES" sz="1400" b="1" spc="-97" dirty="0">
                <a:solidFill>
                  <a:srgbClr val="FF8532"/>
                </a:solidFill>
                <a:latin typeface="Tahoma"/>
                <a:cs typeface="Tahoma"/>
              </a:rPr>
              <a:t>momento de transición</a:t>
            </a:r>
            <a:r>
              <a:rPr lang="es-ES" sz="1400" spc="-97" dirty="0">
                <a:solidFill>
                  <a:schemeClr val="bg1"/>
                </a:solidFill>
                <a:latin typeface="Tahoma"/>
                <a:cs typeface="Tahoma"/>
              </a:rPr>
              <a:t>, en el cual por fin podría ponerle un alto a los continuos ajustes en su presupuesto derivados de los retos económicos que dejó COVID y el último año de inflación. Si bien pasaremos en 2024 por un proceso electoral, tanto en México como en EU, mismos que usualmente generan incertidumbre y desconfianza, en esta ocasión el consumidor no se ha mostrado reactivo ante dichos retos. Sin embargo, será determinante lo que suceda con los incrementos en precios en el país, aún estamos lejos del objetivo de inflación de 3%, y riesgos tales como </a:t>
            </a:r>
            <a:r>
              <a:rPr lang="es-ES" sz="1400" b="1" spc="-97" dirty="0">
                <a:solidFill>
                  <a:srgbClr val="FF8532"/>
                </a:solidFill>
                <a:latin typeface="Tahoma"/>
                <a:cs typeface="Tahoma"/>
              </a:rPr>
              <a:t>la sequía, la reducción de tasas de interés prematuras y la inestabilidad global, </a:t>
            </a:r>
            <a:r>
              <a:rPr lang="es-ES" sz="1400" spc="-97" dirty="0">
                <a:solidFill>
                  <a:schemeClr val="bg1"/>
                </a:solidFill>
                <a:latin typeface="Tahoma"/>
                <a:cs typeface="Tahoma"/>
              </a:rPr>
              <a:t>podrían acelerar nuevamente los incrementos en precios y ponerle presión nuevamente a los hogares mexicanos.</a:t>
            </a:r>
          </a:p>
        </p:txBody>
      </p:sp>
      <p:cxnSp>
        <p:nvCxnSpPr>
          <p:cNvPr id="55" name="Conector recto 54">
            <a:extLst>
              <a:ext uri="{FF2B5EF4-FFF2-40B4-BE49-F238E27FC236}">
                <a16:creationId xmlns:a16="http://schemas.microsoft.com/office/drawing/2014/main" id="{B82432C7-B9AE-9860-69BA-A0C387F1383C}"/>
              </a:ext>
            </a:extLst>
          </p:cNvPr>
          <p:cNvCxnSpPr>
            <a:cxnSpLocks/>
          </p:cNvCxnSpPr>
          <p:nvPr/>
        </p:nvCxnSpPr>
        <p:spPr>
          <a:xfrm>
            <a:off x="1408413" y="3579970"/>
            <a:ext cx="235131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6386" name="Picture 2" descr="Bandera Mexico Mexicano, Mxmei-001, 93x150cm, Grande Chida">
            <a:extLst>
              <a:ext uri="{FF2B5EF4-FFF2-40B4-BE49-F238E27FC236}">
                <a16:creationId xmlns:a16="http://schemas.microsoft.com/office/drawing/2014/main" id="{A8C70DF9-A581-45D9-E3D8-0A86A0083C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219" y="173275"/>
            <a:ext cx="944620" cy="59888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67261BEC-5F0E-8FEC-5B03-1E06146AC931}"/>
              </a:ext>
            </a:extLst>
          </p:cNvPr>
          <p:cNvPicPr>
            <a:picLocks noChangeAspect="1"/>
          </p:cNvPicPr>
          <p:nvPr/>
        </p:nvPicPr>
        <p:blipFill>
          <a:blip r:embed="rId4">
            <a:duotone>
              <a:prstClr val="black"/>
              <a:srgbClr val="FF8532">
                <a:tint val="45000"/>
                <a:satMod val="400000"/>
              </a:srgbClr>
            </a:duotone>
            <a:alphaModFix amt="85000"/>
          </a:blip>
          <a:stretch>
            <a:fillRect/>
          </a:stretch>
        </p:blipFill>
        <p:spPr>
          <a:xfrm>
            <a:off x="1177708" y="5050189"/>
            <a:ext cx="2988115" cy="1189248"/>
          </a:xfrm>
          <a:prstGeom prst="rect">
            <a:avLst/>
          </a:prstGeom>
          <a:ln>
            <a:noFill/>
          </a:ln>
          <a:effectLst>
            <a:softEdge rad="112500"/>
          </a:effectLst>
        </p:spPr>
      </p:pic>
      <p:sp>
        <p:nvSpPr>
          <p:cNvPr id="5" name="CuadroTexto 4">
            <a:extLst>
              <a:ext uri="{FF2B5EF4-FFF2-40B4-BE49-F238E27FC236}">
                <a16:creationId xmlns:a16="http://schemas.microsoft.com/office/drawing/2014/main" id="{A382CA4B-D4FF-ECFB-1D8D-184A439D5AC2}"/>
              </a:ext>
            </a:extLst>
          </p:cNvPr>
          <p:cNvSpPr txBox="1"/>
          <p:nvPr/>
        </p:nvSpPr>
        <p:spPr>
          <a:xfrm>
            <a:off x="1292050" y="4777890"/>
            <a:ext cx="2857486" cy="169277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schemeClr val="accent6"/>
                </a:solidFill>
                <a:effectLst/>
                <a:uLnTx/>
                <a:uFillTx/>
                <a:latin typeface="Calibri"/>
                <a:ea typeface="+mn-ea"/>
                <a:cs typeface="+mn-cs"/>
              </a:rPr>
              <a:t>Inflación</a:t>
            </a:r>
            <a:endParaRPr lang="es-MX" sz="2000" b="1" dirty="0">
              <a:solidFill>
                <a:schemeClr val="bg1"/>
              </a:solidFill>
              <a:latin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s-MX" sz="1050" b="1" dirty="0">
              <a:solidFill>
                <a:schemeClr val="bg1"/>
              </a:solidFill>
              <a:latin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s-MX" sz="1400" b="1" dirty="0">
                <a:highlight>
                  <a:srgbClr val="FFFF00"/>
                </a:highlight>
                <a:latin typeface="Calibri"/>
              </a:rPr>
              <a:t>Inflación Anual Mar 24</a:t>
            </a:r>
          </a:p>
          <a:p>
            <a:pPr marL="0" marR="0" lvl="0" indent="0" defTabSz="914400" rtl="0" eaLnBrk="1" fontAlgn="auto" latinLnBrk="0" hangingPunct="1">
              <a:lnSpc>
                <a:spcPct val="100000"/>
              </a:lnSpc>
              <a:spcBef>
                <a:spcPts val="0"/>
              </a:spcBef>
              <a:spcAft>
                <a:spcPts val="0"/>
              </a:spcAft>
              <a:buClrTx/>
              <a:buSzTx/>
              <a:buFontTx/>
              <a:buNone/>
              <a:tabLst/>
              <a:defRPr/>
            </a:pPr>
            <a:r>
              <a:rPr lang="es-MX" sz="1400" b="1" dirty="0">
                <a:highlight>
                  <a:srgbClr val="FFFF00"/>
                </a:highlight>
                <a:latin typeface="Calibri"/>
              </a:rPr>
              <a:t>4.42% general, servicios 5.3%</a:t>
            </a:r>
            <a:endParaRPr lang="es-MX" sz="2000" b="1" dirty="0">
              <a:solidFill>
                <a:schemeClr val="bg1"/>
              </a:solidFill>
              <a:highlight>
                <a:srgbClr val="FFFF00"/>
              </a:highlight>
              <a:latin typeface="Calibri"/>
            </a:endParaRP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050" b="1" dirty="0">
                <a:solidFill>
                  <a:schemeClr val="bg1"/>
                </a:solidFill>
                <a:latin typeface="Calibri"/>
              </a:rPr>
              <a:t>BANXICO reduce tasa de interés de 11.25 a 11.00 por desaceleración de inflación</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050" b="1" dirty="0">
                <a:solidFill>
                  <a:schemeClr val="bg1"/>
                </a:solidFill>
                <a:latin typeface="Calibri"/>
              </a:rPr>
              <a:t>Índice de Precios al productor al alza</a:t>
            </a:r>
          </a:p>
          <a:p>
            <a:pPr marL="0" marR="0" lvl="0" indent="0" defTabSz="914400" rtl="0" eaLnBrk="1" fontAlgn="auto" latinLnBrk="0" hangingPunct="1">
              <a:lnSpc>
                <a:spcPct val="100000"/>
              </a:lnSpc>
              <a:spcBef>
                <a:spcPts val="0"/>
              </a:spcBef>
              <a:spcAft>
                <a:spcPts val="0"/>
              </a:spcAft>
              <a:buClrTx/>
              <a:buSzTx/>
              <a:buFontTx/>
              <a:buNone/>
              <a:tabLst/>
              <a:defRPr/>
            </a:pPr>
            <a:endParaRPr lang="es-MX" sz="1400" b="1" dirty="0">
              <a:solidFill>
                <a:schemeClr val="bg1"/>
              </a:solidFill>
              <a:latin typeface="Calibri"/>
            </a:endParaRPr>
          </a:p>
        </p:txBody>
      </p:sp>
      <p:cxnSp>
        <p:nvCxnSpPr>
          <p:cNvPr id="6" name="Conector recto 5">
            <a:extLst>
              <a:ext uri="{FF2B5EF4-FFF2-40B4-BE49-F238E27FC236}">
                <a16:creationId xmlns:a16="http://schemas.microsoft.com/office/drawing/2014/main" id="{254DEE2E-A787-F27E-67D3-AB4E5AB70213}"/>
              </a:ext>
            </a:extLst>
          </p:cNvPr>
          <p:cNvCxnSpPr>
            <a:cxnSpLocks/>
          </p:cNvCxnSpPr>
          <p:nvPr/>
        </p:nvCxnSpPr>
        <p:spPr>
          <a:xfrm>
            <a:off x="1408413" y="5149215"/>
            <a:ext cx="2351316"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 name="Imagen 6">
            <a:extLst>
              <a:ext uri="{FF2B5EF4-FFF2-40B4-BE49-F238E27FC236}">
                <a16:creationId xmlns:a16="http://schemas.microsoft.com/office/drawing/2014/main" id="{0DE61EFC-3BF2-B5D2-DF12-F4D46E6797EF}"/>
              </a:ext>
            </a:extLst>
          </p:cNvPr>
          <p:cNvPicPr>
            <a:picLocks noChangeAspect="1"/>
          </p:cNvPicPr>
          <p:nvPr/>
        </p:nvPicPr>
        <p:blipFill>
          <a:blip r:embed="rId4">
            <a:duotone>
              <a:prstClr val="black"/>
              <a:srgbClr val="FF8532">
                <a:tint val="45000"/>
                <a:satMod val="400000"/>
              </a:srgbClr>
            </a:duotone>
            <a:alphaModFix amt="85000"/>
          </a:blip>
          <a:stretch>
            <a:fillRect/>
          </a:stretch>
        </p:blipFill>
        <p:spPr>
          <a:xfrm>
            <a:off x="4614767" y="3471481"/>
            <a:ext cx="2988115" cy="1189248"/>
          </a:xfrm>
          <a:prstGeom prst="rect">
            <a:avLst/>
          </a:prstGeom>
          <a:ln>
            <a:noFill/>
          </a:ln>
          <a:effectLst>
            <a:softEdge rad="112500"/>
          </a:effectLst>
        </p:spPr>
      </p:pic>
      <p:sp>
        <p:nvSpPr>
          <p:cNvPr id="8" name="CuadroTexto 7">
            <a:extLst>
              <a:ext uri="{FF2B5EF4-FFF2-40B4-BE49-F238E27FC236}">
                <a16:creationId xmlns:a16="http://schemas.microsoft.com/office/drawing/2014/main" id="{4239692F-0184-7960-1CFD-A792F88708F5}"/>
              </a:ext>
            </a:extLst>
          </p:cNvPr>
          <p:cNvSpPr txBox="1"/>
          <p:nvPr/>
        </p:nvSpPr>
        <p:spPr>
          <a:xfrm>
            <a:off x="4745396" y="3191220"/>
            <a:ext cx="2857486" cy="147732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effectLst/>
                <a:uLnTx/>
                <a:uFillTx/>
                <a:latin typeface="Calibri"/>
                <a:ea typeface="+mn-ea"/>
                <a:cs typeface="+mn-cs"/>
              </a:rPr>
              <a:t>Tipo de Cambio</a:t>
            </a:r>
            <a:endParaRPr lang="es-MX" sz="2000" b="1" dirty="0">
              <a:latin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s-MX" sz="1050" b="1" dirty="0">
              <a:solidFill>
                <a:schemeClr val="bg1"/>
              </a:solidFill>
              <a:latin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s-MX" sz="1400" b="1" dirty="0">
                <a:highlight>
                  <a:srgbClr val="FFFF00"/>
                </a:highlight>
                <a:latin typeface="Calibri"/>
              </a:rPr>
              <a:t>TDC MXN / USD = $16.4 </a:t>
            </a:r>
          </a:p>
          <a:p>
            <a:pPr marL="0" marR="0" lvl="0" indent="0" defTabSz="914400" rtl="0" eaLnBrk="1" fontAlgn="auto" latinLnBrk="0" hangingPunct="1">
              <a:lnSpc>
                <a:spcPct val="100000"/>
              </a:lnSpc>
              <a:spcBef>
                <a:spcPts val="0"/>
              </a:spcBef>
              <a:spcAft>
                <a:spcPts val="0"/>
              </a:spcAft>
              <a:buClrTx/>
              <a:buSzTx/>
              <a:buFontTx/>
              <a:buNone/>
              <a:tabLst/>
              <a:defRPr/>
            </a:pPr>
            <a:r>
              <a:rPr lang="es-MX" sz="1400" b="1" dirty="0">
                <a:highlight>
                  <a:srgbClr val="FFFF00"/>
                </a:highlight>
                <a:latin typeface="Calibri"/>
              </a:rPr>
              <a:t>TDC MXN / EUR =$17.7</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050" b="1" dirty="0">
                <a:solidFill>
                  <a:schemeClr val="bg1"/>
                </a:solidFill>
                <a:latin typeface="Calibri"/>
              </a:rPr>
              <a:t>Super Peso resiste primer ajuste a tasa de interés, sostiene tendencia histórica de arpeciación. Al 10 de Abr</a:t>
            </a:r>
            <a:endParaRPr lang="es-MX" sz="1400" b="1" dirty="0">
              <a:solidFill>
                <a:schemeClr val="bg1"/>
              </a:solidFill>
              <a:latin typeface="Calibri"/>
            </a:endParaRPr>
          </a:p>
        </p:txBody>
      </p:sp>
      <p:cxnSp>
        <p:nvCxnSpPr>
          <p:cNvPr id="9" name="Conector recto 8">
            <a:extLst>
              <a:ext uri="{FF2B5EF4-FFF2-40B4-BE49-F238E27FC236}">
                <a16:creationId xmlns:a16="http://schemas.microsoft.com/office/drawing/2014/main" id="{192C6EC5-EB01-B414-6350-46931B70AD4F}"/>
              </a:ext>
            </a:extLst>
          </p:cNvPr>
          <p:cNvCxnSpPr>
            <a:cxnSpLocks/>
          </p:cNvCxnSpPr>
          <p:nvPr/>
        </p:nvCxnSpPr>
        <p:spPr>
          <a:xfrm>
            <a:off x="4837910" y="3579970"/>
            <a:ext cx="235131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agen 9">
            <a:extLst>
              <a:ext uri="{FF2B5EF4-FFF2-40B4-BE49-F238E27FC236}">
                <a16:creationId xmlns:a16="http://schemas.microsoft.com/office/drawing/2014/main" id="{A551ABDA-8471-6CE2-B94B-20D01A037A5A}"/>
              </a:ext>
            </a:extLst>
          </p:cNvPr>
          <p:cNvPicPr>
            <a:picLocks noChangeAspect="1"/>
          </p:cNvPicPr>
          <p:nvPr/>
        </p:nvPicPr>
        <p:blipFill>
          <a:blip r:embed="rId4">
            <a:duotone>
              <a:prstClr val="black"/>
              <a:srgbClr val="FF8532">
                <a:tint val="45000"/>
                <a:satMod val="400000"/>
              </a:srgbClr>
            </a:duotone>
            <a:alphaModFix amt="85000"/>
          </a:blip>
          <a:stretch>
            <a:fillRect/>
          </a:stretch>
        </p:blipFill>
        <p:spPr>
          <a:xfrm>
            <a:off x="4607205" y="5050189"/>
            <a:ext cx="2988115" cy="1189248"/>
          </a:xfrm>
          <a:prstGeom prst="rect">
            <a:avLst/>
          </a:prstGeom>
          <a:ln>
            <a:noFill/>
          </a:ln>
          <a:effectLst>
            <a:softEdge rad="112500"/>
          </a:effectLst>
        </p:spPr>
      </p:pic>
      <p:sp>
        <p:nvSpPr>
          <p:cNvPr id="11" name="CuadroTexto 10">
            <a:extLst>
              <a:ext uri="{FF2B5EF4-FFF2-40B4-BE49-F238E27FC236}">
                <a16:creationId xmlns:a16="http://schemas.microsoft.com/office/drawing/2014/main" id="{0652429F-57AC-F888-7840-00CD07FBB84A}"/>
              </a:ext>
            </a:extLst>
          </p:cNvPr>
          <p:cNvSpPr txBox="1"/>
          <p:nvPr/>
        </p:nvSpPr>
        <p:spPr>
          <a:xfrm>
            <a:off x="4721547" y="4777890"/>
            <a:ext cx="2857486" cy="147732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schemeClr val="accent6"/>
                </a:solidFill>
                <a:effectLst/>
                <a:uLnTx/>
                <a:uFillTx/>
                <a:latin typeface="Calibri"/>
                <a:ea typeface="+mn-ea"/>
                <a:cs typeface="+mn-cs"/>
              </a:rPr>
              <a:t>Empleo</a:t>
            </a:r>
            <a:endParaRPr lang="es-MX" sz="2000" b="1" dirty="0">
              <a:solidFill>
                <a:schemeClr val="bg1"/>
              </a:solidFill>
              <a:latin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s-MX" sz="1050" b="1" dirty="0">
              <a:solidFill>
                <a:schemeClr val="bg1"/>
              </a:solidFill>
              <a:latin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s-MX" sz="1400" b="1" dirty="0">
                <a:highlight>
                  <a:srgbClr val="FFFF00"/>
                </a:highlight>
                <a:latin typeface="Calibri"/>
              </a:rPr>
              <a:t>Desempleo 2.6% Feb 2024</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050" b="1" dirty="0">
                <a:solidFill>
                  <a:schemeClr val="bg1"/>
                </a:solidFill>
                <a:latin typeface="Calibri"/>
              </a:rPr>
              <a:t>Mínimo de la tendencia, persiste pobreza laboral en mismos niveles de últimos 15 años</a:t>
            </a:r>
          </a:p>
          <a:p>
            <a:pPr marL="0" marR="0" lvl="0" indent="0" defTabSz="914400" rtl="0" eaLnBrk="1" fontAlgn="auto" latinLnBrk="0" hangingPunct="1">
              <a:lnSpc>
                <a:spcPct val="100000"/>
              </a:lnSpc>
              <a:spcBef>
                <a:spcPts val="0"/>
              </a:spcBef>
              <a:spcAft>
                <a:spcPts val="0"/>
              </a:spcAft>
              <a:buClrTx/>
              <a:buSzTx/>
              <a:buFontTx/>
              <a:buNone/>
              <a:tabLst/>
              <a:defRPr/>
            </a:pPr>
            <a:endParaRPr lang="es-MX" sz="1400" b="1" dirty="0">
              <a:solidFill>
                <a:schemeClr val="bg1"/>
              </a:solidFill>
              <a:latin typeface="Calibri"/>
            </a:endParaRPr>
          </a:p>
        </p:txBody>
      </p:sp>
      <p:cxnSp>
        <p:nvCxnSpPr>
          <p:cNvPr id="12" name="Conector recto 11">
            <a:extLst>
              <a:ext uri="{FF2B5EF4-FFF2-40B4-BE49-F238E27FC236}">
                <a16:creationId xmlns:a16="http://schemas.microsoft.com/office/drawing/2014/main" id="{D4697FE0-6A86-B5DD-2F6C-AAADE16E1B64}"/>
              </a:ext>
            </a:extLst>
          </p:cNvPr>
          <p:cNvCxnSpPr>
            <a:cxnSpLocks/>
          </p:cNvCxnSpPr>
          <p:nvPr/>
        </p:nvCxnSpPr>
        <p:spPr>
          <a:xfrm>
            <a:off x="4837910" y="5169557"/>
            <a:ext cx="2351316"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4" name="Imagen 13">
            <a:extLst>
              <a:ext uri="{FF2B5EF4-FFF2-40B4-BE49-F238E27FC236}">
                <a16:creationId xmlns:a16="http://schemas.microsoft.com/office/drawing/2014/main" id="{4147EAA1-7316-80CD-D8DD-80632FA73915}"/>
              </a:ext>
            </a:extLst>
          </p:cNvPr>
          <p:cNvPicPr>
            <a:picLocks noChangeAspect="1"/>
          </p:cNvPicPr>
          <p:nvPr/>
        </p:nvPicPr>
        <p:blipFill>
          <a:blip r:embed="rId4">
            <a:duotone>
              <a:prstClr val="black"/>
              <a:srgbClr val="FF8532">
                <a:tint val="45000"/>
                <a:satMod val="400000"/>
              </a:srgbClr>
            </a:duotone>
            <a:alphaModFix amt="85000"/>
          </a:blip>
          <a:stretch>
            <a:fillRect/>
          </a:stretch>
        </p:blipFill>
        <p:spPr>
          <a:xfrm>
            <a:off x="8213867" y="3526963"/>
            <a:ext cx="2988115" cy="1189248"/>
          </a:xfrm>
          <a:prstGeom prst="rect">
            <a:avLst/>
          </a:prstGeom>
          <a:ln>
            <a:noFill/>
          </a:ln>
          <a:effectLst>
            <a:softEdge rad="112500"/>
          </a:effectLst>
        </p:spPr>
      </p:pic>
      <p:sp>
        <p:nvSpPr>
          <p:cNvPr id="15" name="CuadroTexto 14">
            <a:extLst>
              <a:ext uri="{FF2B5EF4-FFF2-40B4-BE49-F238E27FC236}">
                <a16:creationId xmlns:a16="http://schemas.microsoft.com/office/drawing/2014/main" id="{73769105-0FA7-890E-DEC3-4C464C1956C8}"/>
              </a:ext>
            </a:extLst>
          </p:cNvPr>
          <p:cNvSpPr txBox="1"/>
          <p:nvPr/>
        </p:nvSpPr>
        <p:spPr>
          <a:xfrm>
            <a:off x="8344496" y="3246702"/>
            <a:ext cx="2662234" cy="18543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effectLst/>
                <a:uLnTx/>
                <a:uFillTx/>
                <a:latin typeface="Calibri"/>
                <a:ea typeface="+mn-ea"/>
                <a:cs typeface="+mn-cs"/>
              </a:rPr>
              <a:t>Remesas</a:t>
            </a:r>
            <a:endParaRPr lang="es-MX" sz="2000" b="1" dirty="0">
              <a:latin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s-MX" sz="1050" b="1" dirty="0">
              <a:solidFill>
                <a:schemeClr val="bg1"/>
              </a:solidFill>
              <a:latin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s-MX" sz="1400" b="1" dirty="0">
                <a:highlight>
                  <a:srgbClr val="FFFF00"/>
                </a:highlight>
                <a:latin typeface="Calibri"/>
              </a:rPr>
              <a:t>+6.3% Anual (Feb 24) </a:t>
            </a:r>
          </a:p>
          <a:p>
            <a:pPr marL="0" marR="0" lvl="0" indent="0" defTabSz="914400" rtl="0" eaLnBrk="1" fontAlgn="auto" latinLnBrk="0" hangingPunct="1">
              <a:lnSpc>
                <a:spcPct val="100000"/>
              </a:lnSpc>
              <a:spcBef>
                <a:spcPts val="0"/>
              </a:spcBef>
              <a:spcAft>
                <a:spcPts val="0"/>
              </a:spcAft>
              <a:buClrTx/>
              <a:buSzTx/>
              <a:buFontTx/>
              <a:buNone/>
              <a:tabLst/>
              <a:defRPr/>
            </a:pPr>
            <a:r>
              <a:rPr lang="es-MX" sz="1400" b="1" dirty="0">
                <a:highlight>
                  <a:srgbClr val="FF0000"/>
                </a:highlight>
                <a:latin typeface="Calibri"/>
              </a:rPr>
              <a:t>-7.8% convertido a pesos</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050" b="1" dirty="0">
                <a:solidFill>
                  <a:schemeClr val="bg1"/>
                </a:solidFill>
                <a:latin typeface="Calibri"/>
              </a:rPr>
              <a:t>Tipo de Cambio afecta poder adquisitivo</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050" b="1" dirty="0">
                <a:solidFill>
                  <a:schemeClr val="bg1"/>
                </a:solidFill>
                <a:latin typeface="Calibri"/>
              </a:rPr>
              <a:t>Crecimiento de Remesas Impulsado por mayor # transacciones</a:t>
            </a:r>
          </a:p>
          <a:p>
            <a:pPr marL="0" marR="0" lvl="0" indent="0" defTabSz="914400" rtl="0" eaLnBrk="1" fontAlgn="auto" latinLnBrk="0" hangingPunct="1">
              <a:lnSpc>
                <a:spcPct val="100000"/>
              </a:lnSpc>
              <a:spcBef>
                <a:spcPts val="0"/>
              </a:spcBef>
              <a:spcAft>
                <a:spcPts val="0"/>
              </a:spcAft>
              <a:buClrTx/>
              <a:buSzTx/>
              <a:buFontTx/>
              <a:buNone/>
              <a:tabLst/>
              <a:defRPr/>
            </a:pPr>
            <a:endParaRPr lang="es-MX" sz="1050" b="1" dirty="0">
              <a:solidFill>
                <a:schemeClr val="bg1"/>
              </a:solidFill>
              <a:latin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s-MX" sz="1400" b="1" dirty="0">
              <a:solidFill>
                <a:schemeClr val="bg1"/>
              </a:solidFill>
              <a:latin typeface="Calibri"/>
            </a:endParaRPr>
          </a:p>
        </p:txBody>
      </p:sp>
      <p:cxnSp>
        <p:nvCxnSpPr>
          <p:cNvPr id="16" name="Conector recto 15">
            <a:extLst>
              <a:ext uri="{FF2B5EF4-FFF2-40B4-BE49-F238E27FC236}">
                <a16:creationId xmlns:a16="http://schemas.microsoft.com/office/drawing/2014/main" id="{E83B967E-CEDB-3D6C-99EC-CBA0EDE306F7}"/>
              </a:ext>
            </a:extLst>
          </p:cNvPr>
          <p:cNvCxnSpPr>
            <a:cxnSpLocks/>
          </p:cNvCxnSpPr>
          <p:nvPr/>
        </p:nvCxnSpPr>
        <p:spPr>
          <a:xfrm>
            <a:off x="8437010" y="3635452"/>
            <a:ext cx="235131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Imagen 16">
            <a:extLst>
              <a:ext uri="{FF2B5EF4-FFF2-40B4-BE49-F238E27FC236}">
                <a16:creationId xmlns:a16="http://schemas.microsoft.com/office/drawing/2014/main" id="{41C0BD9C-D47B-E56A-F255-68019D9785B8}"/>
              </a:ext>
            </a:extLst>
          </p:cNvPr>
          <p:cNvPicPr>
            <a:picLocks noChangeAspect="1"/>
          </p:cNvPicPr>
          <p:nvPr/>
        </p:nvPicPr>
        <p:blipFill>
          <a:blip r:embed="rId4">
            <a:duotone>
              <a:prstClr val="black"/>
              <a:srgbClr val="FF8532">
                <a:tint val="45000"/>
                <a:satMod val="400000"/>
              </a:srgbClr>
            </a:duotone>
            <a:alphaModFix amt="85000"/>
          </a:blip>
          <a:stretch>
            <a:fillRect/>
          </a:stretch>
        </p:blipFill>
        <p:spPr>
          <a:xfrm>
            <a:off x="8206305" y="5105671"/>
            <a:ext cx="2988115" cy="1189248"/>
          </a:xfrm>
          <a:prstGeom prst="rect">
            <a:avLst/>
          </a:prstGeom>
          <a:ln>
            <a:noFill/>
          </a:ln>
          <a:effectLst>
            <a:softEdge rad="112500"/>
          </a:effectLst>
        </p:spPr>
      </p:pic>
      <p:sp>
        <p:nvSpPr>
          <p:cNvPr id="19" name="CuadroTexto 18">
            <a:extLst>
              <a:ext uri="{FF2B5EF4-FFF2-40B4-BE49-F238E27FC236}">
                <a16:creationId xmlns:a16="http://schemas.microsoft.com/office/drawing/2014/main" id="{BEBC9130-AA87-EEFC-1440-4ABEEF5B0466}"/>
              </a:ext>
            </a:extLst>
          </p:cNvPr>
          <p:cNvSpPr txBox="1"/>
          <p:nvPr/>
        </p:nvSpPr>
        <p:spPr>
          <a:xfrm>
            <a:off x="8320647" y="4833372"/>
            <a:ext cx="2857486" cy="147732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schemeClr val="accent6"/>
                </a:solidFill>
                <a:effectLst/>
                <a:uLnTx/>
                <a:uFillTx/>
                <a:latin typeface="Calibri"/>
                <a:ea typeface="+mn-ea"/>
                <a:cs typeface="+mn-cs"/>
              </a:rPr>
              <a:t>Confianza Consumidor</a:t>
            </a:r>
            <a:endParaRPr lang="es-MX" sz="2000" b="1" dirty="0">
              <a:solidFill>
                <a:schemeClr val="bg1"/>
              </a:solidFill>
              <a:latin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s-MX" sz="1050" b="1" dirty="0">
              <a:solidFill>
                <a:schemeClr val="bg1"/>
              </a:solidFill>
              <a:latin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s-MX" sz="1400" b="1" dirty="0">
                <a:highlight>
                  <a:srgbClr val="FFFF00"/>
                </a:highlight>
                <a:latin typeface="Calibri"/>
              </a:rPr>
              <a:t>ICC: 47%</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050" b="1" dirty="0">
                <a:solidFill>
                  <a:schemeClr val="bg1"/>
                </a:solidFill>
                <a:latin typeface="Calibri"/>
              </a:rPr>
              <a:t>Confianza en máximos históricos, hogares ven mejor su situación económica que hace 12 meses, y un mejor futuro</a:t>
            </a:r>
          </a:p>
          <a:p>
            <a:pPr marL="0" marR="0" lvl="0" indent="0" defTabSz="914400" rtl="0" eaLnBrk="1" fontAlgn="auto" latinLnBrk="0" hangingPunct="1">
              <a:lnSpc>
                <a:spcPct val="100000"/>
              </a:lnSpc>
              <a:spcBef>
                <a:spcPts val="0"/>
              </a:spcBef>
              <a:spcAft>
                <a:spcPts val="0"/>
              </a:spcAft>
              <a:buClrTx/>
              <a:buSzTx/>
              <a:buFontTx/>
              <a:buNone/>
              <a:tabLst/>
              <a:defRPr/>
            </a:pPr>
            <a:endParaRPr lang="es-MX" sz="1400" b="1" dirty="0">
              <a:solidFill>
                <a:schemeClr val="bg1"/>
              </a:solidFill>
              <a:latin typeface="Calibri"/>
            </a:endParaRPr>
          </a:p>
        </p:txBody>
      </p:sp>
      <p:cxnSp>
        <p:nvCxnSpPr>
          <p:cNvPr id="20" name="Conector recto 19">
            <a:extLst>
              <a:ext uri="{FF2B5EF4-FFF2-40B4-BE49-F238E27FC236}">
                <a16:creationId xmlns:a16="http://schemas.microsoft.com/office/drawing/2014/main" id="{0093AE91-0D3E-377E-B4FC-B7120BA54D02}"/>
              </a:ext>
            </a:extLst>
          </p:cNvPr>
          <p:cNvCxnSpPr>
            <a:cxnSpLocks/>
          </p:cNvCxnSpPr>
          <p:nvPr/>
        </p:nvCxnSpPr>
        <p:spPr>
          <a:xfrm>
            <a:off x="8452564" y="5213881"/>
            <a:ext cx="2351316"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3" name="object 11">
            <a:extLst>
              <a:ext uri="{FF2B5EF4-FFF2-40B4-BE49-F238E27FC236}">
                <a16:creationId xmlns:a16="http://schemas.microsoft.com/office/drawing/2014/main" id="{0A81FE27-EF58-FDEC-3AD6-3CD6CB1E43DF}"/>
              </a:ext>
            </a:extLst>
          </p:cNvPr>
          <p:cNvSpPr/>
          <p:nvPr/>
        </p:nvSpPr>
        <p:spPr>
          <a:xfrm>
            <a:off x="10458604" y="230126"/>
            <a:ext cx="849562" cy="428803"/>
          </a:xfrm>
          <a:custGeom>
            <a:avLst/>
            <a:gdLst/>
            <a:ahLst/>
            <a:cxnLst/>
            <a:rect l="l" t="t" r="r" b="b"/>
            <a:pathLst>
              <a:path w="1816734" h="770255">
                <a:moveTo>
                  <a:pt x="1676759" y="769854"/>
                </a:moveTo>
                <a:lnTo>
                  <a:pt x="1816149" y="636669"/>
                </a:lnTo>
                <a:lnTo>
                  <a:pt x="1816149" y="630408"/>
                </a:lnTo>
                <a:lnTo>
                  <a:pt x="1581790" y="384865"/>
                </a:lnTo>
                <a:lnTo>
                  <a:pt x="1816149" y="139323"/>
                </a:lnTo>
                <a:lnTo>
                  <a:pt x="1816149" y="133065"/>
                </a:lnTo>
                <a:lnTo>
                  <a:pt x="1676759" y="0"/>
                </a:lnTo>
                <a:lnTo>
                  <a:pt x="1632432" y="46437"/>
                </a:lnTo>
                <a:lnTo>
                  <a:pt x="1677621" y="46437"/>
                </a:lnTo>
                <a:lnTo>
                  <a:pt x="1772837" y="137157"/>
                </a:lnTo>
                <a:lnTo>
                  <a:pt x="1536399" y="384865"/>
                </a:lnTo>
                <a:lnTo>
                  <a:pt x="1772837" y="632574"/>
                </a:lnTo>
                <a:lnTo>
                  <a:pt x="1677621" y="723294"/>
                </a:lnTo>
                <a:lnTo>
                  <a:pt x="1632328" y="723294"/>
                </a:lnTo>
                <a:lnTo>
                  <a:pt x="1676759" y="769854"/>
                </a:lnTo>
                <a:close/>
              </a:path>
              <a:path w="1816734" h="770255">
                <a:moveTo>
                  <a:pt x="1239235" y="769854"/>
                </a:moveTo>
                <a:lnTo>
                  <a:pt x="1381997" y="633682"/>
                </a:lnTo>
                <a:lnTo>
                  <a:pt x="1144512" y="384865"/>
                </a:lnTo>
                <a:lnTo>
                  <a:pt x="1381997" y="136048"/>
                </a:lnTo>
                <a:lnTo>
                  <a:pt x="1239235" y="0"/>
                </a:lnTo>
                <a:lnTo>
                  <a:pt x="1194922" y="46437"/>
                </a:lnTo>
                <a:lnTo>
                  <a:pt x="1240343" y="46437"/>
                </a:lnTo>
                <a:lnTo>
                  <a:pt x="1335313" y="137157"/>
                </a:lnTo>
                <a:lnTo>
                  <a:pt x="1098690" y="384865"/>
                </a:lnTo>
                <a:lnTo>
                  <a:pt x="1335313" y="632574"/>
                </a:lnTo>
                <a:lnTo>
                  <a:pt x="1240343" y="723294"/>
                </a:lnTo>
                <a:lnTo>
                  <a:pt x="1194790" y="723294"/>
                </a:lnTo>
                <a:lnTo>
                  <a:pt x="1239235" y="769854"/>
                </a:lnTo>
                <a:close/>
              </a:path>
              <a:path w="1816734" h="770255">
                <a:moveTo>
                  <a:pt x="801711" y="769854"/>
                </a:moveTo>
                <a:lnTo>
                  <a:pt x="944226" y="633682"/>
                </a:lnTo>
                <a:lnTo>
                  <a:pt x="706742" y="384865"/>
                </a:lnTo>
                <a:lnTo>
                  <a:pt x="944226" y="136048"/>
                </a:lnTo>
                <a:lnTo>
                  <a:pt x="801711" y="0"/>
                </a:lnTo>
                <a:lnTo>
                  <a:pt x="757398" y="46437"/>
                </a:lnTo>
                <a:lnTo>
                  <a:pt x="802758" y="46437"/>
                </a:lnTo>
                <a:lnTo>
                  <a:pt x="897789" y="137157"/>
                </a:lnTo>
                <a:lnTo>
                  <a:pt x="661413" y="384865"/>
                </a:lnTo>
                <a:lnTo>
                  <a:pt x="897789" y="632574"/>
                </a:lnTo>
                <a:lnTo>
                  <a:pt x="802758" y="723294"/>
                </a:lnTo>
                <a:lnTo>
                  <a:pt x="757266" y="723294"/>
                </a:lnTo>
                <a:lnTo>
                  <a:pt x="801711" y="769854"/>
                </a:lnTo>
                <a:close/>
              </a:path>
              <a:path w="1816734" h="770255">
                <a:moveTo>
                  <a:pt x="364187" y="769854"/>
                </a:moveTo>
                <a:lnTo>
                  <a:pt x="506703" y="633682"/>
                </a:lnTo>
                <a:lnTo>
                  <a:pt x="269218" y="384865"/>
                </a:lnTo>
                <a:lnTo>
                  <a:pt x="506703" y="136048"/>
                </a:lnTo>
                <a:lnTo>
                  <a:pt x="364187" y="0"/>
                </a:lnTo>
                <a:lnTo>
                  <a:pt x="319874" y="46437"/>
                </a:lnTo>
                <a:lnTo>
                  <a:pt x="365234" y="46437"/>
                </a:lnTo>
                <a:lnTo>
                  <a:pt x="460265" y="137157"/>
                </a:lnTo>
                <a:lnTo>
                  <a:pt x="223827" y="384865"/>
                </a:lnTo>
                <a:lnTo>
                  <a:pt x="460265" y="632574"/>
                </a:lnTo>
                <a:lnTo>
                  <a:pt x="365234" y="723294"/>
                </a:lnTo>
                <a:lnTo>
                  <a:pt x="319742" y="723294"/>
                </a:lnTo>
                <a:lnTo>
                  <a:pt x="364187" y="769854"/>
                </a:lnTo>
                <a:close/>
              </a:path>
              <a:path w="1816734" h="770255">
                <a:moveTo>
                  <a:pt x="1632328" y="723294"/>
                </a:moveTo>
                <a:lnTo>
                  <a:pt x="1677621" y="723294"/>
                </a:lnTo>
                <a:lnTo>
                  <a:pt x="1354590" y="385173"/>
                </a:lnTo>
                <a:lnTo>
                  <a:pt x="1677621" y="46437"/>
                </a:lnTo>
                <a:lnTo>
                  <a:pt x="1632432" y="46437"/>
                </a:lnTo>
                <a:lnTo>
                  <a:pt x="1309384" y="384865"/>
                </a:lnTo>
                <a:lnTo>
                  <a:pt x="1632328" y="723294"/>
                </a:lnTo>
                <a:close/>
              </a:path>
              <a:path w="1816734" h="770255">
                <a:moveTo>
                  <a:pt x="1194790" y="723294"/>
                </a:moveTo>
                <a:lnTo>
                  <a:pt x="1240343" y="723294"/>
                </a:lnTo>
                <a:lnTo>
                  <a:pt x="917312" y="385173"/>
                </a:lnTo>
                <a:lnTo>
                  <a:pt x="1240343" y="46437"/>
                </a:lnTo>
                <a:lnTo>
                  <a:pt x="1194922" y="46437"/>
                </a:lnTo>
                <a:lnTo>
                  <a:pt x="871860" y="384989"/>
                </a:lnTo>
                <a:lnTo>
                  <a:pt x="1194790" y="723294"/>
                </a:lnTo>
                <a:close/>
              </a:path>
              <a:path w="1816734" h="770255">
                <a:moveTo>
                  <a:pt x="757266" y="723294"/>
                </a:moveTo>
                <a:lnTo>
                  <a:pt x="802758" y="723294"/>
                </a:lnTo>
                <a:lnTo>
                  <a:pt x="479727" y="385173"/>
                </a:lnTo>
                <a:lnTo>
                  <a:pt x="802758" y="46437"/>
                </a:lnTo>
                <a:lnTo>
                  <a:pt x="757398" y="46437"/>
                </a:lnTo>
                <a:lnTo>
                  <a:pt x="434336" y="384989"/>
                </a:lnTo>
                <a:lnTo>
                  <a:pt x="757266" y="723294"/>
                </a:lnTo>
                <a:close/>
              </a:path>
              <a:path w="1816734" h="770255">
                <a:moveTo>
                  <a:pt x="319742" y="723294"/>
                </a:moveTo>
                <a:lnTo>
                  <a:pt x="365234" y="723294"/>
                </a:lnTo>
                <a:lnTo>
                  <a:pt x="42203" y="385173"/>
                </a:lnTo>
                <a:lnTo>
                  <a:pt x="365234" y="46437"/>
                </a:lnTo>
                <a:lnTo>
                  <a:pt x="319874" y="46437"/>
                </a:lnTo>
                <a:lnTo>
                  <a:pt x="0" y="381648"/>
                </a:lnTo>
                <a:lnTo>
                  <a:pt x="0" y="388327"/>
                </a:lnTo>
                <a:lnTo>
                  <a:pt x="319742" y="723294"/>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5">
            <a:extLst>
              <a:ext uri="{FF2B5EF4-FFF2-40B4-BE49-F238E27FC236}">
                <a16:creationId xmlns:a16="http://schemas.microsoft.com/office/drawing/2014/main" id="{3C37989E-502C-6DCF-3DCA-37282B3EE3AC}"/>
              </a:ext>
            </a:extLst>
          </p:cNvPr>
          <p:cNvSpPr/>
          <p:nvPr/>
        </p:nvSpPr>
        <p:spPr>
          <a:xfrm>
            <a:off x="11524620" y="5311004"/>
            <a:ext cx="650522" cy="1412095"/>
          </a:xfrm>
          <a:custGeom>
            <a:avLst/>
            <a:gdLst/>
            <a:ahLst/>
            <a:cxnLst/>
            <a:rect l="l" t="t" r="r" b="b"/>
            <a:pathLst>
              <a:path w="1406525" h="2348229">
                <a:moveTo>
                  <a:pt x="1405970" y="2347752"/>
                </a:moveTo>
                <a:lnTo>
                  <a:pt x="0" y="2347752"/>
                </a:lnTo>
                <a:lnTo>
                  <a:pt x="0" y="0"/>
                </a:lnTo>
                <a:lnTo>
                  <a:pt x="1405970" y="0"/>
                </a:lnTo>
                <a:lnTo>
                  <a:pt x="1405970" y="2347752"/>
                </a:lnTo>
                <a:close/>
              </a:path>
            </a:pathLst>
          </a:custGeom>
          <a:solidFill>
            <a:srgbClr val="C2F582">
              <a:alpha val="80999"/>
            </a:srgbClr>
          </a:solidFill>
        </p:spPr>
        <p:txBody>
          <a:bodyPr wrap="square" lIns="0" tIns="0" rIns="0" bIns="0" rtlCol="0"/>
          <a:lstStyle/>
          <a:p>
            <a:pPr defTabSz="609630">
              <a:defRPr/>
            </a:pPr>
            <a:endParaRPr sz="1200">
              <a:solidFill>
                <a:prstClr val="black"/>
              </a:solidFill>
              <a:latin typeface="Calibri"/>
            </a:endParaRPr>
          </a:p>
        </p:txBody>
      </p:sp>
      <p:sp>
        <p:nvSpPr>
          <p:cNvPr id="25" name="object 6">
            <a:extLst>
              <a:ext uri="{FF2B5EF4-FFF2-40B4-BE49-F238E27FC236}">
                <a16:creationId xmlns:a16="http://schemas.microsoft.com/office/drawing/2014/main" id="{4EDB20B0-E4EC-0D05-1C42-43E1A4D9DAEC}"/>
              </a:ext>
            </a:extLst>
          </p:cNvPr>
          <p:cNvSpPr/>
          <p:nvPr/>
        </p:nvSpPr>
        <p:spPr>
          <a:xfrm>
            <a:off x="11178133" y="6413472"/>
            <a:ext cx="574323" cy="386087"/>
          </a:xfrm>
          <a:custGeom>
            <a:avLst/>
            <a:gdLst/>
            <a:ahLst/>
            <a:cxnLst/>
            <a:rect l="l" t="t" r="r" b="b"/>
            <a:pathLst>
              <a:path w="1679575" h="1477645">
                <a:moveTo>
                  <a:pt x="1679575" y="1477564"/>
                </a:moveTo>
                <a:lnTo>
                  <a:pt x="0" y="1477564"/>
                </a:lnTo>
                <a:lnTo>
                  <a:pt x="0" y="0"/>
                </a:lnTo>
                <a:lnTo>
                  <a:pt x="1679575" y="0"/>
                </a:lnTo>
                <a:lnTo>
                  <a:pt x="1679575" y="1477564"/>
                </a:lnTo>
                <a:close/>
              </a:path>
            </a:pathLst>
          </a:custGeom>
          <a:solidFill>
            <a:srgbClr val="FF7E2F"/>
          </a:solidFill>
        </p:spPr>
        <p:txBody>
          <a:bodyPr wrap="square" lIns="0" tIns="0" rIns="0" bIns="0" rtlCol="0"/>
          <a:lstStyle/>
          <a:p>
            <a:pPr defTabSz="609630">
              <a:defRPr/>
            </a:pPr>
            <a:endParaRPr sz="1200">
              <a:solidFill>
                <a:prstClr val="black"/>
              </a:solidFill>
              <a:latin typeface="Calibri"/>
            </a:endParaRPr>
          </a:p>
        </p:txBody>
      </p:sp>
    </p:spTree>
    <p:extLst>
      <p:ext uri="{BB962C8B-B14F-4D97-AF65-F5344CB8AC3E}">
        <p14:creationId xmlns:p14="http://schemas.microsoft.com/office/powerpoint/2010/main" val="1163165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ángulo 33">
            <a:extLst>
              <a:ext uri="{FF2B5EF4-FFF2-40B4-BE49-F238E27FC236}">
                <a16:creationId xmlns:a16="http://schemas.microsoft.com/office/drawing/2014/main" id="{54B1EADA-81A0-B8E2-14AF-A14BD3F73763}"/>
              </a:ext>
            </a:extLst>
          </p:cNvPr>
          <p:cNvSpPr/>
          <p:nvPr/>
        </p:nvSpPr>
        <p:spPr>
          <a:xfrm>
            <a:off x="7720314" y="762000"/>
            <a:ext cx="4471686" cy="6096000"/>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4" name="Imagen 23">
            <a:extLst>
              <a:ext uri="{FF2B5EF4-FFF2-40B4-BE49-F238E27FC236}">
                <a16:creationId xmlns:a16="http://schemas.microsoft.com/office/drawing/2014/main" id="{B06F6D47-655A-2523-723C-A26295259212}"/>
              </a:ext>
            </a:extLst>
          </p:cNvPr>
          <p:cNvPicPr>
            <a:picLocks noChangeAspect="1"/>
          </p:cNvPicPr>
          <p:nvPr/>
        </p:nvPicPr>
        <p:blipFill>
          <a:blip r:embed="rId2"/>
          <a:stretch>
            <a:fillRect/>
          </a:stretch>
        </p:blipFill>
        <p:spPr>
          <a:xfrm>
            <a:off x="8080191" y="1225208"/>
            <a:ext cx="3649681" cy="20183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5" name="CuadroTexto 24">
            <a:extLst>
              <a:ext uri="{FF2B5EF4-FFF2-40B4-BE49-F238E27FC236}">
                <a16:creationId xmlns:a16="http://schemas.microsoft.com/office/drawing/2014/main" id="{966DBC2B-AE2C-936A-4987-968AB242A288}"/>
              </a:ext>
            </a:extLst>
          </p:cNvPr>
          <p:cNvSpPr txBox="1"/>
          <p:nvPr/>
        </p:nvSpPr>
        <p:spPr>
          <a:xfrm>
            <a:off x="7912148" y="843994"/>
            <a:ext cx="4663536" cy="279051"/>
          </a:xfrm>
          <a:prstGeom prst="rect">
            <a:avLst/>
          </a:prstGeom>
          <a:noFill/>
        </p:spPr>
        <p:txBody>
          <a:bodyPr wrap="square">
            <a:spAutoFit/>
          </a:bodyPr>
          <a:lstStyle/>
          <a:p>
            <a:pPr marL="8467" marR="1193860" defTabSz="609630">
              <a:lnSpc>
                <a:spcPct val="112200"/>
              </a:lnSpc>
              <a:spcBef>
                <a:spcPts val="67"/>
              </a:spcBef>
              <a:defRPr/>
            </a:pPr>
            <a:r>
              <a:rPr lang="es-ES" sz="1200" b="1" spc="-97" dirty="0">
                <a:solidFill>
                  <a:sysClr val="windowText" lastClr="000000"/>
                </a:solidFill>
                <a:latin typeface="Tahoma"/>
                <a:cs typeface="Tahoma"/>
              </a:rPr>
              <a:t>Expectativas de crecimiento PIB México en 2024</a:t>
            </a:r>
          </a:p>
        </p:txBody>
      </p:sp>
      <p:sp>
        <p:nvSpPr>
          <p:cNvPr id="27" name="CuadroTexto 26">
            <a:extLst>
              <a:ext uri="{FF2B5EF4-FFF2-40B4-BE49-F238E27FC236}">
                <a16:creationId xmlns:a16="http://schemas.microsoft.com/office/drawing/2014/main" id="{D28F9E9C-19D0-622A-EB2C-32CFC5A53F1A}"/>
              </a:ext>
            </a:extLst>
          </p:cNvPr>
          <p:cNvSpPr txBox="1"/>
          <p:nvPr/>
        </p:nvSpPr>
        <p:spPr>
          <a:xfrm>
            <a:off x="8166563" y="3785969"/>
            <a:ext cx="5080463" cy="1584280"/>
          </a:xfrm>
          <a:prstGeom prst="rect">
            <a:avLst/>
          </a:prstGeom>
          <a:noFill/>
        </p:spPr>
        <p:txBody>
          <a:bodyPr wrap="square">
            <a:spAutoFit/>
          </a:bodyPr>
          <a:lstStyle/>
          <a:p>
            <a:pPr marL="8467" marR="1193860" defTabSz="609630">
              <a:lnSpc>
                <a:spcPct val="112200"/>
              </a:lnSpc>
              <a:spcBef>
                <a:spcPts val="67"/>
              </a:spcBef>
              <a:defRPr/>
            </a:pPr>
            <a:r>
              <a:rPr lang="es-ES" sz="1200" b="1" spc="-97" dirty="0">
                <a:solidFill>
                  <a:srgbClr val="FF8532"/>
                </a:solidFill>
                <a:latin typeface="Tahoma"/>
                <a:cs typeface="Tahoma"/>
              </a:rPr>
              <a:t>Las expectativas de crecimiento vienen a la baja por los siguientes motivos:</a:t>
            </a:r>
          </a:p>
          <a:p>
            <a:pPr marL="8467" marR="1193860" defTabSz="609630">
              <a:lnSpc>
                <a:spcPct val="112200"/>
              </a:lnSpc>
              <a:spcBef>
                <a:spcPts val="67"/>
              </a:spcBef>
              <a:defRPr/>
            </a:pPr>
            <a:endParaRPr lang="es-ES" sz="1200" spc="-97" dirty="0">
              <a:solidFill>
                <a:schemeClr val="bg1"/>
              </a:solidFill>
              <a:latin typeface="Tahoma"/>
              <a:cs typeface="Tahoma"/>
            </a:endParaRPr>
          </a:p>
          <a:p>
            <a:pPr marL="179917" marR="1193860" indent="-171450" defTabSz="609630">
              <a:lnSpc>
                <a:spcPct val="112200"/>
              </a:lnSpc>
              <a:spcBef>
                <a:spcPts val="67"/>
              </a:spcBef>
              <a:buFont typeface="Arial" panose="020B0604020202020204" pitchFamily="34" charset="0"/>
              <a:buChar char="•"/>
              <a:defRPr/>
            </a:pPr>
            <a:r>
              <a:rPr lang="es-ES" sz="1200" spc="-97" dirty="0">
                <a:solidFill>
                  <a:sysClr val="windowText" lastClr="000000"/>
                </a:solidFill>
                <a:latin typeface="Tahoma"/>
                <a:cs typeface="Tahoma"/>
              </a:rPr>
              <a:t>Desaceleración Estados Unidos (PIB  2024 2.1% Fuente: Fitch)</a:t>
            </a:r>
          </a:p>
          <a:p>
            <a:pPr marL="179917" marR="1193860" indent="-171450" defTabSz="609630">
              <a:lnSpc>
                <a:spcPct val="112200"/>
              </a:lnSpc>
              <a:spcBef>
                <a:spcPts val="67"/>
              </a:spcBef>
              <a:buFont typeface="Arial" panose="020B0604020202020204" pitchFamily="34" charset="0"/>
              <a:buChar char="•"/>
              <a:defRPr/>
            </a:pPr>
            <a:r>
              <a:rPr lang="es-ES" sz="1200" spc="-97" dirty="0">
                <a:solidFill>
                  <a:sysClr val="windowText" lastClr="000000"/>
                </a:solidFill>
                <a:latin typeface="Tahoma"/>
                <a:cs typeface="Tahoma"/>
              </a:rPr>
              <a:t>Agotamiento de ahorros por apoyos durante pandemia</a:t>
            </a:r>
          </a:p>
          <a:p>
            <a:pPr marL="179917" marR="1193860" indent="-171450" defTabSz="609630">
              <a:lnSpc>
                <a:spcPct val="112200"/>
              </a:lnSpc>
              <a:spcBef>
                <a:spcPts val="67"/>
              </a:spcBef>
              <a:buFont typeface="Arial" panose="020B0604020202020204" pitchFamily="34" charset="0"/>
              <a:buChar char="•"/>
              <a:defRPr/>
            </a:pPr>
            <a:r>
              <a:rPr lang="es-ES" sz="1200" spc="-97" dirty="0">
                <a:solidFill>
                  <a:sysClr val="windowText" lastClr="000000"/>
                </a:solidFill>
                <a:latin typeface="Tahoma"/>
                <a:cs typeface="Tahoma"/>
              </a:rPr>
              <a:t>Debilidad mostrada en el cierre de 2023</a:t>
            </a:r>
          </a:p>
          <a:p>
            <a:pPr marL="179917" marR="1193860" indent="-171450" defTabSz="609630">
              <a:lnSpc>
                <a:spcPct val="112200"/>
              </a:lnSpc>
              <a:spcBef>
                <a:spcPts val="67"/>
              </a:spcBef>
              <a:buFont typeface="Arial" panose="020B0604020202020204" pitchFamily="34" charset="0"/>
              <a:buChar char="•"/>
              <a:defRPr/>
            </a:pPr>
            <a:r>
              <a:rPr lang="es-ES" sz="1200" spc="-97" dirty="0">
                <a:solidFill>
                  <a:sysClr val="windowText" lastClr="000000"/>
                </a:solidFill>
                <a:latin typeface="Tahoma"/>
                <a:cs typeface="Tahoma"/>
              </a:rPr>
              <a:t>Segundo semestre con menor dinamismo post elecciones</a:t>
            </a:r>
          </a:p>
        </p:txBody>
      </p:sp>
      <p:sp>
        <p:nvSpPr>
          <p:cNvPr id="28" name="CuadroTexto 27">
            <a:extLst>
              <a:ext uri="{FF2B5EF4-FFF2-40B4-BE49-F238E27FC236}">
                <a16:creationId xmlns:a16="http://schemas.microsoft.com/office/drawing/2014/main" id="{65574C5C-F0C9-4B69-5684-179DF59B75A1}"/>
              </a:ext>
            </a:extLst>
          </p:cNvPr>
          <p:cNvSpPr txBox="1"/>
          <p:nvPr/>
        </p:nvSpPr>
        <p:spPr>
          <a:xfrm>
            <a:off x="8166564" y="5365275"/>
            <a:ext cx="5080464" cy="1377428"/>
          </a:xfrm>
          <a:prstGeom prst="rect">
            <a:avLst/>
          </a:prstGeom>
          <a:noFill/>
        </p:spPr>
        <p:txBody>
          <a:bodyPr wrap="square">
            <a:spAutoFit/>
          </a:bodyPr>
          <a:lstStyle/>
          <a:p>
            <a:pPr marL="8467" marR="1193860" defTabSz="609630">
              <a:lnSpc>
                <a:spcPct val="112200"/>
              </a:lnSpc>
              <a:spcBef>
                <a:spcPts val="67"/>
              </a:spcBef>
              <a:defRPr/>
            </a:pPr>
            <a:r>
              <a:rPr lang="es-ES" sz="1200" b="1" spc="-97" dirty="0">
                <a:solidFill>
                  <a:srgbClr val="FF8532"/>
                </a:solidFill>
                <a:latin typeface="Tahoma"/>
                <a:cs typeface="Tahoma"/>
              </a:rPr>
              <a:t>Drivers de crecimiento para México en 2024</a:t>
            </a:r>
          </a:p>
          <a:p>
            <a:pPr marL="8467" marR="1193860" defTabSz="609630">
              <a:lnSpc>
                <a:spcPct val="112200"/>
              </a:lnSpc>
              <a:spcBef>
                <a:spcPts val="67"/>
              </a:spcBef>
              <a:defRPr/>
            </a:pPr>
            <a:endParaRPr lang="es-ES" sz="1200" spc="-97" dirty="0">
              <a:solidFill>
                <a:schemeClr val="bg1"/>
              </a:solidFill>
              <a:latin typeface="Tahoma"/>
              <a:cs typeface="Tahoma"/>
            </a:endParaRPr>
          </a:p>
          <a:p>
            <a:pPr marL="179917" marR="1193860" indent="-171450" defTabSz="609630">
              <a:lnSpc>
                <a:spcPct val="112200"/>
              </a:lnSpc>
              <a:spcBef>
                <a:spcPts val="67"/>
              </a:spcBef>
              <a:buFont typeface="Arial" panose="020B0604020202020204" pitchFamily="34" charset="0"/>
              <a:buChar char="•"/>
              <a:defRPr/>
            </a:pPr>
            <a:r>
              <a:rPr lang="es-ES" sz="1200" spc="-97" dirty="0">
                <a:solidFill>
                  <a:sysClr val="windowText" lastClr="000000"/>
                </a:solidFill>
                <a:latin typeface="Tahoma"/>
                <a:cs typeface="Tahoma"/>
              </a:rPr>
              <a:t>Inversión Pública</a:t>
            </a:r>
          </a:p>
          <a:p>
            <a:pPr marL="179917" marR="1193860" indent="-171450" defTabSz="609630">
              <a:lnSpc>
                <a:spcPct val="112200"/>
              </a:lnSpc>
              <a:spcBef>
                <a:spcPts val="67"/>
              </a:spcBef>
              <a:buFont typeface="Arial" panose="020B0604020202020204" pitchFamily="34" charset="0"/>
              <a:buChar char="•"/>
              <a:defRPr/>
            </a:pPr>
            <a:r>
              <a:rPr lang="es-ES" sz="1200" spc="-97" dirty="0">
                <a:solidFill>
                  <a:sysClr val="windowText" lastClr="000000"/>
                </a:solidFill>
                <a:latin typeface="Tahoma"/>
                <a:cs typeface="Tahoma"/>
              </a:rPr>
              <a:t>Derrama económica elecciones</a:t>
            </a:r>
          </a:p>
          <a:p>
            <a:pPr marL="179917" marR="1193860" indent="-171450" defTabSz="609630">
              <a:lnSpc>
                <a:spcPct val="112200"/>
              </a:lnSpc>
              <a:spcBef>
                <a:spcPts val="67"/>
              </a:spcBef>
              <a:buFont typeface="Arial" panose="020B0604020202020204" pitchFamily="34" charset="0"/>
              <a:buChar char="•"/>
              <a:defRPr/>
            </a:pPr>
            <a:r>
              <a:rPr lang="es-ES" sz="1200" spc="-97" dirty="0">
                <a:solidFill>
                  <a:sysClr val="windowText" lastClr="000000"/>
                </a:solidFill>
                <a:latin typeface="Tahoma"/>
                <a:cs typeface="Tahoma"/>
              </a:rPr>
              <a:t>El </a:t>
            </a:r>
            <a:r>
              <a:rPr lang="es-ES" sz="1200" spc="-97" dirty="0" err="1">
                <a:solidFill>
                  <a:sysClr val="windowText" lastClr="000000"/>
                </a:solidFill>
                <a:latin typeface="Tahoma"/>
                <a:cs typeface="Tahoma"/>
              </a:rPr>
              <a:t>nearshoring</a:t>
            </a:r>
            <a:r>
              <a:rPr lang="es-ES" sz="1200" spc="-97" dirty="0">
                <a:solidFill>
                  <a:sysClr val="windowText" lastClr="000000"/>
                </a:solidFill>
                <a:latin typeface="Tahoma"/>
                <a:cs typeface="Tahoma"/>
              </a:rPr>
              <a:t> deberá repuntar para contribuir al crecimiento</a:t>
            </a:r>
          </a:p>
          <a:p>
            <a:pPr marL="179917" marR="1193860" indent="-171450" defTabSz="609630">
              <a:lnSpc>
                <a:spcPct val="112200"/>
              </a:lnSpc>
              <a:spcBef>
                <a:spcPts val="67"/>
              </a:spcBef>
              <a:buFont typeface="Arial" panose="020B0604020202020204" pitchFamily="34" charset="0"/>
              <a:buChar char="•"/>
              <a:defRPr/>
            </a:pPr>
            <a:endParaRPr lang="es-ES" sz="1200" spc="-97" dirty="0">
              <a:solidFill>
                <a:srgbClr val="FF8532"/>
              </a:solidFill>
              <a:latin typeface="Tahoma"/>
              <a:cs typeface="Tahoma"/>
            </a:endParaRPr>
          </a:p>
        </p:txBody>
      </p:sp>
      <p:graphicFrame>
        <p:nvGraphicFramePr>
          <p:cNvPr id="29" name="Tabla 28">
            <a:extLst>
              <a:ext uri="{FF2B5EF4-FFF2-40B4-BE49-F238E27FC236}">
                <a16:creationId xmlns:a16="http://schemas.microsoft.com/office/drawing/2014/main" id="{15DA75F7-C1A2-CC46-308B-1329E862F838}"/>
              </a:ext>
            </a:extLst>
          </p:cNvPr>
          <p:cNvGraphicFramePr>
            <a:graphicFrameLocks noGrp="1"/>
          </p:cNvGraphicFramePr>
          <p:nvPr>
            <p:extLst>
              <p:ext uri="{D42A27DB-BD31-4B8C-83A1-F6EECF244321}">
                <p14:modId xmlns:p14="http://schemas.microsoft.com/office/powerpoint/2010/main" val="2301571104"/>
              </p:ext>
            </p:extLst>
          </p:nvPr>
        </p:nvGraphicFramePr>
        <p:xfrm>
          <a:off x="417671" y="4876140"/>
          <a:ext cx="6869973" cy="1440000"/>
        </p:xfrm>
        <a:graphic>
          <a:graphicData uri="http://schemas.openxmlformats.org/drawingml/2006/table">
            <a:tbl>
              <a:tblPr firstRow="1" bandRow="1">
                <a:tableStyleId>{93296810-A885-4BE3-A3E7-6D5BEEA58F35}</a:tableStyleId>
              </a:tblPr>
              <a:tblGrid>
                <a:gridCol w="3838555">
                  <a:extLst>
                    <a:ext uri="{9D8B030D-6E8A-4147-A177-3AD203B41FA5}">
                      <a16:colId xmlns:a16="http://schemas.microsoft.com/office/drawing/2014/main" val="1511358488"/>
                    </a:ext>
                  </a:extLst>
                </a:gridCol>
                <a:gridCol w="757358">
                  <a:extLst>
                    <a:ext uri="{9D8B030D-6E8A-4147-A177-3AD203B41FA5}">
                      <a16:colId xmlns:a16="http://schemas.microsoft.com/office/drawing/2014/main" val="1842440198"/>
                    </a:ext>
                  </a:extLst>
                </a:gridCol>
                <a:gridCol w="758020">
                  <a:extLst>
                    <a:ext uri="{9D8B030D-6E8A-4147-A177-3AD203B41FA5}">
                      <a16:colId xmlns:a16="http://schemas.microsoft.com/office/drawing/2014/main" val="1122579507"/>
                    </a:ext>
                  </a:extLst>
                </a:gridCol>
                <a:gridCol w="758020">
                  <a:extLst>
                    <a:ext uri="{9D8B030D-6E8A-4147-A177-3AD203B41FA5}">
                      <a16:colId xmlns:a16="http://schemas.microsoft.com/office/drawing/2014/main" val="1394808881"/>
                    </a:ext>
                  </a:extLst>
                </a:gridCol>
                <a:gridCol w="758020">
                  <a:extLst>
                    <a:ext uri="{9D8B030D-6E8A-4147-A177-3AD203B41FA5}">
                      <a16:colId xmlns:a16="http://schemas.microsoft.com/office/drawing/2014/main" val="3030460556"/>
                    </a:ext>
                  </a:extLst>
                </a:gridCol>
              </a:tblGrid>
              <a:tr h="288000">
                <a:tc>
                  <a:txBody>
                    <a:bodyPr/>
                    <a:lstStyle/>
                    <a:p>
                      <a:r>
                        <a:rPr lang="es-MX" sz="1200" b="1" i="0" dirty="0">
                          <a:latin typeface="Tahoma" panose="020B0604030504040204" pitchFamily="34" charset="0"/>
                          <a:ea typeface="Tahoma" panose="020B0604030504040204" pitchFamily="34" charset="0"/>
                          <a:cs typeface="Tahoma" panose="020B0604030504040204" pitchFamily="34" charset="0"/>
                        </a:rPr>
                        <a:t>México: variación anual por trimestres</a:t>
                      </a:r>
                    </a:p>
                  </a:txBody>
                  <a:tcPr/>
                </a:tc>
                <a:tc>
                  <a:txBody>
                    <a:bodyPr/>
                    <a:lstStyle/>
                    <a:p>
                      <a:pPr algn="ctr" fontAlgn="ctr"/>
                      <a:r>
                        <a:rPr lang="es-MX" sz="1200" b="1" i="0" dirty="0">
                          <a:effectLst/>
                          <a:latin typeface="Tahoma" panose="020B0604030504040204" pitchFamily="34" charset="0"/>
                          <a:ea typeface="Tahoma" panose="020B0604030504040204" pitchFamily="34" charset="0"/>
                          <a:cs typeface="Tahoma" panose="020B0604030504040204" pitchFamily="34" charset="0"/>
                        </a:rPr>
                        <a:t>1T23</a:t>
                      </a:r>
                    </a:p>
                  </a:txBody>
                  <a:tcPr anchor="ctr"/>
                </a:tc>
                <a:tc>
                  <a:txBody>
                    <a:bodyPr/>
                    <a:lstStyle/>
                    <a:p>
                      <a:pPr algn="ctr" fontAlgn="ctr"/>
                      <a:r>
                        <a:rPr lang="es-MX" sz="1200" b="1" i="0" dirty="0">
                          <a:effectLst/>
                          <a:latin typeface="Tahoma" panose="020B0604030504040204" pitchFamily="34" charset="0"/>
                          <a:ea typeface="Tahoma" panose="020B0604030504040204" pitchFamily="34" charset="0"/>
                          <a:cs typeface="Tahoma" panose="020B0604030504040204" pitchFamily="34" charset="0"/>
                        </a:rPr>
                        <a:t>2T23</a:t>
                      </a:r>
                    </a:p>
                  </a:txBody>
                  <a:tcPr anchor="ctr"/>
                </a:tc>
                <a:tc>
                  <a:txBody>
                    <a:bodyPr/>
                    <a:lstStyle/>
                    <a:p>
                      <a:pPr algn="ctr" fontAlgn="ctr"/>
                      <a:r>
                        <a:rPr lang="es-MX" sz="1200" b="1" i="0" dirty="0">
                          <a:effectLst/>
                          <a:latin typeface="Tahoma" panose="020B0604030504040204" pitchFamily="34" charset="0"/>
                          <a:ea typeface="Tahoma" panose="020B0604030504040204" pitchFamily="34" charset="0"/>
                          <a:cs typeface="Tahoma" panose="020B0604030504040204" pitchFamily="34" charset="0"/>
                        </a:rPr>
                        <a:t>3T23</a:t>
                      </a:r>
                    </a:p>
                  </a:txBody>
                  <a:tcPr anchor="ctr"/>
                </a:tc>
                <a:tc>
                  <a:txBody>
                    <a:bodyPr/>
                    <a:lstStyle/>
                    <a:p>
                      <a:pPr algn="ctr" fontAlgn="ctr"/>
                      <a:r>
                        <a:rPr lang="es-MX" sz="1200" b="1" i="0" dirty="0">
                          <a:solidFill>
                            <a:schemeClr val="bg1"/>
                          </a:solidFill>
                          <a:effectLst/>
                          <a:highlight>
                            <a:srgbClr val="FF0000"/>
                          </a:highlight>
                          <a:latin typeface="Tahoma" panose="020B0604030504040204" pitchFamily="34" charset="0"/>
                          <a:ea typeface="Tahoma" panose="020B0604030504040204" pitchFamily="34" charset="0"/>
                          <a:cs typeface="Tahoma" panose="020B0604030504040204" pitchFamily="34" charset="0"/>
                        </a:rPr>
                        <a:t>4T23</a:t>
                      </a:r>
                    </a:p>
                  </a:txBody>
                  <a:tcPr anchor="ctr"/>
                </a:tc>
                <a:extLst>
                  <a:ext uri="{0D108BD9-81ED-4DB2-BD59-A6C34878D82A}">
                    <a16:rowId xmlns:a16="http://schemas.microsoft.com/office/drawing/2014/main" val="2884351683"/>
                  </a:ext>
                </a:extLst>
              </a:tr>
              <a:tr h="288000">
                <a:tc>
                  <a:txBody>
                    <a:bodyPr/>
                    <a:lstStyle/>
                    <a:p>
                      <a:pPr algn="r"/>
                      <a:r>
                        <a:rPr lang="es-MX" sz="1200" b="1" i="0" dirty="0">
                          <a:effectLst/>
                          <a:latin typeface="Tahoma" panose="020B0604030504040204" pitchFamily="34" charset="0"/>
                          <a:ea typeface="Tahoma" panose="020B0604030504040204" pitchFamily="34" charset="0"/>
                          <a:cs typeface="Tahoma" panose="020B0604030504040204" pitchFamily="34" charset="0"/>
                        </a:rPr>
                        <a:t>Total PIB</a:t>
                      </a:r>
                    </a:p>
                  </a:txBody>
                  <a:tcPr/>
                </a:tc>
                <a:tc>
                  <a:txBody>
                    <a:bodyPr/>
                    <a:lstStyle/>
                    <a:p>
                      <a:pPr algn="ctr"/>
                      <a:r>
                        <a:rPr lang="es-MX" sz="1200" b="1" i="0" dirty="0">
                          <a:effectLst/>
                          <a:latin typeface="Tahoma" panose="020B0604030504040204" pitchFamily="34" charset="0"/>
                          <a:ea typeface="Tahoma" panose="020B0604030504040204" pitchFamily="34" charset="0"/>
                          <a:cs typeface="Tahoma" panose="020B0604030504040204" pitchFamily="34" charset="0"/>
                        </a:rPr>
                        <a:t>3.5</a:t>
                      </a:r>
                    </a:p>
                  </a:txBody>
                  <a:tcPr/>
                </a:tc>
                <a:tc>
                  <a:txBody>
                    <a:bodyPr/>
                    <a:lstStyle/>
                    <a:p>
                      <a:pPr algn="ctr"/>
                      <a:r>
                        <a:rPr lang="es-MX" sz="1200" b="1" i="0" dirty="0">
                          <a:effectLst/>
                          <a:latin typeface="Tahoma" panose="020B0604030504040204" pitchFamily="34" charset="0"/>
                          <a:ea typeface="Tahoma" panose="020B0604030504040204" pitchFamily="34" charset="0"/>
                          <a:cs typeface="Tahoma" panose="020B0604030504040204" pitchFamily="34" charset="0"/>
                        </a:rPr>
                        <a:t>3.5</a:t>
                      </a:r>
                    </a:p>
                  </a:txBody>
                  <a:tcPr/>
                </a:tc>
                <a:tc>
                  <a:txBody>
                    <a:bodyPr/>
                    <a:lstStyle/>
                    <a:p>
                      <a:pPr algn="ctr"/>
                      <a:r>
                        <a:rPr lang="es-MX" sz="1200" b="1" i="0" dirty="0">
                          <a:effectLst/>
                          <a:latin typeface="Tahoma" panose="020B0604030504040204" pitchFamily="34" charset="0"/>
                          <a:ea typeface="Tahoma" panose="020B0604030504040204" pitchFamily="34" charset="0"/>
                          <a:cs typeface="Tahoma" panose="020B0604030504040204" pitchFamily="34" charset="0"/>
                        </a:rPr>
                        <a:t>3.5</a:t>
                      </a:r>
                    </a:p>
                  </a:txBody>
                  <a:tcPr/>
                </a:tc>
                <a:tc>
                  <a:txBody>
                    <a:bodyPr/>
                    <a:lstStyle/>
                    <a:p>
                      <a:pPr algn="ctr"/>
                      <a:r>
                        <a:rPr lang="es-MX" sz="1200" b="1" i="0" dirty="0">
                          <a:solidFill>
                            <a:schemeClr val="bg1"/>
                          </a:solidFill>
                          <a:effectLst/>
                          <a:highlight>
                            <a:srgbClr val="FF0000"/>
                          </a:highlight>
                          <a:latin typeface="Tahoma" panose="020B0604030504040204" pitchFamily="34" charset="0"/>
                          <a:ea typeface="Tahoma" panose="020B0604030504040204" pitchFamily="34" charset="0"/>
                          <a:cs typeface="Tahoma" panose="020B0604030504040204" pitchFamily="34" charset="0"/>
                        </a:rPr>
                        <a:t>2.5</a:t>
                      </a:r>
                    </a:p>
                  </a:txBody>
                  <a:tcPr/>
                </a:tc>
                <a:extLst>
                  <a:ext uri="{0D108BD9-81ED-4DB2-BD59-A6C34878D82A}">
                    <a16:rowId xmlns:a16="http://schemas.microsoft.com/office/drawing/2014/main" val="373635987"/>
                  </a:ext>
                </a:extLst>
              </a:tr>
              <a:tr h="288000">
                <a:tc>
                  <a:txBody>
                    <a:bodyPr/>
                    <a:lstStyle/>
                    <a:p>
                      <a:pPr algn="r"/>
                      <a:r>
                        <a:rPr lang="es-MX" sz="1200" b="0" i="0" dirty="0">
                          <a:effectLst/>
                          <a:latin typeface="Tahoma" panose="020B0604030504040204" pitchFamily="34" charset="0"/>
                          <a:ea typeface="Tahoma" panose="020B0604030504040204" pitchFamily="34" charset="0"/>
                          <a:cs typeface="Tahoma" panose="020B0604030504040204" pitchFamily="34" charset="0"/>
                        </a:rPr>
                        <a:t>Primarias (Agricultura, Ganadería y Pesca)</a:t>
                      </a:r>
                    </a:p>
                  </a:txBody>
                  <a:tcPr marL="19050" marR="19050" marT="19050" marB="19050"/>
                </a:tc>
                <a:tc>
                  <a:txBody>
                    <a:bodyPr/>
                    <a:lstStyle/>
                    <a:p>
                      <a:pPr algn="ctr"/>
                      <a:r>
                        <a:rPr lang="es-MX" sz="1200" b="0" i="0" dirty="0">
                          <a:effectLst/>
                          <a:latin typeface="Tahoma" panose="020B0604030504040204" pitchFamily="34" charset="0"/>
                          <a:ea typeface="Tahoma" panose="020B0604030504040204" pitchFamily="34" charset="0"/>
                          <a:cs typeface="Tahoma" panose="020B0604030504040204" pitchFamily="34" charset="0"/>
                        </a:rPr>
                        <a:t>0.6</a:t>
                      </a:r>
                    </a:p>
                  </a:txBody>
                  <a:tcPr marL="19050" marR="19050" marT="19050" marB="19050"/>
                </a:tc>
                <a:tc>
                  <a:txBody>
                    <a:bodyPr/>
                    <a:lstStyle/>
                    <a:p>
                      <a:pPr algn="ctr"/>
                      <a:r>
                        <a:rPr lang="es-MX" sz="1200" b="0" i="0" dirty="0">
                          <a:effectLst/>
                          <a:latin typeface="Tahoma" panose="020B0604030504040204" pitchFamily="34" charset="0"/>
                          <a:ea typeface="Tahoma" panose="020B0604030504040204" pitchFamily="34" charset="0"/>
                          <a:cs typeface="Tahoma" panose="020B0604030504040204" pitchFamily="34" charset="0"/>
                        </a:rPr>
                        <a:t>2.6</a:t>
                      </a:r>
                    </a:p>
                  </a:txBody>
                  <a:tcPr marL="19050" marR="19050" marT="19050" marB="19050"/>
                </a:tc>
                <a:tc>
                  <a:txBody>
                    <a:bodyPr/>
                    <a:lstStyle/>
                    <a:p>
                      <a:pPr algn="ctr"/>
                      <a:r>
                        <a:rPr lang="es-MX" sz="1200" b="0" i="0" dirty="0">
                          <a:effectLst/>
                          <a:latin typeface="Tahoma" panose="020B0604030504040204" pitchFamily="34" charset="0"/>
                          <a:ea typeface="Tahoma" panose="020B0604030504040204" pitchFamily="34" charset="0"/>
                          <a:cs typeface="Tahoma" panose="020B0604030504040204" pitchFamily="34" charset="0"/>
                        </a:rPr>
                        <a:t>5.3</a:t>
                      </a:r>
                    </a:p>
                  </a:txBody>
                  <a:tcPr marL="19050" marR="19050" marT="19050" marB="19050"/>
                </a:tc>
                <a:tc>
                  <a:txBody>
                    <a:bodyPr/>
                    <a:lstStyle/>
                    <a:p>
                      <a:pPr algn="ctr"/>
                      <a:r>
                        <a:rPr lang="es-MX" sz="1200" b="0" i="0" dirty="0">
                          <a:solidFill>
                            <a:schemeClr val="bg1"/>
                          </a:solidFill>
                          <a:effectLst/>
                          <a:highlight>
                            <a:srgbClr val="FF0000"/>
                          </a:highlight>
                          <a:latin typeface="Tahoma" panose="020B0604030504040204" pitchFamily="34" charset="0"/>
                          <a:ea typeface="Tahoma" panose="020B0604030504040204" pitchFamily="34" charset="0"/>
                          <a:cs typeface="Tahoma" panose="020B0604030504040204" pitchFamily="34" charset="0"/>
                        </a:rPr>
                        <a:t>0.0</a:t>
                      </a:r>
                    </a:p>
                  </a:txBody>
                  <a:tcPr marL="19050" marR="19050" marT="19050" marB="19050"/>
                </a:tc>
                <a:extLst>
                  <a:ext uri="{0D108BD9-81ED-4DB2-BD59-A6C34878D82A}">
                    <a16:rowId xmlns:a16="http://schemas.microsoft.com/office/drawing/2014/main" val="3148565402"/>
                  </a:ext>
                </a:extLst>
              </a:tr>
              <a:tr h="288000">
                <a:tc>
                  <a:txBody>
                    <a:bodyPr/>
                    <a:lstStyle/>
                    <a:p>
                      <a:pPr algn="r"/>
                      <a:r>
                        <a:rPr lang="es-MX" sz="1200" b="0" i="0" dirty="0">
                          <a:effectLst/>
                          <a:latin typeface="Tahoma" panose="020B0604030504040204" pitchFamily="34" charset="0"/>
                          <a:ea typeface="Tahoma" panose="020B0604030504040204" pitchFamily="34" charset="0"/>
                          <a:cs typeface="Tahoma" panose="020B0604030504040204" pitchFamily="34" charset="0"/>
                        </a:rPr>
                        <a:t>Secundarias (industria y manufactura)</a:t>
                      </a:r>
                    </a:p>
                  </a:txBody>
                  <a:tcPr marL="19050" marR="19050" marT="19050" marB="19050"/>
                </a:tc>
                <a:tc>
                  <a:txBody>
                    <a:bodyPr/>
                    <a:lstStyle/>
                    <a:p>
                      <a:pPr algn="ctr"/>
                      <a:r>
                        <a:rPr lang="es-MX" sz="1200" b="0" i="0" dirty="0">
                          <a:effectLst/>
                          <a:latin typeface="Tahoma" panose="020B0604030504040204" pitchFamily="34" charset="0"/>
                          <a:ea typeface="Tahoma" panose="020B0604030504040204" pitchFamily="34" charset="0"/>
                          <a:cs typeface="Tahoma" panose="020B0604030504040204" pitchFamily="34" charset="0"/>
                        </a:rPr>
                        <a:t>2.9</a:t>
                      </a:r>
                    </a:p>
                  </a:txBody>
                  <a:tcPr marL="19050" marR="19050" marT="19050" marB="19050"/>
                </a:tc>
                <a:tc>
                  <a:txBody>
                    <a:bodyPr/>
                    <a:lstStyle/>
                    <a:p>
                      <a:pPr algn="ctr"/>
                      <a:r>
                        <a:rPr lang="es-MX" sz="1200" b="0" i="0">
                          <a:effectLst/>
                          <a:latin typeface="Tahoma" panose="020B0604030504040204" pitchFamily="34" charset="0"/>
                          <a:ea typeface="Tahoma" panose="020B0604030504040204" pitchFamily="34" charset="0"/>
                          <a:cs typeface="Tahoma" panose="020B0604030504040204" pitchFamily="34" charset="0"/>
                        </a:rPr>
                        <a:t>4.0</a:t>
                      </a:r>
                    </a:p>
                  </a:txBody>
                  <a:tcPr marL="19050" marR="19050" marT="19050" marB="19050"/>
                </a:tc>
                <a:tc>
                  <a:txBody>
                    <a:bodyPr/>
                    <a:lstStyle/>
                    <a:p>
                      <a:pPr algn="ctr"/>
                      <a:r>
                        <a:rPr lang="es-MX" sz="1200" b="0" i="0" dirty="0">
                          <a:effectLst/>
                          <a:latin typeface="Tahoma" panose="020B0604030504040204" pitchFamily="34" charset="0"/>
                          <a:ea typeface="Tahoma" panose="020B0604030504040204" pitchFamily="34" charset="0"/>
                          <a:cs typeface="Tahoma" panose="020B0604030504040204" pitchFamily="34" charset="0"/>
                        </a:rPr>
                        <a:t>4.3</a:t>
                      </a:r>
                    </a:p>
                  </a:txBody>
                  <a:tcPr marL="19050" marR="19050" marT="19050" marB="19050"/>
                </a:tc>
                <a:tc>
                  <a:txBody>
                    <a:bodyPr/>
                    <a:lstStyle/>
                    <a:p>
                      <a:pPr algn="ctr"/>
                      <a:r>
                        <a:rPr lang="es-MX" sz="1200" b="0" i="0" dirty="0">
                          <a:solidFill>
                            <a:schemeClr val="bg1"/>
                          </a:solidFill>
                          <a:effectLst/>
                          <a:highlight>
                            <a:srgbClr val="FF0000"/>
                          </a:highlight>
                          <a:latin typeface="Tahoma" panose="020B0604030504040204" pitchFamily="34" charset="0"/>
                          <a:ea typeface="Tahoma" panose="020B0604030504040204" pitchFamily="34" charset="0"/>
                          <a:cs typeface="Tahoma" panose="020B0604030504040204" pitchFamily="34" charset="0"/>
                        </a:rPr>
                        <a:t>2.9</a:t>
                      </a:r>
                    </a:p>
                  </a:txBody>
                  <a:tcPr marL="19050" marR="19050" marT="19050" marB="19050"/>
                </a:tc>
                <a:extLst>
                  <a:ext uri="{0D108BD9-81ED-4DB2-BD59-A6C34878D82A}">
                    <a16:rowId xmlns:a16="http://schemas.microsoft.com/office/drawing/2014/main" val="790070483"/>
                  </a:ext>
                </a:extLst>
              </a:tr>
              <a:tr h="288000">
                <a:tc>
                  <a:txBody>
                    <a:bodyPr/>
                    <a:lstStyle/>
                    <a:p>
                      <a:pPr algn="r"/>
                      <a:r>
                        <a:rPr lang="es-MX" sz="1200" b="0" i="0" dirty="0">
                          <a:effectLst/>
                          <a:latin typeface="Tahoma" panose="020B0604030504040204" pitchFamily="34" charset="0"/>
                          <a:ea typeface="Tahoma" panose="020B0604030504040204" pitchFamily="34" charset="0"/>
                          <a:cs typeface="Tahoma" panose="020B0604030504040204" pitchFamily="34" charset="0"/>
                        </a:rPr>
                        <a:t>Terciarias (servicios, comercio y turismo)</a:t>
                      </a:r>
                    </a:p>
                  </a:txBody>
                  <a:tcPr marL="19050" marR="19050" marT="19050" marB="19050"/>
                </a:tc>
                <a:tc>
                  <a:txBody>
                    <a:bodyPr/>
                    <a:lstStyle/>
                    <a:p>
                      <a:pPr algn="ctr"/>
                      <a:r>
                        <a:rPr lang="es-MX" sz="1200" b="0" i="0" dirty="0">
                          <a:effectLst/>
                          <a:latin typeface="Tahoma" panose="020B0604030504040204" pitchFamily="34" charset="0"/>
                          <a:ea typeface="Tahoma" panose="020B0604030504040204" pitchFamily="34" charset="0"/>
                          <a:cs typeface="Tahoma" panose="020B0604030504040204" pitchFamily="34" charset="0"/>
                        </a:rPr>
                        <a:t>3.7</a:t>
                      </a:r>
                    </a:p>
                  </a:txBody>
                  <a:tcPr marL="19050" marR="19050" marT="19050" marB="19050"/>
                </a:tc>
                <a:tc>
                  <a:txBody>
                    <a:bodyPr/>
                    <a:lstStyle/>
                    <a:p>
                      <a:pPr algn="ctr"/>
                      <a:r>
                        <a:rPr lang="es-MX" sz="1200" b="0" i="0">
                          <a:effectLst/>
                          <a:latin typeface="Tahoma" panose="020B0604030504040204" pitchFamily="34" charset="0"/>
                          <a:ea typeface="Tahoma" panose="020B0604030504040204" pitchFamily="34" charset="0"/>
                          <a:cs typeface="Tahoma" panose="020B0604030504040204" pitchFamily="34" charset="0"/>
                        </a:rPr>
                        <a:t>3.1</a:t>
                      </a:r>
                    </a:p>
                  </a:txBody>
                  <a:tcPr marL="19050" marR="19050" marT="19050" marB="19050"/>
                </a:tc>
                <a:tc>
                  <a:txBody>
                    <a:bodyPr/>
                    <a:lstStyle/>
                    <a:p>
                      <a:pPr algn="ctr"/>
                      <a:r>
                        <a:rPr lang="es-MX" sz="1200" b="0" i="0" dirty="0">
                          <a:effectLst/>
                          <a:latin typeface="Tahoma" panose="020B0604030504040204" pitchFamily="34" charset="0"/>
                          <a:ea typeface="Tahoma" panose="020B0604030504040204" pitchFamily="34" charset="0"/>
                          <a:cs typeface="Tahoma" panose="020B0604030504040204" pitchFamily="34" charset="0"/>
                        </a:rPr>
                        <a:t>2.9</a:t>
                      </a:r>
                    </a:p>
                  </a:txBody>
                  <a:tcPr marL="19050" marR="19050" marT="19050" marB="19050"/>
                </a:tc>
                <a:tc>
                  <a:txBody>
                    <a:bodyPr/>
                    <a:lstStyle/>
                    <a:p>
                      <a:pPr algn="ctr"/>
                      <a:r>
                        <a:rPr lang="es-MX" sz="1200" b="0" i="0" dirty="0">
                          <a:solidFill>
                            <a:schemeClr val="bg1"/>
                          </a:solidFill>
                          <a:effectLst/>
                          <a:highlight>
                            <a:srgbClr val="FF0000"/>
                          </a:highlight>
                          <a:latin typeface="Tahoma" panose="020B0604030504040204" pitchFamily="34" charset="0"/>
                          <a:ea typeface="Tahoma" panose="020B0604030504040204" pitchFamily="34" charset="0"/>
                          <a:cs typeface="Tahoma" panose="020B0604030504040204" pitchFamily="34" charset="0"/>
                        </a:rPr>
                        <a:t>2.5</a:t>
                      </a:r>
                    </a:p>
                  </a:txBody>
                  <a:tcPr marL="19050" marR="19050" marT="19050" marB="19050"/>
                </a:tc>
                <a:extLst>
                  <a:ext uri="{0D108BD9-81ED-4DB2-BD59-A6C34878D82A}">
                    <a16:rowId xmlns:a16="http://schemas.microsoft.com/office/drawing/2014/main" val="3573897011"/>
                  </a:ext>
                </a:extLst>
              </a:tr>
            </a:tbl>
          </a:graphicData>
        </a:graphic>
      </p:graphicFrame>
      <p:sp>
        <p:nvSpPr>
          <p:cNvPr id="30" name="CuadroTexto 29">
            <a:extLst>
              <a:ext uri="{FF2B5EF4-FFF2-40B4-BE49-F238E27FC236}">
                <a16:creationId xmlns:a16="http://schemas.microsoft.com/office/drawing/2014/main" id="{AD645977-EEF6-246B-463B-07CFDE960DB3}"/>
              </a:ext>
            </a:extLst>
          </p:cNvPr>
          <p:cNvSpPr txBox="1"/>
          <p:nvPr/>
        </p:nvSpPr>
        <p:spPr>
          <a:xfrm>
            <a:off x="352536" y="6402309"/>
            <a:ext cx="4068705" cy="279051"/>
          </a:xfrm>
          <a:prstGeom prst="rect">
            <a:avLst/>
          </a:prstGeom>
          <a:noFill/>
        </p:spPr>
        <p:txBody>
          <a:bodyPr wrap="square">
            <a:spAutoFit/>
          </a:bodyPr>
          <a:lstStyle/>
          <a:p>
            <a:pPr marL="8467" marR="1193860" defTabSz="609630">
              <a:lnSpc>
                <a:spcPct val="112200"/>
              </a:lnSpc>
              <a:spcBef>
                <a:spcPts val="67"/>
              </a:spcBef>
              <a:defRPr/>
            </a:pPr>
            <a:r>
              <a:rPr lang="es-ES" sz="1200" spc="-97" dirty="0">
                <a:solidFill>
                  <a:srgbClr val="FF8532"/>
                </a:solidFill>
                <a:latin typeface="Tahoma"/>
                <a:cs typeface="Tahoma"/>
              </a:rPr>
              <a:t>Fuente: INEGI</a:t>
            </a:r>
          </a:p>
        </p:txBody>
      </p:sp>
      <p:sp>
        <p:nvSpPr>
          <p:cNvPr id="31" name="CuadroTexto 30">
            <a:extLst>
              <a:ext uri="{FF2B5EF4-FFF2-40B4-BE49-F238E27FC236}">
                <a16:creationId xmlns:a16="http://schemas.microsoft.com/office/drawing/2014/main" id="{764E88A1-A837-91FA-0061-FC2CF903B2A9}"/>
              </a:ext>
            </a:extLst>
          </p:cNvPr>
          <p:cNvSpPr txBox="1"/>
          <p:nvPr/>
        </p:nvSpPr>
        <p:spPr>
          <a:xfrm>
            <a:off x="7959922" y="3394807"/>
            <a:ext cx="4068705" cy="279051"/>
          </a:xfrm>
          <a:prstGeom prst="rect">
            <a:avLst/>
          </a:prstGeom>
          <a:noFill/>
        </p:spPr>
        <p:txBody>
          <a:bodyPr wrap="square">
            <a:spAutoFit/>
          </a:bodyPr>
          <a:lstStyle/>
          <a:p>
            <a:pPr marL="8467" marR="1193860" defTabSz="609630">
              <a:lnSpc>
                <a:spcPct val="112200"/>
              </a:lnSpc>
              <a:spcBef>
                <a:spcPts val="67"/>
              </a:spcBef>
              <a:defRPr/>
            </a:pPr>
            <a:r>
              <a:rPr lang="es-ES" sz="1200" spc="-97" dirty="0">
                <a:solidFill>
                  <a:srgbClr val="FF8532"/>
                </a:solidFill>
                <a:latin typeface="Tahoma"/>
                <a:cs typeface="Tahoma"/>
              </a:rPr>
              <a:t>Fuente: El Economista 16 Marzo 2024</a:t>
            </a:r>
          </a:p>
        </p:txBody>
      </p:sp>
      <p:graphicFrame>
        <p:nvGraphicFramePr>
          <p:cNvPr id="33" name="Gráfico 32">
            <a:extLst>
              <a:ext uri="{FF2B5EF4-FFF2-40B4-BE49-F238E27FC236}">
                <a16:creationId xmlns:a16="http://schemas.microsoft.com/office/drawing/2014/main" id="{F6CE2A32-95E0-3730-EAF6-350A226D2396}"/>
              </a:ext>
            </a:extLst>
          </p:cNvPr>
          <p:cNvGraphicFramePr>
            <a:graphicFrameLocks/>
          </p:cNvGraphicFramePr>
          <p:nvPr>
            <p:extLst>
              <p:ext uri="{D42A27DB-BD31-4B8C-83A1-F6EECF244321}">
                <p14:modId xmlns:p14="http://schemas.microsoft.com/office/powerpoint/2010/main" val="1563256507"/>
              </p:ext>
            </p:extLst>
          </p:nvPr>
        </p:nvGraphicFramePr>
        <p:xfrm>
          <a:off x="396080" y="880044"/>
          <a:ext cx="6940550" cy="3721100"/>
        </p:xfrm>
        <a:graphic>
          <a:graphicData uri="http://schemas.openxmlformats.org/drawingml/2006/chart">
            <c:chart xmlns:c="http://schemas.openxmlformats.org/drawingml/2006/chart" xmlns:r="http://schemas.openxmlformats.org/officeDocument/2006/relationships" r:id="rId3"/>
          </a:graphicData>
        </a:graphic>
      </p:graphicFrame>
      <p:sp>
        <p:nvSpPr>
          <p:cNvPr id="7" name="object 10">
            <a:extLst>
              <a:ext uri="{FF2B5EF4-FFF2-40B4-BE49-F238E27FC236}">
                <a16:creationId xmlns:a16="http://schemas.microsoft.com/office/drawing/2014/main" id="{683407EA-2483-95D9-8CF6-0D42B31E1720}"/>
              </a:ext>
            </a:extLst>
          </p:cNvPr>
          <p:cNvSpPr/>
          <p:nvPr/>
        </p:nvSpPr>
        <p:spPr>
          <a:xfrm>
            <a:off x="319404" y="0"/>
            <a:ext cx="19050" cy="6858000"/>
          </a:xfrm>
          <a:custGeom>
            <a:avLst/>
            <a:gdLst/>
            <a:ahLst/>
            <a:cxnLst/>
            <a:rect l="l" t="t" r="r" b="b"/>
            <a:pathLst>
              <a:path w="28575" h="10287000">
                <a:moveTo>
                  <a:pt x="28574" y="10286999"/>
                </a:moveTo>
                <a:lnTo>
                  <a:pt x="0" y="10286999"/>
                </a:lnTo>
                <a:lnTo>
                  <a:pt x="0" y="0"/>
                </a:lnTo>
                <a:lnTo>
                  <a:pt x="28574" y="0"/>
                </a:lnTo>
                <a:lnTo>
                  <a:pt x="28574" y="10286999"/>
                </a:lnTo>
                <a:close/>
              </a:path>
            </a:pathLst>
          </a:custGeom>
          <a:solidFill>
            <a:srgbClr val="FFFFFF"/>
          </a:solidFill>
        </p:spPr>
        <p:txBody>
          <a:bodyPr wrap="square" lIns="0" tIns="0" rIns="0" bIns="0" rtlCol="0"/>
          <a:lstStyle/>
          <a:p>
            <a:pPr defTabSz="609630">
              <a:defRPr/>
            </a:pPr>
            <a:endParaRPr sz="1200">
              <a:solidFill>
                <a:prstClr val="black"/>
              </a:solidFill>
              <a:latin typeface="Calibri"/>
            </a:endParaRPr>
          </a:p>
        </p:txBody>
      </p:sp>
      <p:sp>
        <p:nvSpPr>
          <p:cNvPr id="23" name="CuadroTexto 22">
            <a:extLst>
              <a:ext uri="{FF2B5EF4-FFF2-40B4-BE49-F238E27FC236}">
                <a16:creationId xmlns:a16="http://schemas.microsoft.com/office/drawing/2014/main" id="{E15B8646-3383-B93E-48B2-06DFFEB8E583}"/>
              </a:ext>
            </a:extLst>
          </p:cNvPr>
          <p:cNvSpPr txBox="1"/>
          <p:nvPr/>
        </p:nvSpPr>
        <p:spPr>
          <a:xfrm>
            <a:off x="396080" y="913891"/>
            <a:ext cx="6099858" cy="465897"/>
          </a:xfrm>
          <a:prstGeom prst="rect">
            <a:avLst/>
          </a:prstGeom>
          <a:noFill/>
        </p:spPr>
        <p:txBody>
          <a:bodyPr wrap="square">
            <a:spAutoFit/>
          </a:bodyPr>
          <a:lstStyle/>
          <a:p>
            <a:pPr marL="8467" marR="1193860" defTabSz="609630">
              <a:lnSpc>
                <a:spcPct val="112200"/>
              </a:lnSpc>
              <a:spcBef>
                <a:spcPts val="67"/>
              </a:spcBef>
              <a:defRPr/>
            </a:pPr>
            <a:r>
              <a:rPr lang="es-ES" sz="1100" b="1" spc="-97" dirty="0">
                <a:solidFill>
                  <a:schemeClr val="bg1"/>
                </a:solidFill>
                <a:latin typeface="Tahoma"/>
                <a:cs typeface="Tahoma"/>
              </a:rPr>
              <a:t>Producto Interno Bruto: Variación Anual</a:t>
            </a:r>
          </a:p>
          <a:p>
            <a:pPr marL="8467" marR="1193860" defTabSz="609630">
              <a:lnSpc>
                <a:spcPct val="112200"/>
              </a:lnSpc>
              <a:spcBef>
                <a:spcPts val="67"/>
              </a:spcBef>
              <a:defRPr/>
            </a:pPr>
            <a:r>
              <a:rPr lang="es-ES" sz="1100" spc="-97" dirty="0">
                <a:solidFill>
                  <a:srgbClr val="FF8532"/>
                </a:solidFill>
                <a:latin typeface="Tahoma"/>
                <a:cs typeface="Tahoma"/>
              </a:rPr>
              <a:t>Fuente: FMI</a:t>
            </a:r>
          </a:p>
        </p:txBody>
      </p:sp>
      <p:sp>
        <p:nvSpPr>
          <p:cNvPr id="11" name="CuadroTexto 10">
            <a:extLst>
              <a:ext uri="{FF2B5EF4-FFF2-40B4-BE49-F238E27FC236}">
                <a16:creationId xmlns:a16="http://schemas.microsoft.com/office/drawing/2014/main" id="{F18C9187-7E3F-CEB7-7710-EB4433DD775C}"/>
              </a:ext>
            </a:extLst>
          </p:cNvPr>
          <p:cNvSpPr txBox="1"/>
          <p:nvPr/>
        </p:nvSpPr>
        <p:spPr>
          <a:xfrm>
            <a:off x="417851" y="143983"/>
            <a:ext cx="11465632" cy="465769"/>
          </a:xfrm>
          <a:prstGeom prst="rect">
            <a:avLst/>
          </a:prstGeom>
          <a:noFill/>
        </p:spPr>
        <p:txBody>
          <a:bodyPr wrap="square">
            <a:spAutoFit/>
          </a:bodyPr>
          <a:lstStyle/>
          <a:p>
            <a:pPr marL="8467" marR="1193860" defTabSz="609630">
              <a:lnSpc>
                <a:spcPct val="112200"/>
              </a:lnSpc>
              <a:spcBef>
                <a:spcPts val="67"/>
              </a:spcBef>
              <a:defRPr/>
            </a:pPr>
            <a:r>
              <a:rPr lang="es-ES" sz="2400" b="1" spc="-97" dirty="0">
                <a:solidFill>
                  <a:srgbClr val="FF7E2F"/>
                </a:solidFill>
                <a:latin typeface="Tahoma"/>
                <a:cs typeface="Tahoma"/>
              </a:rPr>
              <a:t>Especialistas anticipan menor crecimiento para México en 2024</a:t>
            </a:r>
          </a:p>
        </p:txBody>
      </p:sp>
      <p:sp>
        <p:nvSpPr>
          <p:cNvPr id="12" name="CuadroTexto 11">
            <a:extLst>
              <a:ext uri="{FF2B5EF4-FFF2-40B4-BE49-F238E27FC236}">
                <a16:creationId xmlns:a16="http://schemas.microsoft.com/office/drawing/2014/main" id="{4A445577-E7E1-6CD2-7527-A44797E1AB52}"/>
              </a:ext>
            </a:extLst>
          </p:cNvPr>
          <p:cNvSpPr txBox="1"/>
          <p:nvPr/>
        </p:nvSpPr>
        <p:spPr>
          <a:xfrm>
            <a:off x="446314" y="546597"/>
            <a:ext cx="10949329" cy="279051"/>
          </a:xfrm>
          <a:prstGeom prst="rect">
            <a:avLst/>
          </a:prstGeom>
          <a:noFill/>
        </p:spPr>
        <p:txBody>
          <a:bodyPr wrap="square">
            <a:spAutoFit/>
          </a:bodyPr>
          <a:lstStyle/>
          <a:p>
            <a:pPr marL="8467" marR="1193860" defTabSz="609630">
              <a:lnSpc>
                <a:spcPct val="112200"/>
              </a:lnSpc>
              <a:spcBef>
                <a:spcPts val="67"/>
              </a:spcBef>
              <a:defRPr/>
            </a:pPr>
            <a:r>
              <a:rPr lang="es-ES" sz="1200" spc="-97" dirty="0">
                <a:solidFill>
                  <a:schemeClr val="bg1"/>
                </a:solidFill>
                <a:latin typeface="Tahoma"/>
                <a:cs typeface="Tahoma"/>
              </a:rPr>
              <a:t>4T de 2023 anticipa un menor crecimiento, derrama económica electoral podría no ser suficiente </a:t>
            </a:r>
          </a:p>
        </p:txBody>
      </p:sp>
      <p:sp>
        <p:nvSpPr>
          <p:cNvPr id="14" name="Rectángulo 13">
            <a:extLst>
              <a:ext uri="{FF2B5EF4-FFF2-40B4-BE49-F238E27FC236}">
                <a16:creationId xmlns:a16="http://schemas.microsoft.com/office/drawing/2014/main" id="{96BC652B-2BE7-EE6B-57B8-429BF3B3FE24}"/>
              </a:ext>
            </a:extLst>
          </p:cNvPr>
          <p:cNvSpPr/>
          <p:nvPr/>
        </p:nvSpPr>
        <p:spPr>
          <a:xfrm>
            <a:off x="0" y="0"/>
            <a:ext cx="338454" cy="6858000"/>
          </a:xfrm>
          <a:prstGeom prst="rect">
            <a:avLst/>
          </a:prstGeom>
          <a:solidFill>
            <a:srgbClr val="FF8532"/>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s-MX" b="1" dirty="0">
                <a:solidFill>
                  <a:schemeClr val="tx1"/>
                </a:solidFill>
              </a:rPr>
              <a:t>Producto Interno Bruto</a:t>
            </a:r>
          </a:p>
        </p:txBody>
      </p:sp>
    </p:spTree>
    <p:extLst>
      <p:ext uri="{BB962C8B-B14F-4D97-AF65-F5344CB8AC3E}">
        <p14:creationId xmlns:p14="http://schemas.microsoft.com/office/powerpoint/2010/main" val="2278391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 name="Gráfico 58">
            <a:extLst>
              <a:ext uri="{FF2B5EF4-FFF2-40B4-BE49-F238E27FC236}">
                <a16:creationId xmlns:a16="http://schemas.microsoft.com/office/drawing/2014/main" id="{79FA1B52-4898-B8ED-B9ED-9D61CA903474}"/>
              </a:ext>
            </a:extLst>
          </p:cNvPr>
          <p:cNvGraphicFramePr>
            <a:graphicFrameLocks/>
          </p:cNvGraphicFramePr>
          <p:nvPr>
            <p:extLst>
              <p:ext uri="{D42A27DB-BD31-4B8C-83A1-F6EECF244321}">
                <p14:modId xmlns:p14="http://schemas.microsoft.com/office/powerpoint/2010/main" val="1886098322"/>
              </p:ext>
            </p:extLst>
          </p:nvPr>
        </p:nvGraphicFramePr>
        <p:xfrm>
          <a:off x="656036" y="1258582"/>
          <a:ext cx="6946900" cy="3088678"/>
        </p:xfrm>
        <a:graphic>
          <a:graphicData uri="http://schemas.openxmlformats.org/drawingml/2006/chart">
            <c:chart xmlns:c="http://schemas.openxmlformats.org/drawingml/2006/chart" xmlns:r="http://schemas.openxmlformats.org/officeDocument/2006/relationships" r:id="rId2"/>
          </a:graphicData>
        </a:graphic>
      </p:graphicFrame>
      <p:sp>
        <p:nvSpPr>
          <p:cNvPr id="32" name="object 10">
            <a:extLst>
              <a:ext uri="{FF2B5EF4-FFF2-40B4-BE49-F238E27FC236}">
                <a16:creationId xmlns:a16="http://schemas.microsoft.com/office/drawing/2014/main" id="{B86C32AC-FA5A-7E47-AE45-B29D3F30ADCD}"/>
              </a:ext>
            </a:extLst>
          </p:cNvPr>
          <p:cNvSpPr/>
          <p:nvPr/>
        </p:nvSpPr>
        <p:spPr>
          <a:xfrm>
            <a:off x="978919" y="4828295"/>
            <a:ext cx="6724065" cy="1488567"/>
          </a:xfrm>
          <a:custGeom>
            <a:avLst/>
            <a:gdLst/>
            <a:ahLst/>
            <a:cxnLst/>
            <a:rect l="l" t="t" r="r" b="b"/>
            <a:pathLst>
              <a:path w="9643110" h="3811904">
                <a:moveTo>
                  <a:pt x="9156993" y="3811426"/>
                </a:moveTo>
                <a:lnTo>
                  <a:pt x="485772" y="3811426"/>
                </a:lnTo>
                <a:lnTo>
                  <a:pt x="438991" y="3809202"/>
                </a:lnTo>
                <a:lnTo>
                  <a:pt x="393466" y="3802666"/>
                </a:lnTo>
                <a:lnTo>
                  <a:pt x="349403" y="3792023"/>
                </a:lnTo>
                <a:lnTo>
                  <a:pt x="307005" y="3777474"/>
                </a:lnTo>
                <a:lnTo>
                  <a:pt x="266475" y="3759225"/>
                </a:lnTo>
                <a:lnTo>
                  <a:pt x="228019" y="3737478"/>
                </a:lnTo>
                <a:lnTo>
                  <a:pt x="191838" y="3712437"/>
                </a:lnTo>
                <a:lnTo>
                  <a:pt x="158137" y="3684306"/>
                </a:lnTo>
                <a:lnTo>
                  <a:pt x="127119" y="3653288"/>
                </a:lnTo>
                <a:lnTo>
                  <a:pt x="98988" y="3619587"/>
                </a:lnTo>
                <a:lnTo>
                  <a:pt x="73947" y="3583407"/>
                </a:lnTo>
                <a:lnTo>
                  <a:pt x="52200" y="3544950"/>
                </a:lnTo>
                <a:lnTo>
                  <a:pt x="33951" y="3504421"/>
                </a:lnTo>
                <a:lnTo>
                  <a:pt x="19402" y="3462023"/>
                </a:lnTo>
                <a:lnTo>
                  <a:pt x="8759" y="3417959"/>
                </a:lnTo>
                <a:lnTo>
                  <a:pt x="2223" y="3372434"/>
                </a:lnTo>
                <a:lnTo>
                  <a:pt x="0" y="3325653"/>
                </a:lnTo>
                <a:lnTo>
                  <a:pt x="0" y="485772"/>
                </a:lnTo>
                <a:lnTo>
                  <a:pt x="2223" y="438991"/>
                </a:lnTo>
                <a:lnTo>
                  <a:pt x="8759" y="393466"/>
                </a:lnTo>
                <a:lnTo>
                  <a:pt x="19402" y="349402"/>
                </a:lnTo>
                <a:lnTo>
                  <a:pt x="33951" y="307004"/>
                </a:lnTo>
                <a:lnTo>
                  <a:pt x="52200" y="266475"/>
                </a:lnTo>
                <a:lnTo>
                  <a:pt x="73947" y="228018"/>
                </a:lnTo>
                <a:lnTo>
                  <a:pt x="98988" y="191838"/>
                </a:lnTo>
                <a:lnTo>
                  <a:pt x="127119" y="158137"/>
                </a:lnTo>
                <a:lnTo>
                  <a:pt x="158137" y="127119"/>
                </a:lnTo>
                <a:lnTo>
                  <a:pt x="191838" y="98988"/>
                </a:lnTo>
                <a:lnTo>
                  <a:pt x="228019" y="73947"/>
                </a:lnTo>
                <a:lnTo>
                  <a:pt x="266475" y="52200"/>
                </a:lnTo>
                <a:lnTo>
                  <a:pt x="307005" y="33951"/>
                </a:lnTo>
                <a:lnTo>
                  <a:pt x="349403" y="19402"/>
                </a:lnTo>
                <a:lnTo>
                  <a:pt x="393466" y="8759"/>
                </a:lnTo>
                <a:lnTo>
                  <a:pt x="438991" y="2223"/>
                </a:lnTo>
                <a:lnTo>
                  <a:pt x="485774" y="0"/>
                </a:lnTo>
                <a:lnTo>
                  <a:pt x="9156991" y="0"/>
                </a:lnTo>
                <a:lnTo>
                  <a:pt x="9203774" y="2223"/>
                </a:lnTo>
                <a:lnTo>
                  <a:pt x="9249299" y="8759"/>
                </a:lnTo>
                <a:lnTo>
                  <a:pt x="9293362" y="19402"/>
                </a:lnTo>
                <a:lnTo>
                  <a:pt x="9335761" y="33951"/>
                </a:lnTo>
                <a:lnTo>
                  <a:pt x="9376290" y="52200"/>
                </a:lnTo>
                <a:lnTo>
                  <a:pt x="9414746" y="73947"/>
                </a:lnTo>
                <a:lnTo>
                  <a:pt x="9450927" y="98988"/>
                </a:lnTo>
                <a:lnTo>
                  <a:pt x="9484628" y="127119"/>
                </a:lnTo>
                <a:lnTo>
                  <a:pt x="9515646" y="158137"/>
                </a:lnTo>
                <a:lnTo>
                  <a:pt x="9543777" y="191838"/>
                </a:lnTo>
                <a:lnTo>
                  <a:pt x="9568818" y="228018"/>
                </a:lnTo>
                <a:lnTo>
                  <a:pt x="9590565" y="266475"/>
                </a:lnTo>
                <a:lnTo>
                  <a:pt x="9608814" y="307004"/>
                </a:lnTo>
                <a:lnTo>
                  <a:pt x="9623363" y="349402"/>
                </a:lnTo>
                <a:lnTo>
                  <a:pt x="9634007" y="393466"/>
                </a:lnTo>
                <a:lnTo>
                  <a:pt x="9640542" y="438991"/>
                </a:lnTo>
                <a:lnTo>
                  <a:pt x="9642766" y="485772"/>
                </a:lnTo>
                <a:lnTo>
                  <a:pt x="9642766" y="3325653"/>
                </a:lnTo>
                <a:lnTo>
                  <a:pt x="9640542" y="3372434"/>
                </a:lnTo>
                <a:lnTo>
                  <a:pt x="9634007" y="3417959"/>
                </a:lnTo>
                <a:lnTo>
                  <a:pt x="9623363" y="3462023"/>
                </a:lnTo>
                <a:lnTo>
                  <a:pt x="9608814" y="3504421"/>
                </a:lnTo>
                <a:lnTo>
                  <a:pt x="9590565" y="3544950"/>
                </a:lnTo>
                <a:lnTo>
                  <a:pt x="9568818" y="3583407"/>
                </a:lnTo>
                <a:lnTo>
                  <a:pt x="9543777" y="3619587"/>
                </a:lnTo>
                <a:lnTo>
                  <a:pt x="9515646" y="3653288"/>
                </a:lnTo>
                <a:lnTo>
                  <a:pt x="9484628" y="3684306"/>
                </a:lnTo>
                <a:lnTo>
                  <a:pt x="9450927" y="3712437"/>
                </a:lnTo>
                <a:lnTo>
                  <a:pt x="9414746" y="3737478"/>
                </a:lnTo>
                <a:lnTo>
                  <a:pt x="9376290" y="3759225"/>
                </a:lnTo>
                <a:lnTo>
                  <a:pt x="9335761" y="3777474"/>
                </a:lnTo>
                <a:lnTo>
                  <a:pt x="9293362" y="3792023"/>
                </a:lnTo>
                <a:lnTo>
                  <a:pt x="9249299" y="3802666"/>
                </a:lnTo>
                <a:lnTo>
                  <a:pt x="9203774" y="3809202"/>
                </a:lnTo>
                <a:lnTo>
                  <a:pt x="9156993" y="3811426"/>
                </a:lnTo>
                <a:close/>
              </a:path>
            </a:pathLst>
          </a:custGeom>
          <a:solidFill>
            <a:srgbClr val="4945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CuadroTexto 5">
            <a:extLst>
              <a:ext uri="{FF2B5EF4-FFF2-40B4-BE49-F238E27FC236}">
                <a16:creationId xmlns:a16="http://schemas.microsoft.com/office/drawing/2014/main" id="{AD6111A2-9E15-12BE-E309-8DF74F30B227}"/>
              </a:ext>
            </a:extLst>
          </p:cNvPr>
          <p:cNvSpPr txBox="1"/>
          <p:nvPr/>
        </p:nvSpPr>
        <p:spPr>
          <a:xfrm>
            <a:off x="894992" y="925157"/>
            <a:ext cx="2182725" cy="307777"/>
          </a:xfrm>
          <a:prstGeom prst="rect">
            <a:avLst/>
          </a:prstGeom>
          <a:noFill/>
        </p:spPr>
        <p:txBody>
          <a:bodyPr wrap="square" rtlCol="0">
            <a:spAutoFit/>
          </a:bodyPr>
          <a:lstStyle/>
          <a:p>
            <a:r>
              <a:rPr lang="es-MX" sz="1400" b="1" dirty="0">
                <a:solidFill>
                  <a:srgbClr val="FF8532"/>
                </a:solidFill>
              </a:rPr>
              <a:t>INPC México.</a:t>
            </a:r>
          </a:p>
        </p:txBody>
      </p:sp>
      <p:sp>
        <p:nvSpPr>
          <p:cNvPr id="7" name="CuadroTexto 6">
            <a:extLst>
              <a:ext uri="{FF2B5EF4-FFF2-40B4-BE49-F238E27FC236}">
                <a16:creationId xmlns:a16="http://schemas.microsoft.com/office/drawing/2014/main" id="{0DB8FA4E-66EF-CC54-5AF3-95F1557D38D1}"/>
              </a:ext>
            </a:extLst>
          </p:cNvPr>
          <p:cNvSpPr txBox="1"/>
          <p:nvPr/>
        </p:nvSpPr>
        <p:spPr>
          <a:xfrm>
            <a:off x="1970787" y="951911"/>
            <a:ext cx="4529139" cy="253916"/>
          </a:xfrm>
          <a:prstGeom prst="rect">
            <a:avLst/>
          </a:prstGeom>
          <a:noFill/>
        </p:spPr>
        <p:txBody>
          <a:bodyPr wrap="square" rtlCol="0">
            <a:spAutoFit/>
          </a:bodyPr>
          <a:lstStyle>
            <a:defPPr>
              <a:defRPr lang="en-US"/>
            </a:defPPr>
            <a:lvl1pPr>
              <a:defRPr sz="1050">
                <a:solidFill>
                  <a:schemeClr val="bg1">
                    <a:lumMod val="75000"/>
                  </a:schemeClr>
                </a:solidFill>
              </a:defRPr>
            </a:lvl1pPr>
          </a:lstStyle>
          <a:p>
            <a:r>
              <a:rPr lang="es-MX" dirty="0"/>
              <a:t>Fuente: Banco de México / INEGI / Variación Anual a Marzo 2024</a:t>
            </a:r>
          </a:p>
        </p:txBody>
      </p:sp>
      <p:sp>
        <p:nvSpPr>
          <p:cNvPr id="11" name="CuadroTexto 10">
            <a:extLst>
              <a:ext uri="{FF2B5EF4-FFF2-40B4-BE49-F238E27FC236}">
                <a16:creationId xmlns:a16="http://schemas.microsoft.com/office/drawing/2014/main" id="{E012AA94-8E38-64E5-3E59-D06809369F2E}"/>
              </a:ext>
            </a:extLst>
          </p:cNvPr>
          <p:cNvSpPr txBox="1"/>
          <p:nvPr/>
        </p:nvSpPr>
        <p:spPr>
          <a:xfrm>
            <a:off x="921094" y="4357821"/>
            <a:ext cx="6366875" cy="276999"/>
          </a:xfrm>
          <a:prstGeom prst="rect">
            <a:avLst/>
          </a:prstGeom>
          <a:noFill/>
          <a:effectLst>
            <a:softEdge rad="0"/>
          </a:effectLst>
        </p:spPr>
        <p:txBody>
          <a:bodyPr wrap="square" rtlCol="0">
            <a:spAutoFit/>
          </a:bodyPr>
          <a:lstStyle/>
          <a:p>
            <a:pPr algn="ctr"/>
            <a:r>
              <a:rPr lang="es-MX" sz="1200" b="1" spc="50" dirty="0">
                <a:ln w="0"/>
                <a:solidFill>
                  <a:schemeClr val="bg2"/>
                </a:solidFill>
                <a:effectLst>
                  <a:innerShdw blurRad="63500" dist="50800" dir="13500000">
                    <a:srgbClr val="000000">
                      <a:alpha val="50000"/>
                    </a:srgbClr>
                  </a:innerShdw>
                </a:effectLst>
              </a:rPr>
              <a:t>Principales Ciudades: ZM 4.1 ⬆️ / Mty 4.5 ⬇️  / Gdl 4.4 ➡️ / Tij 4.6 ➡️/ Mer 5.5 ⬇️  </a:t>
            </a:r>
          </a:p>
        </p:txBody>
      </p:sp>
      <p:sp>
        <p:nvSpPr>
          <p:cNvPr id="14" name="CuadroTexto 13">
            <a:extLst>
              <a:ext uri="{FF2B5EF4-FFF2-40B4-BE49-F238E27FC236}">
                <a16:creationId xmlns:a16="http://schemas.microsoft.com/office/drawing/2014/main" id="{707D0189-B294-8332-F440-9444FFE0F9A5}"/>
              </a:ext>
            </a:extLst>
          </p:cNvPr>
          <p:cNvSpPr txBox="1"/>
          <p:nvPr/>
        </p:nvSpPr>
        <p:spPr>
          <a:xfrm>
            <a:off x="6687126" y="3223236"/>
            <a:ext cx="1201686" cy="246221"/>
          </a:xfrm>
          <a:prstGeom prst="rect">
            <a:avLst/>
          </a:prstGeom>
          <a:solidFill>
            <a:srgbClr val="FFFF00"/>
          </a:solidFill>
        </p:spPr>
        <p:txBody>
          <a:bodyPr wrap="square">
            <a:spAutoFit/>
          </a:bodyPr>
          <a:lstStyle/>
          <a:p>
            <a:r>
              <a:rPr lang="es-MX" sz="1000" b="1" dirty="0">
                <a:solidFill>
                  <a:sysClr val="windowText" lastClr="000000"/>
                </a:solidFill>
              </a:rPr>
              <a:t>INPC Objetivo: 3%</a:t>
            </a:r>
          </a:p>
        </p:txBody>
      </p:sp>
      <p:graphicFrame>
        <p:nvGraphicFramePr>
          <p:cNvPr id="15" name="Tabla 14">
            <a:extLst>
              <a:ext uri="{FF2B5EF4-FFF2-40B4-BE49-F238E27FC236}">
                <a16:creationId xmlns:a16="http://schemas.microsoft.com/office/drawing/2014/main" id="{A76AD758-53BE-0B3F-F18D-5710507C031E}"/>
              </a:ext>
            </a:extLst>
          </p:cNvPr>
          <p:cNvGraphicFramePr>
            <a:graphicFrameLocks noGrp="1"/>
          </p:cNvGraphicFramePr>
          <p:nvPr>
            <p:extLst>
              <p:ext uri="{D42A27DB-BD31-4B8C-83A1-F6EECF244321}">
                <p14:modId xmlns:p14="http://schemas.microsoft.com/office/powerpoint/2010/main" val="3790260825"/>
              </p:ext>
            </p:extLst>
          </p:nvPr>
        </p:nvGraphicFramePr>
        <p:xfrm>
          <a:off x="8061892" y="1284804"/>
          <a:ext cx="3483429" cy="2377440"/>
        </p:xfrm>
        <a:graphic>
          <a:graphicData uri="http://schemas.openxmlformats.org/drawingml/2006/table">
            <a:tbl>
              <a:tblPr firstRow="1" bandRow="1">
                <a:tableStyleId>{5C22544A-7EE6-4342-B048-85BDC9FD1C3A}</a:tableStyleId>
              </a:tblPr>
              <a:tblGrid>
                <a:gridCol w="1015160">
                  <a:extLst>
                    <a:ext uri="{9D8B030D-6E8A-4147-A177-3AD203B41FA5}">
                      <a16:colId xmlns:a16="http://schemas.microsoft.com/office/drawing/2014/main" val="3360954628"/>
                    </a:ext>
                  </a:extLst>
                </a:gridCol>
                <a:gridCol w="630442">
                  <a:extLst>
                    <a:ext uri="{9D8B030D-6E8A-4147-A177-3AD203B41FA5}">
                      <a16:colId xmlns:a16="http://schemas.microsoft.com/office/drawing/2014/main" val="858156759"/>
                    </a:ext>
                  </a:extLst>
                </a:gridCol>
                <a:gridCol w="1176627">
                  <a:extLst>
                    <a:ext uri="{9D8B030D-6E8A-4147-A177-3AD203B41FA5}">
                      <a16:colId xmlns:a16="http://schemas.microsoft.com/office/drawing/2014/main" val="3323661050"/>
                    </a:ext>
                  </a:extLst>
                </a:gridCol>
                <a:gridCol w="661200">
                  <a:extLst>
                    <a:ext uri="{9D8B030D-6E8A-4147-A177-3AD203B41FA5}">
                      <a16:colId xmlns:a16="http://schemas.microsoft.com/office/drawing/2014/main" val="2179659111"/>
                    </a:ext>
                  </a:extLst>
                </a:gridCol>
              </a:tblGrid>
              <a:tr h="138611">
                <a:tc>
                  <a:txBody>
                    <a:bodyPr/>
                    <a:lstStyle/>
                    <a:p>
                      <a:r>
                        <a:rPr lang="es-MX" sz="900" dirty="0"/>
                        <a:t>INPC</a:t>
                      </a:r>
                    </a:p>
                  </a:txBody>
                  <a:tcPr>
                    <a:solidFill>
                      <a:schemeClr val="tx1"/>
                    </a:solidFill>
                  </a:tcPr>
                </a:tc>
                <a:tc>
                  <a:txBody>
                    <a:bodyPr/>
                    <a:lstStyle/>
                    <a:p>
                      <a:pPr algn="ctr"/>
                      <a:r>
                        <a:rPr lang="es-MX" sz="900" dirty="0"/>
                        <a:t>MAR 24</a:t>
                      </a:r>
                    </a:p>
                  </a:txBody>
                  <a:tcPr>
                    <a:solidFill>
                      <a:schemeClr val="tx1"/>
                    </a:solidFill>
                  </a:tcPr>
                </a:tc>
                <a:tc>
                  <a:txBody>
                    <a:bodyPr/>
                    <a:lstStyle/>
                    <a:p>
                      <a:pPr algn="ctr"/>
                      <a:r>
                        <a:rPr lang="es-MX" sz="900" dirty="0"/>
                        <a:t>INPC</a:t>
                      </a:r>
                    </a:p>
                  </a:txBody>
                  <a:tcPr>
                    <a:solidFill>
                      <a:schemeClr val="tx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900" dirty="0"/>
                        <a:t>MAR 24</a:t>
                      </a:r>
                    </a:p>
                  </a:txBody>
                  <a:tcPr>
                    <a:solidFill>
                      <a:schemeClr val="tx1"/>
                    </a:solidFill>
                  </a:tcPr>
                </a:tc>
                <a:extLst>
                  <a:ext uri="{0D108BD9-81ED-4DB2-BD59-A6C34878D82A}">
                    <a16:rowId xmlns:a16="http://schemas.microsoft.com/office/drawing/2014/main" val="2658485601"/>
                  </a:ext>
                </a:extLst>
              </a:tr>
              <a:tr h="147852">
                <a:tc>
                  <a:txBody>
                    <a:bodyPr/>
                    <a:lstStyle/>
                    <a:p>
                      <a:r>
                        <a:rPr lang="es-MX" sz="1000" b="1" dirty="0"/>
                        <a:t>Subyacente</a:t>
                      </a:r>
                    </a:p>
                  </a:txBody>
                  <a:tcPr>
                    <a:solidFill>
                      <a:schemeClr val="accent6"/>
                    </a:solidFill>
                  </a:tcPr>
                </a:tc>
                <a:tc>
                  <a:txBody>
                    <a:bodyPr/>
                    <a:lstStyle/>
                    <a:p>
                      <a:pPr algn="ctr"/>
                      <a:r>
                        <a:rPr lang="es-MX" sz="900" b="1" dirty="0"/>
                        <a:t>4.6</a:t>
                      </a:r>
                    </a:p>
                  </a:txBody>
                  <a:tcPr>
                    <a:solidFill>
                      <a:schemeClr val="accent6"/>
                    </a:solidFill>
                  </a:tcPr>
                </a:tc>
                <a:tc>
                  <a:txBody>
                    <a:bodyPr/>
                    <a:lstStyle/>
                    <a:p>
                      <a:pPr marL="0"/>
                      <a:r>
                        <a:rPr lang="es-MX" sz="1000" b="1" dirty="0">
                          <a:solidFill>
                            <a:schemeClr val="dk1"/>
                          </a:solidFill>
                          <a:latin typeface="+mn-lt"/>
                          <a:ea typeface="+mn-ea"/>
                          <a:cs typeface="+mn-cs"/>
                        </a:rPr>
                        <a:t>No Subyacente</a:t>
                      </a:r>
                    </a:p>
                  </a:txBody>
                  <a:tcPr>
                    <a:solidFill>
                      <a:schemeClr val="accent6"/>
                    </a:solidFill>
                  </a:tcPr>
                </a:tc>
                <a:tc>
                  <a:txBody>
                    <a:bodyPr/>
                    <a:lstStyle/>
                    <a:p>
                      <a:pPr marL="0" algn="ctr"/>
                      <a:r>
                        <a:rPr lang="es-MX" sz="900" b="1" dirty="0">
                          <a:solidFill>
                            <a:schemeClr val="dk1"/>
                          </a:solidFill>
                          <a:latin typeface="+mn-lt"/>
                          <a:ea typeface="+mn-ea"/>
                          <a:cs typeface="+mn-cs"/>
                        </a:rPr>
                        <a:t>4.0</a:t>
                      </a:r>
                    </a:p>
                  </a:txBody>
                  <a:tcPr>
                    <a:solidFill>
                      <a:schemeClr val="accent6"/>
                    </a:solidFill>
                  </a:tcPr>
                </a:tc>
                <a:extLst>
                  <a:ext uri="{0D108BD9-81ED-4DB2-BD59-A6C34878D82A}">
                    <a16:rowId xmlns:a16="http://schemas.microsoft.com/office/drawing/2014/main" val="3182590861"/>
                  </a:ext>
                </a:extLst>
              </a:tr>
              <a:tr h="147852">
                <a:tc>
                  <a:txBody>
                    <a:bodyPr/>
                    <a:lstStyle/>
                    <a:p>
                      <a:pPr algn="l"/>
                      <a:r>
                        <a:rPr lang="es-MX" sz="1000" b="1" dirty="0"/>
                        <a:t>Mercancías</a:t>
                      </a:r>
                    </a:p>
                  </a:txBody>
                  <a:tcPr>
                    <a:solidFill>
                      <a:schemeClr val="bg1">
                        <a:lumMod val="75000"/>
                      </a:schemeClr>
                    </a:solidFill>
                  </a:tcPr>
                </a:tc>
                <a:tc>
                  <a:txBody>
                    <a:bodyPr/>
                    <a:lstStyle/>
                    <a:p>
                      <a:pPr algn="ctr"/>
                      <a:r>
                        <a:rPr lang="es-MX" sz="900" dirty="0"/>
                        <a:t>3.9</a:t>
                      </a:r>
                    </a:p>
                  </a:txBody>
                  <a:tcPr>
                    <a:solidFill>
                      <a:schemeClr val="bg1">
                        <a:lumMod val="75000"/>
                      </a:schemeClr>
                    </a:solidFill>
                  </a:tcPr>
                </a:tc>
                <a:tc>
                  <a:txBody>
                    <a:bodyPr/>
                    <a:lstStyle/>
                    <a:p>
                      <a:pPr algn="r"/>
                      <a:r>
                        <a:rPr lang="es-MX" sz="900" i="1" dirty="0"/>
                        <a:t>Agropecuarios</a:t>
                      </a:r>
                    </a:p>
                  </a:txBody>
                  <a:tcPr>
                    <a:solidFill>
                      <a:schemeClr val="bg1">
                        <a:lumMod val="75000"/>
                      </a:schemeClr>
                    </a:solidFill>
                  </a:tcPr>
                </a:tc>
                <a:tc>
                  <a:txBody>
                    <a:bodyPr/>
                    <a:lstStyle/>
                    <a:p>
                      <a:pPr algn="ctr"/>
                      <a:r>
                        <a:rPr lang="es-MX" sz="900" dirty="0"/>
                        <a:t>4.9</a:t>
                      </a:r>
                    </a:p>
                  </a:txBody>
                  <a:tcPr>
                    <a:solidFill>
                      <a:schemeClr val="bg1">
                        <a:lumMod val="75000"/>
                      </a:schemeClr>
                    </a:solidFill>
                  </a:tcPr>
                </a:tc>
                <a:extLst>
                  <a:ext uri="{0D108BD9-81ED-4DB2-BD59-A6C34878D82A}">
                    <a16:rowId xmlns:a16="http://schemas.microsoft.com/office/drawing/2014/main" val="3354225064"/>
                  </a:ext>
                </a:extLst>
              </a:tr>
              <a:tr h="221778">
                <a:tc>
                  <a:txBody>
                    <a:bodyPr/>
                    <a:lstStyle/>
                    <a:p>
                      <a:pPr algn="r"/>
                      <a:r>
                        <a:rPr lang="es-MX" sz="900" i="1" dirty="0"/>
                        <a:t>Alimentos, Bebidas y Tabaco</a:t>
                      </a:r>
                    </a:p>
                  </a:txBody>
                  <a:tcPr>
                    <a:solidFill>
                      <a:schemeClr val="bg1">
                        <a:lumMod val="75000"/>
                      </a:schemeClr>
                    </a:solidFill>
                  </a:tcPr>
                </a:tc>
                <a:tc>
                  <a:txBody>
                    <a:bodyPr/>
                    <a:lstStyle/>
                    <a:p>
                      <a:pPr algn="ctr"/>
                      <a:r>
                        <a:rPr lang="es-MX" sz="900" dirty="0"/>
                        <a:t>5.0</a:t>
                      </a:r>
                    </a:p>
                  </a:txBody>
                  <a:tcPr>
                    <a:solidFill>
                      <a:schemeClr val="bg1">
                        <a:lumMod val="75000"/>
                      </a:schemeClr>
                    </a:solidFill>
                  </a:tcPr>
                </a:tc>
                <a:tc>
                  <a:txBody>
                    <a:bodyPr/>
                    <a:lstStyle/>
                    <a:p>
                      <a:pPr algn="r"/>
                      <a:r>
                        <a:rPr lang="es-MX" sz="900" i="1" dirty="0"/>
                        <a:t>Frutas y Verduras</a:t>
                      </a:r>
                    </a:p>
                  </a:txBody>
                  <a:tcPr>
                    <a:solidFill>
                      <a:schemeClr val="bg1">
                        <a:lumMod val="75000"/>
                      </a:schemeClr>
                    </a:solidFill>
                  </a:tcPr>
                </a:tc>
                <a:tc>
                  <a:txBody>
                    <a:bodyPr/>
                    <a:lstStyle/>
                    <a:p>
                      <a:pPr algn="ctr"/>
                      <a:r>
                        <a:rPr lang="es-MX" sz="900" dirty="0"/>
                        <a:t>12.3</a:t>
                      </a:r>
                    </a:p>
                  </a:txBody>
                  <a:tcPr>
                    <a:solidFill>
                      <a:schemeClr val="bg1">
                        <a:lumMod val="75000"/>
                      </a:schemeClr>
                    </a:solidFill>
                  </a:tcPr>
                </a:tc>
                <a:extLst>
                  <a:ext uri="{0D108BD9-81ED-4DB2-BD59-A6C34878D82A}">
                    <a16:rowId xmlns:a16="http://schemas.microsoft.com/office/drawing/2014/main" val="2891063405"/>
                  </a:ext>
                </a:extLst>
              </a:tr>
              <a:tr h="221778">
                <a:tc>
                  <a:txBody>
                    <a:bodyPr/>
                    <a:lstStyle/>
                    <a:p>
                      <a:pPr algn="r"/>
                      <a:r>
                        <a:rPr lang="es-MX" sz="900" i="1" dirty="0"/>
                        <a:t>Mercancías no alimentarias</a:t>
                      </a:r>
                    </a:p>
                  </a:txBody>
                  <a:tcPr>
                    <a:solidFill>
                      <a:schemeClr val="bg1">
                        <a:lumMod val="75000"/>
                      </a:schemeClr>
                    </a:solidFill>
                  </a:tcPr>
                </a:tc>
                <a:tc>
                  <a:txBody>
                    <a:bodyPr/>
                    <a:lstStyle/>
                    <a:p>
                      <a:pPr algn="ctr"/>
                      <a:r>
                        <a:rPr lang="es-MX" sz="900" dirty="0"/>
                        <a:t>2.5</a:t>
                      </a:r>
                    </a:p>
                  </a:txBody>
                  <a:tcPr>
                    <a:solidFill>
                      <a:schemeClr val="bg1">
                        <a:lumMod val="75000"/>
                      </a:schemeClr>
                    </a:solidFill>
                  </a:tcPr>
                </a:tc>
                <a:tc>
                  <a:txBody>
                    <a:bodyPr/>
                    <a:lstStyle/>
                    <a:p>
                      <a:pPr algn="r"/>
                      <a:r>
                        <a:rPr lang="es-MX" sz="900" i="1" dirty="0"/>
                        <a:t>Pecuarios</a:t>
                      </a:r>
                    </a:p>
                  </a:txBody>
                  <a:tcPr>
                    <a:solidFill>
                      <a:schemeClr val="bg1">
                        <a:lumMod val="75000"/>
                      </a:schemeClr>
                    </a:solidFill>
                  </a:tcPr>
                </a:tc>
                <a:tc>
                  <a:txBody>
                    <a:bodyPr/>
                    <a:lstStyle/>
                    <a:p>
                      <a:pPr algn="ctr"/>
                      <a:r>
                        <a:rPr lang="es-MX" sz="900" dirty="0"/>
                        <a:t>-0.8</a:t>
                      </a:r>
                    </a:p>
                  </a:txBody>
                  <a:tcPr>
                    <a:solidFill>
                      <a:schemeClr val="bg1">
                        <a:lumMod val="75000"/>
                      </a:schemeClr>
                    </a:solidFill>
                  </a:tcPr>
                </a:tc>
                <a:extLst>
                  <a:ext uri="{0D108BD9-81ED-4DB2-BD59-A6C34878D82A}">
                    <a16:rowId xmlns:a16="http://schemas.microsoft.com/office/drawing/2014/main" val="3269917164"/>
                  </a:ext>
                </a:extLst>
              </a:tr>
              <a:tr h="147852">
                <a:tc>
                  <a:txBody>
                    <a:bodyPr/>
                    <a:lstStyle/>
                    <a:p>
                      <a:pPr algn="l"/>
                      <a:r>
                        <a:rPr lang="es-MX" sz="1000" b="1" dirty="0"/>
                        <a:t>Servicios</a:t>
                      </a:r>
                      <a:endParaRPr lang="es-MX" sz="900" b="1" dirty="0"/>
                    </a:p>
                  </a:txBody>
                  <a:tcPr>
                    <a:solidFill>
                      <a:schemeClr val="bg1">
                        <a:lumMod val="75000"/>
                      </a:schemeClr>
                    </a:solidFill>
                  </a:tcPr>
                </a:tc>
                <a:tc>
                  <a:txBody>
                    <a:bodyPr/>
                    <a:lstStyle/>
                    <a:p>
                      <a:pPr algn="ctr"/>
                      <a:r>
                        <a:rPr lang="es-MX" sz="900" dirty="0"/>
                        <a:t>5.4</a:t>
                      </a:r>
                    </a:p>
                  </a:txBody>
                  <a:tcPr>
                    <a:solidFill>
                      <a:schemeClr val="bg1">
                        <a:lumMod val="75000"/>
                      </a:schemeClr>
                    </a:solidFill>
                  </a:tcPr>
                </a:tc>
                <a:tc>
                  <a:txBody>
                    <a:bodyPr/>
                    <a:lstStyle/>
                    <a:p>
                      <a:pPr algn="r"/>
                      <a:r>
                        <a:rPr lang="es-MX" sz="900" i="1" dirty="0"/>
                        <a:t>Energéticos</a:t>
                      </a:r>
                    </a:p>
                  </a:txBody>
                  <a:tcPr>
                    <a:solidFill>
                      <a:schemeClr val="bg1">
                        <a:lumMod val="75000"/>
                      </a:schemeClr>
                    </a:solidFill>
                  </a:tcPr>
                </a:tc>
                <a:tc>
                  <a:txBody>
                    <a:bodyPr/>
                    <a:lstStyle/>
                    <a:p>
                      <a:pPr algn="ctr"/>
                      <a:r>
                        <a:rPr lang="es-MX" sz="900" dirty="0"/>
                        <a:t>3.3</a:t>
                      </a:r>
                    </a:p>
                  </a:txBody>
                  <a:tcPr>
                    <a:solidFill>
                      <a:schemeClr val="bg1">
                        <a:lumMod val="75000"/>
                      </a:schemeClr>
                    </a:solidFill>
                  </a:tcPr>
                </a:tc>
                <a:extLst>
                  <a:ext uri="{0D108BD9-81ED-4DB2-BD59-A6C34878D82A}">
                    <a16:rowId xmlns:a16="http://schemas.microsoft.com/office/drawing/2014/main" val="8773996"/>
                  </a:ext>
                </a:extLst>
              </a:tr>
              <a:tr h="221778">
                <a:tc>
                  <a:txBody>
                    <a:bodyPr/>
                    <a:lstStyle/>
                    <a:p>
                      <a:pPr algn="r"/>
                      <a:r>
                        <a:rPr lang="es-MX" sz="900" i="1" dirty="0"/>
                        <a:t>Vivienda</a:t>
                      </a:r>
                    </a:p>
                  </a:txBody>
                  <a:tcPr>
                    <a:solidFill>
                      <a:schemeClr val="bg1">
                        <a:lumMod val="75000"/>
                      </a:schemeClr>
                    </a:solidFill>
                  </a:tcPr>
                </a:tc>
                <a:tc>
                  <a:txBody>
                    <a:bodyPr/>
                    <a:lstStyle/>
                    <a:p>
                      <a:pPr algn="ctr"/>
                      <a:r>
                        <a:rPr lang="es-MX" sz="900" dirty="0"/>
                        <a:t>3.8</a:t>
                      </a:r>
                    </a:p>
                  </a:txBody>
                  <a:tcPr>
                    <a:solidFill>
                      <a:schemeClr val="bg1">
                        <a:lumMod val="75000"/>
                      </a:schemeClr>
                    </a:solidFill>
                  </a:tcPr>
                </a:tc>
                <a:tc>
                  <a:txBody>
                    <a:bodyPr/>
                    <a:lstStyle/>
                    <a:p>
                      <a:pPr algn="r"/>
                      <a:r>
                        <a:rPr lang="es-MX" sz="900" i="1" dirty="0"/>
                        <a:t>Tarifas del gobierno</a:t>
                      </a:r>
                    </a:p>
                  </a:txBody>
                  <a:tcPr>
                    <a:solidFill>
                      <a:schemeClr val="bg1">
                        <a:lumMod val="75000"/>
                      </a:schemeClr>
                    </a:solidFill>
                  </a:tcPr>
                </a:tc>
                <a:tc>
                  <a:txBody>
                    <a:bodyPr/>
                    <a:lstStyle/>
                    <a:p>
                      <a:pPr algn="ctr"/>
                      <a:r>
                        <a:rPr lang="es-MX" sz="900" dirty="0"/>
                        <a:t>3.4</a:t>
                      </a:r>
                    </a:p>
                  </a:txBody>
                  <a:tcPr>
                    <a:solidFill>
                      <a:schemeClr val="bg1">
                        <a:lumMod val="75000"/>
                      </a:schemeClr>
                    </a:solidFill>
                  </a:tcPr>
                </a:tc>
                <a:extLst>
                  <a:ext uri="{0D108BD9-81ED-4DB2-BD59-A6C34878D82A}">
                    <a16:rowId xmlns:a16="http://schemas.microsoft.com/office/drawing/2014/main" val="3436653129"/>
                  </a:ext>
                </a:extLst>
              </a:tr>
              <a:tr h="138611">
                <a:tc>
                  <a:txBody>
                    <a:bodyPr/>
                    <a:lstStyle/>
                    <a:p>
                      <a:pPr algn="r"/>
                      <a:r>
                        <a:rPr lang="es-MX" sz="900" i="1" dirty="0"/>
                        <a:t>Colegiaturas</a:t>
                      </a:r>
                    </a:p>
                  </a:txBody>
                  <a:tcPr>
                    <a:solidFill>
                      <a:schemeClr val="bg1">
                        <a:lumMod val="75000"/>
                      </a:schemeClr>
                    </a:solidFill>
                  </a:tcPr>
                </a:tc>
                <a:tc>
                  <a:txBody>
                    <a:bodyPr/>
                    <a:lstStyle/>
                    <a:p>
                      <a:pPr algn="ctr"/>
                      <a:r>
                        <a:rPr lang="es-MX" sz="900" dirty="0"/>
                        <a:t>6.3</a:t>
                      </a:r>
                    </a:p>
                  </a:txBody>
                  <a:tcPr>
                    <a:solidFill>
                      <a:schemeClr val="bg1">
                        <a:lumMod val="75000"/>
                      </a:schemeClr>
                    </a:solidFill>
                  </a:tcPr>
                </a:tc>
                <a:tc>
                  <a:txBody>
                    <a:bodyPr/>
                    <a:lstStyle/>
                    <a:p>
                      <a:pPr algn="ctr"/>
                      <a:endParaRPr lang="es-MX" sz="900" dirty="0"/>
                    </a:p>
                  </a:txBody>
                  <a:tcPr>
                    <a:solidFill>
                      <a:schemeClr val="bg1">
                        <a:lumMod val="75000"/>
                      </a:schemeClr>
                    </a:solidFill>
                  </a:tcPr>
                </a:tc>
                <a:tc>
                  <a:txBody>
                    <a:bodyPr/>
                    <a:lstStyle/>
                    <a:p>
                      <a:pPr algn="ctr"/>
                      <a:endParaRPr lang="es-MX" sz="900" dirty="0"/>
                    </a:p>
                  </a:txBody>
                  <a:tcPr>
                    <a:solidFill>
                      <a:schemeClr val="bg1">
                        <a:lumMod val="75000"/>
                      </a:schemeClr>
                    </a:solidFill>
                  </a:tcPr>
                </a:tc>
                <a:extLst>
                  <a:ext uri="{0D108BD9-81ED-4DB2-BD59-A6C34878D82A}">
                    <a16:rowId xmlns:a16="http://schemas.microsoft.com/office/drawing/2014/main" val="2347454711"/>
                  </a:ext>
                </a:extLst>
              </a:tr>
              <a:tr h="138611">
                <a:tc>
                  <a:txBody>
                    <a:bodyPr/>
                    <a:lstStyle/>
                    <a:p>
                      <a:pPr algn="r"/>
                      <a:r>
                        <a:rPr lang="es-MX" sz="900" i="1" dirty="0"/>
                        <a:t>Otros Servicios</a:t>
                      </a:r>
                    </a:p>
                  </a:txBody>
                  <a:tcPr>
                    <a:solidFill>
                      <a:schemeClr val="bg1">
                        <a:lumMod val="75000"/>
                      </a:schemeClr>
                    </a:solidFill>
                  </a:tcPr>
                </a:tc>
                <a:tc>
                  <a:txBody>
                    <a:bodyPr/>
                    <a:lstStyle/>
                    <a:p>
                      <a:pPr algn="ctr"/>
                      <a:r>
                        <a:rPr lang="es-MX" sz="900" dirty="0"/>
                        <a:t>6.5</a:t>
                      </a:r>
                    </a:p>
                  </a:txBody>
                  <a:tcPr>
                    <a:solidFill>
                      <a:schemeClr val="bg1">
                        <a:lumMod val="75000"/>
                      </a:schemeClr>
                    </a:solidFill>
                  </a:tcPr>
                </a:tc>
                <a:tc>
                  <a:txBody>
                    <a:bodyPr/>
                    <a:lstStyle/>
                    <a:p>
                      <a:pPr algn="ctr"/>
                      <a:endParaRPr lang="es-MX" sz="900" dirty="0"/>
                    </a:p>
                  </a:txBody>
                  <a:tcPr>
                    <a:solidFill>
                      <a:schemeClr val="bg1">
                        <a:lumMod val="75000"/>
                      </a:schemeClr>
                    </a:solidFill>
                  </a:tcPr>
                </a:tc>
                <a:tc>
                  <a:txBody>
                    <a:bodyPr/>
                    <a:lstStyle/>
                    <a:p>
                      <a:pPr algn="ctr"/>
                      <a:endParaRPr lang="es-MX" sz="900" dirty="0"/>
                    </a:p>
                  </a:txBody>
                  <a:tcPr>
                    <a:solidFill>
                      <a:schemeClr val="bg1">
                        <a:lumMod val="75000"/>
                      </a:schemeClr>
                    </a:solidFill>
                  </a:tcPr>
                </a:tc>
                <a:extLst>
                  <a:ext uri="{0D108BD9-81ED-4DB2-BD59-A6C34878D82A}">
                    <a16:rowId xmlns:a16="http://schemas.microsoft.com/office/drawing/2014/main" val="850566797"/>
                  </a:ext>
                </a:extLst>
              </a:tr>
            </a:tbl>
          </a:graphicData>
        </a:graphic>
      </p:graphicFrame>
      <p:pic>
        <p:nvPicPr>
          <p:cNvPr id="16" name="Imagen 15">
            <a:extLst>
              <a:ext uri="{FF2B5EF4-FFF2-40B4-BE49-F238E27FC236}">
                <a16:creationId xmlns:a16="http://schemas.microsoft.com/office/drawing/2014/main" id="{2C7B525E-0E83-01CE-3DC8-48541D0F7CBD}"/>
              </a:ext>
            </a:extLst>
          </p:cNvPr>
          <p:cNvPicPr>
            <a:picLocks noChangeAspect="1"/>
          </p:cNvPicPr>
          <p:nvPr/>
        </p:nvPicPr>
        <p:blipFill rotWithShape="1">
          <a:blip r:embed="rId3"/>
          <a:srcRect l="1532" t="9936" r="39032" b="16870"/>
          <a:stretch/>
        </p:blipFill>
        <p:spPr>
          <a:xfrm>
            <a:off x="10848578" y="6559345"/>
            <a:ext cx="1322000" cy="276620"/>
          </a:xfrm>
          <a:prstGeom prst="rect">
            <a:avLst/>
          </a:prstGeom>
        </p:spPr>
      </p:pic>
      <p:cxnSp>
        <p:nvCxnSpPr>
          <p:cNvPr id="17" name="Conector recto 16">
            <a:extLst>
              <a:ext uri="{FF2B5EF4-FFF2-40B4-BE49-F238E27FC236}">
                <a16:creationId xmlns:a16="http://schemas.microsoft.com/office/drawing/2014/main" id="{DF7BBD3A-EC67-4046-B2D5-C800F10D35AE}"/>
              </a:ext>
            </a:extLst>
          </p:cNvPr>
          <p:cNvCxnSpPr>
            <a:cxnSpLocks/>
          </p:cNvCxnSpPr>
          <p:nvPr/>
        </p:nvCxnSpPr>
        <p:spPr>
          <a:xfrm>
            <a:off x="0" y="6527319"/>
            <a:ext cx="12192000" cy="0"/>
          </a:xfrm>
          <a:prstGeom prst="line">
            <a:avLst/>
          </a:prstGeom>
          <a:ln>
            <a:solidFill>
              <a:schemeClr val="bg2">
                <a:alpha val="41000"/>
              </a:schemeClr>
            </a:solidFill>
          </a:ln>
        </p:spPr>
        <p:style>
          <a:lnRef idx="1">
            <a:schemeClr val="accent1"/>
          </a:lnRef>
          <a:fillRef idx="0">
            <a:schemeClr val="accent1"/>
          </a:fillRef>
          <a:effectRef idx="0">
            <a:schemeClr val="accent1"/>
          </a:effectRef>
          <a:fontRef idx="minor">
            <a:schemeClr val="tx1"/>
          </a:fontRef>
        </p:style>
      </p:cxnSp>
      <p:sp>
        <p:nvSpPr>
          <p:cNvPr id="18" name="Rectángulo 17">
            <a:extLst>
              <a:ext uri="{FF2B5EF4-FFF2-40B4-BE49-F238E27FC236}">
                <a16:creationId xmlns:a16="http://schemas.microsoft.com/office/drawing/2014/main" id="{C3A34603-FC6B-8C9E-8DF6-4A9299C58D7A}"/>
              </a:ext>
            </a:extLst>
          </p:cNvPr>
          <p:cNvSpPr/>
          <p:nvPr/>
        </p:nvSpPr>
        <p:spPr>
          <a:xfrm>
            <a:off x="0" y="6559345"/>
            <a:ext cx="10848578" cy="276620"/>
          </a:xfrm>
          <a:prstGeom prst="rect">
            <a:avLst/>
          </a:prstGeom>
          <a:solidFill>
            <a:srgbClr val="1111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object 10">
            <a:extLst>
              <a:ext uri="{FF2B5EF4-FFF2-40B4-BE49-F238E27FC236}">
                <a16:creationId xmlns:a16="http://schemas.microsoft.com/office/drawing/2014/main" id="{8B2F3166-6384-293A-8401-611591049324}"/>
              </a:ext>
            </a:extLst>
          </p:cNvPr>
          <p:cNvSpPr/>
          <p:nvPr/>
        </p:nvSpPr>
        <p:spPr>
          <a:xfrm>
            <a:off x="319404" y="0"/>
            <a:ext cx="19050" cy="6858000"/>
          </a:xfrm>
          <a:custGeom>
            <a:avLst/>
            <a:gdLst/>
            <a:ahLst/>
            <a:cxnLst/>
            <a:rect l="l" t="t" r="r" b="b"/>
            <a:pathLst>
              <a:path w="28575" h="10287000">
                <a:moveTo>
                  <a:pt x="28574" y="10286999"/>
                </a:moveTo>
                <a:lnTo>
                  <a:pt x="0" y="10286999"/>
                </a:lnTo>
                <a:lnTo>
                  <a:pt x="0" y="0"/>
                </a:lnTo>
                <a:lnTo>
                  <a:pt x="28574" y="0"/>
                </a:lnTo>
                <a:lnTo>
                  <a:pt x="28574" y="10286999"/>
                </a:lnTo>
                <a:close/>
              </a:path>
            </a:pathLst>
          </a:custGeom>
          <a:solidFill>
            <a:srgbClr val="FFFFFF"/>
          </a:solidFill>
        </p:spPr>
        <p:txBody>
          <a:bodyPr wrap="square" lIns="0" tIns="0" rIns="0" bIns="0" rtlCol="0"/>
          <a:lstStyle/>
          <a:p>
            <a:pPr defTabSz="609630">
              <a:defRPr/>
            </a:pPr>
            <a:endParaRPr sz="1200">
              <a:solidFill>
                <a:prstClr val="black"/>
              </a:solidFill>
              <a:latin typeface="Calibri"/>
            </a:endParaRPr>
          </a:p>
        </p:txBody>
      </p:sp>
      <p:pic>
        <p:nvPicPr>
          <p:cNvPr id="22" name="Imagen 21">
            <a:extLst>
              <a:ext uri="{FF2B5EF4-FFF2-40B4-BE49-F238E27FC236}">
                <a16:creationId xmlns:a16="http://schemas.microsoft.com/office/drawing/2014/main" id="{7795ADA9-1550-9034-0201-B94578166633}"/>
              </a:ext>
            </a:extLst>
          </p:cNvPr>
          <p:cNvPicPr>
            <a:picLocks noChangeAspect="1"/>
          </p:cNvPicPr>
          <p:nvPr/>
        </p:nvPicPr>
        <p:blipFill>
          <a:blip r:embed="rId4"/>
          <a:stretch>
            <a:fillRect/>
          </a:stretch>
        </p:blipFill>
        <p:spPr>
          <a:xfrm>
            <a:off x="1478280" y="5353935"/>
            <a:ext cx="864097" cy="455001"/>
          </a:xfrm>
          <a:prstGeom prst="rect">
            <a:avLst/>
          </a:prstGeom>
        </p:spPr>
      </p:pic>
      <p:sp>
        <p:nvSpPr>
          <p:cNvPr id="23" name="CuadroTexto 22">
            <a:extLst>
              <a:ext uri="{FF2B5EF4-FFF2-40B4-BE49-F238E27FC236}">
                <a16:creationId xmlns:a16="http://schemas.microsoft.com/office/drawing/2014/main" id="{3A908ADB-F3B8-9772-6D4C-F6D439DB3EB9}"/>
              </a:ext>
            </a:extLst>
          </p:cNvPr>
          <p:cNvSpPr txBox="1"/>
          <p:nvPr/>
        </p:nvSpPr>
        <p:spPr>
          <a:xfrm>
            <a:off x="1196376" y="5812875"/>
            <a:ext cx="1386876" cy="553998"/>
          </a:xfrm>
          <a:prstGeom prst="rect">
            <a:avLst/>
          </a:prstGeom>
          <a:noFill/>
        </p:spPr>
        <p:txBody>
          <a:bodyPr wrap="square" rtlCol="0">
            <a:spAutoFit/>
          </a:bodyPr>
          <a:lstStyle/>
          <a:p>
            <a:pPr algn="ctr"/>
            <a:r>
              <a:rPr lang="es-MX" dirty="0">
                <a:solidFill>
                  <a:schemeClr val="bg1"/>
                </a:solidFill>
              </a:rPr>
              <a:t>3.2%</a:t>
            </a:r>
          </a:p>
          <a:p>
            <a:pPr algn="ctr"/>
            <a:r>
              <a:rPr lang="es-MX" sz="1100" dirty="0">
                <a:solidFill>
                  <a:schemeClr val="bg1"/>
                </a:solidFill>
              </a:rPr>
              <a:t>Feb 2024</a:t>
            </a:r>
          </a:p>
        </p:txBody>
      </p:sp>
      <p:sp>
        <p:nvSpPr>
          <p:cNvPr id="25" name="CuadroTexto 24">
            <a:extLst>
              <a:ext uri="{FF2B5EF4-FFF2-40B4-BE49-F238E27FC236}">
                <a16:creationId xmlns:a16="http://schemas.microsoft.com/office/drawing/2014/main" id="{74636D3D-33A9-1B5C-BD17-813AC971B08C}"/>
              </a:ext>
            </a:extLst>
          </p:cNvPr>
          <p:cNvSpPr txBox="1"/>
          <p:nvPr/>
        </p:nvSpPr>
        <p:spPr>
          <a:xfrm>
            <a:off x="3827353" y="5826471"/>
            <a:ext cx="1386876" cy="553998"/>
          </a:xfrm>
          <a:prstGeom prst="rect">
            <a:avLst/>
          </a:prstGeom>
          <a:noFill/>
        </p:spPr>
        <p:txBody>
          <a:bodyPr wrap="square" rtlCol="0">
            <a:spAutoFit/>
          </a:bodyPr>
          <a:lstStyle/>
          <a:p>
            <a:pPr algn="ctr"/>
            <a:r>
              <a:rPr lang="es-MX" dirty="0">
                <a:solidFill>
                  <a:schemeClr val="bg1"/>
                </a:solidFill>
              </a:rPr>
              <a:t>2.4%</a:t>
            </a:r>
          </a:p>
          <a:p>
            <a:pPr algn="ctr"/>
            <a:r>
              <a:rPr lang="es-MX" sz="1100" dirty="0">
                <a:solidFill>
                  <a:schemeClr val="bg1"/>
                </a:solidFill>
              </a:rPr>
              <a:t>Mar 2024</a:t>
            </a:r>
          </a:p>
        </p:txBody>
      </p:sp>
      <p:sp>
        <p:nvSpPr>
          <p:cNvPr id="26" name="CuadroTexto 25">
            <a:extLst>
              <a:ext uri="{FF2B5EF4-FFF2-40B4-BE49-F238E27FC236}">
                <a16:creationId xmlns:a16="http://schemas.microsoft.com/office/drawing/2014/main" id="{8B7A1720-0D1C-F3DB-7041-34BF06B40584}"/>
              </a:ext>
            </a:extLst>
          </p:cNvPr>
          <p:cNvSpPr txBox="1"/>
          <p:nvPr/>
        </p:nvSpPr>
        <p:spPr>
          <a:xfrm>
            <a:off x="5102164" y="5839234"/>
            <a:ext cx="1386876" cy="553998"/>
          </a:xfrm>
          <a:prstGeom prst="rect">
            <a:avLst/>
          </a:prstGeom>
          <a:noFill/>
        </p:spPr>
        <p:txBody>
          <a:bodyPr wrap="square" rtlCol="0">
            <a:spAutoFit/>
          </a:bodyPr>
          <a:lstStyle/>
          <a:p>
            <a:pPr algn="ctr"/>
            <a:r>
              <a:rPr lang="es-MX" dirty="0">
                <a:solidFill>
                  <a:schemeClr val="bg1"/>
                </a:solidFill>
              </a:rPr>
              <a:t>4.5%</a:t>
            </a:r>
          </a:p>
          <a:p>
            <a:pPr algn="ctr"/>
            <a:r>
              <a:rPr lang="es-MX" sz="1100" dirty="0">
                <a:solidFill>
                  <a:schemeClr val="bg1"/>
                </a:solidFill>
              </a:rPr>
              <a:t>Feb 2024</a:t>
            </a:r>
          </a:p>
        </p:txBody>
      </p:sp>
      <p:pic>
        <p:nvPicPr>
          <p:cNvPr id="1026" name="Picture 2" descr="Imágenes de Bandera Union Europea - Descarga gratuita en Freepik">
            <a:extLst>
              <a:ext uri="{FF2B5EF4-FFF2-40B4-BE49-F238E27FC236}">
                <a16:creationId xmlns:a16="http://schemas.microsoft.com/office/drawing/2014/main" id="{7CD183D9-AE50-C696-2849-A1B6D10E75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3208" y="5339671"/>
            <a:ext cx="960018" cy="5060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ndera de la República Popular China - Wikipedia, la enciclopedia libre">
            <a:extLst>
              <a:ext uri="{FF2B5EF4-FFF2-40B4-BE49-F238E27FC236}">
                <a16:creationId xmlns:a16="http://schemas.microsoft.com/office/drawing/2014/main" id="{3BBB8750-2D5A-12E3-1D2F-9C7B631988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0195" y="5353935"/>
            <a:ext cx="765195" cy="5112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ndera de Brasil - Wikipedia, la enciclopedia libre">
            <a:extLst>
              <a:ext uri="{FF2B5EF4-FFF2-40B4-BE49-F238E27FC236}">
                <a16:creationId xmlns:a16="http://schemas.microsoft.com/office/drawing/2014/main" id="{C5D1F5BC-5E68-B957-1726-BA59226F01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5728" y="5345372"/>
            <a:ext cx="771428"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andera de Colombia - Wikipedia, la enciclopedia libre">
            <a:extLst>
              <a:ext uri="{FF2B5EF4-FFF2-40B4-BE49-F238E27FC236}">
                <a16:creationId xmlns:a16="http://schemas.microsoft.com/office/drawing/2014/main" id="{92E39B0C-AEDC-AFA0-E92E-3E47AD5188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74724" y="5322036"/>
            <a:ext cx="780146" cy="518797"/>
          </a:xfrm>
          <a:prstGeom prst="rect">
            <a:avLst/>
          </a:prstGeom>
          <a:noFill/>
          <a:extLst>
            <a:ext uri="{909E8E84-426E-40DD-AFC4-6F175D3DCCD1}">
              <a14:hiddenFill xmlns:a14="http://schemas.microsoft.com/office/drawing/2010/main">
                <a:solidFill>
                  <a:srgbClr val="FFFFFF"/>
                </a:solidFill>
              </a14:hiddenFill>
            </a:ext>
          </a:extLst>
        </p:spPr>
      </p:pic>
      <p:sp>
        <p:nvSpPr>
          <p:cNvPr id="30" name="CuadroTexto 29">
            <a:extLst>
              <a:ext uri="{FF2B5EF4-FFF2-40B4-BE49-F238E27FC236}">
                <a16:creationId xmlns:a16="http://schemas.microsoft.com/office/drawing/2014/main" id="{9379B018-6062-11AA-25C4-8F3D139A05F0}"/>
              </a:ext>
            </a:extLst>
          </p:cNvPr>
          <p:cNvSpPr txBox="1"/>
          <p:nvPr/>
        </p:nvSpPr>
        <p:spPr>
          <a:xfrm>
            <a:off x="1394693" y="4911802"/>
            <a:ext cx="6724064" cy="310213"/>
          </a:xfrm>
          <a:prstGeom prst="rect">
            <a:avLst/>
          </a:prstGeom>
          <a:noFill/>
        </p:spPr>
        <p:txBody>
          <a:bodyPr wrap="square">
            <a:spAutoFit/>
          </a:bodyPr>
          <a:lstStyle/>
          <a:p>
            <a:pPr marL="8467" marR="1193860" defTabSz="609630">
              <a:lnSpc>
                <a:spcPct val="112200"/>
              </a:lnSpc>
              <a:spcBef>
                <a:spcPts val="67"/>
              </a:spcBef>
              <a:defRPr/>
            </a:pPr>
            <a:r>
              <a:rPr lang="es-ES" sz="1400" b="1" spc="-97" dirty="0">
                <a:solidFill>
                  <a:srgbClr val="FF8532"/>
                </a:solidFill>
                <a:latin typeface="Tahoma"/>
                <a:cs typeface="Tahoma"/>
              </a:rPr>
              <a:t>Precios Resto del Mundo (Var. Anual, Feb 2024)</a:t>
            </a:r>
            <a:r>
              <a:rPr lang="es-ES" sz="1050" b="1" spc="-97" dirty="0">
                <a:solidFill>
                  <a:srgbClr val="FF8532"/>
                </a:solidFill>
                <a:latin typeface="Tahoma"/>
                <a:cs typeface="Tahoma"/>
              </a:rPr>
              <a:t> </a:t>
            </a:r>
            <a:r>
              <a:rPr lang="es-ES" sz="1050" dirty="0">
                <a:solidFill>
                  <a:schemeClr val="bg1">
                    <a:lumMod val="75000"/>
                  </a:schemeClr>
                </a:solidFill>
              </a:rPr>
              <a:t>Fuente: </a:t>
            </a:r>
            <a:r>
              <a:rPr lang="es-ES" sz="1050" dirty="0" err="1">
                <a:solidFill>
                  <a:schemeClr val="bg1">
                    <a:lumMod val="75000"/>
                  </a:schemeClr>
                </a:solidFill>
              </a:rPr>
              <a:t>Haver</a:t>
            </a:r>
            <a:r>
              <a:rPr lang="es-ES" sz="1050" dirty="0">
                <a:solidFill>
                  <a:schemeClr val="bg1">
                    <a:lumMod val="75000"/>
                  </a:schemeClr>
                </a:solidFill>
              </a:rPr>
              <a:t> </a:t>
            </a:r>
            <a:r>
              <a:rPr lang="es-ES" sz="1050" dirty="0" err="1">
                <a:solidFill>
                  <a:schemeClr val="bg1">
                    <a:lumMod val="75000"/>
                  </a:schemeClr>
                </a:solidFill>
              </a:rPr>
              <a:t>Analytics</a:t>
            </a:r>
            <a:endParaRPr lang="es-ES" sz="1050" dirty="0">
              <a:solidFill>
                <a:schemeClr val="bg1">
                  <a:lumMod val="75000"/>
                </a:schemeClr>
              </a:solidFill>
            </a:endParaRPr>
          </a:p>
        </p:txBody>
      </p:sp>
      <p:sp>
        <p:nvSpPr>
          <p:cNvPr id="31" name="CuadroTexto 30">
            <a:extLst>
              <a:ext uri="{FF2B5EF4-FFF2-40B4-BE49-F238E27FC236}">
                <a16:creationId xmlns:a16="http://schemas.microsoft.com/office/drawing/2014/main" id="{15A6873F-4D9B-AB34-D497-62C025416B18}"/>
              </a:ext>
            </a:extLst>
          </p:cNvPr>
          <p:cNvSpPr txBox="1"/>
          <p:nvPr/>
        </p:nvSpPr>
        <p:spPr>
          <a:xfrm>
            <a:off x="380999" y="78728"/>
            <a:ext cx="12635592" cy="465769"/>
          </a:xfrm>
          <a:prstGeom prst="rect">
            <a:avLst/>
          </a:prstGeom>
          <a:noFill/>
        </p:spPr>
        <p:txBody>
          <a:bodyPr wrap="square">
            <a:spAutoFit/>
          </a:bodyPr>
          <a:lstStyle/>
          <a:p>
            <a:pPr marL="8467" marR="1193860" defTabSz="609630">
              <a:lnSpc>
                <a:spcPct val="112200"/>
              </a:lnSpc>
              <a:spcBef>
                <a:spcPts val="67"/>
              </a:spcBef>
              <a:defRPr/>
            </a:pPr>
            <a:r>
              <a:rPr lang="es-ES" sz="2400" b="1" spc="-97" dirty="0">
                <a:solidFill>
                  <a:srgbClr val="FF7E2F"/>
                </a:solidFill>
                <a:latin typeface="Tahoma"/>
                <a:cs typeface="Tahoma"/>
              </a:rPr>
              <a:t>Se estima que la inflación se mantenga en el mismo nivel durante 2024</a:t>
            </a:r>
          </a:p>
        </p:txBody>
      </p:sp>
      <p:sp>
        <p:nvSpPr>
          <p:cNvPr id="34" name="object 12">
            <a:extLst>
              <a:ext uri="{FF2B5EF4-FFF2-40B4-BE49-F238E27FC236}">
                <a16:creationId xmlns:a16="http://schemas.microsoft.com/office/drawing/2014/main" id="{723A6198-B213-5533-2FC9-E76A96874CCD}"/>
              </a:ext>
            </a:extLst>
          </p:cNvPr>
          <p:cNvSpPr/>
          <p:nvPr/>
        </p:nvSpPr>
        <p:spPr>
          <a:xfrm>
            <a:off x="579382" y="4733309"/>
            <a:ext cx="664925" cy="664925"/>
          </a:xfrm>
          <a:custGeom>
            <a:avLst/>
            <a:gdLst/>
            <a:ahLst/>
            <a:cxnLst/>
            <a:rect l="l" t="t" r="r" b="b"/>
            <a:pathLst>
              <a:path w="1205229" h="1205229">
                <a:moveTo>
                  <a:pt x="602522" y="1205012"/>
                </a:moveTo>
                <a:lnTo>
                  <a:pt x="555420" y="1203200"/>
                </a:lnTo>
                <a:lnTo>
                  <a:pt x="509326" y="1197851"/>
                </a:lnTo>
                <a:lnTo>
                  <a:pt x="464356" y="1189100"/>
                </a:lnTo>
                <a:lnTo>
                  <a:pt x="420646" y="1177081"/>
                </a:lnTo>
                <a:lnTo>
                  <a:pt x="378329" y="1161927"/>
                </a:lnTo>
                <a:lnTo>
                  <a:pt x="337538" y="1143773"/>
                </a:lnTo>
                <a:lnTo>
                  <a:pt x="298409" y="1122753"/>
                </a:lnTo>
                <a:lnTo>
                  <a:pt x="261074" y="1099000"/>
                </a:lnTo>
                <a:lnTo>
                  <a:pt x="225669" y="1072649"/>
                </a:lnTo>
                <a:lnTo>
                  <a:pt x="192325" y="1043833"/>
                </a:lnTo>
                <a:lnTo>
                  <a:pt x="161179" y="1012686"/>
                </a:lnTo>
                <a:lnTo>
                  <a:pt x="132363" y="979343"/>
                </a:lnTo>
                <a:lnTo>
                  <a:pt x="106012" y="943937"/>
                </a:lnTo>
                <a:lnTo>
                  <a:pt x="82259" y="906603"/>
                </a:lnTo>
                <a:lnTo>
                  <a:pt x="61239" y="867473"/>
                </a:lnTo>
                <a:lnTo>
                  <a:pt x="43085" y="826683"/>
                </a:lnTo>
                <a:lnTo>
                  <a:pt x="27931" y="784365"/>
                </a:lnTo>
                <a:lnTo>
                  <a:pt x="15912" y="740655"/>
                </a:lnTo>
                <a:lnTo>
                  <a:pt x="7161" y="695686"/>
                </a:lnTo>
                <a:lnTo>
                  <a:pt x="1812" y="649591"/>
                </a:lnTo>
                <a:lnTo>
                  <a:pt x="0" y="602510"/>
                </a:lnTo>
                <a:lnTo>
                  <a:pt x="1812" y="555420"/>
                </a:lnTo>
                <a:lnTo>
                  <a:pt x="7161" y="509326"/>
                </a:lnTo>
                <a:lnTo>
                  <a:pt x="15912" y="464357"/>
                </a:lnTo>
                <a:lnTo>
                  <a:pt x="27931" y="420646"/>
                </a:lnTo>
                <a:lnTo>
                  <a:pt x="43085" y="378329"/>
                </a:lnTo>
                <a:lnTo>
                  <a:pt x="61239" y="337539"/>
                </a:lnTo>
                <a:lnTo>
                  <a:pt x="82259" y="298409"/>
                </a:lnTo>
                <a:lnTo>
                  <a:pt x="106012" y="261075"/>
                </a:lnTo>
                <a:lnTo>
                  <a:pt x="132363" y="225669"/>
                </a:lnTo>
                <a:lnTo>
                  <a:pt x="161179" y="192326"/>
                </a:lnTo>
                <a:lnTo>
                  <a:pt x="192325" y="161179"/>
                </a:lnTo>
                <a:lnTo>
                  <a:pt x="225669" y="132363"/>
                </a:lnTo>
                <a:lnTo>
                  <a:pt x="261074" y="106012"/>
                </a:lnTo>
                <a:lnTo>
                  <a:pt x="298409" y="82259"/>
                </a:lnTo>
                <a:lnTo>
                  <a:pt x="337538" y="61239"/>
                </a:lnTo>
                <a:lnTo>
                  <a:pt x="378329" y="43085"/>
                </a:lnTo>
                <a:lnTo>
                  <a:pt x="420646" y="27931"/>
                </a:lnTo>
                <a:lnTo>
                  <a:pt x="464356" y="15912"/>
                </a:lnTo>
                <a:lnTo>
                  <a:pt x="509326" y="7161"/>
                </a:lnTo>
                <a:lnTo>
                  <a:pt x="555420" y="1812"/>
                </a:lnTo>
                <a:lnTo>
                  <a:pt x="602505" y="0"/>
                </a:lnTo>
                <a:lnTo>
                  <a:pt x="649591" y="1812"/>
                </a:lnTo>
                <a:lnTo>
                  <a:pt x="695685" y="7161"/>
                </a:lnTo>
                <a:lnTo>
                  <a:pt x="740655" y="15912"/>
                </a:lnTo>
                <a:lnTo>
                  <a:pt x="784365" y="27931"/>
                </a:lnTo>
                <a:lnTo>
                  <a:pt x="826682" y="43085"/>
                </a:lnTo>
                <a:lnTo>
                  <a:pt x="867473" y="61239"/>
                </a:lnTo>
                <a:lnTo>
                  <a:pt x="906602" y="82259"/>
                </a:lnTo>
                <a:lnTo>
                  <a:pt x="943937" y="106012"/>
                </a:lnTo>
                <a:lnTo>
                  <a:pt x="979343" y="132363"/>
                </a:lnTo>
                <a:lnTo>
                  <a:pt x="1012686" y="161179"/>
                </a:lnTo>
                <a:lnTo>
                  <a:pt x="1043832" y="192326"/>
                </a:lnTo>
                <a:lnTo>
                  <a:pt x="1072648" y="225669"/>
                </a:lnTo>
                <a:lnTo>
                  <a:pt x="1099000" y="261075"/>
                </a:lnTo>
                <a:lnTo>
                  <a:pt x="1122752" y="298409"/>
                </a:lnTo>
                <a:lnTo>
                  <a:pt x="1143773" y="337539"/>
                </a:lnTo>
                <a:lnTo>
                  <a:pt x="1161927" y="378329"/>
                </a:lnTo>
                <a:lnTo>
                  <a:pt x="1177080" y="420646"/>
                </a:lnTo>
                <a:lnTo>
                  <a:pt x="1189100" y="464357"/>
                </a:lnTo>
                <a:lnTo>
                  <a:pt x="1197851" y="509326"/>
                </a:lnTo>
                <a:lnTo>
                  <a:pt x="1203200" y="555420"/>
                </a:lnTo>
                <a:lnTo>
                  <a:pt x="1205012" y="602510"/>
                </a:lnTo>
                <a:lnTo>
                  <a:pt x="1203200" y="649591"/>
                </a:lnTo>
                <a:lnTo>
                  <a:pt x="1197851" y="695686"/>
                </a:lnTo>
                <a:lnTo>
                  <a:pt x="1189100" y="740655"/>
                </a:lnTo>
                <a:lnTo>
                  <a:pt x="1177080" y="784365"/>
                </a:lnTo>
                <a:lnTo>
                  <a:pt x="1161927" y="826683"/>
                </a:lnTo>
                <a:lnTo>
                  <a:pt x="1143773" y="867473"/>
                </a:lnTo>
                <a:lnTo>
                  <a:pt x="1122752" y="906603"/>
                </a:lnTo>
                <a:lnTo>
                  <a:pt x="1099000" y="943937"/>
                </a:lnTo>
                <a:lnTo>
                  <a:pt x="1072648" y="979343"/>
                </a:lnTo>
                <a:lnTo>
                  <a:pt x="1043832" y="1012686"/>
                </a:lnTo>
                <a:lnTo>
                  <a:pt x="1012686" y="1043833"/>
                </a:lnTo>
                <a:lnTo>
                  <a:pt x="979343" y="1072649"/>
                </a:lnTo>
                <a:lnTo>
                  <a:pt x="943937" y="1099000"/>
                </a:lnTo>
                <a:lnTo>
                  <a:pt x="906602" y="1122753"/>
                </a:lnTo>
                <a:lnTo>
                  <a:pt x="867473" y="1143773"/>
                </a:lnTo>
                <a:lnTo>
                  <a:pt x="826682" y="1161927"/>
                </a:lnTo>
                <a:lnTo>
                  <a:pt x="784365" y="1177081"/>
                </a:lnTo>
                <a:lnTo>
                  <a:pt x="740655" y="1189100"/>
                </a:lnTo>
                <a:lnTo>
                  <a:pt x="695685" y="1197851"/>
                </a:lnTo>
                <a:lnTo>
                  <a:pt x="649591" y="1203200"/>
                </a:lnTo>
                <a:lnTo>
                  <a:pt x="602522" y="1205012"/>
                </a:lnTo>
                <a:close/>
              </a:path>
            </a:pathLst>
          </a:custGeom>
          <a:solidFill>
            <a:srgbClr val="FF7E2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13">
            <a:extLst>
              <a:ext uri="{FF2B5EF4-FFF2-40B4-BE49-F238E27FC236}">
                <a16:creationId xmlns:a16="http://schemas.microsoft.com/office/drawing/2014/main" id="{ACE73675-510B-8D8D-D75F-4B120AFD37A7}"/>
              </a:ext>
            </a:extLst>
          </p:cNvPr>
          <p:cNvSpPr/>
          <p:nvPr/>
        </p:nvSpPr>
        <p:spPr>
          <a:xfrm>
            <a:off x="579384" y="4733310"/>
            <a:ext cx="664925" cy="664925"/>
          </a:xfrm>
          <a:custGeom>
            <a:avLst/>
            <a:gdLst/>
            <a:ahLst/>
            <a:cxnLst/>
            <a:rect l="l" t="t" r="r" b="b"/>
            <a:pathLst>
              <a:path w="1205229" h="1205229">
                <a:moveTo>
                  <a:pt x="0" y="602491"/>
                </a:moveTo>
                <a:lnTo>
                  <a:pt x="1811" y="649536"/>
                </a:lnTo>
                <a:lnTo>
                  <a:pt x="7159" y="695627"/>
                </a:lnTo>
                <a:lnTo>
                  <a:pt x="15909" y="740593"/>
                </a:lnTo>
                <a:lnTo>
                  <a:pt x="27928" y="784299"/>
                </a:lnTo>
                <a:lnTo>
                  <a:pt x="43080" y="826613"/>
                </a:lnTo>
                <a:lnTo>
                  <a:pt x="61232" y="867400"/>
                </a:lnTo>
                <a:lnTo>
                  <a:pt x="82251" y="906526"/>
                </a:lnTo>
                <a:lnTo>
                  <a:pt x="106002" y="943858"/>
                </a:lnTo>
                <a:lnTo>
                  <a:pt x="132351" y="979261"/>
                </a:lnTo>
                <a:lnTo>
                  <a:pt x="161164" y="1012601"/>
                </a:lnTo>
                <a:lnTo>
                  <a:pt x="192308" y="1043745"/>
                </a:lnTo>
                <a:lnTo>
                  <a:pt x="225649" y="1072558"/>
                </a:lnTo>
                <a:lnTo>
                  <a:pt x="261052" y="1098907"/>
                </a:lnTo>
                <a:lnTo>
                  <a:pt x="298383" y="1122658"/>
                </a:lnTo>
                <a:lnTo>
                  <a:pt x="337509" y="1143677"/>
                </a:lnTo>
                <a:lnTo>
                  <a:pt x="378296" y="1161829"/>
                </a:lnTo>
                <a:lnTo>
                  <a:pt x="420610" y="1176982"/>
                </a:lnTo>
                <a:lnTo>
                  <a:pt x="464317" y="1189000"/>
                </a:lnTo>
                <a:lnTo>
                  <a:pt x="509282" y="1197750"/>
                </a:lnTo>
                <a:lnTo>
                  <a:pt x="555373" y="1203099"/>
                </a:lnTo>
                <a:lnTo>
                  <a:pt x="602449" y="1204911"/>
                </a:lnTo>
              </a:path>
              <a:path w="1205229" h="1205229">
                <a:moveTo>
                  <a:pt x="602460" y="1204911"/>
                </a:moveTo>
                <a:lnTo>
                  <a:pt x="649536" y="1203099"/>
                </a:lnTo>
                <a:lnTo>
                  <a:pt x="695626" y="1197750"/>
                </a:lnTo>
                <a:lnTo>
                  <a:pt x="740592" y="1189000"/>
                </a:lnTo>
                <a:lnTo>
                  <a:pt x="784299" y="1176982"/>
                </a:lnTo>
                <a:lnTo>
                  <a:pt x="826612" y="1161829"/>
                </a:lnTo>
                <a:lnTo>
                  <a:pt x="867399" y="1143677"/>
                </a:lnTo>
                <a:lnTo>
                  <a:pt x="906526" y="1122658"/>
                </a:lnTo>
                <a:lnTo>
                  <a:pt x="943857" y="1098907"/>
                </a:lnTo>
                <a:lnTo>
                  <a:pt x="979260" y="1072558"/>
                </a:lnTo>
                <a:lnTo>
                  <a:pt x="1012600" y="1043745"/>
                </a:lnTo>
                <a:lnTo>
                  <a:pt x="1043744" y="1012601"/>
                </a:lnTo>
                <a:lnTo>
                  <a:pt x="1072558" y="979261"/>
                </a:lnTo>
                <a:lnTo>
                  <a:pt x="1098907" y="943858"/>
                </a:lnTo>
                <a:lnTo>
                  <a:pt x="1122658" y="906526"/>
                </a:lnTo>
                <a:lnTo>
                  <a:pt x="1143676" y="867400"/>
                </a:lnTo>
                <a:lnTo>
                  <a:pt x="1161829" y="826613"/>
                </a:lnTo>
                <a:lnTo>
                  <a:pt x="1176981" y="784299"/>
                </a:lnTo>
                <a:lnTo>
                  <a:pt x="1188999" y="740593"/>
                </a:lnTo>
                <a:lnTo>
                  <a:pt x="1197750" y="695627"/>
                </a:lnTo>
                <a:lnTo>
                  <a:pt x="1203098" y="649536"/>
                </a:lnTo>
                <a:lnTo>
                  <a:pt x="1204911" y="602455"/>
                </a:lnTo>
                <a:lnTo>
                  <a:pt x="1203098" y="555373"/>
                </a:lnTo>
                <a:lnTo>
                  <a:pt x="1197750" y="509283"/>
                </a:lnTo>
                <a:lnTo>
                  <a:pt x="1188999" y="464317"/>
                </a:lnTo>
                <a:lnTo>
                  <a:pt x="1176981" y="420611"/>
                </a:lnTo>
                <a:lnTo>
                  <a:pt x="1161829" y="378297"/>
                </a:lnTo>
                <a:lnTo>
                  <a:pt x="1143676" y="337510"/>
                </a:lnTo>
                <a:lnTo>
                  <a:pt x="1122658" y="298384"/>
                </a:lnTo>
                <a:lnTo>
                  <a:pt x="1098907" y="261052"/>
                </a:lnTo>
                <a:lnTo>
                  <a:pt x="1072558" y="225649"/>
                </a:lnTo>
                <a:lnTo>
                  <a:pt x="1043744" y="192309"/>
                </a:lnTo>
                <a:lnTo>
                  <a:pt x="1012600" y="161165"/>
                </a:lnTo>
                <a:lnTo>
                  <a:pt x="979260" y="132351"/>
                </a:lnTo>
                <a:lnTo>
                  <a:pt x="943857" y="106002"/>
                </a:lnTo>
                <a:lnTo>
                  <a:pt x="906526" y="82252"/>
                </a:lnTo>
                <a:lnTo>
                  <a:pt x="867399" y="61233"/>
                </a:lnTo>
                <a:lnTo>
                  <a:pt x="826612" y="43081"/>
                </a:lnTo>
                <a:lnTo>
                  <a:pt x="784299" y="27928"/>
                </a:lnTo>
                <a:lnTo>
                  <a:pt x="740592" y="15910"/>
                </a:lnTo>
                <a:lnTo>
                  <a:pt x="695626" y="7160"/>
                </a:lnTo>
                <a:lnTo>
                  <a:pt x="649536" y="1811"/>
                </a:lnTo>
                <a:lnTo>
                  <a:pt x="602477" y="0"/>
                </a:lnTo>
              </a:path>
            </a:pathLst>
          </a:custGeom>
          <a:ln w="1333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42" name="Gráfico 41" descr="Earth globe: Americas con relleno sólido">
            <a:extLst>
              <a:ext uri="{FF2B5EF4-FFF2-40B4-BE49-F238E27FC236}">
                <a16:creationId xmlns:a16="http://schemas.microsoft.com/office/drawing/2014/main" id="{50B12EA7-E144-7828-6BFA-EBFA3B09FB3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0261" y="4824700"/>
            <a:ext cx="481667" cy="481667"/>
          </a:xfrm>
          <a:prstGeom prst="rect">
            <a:avLst/>
          </a:prstGeom>
        </p:spPr>
      </p:pic>
      <p:sp>
        <p:nvSpPr>
          <p:cNvPr id="44" name="Esquina doblada 43">
            <a:extLst>
              <a:ext uri="{FF2B5EF4-FFF2-40B4-BE49-F238E27FC236}">
                <a16:creationId xmlns:a16="http://schemas.microsoft.com/office/drawing/2014/main" id="{3665EB14-84C7-09AD-1D3D-1B25595E3EF1}"/>
              </a:ext>
            </a:extLst>
          </p:cNvPr>
          <p:cNvSpPr/>
          <p:nvPr/>
        </p:nvSpPr>
        <p:spPr>
          <a:xfrm>
            <a:off x="8326523" y="3922869"/>
            <a:ext cx="3046622" cy="2129583"/>
          </a:xfrm>
          <a:prstGeom prst="foldedCorner">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 name="CuadroTexto 44">
            <a:extLst>
              <a:ext uri="{FF2B5EF4-FFF2-40B4-BE49-F238E27FC236}">
                <a16:creationId xmlns:a16="http://schemas.microsoft.com/office/drawing/2014/main" id="{F4764271-2ED8-1232-2854-92420780269B}"/>
              </a:ext>
            </a:extLst>
          </p:cNvPr>
          <p:cNvSpPr txBox="1"/>
          <p:nvPr/>
        </p:nvSpPr>
        <p:spPr>
          <a:xfrm>
            <a:off x="8430921" y="4036835"/>
            <a:ext cx="3944757" cy="2217658"/>
          </a:xfrm>
          <a:prstGeom prst="rect">
            <a:avLst/>
          </a:prstGeom>
          <a:noFill/>
        </p:spPr>
        <p:txBody>
          <a:bodyPr wrap="square">
            <a:spAutoFit/>
          </a:bodyPr>
          <a:lstStyle/>
          <a:p>
            <a:pPr marL="8467" marR="1193860" defTabSz="609630">
              <a:lnSpc>
                <a:spcPct val="112200"/>
              </a:lnSpc>
              <a:spcBef>
                <a:spcPts val="67"/>
              </a:spcBef>
              <a:defRPr/>
            </a:pPr>
            <a:r>
              <a:rPr lang="es-ES" sz="1200" b="1" spc="-97" dirty="0">
                <a:solidFill>
                  <a:srgbClr val="FF8532"/>
                </a:solidFill>
                <a:latin typeface="Tahoma"/>
                <a:cs typeface="Tahoma"/>
              </a:rPr>
              <a:t>Factores a considerar  durante 2024</a:t>
            </a:r>
          </a:p>
          <a:p>
            <a:pPr marL="8467" marR="1193860" defTabSz="609630">
              <a:lnSpc>
                <a:spcPct val="112200"/>
              </a:lnSpc>
              <a:spcBef>
                <a:spcPts val="67"/>
              </a:spcBef>
              <a:defRPr/>
            </a:pPr>
            <a:endParaRPr lang="es-ES" sz="1200" spc="-97" dirty="0">
              <a:solidFill>
                <a:schemeClr val="bg1"/>
              </a:solidFill>
              <a:latin typeface="Tahoma"/>
              <a:cs typeface="Tahoma"/>
            </a:endParaRPr>
          </a:p>
          <a:p>
            <a:pPr marL="179917" marR="1193860" indent="-171450" defTabSz="609630">
              <a:lnSpc>
                <a:spcPct val="112200"/>
              </a:lnSpc>
              <a:spcBef>
                <a:spcPts val="67"/>
              </a:spcBef>
              <a:buFont typeface="Arial" panose="020B0604020202020204" pitchFamily="34" charset="0"/>
              <a:buChar char="•"/>
              <a:defRPr/>
            </a:pPr>
            <a:r>
              <a:rPr lang="es-ES" sz="1200" spc="-97" dirty="0">
                <a:solidFill>
                  <a:sysClr val="windowText" lastClr="000000"/>
                </a:solidFill>
                <a:latin typeface="Tahoma"/>
                <a:cs typeface="Tahoma"/>
              </a:rPr>
              <a:t>Sequía podría provocar incrementos en Agropecuarios, Frutas y Verduras</a:t>
            </a:r>
          </a:p>
          <a:p>
            <a:pPr marL="179917" marR="1193860" indent="-171450" defTabSz="609630">
              <a:lnSpc>
                <a:spcPct val="112200"/>
              </a:lnSpc>
              <a:spcBef>
                <a:spcPts val="67"/>
              </a:spcBef>
              <a:buFont typeface="Arial" panose="020B0604020202020204" pitchFamily="34" charset="0"/>
              <a:buChar char="•"/>
              <a:defRPr/>
            </a:pPr>
            <a:r>
              <a:rPr lang="es-ES" sz="1200" spc="-97" dirty="0">
                <a:solidFill>
                  <a:sysClr val="windowText" lastClr="000000"/>
                </a:solidFill>
                <a:latin typeface="Tahoma"/>
                <a:cs typeface="Tahoma"/>
              </a:rPr>
              <a:t>Recortes a tasa de interés podría prolongar el cumplimiento al objetivo de 3%</a:t>
            </a:r>
          </a:p>
          <a:p>
            <a:pPr marL="179917" marR="1193860" indent="-171450" defTabSz="609630">
              <a:lnSpc>
                <a:spcPct val="112200"/>
              </a:lnSpc>
              <a:spcBef>
                <a:spcPts val="67"/>
              </a:spcBef>
              <a:buFont typeface="Arial" panose="020B0604020202020204" pitchFamily="34" charset="0"/>
              <a:buChar char="•"/>
              <a:defRPr/>
            </a:pPr>
            <a:r>
              <a:rPr lang="es-ES" sz="1200" spc="-97" dirty="0">
                <a:solidFill>
                  <a:sysClr val="windowText" lastClr="000000"/>
                </a:solidFill>
                <a:latin typeface="Tahoma"/>
                <a:cs typeface="Tahoma"/>
              </a:rPr>
              <a:t>Servicios aún por encima del 4.4% general</a:t>
            </a:r>
          </a:p>
          <a:p>
            <a:pPr marL="179917" marR="1193860" indent="-171450" defTabSz="609630">
              <a:lnSpc>
                <a:spcPct val="112200"/>
              </a:lnSpc>
              <a:spcBef>
                <a:spcPts val="67"/>
              </a:spcBef>
              <a:buFont typeface="Arial" panose="020B0604020202020204" pitchFamily="34" charset="0"/>
              <a:buChar char="•"/>
              <a:defRPr/>
            </a:pPr>
            <a:r>
              <a:rPr lang="es-ES" sz="1200" spc="-97" dirty="0">
                <a:solidFill>
                  <a:sysClr val="windowText" lastClr="000000"/>
                </a:solidFill>
                <a:highlight>
                  <a:srgbClr val="FFFF00"/>
                </a:highlight>
                <a:latin typeface="Tahoma"/>
                <a:cs typeface="Tahoma"/>
              </a:rPr>
              <a:t>INPP se mantiene por debajo (1.5%) pero con tendencia a la alza en Marzo 2024</a:t>
            </a:r>
          </a:p>
          <a:p>
            <a:pPr marL="8467" marR="1193860" defTabSz="609630">
              <a:lnSpc>
                <a:spcPct val="112200"/>
              </a:lnSpc>
              <a:spcBef>
                <a:spcPts val="67"/>
              </a:spcBef>
              <a:defRPr/>
            </a:pPr>
            <a:endParaRPr lang="es-ES" sz="1200" spc="-97" dirty="0">
              <a:solidFill>
                <a:srgbClr val="FF8532"/>
              </a:solidFill>
              <a:latin typeface="Tahoma"/>
              <a:cs typeface="Tahoma"/>
            </a:endParaRPr>
          </a:p>
        </p:txBody>
      </p:sp>
      <p:sp>
        <p:nvSpPr>
          <p:cNvPr id="51" name="object 12">
            <a:extLst>
              <a:ext uri="{FF2B5EF4-FFF2-40B4-BE49-F238E27FC236}">
                <a16:creationId xmlns:a16="http://schemas.microsoft.com/office/drawing/2014/main" id="{FE455123-9CA5-EC9A-32D9-534D699AE7FF}"/>
              </a:ext>
            </a:extLst>
          </p:cNvPr>
          <p:cNvSpPr/>
          <p:nvPr/>
        </p:nvSpPr>
        <p:spPr>
          <a:xfrm>
            <a:off x="8040111" y="3997890"/>
            <a:ext cx="447323" cy="447323"/>
          </a:xfrm>
          <a:custGeom>
            <a:avLst/>
            <a:gdLst/>
            <a:ahLst/>
            <a:cxnLst/>
            <a:rect l="l" t="t" r="r" b="b"/>
            <a:pathLst>
              <a:path w="1050290" h="1050290">
                <a:moveTo>
                  <a:pt x="524961" y="1049930"/>
                </a:moveTo>
                <a:lnTo>
                  <a:pt x="473514" y="1047404"/>
                </a:lnTo>
                <a:lnTo>
                  <a:pt x="422544" y="1039845"/>
                </a:lnTo>
                <a:lnTo>
                  <a:pt x="372561" y="1027323"/>
                </a:lnTo>
                <a:lnTo>
                  <a:pt x="324064" y="1009970"/>
                </a:lnTo>
                <a:lnTo>
                  <a:pt x="277500" y="987948"/>
                </a:lnTo>
                <a:lnTo>
                  <a:pt x="233303" y="961458"/>
                </a:lnTo>
                <a:lnTo>
                  <a:pt x="191917" y="930763"/>
                </a:lnTo>
                <a:lnTo>
                  <a:pt x="153753" y="896171"/>
                </a:lnTo>
                <a:lnTo>
                  <a:pt x="119162" y="858007"/>
                </a:lnTo>
                <a:lnTo>
                  <a:pt x="88467" y="816620"/>
                </a:lnTo>
                <a:lnTo>
                  <a:pt x="61978" y="772424"/>
                </a:lnTo>
                <a:lnTo>
                  <a:pt x="39957" y="725860"/>
                </a:lnTo>
                <a:lnTo>
                  <a:pt x="22604" y="677363"/>
                </a:lnTo>
                <a:lnTo>
                  <a:pt x="10084" y="627381"/>
                </a:lnTo>
                <a:lnTo>
                  <a:pt x="2525" y="576411"/>
                </a:lnTo>
                <a:lnTo>
                  <a:pt x="0" y="524965"/>
                </a:lnTo>
                <a:lnTo>
                  <a:pt x="280" y="507779"/>
                </a:lnTo>
                <a:lnTo>
                  <a:pt x="4490" y="456443"/>
                </a:lnTo>
                <a:lnTo>
                  <a:pt x="13708" y="405767"/>
                </a:lnTo>
                <a:lnTo>
                  <a:pt x="27855" y="356220"/>
                </a:lnTo>
                <a:lnTo>
                  <a:pt x="46793" y="308300"/>
                </a:lnTo>
                <a:lnTo>
                  <a:pt x="70328" y="262483"/>
                </a:lnTo>
                <a:lnTo>
                  <a:pt x="98238" y="219192"/>
                </a:lnTo>
                <a:lnTo>
                  <a:pt x="130269" y="178831"/>
                </a:lnTo>
                <a:lnTo>
                  <a:pt x="166104" y="141805"/>
                </a:lnTo>
                <a:lnTo>
                  <a:pt x="205381" y="108482"/>
                </a:lnTo>
                <a:lnTo>
                  <a:pt x="247734" y="79168"/>
                </a:lnTo>
                <a:lnTo>
                  <a:pt x="292773" y="54137"/>
                </a:lnTo>
                <a:lnTo>
                  <a:pt x="340049" y="33643"/>
                </a:lnTo>
                <a:lnTo>
                  <a:pt x="389089" y="17888"/>
                </a:lnTo>
                <a:lnTo>
                  <a:pt x="439437" y="7012"/>
                </a:lnTo>
                <a:lnTo>
                  <a:pt x="490626" y="1122"/>
                </a:lnTo>
                <a:lnTo>
                  <a:pt x="524961" y="0"/>
                </a:lnTo>
                <a:lnTo>
                  <a:pt x="542147" y="280"/>
                </a:lnTo>
                <a:lnTo>
                  <a:pt x="593483" y="4491"/>
                </a:lnTo>
                <a:lnTo>
                  <a:pt x="644160" y="13711"/>
                </a:lnTo>
                <a:lnTo>
                  <a:pt x="693707" y="27859"/>
                </a:lnTo>
                <a:lnTo>
                  <a:pt x="741628" y="46796"/>
                </a:lnTo>
                <a:lnTo>
                  <a:pt x="787445" y="70332"/>
                </a:lnTo>
                <a:lnTo>
                  <a:pt x="830736" y="98243"/>
                </a:lnTo>
                <a:lnTo>
                  <a:pt x="871097" y="130274"/>
                </a:lnTo>
                <a:lnTo>
                  <a:pt x="908122" y="166109"/>
                </a:lnTo>
                <a:lnTo>
                  <a:pt x="941444" y="205386"/>
                </a:lnTo>
                <a:lnTo>
                  <a:pt x="970758" y="247740"/>
                </a:lnTo>
                <a:lnTo>
                  <a:pt x="995789" y="292778"/>
                </a:lnTo>
                <a:lnTo>
                  <a:pt x="1016282" y="340054"/>
                </a:lnTo>
                <a:lnTo>
                  <a:pt x="1032037" y="389094"/>
                </a:lnTo>
                <a:lnTo>
                  <a:pt x="1042911" y="439441"/>
                </a:lnTo>
                <a:lnTo>
                  <a:pt x="1048800" y="490630"/>
                </a:lnTo>
                <a:lnTo>
                  <a:pt x="1049922" y="524965"/>
                </a:lnTo>
                <a:lnTo>
                  <a:pt x="1049642" y="542150"/>
                </a:lnTo>
                <a:lnTo>
                  <a:pt x="1045432" y="593486"/>
                </a:lnTo>
                <a:lnTo>
                  <a:pt x="1036213" y="644163"/>
                </a:lnTo>
                <a:lnTo>
                  <a:pt x="1022066" y="693709"/>
                </a:lnTo>
                <a:lnTo>
                  <a:pt x="1003129" y="741630"/>
                </a:lnTo>
                <a:lnTo>
                  <a:pt x="979594" y="787447"/>
                </a:lnTo>
                <a:lnTo>
                  <a:pt x="951683" y="830738"/>
                </a:lnTo>
                <a:lnTo>
                  <a:pt x="919652" y="871099"/>
                </a:lnTo>
                <a:lnTo>
                  <a:pt x="883818" y="908125"/>
                </a:lnTo>
                <a:lnTo>
                  <a:pt x="844541" y="941447"/>
                </a:lnTo>
                <a:lnTo>
                  <a:pt x="802188" y="970762"/>
                </a:lnTo>
                <a:lnTo>
                  <a:pt x="757149" y="995793"/>
                </a:lnTo>
                <a:lnTo>
                  <a:pt x="709873" y="1016287"/>
                </a:lnTo>
                <a:lnTo>
                  <a:pt x="660833" y="1032043"/>
                </a:lnTo>
                <a:lnTo>
                  <a:pt x="610485" y="1042918"/>
                </a:lnTo>
                <a:lnTo>
                  <a:pt x="559295" y="1048807"/>
                </a:lnTo>
                <a:lnTo>
                  <a:pt x="524961" y="1049930"/>
                </a:lnTo>
                <a:close/>
              </a:path>
            </a:pathLst>
          </a:custGeom>
          <a:solidFill>
            <a:srgbClr val="FF8940"/>
          </a:solidFill>
        </p:spPr>
        <p:txBody>
          <a:bodyPr wrap="square" lIns="0" tIns="0" rIns="0" bIns="0" rtlCol="0"/>
          <a:lstStyle/>
          <a:p>
            <a:endParaRPr/>
          </a:p>
        </p:txBody>
      </p:sp>
      <p:pic>
        <p:nvPicPr>
          <p:cNvPr id="50" name="Gráfico 49" descr="Lights On con relleno sólido">
            <a:extLst>
              <a:ext uri="{FF2B5EF4-FFF2-40B4-BE49-F238E27FC236}">
                <a16:creationId xmlns:a16="http://schemas.microsoft.com/office/drawing/2014/main" id="{C2336227-DA06-D7FE-B4DB-3B208FEE830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03894" y="4055747"/>
            <a:ext cx="310603" cy="310603"/>
          </a:xfrm>
          <a:prstGeom prst="rect">
            <a:avLst/>
          </a:prstGeom>
        </p:spPr>
      </p:pic>
      <p:sp>
        <p:nvSpPr>
          <p:cNvPr id="52" name="CuadroTexto 51">
            <a:extLst>
              <a:ext uri="{FF2B5EF4-FFF2-40B4-BE49-F238E27FC236}">
                <a16:creationId xmlns:a16="http://schemas.microsoft.com/office/drawing/2014/main" id="{7D84156E-5E50-9BB1-AA51-BF5BBD21C4BE}"/>
              </a:ext>
            </a:extLst>
          </p:cNvPr>
          <p:cNvSpPr txBox="1"/>
          <p:nvPr/>
        </p:nvSpPr>
        <p:spPr>
          <a:xfrm>
            <a:off x="446314" y="557482"/>
            <a:ext cx="10949329" cy="279051"/>
          </a:xfrm>
          <a:prstGeom prst="rect">
            <a:avLst/>
          </a:prstGeom>
          <a:noFill/>
        </p:spPr>
        <p:txBody>
          <a:bodyPr wrap="square">
            <a:spAutoFit/>
          </a:bodyPr>
          <a:lstStyle/>
          <a:p>
            <a:pPr marL="8467" marR="1193860" defTabSz="609630">
              <a:lnSpc>
                <a:spcPct val="112200"/>
              </a:lnSpc>
              <a:spcBef>
                <a:spcPts val="67"/>
              </a:spcBef>
              <a:defRPr/>
            </a:pPr>
            <a:r>
              <a:rPr lang="es-ES" sz="1200" spc="-97" dirty="0">
                <a:solidFill>
                  <a:schemeClr val="bg1"/>
                </a:solidFill>
                <a:latin typeface="Tahoma"/>
                <a:cs typeface="Tahoma"/>
              </a:rPr>
              <a:t>Aún lejos del objetivo de 3%, tasas podrían prolongar  llegar a dicho objetivo</a:t>
            </a:r>
          </a:p>
        </p:txBody>
      </p:sp>
      <p:sp>
        <p:nvSpPr>
          <p:cNvPr id="53" name="Elipse 52">
            <a:extLst>
              <a:ext uri="{FF2B5EF4-FFF2-40B4-BE49-F238E27FC236}">
                <a16:creationId xmlns:a16="http://schemas.microsoft.com/office/drawing/2014/main" id="{21BAFF4B-22CB-663A-2F8A-016D5644180C}"/>
              </a:ext>
            </a:extLst>
          </p:cNvPr>
          <p:cNvSpPr/>
          <p:nvPr/>
        </p:nvSpPr>
        <p:spPr>
          <a:xfrm>
            <a:off x="9220199" y="2656114"/>
            <a:ext cx="337458" cy="34834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5" name="Rectángulo 54">
            <a:extLst>
              <a:ext uri="{FF2B5EF4-FFF2-40B4-BE49-F238E27FC236}">
                <a16:creationId xmlns:a16="http://schemas.microsoft.com/office/drawing/2014/main" id="{4CAC20DA-5618-288C-2327-D7F7C6FDF376}"/>
              </a:ext>
            </a:extLst>
          </p:cNvPr>
          <p:cNvSpPr/>
          <p:nvPr/>
        </p:nvSpPr>
        <p:spPr>
          <a:xfrm>
            <a:off x="0" y="0"/>
            <a:ext cx="338454" cy="6858000"/>
          </a:xfrm>
          <a:prstGeom prst="rect">
            <a:avLst/>
          </a:prstGeom>
          <a:solidFill>
            <a:srgbClr val="FF8532"/>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s-MX" b="1" dirty="0">
                <a:solidFill>
                  <a:schemeClr val="tx1"/>
                </a:solidFill>
              </a:rPr>
              <a:t>Inflación</a:t>
            </a:r>
          </a:p>
        </p:txBody>
      </p:sp>
      <p:sp>
        <p:nvSpPr>
          <p:cNvPr id="60" name="CuadroTexto 59">
            <a:extLst>
              <a:ext uri="{FF2B5EF4-FFF2-40B4-BE49-F238E27FC236}">
                <a16:creationId xmlns:a16="http://schemas.microsoft.com/office/drawing/2014/main" id="{A7943655-465B-6453-2EE5-A96FEDF0F728}"/>
              </a:ext>
            </a:extLst>
          </p:cNvPr>
          <p:cNvSpPr txBox="1"/>
          <p:nvPr/>
        </p:nvSpPr>
        <p:spPr>
          <a:xfrm>
            <a:off x="7262963" y="597252"/>
            <a:ext cx="3836189" cy="400110"/>
          </a:xfrm>
          <a:prstGeom prst="rect">
            <a:avLst/>
          </a:prstGeom>
          <a:solidFill>
            <a:srgbClr val="FFFF00"/>
          </a:solidFill>
        </p:spPr>
        <p:txBody>
          <a:bodyPr wrap="square">
            <a:spAutoFit/>
          </a:bodyPr>
          <a:lstStyle/>
          <a:p>
            <a:r>
              <a:rPr lang="es-MX" sz="1000" b="1" dirty="0">
                <a:solidFill>
                  <a:sysClr val="windowText" lastClr="000000"/>
                </a:solidFill>
              </a:rPr>
              <a:t>La tasa de interés se utiliza (entre otros usos), para controlar la inflación. Primer recorte en 3 años</a:t>
            </a:r>
          </a:p>
        </p:txBody>
      </p:sp>
      <p:cxnSp>
        <p:nvCxnSpPr>
          <p:cNvPr id="61" name="Conector recto 60">
            <a:extLst>
              <a:ext uri="{FF2B5EF4-FFF2-40B4-BE49-F238E27FC236}">
                <a16:creationId xmlns:a16="http://schemas.microsoft.com/office/drawing/2014/main" id="{FFFB4019-4042-0752-200B-92FCB1D921A7}"/>
              </a:ext>
            </a:extLst>
          </p:cNvPr>
          <p:cNvCxnSpPr>
            <a:cxnSpLocks/>
          </p:cNvCxnSpPr>
          <p:nvPr/>
        </p:nvCxnSpPr>
        <p:spPr>
          <a:xfrm flipV="1">
            <a:off x="7262963" y="1019628"/>
            <a:ext cx="0" cy="807134"/>
          </a:xfrm>
          <a:prstGeom prst="line">
            <a:avLst/>
          </a:prstGeom>
          <a:ln w="28575">
            <a:solidFill>
              <a:schemeClr val="accent6"/>
            </a:solidFill>
            <a:headEnd type="oval"/>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E1337B3B-70A7-363B-AFF2-B8DBF0D50705}"/>
              </a:ext>
            </a:extLst>
          </p:cNvPr>
          <p:cNvCxnSpPr>
            <a:cxnSpLocks/>
          </p:cNvCxnSpPr>
          <p:nvPr/>
        </p:nvCxnSpPr>
        <p:spPr>
          <a:xfrm>
            <a:off x="7374368" y="2828248"/>
            <a:ext cx="0" cy="394988"/>
          </a:xfrm>
          <a:prstGeom prst="line">
            <a:avLst/>
          </a:prstGeom>
          <a:ln w="285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1031" name="CuadroTexto 1030">
            <a:extLst>
              <a:ext uri="{FF2B5EF4-FFF2-40B4-BE49-F238E27FC236}">
                <a16:creationId xmlns:a16="http://schemas.microsoft.com/office/drawing/2014/main" id="{E890D744-9E9C-585D-64C5-BC645A281DB9}"/>
              </a:ext>
            </a:extLst>
          </p:cNvPr>
          <p:cNvSpPr txBox="1"/>
          <p:nvPr/>
        </p:nvSpPr>
        <p:spPr>
          <a:xfrm>
            <a:off x="2484021" y="5833879"/>
            <a:ext cx="1386876" cy="553998"/>
          </a:xfrm>
          <a:prstGeom prst="rect">
            <a:avLst/>
          </a:prstGeom>
          <a:noFill/>
        </p:spPr>
        <p:txBody>
          <a:bodyPr wrap="square" rtlCol="0">
            <a:spAutoFit/>
          </a:bodyPr>
          <a:lstStyle/>
          <a:p>
            <a:pPr algn="ctr"/>
            <a:r>
              <a:rPr lang="es-MX" dirty="0">
                <a:solidFill>
                  <a:schemeClr val="bg1"/>
                </a:solidFill>
              </a:rPr>
              <a:t>1.0%</a:t>
            </a:r>
          </a:p>
          <a:p>
            <a:pPr algn="ctr"/>
            <a:r>
              <a:rPr lang="es-MX" sz="1100" dirty="0">
                <a:solidFill>
                  <a:schemeClr val="bg1"/>
                </a:solidFill>
              </a:rPr>
              <a:t>Feb 2024</a:t>
            </a:r>
          </a:p>
        </p:txBody>
      </p:sp>
      <p:sp>
        <p:nvSpPr>
          <p:cNvPr id="1034" name="CuadroTexto 1033">
            <a:extLst>
              <a:ext uri="{FF2B5EF4-FFF2-40B4-BE49-F238E27FC236}">
                <a16:creationId xmlns:a16="http://schemas.microsoft.com/office/drawing/2014/main" id="{C422B40A-E46C-9F42-0F9A-BC31C6FDAE44}"/>
              </a:ext>
            </a:extLst>
          </p:cNvPr>
          <p:cNvSpPr txBox="1"/>
          <p:nvPr/>
        </p:nvSpPr>
        <p:spPr>
          <a:xfrm>
            <a:off x="4788918" y="5906089"/>
            <a:ext cx="446315" cy="369332"/>
          </a:xfrm>
          <a:prstGeom prst="rect">
            <a:avLst/>
          </a:prstGeom>
          <a:noFill/>
        </p:spPr>
        <p:txBody>
          <a:bodyPr wrap="square">
            <a:spAutoFit/>
          </a:bodyPr>
          <a:lstStyle/>
          <a:p>
            <a:r>
              <a:rPr lang="es-MX" sz="1800" b="1" spc="50" dirty="0">
                <a:ln w="0"/>
                <a:solidFill>
                  <a:schemeClr val="bg2"/>
                </a:solidFill>
                <a:effectLst>
                  <a:innerShdw blurRad="63500" dist="50800" dir="13500000">
                    <a:srgbClr val="000000">
                      <a:alpha val="50000"/>
                    </a:srgbClr>
                  </a:innerShdw>
                </a:effectLst>
              </a:rPr>
              <a:t>⬇️</a:t>
            </a:r>
            <a:endParaRPr lang="es-MX" dirty="0"/>
          </a:p>
        </p:txBody>
      </p:sp>
      <p:sp>
        <p:nvSpPr>
          <p:cNvPr id="1036" name="CuadroTexto 1035">
            <a:extLst>
              <a:ext uri="{FF2B5EF4-FFF2-40B4-BE49-F238E27FC236}">
                <a16:creationId xmlns:a16="http://schemas.microsoft.com/office/drawing/2014/main" id="{1BFDA685-9BDA-32F0-3EEC-DAAA0CC3F097}"/>
              </a:ext>
            </a:extLst>
          </p:cNvPr>
          <p:cNvSpPr txBox="1"/>
          <p:nvPr/>
        </p:nvSpPr>
        <p:spPr>
          <a:xfrm>
            <a:off x="2042926" y="5864740"/>
            <a:ext cx="544286" cy="369332"/>
          </a:xfrm>
          <a:prstGeom prst="rect">
            <a:avLst/>
          </a:prstGeom>
          <a:noFill/>
        </p:spPr>
        <p:txBody>
          <a:bodyPr wrap="square">
            <a:spAutoFit/>
          </a:bodyPr>
          <a:lstStyle/>
          <a:p>
            <a:r>
              <a:rPr lang="es-MX" sz="1800" b="1" spc="50" dirty="0">
                <a:ln w="0"/>
                <a:solidFill>
                  <a:schemeClr val="bg2"/>
                </a:solidFill>
                <a:effectLst>
                  <a:innerShdw blurRad="63500" dist="50800" dir="13500000">
                    <a:srgbClr val="000000">
                      <a:alpha val="50000"/>
                    </a:srgbClr>
                  </a:innerShdw>
                </a:effectLst>
              </a:rPr>
              <a:t> ⬆️ </a:t>
            </a:r>
            <a:endParaRPr lang="es-MX" dirty="0"/>
          </a:p>
        </p:txBody>
      </p:sp>
      <p:sp>
        <p:nvSpPr>
          <p:cNvPr id="1037" name="CuadroTexto 1036">
            <a:extLst>
              <a:ext uri="{FF2B5EF4-FFF2-40B4-BE49-F238E27FC236}">
                <a16:creationId xmlns:a16="http://schemas.microsoft.com/office/drawing/2014/main" id="{408DD21B-014E-8EFD-D220-11861B1906CC}"/>
              </a:ext>
            </a:extLst>
          </p:cNvPr>
          <p:cNvSpPr txBox="1"/>
          <p:nvPr/>
        </p:nvSpPr>
        <p:spPr>
          <a:xfrm>
            <a:off x="3370843" y="5886228"/>
            <a:ext cx="544286" cy="369332"/>
          </a:xfrm>
          <a:prstGeom prst="rect">
            <a:avLst/>
          </a:prstGeom>
          <a:noFill/>
        </p:spPr>
        <p:txBody>
          <a:bodyPr wrap="square">
            <a:spAutoFit/>
          </a:bodyPr>
          <a:lstStyle/>
          <a:p>
            <a:r>
              <a:rPr lang="es-MX" sz="1800" b="1" spc="50" dirty="0">
                <a:ln w="0"/>
                <a:solidFill>
                  <a:schemeClr val="bg2"/>
                </a:solidFill>
                <a:effectLst>
                  <a:innerShdw blurRad="63500" dist="50800" dir="13500000">
                    <a:srgbClr val="000000">
                      <a:alpha val="50000"/>
                    </a:srgbClr>
                  </a:innerShdw>
                </a:effectLst>
              </a:rPr>
              <a:t> ⬆️ </a:t>
            </a:r>
            <a:endParaRPr lang="es-MX" dirty="0"/>
          </a:p>
        </p:txBody>
      </p:sp>
      <p:sp>
        <p:nvSpPr>
          <p:cNvPr id="1038" name="CuadroTexto 1037">
            <a:extLst>
              <a:ext uri="{FF2B5EF4-FFF2-40B4-BE49-F238E27FC236}">
                <a16:creationId xmlns:a16="http://schemas.microsoft.com/office/drawing/2014/main" id="{F4BA3AC7-0D7D-2747-F505-9575F74D654B}"/>
              </a:ext>
            </a:extLst>
          </p:cNvPr>
          <p:cNvSpPr txBox="1"/>
          <p:nvPr/>
        </p:nvSpPr>
        <p:spPr>
          <a:xfrm>
            <a:off x="6398598" y="5836077"/>
            <a:ext cx="1386876" cy="553998"/>
          </a:xfrm>
          <a:prstGeom prst="rect">
            <a:avLst/>
          </a:prstGeom>
          <a:noFill/>
        </p:spPr>
        <p:txBody>
          <a:bodyPr wrap="square" rtlCol="0">
            <a:spAutoFit/>
          </a:bodyPr>
          <a:lstStyle/>
          <a:p>
            <a:pPr algn="ctr"/>
            <a:r>
              <a:rPr lang="es-MX" dirty="0">
                <a:solidFill>
                  <a:schemeClr val="bg1"/>
                </a:solidFill>
              </a:rPr>
              <a:t>7.7%</a:t>
            </a:r>
          </a:p>
          <a:p>
            <a:pPr algn="ctr"/>
            <a:r>
              <a:rPr lang="es-MX" sz="1100" dirty="0">
                <a:solidFill>
                  <a:schemeClr val="bg1"/>
                </a:solidFill>
              </a:rPr>
              <a:t>Feb 2024</a:t>
            </a:r>
          </a:p>
        </p:txBody>
      </p:sp>
    </p:spTree>
    <p:extLst>
      <p:ext uri="{BB962C8B-B14F-4D97-AF65-F5344CB8AC3E}">
        <p14:creationId xmlns:p14="http://schemas.microsoft.com/office/powerpoint/2010/main" val="2676289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n 38">
            <a:extLst>
              <a:ext uri="{FF2B5EF4-FFF2-40B4-BE49-F238E27FC236}">
                <a16:creationId xmlns:a16="http://schemas.microsoft.com/office/drawing/2014/main" id="{60AA83F7-2BE7-8878-4D99-B6FFE1D12FAD}"/>
              </a:ext>
            </a:extLst>
          </p:cNvPr>
          <p:cNvPicPr>
            <a:picLocks noChangeAspect="1"/>
          </p:cNvPicPr>
          <p:nvPr/>
        </p:nvPicPr>
        <p:blipFill>
          <a:blip r:embed="rId3"/>
          <a:stretch>
            <a:fillRect/>
          </a:stretch>
        </p:blipFill>
        <p:spPr>
          <a:xfrm>
            <a:off x="2162225" y="934618"/>
            <a:ext cx="7772400" cy="3355298"/>
          </a:xfrm>
          <a:prstGeom prst="rect">
            <a:avLst/>
          </a:prstGeom>
        </p:spPr>
      </p:pic>
      <p:sp>
        <p:nvSpPr>
          <p:cNvPr id="21" name="CuadroTexto 20">
            <a:extLst>
              <a:ext uri="{FF2B5EF4-FFF2-40B4-BE49-F238E27FC236}">
                <a16:creationId xmlns:a16="http://schemas.microsoft.com/office/drawing/2014/main" id="{D7E58E32-778A-9190-3ABE-0FBAD1AA4257}"/>
              </a:ext>
            </a:extLst>
          </p:cNvPr>
          <p:cNvSpPr txBox="1"/>
          <p:nvPr/>
        </p:nvSpPr>
        <p:spPr>
          <a:xfrm>
            <a:off x="1067479" y="4389406"/>
            <a:ext cx="1579615" cy="1432500"/>
          </a:xfrm>
          <a:prstGeom prst="foldedCorner">
            <a:avLst/>
          </a:prstGeom>
          <a:solidFill>
            <a:schemeClr val="tx1"/>
          </a:solidFill>
          <a:ln>
            <a:solidFill>
              <a:schemeClr val="accent6"/>
            </a:solidFill>
          </a:ln>
        </p:spPr>
        <p:txBody>
          <a:bodyPr wrap="square" rtlCol="0">
            <a:spAutoFit/>
          </a:bodyPr>
          <a:lstStyle/>
          <a:p>
            <a:pPr algn="ctr"/>
            <a:r>
              <a:rPr lang="es-MX" sz="1200" b="1" dirty="0">
                <a:solidFill>
                  <a:srgbClr val="FF8532"/>
                </a:solidFill>
                <a:highlight>
                  <a:srgbClr val="FFFF00"/>
                </a:highlight>
              </a:rPr>
              <a:t>El efecto de carry  </a:t>
            </a:r>
            <a:r>
              <a:rPr lang="es-MX" sz="1200" b="1" dirty="0">
                <a:solidFill>
                  <a:srgbClr val="FF8532"/>
                </a:solidFill>
              </a:rPr>
              <a:t>inversionistas se benefician por diferencias de tasa de interés entre EU y Mex</a:t>
            </a:r>
            <a:endParaRPr lang="es-MX" sz="1200" dirty="0">
              <a:solidFill>
                <a:srgbClr val="FF8532"/>
              </a:solidFill>
            </a:endParaRPr>
          </a:p>
        </p:txBody>
      </p:sp>
      <p:sp>
        <p:nvSpPr>
          <p:cNvPr id="6" name="object 16">
            <a:extLst>
              <a:ext uri="{FF2B5EF4-FFF2-40B4-BE49-F238E27FC236}">
                <a16:creationId xmlns:a16="http://schemas.microsoft.com/office/drawing/2014/main" id="{0435516F-505B-77EB-67EB-9355C76ED667}"/>
              </a:ext>
            </a:extLst>
          </p:cNvPr>
          <p:cNvSpPr txBox="1"/>
          <p:nvPr/>
        </p:nvSpPr>
        <p:spPr>
          <a:xfrm>
            <a:off x="484567" y="74747"/>
            <a:ext cx="11381415" cy="444182"/>
          </a:xfrm>
          <a:prstGeom prst="rect">
            <a:avLst/>
          </a:prstGeom>
        </p:spPr>
        <p:txBody>
          <a:bodyPr vert="horz" wrap="square" lIns="0" tIns="8467" rIns="0" bIns="0" rtlCol="0">
            <a:spAutoFit/>
          </a:bodyPr>
          <a:lstStyle/>
          <a:p>
            <a:pPr marL="8467" marR="1193860" defTabSz="609630">
              <a:lnSpc>
                <a:spcPct val="112200"/>
              </a:lnSpc>
              <a:spcBef>
                <a:spcPts val="67"/>
              </a:spcBef>
              <a:defRPr/>
            </a:pPr>
            <a:r>
              <a:rPr lang="es-ES" sz="2800" b="1" spc="-97" dirty="0">
                <a:solidFill>
                  <a:srgbClr val="FF7E2F"/>
                </a:solidFill>
                <a:latin typeface="Tahoma"/>
                <a:cs typeface="Tahoma"/>
              </a:rPr>
              <a:t>Nuestra moneda podría romper su racha positiva en 2024</a:t>
            </a:r>
            <a:endParaRPr lang="es-ES" sz="1000" spc="-97" dirty="0">
              <a:solidFill>
                <a:schemeClr val="bg1"/>
              </a:solidFill>
              <a:latin typeface="Tahoma"/>
              <a:cs typeface="Tahoma"/>
            </a:endParaRPr>
          </a:p>
        </p:txBody>
      </p:sp>
      <p:sp>
        <p:nvSpPr>
          <p:cNvPr id="12" name="object 10">
            <a:extLst>
              <a:ext uri="{FF2B5EF4-FFF2-40B4-BE49-F238E27FC236}">
                <a16:creationId xmlns:a16="http://schemas.microsoft.com/office/drawing/2014/main" id="{917B4037-4573-A95C-8A66-0EF19A1A4C2A}"/>
              </a:ext>
            </a:extLst>
          </p:cNvPr>
          <p:cNvSpPr/>
          <p:nvPr/>
        </p:nvSpPr>
        <p:spPr>
          <a:xfrm>
            <a:off x="319404" y="0"/>
            <a:ext cx="19050" cy="6858000"/>
          </a:xfrm>
          <a:custGeom>
            <a:avLst/>
            <a:gdLst/>
            <a:ahLst/>
            <a:cxnLst/>
            <a:rect l="l" t="t" r="r" b="b"/>
            <a:pathLst>
              <a:path w="28575" h="10287000">
                <a:moveTo>
                  <a:pt x="28574" y="10286999"/>
                </a:moveTo>
                <a:lnTo>
                  <a:pt x="0" y="10286999"/>
                </a:lnTo>
                <a:lnTo>
                  <a:pt x="0" y="0"/>
                </a:lnTo>
                <a:lnTo>
                  <a:pt x="28574" y="0"/>
                </a:lnTo>
                <a:lnTo>
                  <a:pt x="28574" y="10286999"/>
                </a:lnTo>
                <a:close/>
              </a:path>
            </a:pathLst>
          </a:custGeom>
          <a:solidFill>
            <a:srgbClr val="FFFFFF"/>
          </a:solidFill>
        </p:spPr>
        <p:txBody>
          <a:bodyPr wrap="square" lIns="0" tIns="0" rIns="0" bIns="0" rtlCol="0"/>
          <a:lstStyle/>
          <a:p>
            <a:pPr defTabSz="609630">
              <a:defRPr/>
            </a:pPr>
            <a:endParaRPr sz="1200">
              <a:solidFill>
                <a:prstClr val="black"/>
              </a:solidFill>
              <a:latin typeface="Calibri"/>
            </a:endParaRPr>
          </a:p>
        </p:txBody>
      </p:sp>
      <p:sp>
        <p:nvSpPr>
          <p:cNvPr id="13" name="object 12">
            <a:extLst>
              <a:ext uri="{FF2B5EF4-FFF2-40B4-BE49-F238E27FC236}">
                <a16:creationId xmlns:a16="http://schemas.microsoft.com/office/drawing/2014/main" id="{16C0A670-DD61-6499-526C-9F5168101176}"/>
              </a:ext>
            </a:extLst>
          </p:cNvPr>
          <p:cNvSpPr/>
          <p:nvPr/>
        </p:nvSpPr>
        <p:spPr>
          <a:xfrm>
            <a:off x="806237" y="4297021"/>
            <a:ext cx="447323" cy="447323"/>
          </a:xfrm>
          <a:custGeom>
            <a:avLst/>
            <a:gdLst/>
            <a:ahLst/>
            <a:cxnLst/>
            <a:rect l="l" t="t" r="r" b="b"/>
            <a:pathLst>
              <a:path w="1050290" h="1050290">
                <a:moveTo>
                  <a:pt x="524961" y="1049930"/>
                </a:moveTo>
                <a:lnTo>
                  <a:pt x="473514" y="1047404"/>
                </a:lnTo>
                <a:lnTo>
                  <a:pt x="422544" y="1039845"/>
                </a:lnTo>
                <a:lnTo>
                  <a:pt x="372561" y="1027323"/>
                </a:lnTo>
                <a:lnTo>
                  <a:pt x="324064" y="1009970"/>
                </a:lnTo>
                <a:lnTo>
                  <a:pt x="277500" y="987948"/>
                </a:lnTo>
                <a:lnTo>
                  <a:pt x="233303" y="961458"/>
                </a:lnTo>
                <a:lnTo>
                  <a:pt x="191917" y="930763"/>
                </a:lnTo>
                <a:lnTo>
                  <a:pt x="153753" y="896171"/>
                </a:lnTo>
                <a:lnTo>
                  <a:pt x="119162" y="858007"/>
                </a:lnTo>
                <a:lnTo>
                  <a:pt x="88467" y="816620"/>
                </a:lnTo>
                <a:lnTo>
                  <a:pt x="61978" y="772424"/>
                </a:lnTo>
                <a:lnTo>
                  <a:pt x="39957" y="725860"/>
                </a:lnTo>
                <a:lnTo>
                  <a:pt x="22604" y="677363"/>
                </a:lnTo>
                <a:lnTo>
                  <a:pt x="10084" y="627381"/>
                </a:lnTo>
                <a:lnTo>
                  <a:pt x="2525" y="576411"/>
                </a:lnTo>
                <a:lnTo>
                  <a:pt x="0" y="524965"/>
                </a:lnTo>
                <a:lnTo>
                  <a:pt x="280" y="507779"/>
                </a:lnTo>
                <a:lnTo>
                  <a:pt x="4490" y="456443"/>
                </a:lnTo>
                <a:lnTo>
                  <a:pt x="13708" y="405767"/>
                </a:lnTo>
                <a:lnTo>
                  <a:pt x="27855" y="356220"/>
                </a:lnTo>
                <a:lnTo>
                  <a:pt x="46793" y="308300"/>
                </a:lnTo>
                <a:lnTo>
                  <a:pt x="70328" y="262483"/>
                </a:lnTo>
                <a:lnTo>
                  <a:pt x="98238" y="219192"/>
                </a:lnTo>
                <a:lnTo>
                  <a:pt x="130269" y="178831"/>
                </a:lnTo>
                <a:lnTo>
                  <a:pt x="166104" y="141805"/>
                </a:lnTo>
                <a:lnTo>
                  <a:pt x="205381" y="108482"/>
                </a:lnTo>
                <a:lnTo>
                  <a:pt x="247734" y="79168"/>
                </a:lnTo>
                <a:lnTo>
                  <a:pt x="292773" y="54137"/>
                </a:lnTo>
                <a:lnTo>
                  <a:pt x="340049" y="33643"/>
                </a:lnTo>
                <a:lnTo>
                  <a:pt x="389089" y="17888"/>
                </a:lnTo>
                <a:lnTo>
                  <a:pt x="439437" y="7012"/>
                </a:lnTo>
                <a:lnTo>
                  <a:pt x="490626" y="1122"/>
                </a:lnTo>
                <a:lnTo>
                  <a:pt x="524961" y="0"/>
                </a:lnTo>
                <a:lnTo>
                  <a:pt x="542147" y="280"/>
                </a:lnTo>
                <a:lnTo>
                  <a:pt x="593483" y="4491"/>
                </a:lnTo>
                <a:lnTo>
                  <a:pt x="644160" y="13711"/>
                </a:lnTo>
                <a:lnTo>
                  <a:pt x="693707" y="27859"/>
                </a:lnTo>
                <a:lnTo>
                  <a:pt x="741628" y="46796"/>
                </a:lnTo>
                <a:lnTo>
                  <a:pt x="787445" y="70332"/>
                </a:lnTo>
                <a:lnTo>
                  <a:pt x="830736" y="98243"/>
                </a:lnTo>
                <a:lnTo>
                  <a:pt x="871097" y="130274"/>
                </a:lnTo>
                <a:lnTo>
                  <a:pt x="908122" y="166109"/>
                </a:lnTo>
                <a:lnTo>
                  <a:pt x="941444" y="205386"/>
                </a:lnTo>
                <a:lnTo>
                  <a:pt x="970758" y="247740"/>
                </a:lnTo>
                <a:lnTo>
                  <a:pt x="995789" y="292778"/>
                </a:lnTo>
                <a:lnTo>
                  <a:pt x="1016282" y="340054"/>
                </a:lnTo>
                <a:lnTo>
                  <a:pt x="1032037" y="389094"/>
                </a:lnTo>
                <a:lnTo>
                  <a:pt x="1042911" y="439441"/>
                </a:lnTo>
                <a:lnTo>
                  <a:pt x="1048800" y="490630"/>
                </a:lnTo>
                <a:lnTo>
                  <a:pt x="1049922" y="524965"/>
                </a:lnTo>
                <a:lnTo>
                  <a:pt x="1049642" y="542150"/>
                </a:lnTo>
                <a:lnTo>
                  <a:pt x="1045432" y="593486"/>
                </a:lnTo>
                <a:lnTo>
                  <a:pt x="1036213" y="644163"/>
                </a:lnTo>
                <a:lnTo>
                  <a:pt x="1022066" y="693709"/>
                </a:lnTo>
                <a:lnTo>
                  <a:pt x="1003129" y="741630"/>
                </a:lnTo>
                <a:lnTo>
                  <a:pt x="979594" y="787447"/>
                </a:lnTo>
                <a:lnTo>
                  <a:pt x="951683" y="830738"/>
                </a:lnTo>
                <a:lnTo>
                  <a:pt x="919652" y="871099"/>
                </a:lnTo>
                <a:lnTo>
                  <a:pt x="883818" y="908125"/>
                </a:lnTo>
                <a:lnTo>
                  <a:pt x="844541" y="941447"/>
                </a:lnTo>
                <a:lnTo>
                  <a:pt x="802188" y="970762"/>
                </a:lnTo>
                <a:lnTo>
                  <a:pt x="757149" y="995793"/>
                </a:lnTo>
                <a:lnTo>
                  <a:pt x="709873" y="1016287"/>
                </a:lnTo>
                <a:lnTo>
                  <a:pt x="660833" y="1032043"/>
                </a:lnTo>
                <a:lnTo>
                  <a:pt x="610485" y="1042918"/>
                </a:lnTo>
                <a:lnTo>
                  <a:pt x="559295" y="1048807"/>
                </a:lnTo>
                <a:lnTo>
                  <a:pt x="524961" y="1049930"/>
                </a:lnTo>
                <a:close/>
              </a:path>
            </a:pathLst>
          </a:custGeom>
          <a:solidFill>
            <a:srgbClr val="FF8940"/>
          </a:solidFill>
        </p:spPr>
        <p:txBody>
          <a:bodyPr wrap="square" lIns="0" tIns="0" rIns="0" bIns="0" rtlCol="0"/>
          <a:lstStyle/>
          <a:p>
            <a:endParaRPr/>
          </a:p>
        </p:txBody>
      </p:sp>
      <p:pic>
        <p:nvPicPr>
          <p:cNvPr id="14" name="Gráfico 13" descr="Lights On con relleno sólido">
            <a:extLst>
              <a:ext uri="{FF2B5EF4-FFF2-40B4-BE49-F238E27FC236}">
                <a16:creationId xmlns:a16="http://schemas.microsoft.com/office/drawing/2014/main" id="{88BDEBAD-2520-5B09-88BA-8150F2E90F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0020" y="4354878"/>
            <a:ext cx="310603" cy="310603"/>
          </a:xfrm>
          <a:prstGeom prst="rect">
            <a:avLst/>
          </a:prstGeom>
        </p:spPr>
      </p:pic>
      <p:sp>
        <p:nvSpPr>
          <p:cNvPr id="16" name="CuadroTexto 15">
            <a:extLst>
              <a:ext uri="{FF2B5EF4-FFF2-40B4-BE49-F238E27FC236}">
                <a16:creationId xmlns:a16="http://schemas.microsoft.com/office/drawing/2014/main" id="{8A7D4F91-CE2E-BAF8-9BF6-0926E073926E}"/>
              </a:ext>
            </a:extLst>
          </p:cNvPr>
          <p:cNvSpPr txBox="1"/>
          <p:nvPr/>
        </p:nvSpPr>
        <p:spPr>
          <a:xfrm>
            <a:off x="6096000" y="934618"/>
            <a:ext cx="3381425" cy="523220"/>
          </a:xfrm>
          <a:prstGeom prst="rect">
            <a:avLst/>
          </a:prstGeom>
          <a:solidFill>
            <a:schemeClr val="bg1"/>
          </a:solidFill>
        </p:spPr>
        <p:txBody>
          <a:bodyPr wrap="square" rtlCol="0">
            <a:spAutoFit/>
          </a:bodyPr>
          <a:lstStyle/>
          <a:p>
            <a:r>
              <a:rPr lang="es-MX" sz="1400" b="1" dirty="0">
                <a:solidFill>
                  <a:srgbClr val="FF8532"/>
                </a:solidFill>
              </a:rPr>
              <a:t>Tipo de Cambio </a:t>
            </a:r>
            <a:r>
              <a:rPr lang="es-MX" sz="1400" b="1" dirty="0">
                <a:solidFill>
                  <a:schemeClr val="tx2">
                    <a:lumMod val="75000"/>
                  </a:schemeClr>
                </a:solidFill>
              </a:rPr>
              <a:t>USD / MXN </a:t>
            </a:r>
            <a:r>
              <a:rPr lang="es-MX" sz="1400" b="1" dirty="0">
                <a:solidFill>
                  <a:srgbClr val="FF8532"/>
                </a:solidFill>
              </a:rPr>
              <a:t>y</a:t>
            </a:r>
            <a:r>
              <a:rPr lang="es-MX" sz="1400" b="1" dirty="0"/>
              <a:t> </a:t>
            </a:r>
            <a:r>
              <a:rPr lang="es-MX" sz="1400" b="1" dirty="0">
                <a:solidFill>
                  <a:srgbClr val="00B0F0"/>
                </a:solidFill>
              </a:rPr>
              <a:t>EUR / MXN</a:t>
            </a:r>
          </a:p>
          <a:p>
            <a:r>
              <a:rPr lang="es-MX" sz="1400" b="1" dirty="0">
                <a:solidFill>
                  <a:srgbClr val="FF8532"/>
                </a:solidFill>
              </a:rPr>
              <a:t>Fuente: Yahoo Finance</a:t>
            </a:r>
          </a:p>
        </p:txBody>
      </p:sp>
      <p:sp>
        <p:nvSpPr>
          <p:cNvPr id="17" name="CuadroTexto 16">
            <a:extLst>
              <a:ext uri="{FF2B5EF4-FFF2-40B4-BE49-F238E27FC236}">
                <a16:creationId xmlns:a16="http://schemas.microsoft.com/office/drawing/2014/main" id="{57A6DD85-F7E3-5A4C-6A65-D0229BD702F3}"/>
              </a:ext>
            </a:extLst>
          </p:cNvPr>
          <p:cNvSpPr txBox="1"/>
          <p:nvPr/>
        </p:nvSpPr>
        <p:spPr>
          <a:xfrm>
            <a:off x="7693540" y="2616359"/>
            <a:ext cx="1836254" cy="261610"/>
          </a:xfrm>
          <a:prstGeom prst="rect">
            <a:avLst/>
          </a:prstGeom>
          <a:noFill/>
        </p:spPr>
        <p:txBody>
          <a:bodyPr wrap="square" rtlCol="0">
            <a:spAutoFit/>
          </a:bodyPr>
          <a:lstStyle/>
          <a:p>
            <a:pPr algn="r"/>
            <a:r>
              <a:rPr lang="es-MX" sz="1100" b="1" dirty="0">
                <a:solidFill>
                  <a:srgbClr val="FF8532"/>
                </a:solidFill>
              </a:rPr>
              <a:t>Al 10 Abril 2024</a:t>
            </a:r>
          </a:p>
        </p:txBody>
      </p:sp>
      <p:sp>
        <p:nvSpPr>
          <p:cNvPr id="18" name="Esquina doblada 17">
            <a:extLst>
              <a:ext uri="{FF2B5EF4-FFF2-40B4-BE49-F238E27FC236}">
                <a16:creationId xmlns:a16="http://schemas.microsoft.com/office/drawing/2014/main" id="{B987B4EF-D8BF-F2FC-B869-5F3BDC4C58CB}"/>
              </a:ext>
            </a:extLst>
          </p:cNvPr>
          <p:cNvSpPr/>
          <p:nvPr/>
        </p:nvSpPr>
        <p:spPr>
          <a:xfrm>
            <a:off x="6382412" y="4684998"/>
            <a:ext cx="5047375" cy="1775819"/>
          </a:xfrm>
          <a:prstGeom prst="foldedCorner">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object 12">
            <a:extLst>
              <a:ext uri="{FF2B5EF4-FFF2-40B4-BE49-F238E27FC236}">
                <a16:creationId xmlns:a16="http://schemas.microsoft.com/office/drawing/2014/main" id="{C0A9AB01-CF1D-DFB7-F183-E51CD86A7598}"/>
              </a:ext>
            </a:extLst>
          </p:cNvPr>
          <p:cNvSpPr/>
          <p:nvPr/>
        </p:nvSpPr>
        <p:spPr>
          <a:xfrm>
            <a:off x="6096000" y="4760019"/>
            <a:ext cx="447323" cy="447323"/>
          </a:xfrm>
          <a:custGeom>
            <a:avLst/>
            <a:gdLst/>
            <a:ahLst/>
            <a:cxnLst/>
            <a:rect l="l" t="t" r="r" b="b"/>
            <a:pathLst>
              <a:path w="1050290" h="1050290">
                <a:moveTo>
                  <a:pt x="524961" y="1049930"/>
                </a:moveTo>
                <a:lnTo>
                  <a:pt x="473514" y="1047404"/>
                </a:lnTo>
                <a:lnTo>
                  <a:pt x="422544" y="1039845"/>
                </a:lnTo>
                <a:lnTo>
                  <a:pt x="372561" y="1027323"/>
                </a:lnTo>
                <a:lnTo>
                  <a:pt x="324064" y="1009970"/>
                </a:lnTo>
                <a:lnTo>
                  <a:pt x="277500" y="987948"/>
                </a:lnTo>
                <a:lnTo>
                  <a:pt x="233303" y="961458"/>
                </a:lnTo>
                <a:lnTo>
                  <a:pt x="191917" y="930763"/>
                </a:lnTo>
                <a:lnTo>
                  <a:pt x="153753" y="896171"/>
                </a:lnTo>
                <a:lnTo>
                  <a:pt x="119162" y="858007"/>
                </a:lnTo>
                <a:lnTo>
                  <a:pt x="88467" y="816620"/>
                </a:lnTo>
                <a:lnTo>
                  <a:pt x="61978" y="772424"/>
                </a:lnTo>
                <a:lnTo>
                  <a:pt x="39957" y="725860"/>
                </a:lnTo>
                <a:lnTo>
                  <a:pt x="22604" y="677363"/>
                </a:lnTo>
                <a:lnTo>
                  <a:pt x="10084" y="627381"/>
                </a:lnTo>
                <a:lnTo>
                  <a:pt x="2525" y="576411"/>
                </a:lnTo>
                <a:lnTo>
                  <a:pt x="0" y="524965"/>
                </a:lnTo>
                <a:lnTo>
                  <a:pt x="280" y="507779"/>
                </a:lnTo>
                <a:lnTo>
                  <a:pt x="4490" y="456443"/>
                </a:lnTo>
                <a:lnTo>
                  <a:pt x="13708" y="405767"/>
                </a:lnTo>
                <a:lnTo>
                  <a:pt x="27855" y="356220"/>
                </a:lnTo>
                <a:lnTo>
                  <a:pt x="46793" y="308300"/>
                </a:lnTo>
                <a:lnTo>
                  <a:pt x="70328" y="262483"/>
                </a:lnTo>
                <a:lnTo>
                  <a:pt x="98238" y="219192"/>
                </a:lnTo>
                <a:lnTo>
                  <a:pt x="130269" y="178831"/>
                </a:lnTo>
                <a:lnTo>
                  <a:pt x="166104" y="141805"/>
                </a:lnTo>
                <a:lnTo>
                  <a:pt x="205381" y="108482"/>
                </a:lnTo>
                <a:lnTo>
                  <a:pt x="247734" y="79168"/>
                </a:lnTo>
                <a:lnTo>
                  <a:pt x="292773" y="54137"/>
                </a:lnTo>
                <a:lnTo>
                  <a:pt x="340049" y="33643"/>
                </a:lnTo>
                <a:lnTo>
                  <a:pt x="389089" y="17888"/>
                </a:lnTo>
                <a:lnTo>
                  <a:pt x="439437" y="7012"/>
                </a:lnTo>
                <a:lnTo>
                  <a:pt x="490626" y="1122"/>
                </a:lnTo>
                <a:lnTo>
                  <a:pt x="524961" y="0"/>
                </a:lnTo>
                <a:lnTo>
                  <a:pt x="542147" y="280"/>
                </a:lnTo>
                <a:lnTo>
                  <a:pt x="593483" y="4491"/>
                </a:lnTo>
                <a:lnTo>
                  <a:pt x="644160" y="13711"/>
                </a:lnTo>
                <a:lnTo>
                  <a:pt x="693707" y="27859"/>
                </a:lnTo>
                <a:lnTo>
                  <a:pt x="741628" y="46796"/>
                </a:lnTo>
                <a:lnTo>
                  <a:pt x="787445" y="70332"/>
                </a:lnTo>
                <a:lnTo>
                  <a:pt x="830736" y="98243"/>
                </a:lnTo>
                <a:lnTo>
                  <a:pt x="871097" y="130274"/>
                </a:lnTo>
                <a:lnTo>
                  <a:pt x="908122" y="166109"/>
                </a:lnTo>
                <a:lnTo>
                  <a:pt x="941444" y="205386"/>
                </a:lnTo>
                <a:lnTo>
                  <a:pt x="970758" y="247740"/>
                </a:lnTo>
                <a:lnTo>
                  <a:pt x="995789" y="292778"/>
                </a:lnTo>
                <a:lnTo>
                  <a:pt x="1016282" y="340054"/>
                </a:lnTo>
                <a:lnTo>
                  <a:pt x="1032037" y="389094"/>
                </a:lnTo>
                <a:lnTo>
                  <a:pt x="1042911" y="439441"/>
                </a:lnTo>
                <a:lnTo>
                  <a:pt x="1048800" y="490630"/>
                </a:lnTo>
                <a:lnTo>
                  <a:pt x="1049922" y="524965"/>
                </a:lnTo>
                <a:lnTo>
                  <a:pt x="1049642" y="542150"/>
                </a:lnTo>
                <a:lnTo>
                  <a:pt x="1045432" y="593486"/>
                </a:lnTo>
                <a:lnTo>
                  <a:pt x="1036213" y="644163"/>
                </a:lnTo>
                <a:lnTo>
                  <a:pt x="1022066" y="693709"/>
                </a:lnTo>
                <a:lnTo>
                  <a:pt x="1003129" y="741630"/>
                </a:lnTo>
                <a:lnTo>
                  <a:pt x="979594" y="787447"/>
                </a:lnTo>
                <a:lnTo>
                  <a:pt x="951683" y="830738"/>
                </a:lnTo>
                <a:lnTo>
                  <a:pt x="919652" y="871099"/>
                </a:lnTo>
                <a:lnTo>
                  <a:pt x="883818" y="908125"/>
                </a:lnTo>
                <a:lnTo>
                  <a:pt x="844541" y="941447"/>
                </a:lnTo>
                <a:lnTo>
                  <a:pt x="802188" y="970762"/>
                </a:lnTo>
                <a:lnTo>
                  <a:pt x="757149" y="995793"/>
                </a:lnTo>
                <a:lnTo>
                  <a:pt x="709873" y="1016287"/>
                </a:lnTo>
                <a:lnTo>
                  <a:pt x="660833" y="1032043"/>
                </a:lnTo>
                <a:lnTo>
                  <a:pt x="610485" y="1042918"/>
                </a:lnTo>
                <a:lnTo>
                  <a:pt x="559295" y="1048807"/>
                </a:lnTo>
                <a:lnTo>
                  <a:pt x="524961" y="1049930"/>
                </a:lnTo>
                <a:close/>
              </a:path>
            </a:pathLst>
          </a:custGeom>
          <a:solidFill>
            <a:srgbClr val="FF8940"/>
          </a:solidFill>
        </p:spPr>
        <p:txBody>
          <a:bodyPr wrap="square" lIns="0" tIns="0" rIns="0" bIns="0" rtlCol="0"/>
          <a:lstStyle/>
          <a:p>
            <a:endParaRPr/>
          </a:p>
        </p:txBody>
      </p:sp>
      <p:pic>
        <p:nvPicPr>
          <p:cNvPr id="20" name="Gráfico 19" descr="Lights On con relleno sólido">
            <a:extLst>
              <a:ext uri="{FF2B5EF4-FFF2-40B4-BE49-F238E27FC236}">
                <a16:creationId xmlns:a16="http://schemas.microsoft.com/office/drawing/2014/main" id="{CE0451C2-A9A9-37A6-F04E-7C3E6D8735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59783" y="4817876"/>
            <a:ext cx="310603" cy="310603"/>
          </a:xfrm>
          <a:prstGeom prst="rect">
            <a:avLst/>
          </a:prstGeom>
        </p:spPr>
      </p:pic>
      <p:sp>
        <p:nvSpPr>
          <p:cNvPr id="22" name="CuadroTexto 21">
            <a:extLst>
              <a:ext uri="{FF2B5EF4-FFF2-40B4-BE49-F238E27FC236}">
                <a16:creationId xmlns:a16="http://schemas.microsoft.com/office/drawing/2014/main" id="{A530B2EC-9933-1E24-BC66-A97F46B7F156}"/>
              </a:ext>
            </a:extLst>
          </p:cNvPr>
          <p:cNvSpPr txBox="1"/>
          <p:nvPr/>
        </p:nvSpPr>
        <p:spPr>
          <a:xfrm>
            <a:off x="6674649" y="4793968"/>
            <a:ext cx="5839695" cy="2243306"/>
          </a:xfrm>
          <a:prstGeom prst="rect">
            <a:avLst/>
          </a:prstGeom>
          <a:noFill/>
        </p:spPr>
        <p:txBody>
          <a:bodyPr wrap="square">
            <a:spAutoFit/>
          </a:bodyPr>
          <a:lstStyle/>
          <a:p>
            <a:pPr marL="8467" marR="1193860" defTabSz="609630">
              <a:lnSpc>
                <a:spcPct val="112200"/>
              </a:lnSpc>
              <a:spcBef>
                <a:spcPts val="67"/>
              </a:spcBef>
              <a:defRPr/>
            </a:pPr>
            <a:r>
              <a:rPr lang="es-ES" sz="1200" b="1" spc="-97" dirty="0">
                <a:solidFill>
                  <a:srgbClr val="FF8532"/>
                </a:solidFill>
                <a:latin typeface="Tahoma"/>
                <a:cs typeface="Tahoma"/>
              </a:rPr>
              <a:t>Aspectos determinantes a dar seguimiento durante 2024</a:t>
            </a:r>
          </a:p>
          <a:p>
            <a:pPr marL="8467" marR="1193860" defTabSz="609630">
              <a:lnSpc>
                <a:spcPct val="112200"/>
              </a:lnSpc>
              <a:spcBef>
                <a:spcPts val="67"/>
              </a:spcBef>
              <a:defRPr/>
            </a:pPr>
            <a:endParaRPr lang="es-ES" sz="1200" spc="-97" dirty="0">
              <a:solidFill>
                <a:schemeClr val="bg1"/>
              </a:solidFill>
              <a:latin typeface="Tahoma"/>
              <a:cs typeface="Tahoma"/>
            </a:endParaRPr>
          </a:p>
          <a:p>
            <a:pPr marL="179917" marR="1193860" indent="-171450" defTabSz="609630">
              <a:lnSpc>
                <a:spcPct val="112200"/>
              </a:lnSpc>
              <a:spcBef>
                <a:spcPts val="67"/>
              </a:spcBef>
              <a:buFont typeface="Arial" panose="020B0604020202020204" pitchFamily="34" charset="0"/>
              <a:buChar char="•"/>
              <a:defRPr/>
            </a:pPr>
            <a:r>
              <a:rPr lang="es-ES" sz="1200" spc="-97" dirty="0">
                <a:solidFill>
                  <a:sysClr val="windowText" lastClr="000000"/>
                </a:solidFill>
                <a:latin typeface="Tahoma"/>
                <a:cs typeface="Tahoma"/>
              </a:rPr>
              <a:t>Elecciones en EU, el posible regreso de Trump y la incertidumbre podrían depreciar nuestro tipo de cambio</a:t>
            </a:r>
          </a:p>
          <a:p>
            <a:pPr marL="179917" marR="1193860" indent="-171450" defTabSz="609630">
              <a:lnSpc>
                <a:spcPct val="112200"/>
              </a:lnSpc>
              <a:spcBef>
                <a:spcPts val="67"/>
              </a:spcBef>
              <a:buFont typeface="Arial" panose="020B0604020202020204" pitchFamily="34" charset="0"/>
              <a:buChar char="•"/>
              <a:defRPr/>
            </a:pPr>
            <a:r>
              <a:rPr lang="es-ES" sz="1200" spc="-97" dirty="0">
                <a:solidFill>
                  <a:sysClr val="windowText" lastClr="000000"/>
                </a:solidFill>
                <a:latin typeface="Tahoma"/>
                <a:cs typeface="Tahoma"/>
              </a:rPr>
              <a:t>Recortes en Tasa de interés, menor atractivo para “</a:t>
            </a:r>
            <a:r>
              <a:rPr lang="es-ES" sz="1200" spc="-97" dirty="0" err="1">
                <a:solidFill>
                  <a:sysClr val="windowText" lastClr="000000"/>
                </a:solidFill>
                <a:latin typeface="Tahoma"/>
                <a:cs typeface="Tahoma"/>
              </a:rPr>
              <a:t>carry</a:t>
            </a:r>
            <a:r>
              <a:rPr lang="es-ES" sz="1200" spc="-97" dirty="0">
                <a:solidFill>
                  <a:sysClr val="windowText" lastClr="000000"/>
                </a:solidFill>
                <a:latin typeface="Tahoma"/>
                <a:cs typeface="Tahoma"/>
              </a:rPr>
              <a:t>”</a:t>
            </a:r>
          </a:p>
          <a:p>
            <a:pPr marL="179917" marR="1193860" indent="-171450" defTabSz="609630">
              <a:lnSpc>
                <a:spcPct val="112200"/>
              </a:lnSpc>
              <a:spcBef>
                <a:spcPts val="67"/>
              </a:spcBef>
              <a:buFont typeface="Arial" panose="020B0604020202020204" pitchFamily="34" charset="0"/>
              <a:buChar char="•"/>
              <a:defRPr/>
            </a:pPr>
            <a:r>
              <a:rPr lang="es-ES" sz="1200" spc="-97" dirty="0">
                <a:solidFill>
                  <a:sysClr val="windowText" lastClr="000000"/>
                </a:solidFill>
                <a:latin typeface="Tahoma"/>
                <a:cs typeface="Tahoma"/>
              </a:rPr>
              <a:t>Deuda Pemex</a:t>
            </a:r>
          </a:p>
          <a:p>
            <a:pPr marL="179917" marR="1193860" indent="-171450" defTabSz="609630">
              <a:lnSpc>
                <a:spcPct val="112200"/>
              </a:lnSpc>
              <a:spcBef>
                <a:spcPts val="67"/>
              </a:spcBef>
              <a:buFont typeface="Arial" panose="020B0604020202020204" pitchFamily="34" charset="0"/>
              <a:buChar char="•"/>
              <a:defRPr/>
            </a:pPr>
            <a:r>
              <a:rPr lang="es-ES" sz="1200" spc="-97" dirty="0">
                <a:solidFill>
                  <a:sysClr val="windowText" lastClr="000000"/>
                </a:solidFill>
                <a:latin typeface="Tahoma"/>
                <a:cs typeface="Tahoma"/>
              </a:rPr>
              <a:t>Familias que reciben remesas resienten TDC en poder adquisitivo</a:t>
            </a:r>
          </a:p>
          <a:p>
            <a:pPr marL="8467" marR="1193860" defTabSz="609630">
              <a:lnSpc>
                <a:spcPct val="112200"/>
              </a:lnSpc>
              <a:spcBef>
                <a:spcPts val="67"/>
              </a:spcBef>
              <a:defRPr/>
            </a:pPr>
            <a:endParaRPr lang="es-ES" sz="1200" spc="-97" dirty="0">
              <a:solidFill>
                <a:sysClr val="windowText" lastClr="000000"/>
              </a:solidFill>
              <a:latin typeface="Tahoma"/>
              <a:cs typeface="Tahoma"/>
            </a:endParaRPr>
          </a:p>
          <a:p>
            <a:pPr marL="179917" marR="1193860" indent="-171450" defTabSz="609630">
              <a:lnSpc>
                <a:spcPct val="112200"/>
              </a:lnSpc>
              <a:spcBef>
                <a:spcPts val="67"/>
              </a:spcBef>
              <a:buFont typeface="Arial" panose="020B0604020202020204" pitchFamily="34" charset="0"/>
              <a:buChar char="•"/>
              <a:defRPr/>
            </a:pPr>
            <a:endParaRPr lang="es-ES" sz="1200" spc="-97" dirty="0">
              <a:solidFill>
                <a:sysClr val="windowText" lastClr="000000"/>
              </a:solidFill>
              <a:latin typeface="Tahoma"/>
              <a:cs typeface="Tahoma"/>
            </a:endParaRPr>
          </a:p>
          <a:p>
            <a:pPr marL="8467" marR="1193860" defTabSz="609630">
              <a:lnSpc>
                <a:spcPct val="112200"/>
              </a:lnSpc>
              <a:spcBef>
                <a:spcPts val="67"/>
              </a:spcBef>
              <a:defRPr/>
            </a:pPr>
            <a:endParaRPr lang="es-ES" sz="1200" spc="-97" dirty="0">
              <a:solidFill>
                <a:srgbClr val="FF8532"/>
              </a:solidFill>
              <a:latin typeface="Tahoma"/>
              <a:cs typeface="Tahoma"/>
            </a:endParaRPr>
          </a:p>
        </p:txBody>
      </p:sp>
      <p:pic>
        <p:nvPicPr>
          <p:cNvPr id="26" name="Imagen 25">
            <a:extLst>
              <a:ext uri="{FF2B5EF4-FFF2-40B4-BE49-F238E27FC236}">
                <a16:creationId xmlns:a16="http://schemas.microsoft.com/office/drawing/2014/main" id="{16AF13BE-9BD0-8150-8672-B002C392ABEC}"/>
              </a:ext>
            </a:extLst>
          </p:cNvPr>
          <p:cNvPicPr>
            <a:picLocks noChangeAspect="1"/>
          </p:cNvPicPr>
          <p:nvPr/>
        </p:nvPicPr>
        <p:blipFill>
          <a:blip r:embed="rId6"/>
          <a:stretch>
            <a:fillRect/>
          </a:stretch>
        </p:blipFill>
        <p:spPr>
          <a:xfrm>
            <a:off x="2679254" y="4387000"/>
            <a:ext cx="3081312" cy="2424638"/>
          </a:xfrm>
          <a:prstGeom prst="rect">
            <a:avLst/>
          </a:prstGeom>
        </p:spPr>
      </p:pic>
      <p:sp>
        <p:nvSpPr>
          <p:cNvPr id="27" name="CuadroTexto 26">
            <a:extLst>
              <a:ext uri="{FF2B5EF4-FFF2-40B4-BE49-F238E27FC236}">
                <a16:creationId xmlns:a16="http://schemas.microsoft.com/office/drawing/2014/main" id="{F54BC9CA-1F36-1C70-C29C-CB241FAA9BFC}"/>
              </a:ext>
            </a:extLst>
          </p:cNvPr>
          <p:cNvSpPr txBox="1"/>
          <p:nvPr/>
        </p:nvSpPr>
        <p:spPr>
          <a:xfrm>
            <a:off x="446314" y="546597"/>
            <a:ext cx="10949329" cy="279051"/>
          </a:xfrm>
          <a:prstGeom prst="rect">
            <a:avLst/>
          </a:prstGeom>
          <a:noFill/>
        </p:spPr>
        <p:txBody>
          <a:bodyPr wrap="square">
            <a:spAutoFit/>
          </a:bodyPr>
          <a:lstStyle/>
          <a:p>
            <a:pPr marL="8467" marR="1193860" defTabSz="609630">
              <a:lnSpc>
                <a:spcPct val="112200"/>
              </a:lnSpc>
              <a:spcBef>
                <a:spcPts val="67"/>
              </a:spcBef>
              <a:defRPr/>
            </a:pPr>
            <a:r>
              <a:rPr lang="es-ES" sz="1200" spc="-97" dirty="0">
                <a:solidFill>
                  <a:schemeClr val="bg1"/>
                </a:solidFill>
                <a:latin typeface="Tahoma"/>
                <a:cs typeface="Tahoma"/>
              </a:rPr>
              <a:t>Elecciones, recorte de tasas de interés y deuda de Pemex podrían incrementar el TDC</a:t>
            </a:r>
          </a:p>
        </p:txBody>
      </p:sp>
      <p:cxnSp>
        <p:nvCxnSpPr>
          <p:cNvPr id="28" name="Conector recto 27">
            <a:extLst>
              <a:ext uri="{FF2B5EF4-FFF2-40B4-BE49-F238E27FC236}">
                <a16:creationId xmlns:a16="http://schemas.microsoft.com/office/drawing/2014/main" id="{CF290FAD-5107-223D-C823-5D277C8D9526}"/>
              </a:ext>
            </a:extLst>
          </p:cNvPr>
          <p:cNvCxnSpPr>
            <a:cxnSpLocks/>
          </p:cNvCxnSpPr>
          <p:nvPr/>
        </p:nvCxnSpPr>
        <p:spPr>
          <a:xfrm>
            <a:off x="9529794" y="2747164"/>
            <a:ext cx="0" cy="551031"/>
          </a:xfrm>
          <a:prstGeom prst="line">
            <a:avLst/>
          </a:prstGeom>
          <a:ln w="285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32" name="object 12">
            <a:extLst>
              <a:ext uri="{FF2B5EF4-FFF2-40B4-BE49-F238E27FC236}">
                <a16:creationId xmlns:a16="http://schemas.microsoft.com/office/drawing/2014/main" id="{38A06E84-B0AD-AF26-FADC-286C73B09C1F}"/>
              </a:ext>
            </a:extLst>
          </p:cNvPr>
          <p:cNvSpPr/>
          <p:nvPr/>
        </p:nvSpPr>
        <p:spPr>
          <a:xfrm>
            <a:off x="9610991" y="574586"/>
            <a:ext cx="664925" cy="664925"/>
          </a:xfrm>
          <a:custGeom>
            <a:avLst/>
            <a:gdLst/>
            <a:ahLst/>
            <a:cxnLst/>
            <a:rect l="l" t="t" r="r" b="b"/>
            <a:pathLst>
              <a:path w="1205229" h="1205229">
                <a:moveTo>
                  <a:pt x="602522" y="1205012"/>
                </a:moveTo>
                <a:lnTo>
                  <a:pt x="555420" y="1203200"/>
                </a:lnTo>
                <a:lnTo>
                  <a:pt x="509326" y="1197851"/>
                </a:lnTo>
                <a:lnTo>
                  <a:pt x="464356" y="1189100"/>
                </a:lnTo>
                <a:lnTo>
                  <a:pt x="420646" y="1177081"/>
                </a:lnTo>
                <a:lnTo>
                  <a:pt x="378329" y="1161927"/>
                </a:lnTo>
                <a:lnTo>
                  <a:pt x="337538" y="1143773"/>
                </a:lnTo>
                <a:lnTo>
                  <a:pt x="298409" y="1122753"/>
                </a:lnTo>
                <a:lnTo>
                  <a:pt x="261074" y="1099000"/>
                </a:lnTo>
                <a:lnTo>
                  <a:pt x="225669" y="1072649"/>
                </a:lnTo>
                <a:lnTo>
                  <a:pt x="192325" y="1043833"/>
                </a:lnTo>
                <a:lnTo>
                  <a:pt x="161179" y="1012686"/>
                </a:lnTo>
                <a:lnTo>
                  <a:pt x="132363" y="979343"/>
                </a:lnTo>
                <a:lnTo>
                  <a:pt x="106012" y="943937"/>
                </a:lnTo>
                <a:lnTo>
                  <a:pt x="82259" y="906603"/>
                </a:lnTo>
                <a:lnTo>
                  <a:pt x="61239" y="867473"/>
                </a:lnTo>
                <a:lnTo>
                  <a:pt x="43085" y="826683"/>
                </a:lnTo>
                <a:lnTo>
                  <a:pt x="27931" y="784365"/>
                </a:lnTo>
                <a:lnTo>
                  <a:pt x="15912" y="740655"/>
                </a:lnTo>
                <a:lnTo>
                  <a:pt x="7161" y="695686"/>
                </a:lnTo>
                <a:lnTo>
                  <a:pt x="1812" y="649591"/>
                </a:lnTo>
                <a:lnTo>
                  <a:pt x="0" y="602510"/>
                </a:lnTo>
                <a:lnTo>
                  <a:pt x="1812" y="555420"/>
                </a:lnTo>
                <a:lnTo>
                  <a:pt x="7161" y="509326"/>
                </a:lnTo>
                <a:lnTo>
                  <a:pt x="15912" y="464357"/>
                </a:lnTo>
                <a:lnTo>
                  <a:pt x="27931" y="420646"/>
                </a:lnTo>
                <a:lnTo>
                  <a:pt x="43085" y="378329"/>
                </a:lnTo>
                <a:lnTo>
                  <a:pt x="61239" y="337539"/>
                </a:lnTo>
                <a:lnTo>
                  <a:pt x="82259" y="298409"/>
                </a:lnTo>
                <a:lnTo>
                  <a:pt x="106012" y="261075"/>
                </a:lnTo>
                <a:lnTo>
                  <a:pt x="132363" y="225669"/>
                </a:lnTo>
                <a:lnTo>
                  <a:pt x="161179" y="192326"/>
                </a:lnTo>
                <a:lnTo>
                  <a:pt x="192325" y="161179"/>
                </a:lnTo>
                <a:lnTo>
                  <a:pt x="225669" y="132363"/>
                </a:lnTo>
                <a:lnTo>
                  <a:pt x="261074" y="106012"/>
                </a:lnTo>
                <a:lnTo>
                  <a:pt x="298409" y="82259"/>
                </a:lnTo>
                <a:lnTo>
                  <a:pt x="337538" y="61239"/>
                </a:lnTo>
                <a:lnTo>
                  <a:pt x="378329" y="43085"/>
                </a:lnTo>
                <a:lnTo>
                  <a:pt x="420646" y="27931"/>
                </a:lnTo>
                <a:lnTo>
                  <a:pt x="464356" y="15912"/>
                </a:lnTo>
                <a:lnTo>
                  <a:pt x="509326" y="7161"/>
                </a:lnTo>
                <a:lnTo>
                  <a:pt x="555420" y="1812"/>
                </a:lnTo>
                <a:lnTo>
                  <a:pt x="602505" y="0"/>
                </a:lnTo>
                <a:lnTo>
                  <a:pt x="649591" y="1812"/>
                </a:lnTo>
                <a:lnTo>
                  <a:pt x="695685" y="7161"/>
                </a:lnTo>
                <a:lnTo>
                  <a:pt x="740655" y="15912"/>
                </a:lnTo>
                <a:lnTo>
                  <a:pt x="784365" y="27931"/>
                </a:lnTo>
                <a:lnTo>
                  <a:pt x="826682" y="43085"/>
                </a:lnTo>
                <a:lnTo>
                  <a:pt x="867473" y="61239"/>
                </a:lnTo>
                <a:lnTo>
                  <a:pt x="906602" y="82259"/>
                </a:lnTo>
                <a:lnTo>
                  <a:pt x="943937" y="106012"/>
                </a:lnTo>
                <a:lnTo>
                  <a:pt x="979343" y="132363"/>
                </a:lnTo>
                <a:lnTo>
                  <a:pt x="1012686" y="161179"/>
                </a:lnTo>
                <a:lnTo>
                  <a:pt x="1043832" y="192326"/>
                </a:lnTo>
                <a:lnTo>
                  <a:pt x="1072648" y="225669"/>
                </a:lnTo>
                <a:lnTo>
                  <a:pt x="1099000" y="261075"/>
                </a:lnTo>
                <a:lnTo>
                  <a:pt x="1122752" y="298409"/>
                </a:lnTo>
                <a:lnTo>
                  <a:pt x="1143773" y="337539"/>
                </a:lnTo>
                <a:lnTo>
                  <a:pt x="1161927" y="378329"/>
                </a:lnTo>
                <a:lnTo>
                  <a:pt x="1177080" y="420646"/>
                </a:lnTo>
                <a:lnTo>
                  <a:pt x="1189100" y="464357"/>
                </a:lnTo>
                <a:lnTo>
                  <a:pt x="1197851" y="509326"/>
                </a:lnTo>
                <a:lnTo>
                  <a:pt x="1203200" y="555420"/>
                </a:lnTo>
                <a:lnTo>
                  <a:pt x="1205012" y="602510"/>
                </a:lnTo>
                <a:lnTo>
                  <a:pt x="1203200" y="649591"/>
                </a:lnTo>
                <a:lnTo>
                  <a:pt x="1197851" y="695686"/>
                </a:lnTo>
                <a:lnTo>
                  <a:pt x="1189100" y="740655"/>
                </a:lnTo>
                <a:lnTo>
                  <a:pt x="1177080" y="784365"/>
                </a:lnTo>
                <a:lnTo>
                  <a:pt x="1161927" y="826683"/>
                </a:lnTo>
                <a:lnTo>
                  <a:pt x="1143773" y="867473"/>
                </a:lnTo>
                <a:lnTo>
                  <a:pt x="1122752" y="906603"/>
                </a:lnTo>
                <a:lnTo>
                  <a:pt x="1099000" y="943937"/>
                </a:lnTo>
                <a:lnTo>
                  <a:pt x="1072648" y="979343"/>
                </a:lnTo>
                <a:lnTo>
                  <a:pt x="1043832" y="1012686"/>
                </a:lnTo>
                <a:lnTo>
                  <a:pt x="1012686" y="1043833"/>
                </a:lnTo>
                <a:lnTo>
                  <a:pt x="979343" y="1072649"/>
                </a:lnTo>
                <a:lnTo>
                  <a:pt x="943937" y="1099000"/>
                </a:lnTo>
                <a:lnTo>
                  <a:pt x="906602" y="1122753"/>
                </a:lnTo>
                <a:lnTo>
                  <a:pt x="867473" y="1143773"/>
                </a:lnTo>
                <a:lnTo>
                  <a:pt x="826682" y="1161927"/>
                </a:lnTo>
                <a:lnTo>
                  <a:pt x="784365" y="1177081"/>
                </a:lnTo>
                <a:lnTo>
                  <a:pt x="740655" y="1189100"/>
                </a:lnTo>
                <a:lnTo>
                  <a:pt x="695685" y="1197851"/>
                </a:lnTo>
                <a:lnTo>
                  <a:pt x="649591" y="1203200"/>
                </a:lnTo>
                <a:lnTo>
                  <a:pt x="602522" y="1205012"/>
                </a:lnTo>
                <a:close/>
              </a:path>
            </a:pathLst>
          </a:custGeom>
          <a:solidFill>
            <a:srgbClr val="FF7E2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13">
            <a:extLst>
              <a:ext uri="{FF2B5EF4-FFF2-40B4-BE49-F238E27FC236}">
                <a16:creationId xmlns:a16="http://schemas.microsoft.com/office/drawing/2014/main" id="{A343328C-BDDC-8689-5741-23543F6E8723}"/>
              </a:ext>
            </a:extLst>
          </p:cNvPr>
          <p:cNvSpPr/>
          <p:nvPr/>
        </p:nvSpPr>
        <p:spPr>
          <a:xfrm>
            <a:off x="9610993" y="574587"/>
            <a:ext cx="664925" cy="664925"/>
          </a:xfrm>
          <a:custGeom>
            <a:avLst/>
            <a:gdLst/>
            <a:ahLst/>
            <a:cxnLst/>
            <a:rect l="l" t="t" r="r" b="b"/>
            <a:pathLst>
              <a:path w="1205229" h="1205229">
                <a:moveTo>
                  <a:pt x="0" y="602491"/>
                </a:moveTo>
                <a:lnTo>
                  <a:pt x="1811" y="649536"/>
                </a:lnTo>
                <a:lnTo>
                  <a:pt x="7159" y="695627"/>
                </a:lnTo>
                <a:lnTo>
                  <a:pt x="15909" y="740593"/>
                </a:lnTo>
                <a:lnTo>
                  <a:pt x="27928" y="784299"/>
                </a:lnTo>
                <a:lnTo>
                  <a:pt x="43080" y="826613"/>
                </a:lnTo>
                <a:lnTo>
                  <a:pt x="61232" y="867400"/>
                </a:lnTo>
                <a:lnTo>
                  <a:pt x="82251" y="906526"/>
                </a:lnTo>
                <a:lnTo>
                  <a:pt x="106002" y="943858"/>
                </a:lnTo>
                <a:lnTo>
                  <a:pt x="132351" y="979261"/>
                </a:lnTo>
                <a:lnTo>
                  <a:pt x="161164" y="1012601"/>
                </a:lnTo>
                <a:lnTo>
                  <a:pt x="192308" y="1043745"/>
                </a:lnTo>
                <a:lnTo>
                  <a:pt x="225649" y="1072558"/>
                </a:lnTo>
                <a:lnTo>
                  <a:pt x="261052" y="1098907"/>
                </a:lnTo>
                <a:lnTo>
                  <a:pt x="298383" y="1122658"/>
                </a:lnTo>
                <a:lnTo>
                  <a:pt x="337509" y="1143677"/>
                </a:lnTo>
                <a:lnTo>
                  <a:pt x="378296" y="1161829"/>
                </a:lnTo>
                <a:lnTo>
                  <a:pt x="420610" y="1176982"/>
                </a:lnTo>
                <a:lnTo>
                  <a:pt x="464317" y="1189000"/>
                </a:lnTo>
                <a:lnTo>
                  <a:pt x="509282" y="1197750"/>
                </a:lnTo>
                <a:lnTo>
                  <a:pt x="555373" y="1203099"/>
                </a:lnTo>
                <a:lnTo>
                  <a:pt x="602449" y="1204911"/>
                </a:lnTo>
              </a:path>
              <a:path w="1205229" h="1205229">
                <a:moveTo>
                  <a:pt x="602460" y="1204911"/>
                </a:moveTo>
                <a:lnTo>
                  <a:pt x="649536" y="1203099"/>
                </a:lnTo>
                <a:lnTo>
                  <a:pt x="695626" y="1197750"/>
                </a:lnTo>
                <a:lnTo>
                  <a:pt x="740592" y="1189000"/>
                </a:lnTo>
                <a:lnTo>
                  <a:pt x="784299" y="1176982"/>
                </a:lnTo>
                <a:lnTo>
                  <a:pt x="826612" y="1161829"/>
                </a:lnTo>
                <a:lnTo>
                  <a:pt x="867399" y="1143677"/>
                </a:lnTo>
                <a:lnTo>
                  <a:pt x="906526" y="1122658"/>
                </a:lnTo>
                <a:lnTo>
                  <a:pt x="943857" y="1098907"/>
                </a:lnTo>
                <a:lnTo>
                  <a:pt x="979260" y="1072558"/>
                </a:lnTo>
                <a:lnTo>
                  <a:pt x="1012600" y="1043745"/>
                </a:lnTo>
                <a:lnTo>
                  <a:pt x="1043744" y="1012601"/>
                </a:lnTo>
                <a:lnTo>
                  <a:pt x="1072558" y="979261"/>
                </a:lnTo>
                <a:lnTo>
                  <a:pt x="1098907" y="943858"/>
                </a:lnTo>
                <a:lnTo>
                  <a:pt x="1122658" y="906526"/>
                </a:lnTo>
                <a:lnTo>
                  <a:pt x="1143676" y="867400"/>
                </a:lnTo>
                <a:lnTo>
                  <a:pt x="1161829" y="826613"/>
                </a:lnTo>
                <a:lnTo>
                  <a:pt x="1176981" y="784299"/>
                </a:lnTo>
                <a:lnTo>
                  <a:pt x="1188999" y="740593"/>
                </a:lnTo>
                <a:lnTo>
                  <a:pt x="1197750" y="695627"/>
                </a:lnTo>
                <a:lnTo>
                  <a:pt x="1203098" y="649536"/>
                </a:lnTo>
                <a:lnTo>
                  <a:pt x="1204911" y="602455"/>
                </a:lnTo>
                <a:lnTo>
                  <a:pt x="1203098" y="555373"/>
                </a:lnTo>
                <a:lnTo>
                  <a:pt x="1197750" y="509283"/>
                </a:lnTo>
                <a:lnTo>
                  <a:pt x="1188999" y="464317"/>
                </a:lnTo>
                <a:lnTo>
                  <a:pt x="1176981" y="420611"/>
                </a:lnTo>
                <a:lnTo>
                  <a:pt x="1161829" y="378297"/>
                </a:lnTo>
                <a:lnTo>
                  <a:pt x="1143676" y="337510"/>
                </a:lnTo>
                <a:lnTo>
                  <a:pt x="1122658" y="298384"/>
                </a:lnTo>
                <a:lnTo>
                  <a:pt x="1098907" y="261052"/>
                </a:lnTo>
                <a:lnTo>
                  <a:pt x="1072558" y="225649"/>
                </a:lnTo>
                <a:lnTo>
                  <a:pt x="1043744" y="192309"/>
                </a:lnTo>
                <a:lnTo>
                  <a:pt x="1012600" y="161165"/>
                </a:lnTo>
                <a:lnTo>
                  <a:pt x="979260" y="132351"/>
                </a:lnTo>
                <a:lnTo>
                  <a:pt x="943857" y="106002"/>
                </a:lnTo>
                <a:lnTo>
                  <a:pt x="906526" y="82252"/>
                </a:lnTo>
                <a:lnTo>
                  <a:pt x="867399" y="61233"/>
                </a:lnTo>
                <a:lnTo>
                  <a:pt x="826612" y="43081"/>
                </a:lnTo>
                <a:lnTo>
                  <a:pt x="784299" y="27928"/>
                </a:lnTo>
                <a:lnTo>
                  <a:pt x="740592" y="15910"/>
                </a:lnTo>
                <a:lnTo>
                  <a:pt x="695626" y="7160"/>
                </a:lnTo>
                <a:lnTo>
                  <a:pt x="649536" y="1811"/>
                </a:lnTo>
                <a:lnTo>
                  <a:pt x="602477" y="0"/>
                </a:lnTo>
              </a:path>
            </a:pathLst>
          </a:custGeom>
          <a:ln w="1333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36" name="Gráfico 35" descr="Coins con relleno sólido">
            <a:extLst>
              <a:ext uri="{FF2B5EF4-FFF2-40B4-BE49-F238E27FC236}">
                <a16:creationId xmlns:a16="http://schemas.microsoft.com/office/drawing/2014/main" id="{1B759436-4903-D538-6196-101B70961F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14853" y="637882"/>
            <a:ext cx="457200" cy="457200"/>
          </a:xfrm>
          <a:prstGeom prst="rect">
            <a:avLst/>
          </a:prstGeom>
        </p:spPr>
      </p:pic>
      <p:sp>
        <p:nvSpPr>
          <p:cNvPr id="37" name="Rectángulo 36">
            <a:extLst>
              <a:ext uri="{FF2B5EF4-FFF2-40B4-BE49-F238E27FC236}">
                <a16:creationId xmlns:a16="http://schemas.microsoft.com/office/drawing/2014/main" id="{3B36FBEE-4B3F-D3D7-CDCE-E7B8BC7D7BC9}"/>
              </a:ext>
            </a:extLst>
          </p:cNvPr>
          <p:cNvSpPr/>
          <p:nvPr/>
        </p:nvSpPr>
        <p:spPr>
          <a:xfrm>
            <a:off x="0" y="0"/>
            <a:ext cx="338454" cy="6858000"/>
          </a:xfrm>
          <a:prstGeom prst="rect">
            <a:avLst/>
          </a:prstGeom>
          <a:solidFill>
            <a:srgbClr val="FF8532"/>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s-MX" b="1" dirty="0">
                <a:solidFill>
                  <a:schemeClr val="tx1"/>
                </a:solidFill>
              </a:rPr>
              <a:t>Tipo de Cambio</a:t>
            </a:r>
          </a:p>
        </p:txBody>
      </p:sp>
    </p:spTree>
    <p:extLst>
      <p:ext uri="{BB962C8B-B14F-4D97-AF65-F5344CB8AC3E}">
        <p14:creationId xmlns:p14="http://schemas.microsoft.com/office/powerpoint/2010/main" val="3252152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Gráfico 50">
            <a:extLst>
              <a:ext uri="{FF2B5EF4-FFF2-40B4-BE49-F238E27FC236}">
                <a16:creationId xmlns:a16="http://schemas.microsoft.com/office/drawing/2014/main" id="{E29791C5-622B-D724-DECD-CF58FBB30672}"/>
              </a:ext>
            </a:extLst>
          </p:cNvPr>
          <p:cNvGraphicFramePr>
            <a:graphicFrameLocks/>
          </p:cNvGraphicFramePr>
          <p:nvPr>
            <p:extLst>
              <p:ext uri="{D42A27DB-BD31-4B8C-83A1-F6EECF244321}">
                <p14:modId xmlns:p14="http://schemas.microsoft.com/office/powerpoint/2010/main" val="2997931125"/>
              </p:ext>
            </p:extLst>
          </p:nvPr>
        </p:nvGraphicFramePr>
        <p:xfrm>
          <a:off x="542154" y="1448172"/>
          <a:ext cx="4478308" cy="4454270"/>
        </p:xfrm>
        <a:graphic>
          <a:graphicData uri="http://schemas.openxmlformats.org/drawingml/2006/chart">
            <c:chart xmlns:c="http://schemas.openxmlformats.org/drawingml/2006/chart" xmlns:r="http://schemas.openxmlformats.org/officeDocument/2006/relationships" r:id="rId2"/>
          </a:graphicData>
        </a:graphic>
      </p:graphicFrame>
      <p:sp>
        <p:nvSpPr>
          <p:cNvPr id="6" name="object 16">
            <a:extLst>
              <a:ext uri="{FF2B5EF4-FFF2-40B4-BE49-F238E27FC236}">
                <a16:creationId xmlns:a16="http://schemas.microsoft.com/office/drawing/2014/main" id="{0435516F-505B-77EB-67EB-9355C76ED667}"/>
              </a:ext>
            </a:extLst>
          </p:cNvPr>
          <p:cNvSpPr txBox="1"/>
          <p:nvPr/>
        </p:nvSpPr>
        <p:spPr>
          <a:xfrm>
            <a:off x="484567" y="74747"/>
            <a:ext cx="11381415" cy="444182"/>
          </a:xfrm>
          <a:prstGeom prst="rect">
            <a:avLst/>
          </a:prstGeom>
        </p:spPr>
        <p:txBody>
          <a:bodyPr vert="horz" wrap="square" lIns="0" tIns="8467" rIns="0" bIns="0" rtlCol="0">
            <a:spAutoFit/>
          </a:bodyPr>
          <a:lstStyle/>
          <a:p>
            <a:pPr marL="8467" marR="1193860" defTabSz="609630">
              <a:lnSpc>
                <a:spcPct val="112200"/>
              </a:lnSpc>
              <a:spcBef>
                <a:spcPts val="67"/>
              </a:spcBef>
              <a:defRPr/>
            </a:pPr>
            <a:r>
              <a:rPr lang="es-ES" sz="2800" b="1" spc="-97" dirty="0">
                <a:solidFill>
                  <a:srgbClr val="FF7E2F"/>
                </a:solidFill>
                <a:latin typeface="Tahoma"/>
                <a:cs typeface="Tahoma"/>
              </a:rPr>
              <a:t>Tipo de cambio afecta el poder adquisitivo de remesas</a:t>
            </a:r>
            <a:endParaRPr lang="es-ES" sz="1000" spc="-97" dirty="0">
              <a:solidFill>
                <a:schemeClr val="bg1"/>
              </a:solidFill>
              <a:latin typeface="Tahoma"/>
              <a:cs typeface="Tahoma"/>
            </a:endParaRPr>
          </a:p>
        </p:txBody>
      </p:sp>
      <p:sp>
        <p:nvSpPr>
          <p:cNvPr id="12" name="object 10">
            <a:extLst>
              <a:ext uri="{FF2B5EF4-FFF2-40B4-BE49-F238E27FC236}">
                <a16:creationId xmlns:a16="http://schemas.microsoft.com/office/drawing/2014/main" id="{917B4037-4573-A95C-8A66-0EF19A1A4C2A}"/>
              </a:ext>
            </a:extLst>
          </p:cNvPr>
          <p:cNvSpPr/>
          <p:nvPr/>
        </p:nvSpPr>
        <p:spPr>
          <a:xfrm>
            <a:off x="319404" y="0"/>
            <a:ext cx="19050" cy="6858000"/>
          </a:xfrm>
          <a:custGeom>
            <a:avLst/>
            <a:gdLst/>
            <a:ahLst/>
            <a:cxnLst/>
            <a:rect l="l" t="t" r="r" b="b"/>
            <a:pathLst>
              <a:path w="28575" h="10287000">
                <a:moveTo>
                  <a:pt x="28574" y="10286999"/>
                </a:moveTo>
                <a:lnTo>
                  <a:pt x="0" y="10286999"/>
                </a:lnTo>
                <a:lnTo>
                  <a:pt x="0" y="0"/>
                </a:lnTo>
                <a:lnTo>
                  <a:pt x="28574" y="0"/>
                </a:lnTo>
                <a:lnTo>
                  <a:pt x="28574" y="10286999"/>
                </a:lnTo>
                <a:close/>
              </a:path>
            </a:pathLst>
          </a:custGeom>
          <a:solidFill>
            <a:srgbClr val="FFFFFF"/>
          </a:solidFill>
        </p:spPr>
        <p:txBody>
          <a:bodyPr wrap="square" lIns="0" tIns="0" rIns="0" bIns="0" rtlCol="0"/>
          <a:lstStyle/>
          <a:p>
            <a:pPr defTabSz="609630">
              <a:defRPr/>
            </a:pPr>
            <a:endParaRPr sz="1200">
              <a:solidFill>
                <a:prstClr val="black"/>
              </a:solidFill>
              <a:latin typeface="Calibri"/>
            </a:endParaRPr>
          </a:p>
        </p:txBody>
      </p:sp>
      <p:sp>
        <p:nvSpPr>
          <p:cNvPr id="27" name="CuadroTexto 26">
            <a:extLst>
              <a:ext uri="{FF2B5EF4-FFF2-40B4-BE49-F238E27FC236}">
                <a16:creationId xmlns:a16="http://schemas.microsoft.com/office/drawing/2014/main" id="{F54BC9CA-1F36-1C70-C29C-CB241FAA9BFC}"/>
              </a:ext>
            </a:extLst>
          </p:cNvPr>
          <p:cNvSpPr txBox="1"/>
          <p:nvPr/>
        </p:nvSpPr>
        <p:spPr>
          <a:xfrm>
            <a:off x="446314" y="546597"/>
            <a:ext cx="10949329" cy="279051"/>
          </a:xfrm>
          <a:prstGeom prst="rect">
            <a:avLst/>
          </a:prstGeom>
          <a:noFill/>
        </p:spPr>
        <p:txBody>
          <a:bodyPr wrap="square">
            <a:spAutoFit/>
          </a:bodyPr>
          <a:lstStyle/>
          <a:p>
            <a:pPr marL="8467" marR="1193860" defTabSz="609630">
              <a:lnSpc>
                <a:spcPct val="112200"/>
              </a:lnSpc>
              <a:spcBef>
                <a:spcPts val="67"/>
              </a:spcBef>
              <a:defRPr/>
            </a:pPr>
            <a:r>
              <a:rPr lang="es-ES" sz="1200" spc="-97" dirty="0">
                <a:solidFill>
                  <a:schemeClr val="bg1"/>
                </a:solidFill>
                <a:latin typeface="Tahoma"/>
                <a:cs typeface="Tahoma"/>
              </a:rPr>
              <a:t>Las familias más beneficiadas por transferencias de dólares a Mex, se ven afectadas por TDC y monto promedio de transacción</a:t>
            </a:r>
          </a:p>
        </p:txBody>
      </p:sp>
      <p:sp>
        <p:nvSpPr>
          <p:cNvPr id="8" name="CuadroTexto 7">
            <a:extLst>
              <a:ext uri="{FF2B5EF4-FFF2-40B4-BE49-F238E27FC236}">
                <a16:creationId xmlns:a16="http://schemas.microsoft.com/office/drawing/2014/main" id="{D26E2913-50BA-1F66-0C67-7B7C15A9CC82}"/>
              </a:ext>
            </a:extLst>
          </p:cNvPr>
          <p:cNvSpPr txBox="1"/>
          <p:nvPr/>
        </p:nvSpPr>
        <p:spPr>
          <a:xfrm>
            <a:off x="2146128" y="970238"/>
            <a:ext cx="2699657" cy="954107"/>
          </a:xfrm>
          <a:prstGeom prst="rect">
            <a:avLst/>
          </a:prstGeom>
          <a:noFill/>
        </p:spPr>
        <p:txBody>
          <a:bodyPr wrap="square" rtlCol="0">
            <a:spAutoFit/>
          </a:bodyPr>
          <a:lstStyle/>
          <a:p>
            <a:pPr algn="r"/>
            <a:r>
              <a:rPr lang="es-MX" sz="1400" b="1" dirty="0">
                <a:solidFill>
                  <a:srgbClr val="FF8532"/>
                </a:solidFill>
              </a:rPr>
              <a:t>Total Remesas USD</a:t>
            </a:r>
          </a:p>
          <a:p>
            <a:pPr algn="r"/>
            <a:r>
              <a:rPr lang="es-MX" sz="1400" dirty="0">
                <a:solidFill>
                  <a:srgbClr val="FF8532"/>
                </a:solidFill>
              </a:rPr>
              <a:t>+6.3% último año móvil</a:t>
            </a:r>
          </a:p>
          <a:p>
            <a:pPr algn="r"/>
            <a:r>
              <a:rPr lang="es-MX" sz="1400" b="1" dirty="0">
                <a:solidFill>
                  <a:srgbClr val="FF8532"/>
                </a:solidFill>
              </a:rPr>
              <a:t>USD por Operación</a:t>
            </a:r>
          </a:p>
          <a:p>
            <a:pPr algn="r"/>
            <a:r>
              <a:rPr lang="es-MX" sz="1400" dirty="0">
                <a:solidFill>
                  <a:srgbClr val="FF8532"/>
                </a:solidFill>
              </a:rPr>
              <a:t>+1.3% último año móvil</a:t>
            </a:r>
          </a:p>
        </p:txBody>
      </p:sp>
      <p:pic>
        <p:nvPicPr>
          <p:cNvPr id="10" name="Imagen 9">
            <a:extLst>
              <a:ext uri="{FF2B5EF4-FFF2-40B4-BE49-F238E27FC236}">
                <a16:creationId xmlns:a16="http://schemas.microsoft.com/office/drawing/2014/main" id="{985D7649-3861-C1B3-A84E-D41E4421A7DA}"/>
              </a:ext>
            </a:extLst>
          </p:cNvPr>
          <p:cNvPicPr>
            <a:picLocks noChangeAspect="1"/>
          </p:cNvPicPr>
          <p:nvPr/>
        </p:nvPicPr>
        <p:blipFill rotWithShape="1">
          <a:blip r:embed="rId3"/>
          <a:srcRect l="4687"/>
          <a:stretch/>
        </p:blipFill>
        <p:spPr>
          <a:xfrm>
            <a:off x="5117558" y="2960915"/>
            <a:ext cx="6755038" cy="2549766"/>
          </a:xfrm>
          <a:prstGeom prst="rect">
            <a:avLst/>
          </a:prstGeom>
        </p:spPr>
      </p:pic>
      <p:sp>
        <p:nvSpPr>
          <p:cNvPr id="31" name="Esquina doblada 30">
            <a:extLst>
              <a:ext uri="{FF2B5EF4-FFF2-40B4-BE49-F238E27FC236}">
                <a16:creationId xmlns:a16="http://schemas.microsoft.com/office/drawing/2014/main" id="{FDA90099-3F08-DE6A-E4B5-44AE30015847}"/>
              </a:ext>
            </a:extLst>
          </p:cNvPr>
          <p:cNvSpPr/>
          <p:nvPr/>
        </p:nvSpPr>
        <p:spPr>
          <a:xfrm>
            <a:off x="5117558" y="5679561"/>
            <a:ext cx="6755038" cy="1064792"/>
          </a:xfrm>
          <a:prstGeom prst="foldedCorner">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2" name="object 12">
            <a:extLst>
              <a:ext uri="{FF2B5EF4-FFF2-40B4-BE49-F238E27FC236}">
                <a16:creationId xmlns:a16="http://schemas.microsoft.com/office/drawing/2014/main" id="{75AF35D7-1832-875B-E6B6-D03C44A8BAC6}"/>
              </a:ext>
            </a:extLst>
          </p:cNvPr>
          <p:cNvSpPr/>
          <p:nvPr/>
        </p:nvSpPr>
        <p:spPr>
          <a:xfrm>
            <a:off x="4831146" y="5754581"/>
            <a:ext cx="447323" cy="447323"/>
          </a:xfrm>
          <a:custGeom>
            <a:avLst/>
            <a:gdLst/>
            <a:ahLst/>
            <a:cxnLst/>
            <a:rect l="l" t="t" r="r" b="b"/>
            <a:pathLst>
              <a:path w="1050290" h="1050290">
                <a:moveTo>
                  <a:pt x="524961" y="1049930"/>
                </a:moveTo>
                <a:lnTo>
                  <a:pt x="473514" y="1047404"/>
                </a:lnTo>
                <a:lnTo>
                  <a:pt x="422544" y="1039845"/>
                </a:lnTo>
                <a:lnTo>
                  <a:pt x="372561" y="1027323"/>
                </a:lnTo>
                <a:lnTo>
                  <a:pt x="324064" y="1009970"/>
                </a:lnTo>
                <a:lnTo>
                  <a:pt x="277500" y="987948"/>
                </a:lnTo>
                <a:lnTo>
                  <a:pt x="233303" y="961458"/>
                </a:lnTo>
                <a:lnTo>
                  <a:pt x="191917" y="930763"/>
                </a:lnTo>
                <a:lnTo>
                  <a:pt x="153753" y="896171"/>
                </a:lnTo>
                <a:lnTo>
                  <a:pt x="119162" y="858007"/>
                </a:lnTo>
                <a:lnTo>
                  <a:pt x="88467" y="816620"/>
                </a:lnTo>
                <a:lnTo>
                  <a:pt x="61978" y="772424"/>
                </a:lnTo>
                <a:lnTo>
                  <a:pt x="39957" y="725860"/>
                </a:lnTo>
                <a:lnTo>
                  <a:pt x="22604" y="677363"/>
                </a:lnTo>
                <a:lnTo>
                  <a:pt x="10084" y="627381"/>
                </a:lnTo>
                <a:lnTo>
                  <a:pt x="2525" y="576411"/>
                </a:lnTo>
                <a:lnTo>
                  <a:pt x="0" y="524965"/>
                </a:lnTo>
                <a:lnTo>
                  <a:pt x="280" y="507779"/>
                </a:lnTo>
                <a:lnTo>
                  <a:pt x="4490" y="456443"/>
                </a:lnTo>
                <a:lnTo>
                  <a:pt x="13708" y="405767"/>
                </a:lnTo>
                <a:lnTo>
                  <a:pt x="27855" y="356220"/>
                </a:lnTo>
                <a:lnTo>
                  <a:pt x="46793" y="308300"/>
                </a:lnTo>
                <a:lnTo>
                  <a:pt x="70328" y="262483"/>
                </a:lnTo>
                <a:lnTo>
                  <a:pt x="98238" y="219192"/>
                </a:lnTo>
                <a:lnTo>
                  <a:pt x="130269" y="178831"/>
                </a:lnTo>
                <a:lnTo>
                  <a:pt x="166104" y="141805"/>
                </a:lnTo>
                <a:lnTo>
                  <a:pt x="205381" y="108482"/>
                </a:lnTo>
                <a:lnTo>
                  <a:pt x="247734" y="79168"/>
                </a:lnTo>
                <a:lnTo>
                  <a:pt x="292773" y="54137"/>
                </a:lnTo>
                <a:lnTo>
                  <a:pt x="340049" y="33643"/>
                </a:lnTo>
                <a:lnTo>
                  <a:pt x="389089" y="17888"/>
                </a:lnTo>
                <a:lnTo>
                  <a:pt x="439437" y="7012"/>
                </a:lnTo>
                <a:lnTo>
                  <a:pt x="490626" y="1122"/>
                </a:lnTo>
                <a:lnTo>
                  <a:pt x="524961" y="0"/>
                </a:lnTo>
                <a:lnTo>
                  <a:pt x="542147" y="280"/>
                </a:lnTo>
                <a:lnTo>
                  <a:pt x="593483" y="4491"/>
                </a:lnTo>
                <a:lnTo>
                  <a:pt x="644160" y="13711"/>
                </a:lnTo>
                <a:lnTo>
                  <a:pt x="693707" y="27859"/>
                </a:lnTo>
                <a:lnTo>
                  <a:pt x="741628" y="46796"/>
                </a:lnTo>
                <a:lnTo>
                  <a:pt x="787445" y="70332"/>
                </a:lnTo>
                <a:lnTo>
                  <a:pt x="830736" y="98243"/>
                </a:lnTo>
                <a:lnTo>
                  <a:pt x="871097" y="130274"/>
                </a:lnTo>
                <a:lnTo>
                  <a:pt x="908122" y="166109"/>
                </a:lnTo>
                <a:lnTo>
                  <a:pt x="941444" y="205386"/>
                </a:lnTo>
                <a:lnTo>
                  <a:pt x="970758" y="247740"/>
                </a:lnTo>
                <a:lnTo>
                  <a:pt x="995789" y="292778"/>
                </a:lnTo>
                <a:lnTo>
                  <a:pt x="1016282" y="340054"/>
                </a:lnTo>
                <a:lnTo>
                  <a:pt x="1032037" y="389094"/>
                </a:lnTo>
                <a:lnTo>
                  <a:pt x="1042911" y="439441"/>
                </a:lnTo>
                <a:lnTo>
                  <a:pt x="1048800" y="490630"/>
                </a:lnTo>
                <a:lnTo>
                  <a:pt x="1049922" y="524965"/>
                </a:lnTo>
                <a:lnTo>
                  <a:pt x="1049642" y="542150"/>
                </a:lnTo>
                <a:lnTo>
                  <a:pt x="1045432" y="593486"/>
                </a:lnTo>
                <a:lnTo>
                  <a:pt x="1036213" y="644163"/>
                </a:lnTo>
                <a:lnTo>
                  <a:pt x="1022066" y="693709"/>
                </a:lnTo>
                <a:lnTo>
                  <a:pt x="1003129" y="741630"/>
                </a:lnTo>
                <a:lnTo>
                  <a:pt x="979594" y="787447"/>
                </a:lnTo>
                <a:lnTo>
                  <a:pt x="951683" y="830738"/>
                </a:lnTo>
                <a:lnTo>
                  <a:pt x="919652" y="871099"/>
                </a:lnTo>
                <a:lnTo>
                  <a:pt x="883818" y="908125"/>
                </a:lnTo>
                <a:lnTo>
                  <a:pt x="844541" y="941447"/>
                </a:lnTo>
                <a:lnTo>
                  <a:pt x="802188" y="970762"/>
                </a:lnTo>
                <a:lnTo>
                  <a:pt x="757149" y="995793"/>
                </a:lnTo>
                <a:lnTo>
                  <a:pt x="709873" y="1016287"/>
                </a:lnTo>
                <a:lnTo>
                  <a:pt x="660833" y="1032043"/>
                </a:lnTo>
                <a:lnTo>
                  <a:pt x="610485" y="1042918"/>
                </a:lnTo>
                <a:lnTo>
                  <a:pt x="559295" y="1048807"/>
                </a:lnTo>
                <a:lnTo>
                  <a:pt x="524961" y="1049930"/>
                </a:lnTo>
                <a:close/>
              </a:path>
            </a:pathLst>
          </a:custGeom>
          <a:solidFill>
            <a:srgbClr val="FF8940"/>
          </a:solidFill>
        </p:spPr>
        <p:txBody>
          <a:bodyPr wrap="square" lIns="0" tIns="0" rIns="0" bIns="0" rtlCol="0"/>
          <a:lstStyle/>
          <a:p>
            <a:endParaRPr/>
          </a:p>
        </p:txBody>
      </p:sp>
      <p:pic>
        <p:nvPicPr>
          <p:cNvPr id="33" name="Gráfico 32" descr="Lights On con relleno sólido">
            <a:extLst>
              <a:ext uri="{FF2B5EF4-FFF2-40B4-BE49-F238E27FC236}">
                <a16:creationId xmlns:a16="http://schemas.microsoft.com/office/drawing/2014/main" id="{4928E4E5-E23E-AAC7-270C-D4AA0CCF8F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94929" y="5812438"/>
            <a:ext cx="310603" cy="310603"/>
          </a:xfrm>
          <a:prstGeom prst="rect">
            <a:avLst/>
          </a:prstGeom>
        </p:spPr>
      </p:pic>
      <p:sp>
        <p:nvSpPr>
          <p:cNvPr id="34" name="CuadroTexto 33">
            <a:extLst>
              <a:ext uri="{FF2B5EF4-FFF2-40B4-BE49-F238E27FC236}">
                <a16:creationId xmlns:a16="http://schemas.microsoft.com/office/drawing/2014/main" id="{8F355589-1ACE-36D1-D425-2BE4DA4D50D8}"/>
              </a:ext>
            </a:extLst>
          </p:cNvPr>
          <p:cNvSpPr txBox="1"/>
          <p:nvPr/>
        </p:nvSpPr>
        <p:spPr>
          <a:xfrm>
            <a:off x="5405898" y="5812438"/>
            <a:ext cx="6339269" cy="1651734"/>
          </a:xfrm>
          <a:prstGeom prst="rect">
            <a:avLst/>
          </a:prstGeom>
          <a:noFill/>
        </p:spPr>
        <p:txBody>
          <a:bodyPr wrap="square">
            <a:spAutoFit/>
          </a:bodyPr>
          <a:lstStyle/>
          <a:p>
            <a:pPr marL="8467" marR="1193860" defTabSz="609630">
              <a:lnSpc>
                <a:spcPct val="112200"/>
              </a:lnSpc>
              <a:spcBef>
                <a:spcPts val="67"/>
              </a:spcBef>
              <a:defRPr/>
            </a:pPr>
            <a:r>
              <a:rPr lang="es-ES" b="1" spc="-97" dirty="0">
                <a:solidFill>
                  <a:srgbClr val="FF8532"/>
                </a:solidFill>
                <a:latin typeface="Tahoma"/>
                <a:cs typeface="Tahoma"/>
              </a:rPr>
              <a:t>Remesas son el principal ingreso de divisas al país, por encima del petróleo</a:t>
            </a:r>
            <a:endParaRPr lang="es-ES" spc="-97" dirty="0">
              <a:solidFill>
                <a:sysClr val="windowText" lastClr="000000"/>
              </a:solidFill>
              <a:latin typeface="Tahoma"/>
              <a:cs typeface="Tahoma"/>
            </a:endParaRPr>
          </a:p>
          <a:p>
            <a:pPr marL="8467" marR="1193860" defTabSz="609630">
              <a:lnSpc>
                <a:spcPct val="112200"/>
              </a:lnSpc>
              <a:spcBef>
                <a:spcPts val="67"/>
              </a:spcBef>
              <a:defRPr/>
            </a:pPr>
            <a:endParaRPr lang="es-ES" spc="-97" dirty="0">
              <a:solidFill>
                <a:sysClr val="windowText" lastClr="000000"/>
              </a:solidFill>
              <a:latin typeface="Tahoma"/>
              <a:cs typeface="Tahoma"/>
            </a:endParaRPr>
          </a:p>
          <a:p>
            <a:pPr marL="179917" marR="1193860" indent="-171450" defTabSz="609630">
              <a:lnSpc>
                <a:spcPct val="112200"/>
              </a:lnSpc>
              <a:spcBef>
                <a:spcPts val="67"/>
              </a:spcBef>
              <a:buFont typeface="Arial" panose="020B0604020202020204" pitchFamily="34" charset="0"/>
              <a:buChar char="•"/>
              <a:defRPr/>
            </a:pPr>
            <a:endParaRPr lang="es-ES" spc="-97" dirty="0">
              <a:solidFill>
                <a:sysClr val="windowText" lastClr="000000"/>
              </a:solidFill>
              <a:latin typeface="Tahoma"/>
              <a:cs typeface="Tahoma"/>
            </a:endParaRPr>
          </a:p>
          <a:p>
            <a:pPr marL="8467" marR="1193860" defTabSz="609630">
              <a:lnSpc>
                <a:spcPct val="112200"/>
              </a:lnSpc>
              <a:spcBef>
                <a:spcPts val="67"/>
              </a:spcBef>
              <a:defRPr/>
            </a:pPr>
            <a:endParaRPr lang="es-ES" spc="-97" dirty="0">
              <a:solidFill>
                <a:srgbClr val="FF8532"/>
              </a:solidFill>
              <a:latin typeface="Tahoma"/>
              <a:cs typeface="Tahoma"/>
            </a:endParaRPr>
          </a:p>
        </p:txBody>
      </p:sp>
      <p:sp>
        <p:nvSpPr>
          <p:cNvPr id="35" name="Rectángulo 34">
            <a:extLst>
              <a:ext uri="{FF2B5EF4-FFF2-40B4-BE49-F238E27FC236}">
                <a16:creationId xmlns:a16="http://schemas.microsoft.com/office/drawing/2014/main" id="{A6C3DFA6-0568-9125-B047-6DB1FA2958E8}"/>
              </a:ext>
            </a:extLst>
          </p:cNvPr>
          <p:cNvSpPr/>
          <p:nvPr/>
        </p:nvSpPr>
        <p:spPr>
          <a:xfrm>
            <a:off x="3960464" y="2134983"/>
            <a:ext cx="725700" cy="2779743"/>
          </a:xfrm>
          <a:prstGeom prst="rect">
            <a:avLst/>
          </a:prstGeom>
          <a:solidFill>
            <a:srgbClr val="FFFF00">
              <a:alpha val="3474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Rectángulo 35">
            <a:extLst>
              <a:ext uri="{FF2B5EF4-FFF2-40B4-BE49-F238E27FC236}">
                <a16:creationId xmlns:a16="http://schemas.microsoft.com/office/drawing/2014/main" id="{0B17BCE7-C238-77B0-5B01-C09409B44DDC}"/>
              </a:ext>
            </a:extLst>
          </p:cNvPr>
          <p:cNvSpPr/>
          <p:nvPr/>
        </p:nvSpPr>
        <p:spPr>
          <a:xfrm>
            <a:off x="3230030" y="2311734"/>
            <a:ext cx="725700" cy="2602992"/>
          </a:xfrm>
          <a:prstGeom prst="rect">
            <a:avLst/>
          </a:prstGeom>
          <a:solidFill>
            <a:schemeClr val="accent6">
              <a:lumMod val="40000"/>
              <a:lumOff val="60000"/>
              <a:alpha val="3474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Esquina doblada 37">
            <a:extLst>
              <a:ext uri="{FF2B5EF4-FFF2-40B4-BE49-F238E27FC236}">
                <a16:creationId xmlns:a16="http://schemas.microsoft.com/office/drawing/2014/main" id="{4C1DF0B4-D572-F594-E977-B36C28BD0FF2}"/>
              </a:ext>
            </a:extLst>
          </p:cNvPr>
          <p:cNvSpPr/>
          <p:nvPr/>
        </p:nvSpPr>
        <p:spPr>
          <a:xfrm>
            <a:off x="8295537" y="1373491"/>
            <a:ext cx="3570445" cy="1494746"/>
          </a:xfrm>
          <a:prstGeom prst="foldedCorner">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object 12">
            <a:extLst>
              <a:ext uri="{FF2B5EF4-FFF2-40B4-BE49-F238E27FC236}">
                <a16:creationId xmlns:a16="http://schemas.microsoft.com/office/drawing/2014/main" id="{5A3A2E6C-9BB2-53A2-5BEB-6406778A1DB7}"/>
              </a:ext>
            </a:extLst>
          </p:cNvPr>
          <p:cNvSpPr/>
          <p:nvPr/>
        </p:nvSpPr>
        <p:spPr>
          <a:xfrm>
            <a:off x="8009125" y="1372309"/>
            <a:ext cx="447323" cy="447323"/>
          </a:xfrm>
          <a:custGeom>
            <a:avLst/>
            <a:gdLst/>
            <a:ahLst/>
            <a:cxnLst/>
            <a:rect l="l" t="t" r="r" b="b"/>
            <a:pathLst>
              <a:path w="1050290" h="1050290">
                <a:moveTo>
                  <a:pt x="524961" y="1049930"/>
                </a:moveTo>
                <a:lnTo>
                  <a:pt x="473514" y="1047404"/>
                </a:lnTo>
                <a:lnTo>
                  <a:pt x="422544" y="1039845"/>
                </a:lnTo>
                <a:lnTo>
                  <a:pt x="372561" y="1027323"/>
                </a:lnTo>
                <a:lnTo>
                  <a:pt x="324064" y="1009970"/>
                </a:lnTo>
                <a:lnTo>
                  <a:pt x="277500" y="987948"/>
                </a:lnTo>
                <a:lnTo>
                  <a:pt x="233303" y="961458"/>
                </a:lnTo>
                <a:lnTo>
                  <a:pt x="191917" y="930763"/>
                </a:lnTo>
                <a:lnTo>
                  <a:pt x="153753" y="896171"/>
                </a:lnTo>
                <a:lnTo>
                  <a:pt x="119162" y="858007"/>
                </a:lnTo>
                <a:lnTo>
                  <a:pt x="88467" y="816620"/>
                </a:lnTo>
                <a:lnTo>
                  <a:pt x="61978" y="772424"/>
                </a:lnTo>
                <a:lnTo>
                  <a:pt x="39957" y="725860"/>
                </a:lnTo>
                <a:lnTo>
                  <a:pt x="22604" y="677363"/>
                </a:lnTo>
                <a:lnTo>
                  <a:pt x="10084" y="627381"/>
                </a:lnTo>
                <a:lnTo>
                  <a:pt x="2525" y="576411"/>
                </a:lnTo>
                <a:lnTo>
                  <a:pt x="0" y="524965"/>
                </a:lnTo>
                <a:lnTo>
                  <a:pt x="280" y="507779"/>
                </a:lnTo>
                <a:lnTo>
                  <a:pt x="4490" y="456443"/>
                </a:lnTo>
                <a:lnTo>
                  <a:pt x="13708" y="405767"/>
                </a:lnTo>
                <a:lnTo>
                  <a:pt x="27855" y="356220"/>
                </a:lnTo>
                <a:lnTo>
                  <a:pt x="46793" y="308300"/>
                </a:lnTo>
                <a:lnTo>
                  <a:pt x="70328" y="262483"/>
                </a:lnTo>
                <a:lnTo>
                  <a:pt x="98238" y="219192"/>
                </a:lnTo>
                <a:lnTo>
                  <a:pt x="130269" y="178831"/>
                </a:lnTo>
                <a:lnTo>
                  <a:pt x="166104" y="141805"/>
                </a:lnTo>
                <a:lnTo>
                  <a:pt x="205381" y="108482"/>
                </a:lnTo>
                <a:lnTo>
                  <a:pt x="247734" y="79168"/>
                </a:lnTo>
                <a:lnTo>
                  <a:pt x="292773" y="54137"/>
                </a:lnTo>
                <a:lnTo>
                  <a:pt x="340049" y="33643"/>
                </a:lnTo>
                <a:lnTo>
                  <a:pt x="389089" y="17888"/>
                </a:lnTo>
                <a:lnTo>
                  <a:pt x="439437" y="7012"/>
                </a:lnTo>
                <a:lnTo>
                  <a:pt x="490626" y="1122"/>
                </a:lnTo>
                <a:lnTo>
                  <a:pt x="524961" y="0"/>
                </a:lnTo>
                <a:lnTo>
                  <a:pt x="542147" y="280"/>
                </a:lnTo>
                <a:lnTo>
                  <a:pt x="593483" y="4491"/>
                </a:lnTo>
                <a:lnTo>
                  <a:pt x="644160" y="13711"/>
                </a:lnTo>
                <a:lnTo>
                  <a:pt x="693707" y="27859"/>
                </a:lnTo>
                <a:lnTo>
                  <a:pt x="741628" y="46796"/>
                </a:lnTo>
                <a:lnTo>
                  <a:pt x="787445" y="70332"/>
                </a:lnTo>
                <a:lnTo>
                  <a:pt x="830736" y="98243"/>
                </a:lnTo>
                <a:lnTo>
                  <a:pt x="871097" y="130274"/>
                </a:lnTo>
                <a:lnTo>
                  <a:pt x="908122" y="166109"/>
                </a:lnTo>
                <a:lnTo>
                  <a:pt x="941444" y="205386"/>
                </a:lnTo>
                <a:lnTo>
                  <a:pt x="970758" y="247740"/>
                </a:lnTo>
                <a:lnTo>
                  <a:pt x="995789" y="292778"/>
                </a:lnTo>
                <a:lnTo>
                  <a:pt x="1016282" y="340054"/>
                </a:lnTo>
                <a:lnTo>
                  <a:pt x="1032037" y="389094"/>
                </a:lnTo>
                <a:lnTo>
                  <a:pt x="1042911" y="439441"/>
                </a:lnTo>
                <a:lnTo>
                  <a:pt x="1048800" y="490630"/>
                </a:lnTo>
                <a:lnTo>
                  <a:pt x="1049922" y="524965"/>
                </a:lnTo>
                <a:lnTo>
                  <a:pt x="1049642" y="542150"/>
                </a:lnTo>
                <a:lnTo>
                  <a:pt x="1045432" y="593486"/>
                </a:lnTo>
                <a:lnTo>
                  <a:pt x="1036213" y="644163"/>
                </a:lnTo>
                <a:lnTo>
                  <a:pt x="1022066" y="693709"/>
                </a:lnTo>
                <a:lnTo>
                  <a:pt x="1003129" y="741630"/>
                </a:lnTo>
                <a:lnTo>
                  <a:pt x="979594" y="787447"/>
                </a:lnTo>
                <a:lnTo>
                  <a:pt x="951683" y="830738"/>
                </a:lnTo>
                <a:lnTo>
                  <a:pt x="919652" y="871099"/>
                </a:lnTo>
                <a:lnTo>
                  <a:pt x="883818" y="908125"/>
                </a:lnTo>
                <a:lnTo>
                  <a:pt x="844541" y="941447"/>
                </a:lnTo>
                <a:lnTo>
                  <a:pt x="802188" y="970762"/>
                </a:lnTo>
                <a:lnTo>
                  <a:pt x="757149" y="995793"/>
                </a:lnTo>
                <a:lnTo>
                  <a:pt x="709873" y="1016287"/>
                </a:lnTo>
                <a:lnTo>
                  <a:pt x="660833" y="1032043"/>
                </a:lnTo>
                <a:lnTo>
                  <a:pt x="610485" y="1042918"/>
                </a:lnTo>
                <a:lnTo>
                  <a:pt x="559295" y="1048807"/>
                </a:lnTo>
                <a:lnTo>
                  <a:pt x="524961" y="1049930"/>
                </a:lnTo>
                <a:close/>
              </a:path>
            </a:pathLst>
          </a:custGeom>
          <a:solidFill>
            <a:srgbClr val="FF8940"/>
          </a:solidFill>
        </p:spPr>
        <p:txBody>
          <a:bodyPr wrap="square" lIns="0" tIns="0" rIns="0" bIns="0" rtlCol="0"/>
          <a:lstStyle/>
          <a:p>
            <a:endParaRPr/>
          </a:p>
        </p:txBody>
      </p:sp>
      <p:pic>
        <p:nvPicPr>
          <p:cNvPr id="40" name="Gráfico 39" descr="Lights On con relleno sólido">
            <a:extLst>
              <a:ext uri="{FF2B5EF4-FFF2-40B4-BE49-F238E27FC236}">
                <a16:creationId xmlns:a16="http://schemas.microsoft.com/office/drawing/2014/main" id="{903ED13C-F5F7-9BEA-9FC9-46314FCC02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2908" y="1430166"/>
            <a:ext cx="310603" cy="310603"/>
          </a:xfrm>
          <a:prstGeom prst="rect">
            <a:avLst/>
          </a:prstGeom>
        </p:spPr>
      </p:pic>
      <p:sp>
        <p:nvSpPr>
          <p:cNvPr id="41" name="CuadroTexto 40">
            <a:extLst>
              <a:ext uri="{FF2B5EF4-FFF2-40B4-BE49-F238E27FC236}">
                <a16:creationId xmlns:a16="http://schemas.microsoft.com/office/drawing/2014/main" id="{36C04AA9-CB9A-C0FA-9E68-E1D1BD04F06C}"/>
              </a:ext>
            </a:extLst>
          </p:cNvPr>
          <p:cNvSpPr txBox="1"/>
          <p:nvPr/>
        </p:nvSpPr>
        <p:spPr>
          <a:xfrm>
            <a:off x="8455442" y="1394080"/>
            <a:ext cx="4498560" cy="1571456"/>
          </a:xfrm>
          <a:prstGeom prst="rect">
            <a:avLst/>
          </a:prstGeom>
          <a:noFill/>
        </p:spPr>
        <p:txBody>
          <a:bodyPr wrap="square">
            <a:spAutoFit/>
          </a:bodyPr>
          <a:lstStyle/>
          <a:p>
            <a:pPr marL="179917" marR="1193860" indent="-171450" defTabSz="609630">
              <a:lnSpc>
                <a:spcPct val="112200"/>
              </a:lnSpc>
              <a:spcBef>
                <a:spcPts val="67"/>
              </a:spcBef>
              <a:buFont typeface="Arial" panose="020B0604020202020204" pitchFamily="34" charset="0"/>
              <a:buChar char="•"/>
              <a:defRPr/>
            </a:pPr>
            <a:r>
              <a:rPr lang="es-ES" sz="1200" spc="-97" dirty="0">
                <a:latin typeface="Tahoma"/>
                <a:cs typeface="Tahoma"/>
              </a:rPr>
              <a:t>El incremento en remesas viene dado por un mayor número de transacciones</a:t>
            </a:r>
          </a:p>
          <a:p>
            <a:pPr marL="179917" marR="1193860" indent="-171450" defTabSz="609630">
              <a:lnSpc>
                <a:spcPct val="112200"/>
              </a:lnSpc>
              <a:spcBef>
                <a:spcPts val="67"/>
              </a:spcBef>
              <a:buFont typeface="Arial" panose="020B0604020202020204" pitchFamily="34" charset="0"/>
              <a:buChar char="•"/>
              <a:defRPr/>
            </a:pPr>
            <a:r>
              <a:rPr lang="es-ES" sz="1200" spc="-97" dirty="0">
                <a:solidFill>
                  <a:sysClr val="windowText" lastClr="000000"/>
                </a:solidFill>
                <a:latin typeface="Tahoma"/>
                <a:cs typeface="Tahoma"/>
              </a:rPr>
              <a:t>La transacción promedio solo ha incrementado un 1.3% llegando a </a:t>
            </a:r>
            <a:r>
              <a:rPr lang="es-ES" sz="1200" b="1" spc="-97" dirty="0">
                <a:solidFill>
                  <a:schemeClr val="accent6"/>
                </a:solidFill>
                <a:latin typeface="Tahoma"/>
                <a:cs typeface="Tahoma"/>
              </a:rPr>
              <a:t>$394 USD en Feb 2024</a:t>
            </a:r>
          </a:p>
          <a:p>
            <a:pPr marL="179917" marR="1193860" indent="-171450" defTabSz="609630">
              <a:lnSpc>
                <a:spcPct val="112200"/>
              </a:lnSpc>
              <a:spcBef>
                <a:spcPts val="67"/>
              </a:spcBef>
              <a:buFont typeface="Arial" panose="020B0604020202020204" pitchFamily="34" charset="0"/>
              <a:buChar char="•"/>
              <a:defRPr/>
            </a:pPr>
            <a:r>
              <a:rPr lang="es-ES" sz="1200" spc="-97" dirty="0">
                <a:latin typeface="Tahoma"/>
                <a:cs typeface="Tahoma"/>
              </a:rPr>
              <a:t>La apreciación del peso afecta hogar mexicano</a:t>
            </a:r>
          </a:p>
          <a:p>
            <a:pPr marL="179917" marR="1193860" indent="-171450" defTabSz="609630">
              <a:lnSpc>
                <a:spcPct val="112200"/>
              </a:lnSpc>
              <a:spcBef>
                <a:spcPts val="67"/>
              </a:spcBef>
              <a:buFont typeface="Arial" panose="020B0604020202020204" pitchFamily="34" charset="0"/>
              <a:buChar char="•"/>
              <a:defRPr/>
            </a:pPr>
            <a:endParaRPr lang="es-ES" sz="1200" spc="-97" dirty="0">
              <a:solidFill>
                <a:sysClr val="windowText" lastClr="000000"/>
              </a:solidFill>
              <a:latin typeface="Tahoma"/>
              <a:cs typeface="Tahoma"/>
            </a:endParaRPr>
          </a:p>
          <a:p>
            <a:pPr marL="179917" marR="1193860" indent="-171450" defTabSz="609630">
              <a:lnSpc>
                <a:spcPct val="112200"/>
              </a:lnSpc>
              <a:spcBef>
                <a:spcPts val="67"/>
              </a:spcBef>
              <a:buFont typeface="Arial" panose="020B0604020202020204" pitchFamily="34" charset="0"/>
              <a:buChar char="•"/>
              <a:defRPr/>
            </a:pPr>
            <a:endParaRPr lang="es-ES" sz="1200" spc="-97" dirty="0">
              <a:solidFill>
                <a:srgbClr val="FF8532"/>
              </a:solidFill>
              <a:latin typeface="Tahoma"/>
              <a:cs typeface="Tahoma"/>
            </a:endParaRPr>
          </a:p>
        </p:txBody>
      </p:sp>
      <p:sp>
        <p:nvSpPr>
          <p:cNvPr id="42" name="CuadroTexto 41">
            <a:extLst>
              <a:ext uri="{FF2B5EF4-FFF2-40B4-BE49-F238E27FC236}">
                <a16:creationId xmlns:a16="http://schemas.microsoft.com/office/drawing/2014/main" id="{2DBB1E13-E060-D9AF-E387-261193AD6BCD}"/>
              </a:ext>
            </a:extLst>
          </p:cNvPr>
          <p:cNvSpPr txBox="1"/>
          <p:nvPr/>
        </p:nvSpPr>
        <p:spPr>
          <a:xfrm>
            <a:off x="5117558" y="907474"/>
            <a:ext cx="3134207" cy="430887"/>
          </a:xfrm>
          <a:prstGeom prst="rect">
            <a:avLst/>
          </a:prstGeom>
          <a:noFill/>
        </p:spPr>
        <p:txBody>
          <a:bodyPr wrap="square" rtlCol="0">
            <a:spAutoFit/>
          </a:bodyPr>
          <a:lstStyle/>
          <a:p>
            <a:r>
              <a:rPr lang="es-MX" sz="1050" b="1" dirty="0">
                <a:solidFill>
                  <a:srgbClr val="FF8532"/>
                </a:solidFill>
              </a:rPr>
              <a:t>Contribución al crecimiento de remesas último año móvil  Febrero 2024</a:t>
            </a:r>
            <a:endParaRPr lang="es-MX" sz="1050" dirty="0">
              <a:solidFill>
                <a:srgbClr val="FF8532"/>
              </a:solidFill>
            </a:endParaRPr>
          </a:p>
        </p:txBody>
      </p:sp>
      <p:sp>
        <p:nvSpPr>
          <p:cNvPr id="43" name="CuadroTexto 42">
            <a:extLst>
              <a:ext uri="{FF2B5EF4-FFF2-40B4-BE49-F238E27FC236}">
                <a16:creationId xmlns:a16="http://schemas.microsoft.com/office/drawing/2014/main" id="{2524E6D9-5107-21C3-6A0C-12E64AA2792F}"/>
              </a:ext>
            </a:extLst>
          </p:cNvPr>
          <p:cNvSpPr txBox="1"/>
          <p:nvPr/>
        </p:nvSpPr>
        <p:spPr>
          <a:xfrm>
            <a:off x="352533" y="5904204"/>
            <a:ext cx="3134207" cy="253916"/>
          </a:xfrm>
          <a:prstGeom prst="rect">
            <a:avLst/>
          </a:prstGeom>
          <a:noFill/>
        </p:spPr>
        <p:txBody>
          <a:bodyPr wrap="square" rtlCol="0">
            <a:spAutoFit/>
          </a:bodyPr>
          <a:lstStyle/>
          <a:p>
            <a:r>
              <a:rPr lang="es-MX" sz="1050" b="1" dirty="0">
                <a:solidFill>
                  <a:srgbClr val="FF8532"/>
                </a:solidFill>
              </a:rPr>
              <a:t>Fuente: Banco de México hasta Febrero 2024</a:t>
            </a:r>
            <a:endParaRPr lang="es-MX" sz="1050" dirty="0">
              <a:solidFill>
                <a:srgbClr val="FF8532"/>
              </a:solidFill>
            </a:endParaRPr>
          </a:p>
        </p:txBody>
      </p:sp>
      <p:sp>
        <p:nvSpPr>
          <p:cNvPr id="44" name="CuadroTexto 43">
            <a:extLst>
              <a:ext uri="{FF2B5EF4-FFF2-40B4-BE49-F238E27FC236}">
                <a16:creationId xmlns:a16="http://schemas.microsoft.com/office/drawing/2014/main" id="{8417F2AB-26E9-48B0-2FAF-6EEF25CA70E0}"/>
              </a:ext>
            </a:extLst>
          </p:cNvPr>
          <p:cNvSpPr txBox="1"/>
          <p:nvPr/>
        </p:nvSpPr>
        <p:spPr>
          <a:xfrm>
            <a:off x="6505804" y="2700975"/>
            <a:ext cx="3134207" cy="200055"/>
          </a:xfrm>
          <a:prstGeom prst="rect">
            <a:avLst/>
          </a:prstGeom>
          <a:noFill/>
        </p:spPr>
        <p:txBody>
          <a:bodyPr wrap="square" rtlCol="0">
            <a:spAutoFit/>
          </a:bodyPr>
          <a:lstStyle/>
          <a:p>
            <a:r>
              <a:rPr lang="es-MX" sz="700" b="1" dirty="0">
                <a:solidFill>
                  <a:schemeClr val="accent6"/>
                </a:solidFill>
              </a:rPr>
              <a:t>Fuente: Beastrategy con data de Banxico</a:t>
            </a:r>
            <a:endParaRPr lang="es-MX" sz="700" dirty="0">
              <a:solidFill>
                <a:schemeClr val="accent6"/>
              </a:solidFill>
            </a:endParaRPr>
          </a:p>
        </p:txBody>
      </p:sp>
      <p:sp>
        <p:nvSpPr>
          <p:cNvPr id="45" name="CuadroTexto 44">
            <a:extLst>
              <a:ext uri="{FF2B5EF4-FFF2-40B4-BE49-F238E27FC236}">
                <a16:creationId xmlns:a16="http://schemas.microsoft.com/office/drawing/2014/main" id="{D0E4E1D6-563E-10FB-49BD-234DD0513DBC}"/>
              </a:ext>
            </a:extLst>
          </p:cNvPr>
          <p:cNvSpPr txBox="1"/>
          <p:nvPr/>
        </p:nvSpPr>
        <p:spPr>
          <a:xfrm>
            <a:off x="7454393" y="5265733"/>
            <a:ext cx="3134207" cy="253916"/>
          </a:xfrm>
          <a:prstGeom prst="rect">
            <a:avLst/>
          </a:prstGeom>
          <a:noFill/>
        </p:spPr>
        <p:txBody>
          <a:bodyPr wrap="square" rtlCol="0">
            <a:spAutoFit/>
          </a:bodyPr>
          <a:lstStyle/>
          <a:p>
            <a:r>
              <a:rPr lang="es-MX" sz="1050" b="1" dirty="0">
                <a:solidFill>
                  <a:srgbClr val="FF8532"/>
                </a:solidFill>
              </a:rPr>
              <a:t>Fuente: El Economista</a:t>
            </a:r>
            <a:endParaRPr lang="es-MX" sz="1050" dirty="0">
              <a:solidFill>
                <a:srgbClr val="FF8532"/>
              </a:solidFill>
            </a:endParaRPr>
          </a:p>
        </p:txBody>
      </p:sp>
      <p:sp>
        <p:nvSpPr>
          <p:cNvPr id="46" name="Rectángulo 45">
            <a:extLst>
              <a:ext uri="{FF2B5EF4-FFF2-40B4-BE49-F238E27FC236}">
                <a16:creationId xmlns:a16="http://schemas.microsoft.com/office/drawing/2014/main" id="{A8C59615-8ADA-EDFB-3EB2-BA2B0C4BB181}"/>
              </a:ext>
            </a:extLst>
          </p:cNvPr>
          <p:cNvSpPr/>
          <p:nvPr/>
        </p:nvSpPr>
        <p:spPr>
          <a:xfrm>
            <a:off x="0" y="0"/>
            <a:ext cx="338454" cy="6858000"/>
          </a:xfrm>
          <a:prstGeom prst="rect">
            <a:avLst/>
          </a:prstGeom>
          <a:solidFill>
            <a:srgbClr val="FF8532"/>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s-MX" b="1" dirty="0">
                <a:solidFill>
                  <a:schemeClr val="tx1"/>
                </a:solidFill>
              </a:rPr>
              <a:t>Remesas</a:t>
            </a:r>
          </a:p>
        </p:txBody>
      </p:sp>
      <p:graphicFrame>
        <p:nvGraphicFramePr>
          <p:cNvPr id="52" name="Gráfico 51">
            <a:extLst>
              <a:ext uri="{FF2B5EF4-FFF2-40B4-BE49-F238E27FC236}">
                <a16:creationId xmlns:a16="http://schemas.microsoft.com/office/drawing/2014/main" id="{6A8DDE53-15DE-2458-5373-9B524537615F}"/>
              </a:ext>
            </a:extLst>
          </p:cNvPr>
          <p:cNvGraphicFramePr>
            <a:graphicFrameLocks/>
          </p:cNvGraphicFramePr>
          <p:nvPr>
            <p:extLst>
              <p:ext uri="{D42A27DB-BD31-4B8C-83A1-F6EECF244321}">
                <p14:modId xmlns:p14="http://schemas.microsoft.com/office/powerpoint/2010/main" val="3739095502"/>
              </p:ext>
            </p:extLst>
          </p:nvPr>
        </p:nvGraphicFramePr>
        <p:xfrm>
          <a:off x="5213446" y="1338351"/>
          <a:ext cx="2771502" cy="135365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8329643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EASTrategy Template" id="{68FD5AA7-7531-0641-AA01-CEA6B4D6F80E}" vid="{2B983729-2C35-6F47-97D0-F5FB21E91AFE}"/>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reen and Orange Modern Employee Training Presentation (1)" id="{C78BC3F6-4582-4348-83B1-B3EB12D29D7B}" vid="{262670F3-C3D2-6C40-B0CF-457C1285ADA2}"/>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32793</TotalTime>
  <Words>1863</Words>
  <Application>Microsoft Macintosh PowerPoint</Application>
  <PresentationFormat>Panorámica</PresentationFormat>
  <Paragraphs>357</Paragraphs>
  <Slides>13</Slides>
  <Notes>6</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13</vt:i4>
      </vt:variant>
    </vt:vector>
  </HeadingPairs>
  <TitlesOfParts>
    <vt:vector size="22" baseType="lpstr">
      <vt:lpstr>Aptos</vt:lpstr>
      <vt:lpstr>Arial</vt:lpstr>
      <vt:lpstr>Calibri</vt:lpstr>
      <vt:lpstr>Lucida Sans Unicode</vt:lpstr>
      <vt:lpstr>Tahoma</vt:lpstr>
      <vt:lpstr>Trebuchet MS</vt:lpstr>
      <vt:lpstr>Verdana</vt:lpstr>
      <vt:lpstr>1_Office Theme</vt:lpstr>
      <vt:lpstr>2_Office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edgar jandette</dc:creator>
  <cp:lastModifiedBy>edgar jandette</cp:lastModifiedBy>
  <cp:revision>2</cp:revision>
  <dcterms:created xsi:type="dcterms:W3CDTF">2024-03-14T02:36:48Z</dcterms:created>
  <dcterms:modified xsi:type="dcterms:W3CDTF">2024-04-10T20:15:25Z</dcterms:modified>
</cp:coreProperties>
</file>