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57" r:id="rId5"/>
    <p:sldId id="260" r:id="rId6"/>
    <p:sldId id="269" r:id="rId7"/>
    <p:sldId id="273" r:id="rId8"/>
    <p:sldId id="271" r:id="rId9"/>
    <p:sldId id="265" r:id="rId10"/>
    <p:sldId id="274" r:id="rId11"/>
    <p:sldId id="258" r:id="rId12"/>
    <p:sldId id="259" r:id="rId13"/>
    <p:sldId id="281" r:id="rId14"/>
    <p:sldId id="279" r:id="rId15"/>
    <p:sldId id="280" r:id="rId16"/>
    <p:sldId id="263" r:id="rId17"/>
    <p:sldId id="270" r:id="rId18"/>
    <p:sldId id="276" r:id="rId19"/>
    <p:sldId id="272" r:id="rId20"/>
    <p:sldId id="267" r:id="rId21"/>
    <p:sldId id="277" r:id="rId22"/>
    <p:sldId id="278" r:id="rId2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86470" autoAdjust="0"/>
  </p:normalViewPr>
  <p:slideViewPr>
    <p:cSldViewPr showGuides="1">
      <p:cViewPr varScale="1">
        <p:scale>
          <a:sx n="107" d="100"/>
          <a:sy n="107" d="100"/>
        </p:scale>
        <p:origin x="138" y="168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11/8/2017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11/8/2017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14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5213" y="6432551"/>
            <a:ext cx="5653087" cy="273049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2612" y="6432551"/>
            <a:ext cx="1371600" cy="273049"/>
          </a:xfrm>
        </p:spPr>
        <p:txBody>
          <a:bodyPr/>
          <a:lstStyle/>
          <a:p>
            <a:fld id="{3E0FA9E5-6744-4841-888F-9E7CC0C2B7EC}" type="datetimeFigureOut">
              <a:rPr lang="en-US" smtClean="0"/>
              <a:t>11/8/2017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2812" y="6432551"/>
            <a:ext cx="1219201" cy="273049"/>
          </a:xfrm>
        </p:spPr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11/8/2017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11/8/2017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4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11/8/2017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11/8/2017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11/8/2017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11/8/2017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5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11/8/2017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11/8/2017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11/8/2017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28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ybuhub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inoytownhall.com/" TargetMode="External"/><Relationship Id="rId3" Type="http://schemas.openxmlformats.org/officeDocument/2006/relationships/image" Target="../media/image11.jpeg"/><Relationship Id="rId7" Type="http://schemas.openxmlformats.org/officeDocument/2006/relationships/hyperlink" Target="http://www.californila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shkaster.com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DrCat@LuibHealthCenter.co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://www.luibhealthcenter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0812" y="1752600"/>
            <a:ext cx="7772400" cy="251460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8000" dirty="0">
                <a:solidFill>
                  <a:schemeClr val="accent1">
                    <a:lumMod val="75000"/>
                  </a:schemeClr>
                </a:solidFill>
              </a:rPr>
              <a:t>Millennials, Innovation &amp; Technology</a:t>
            </a:r>
            <a:br>
              <a:rPr lang="en-US" altLang="en-US" dirty="0">
                <a:solidFill>
                  <a:srgbClr val="1C1C1C"/>
                </a:solidFill>
              </a:rPr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F19308-8797-407E-9FC6-278E09522FD0}"/>
              </a:ext>
            </a:extLst>
          </p:cNvPr>
          <p:cNvSpPr txBox="1"/>
          <p:nvPr/>
        </p:nvSpPr>
        <p:spPr>
          <a:xfrm>
            <a:off x="1370012" y="3886200"/>
            <a:ext cx="5409686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sz="2000" b="1" dirty="0"/>
              <a:t>With Dr. Catherine </a:t>
            </a:r>
            <a:r>
              <a:rPr lang="en-US" sz="2000" b="1" dirty="0" err="1"/>
              <a:t>Sy</a:t>
            </a:r>
            <a:r>
              <a:rPr lang="en-US" sz="2000" b="1" dirty="0"/>
              <a:t> </a:t>
            </a:r>
            <a:r>
              <a:rPr lang="en-US" sz="2000" b="1" dirty="0" err="1"/>
              <a:t>Luib</a:t>
            </a:r>
            <a:endParaRPr lang="en-US" sz="2000" b="1" dirty="0"/>
          </a:p>
          <a:p>
            <a:r>
              <a:rPr lang="en-US" sz="2000" b="1" dirty="0"/>
              <a:t>FPACC Vice President of Digital Technology</a:t>
            </a:r>
          </a:p>
        </p:txBody>
      </p:sp>
    </p:spTree>
    <p:extLst>
      <p:ext uri="{BB962C8B-B14F-4D97-AF65-F5344CB8AC3E}">
        <p14:creationId xmlns:p14="http://schemas.microsoft.com/office/powerpoint/2010/main" val="36581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2A823-CBC5-47E6-9EC1-95224315A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1981200"/>
            <a:ext cx="8686801" cy="4191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5400" dirty="0"/>
              <a:t>What are millennials seeking when buying &amp; doing business? </a:t>
            </a:r>
          </a:p>
        </p:txBody>
      </p:sp>
    </p:spTree>
    <p:extLst>
      <p:ext uri="{BB962C8B-B14F-4D97-AF65-F5344CB8AC3E}">
        <p14:creationId xmlns:p14="http://schemas.microsoft.com/office/powerpoint/2010/main" val="81923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4A766-C369-4EFB-BB42-0347EEBAA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1676400"/>
            <a:ext cx="8686801" cy="4191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altLang="en-US" sz="5400" dirty="0">
                <a:solidFill>
                  <a:srgbClr val="222222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What are effective technologies, apps, platforms, </a:t>
            </a:r>
            <a:r>
              <a:rPr lang="en-US" altLang="en-US" sz="5400" dirty="0" err="1">
                <a:solidFill>
                  <a:srgbClr val="222222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softwares</a:t>
            </a:r>
            <a:r>
              <a:rPr lang="en-US" altLang="en-US" sz="5400" dirty="0">
                <a:solidFill>
                  <a:srgbClr val="222222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to market/communicate business to millennials?</a:t>
            </a:r>
            <a:r>
              <a:rPr lang="en-US" altLang="en-US" sz="7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en-US" sz="7000" dirty="0"/>
              <a:t> </a:t>
            </a:r>
            <a:endParaRPr lang="en-US" altLang="en-US" sz="7000" dirty="0">
              <a:latin typeface="Arial" panose="020B0604020202020204" pitchFamily="34" charset="0"/>
            </a:endParaRP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18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605C6-71D0-43FC-B181-D89A975C9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1524000"/>
            <a:ext cx="8686801" cy="419100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5400" dirty="0"/>
              <a:t>What are some tips for small business owners/entrepreneurs in forming strategic business partnerships with this demographic?</a:t>
            </a:r>
          </a:p>
        </p:txBody>
      </p:sp>
    </p:spTree>
    <p:extLst>
      <p:ext uri="{BB962C8B-B14F-4D97-AF65-F5344CB8AC3E}">
        <p14:creationId xmlns:p14="http://schemas.microsoft.com/office/powerpoint/2010/main" val="89724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12" y="762000"/>
            <a:ext cx="4152899" cy="1066800"/>
          </a:xfrm>
        </p:spPr>
        <p:txBody>
          <a:bodyPr>
            <a:noAutofit/>
          </a:bodyPr>
          <a:lstStyle/>
          <a:p>
            <a:r>
              <a:rPr lang="en-US" sz="9600" dirty="0"/>
              <a:t>Q &amp; A</a:t>
            </a:r>
          </a:p>
        </p:txBody>
      </p:sp>
      <p:pic>
        <p:nvPicPr>
          <p:cNvPr id="1026" name="Picture 2" descr="Image result for millennial questions">
            <a:extLst>
              <a:ext uri="{FF2B5EF4-FFF2-40B4-BE49-F238E27FC236}">
                <a16:creationId xmlns:a16="http://schemas.microsoft.com/office/drawing/2014/main" id="{F50FAF99-C9B3-4045-92A9-8C1DC8FD39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2" y="1752600"/>
            <a:ext cx="813347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24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988" y="514350"/>
            <a:ext cx="8686801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6600" dirty="0" err="1">
                <a:solidFill>
                  <a:schemeClr val="accent1">
                    <a:lumMod val="75000"/>
                  </a:schemeClr>
                </a:solidFill>
              </a:rPr>
              <a:t>Ryyn</a:t>
            </a:r>
            <a:r>
              <a:rPr lang="en-US" altLang="en-US" sz="6600" dirty="0">
                <a:solidFill>
                  <a:schemeClr val="accent1">
                    <a:lumMod val="75000"/>
                  </a:schemeClr>
                </a:solidFill>
              </a:rPr>
              <a:t> Schumacher </a:t>
            </a:r>
            <a:br>
              <a:rPr lang="en-US" altLang="en-US" sz="8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MBA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AA34CD-DB22-4BA9-A88E-1C1905C9D72E}"/>
              </a:ext>
            </a:extLst>
          </p:cNvPr>
          <p:cNvSpPr/>
          <p:nvPr/>
        </p:nvSpPr>
        <p:spPr>
          <a:xfrm>
            <a:off x="4799012" y="1905000"/>
            <a:ext cx="609282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  <a:t>Young Business United</a:t>
            </a:r>
          </a:p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www.ybuhub.com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747-477-5022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6EBBC2-040A-43FB-9CB0-44FED586C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88" y="1981200"/>
            <a:ext cx="3360362" cy="4152900"/>
          </a:xfrm>
          <a:prstGeom prst="rect">
            <a:avLst/>
          </a:prstGeom>
        </p:spPr>
      </p:pic>
      <p:pic>
        <p:nvPicPr>
          <p:cNvPr id="1030" name="Picture 6" descr="YBU.png">
            <a:extLst>
              <a:ext uri="{FF2B5EF4-FFF2-40B4-BE49-F238E27FC236}">
                <a16:creationId xmlns:a16="http://schemas.microsoft.com/office/drawing/2014/main" id="{43ABE2A4-BB7E-4E50-9D3E-B082BF054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2" y="3597711"/>
            <a:ext cx="1164979" cy="14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C0BE7C9-919E-4CB3-B300-9319E4761BF1}"/>
              </a:ext>
            </a:extLst>
          </p:cNvPr>
          <p:cNvSpPr/>
          <p:nvPr/>
        </p:nvSpPr>
        <p:spPr>
          <a:xfrm>
            <a:off x="4657350" y="4336375"/>
            <a:ext cx="6092825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b="1" dirty="0">
                <a:solidFill>
                  <a:srgbClr val="374C81"/>
                </a:solidFill>
                <a:latin typeface="Palatino Linotype" panose="02040502050505030304" pitchFamily="18" charset="0"/>
              </a:rPr>
            </a:br>
            <a:br>
              <a:rPr lang="en-US" b="1" dirty="0">
                <a:solidFill>
                  <a:srgbClr val="374C81"/>
                </a:solidFill>
                <a:latin typeface="Palatino Linotype" panose="02040502050505030304" pitchFamily="18" charset="0"/>
              </a:rPr>
            </a:br>
            <a:endParaRPr lang="en-US" alt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</a:rPr>
              <a:t>Sign Up on our landing page for upcoming promotions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67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988" y="514350"/>
            <a:ext cx="8686801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6600" dirty="0">
                <a:solidFill>
                  <a:schemeClr val="accent1">
                    <a:lumMod val="75000"/>
                  </a:schemeClr>
                </a:solidFill>
              </a:rPr>
              <a:t>William </a:t>
            </a:r>
            <a:r>
              <a:rPr lang="en-US" altLang="en-US" sz="6600" dirty="0" err="1">
                <a:solidFill>
                  <a:schemeClr val="accent1">
                    <a:lumMod val="75000"/>
                  </a:schemeClr>
                </a:solidFill>
              </a:rPr>
              <a:t>Peetoom</a:t>
            </a:r>
            <a:br>
              <a:rPr lang="en-US" altLang="en-US" sz="8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RCFE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AA34CD-DB22-4BA9-A88E-1C1905C9D72E}"/>
              </a:ext>
            </a:extLst>
          </p:cNvPr>
          <p:cNvSpPr/>
          <p:nvPr/>
        </p:nvSpPr>
        <p:spPr>
          <a:xfrm>
            <a:off x="4799012" y="1905000"/>
            <a:ext cx="609282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  <a:t>The Kaizen Group</a:t>
            </a:r>
          </a:p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www.thekaizengroup.us</a:t>
            </a:r>
          </a:p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858-333-6893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0BE7C9-919E-4CB3-B300-9319E4761BF1}"/>
              </a:ext>
            </a:extLst>
          </p:cNvPr>
          <p:cNvSpPr/>
          <p:nvPr/>
        </p:nvSpPr>
        <p:spPr>
          <a:xfrm>
            <a:off x="4657350" y="4336375"/>
            <a:ext cx="6092825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b="1" dirty="0">
                <a:solidFill>
                  <a:srgbClr val="374C81"/>
                </a:solidFill>
                <a:latin typeface="Palatino Linotype" panose="02040502050505030304" pitchFamily="18" charset="0"/>
              </a:rPr>
            </a:br>
            <a:br>
              <a:rPr lang="en-US" b="1" dirty="0">
                <a:solidFill>
                  <a:srgbClr val="374C81"/>
                </a:solidFill>
                <a:latin typeface="Palatino Linotype" panose="02040502050505030304" pitchFamily="18" charset="0"/>
              </a:rPr>
            </a:br>
            <a:endParaRPr lang="en-US" alt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</a:rPr>
              <a:t>Sign Up on our landing page for upcoming promotions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AF71F1-B3B7-41E0-8A44-62DD3A366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76" y="1981201"/>
            <a:ext cx="2745897" cy="36575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26FBB5-17D1-4DA0-B2FC-CDEA23B337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12" y="3657600"/>
            <a:ext cx="1524000" cy="152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ar: 5 Points 5">
            <a:extLst>
              <a:ext uri="{FF2B5EF4-FFF2-40B4-BE49-F238E27FC236}">
                <a16:creationId xmlns:a16="http://schemas.microsoft.com/office/drawing/2014/main" id="{0FDEC6CB-D3B9-4BEE-8546-426F4DB2EFA0}"/>
              </a:ext>
            </a:extLst>
          </p:cNvPr>
          <p:cNvSpPr/>
          <p:nvPr/>
        </p:nvSpPr>
        <p:spPr>
          <a:xfrm>
            <a:off x="4494212" y="5105400"/>
            <a:ext cx="304800" cy="228600"/>
          </a:xfrm>
          <a:prstGeom prst="star5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477D802E-CD98-415F-A6F5-DCC8E61F688D}"/>
              </a:ext>
            </a:extLst>
          </p:cNvPr>
          <p:cNvSpPr/>
          <p:nvPr/>
        </p:nvSpPr>
        <p:spPr>
          <a:xfrm>
            <a:off x="7770812" y="5132614"/>
            <a:ext cx="304800" cy="228600"/>
          </a:xfrm>
          <a:prstGeom prst="star5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AA34CD-DB22-4BA9-A88E-1C1905C9D72E}"/>
              </a:ext>
            </a:extLst>
          </p:cNvPr>
          <p:cNvSpPr/>
          <p:nvPr/>
        </p:nvSpPr>
        <p:spPr>
          <a:xfrm>
            <a:off x="2589212" y="381000"/>
            <a:ext cx="69342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  <a:t>Ishka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</a:rPr>
              <a:t>Villacisneros-Tusjakova</a:t>
            </a:r>
            <a:endParaRPr lang="en-US" altLang="en-US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</a:rPr>
              <a:t>Internet Visionary | Entrepreneur | Mom</a:t>
            </a:r>
          </a:p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2" y="1981200"/>
            <a:ext cx="2628900" cy="104140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12" y="1981200"/>
            <a:ext cx="2445385" cy="102870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612" y="1752600"/>
            <a:ext cx="1371600" cy="1371600"/>
          </a:xfrm>
          <a:prstGeom prst="rect">
            <a:avLst/>
          </a:prstGeom>
        </p:spPr>
      </p:pic>
      <p:pic>
        <p:nvPicPr>
          <p:cNvPr id="16" name="Picture 15" descr="Great Image 3.jpe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0" b="3985"/>
          <a:stretch/>
        </p:blipFill>
        <p:spPr>
          <a:xfrm>
            <a:off x="1370012" y="1828800"/>
            <a:ext cx="3231964" cy="424350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4AA34CD-DB22-4BA9-A88E-1C1905C9D72E}"/>
              </a:ext>
            </a:extLst>
          </p:cNvPr>
          <p:cNvSpPr/>
          <p:nvPr/>
        </p:nvSpPr>
        <p:spPr>
          <a:xfrm>
            <a:off x="4799012" y="3124200"/>
            <a:ext cx="7086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Ishkaster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Media 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(626) 808-4778 ext 101 | www.ishkaster.com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Californila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hlinkClick r:id="rId7"/>
              </a:rPr>
              <a:t>(626) 272-9404 | www.californila.com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Pinoy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Town Hall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(855) PINOYTH |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hlinkClick r:id="rId8"/>
              </a:rPr>
              <a:t>www.pinoytownhall.com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22812" y="548640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b="1" i="1" dirty="0"/>
              <a:t>Enter ISHKAV in any of our websites' coupon box and get a FREE Consultation or a Special Discount!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6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6000" dirty="0">
                <a:solidFill>
                  <a:schemeClr val="accent1">
                    <a:lumMod val="75000"/>
                  </a:schemeClr>
                </a:solidFill>
              </a:rPr>
              <a:t>Ryan Winkle</a:t>
            </a:r>
            <a:br>
              <a:rPr lang="en-US" altLang="en-US" sz="80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31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AA34CD-DB22-4BA9-A88E-1C1905C9D72E}"/>
              </a:ext>
            </a:extLst>
          </p:cNvPr>
          <p:cNvSpPr/>
          <p:nvPr/>
        </p:nvSpPr>
        <p:spPr>
          <a:xfrm>
            <a:off x="4799012" y="2057400"/>
            <a:ext cx="6629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  <a:t>Innovative Urban Solutions</a:t>
            </a:r>
          </a:p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</a:rPr>
              <a:t>Ryan.d.winkle@gmail.com</a:t>
            </a:r>
            <a:endParaRPr lang="en-US" altLang="en-US" sz="3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</a:rPr>
              <a:t>Ryanwinkle.com</a:t>
            </a:r>
            <a:endParaRPr lang="en-US" altLang="en-US" sz="3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  <a:t>6027416465</a:t>
            </a:r>
            <a:b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altLang="en-US" sz="3600" b="1" dirty="0">
              <a:solidFill>
                <a:schemeClr val="accent1">
                  <a:lumMod val="75000"/>
                </a:schemeClr>
              </a:solidFill>
            </a:endParaRPr>
          </a:p>
          <a:p>
            <a:b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0FDEC6CB-D3B9-4BEE-8546-426F4DB2EFA0}"/>
              </a:ext>
            </a:extLst>
          </p:cNvPr>
          <p:cNvSpPr/>
          <p:nvPr/>
        </p:nvSpPr>
        <p:spPr>
          <a:xfrm>
            <a:off x="4494212" y="5105400"/>
            <a:ext cx="304800" cy="228600"/>
          </a:xfrm>
          <a:prstGeom prst="star5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477D802E-CD98-415F-A6F5-DCC8E61F688D}"/>
              </a:ext>
            </a:extLst>
          </p:cNvPr>
          <p:cNvSpPr/>
          <p:nvPr/>
        </p:nvSpPr>
        <p:spPr>
          <a:xfrm>
            <a:off x="7770812" y="5132614"/>
            <a:ext cx="304800" cy="228600"/>
          </a:xfrm>
          <a:prstGeom prst="star5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88CDC5-9474-40C0-8758-94E034BB228D}"/>
              </a:ext>
            </a:extLst>
          </p:cNvPr>
          <p:cNvSpPr/>
          <p:nvPr/>
        </p:nvSpPr>
        <p:spPr>
          <a:xfrm>
            <a:off x="1751012" y="2057400"/>
            <a:ext cx="2895600" cy="39624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C421B9-F125-411B-BA17-D5A487B694F4}"/>
              </a:ext>
            </a:extLst>
          </p:cNvPr>
          <p:cNvSpPr/>
          <p:nvPr/>
        </p:nvSpPr>
        <p:spPr>
          <a:xfrm>
            <a:off x="1751012" y="1752600"/>
            <a:ext cx="2895600" cy="42672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46812" y="4495800"/>
            <a:ext cx="1371600" cy="12954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99012" y="4724400"/>
            <a:ext cx="1371600" cy="7620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94612" y="4495800"/>
            <a:ext cx="1371600" cy="129540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2412" y="4495800"/>
            <a:ext cx="1371600" cy="129540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48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6000" dirty="0">
                <a:solidFill>
                  <a:schemeClr val="accent1">
                    <a:lumMod val="75000"/>
                  </a:schemeClr>
                </a:solidFill>
              </a:rPr>
              <a:t>Kelvin </a:t>
            </a:r>
            <a:r>
              <a:rPr lang="en-US" altLang="en-US" sz="6000" dirty="0" err="1">
                <a:solidFill>
                  <a:schemeClr val="accent1">
                    <a:lumMod val="75000"/>
                  </a:schemeClr>
                </a:solidFill>
              </a:rPr>
              <a:t>Parreño</a:t>
            </a:r>
            <a:r>
              <a:rPr lang="en-US" altLang="en-US" sz="8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US" altLang="en-US" sz="80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31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AA34CD-DB22-4BA9-A88E-1C1905C9D72E}"/>
              </a:ext>
            </a:extLst>
          </p:cNvPr>
          <p:cNvSpPr/>
          <p:nvPr/>
        </p:nvSpPr>
        <p:spPr>
          <a:xfrm>
            <a:off x="4720293" y="1338620"/>
            <a:ext cx="66294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  <a:t>Sweet Heaven Enterprises</a:t>
            </a:r>
          </a:p>
          <a:p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Sweetheaven_enterprise@yahoo.com</a:t>
            </a:r>
          </a:p>
          <a:p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www.Facebook.com/KYensSukaNatural</a:t>
            </a:r>
          </a:p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  <a:t>+63 933-501-1532</a:t>
            </a:r>
          </a:p>
          <a:p>
            <a:b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altLang="en-US" sz="3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Contact me for Sales of Organic Coconut Sugar, Syrup, Cyder, Amino Sauce and Customized Coconut Products</a:t>
            </a:r>
            <a:b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37D8C2-78DD-4352-8EEC-53D756E55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2" y="2171307"/>
            <a:ext cx="2359681" cy="27064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472B3C-EAC4-42AD-AA20-8D4D1E295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12" y="3467815"/>
            <a:ext cx="2667000" cy="98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0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6000" dirty="0">
                <a:solidFill>
                  <a:schemeClr val="accent1">
                    <a:lumMod val="75000"/>
                  </a:schemeClr>
                </a:solidFill>
              </a:rPr>
              <a:t>Dr. Catherine </a:t>
            </a:r>
            <a:r>
              <a:rPr lang="en-US" altLang="en-US" sz="6000" dirty="0" err="1">
                <a:solidFill>
                  <a:schemeClr val="accent1">
                    <a:lumMod val="75000"/>
                  </a:schemeClr>
                </a:solidFill>
              </a:rPr>
              <a:t>Sy</a:t>
            </a:r>
            <a:r>
              <a:rPr lang="en-US" altLang="en-US" sz="6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6000" dirty="0" err="1">
                <a:solidFill>
                  <a:schemeClr val="accent1">
                    <a:lumMod val="75000"/>
                  </a:schemeClr>
                </a:solidFill>
              </a:rPr>
              <a:t>Luib</a:t>
            </a:r>
            <a:r>
              <a:rPr lang="en-US" altLang="en-US" sz="6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US" altLang="en-US" sz="8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sz="3100" dirty="0">
                <a:solidFill>
                  <a:schemeClr val="accent1">
                    <a:lumMod val="75000"/>
                  </a:schemeClr>
                </a:solidFill>
              </a:rPr>
              <a:t>D.C., </a:t>
            </a:r>
            <a:r>
              <a:rPr lang="en-US" altLang="en-US" sz="3100" dirty="0" err="1">
                <a:solidFill>
                  <a:schemeClr val="accent1">
                    <a:lumMod val="75000"/>
                  </a:schemeClr>
                </a:solidFill>
              </a:rPr>
              <a:t>L.Ac</a:t>
            </a:r>
            <a:r>
              <a:rPr lang="en-US" altLang="en-US" sz="3100" dirty="0">
                <a:solidFill>
                  <a:schemeClr val="accent1">
                    <a:lumMod val="75000"/>
                  </a:schemeClr>
                </a:solidFill>
              </a:rPr>
              <a:t>., M.A.O.M., B.Sc. (Kin), CCH, CNLP</a:t>
            </a:r>
            <a:endParaRPr lang="en-US" sz="3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BF4875-CFD1-41EE-B40F-C87FBD7EF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2" y="1981199"/>
            <a:ext cx="2286000" cy="36020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AA34CD-DB22-4BA9-A88E-1C1905C9D72E}"/>
              </a:ext>
            </a:extLst>
          </p:cNvPr>
          <p:cNvSpPr/>
          <p:nvPr/>
        </p:nvSpPr>
        <p:spPr>
          <a:xfrm>
            <a:off x="3808412" y="1752600"/>
            <a:ext cx="76962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</a:rPr>
              <a:t>Luib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  <a:t> Health Center</a:t>
            </a:r>
          </a:p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DrCat@LuibHealthCenter.com</a:t>
            </a:r>
            <a:endParaRPr lang="en-US" altLang="en-US" sz="3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www.LuibhealthCenter.com</a:t>
            </a:r>
            <a:endParaRPr lang="en-US" altLang="en-US" sz="3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  <a:t>Follow us on Facebook &amp; Instagram</a:t>
            </a:r>
          </a:p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  <a:t>760-683-8738</a:t>
            </a:r>
          </a:p>
          <a:p>
            <a:b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  <a:t>Special Offer  </a:t>
            </a:r>
          </a:p>
          <a:p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</a:rPr>
              <a:t>FREE PDF RECIPES 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for Brain &amp; Body Performance Enhancement </a:t>
            </a:r>
          </a:p>
          <a:p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</a:rPr>
              <a:t>FREE CONSULTATION 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for Brain &amp; Body Performance Enhancement</a:t>
            </a:r>
          </a:p>
          <a:p>
            <a:b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0FDEC6CB-D3B9-4BEE-8546-426F4DB2EFA0}"/>
              </a:ext>
            </a:extLst>
          </p:cNvPr>
          <p:cNvSpPr/>
          <p:nvPr/>
        </p:nvSpPr>
        <p:spPr>
          <a:xfrm>
            <a:off x="3988170" y="4822016"/>
            <a:ext cx="304800" cy="228600"/>
          </a:xfrm>
          <a:prstGeom prst="star5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477D802E-CD98-415F-A6F5-DCC8E61F688D}"/>
              </a:ext>
            </a:extLst>
          </p:cNvPr>
          <p:cNvSpPr/>
          <p:nvPr/>
        </p:nvSpPr>
        <p:spPr>
          <a:xfrm>
            <a:off x="6780212" y="4822016"/>
            <a:ext cx="304800" cy="228600"/>
          </a:xfrm>
          <a:prstGeom prst="star5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0FDC05-F0CF-4985-B8F8-A18AA23392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12" y="3810000"/>
            <a:ext cx="2189811" cy="18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5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solidFill>
                  <a:srgbClr val="1C1C1C"/>
                </a:solidFill>
              </a:rPr>
              <a:t>“Millennials, Innovation &amp; Technology”</a:t>
            </a:r>
            <a:br>
              <a:rPr lang="en-US" altLang="en-US" dirty="0">
                <a:solidFill>
                  <a:srgbClr val="1C1C1C"/>
                </a:solidFill>
              </a:rPr>
            </a:br>
            <a:r>
              <a:rPr lang="en-US" altLang="en-US" dirty="0">
                <a:solidFill>
                  <a:srgbClr val="1C1C1C"/>
                </a:solidFill>
              </a:rPr>
              <a:t>Workshop Moderator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BF4875-CFD1-41EE-B40F-C87FBD7EF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12" y="1861276"/>
            <a:ext cx="2742106" cy="39981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E14672-6081-486A-856F-5F7BB9FB2F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13" y="3783830"/>
            <a:ext cx="2742106" cy="23351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AA34CD-DB22-4BA9-A88E-1C1905C9D72E}"/>
              </a:ext>
            </a:extLst>
          </p:cNvPr>
          <p:cNvSpPr/>
          <p:nvPr/>
        </p:nvSpPr>
        <p:spPr>
          <a:xfrm>
            <a:off x="4799012" y="2180272"/>
            <a:ext cx="609282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</a:rPr>
              <a:t>Luib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  <a:t> Health Center</a:t>
            </a:r>
            <a:b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  <a:t>Dr. Catherine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</a:rPr>
              <a:t>Sy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</a:rPr>
              <a:t>Luib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US" altLang="en-US" sz="4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D.C., 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</a:rPr>
              <a:t>L.Ac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., M.A.O.M., B.Sc. (Kin), CCH, CNLP</a:t>
            </a:r>
          </a:p>
          <a:p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Author | Speaker | Philanthropist</a:t>
            </a:r>
          </a:p>
          <a:p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solidFill>
                  <a:srgbClr val="1C1C1C"/>
                </a:solidFill>
              </a:rPr>
              <a:t>“Millennials, Innovation &amp; Technology”</a:t>
            </a:r>
            <a:br>
              <a:rPr lang="en-US" altLang="en-US" dirty="0">
                <a:solidFill>
                  <a:srgbClr val="1C1C1C"/>
                </a:solidFill>
              </a:rPr>
            </a:br>
            <a:r>
              <a:rPr lang="en-US" altLang="en-US" dirty="0">
                <a:solidFill>
                  <a:srgbClr val="1C1C1C"/>
                </a:solidFill>
              </a:rPr>
              <a:t>Workshop Panel Speaker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AA34CD-DB22-4BA9-A88E-1C1905C9D72E}"/>
              </a:ext>
            </a:extLst>
          </p:cNvPr>
          <p:cNvSpPr/>
          <p:nvPr/>
        </p:nvSpPr>
        <p:spPr>
          <a:xfrm>
            <a:off x="4799012" y="2180272"/>
            <a:ext cx="60928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  <a:t>Young Business United</a:t>
            </a:r>
            <a:b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</a:rPr>
              <a:t>Ryyn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  <a:t> Schumacher </a:t>
            </a:r>
            <a:br>
              <a:rPr lang="en-US" altLang="en-US" sz="4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MBA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6EBBC2-040A-43FB-9CB0-44FED586C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88" y="1981200"/>
            <a:ext cx="3360362" cy="4152900"/>
          </a:xfrm>
          <a:prstGeom prst="rect">
            <a:avLst/>
          </a:prstGeom>
        </p:spPr>
      </p:pic>
      <p:pic>
        <p:nvPicPr>
          <p:cNvPr id="1030" name="Picture 6" descr="YBU.png">
            <a:extLst>
              <a:ext uri="{FF2B5EF4-FFF2-40B4-BE49-F238E27FC236}">
                <a16:creationId xmlns:a16="http://schemas.microsoft.com/office/drawing/2014/main" id="{43ABE2A4-BB7E-4E50-9D3E-B082BF054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83" y="4057650"/>
            <a:ext cx="13144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50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F3AEF6-51B0-4704-9DAA-1A4B503EE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612" y="3962400"/>
            <a:ext cx="1847033" cy="1843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solidFill>
                  <a:srgbClr val="1C1C1C"/>
                </a:solidFill>
              </a:rPr>
              <a:t>“Millennials, Innovation &amp; Technology”</a:t>
            </a:r>
            <a:br>
              <a:rPr lang="en-US" altLang="en-US" dirty="0">
                <a:solidFill>
                  <a:srgbClr val="1C1C1C"/>
                </a:solidFill>
              </a:rPr>
            </a:br>
            <a:r>
              <a:rPr lang="en-US" altLang="en-US" dirty="0">
                <a:solidFill>
                  <a:srgbClr val="1C1C1C"/>
                </a:solidFill>
              </a:rPr>
              <a:t>Workshop Panel Speaker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AA34CD-DB22-4BA9-A88E-1C1905C9D72E}"/>
              </a:ext>
            </a:extLst>
          </p:cNvPr>
          <p:cNvSpPr/>
          <p:nvPr/>
        </p:nvSpPr>
        <p:spPr>
          <a:xfrm>
            <a:off x="4570412" y="2057400"/>
            <a:ext cx="71628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  <a:t>The Kaizen Group</a:t>
            </a:r>
            <a:b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  <a:t>William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</a:rPr>
              <a:t>Peetoom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US" altLang="en-US" sz="4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RCFE</a:t>
            </a:r>
          </a:p>
          <a:p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Digital Marketing Strategist | Home Healthcare Champion | Connector</a:t>
            </a:r>
          </a:p>
          <a:p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32E47F-4363-4FE8-B62C-DFAB09BAC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1981201"/>
            <a:ext cx="2745897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6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solidFill>
                  <a:srgbClr val="1C1C1C"/>
                </a:solidFill>
              </a:rPr>
              <a:t>“Millennials, Innovation &amp; Technology”</a:t>
            </a:r>
            <a:br>
              <a:rPr lang="en-US" altLang="en-US" dirty="0">
                <a:solidFill>
                  <a:srgbClr val="1C1C1C"/>
                </a:solidFill>
              </a:rPr>
            </a:br>
            <a:r>
              <a:rPr lang="en-US" altLang="en-US" dirty="0">
                <a:solidFill>
                  <a:srgbClr val="1C1C1C"/>
                </a:solidFill>
              </a:rPr>
              <a:t>Workshop Panel Speaker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AA34CD-DB22-4BA9-A88E-1C1905C9D72E}"/>
              </a:ext>
            </a:extLst>
          </p:cNvPr>
          <p:cNvSpPr/>
          <p:nvPr/>
        </p:nvSpPr>
        <p:spPr>
          <a:xfrm>
            <a:off x="4951412" y="3657600"/>
            <a:ext cx="69342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  <a:t>Ishka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</a:rPr>
              <a:t>Villacisneros-Tusjakova</a:t>
            </a:r>
            <a:endParaRPr lang="en-US" altLang="en-US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</a:rPr>
              <a:t>Internet Visionary | Entrepreneur | Mom</a:t>
            </a:r>
          </a:p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Great Image 3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0" b="3985"/>
          <a:stretch/>
        </p:blipFill>
        <p:spPr>
          <a:xfrm>
            <a:off x="1370012" y="1828800"/>
            <a:ext cx="3231964" cy="424350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2" y="2362200"/>
            <a:ext cx="2628900" cy="10414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12" y="2362200"/>
            <a:ext cx="2445385" cy="10287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612" y="21336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7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solidFill>
                  <a:srgbClr val="1C1C1C"/>
                </a:solidFill>
              </a:rPr>
              <a:t>“Millennials, Innovation &amp; Technology”</a:t>
            </a:r>
            <a:br>
              <a:rPr lang="en-US" altLang="en-US" dirty="0">
                <a:solidFill>
                  <a:srgbClr val="1C1C1C"/>
                </a:solidFill>
              </a:rPr>
            </a:br>
            <a:r>
              <a:rPr lang="en-US" altLang="en-US" dirty="0">
                <a:solidFill>
                  <a:srgbClr val="1C1C1C"/>
                </a:solidFill>
              </a:rPr>
              <a:t>Workshop Panel Speaker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AA34CD-DB22-4BA9-A88E-1C1905C9D72E}"/>
              </a:ext>
            </a:extLst>
          </p:cNvPr>
          <p:cNvSpPr/>
          <p:nvPr/>
        </p:nvSpPr>
        <p:spPr>
          <a:xfrm>
            <a:off x="4799012" y="2180272"/>
            <a:ext cx="60928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  <a:t>Innovative Urban Solutions</a:t>
            </a:r>
            <a:b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  <a:t>Ryan D. Winkle</a:t>
            </a:r>
            <a:br>
              <a:rPr lang="en-US" altLang="en-US" sz="48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C421B9-F125-411B-BA17-D5A487B694F4}"/>
              </a:ext>
            </a:extLst>
          </p:cNvPr>
          <p:cNvSpPr/>
          <p:nvPr/>
        </p:nvSpPr>
        <p:spPr>
          <a:xfrm>
            <a:off x="1751012" y="1752600"/>
            <a:ext cx="2895600" cy="42672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46812" y="3733800"/>
            <a:ext cx="1371600" cy="12954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99012" y="3962400"/>
            <a:ext cx="1371600" cy="7620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94612" y="3733800"/>
            <a:ext cx="1371600" cy="129540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2412" y="3733800"/>
            <a:ext cx="1371600" cy="129540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8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solidFill>
                  <a:srgbClr val="1C1C1C"/>
                </a:solidFill>
              </a:rPr>
              <a:t>“Millennials, Innovation &amp; Technology”</a:t>
            </a:r>
            <a:br>
              <a:rPr lang="en-US" altLang="en-US" dirty="0">
                <a:solidFill>
                  <a:srgbClr val="1C1C1C"/>
                </a:solidFill>
              </a:rPr>
            </a:br>
            <a:r>
              <a:rPr lang="en-US" altLang="en-US" dirty="0">
                <a:solidFill>
                  <a:srgbClr val="1C1C1C"/>
                </a:solidFill>
              </a:rPr>
              <a:t>Workshop Panel Speaker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AA34CD-DB22-4BA9-A88E-1C1905C9D72E}"/>
              </a:ext>
            </a:extLst>
          </p:cNvPr>
          <p:cNvSpPr/>
          <p:nvPr/>
        </p:nvSpPr>
        <p:spPr>
          <a:xfrm>
            <a:off x="4799012" y="2180272"/>
            <a:ext cx="609282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  <a:t>Sweet Heaven Enterprise</a:t>
            </a:r>
            <a:b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  <a:t>Kelvin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</a:rPr>
              <a:t>Parreño</a:t>
            </a:r>
            <a:br>
              <a:rPr lang="en-US" altLang="en-US" sz="4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Founder | President | Competitive Entrepreneur</a:t>
            </a:r>
          </a:p>
          <a:p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979BC1-29C9-4949-B98F-6F99A3039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2" y="2171307"/>
            <a:ext cx="2359681" cy="27064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42627D-A722-49A0-A411-1D2479040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187" y="3897571"/>
            <a:ext cx="2667000" cy="98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2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07E9BD-0E3E-43C9-91D4-45B73D6DF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12188825" cy="508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1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E2E99-C6D0-4C92-9978-D76F391CD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1371600"/>
            <a:ext cx="9639300" cy="35909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0A5DE3-A043-4D0B-B3D8-481A7E0D10D8}"/>
              </a:ext>
            </a:extLst>
          </p:cNvPr>
          <p:cNvSpPr/>
          <p:nvPr/>
        </p:nvSpPr>
        <p:spPr>
          <a:xfrm>
            <a:off x="5973225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strategy presentation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strategy presentation.potx" id="{EB0D3B34-B7D6-4C45-8EC6-74593BA23307}" vid="{3C7E45A4-4E96-419A-A06F-C7909FE41FBD}"/>
    </a:ext>
  </a:extLst>
</a:theme>
</file>

<file path=ppt/theme/theme2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B30B94-6D3B-4C91-947C-5EB8E8EFF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FF1070-8794-47AC-90B7-1F2E078096F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4f35948-e619-41b3-aa29-22878b09cfd2"/>
    <ds:schemaRef ds:uri="http://schemas.microsoft.com/office/infopath/2007/PartnerControls"/>
    <ds:schemaRef ds:uri="40262f94-9f35-4ac3-9a90-690165a166b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53E1689-1E09-4ADC-A5E7-6718BF79A8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strategy presentation</Template>
  <TotalTime>353</TotalTime>
  <Words>287</Words>
  <Application>Microsoft Office PowerPoint</Application>
  <PresentationFormat>Custom</PresentationFormat>
  <Paragraphs>68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Palatino Linotype</vt:lpstr>
      <vt:lpstr>Business strategy presentation</vt:lpstr>
      <vt:lpstr>Millennials, Innovation &amp; Technology </vt:lpstr>
      <vt:lpstr>“Millennials, Innovation &amp; Technology” Workshop Moderator </vt:lpstr>
      <vt:lpstr>“Millennials, Innovation &amp; Technology” Workshop Panel Speaker</vt:lpstr>
      <vt:lpstr>“Millennials, Innovation &amp; Technology” Workshop Panel Speaker</vt:lpstr>
      <vt:lpstr>“Millennials, Innovation &amp; Technology” Workshop Panel Speaker </vt:lpstr>
      <vt:lpstr>“Millennials, Innovation &amp; Technology” Workshop Panel Speaker </vt:lpstr>
      <vt:lpstr>“Millennials, Innovation &amp; Technology” Workshop Panel Speaker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 &amp; A</vt:lpstr>
      <vt:lpstr>Ryyn Schumacher  MBA</vt:lpstr>
      <vt:lpstr>William Peetoom RCFE</vt:lpstr>
      <vt:lpstr>PowerPoint Presentation</vt:lpstr>
      <vt:lpstr>Ryan Winkle </vt:lpstr>
      <vt:lpstr>Kelvin Parreño  </vt:lpstr>
      <vt:lpstr>Dr. Catherine Sy Luib  D.C., L.Ac., M.A.O.M., B.Sc. (Kin), CCH, CNLP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Millennials, Innovation &amp; Technology</dc:title>
  <dc:creator>Catherine Luib</dc:creator>
  <cp:lastModifiedBy>Catherine Luib</cp:lastModifiedBy>
  <cp:revision>16</cp:revision>
  <dcterms:created xsi:type="dcterms:W3CDTF">2017-10-28T00:36:37Z</dcterms:created>
  <dcterms:modified xsi:type="dcterms:W3CDTF">2017-11-09T06:03:05Z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