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7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6" r:id="rId10"/>
    <p:sldId id="277" r:id="rId11"/>
    <p:sldId id="278" r:id="rId12"/>
    <p:sldId id="281" r:id="rId13"/>
    <p:sldId id="258" r:id="rId14"/>
    <p:sldId id="269" r:id="rId15"/>
    <p:sldId id="274" r:id="rId16"/>
    <p:sldId id="275" r:id="rId17"/>
    <p:sldId id="276" r:id="rId18"/>
    <p:sldId id="279" r:id="rId19"/>
    <p:sldId id="273" r:id="rId20"/>
    <p:sldId id="272" r:id="rId21"/>
    <p:sldId id="270" r:id="rId22"/>
    <p:sldId id="265" r:id="rId23"/>
    <p:sldId id="264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927C-3CC1-49C0-85F3-AB123869BC12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14866-34F7-41F0-997F-904BF21DC5E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1605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14866-34F7-41F0-997F-904BF21DC5EA}" type="slidenum">
              <a:rPr lang="en-PH" smtClean="0"/>
              <a:t>22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8961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9850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5683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592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8344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726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5653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396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382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917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931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7221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DDAF-0971-4D7D-BC63-35005ECC6D00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33CA-A523-43F3-B2DD-40050A8F4CB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5866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ckground elegant vector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0" y="-685800"/>
            <a:ext cx="220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0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i="1" dirty="0" smtClean="0">
                <a:latin typeface="Bodoni MT" panose="02070603080606020203" pitchFamily="18" charset="0"/>
              </a:rPr>
              <a:t>Procurement/Consolidation: THE CHALLENGE OF INCLUSIVENESS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1685" y="5257800"/>
            <a:ext cx="4141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2400" b="1" i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Koronadal</a:t>
            </a:r>
            <a:r>
              <a:rPr lang="en-PH" sz="2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, South </a:t>
            </a:r>
            <a:r>
              <a:rPr lang="en-PH" sz="2400" b="1" i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Cotabato</a:t>
            </a:r>
            <a:r>
              <a:rPr lang="en-PH" sz="2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</a:p>
          <a:p>
            <a:pPr algn="ctr"/>
            <a:r>
              <a:rPr lang="en-PH" sz="2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November 14, 2016 </a:t>
            </a:r>
          </a:p>
          <a:p>
            <a:pPr algn="ctr"/>
            <a:r>
              <a:rPr lang="en-PH" sz="2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Rene T. </a:t>
            </a:r>
            <a:r>
              <a:rPr lang="en-PH" sz="2400" b="1" i="1" dirty="0" err="1" smtClean="0">
                <a:solidFill>
                  <a:schemeClr val="tx2"/>
                </a:solidFill>
                <a:latin typeface="Bodoni MT" panose="02070603080606020203" pitchFamily="18" charset="0"/>
              </a:rPr>
              <a:t>Pamintuan</a:t>
            </a:r>
            <a:r>
              <a:rPr lang="en-PH" sz="2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endParaRPr lang="en-PH" sz="2400" b="1" i="1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Image result for pepper background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3"/>
          <a:stretch/>
        </p:blipFill>
        <p:spPr bwMode="auto">
          <a:xfrm>
            <a:off x="1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malunggay capsu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3" name="AutoShape 5" descr="Image result for ampalaya capsu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r="23838"/>
          <a:stretch/>
        </p:blipFill>
        <p:spPr bwMode="auto">
          <a:xfrm>
            <a:off x="612775" y="531154"/>
            <a:ext cx="1444625" cy="278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Image result for turmeric capsu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" y="4360731"/>
            <a:ext cx="2740027" cy="21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tawa tawa capsul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162074" y="458873"/>
            <a:ext cx="1600926" cy="281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result for guyabanocapsu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7"/>
          <a:stretch/>
        </p:blipFill>
        <p:spPr bwMode="auto">
          <a:xfrm rot="21195345">
            <a:off x="2856017" y="1737120"/>
            <a:ext cx="3832467" cy="344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Image result for papaya leaves capsul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r="23378" b="8034"/>
          <a:stretch/>
        </p:blipFill>
        <p:spPr bwMode="auto">
          <a:xfrm>
            <a:off x="7162800" y="4191001"/>
            <a:ext cx="1600200" cy="23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6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Image result for spices and condiment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carrot extr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571">
            <a:off x="809624" y="414265"/>
            <a:ext cx="3228975" cy="32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ginger extra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81865"/>
            <a:ext cx="1676400" cy="28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garlic  extrac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60777"/>
            <a:ext cx="226950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425">
            <a:off x="4883899" y="3653665"/>
            <a:ext cx="3448679" cy="282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durian ice c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103">
            <a:off x="892739" y="703916"/>
            <a:ext cx="33829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Image result for ice cream papa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b="12935"/>
          <a:stretch/>
        </p:blipFill>
        <p:spPr bwMode="auto">
          <a:xfrm rot="951256">
            <a:off x="4986716" y="2164101"/>
            <a:ext cx="3441629" cy="29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spices and condiments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97"/>
          <a:stretch/>
        </p:blipFill>
        <p:spPr bwMode="auto">
          <a:xfrm>
            <a:off x="0" y="54864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peanut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866">
            <a:off x="6064599" y="3403812"/>
            <a:ext cx="2652486" cy="29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8173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Small Family Farm Factory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89770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Small family farm amidst fellow small farm holdings.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PH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Produce little volumes of goods.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Usually seasonal harvest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No real sustaining markets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Small Financial capabilities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High unemployment rates </a:t>
            </a:r>
          </a:p>
          <a:p>
            <a:pPr lvl="1"/>
            <a:r>
              <a:rPr lang="en-PH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517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onion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 result for container house with roo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3914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9"/>
          <a:stretch/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apsulating  mach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2162"/>
            <a:ext cx="3462655" cy="26816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1" y="1100292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i="1" dirty="0" smtClean="0">
                <a:latin typeface="Bodoni MT" panose="02070603080606020203" pitchFamily="18" charset="0"/>
              </a:rPr>
              <a:t>Capsuling Filling Machine </a:t>
            </a:r>
          </a:p>
          <a:p>
            <a:pPr algn="ctr"/>
            <a:endParaRPr lang="en-PH" dirty="0"/>
          </a:p>
        </p:txBody>
      </p:sp>
      <p:pic>
        <p:nvPicPr>
          <p:cNvPr id="5122" name="Picture 2" descr="Image result for slicer cutting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086100" cy="381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397" y="4400691"/>
            <a:ext cx="4509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3600" i="1" dirty="0" smtClean="0">
                <a:latin typeface="Bodoni MT" panose="02070603080606020203" pitchFamily="18" charset="0"/>
              </a:rPr>
              <a:t>Slicer Cutting Machine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4694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9"/>
          <a:stretch/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 result for small mechanical dryer   mach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657600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9337" y="1442591"/>
            <a:ext cx="390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i="1" dirty="0" smtClean="0">
                <a:latin typeface="Bodoni MT" panose="02070603080606020203" pitchFamily="18" charset="0"/>
              </a:rPr>
              <a:t>Mechanical Dryer   Machine</a:t>
            </a:r>
            <a:endParaRPr lang="en-PH" sz="2000" dirty="0"/>
          </a:p>
        </p:txBody>
      </p:sp>
      <p:pic>
        <p:nvPicPr>
          <p:cNvPr id="6146" name="Picture 2" descr="Image result for packaging  mach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8695"/>
          <a:stretch/>
        </p:blipFill>
        <p:spPr bwMode="auto">
          <a:xfrm>
            <a:off x="4953000" y="3200400"/>
            <a:ext cx="3886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2182" y="4223891"/>
            <a:ext cx="3901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i="1" dirty="0" smtClean="0">
                <a:latin typeface="Bodoni MT" panose="02070603080606020203" pitchFamily="18" charset="0"/>
              </a:rPr>
              <a:t>Packaging  Machine</a:t>
            </a:r>
            <a:endParaRPr lang="en-PH" sz="2800" dirty="0"/>
          </a:p>
        </p:txBody>
      </p:sp>
    </p:spTree>
    <p:extLst>
      <p:ext uri="{BB962C8B-B14F-4D97-AF65-F5344CB8AC3E}">
        <p14:creationId xmlns:p14="http://schemas.microsoft.com/office/powerpoint/2010/main" val="11403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Image result for vect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 result for grain grinder mach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773350"/>
            <a:ext cx="2663825" cy="396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AutoShape 2" descr="Image result for grain grinder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4" name="AutoShape 4" descr="Image result for grain grinder mach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5" name="AutoShape 6" descr="Image result for grain grinder machin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6" name="AutoShape 8" descr="Image result for grain grinder machin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7" name="AutoShape 10" descr="Image result for grain grinder machin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7180" name="Picture 12" descr="Image result for grain grinder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55152"/>
            <a:ext cx="2819400" cy="39805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507924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i="1" dirty="0" smtClean="0">
                <a:latin typeface="Bodoni MT" panose="02070603080606020203" pitchFamily="18" charset="0"/>
              </a:rPr>
              <a:t>Grain Grinder Machine</a:t>
            </a:r>
            <a:endParaRPr lang="en-PH" sz="3200" b="1" dirty="0"/>
          </a:p>
        </p:txBody>
      </p:sp>
    </p:spTree>
    <p:extLst>
      <p:ext uri="{BB962C8B-B14F-4D97-AF65-F5344CB8AC3E}">
        <p14:creationId xmlns:p14="http://schemas.microsoft.com/office/powerpoint/2010/main" val="3383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 result for onion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ice cream m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1" y="762000"/>
            <a:ext cx="3581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8436" y="1400711"/>
            <a:ext cx="48155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Small Ice Cream Maker </a:t>
            </a:r>
          </a:p>
        </p:txBody>
      </p:sp>
      <p:pic>
        <p:nvPicPr>
          <p:cNvPr id="11268" name="Picture 4" descr="Image result for pop corn ma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2925"/>
            <a:ext cx="3352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4823346"/>
            <a:ext cx="481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b="1" i="1" dirty="0" smtClean="0">
                <a:solidFill>
                  <a:schemeClr val="tx2"/>
                </a:solidFill>
                <a:latin typeface="Bodoni MT" panose="02070603080606020203" pitchFamily="18" charset="0"/>
              </a:rPr>
              <a:t>Pop Corn Maker </a:t>
            </a:r>
          </a:p>
        </p:txBody>
      </p:sp>
    </p:spTree>
    <p:extLst>
      <p:ext uri="{BB962C8B-B14F-4D97-AF65-F5344CB8AC3E}">
        <p14:creationId xmlns:p14="http://schemas.microsoft.com/office/powerpoint/2010/main" val="28081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Image result for spices and condiments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solar refrigera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/>
          <a:stretch/>
        </p:blipFill>
        <p:spPr bwMode="auto">
          <a:xfrm>
            <a:off x="609600" y="1143000"/>
            <a:ext cx="3810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922471" y="3048000"/>
            <a:ext cx="3901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400" i="1" dirty="0" smtClean="0">
                <a:latin typeface="Bodoni MT" panose="02070603080606020203" pitchFamily="18" charset="0"/>
              </a:rPr>
              <a:t>Solar Refrigerator </a:t>
            </a:r>
          </a:p>
        </p:txBody>
      </p:sp>
    </p:spTree>
    <p:extLst>
      <p:ext uri="{BB962C8B-B14F-4D97-AF65-F5344CB8AC3E}">
        <p14:creationId xmlns:p14="http://schemas.microsoft.com/office/powerpoint/2010/main" val="8877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business vect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5806"/>
            <a:ext cx="9157855" cy="68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4971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60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Consolidator</a:t>
            </a:r>
            <a:r>
              <a:rPr lang="en-PH" sz="4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 </a:t>
            </a:r>
            <a:endParaRPr lang="en-PH" sz="4400" b="1" i="1" dirty="0">
              <a:solidFill>
                <a:schemeClr val="tx2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1600200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3600" dirty="0" smtClean="0">
                <a:latin typeface="Bodoni MT" panose="02070603080606020203" pitchFamily="18" charset="0"/>
              </a:rPr>
              <a:t>An Individual/Company that sees and feels the market, creates value added  product innovation, logistics arrangement benefiting and connecting the Market, and allows efficient Procurement and Supply arrangements to Manufacturing and Consumers.</a:t>
            </a:r>
          </a:p>
          <a:p>
            <a:pPr algn="just"/>
            <a:endParaRPr lang="en-PH" sz="3200" dirty="0" smtClean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mage result for vector background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mpu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9"/>
          <a:stretch/>
        </p:blipFill>
        <p:spPr bwMode="auto">
          <a:xfrm>
            <a:off x="430805" y="3352800"/>
            <a:ext cx="3864768" cy="25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sp>
        <p:nvSpPr>
          <p:cNvPr id="3" name="AutoShape 6" descr="Image result for compu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  <p:pic>
        <p:nvPicPr>
          <p:cNvPr id="2056" name="Picture 8" descr="Image result for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12" y="1066800"/>
            <a:ext cx="3590925" cy="37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0375" y="990600"/>
            <a:ext cx="390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i="1" dirty="0" smtClean="0">
                <a:latin typeface="Bodoni MT" panose="02070603080606020203" pitchFamily="18" charset="0"/>
              </a:rPr>
              <a:t>Farm Office Needs </a:t>
            </a:r>
          </a:p>
        </p:txBody>
      </p:sp>
    </p:spTree>
    <p:extLst>
      <p:ext uri="{BB962C8B-B14F-4D97-AF65-F5344CB8AC3E}">
        <p14:creationId xmlns:p14="http://schemas.microsoft.com/office/powerpoint/2010/main" val="15543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Image result for vector background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 result for small delivery tru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7"/>
          <a:stretch/>
        </p:blipFill>
        <p:spPr bwMode="auto">
          <a:xfrm>
            <a:off x="228600" y="685800"/>
            <a:ext cx="5257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Image result for small delivery truck IN 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24" y="3724556"/>
            <a:ext cx="45053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4744417"/>
            <a:ext cx="3901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i="1" dirty="0" smtClean="0">
                <a:latin typeface="Bodoni MT" panose="02070603080606020203" pitchFamily="18" charset="0"/>
              </a:rPr>
              <a:t>Trucks</a:t>
            </a:r>
            <a:r>
              <a:rPr lang="en-PH" sz="3600" i="1" dirty="0" smtClean="0">
                <a:latin typeface="Bodoni MT" panose="02070603080606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5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vector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0" y="10236"/>
            <a:ext cx="6096000" cy="68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2400" y="685800"/>
            <a:ext cx="952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PH" sz="3600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Arrange for Following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PH" sz="3600" dirty="0">
              <a:latin typeface="Bodoni MT" panose="02070603080606020203" pitchFamily="18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latin typeface="Bodoni MT" panose="02070603080606020203" pitchFamily="18" charset="0"/>
              </a:rPr>
              <a:t>Containers (van) as storage, factory, office, kitchen, processing area.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latin typeface="Bodoni MT" panose="02070603080606020203" pitchFamily="18" charset="0"/>
              </a:rPr>
              <a:t>Mechanical or solar dryers, grinders, packaging capabilities, re-packing, labelling, cutting sorting etc.  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latin typeface="Bodoni MT" panose="02070603080606020203" pitchFamily="18" charset="0"/>
              </a:rPr>
              <a:t>Family members and community neighborhoods as laborers.  </a:t>
            </a:r>
          </a:p>
          <a:p>
            <a:endParaRPr lang="en-PH" sz="36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5593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8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Things to Buy/Sell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533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Fruits and Vegetables: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PH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PH" sz="3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348792"/>
            <a:ext cx="36121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Ginger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Carrots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Peanuts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Pineapple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Mango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Papaya </a:t>
            </a:r>
          </a:p>
          <a:p>
            <a:endParaRPr lang="en-PH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426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Chili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Bell Pepper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Onions white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Garlic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PH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Turmeric</a:t>
            </a:r>
          </a:p>
          <a:p>
            <a:endParaRPr lang="en-PH" dirty="0"/>
          </a:p>
        </p:txBody>
      </p:sp>
      <p:pic>
        <p:nvPicPr>
          <p:cNvPr id="14338" name="Picture 2" descr="Image result for things can see in farm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" y="5410200"/>
            <a:ext cx="458906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things can see in farm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00" y="5410200"/>
            <a:ext cx="443102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pep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5857" y="1613118"/>
            <a:ext cx="81181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1500" b="1" i="1" dirty="0" smtClean="0">
                <a:solidFill>
                  <a:schemeClr val="tx2">
                    <a:lumMod val="50000"/>
                  </a:schemeClr>
                </a:solidFill>
                <a:latin typeface="Bodoni MT" panose="02070603080606020203" pitchFamily="18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7304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usiness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9600"/>
            <a:ext cx="7309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Present Marketing System </a:t>
            </a:r>
            <a:endParaRPr lang="en-PH" sz="4400" b="1" i="1" dirty="0">
              <a:solidFill>
                <a:schemeClr val="tx2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32540" r="19013" b="29735"/>
          <a:stretch/>
        </p:blipFill>
        <p:spPr bwMode="auto">
          <a:xfrm>
            <a:off x="359233" y="1600200"/>
            <a:ext cx="852153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usiness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2"/>
          <a:stretch/>
        </p:blipFill>
        <p:spPr bwMode="auto">
          <a:xfrm>
            <a:off x="-13855" y="0"/>
            <a:ext cx="915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26515" r="42104" b="11706"/>
          <a:stretch/>
        </p:blipFill>
        <p:spPr bwMode="auto">
          <a:xfrm>
            <a:off x="574964" y="16764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4174" y="609600"/>
            <a:ext cx="6251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4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Proposed </a:t>
            </a:r>
            <a:r>
              <a:rPr lang="en-PH" sz="4400" b="1" i="1" dirty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A</a:t>
            </a:r>
            <a:r>
              <a:rPr lang="en-PH" sz="4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rrangement</a:t>
            </a:r>
            <a:endParaRPr lang="en-PH" sz="4400" b="1" i="1" dirty="0">
              <a:solidFill>
                <a:schemeClr val="tx2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peppe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3820">
            <a:off x="5420469" y="2716150"/>
            <a:ext cx="4878436" cy="31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33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Usual/Institutional Farmer`s Problems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80353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Perishability / Storage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Lack of Technology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Packaging Capability 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Logistics Shortcomings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Need for Quick Cash 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Lack actual access to markets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PH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Capital/Financial loses </a:t>
            </a:r>
          </a:p>
        </p:txBody>
      </p:sp>
    </p:spTree>
    <p:extLst>
      <p:ext uri="{BB962C8B-B14F-4D97-AF65-F5344CB8AC3E}">
        <p14:creationId xmlns:p14="http://schemas.microsoft.com/office/powerpoint/2010/main" val="35121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ect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9806" y="1555942"/>
            <a:ext cx="708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PH" sz="5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Production System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0073" y="2895600"/>
            <a:ext cx="465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PH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Value Added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PH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Inclusiveness </a:t>
            </a:r>
          </a:p>
        </p:txBody>
      </p:sp>
    </p:spTree>
    <p:extLst>
      <p:ext uri="{BB962C8B-B14F-4D97-AF65-F5344CB8AC3E}">
        <p14:creationId xmlns:p14="http://schemas.microsoft.com/office/powerpoint/2010/main" val="25549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vect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286" y="1197429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Farmers must become </a:t>
            </a:r>
            <a:r>
              <a:rPr lang="en-PH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VALUE ADDERS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Storage/Production/ Simple Manufacturing should be at </a:t>
            </a:r>
            <a:r>
              <a:rPr lang="en-PH" sz="32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FARMER`S LEVEL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Consolidator and Farmers should be helping each other.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Storage 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Marketing and sales </a:t>
            </a:r>
          </a:p>
          <a:p>
            <a:pPr marL="1028700" lvl="1" indent="-571500" algn="just">
              <a:buFont typeface="Wingdings" panose="05000000000000000000" pitchFamily="2" charset="2"/>
              <a:buChar char="ü"/>
            </a:pPr>
            <a:r>
              <a:rPr lang="en-PH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Sharing  of Value-added/profits</a:t>
            </a:r>
            <a:endParaRPr lang="en-PH" sz="3200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PH" sz="3600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result for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3" b="45973"/>
          <a:stretch/>
        </p:blipFill>
        <p:spPr bwMode="auto">
          <a:xfrm>
            <a:off x="0" y="0"/>
            <a:ext cx="91059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6" b="13236"/>
          <a:stretch/>
        </p:blipFill>
        <p:spPr bwMode="auto">
          <a:xfrm>
            <a:off x="38100" y="3207567"/>
            <a:ext cx="9105900" cy="36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78873"/>
            <a:ext cx="8991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PH" sz="4400" b="1" i="1" dirty="0" smtClean="0">
                <a:solidFill>
                  <a:schemeClr val="tx2">
                    <a:lumMod val="75000"/>
                  </a:schemeClr>
                </a:solidFill>
                <a:latin typeface="Bodoni MT" panose="02070603080606020203" pitchFamily="18" charset="0"/>
              </a:rPr>
              <a:t>Market Development</a:t>
            </a:r>
          </a:p>
          <a:p>
            <a:endParaRPr lang="en-PH" sz="800" b="1" i="1" dirty="0">
              <a:solidFill>
                <a:schemeClr val="tx1">
                  <a:lumMod val="95000"/>
                  <a:lumOff val="5000"/>
                </a:schemeClr>
              </a:solidFill>
              <a:latin typeface="Bodoni MT" panose="02070603080606020203" pitchFamily="18" charset="0"/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Producers/Farmers </a:t>
            </a:r>
          </a:p>
          <a:p>
            <a:pPr lvl="2"/>
            <a:r>
              <a:rPr lang="en-P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	</a:t>
            </a:r>
            <a:r>
              <a:rPr lang="en-P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at value added set up</a:t>
            </a:r>
            <a:r>
              <a:rPr lang="en-PH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.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Buyers ( Local, Metro Manila, Cebu and Foreign).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Logistics arrangements, including storage facility value added factory at farmers level, trucking and freight.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P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Capital and Financing.</a:t>
            </a:r>
          </a:p>
          <a:p>
            <a:pPr lvl="2"/>
            <a:r>
              <a:rPr lang="en-P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" panose="020706030806060202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7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8" name="Picture 24" descr="Image result for vector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58"/>
          <a:stretch/>
        </p:blipFill>
        <p:spPr bwMode="auto">
          <a:xfrm>
            <a:off x="21608" y="5828"/>
            <a:ext cx="9122392" cy="685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efault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6" r="31908"/>
          <a:stretch/>
        </p:blipFill>
        <p:spPr bwMode="auto">
          <a:xfrm>
            <a:off x="4419600" y="1625343"/>
            <a:ext cx="1752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efaul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506">
            <a:off x="1840829" y="4821076"/>
            <a:ext cx="1890015" cy="18450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efault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561">
            <a:off x="6141373" y="634030"/>
            <a:ext cx="2501424" cy="19874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d1doqjmisr497k.cloudfront.net/~/media/McCormick/Categories/Products/NEW_Herbs.ashx?vd=20151125T151317Z&amp;hash=DD2F98B52A64AF86EE01EF6E054B110025922B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774">
            <a:off x="2808467" y="2875760"/>
            <a:ext cx="1590154" cy="16353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d1doqjmisr497k.cloudfront.net/~/media/McCormick/Categories/Products/NEW_Grinders.ashx?vd=20151125T151239Z&amp;hash=6479907A6BD7D39F240C11697C28EEEEDA0095D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588">
            <a:off x="6172200" y="4038138"/>
            <a:ext cx="2463693" cy="2196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d1doqjmisr497k.cloudfront.net/~/media/McCormick/Categories/Products/NEW_Blends.ashx?vd=20151125T151252Z&amp;hash=5BE353C4BD4AD625D1DC10BD2D59DAB5F7A8DDC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347">
            <a:off x="464464" y="2711647"/>
            <a:ext cx="1590154" cy="16353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Image result for mccormick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885"/>
            <a:ext cx="4067078" cy="21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5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250</Words>
  <Application>Microsoft Office PowerPoint</Application>
  <PresentationFormat>On-screen Show (4:3)</PresentationFormat>
  <Paragraphs>72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BTTSI-JANE</dc:creator>
  <cp:lastModifiedBy>valued customer</cp:lastModifiedBy>
  <cp:revision>82</cp:revision>
  <dcterms:created xsi:type="dcterms:W3CDTF">2016-11-09T03:16:07Z</dcterms:created>
  <dcterms:modified xsi:type="dcterms:W3CDTF">2017-11-09T22:19:32Z</dcterms:modified>
</cp:coreProperties>
</file>