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2" r:id="rId2"/>
    <p:sldId id="257" r:id="rId3"/>
    <p:sldId id="267" r:id="rId4"/>
    <p:sldId id="265" r:id="rId5"/>
    <p:sldId id="258" r:id="rId6"/>
    <p:sldId id="259" r:id="rId7"/>
    <p:sldId id="261" r:id="rId8"/>
    <p:sldId id="279" r:id="rId9"/>
    <p:sldId id="292" r:id="rId10"/>
    <p:sldId id="290" r:id="rId11"/>
    <p:sldId id="283" r:id="rId12"/>
    <p:sldId id="284" r:id="rId13"/>
    <p:sldId id="285" r:id="rId14"/>
    <p:sldId id="287" r:id="rId15"/>
    <p:sldId id="288" r:id="rId16"/>
    <p:sldId id="293" r:id="rId17"/>
    <p:sldId id="289" r:id="rId18"/>
    <p:sldId id="291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4" autoAdjust="0"/>
    <p:restoredTop sz="94671" autoAdjust="0"/>
  </p:normalViewPr>
  <p:slideViewPr>
    <p:cSldViewPr>
      <p:cViewPr>
        <p:scale>
          <a:sx n="62" d="100"/>
          <a:sy n="62" d="100"/>
        </p:scale>
        <p:origin x="-2142" y="-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8ECB7-26D2-4326-A09E-FA2BAED17EA6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83398-59C0-4EF7-9BF7-E9775401D066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70151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24F44-1741-42A6-B485-7F835FDCEBB3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82699-F391-41FC-AB52-130EB3D0455C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663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82699-F391-41FC-AB52-130EB3D0455C}" type="slidenum">
              <a:rPr lang="en-PH" smtClean="0"/>
              <a:t>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231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82699-F391-41FC-AB52-130EB3D0455C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0082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82699-F391-41FC-AB52-130EB3D0455C}" type="slidenum">
              <a:rPr lang="en-PH" smtClean="0"/>
              <a:t>7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9143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4789-6030-419E-A688-BD4CA31F287D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CC41-9F6C-4827-9465-1C86EB14D90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4667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4789-6030-419E-A688-BD4CA31F287D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CC41-9F6C-4827-9465-1C86EB14D90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0817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4789-6030-419E-A688-BD4CA31F287D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CC41-9F6C-4827-9465-1C86EB14D90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2769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4789-6030-419E-A688-BD4CA31F287D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CC41-9F6C-4827-9465-1C86EB14D90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2340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4789-6030-419E-A688-BD4CA31F287D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CC41-9F6C-4827-9465-1C86EB14D90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6368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4789-6030-419E-A688-BD4CA31F287D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CC41-9F6C-4827-9465-1C86EB14D90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5256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4789-6030-419E-A688-BD4CA31F287D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CC41-9F6C-4827-9465-1C86EB14D90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6596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4789-6030-419E-A688-BD4CA31F287D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CC41-9F6C-4827-9465-1C86EB14D90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3630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4789-6030-419E-A688-BD4CA31F287D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CC41-9F6C-4827-9465-1C86EB14D90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1826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4789-6030-419E-A688-BD4CA31F287D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CC41-9F6C-4827-9465-1C86EB14D90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8905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84789-6030-419E-A688-BD4CA31F287D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6CC41-9F6C-4827-9465-1C86EB14D90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1533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84789-6030-419E-A688-BD4CA31F287D}" type="datetimeFigureOut">
              <a:rPr lang="en-PH" smtClean="0"/>
              <a:t>09/11/2017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6CC41-9F6C-4827-9465-1C86EB14D90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4465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TTSI-JANE\Pictures\24168275-Cocoa-Powder-and-Cocoa-Beans-Background-Studio-Shot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496988"/>
            <a:ext cx="7848600" cy="3785652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88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  <a:t>Consolidation  L   </a:t>
            </a:r>
            <a:r>
              <a:rPr lang="en-PH" sz="8800" b="1" i="1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  <a:t>gistics</a:t>
            </a:r>
            <a:r>
              <a:rPr lang="en-PH" sz="88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n-PH" sz="16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n-PH" sz="1600" b="1" i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</a:br>
            <a:r>
              <a:rPr lang="en-PH" sz="1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by Rene T. Pamintuan </a:t>
            </a:r>
          </a:p>
          <a:p>
            <a:pPr algn="ctr"/>
            <a:r>
              <a:rPr lang="en-PH" sz="1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September 1, 2016</a:t>
            </a:r>
          </a:p>
          <a:p>
            <a:pPr algn="ctr"/>
            <a:r>
              <a:rPr lang="en-PH" sz="16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Tagbilaran</a:t>
            </a:r>
            <a:r>
              <a:rPr lang="en-PH" sz="1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Bohol</a:t>
            </a:r>
            <a:endParaRPr lang="en-PH" sz="1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352800"/>
            <a:ext cx="702433" cy="53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93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1" y="228600"/>
            <a:ext cx="86868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i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STAGES OF GROWTH </a:t>
            </a:r>
          </a:p>
          <a:p>
            <a:pPr lvl="0" algn="just"/>
            <a:r>
              <a:rPr lang="en-PH" sz="2800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1. </a:t>
            </a:r>
            <a:r>
              <a:rPr lang="en-PH" sz="2800" i="1" dirty="0" smtClean="0">
                <a:latin typeface="Book Antiqua" panose="02040602050305030304" pitchFamily="18" charset="0"/>
              </a:rPr>
              <a:t>PLANTING </a:t>
            </a:r>
            <a:r>
              <a:rPr lang="en-PH" sz="2800" i="1" dirty="0">
                <a:latin typeface="Book Antiqua" panose="02040602050305030304" pitchFamily="18" charset="0"/>
              </a:rPr>
              <a:t>AND EXPANSION  OF FARMS </a:t>
            </a:r>
            <a:endParaRPr lang="en-PH" sz="2800" i="1" dirty="0" smtClean="0">
              <a:latin typeface="Book Antiqua" panose="02040602050305030304" pitchFamily="18" charset="0"/>
            </a:endParaRPr>
          </a:p>
          <a:p>
            <a:pPr lvl="0" algn="just"/>
            <a:r>
              <a:rPr lang="en-PH" sz="2800" i="1" dirty="0" smtClean="0">
                <a:latin typeface="Book Antiqua" panose="02040602050305030304" pitchFamily="18" charset="0"/>
              </a:rPr>
              <a:t>( </a:t>
            </a:r>
            <a:r>
              <a:rPr lang="en-PH" sz="2800" i="1" dirty="0">
                <a:latin typeface="Book Antiqua" panose="02040602050305030304" pitchFamily="18" charset="0"/>
              </a:rPr>
              <a:t>1 million trees / Year ) </a:t>
            </a:r>
          </a:p>
          <a:p>
            <a:pPr lvl="0"/>
            <a:endParaRPr lang="en-PH" sz="2800" i="1" dirty="0" smtClean="0">
              <a:latin typeface="Book Antiqua" panose="02040602050305030304" pitchFamily="18" charset="0"/>
            </a:endParaRPr>
          </a:p>
          <a:p>
            <a:pPr lvl="0"/>
            <a:r>
              <a:rPr lang="en-PH" sz="2800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2.</a:t>
            </a:r>
            <a:r>
              <a:rPr lang="en-PH" sz="2800" i="1" dirty="0" smtClean="0">
                <a:latin typeface="Book Antiqua" panose="02040602050305030304" pitchFamily="18" charset="0"/>
              </a:rPr>
              <a:t>FERMENTATION </a:t>
            </a:r>
            <a:r>
              <a:rPr lang="en-PH" sz="2800" i="1" dirty="0">
                <a:latin typeface="Book Antiqua" panose="02040602050305030304" pitchFamily="18" charset="0"/>
              </a:rPr>
              <a:t>AND ROASTING CAPABILITIES </a:t>
            </a:r>
            <a:r>
              <a:rPr lang="en-PH" sz="2800" i="1" dirty="0" smtClean="0">
                <a:latin typeface="Book Antiqua" panose="02040602050305030304" pitchFamily="18" charset="0"/>
              </a:rPr>
              <a:t>EXPANSION</a:t>
            </a:r>
            <a:r>
              <a:rPr lang="en-PH" sz="2800" dirty="0" smtClean="0">
                <a:latin typeface="Book Antiqua" panose="02040602050305030304" pitchFamily="18" charset="0"/>
              </a:rPr>
              <a:t/>
            </a:r>
            <a:br>
              <a:rPr lang="en-PH" sz="2800" dirty="0" smtClean="0">
                <a:latin typeface="Book Antiqua" panose="02040602050305030304" pitchFamily="18" charset="0"/>
              </a:rPr>
            </a:br>
            <a:endParaRPr lang="en-PH" sz="2800" dirty="0" smtClean="0">
              <a:latin typeface="Book Antiqua" panose="02040602050305030304" pitchFamily="18" charset="0"/>
            </a:endParaRPr>
          </a:p>
          <a:p>
            <a:pPr lvl="0"/>
            <a:r>
              <a:rPr lang="en-PH" sz="2800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3. </a:t>
            </a:r>
            <a:r>
              <a:rPr lang="en-PH" sz="2800" i="1" dirty="0" smtClean="0">
                <a:latin typeface="Book Antiqua" panose="02040602050305030304" pitchFamily="18" charset="0"/>
              </a:rPr>
              <a:t>TRADING </a:t>
            </a:r>
            <a:r>
              <a:rPr lang="en-PH" sz="2800" dirty="0" smtClean="0">
                <a:latin typeface="Book Antiqua" panose="02040602050305030304" pitchFamily="18" charset="0"/>
              </a:rPr>
              <a:t>	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PH" sz="2800" dirty="0" smtClean="0">
                <a:latin typeface="Book Antiqua" panose="02040602050305030304" pitchFamily="18" charset="0"/>
              </a:rPr>
              <a:t>Export </a:t>
            </a:r>
            <a:endParaRPr lang="en-PH" sz="2800" dirty="0">
              <a:latin typeface="Book Antiqua" panose="020406020503050303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PH" sz="2800" dirty="0">
                <a:latin typeface="Book Antiqua" panose="02040602050305030304" pitchFamily="18" charset="0"/>
              </a:rPr>
              <a:t>Manufacturing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PH" sz="2800" dirty="0">
                <a:latin typeface="Book Antiqua" panose="02040602050305030304" pitchFamily="18" charset="0"/>
              </a:rPr>
              <a:t>Domestic Retailing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PH" sz="2800" dirty="0">
                <a:latin typeface="Book Antiqua" panose="02040602050305030304" pitchFamily="18" charset="0"/>
              </a:rPr>
              <a:t>Coffee Shops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PH" sz="2800" dirty="0">
                <a:latin typeface="Book Antiqua" panose="02040602050305030304" pitchFamily="18" charset="0"/>
              </a:rPr>
              <a:t>Chocolate Making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PH" sz="2800" dirty="0">
                <a:latin typeface="Book Antiqua" panose="02040602050305030304" pitchFamily="18" charset="0"/>
              </a:rPr>
              <a:t>Grocery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PH" sz="2800" dirty="0">
                <a:latin typeface="Book Antiqua" panose="02040602050305030304" pitchFamily="18" charset="0"/>
              </a:rPr>
              <a:t>Bakeshops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88" b="7783"/>
          <a:stretch/>
        </p:blipFill>
        <p:spPr bwMode="auto">
          <a:xfrm>
            <a:off x="4191000" y="3127831"/>
            <a:ext cx="4800600" cy="365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9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chocolate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4876800"/>
            <a:ext cx="25908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228600"/>
            <a:ext cx="8458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REALITIES AND CHALLENGES </a:t>
            </a:r>
          </a:p>
          <a:p>
            <a:pPr lvl="0"/>
            <a:endParaRPr lang="en-PH" sz="2800" dirty="0" smtClean="0">
              <a:latin typeface="Book Antiqua" panose="02040602050305030304" pitchFamily="18" charset="0"/>
            </a:endParaRPr>
          </a:p>
          <a:p>
            <a:pPr lvl="0"/>
            <a:r>
              <a:rPr lang="en-PH" sz="2800" b="1" i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1. A MILLION NEW PLANTING YEARLY </a:t>
            </a:r>
            <a:r>
              <a:rPr lang="en-PH" sz="2800" dirty="0">
                <a:latin typeface="Book Antiqua" panose="02040602050305030304" pitchFamily="18" charset="0"/>
              </a:rPr>
              <a:t/>
            </a:r>
            <a:br>
              <a:rPr lang="en-PH" sz="2800" dirty="0">
                <a:latin typeface="Book Antiqua" panose="02040602050305030304" pitchFamily="18" charset="0"/>
              </a:rPr>
            </a:br>
            <a:r>
              <a:rPr lang="en-PH" sz="2800" dirty="0">
                <a:latin typeface="Book Antiqua" panose="02040602050305030304" pitchFamily="18" charset="0"/>
              </a:rPr>
              <a:t> 	- Will produce progressively rising volumes of cacao beans</a:t>
            </a:r>
            <a:r>
              <a:rPr lang="en-PH" sz="2800" dirty="0" smtClean="0">
                <a:latin typeface="Book Antiqua" panose="02040602050305030304" pitchFamily="18" charset="0"/>
              </a:rPr>
              <a:t>.</a:t>
            </a:r>
            <a:endParaRPr lang="en-PH" sz="2800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" y="2660035"/>
            <a:ext cx="842772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PH" sz="2800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</a:t>
            </a:r>
            <a:r>
              <a:rPr lang="en-PH" sz="2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. Fermentation </a:t>
            </a:r>
            <a:r>
              <a:rPr lang="en-PH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and Roasting Centers</a:t>
            </a:r>
          </a:p>
          <a:p>
            <a:pPr lvl="0" algn="just"/>
            <a:r>
              <a:rPr lang="en-PH" sz="2800" dirty="0" smtClean="0">
                <a:latin typeface="Book Antiqua" panose="02040602050305030304" pitchFamily="18" charset="0"/>
              </a:rPr>
              <a:t>	- Having </a:t>
            </a:r>
            <a:r>
              <a:rPr lang="en-PH" sz="2800" dirty="0">
                <a:latin typeface="Book Antiqua" panose="02040602050305030304" pitchFamily="18" charset="0"/>
              </a:rPr>
              <a:t>centralized Fermentation roasting </a:t>
            </a:r>
            <a:r>
              <a:rPr lang="en-PH" sz="2800" dirty="0" smtClean="0">
                <a:latin typeface="Book Antiqua" panose="02040602050305030304" pitchFamily="18" charset="0"/>
              </a:rPr>
              <a:t>	centers </a:t>
            </a:r>
            <a:r>
              <a:rPr lang="en-PH" sz="2800" dirty="0">
                <a:latin typeface="Book Antiqua" panose="02040602050305030304" pitchFamily="18" charset="0"/>
              </a:rPr>
              <a:t>is needed for quality, standards </a:t>
            </a:r>
            <a:r>
              <a:rPr lang="en-PH" sz="2800" dirty="0" smtClean="0">
                <a:latin typeface="Book Antiqua" panose="02040602050305030304" pitchFamily="18" charset="0"/>
              </a:rPr>
              <a:t>	and 	logistics </a:t>
            </a:r>
            <a:r>
              <a:rPr lang="en-PH" sz="2800" dirty="0">
                <a:latin typeface="Book Antiqua" panose="02040602050305030304" pitchFamily="18" charset="0"/>
              </a:rPr>
              <a:t>cost. </a:t>
            </a:r>
          </a:p>
          <a:p>
            <a:pPr lvl="0" algn="just"/>
            <a:r>
              <a:rPr lang="en-PH" sz="2800" dirty="0" smtClean="0">
                <a:latin typeface="Book Antiqua" panose="02040602050305030304" pitchFamily="18" charset="0"/>
              </a:rPr>
              <a:t>	-</a:t>
            </a:r>
            <a:r>
              <a:rPr lang="en-PH" sz="2800" dirty="0">
                <a:latin typeface="Book Antiqua" panose="02040602050305030304" pitchFamily="18" charset="0"/>
              </a:rPr>
              <a:t> </a:t>
            </a:r>
            <a:r>
              <a:rPr lang="en-PH" sz="2800" dirty="0" smtClean="0">
                <a:latin typeface="Book Antiqua" panose="02040602050305030304" pitchFamily="18" charset="0"/>
              </a:rPr>
              <a:t>Need capital </a:t>
            </a:r>
            <a:r>
              <a:rPr lang="en-PH" sz="2800" dirty="0">
                <a:latin typeface="Book Antiqua" panose="02040602050305030304" pitchFamily="18" charset="0"/>
              </a:rPr>
              <a:t>investments </a:t>
            </a:r>
            <a:r>
              <a:rPr lang="en-PH" sz="2800" dirty="0" smtClean="0">
                <a:latin typeface="Book Antiqua" panose="02040602050305030304" pitchFamily="18" charset="0"/>
              </a:rPr>
              <a:t>for more 		Fermentation </a:t>
            </a:r>
            <a:r>
              <a:rPr lang="en-PH" sz="2800" dirty="0">
                <a:latin typeface="Book Antiqua" panose="02040602050305030304" pitchFamily="18" charset="0"/>
              </a:rPr>
              <a:t>and roasting centers. </a:t>
            </a:r>
          </a:p>
          <a:p>
            <a:pPr lvl="0" algn="just"/>
            <a:r>
              <a:rPr lang="en-PH" sz="2800" dirty="0" smtClean="0">
                <a:latin typeface="Book Antiqua" panose="02040602050305030304" pitchFamily="18" charset="0"/>
              </a:rPr>
              <a:t>	- Storage </a:t>
            </a:r>
            <a:r>
              <a:rPr lang="en-PH" sz="2800" dirty="0">
                <a:latin typeface="Book Antiqua" panose="02040602050305030304" pitchFamily="18" charset="0"/>
              </a:rPr>
              <a:t>facilities will be needed </a:t>
            </a:r>
          </a:p>
          <a:p>
            <a:pPr lvl="0" algn="just"/>
            <a:r>
              <a:rPr lang="en-PH" sz="2800" dirty="0" smtClean="0">
                <a:latin typeface="Book Antiqua" panose="02040602050305030304" pitchFamily="18" charset="0"/>
              </a:rPr>
              <a:t>	- Logistic </a:t>
            </a:r>
            <a:r>
              <a:rPr lang="en-PH" sz="2800" dirty="0">
                <a:latin typeface="Book Antiqua" panose="02040602050305030304" pitchFamily="18" charset="0"/>
              </a:rPr>
              <a:t>set ups needed. </a:t>
            </a:r>
          </a:p>
          <a:p>
            <a:endParaRPr lang="en-PH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8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763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sz="32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B. Chocolate </a:t>
            </a:r>
            <a:r>
              <a:rPr lang="en-PH" sz="32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Market Development </a:t>
            </a:r>
          </a:p>
          <a:p>
            <a:pPr lvl="0"/>
            <a:r>
              <a:rPr lang="en-PH" sz="2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A. Foreign </a:t>
            </a:r>
            <a:r>
              <a:rPr lang="en-PH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Buyers (Penang?) </a:t>
            </a:r>
            <a:r>
              <a:rPr lang="en-PH" sz="2800" dirty="0">
                <a:latin typeface="Book Antiqua" panose="02040602050305030304" pitchFamily="18" charset="0"/>
              </a:rPr>
              <a:t/>
            </a:r>
            <a:br>
              <a:rPr lang="en-PH" sz="2800" dirty="0">
                <a:latin typeface="Book Antiqua" panose="02040602050305030304" pitchFamily="18" charset="0"/>
              </a:rPr>
            </a:br>
            <a:r>
              <a:rPr lang="en-PH" sz="2800" dirty="0">
                <a:latin typeface="Book Antiqua" panose="02040602050305030304" pitchFamily="18" charset="0"/>
              </a:rPr>
              <a:t> 	- will need logistics consolidation possibly at Manila, Legaspi, Cebu, Davao, </a:t>
            </a:r>
            <a:r>
              <a:rPr lang="en-PH" sz="2800" dirty="0" err="1">
                <a:latin typeface="Book Antiqua" panose="02040602050305030304" pitchFamily="18" charset="0"/>
              </a:rPr>
              <a:t>Gensan</a:t>
            </a:r>
            <a:r>
              <a:rPr lang="en-PH" sz="2800" dirty="0">
                <a:latin typeface="Book Antiqua" panose="02040602050305030304" pitchFamily="18" charset="0"/>
              </a:rPr>
              <a:t> and Cagayan De Oro. </a:t>
            </a:r>
          </a:p>
          <a:p>
            <a:pPr lvl="0"/>
            <a:r>
              <a:rPr lang="en-PH" sz="2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B. Development </a:t>
            </a:r>
            <a:r>
              <a:rPr lang="en-PH" sz="2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of local Markets</a:t>
            </a:r>
          </a:p>
          <a:p>
            <a:pPr lvl="0"/>
            <a:r>
              <a:rPr lang="en-PH" sz="2800" dirty="0" smtClean="0">
                <a:latin typeface="Book Antiqua" panose="02040602050305030304" pitchFamily="18" charset="0"/>
              </a:rPr>
              <a:t>	- Coffee/chocolates </a:t>
            </a:r>
            <a:r>
              <a:rPr lang="en-PH" sz="2800" dirty="0">
                <a:latin typeface="Book Antiqua" panose="02040602050305030304" pitchFamily="18" charset="0"/>
              </a:rPr>
              <a:t>shops? </a:t>
            </a:r>
          </a:p>
          <a:p>
            <a:pPr lvl="0"/>
            <a:r>
              <a:rPr lang="en-PH" sz="2800" dirty="0" smtClean="0">
                <a:latin typeface="Book Antiqua" panose="02040602050305030304" pitchFamily="18" charset="0"/>
              </a:rPr>
              <a:t>	- Manufacturers</a:t>
            </a:r>
            <a:r>
              <a:rPr lang="en-PH" sz="2800" dirty="0">
                <a:latin typeface="Book Antiqua" panose="02040602050305030304" pitchFamily="18" charset="0"/>
              </a:rPr>
              <a:t>/ Retail chocolates with brands?</a:t>
            </a:r>
          </a:p>
          <a:p>
            <a:pPr lvl="0"/>
            <a:r>
              <a:rPr lang="en-PH" sz="2800" dirty="0" smtClean="0">
                <a:latin typeface="Book Antiqua" panose="02040602050305030304" pitchFamily="18" charset="0"/>
              </a:rPr>
              <a:t>	- Brand </a:t>
            </a:r>
            <a:r>
              <a:rPr lang="en-PH" sz="2800" dirty="0">
                <a:latin typeface="Book Antiqua" panose="02040602050305030304" pitchFamily="18" charset="0"/>
              </a:rPr>
              <a:t>Consciousness </a:t>
            </a:r>
          </a:p>
          <a:p>
            <a:pPr lvl="0"/>
            <a:r>
              <a:rPr lang="en-PH" sz="2800" dirty="0">
                <a:latin typeface="Book Antiqua" panose="02040602050305030304" pitchFamily="18" charset="0"/>
              </a:rPr>
              <a:t>   </a:t>
            </a:r>
            <a:r>
              <a:rPr lang="en-PH" sz="2800" dirty="0" smtClean="0">
                <a:latin typeface="Book Antiqua" panose="02040602050305030304" pitchFamily="18" charset="0"/>
              </a:rPr>
              <a:t>	- Factories</a:t>
            </a:r>
            <a:r>
              <a:rPr lang="en-PH" sz="2800" dirty="0">
                <a:latin typeface="Book Antiqua" panose="02040602050305030304" pitchFamily="18" charset="0"/>
              </a:rPr>
              <a:t>, large and small for commercial and </a:t>
            </a:r>
            <a:r>
              <a:rPr lang="en-PH" sz="2800" dirty="0" smtClean="0">
                <a:latin typeface="Book Antiqua" panose="02040602050305030304" pitchFamily="18" charset="0"/>
              </a:rPr>
              <a:t>	   backyard </a:t>
            </a:r>
            <a:r>
              <a:rPr lang="en-PH" sz="2800" dirty="0">
                <a:latin typeface="Book Antiqua" panose="02040602050305030304" pitchFamily="18" charset="0"/>
              </a:rPr>
              <a:t>generations. </a:t>
            </a:r>
          </a:p>
          <a:p>
            <a:pPr lvl="0"/>
            <a:r>
              <a:rPr lang="en-PH" sz="2800" dirty="0" smtClean="0">
                <a:latin typeface="Book Antiqua" panose="02040602050305030304" pitchFamily="18" charset="0"/>
              </a:rPr>
              <a:t>	- Franchise </a:t>
            </a:r>
            <a:r>
              <a:rPr lang="en-PH" sz="2800" dirty="0">
                <a:latin typeface="Book Antiqua" panose="02040602050305030304" pitchFamily="18" charset="0"/>
              </a:rPr>
              <a:t>stores and </a:t>
            </a:r>
            <a:r>
              <a:rPr lang="en-PH" sz="2800" dirty="0" smtClean="0">
                <a:latin typeface="Book Antiqua" panose="02040602050305030304" pitchFamily="18" charset="0"/>
              </a:rPr>
              <a:t>Operations	</a:t>
            </a:r>
            <a:endParaRPr lang="en-PH" sz="2800" dirty="0">
              <a:latin typeface="Book Antiqua" panose="02040602050305030304" pitchFamily="18" charset="0"/>
            </a:endParaRPr>
          </a:p>
          <a:p>
            <a:r>
              <a:rPr lang="en-PH" sz="2800" dirty="0" smtClean="0">
                <a:latin typeface="Book Antiqua" panose="02040602050305030304" pitchFamily="18" charset="0"/>
              </a:rPr>
              <a:t>	- Massive </a:t>
            </a:r>
            <a:r>
              <a:rPr lang="en-PH" sz="2800" dirty="0">
                <a:latin typeface="Book Antiqua" panose="02040602050305030304" pitchFamily="18" charset="0"/>
              </a:rPr>
              <a:t>consumer education on chocolate and </a:t>
            </a:r>
            <a:r>
              <a:rPr lang="en-PH" sz="2800" dirty="0" smtClean="0">
                <a:latin typeface="Book Antiqua" panose="02040602050305030304" pitchFamily="18" charset="0"/>
              </a:rPr>
              <a:t>	  cacao </a:t>
            </a:r>
            <a:endParaRPr lang="en-PH" sz="2800" dirty="0">
              <a:latin typeface="Book Antiqua" panose="02040602050305030304" pitchFamily="18" charset="0"/>
            </a:endParaRPr>
          </a:p>
        </p:txBody>
      </p:sp>
      <p:pic>
        <p:nvPicPr>
          <p:cNvPr id="10242" name="Picture 2" descr="Image result for chocolate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1143000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mage result for chocolate wallpap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5608320" cy="231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" y="309741"/>
            <a:ext cx="8915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PH" sz="4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C. Consolidating Local </a:t>
            </a:r>
            <a:r>
              <a:rPr lang="en-PH" sz="4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D</a:t>
            </a:r>
            <a:r>
              <a:rPr lang="en-PH" sz="4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emand </a:t>
            </a:r>
            <a:endParaRPr lang="en-PH" sz="4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en-PH" sz="3200" dirty="0" smtClean="0">
                <a:latin typeface="Book Antiqua" panose="02040602050305030304" pitchFamily="18" charset="0"/>
              </a:rPr>
              <a:t>	</a:t>
            </a:r>
            <a:br>
              <a:rPr lang="en-PH" sz="3200" dirty="0" smtClean="0">
                <a:latin typeface="Book Antiqua" panose="02040602050305030304" pitchFamily="18" charset="0"/>
              </a:rPr>
            </a:br>
            <a:r>
              <a:rPr lang="en-PH" sz="3200" dirty="0" smtClean="0">
                <a:latin typeface="Book Antiqua" panose="02040602050305030304" pitchFamily="18" charset="0"/>
              </a:rPr>
              <a:t>	- Pricing </a:t>
            </a:r>
            <a:r>
              <a:rPr lang="en-PH" sz="3200" dirty="0">
                <a:latin typeface="Book Antiqua" panose="02040602050305030304" pitchFamily="18" charset="0"/>
              </a:rPr>
              <a:t>should not be dependent and </a:t>
            </a:r>
            <a:r>
              <a:rPr lang="en-PH" sz="3200" dirty="0" smtClean="0">
                <a:latin typeface="Book Antiqua" panose="02040602050305030304" pitchFamily="18" charset="0"/>
              </a:rPr>
              <a:t>	controlled </a:t>
            </a:r>
            <a:r>
              <a:rPr lang="en-PH" sz="3200" dirty="0">
                <a:latin typeface="Book Antiqua" panose="02040602050305030304" pitchFamily="18" charset="0"/>
              </a:rPr>
              <a:t>by external markets. </a:t>
            </a:r>
          </a:p>
          <a:p>
            <a:pPr lvl="0" algn="just"/>
            <a:r>
              <a:rPr lang="en-PH" sz="3200" dirty="0" smtClean="0">
                <a:latin typeface="Book Antiqua" panose="02040602050305030304" pitchFamily="18" charset="0"/>
              </a:rPr>
              <a:t>	- Sustain </a:t>
            </a:r>
            <a:r>
              <a:rPr lang="en-PH" sz="3200" dirty="0">
                <a:latin typeface="Book Antiqua" panose="02040602050305030304" pitchFamily="18" charset="0"/>
              </a:rPr>
              <a:t>the demand for local beans </a:t>
            </a:r>
            <a:r>
              <a:rPr lang="en-PH" sz="3200" dirty="0" smtClean="0">
                <a:latin typeface="Book Antiqua" panose="02040602050305030304" pitchFamily="18" charset="0"/>
              </a:rPr>
              <a:t>	and </a:t>
            </a:r>
            <a:r>
              <a:rPr lang="en-PH" sz="3200" dirty="0">
                <a:latin typeface="Book Antiqua" panose="02040602050305030304" pitchFamily="18" charset="0"/>
              </a:rPr>
              <a:t>avoid Market and Supply </a:t>
            </a:r>
            <a:r>
              <a:rPr lang="en-PH" sz="3200" dirty="0" smtClean="0">
                <a:latin typeface="Book Antiqua" panose="02040602050305030304" pitchFamily="18" charset="0"/>
              </a:rPr>
              <a:t>	disruptions</a:t>
            </a:r>
            <a:r>
              <a:rPr lang="en-PH" sz="3200" dirty="0">
                <a:latin typeface="Book Antiqua" panose="02040602050305030304" pitchFamily="18" charset="0"/>
              </a:rPr>
              <a:t>.</a:t>
            </a:r>
          </a:p>
          <a:p>
            <a:pPr lvl="0" algn="just"/>
            <a:r>
              <a:rPr lang="en-PH" sz="3200" dirty="0" smtClean="0">
                <a:latin typeface="Book Antiqua" panose="02040602050305030304" pitchFamily="18" charset="0"/>
              </a:rPr>
              <a:t>	- Creating </a:t>
            </a:r>
            <a:r>
              <a:rPr lang="en-PH" sz="3200" dirty="0">
                <a:latin typeface="Book Antiqua" panose="02040602050305030304" pitchFamily="18" charset="0"/>
              </a:rPr>
              <a:t>and sustaining a </a:t>
            </a:r>
            <a:r>
              <a:rPr lang="en-PH" sz="3200" dirty="0" smtClean="0">
                <a:latin typeface="Book Antiqua" panose="02040602050305030304" pitchFamily="18" charset="0"/>
              </a:rPr>
              <a:t>	PHILIPPINE 	chocolate </a:t>
            </a:r>
            <a:r>
              <a:rPr lang="en-PH" sz="3200" dirty="0">
                <a:latin typeface="Book Antiqua" panose="02040602050305030304" pitchFamily="18" charset="0"/>
              </a:rPr>
              <a:t>industry. </a:t>
            </a:r>
          </a:p>
        </p:txBody>
      </p:sp>
    </p:spTree>
    <p:extLst>
      <p:ext uri="{BB962C8B-B14F-4D97-AF65-F5344CB8AC3E}">
        <p14:creationId xmlns:p14="http://schemas.microsoft.com/office/powerpoint/2010/main" val="9961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chocolate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38600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" y="152400"/>
            <a:ext cx="91287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sz="3600" b="1" i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2. PRICE MOVEMENTS</a:t>
            </a:r>
            <a:r>
              <a:rPr lang="en-PH" sz="3200" b="1" i="1" dirty="0">
                <a:latin typeface="Book Antiqua" panose="02040602050305030304" pitchFamily="18" charset="0"/>
              </a:rPr>
              <a:t/>
            </a:r>
            <a:br>
              <a:rPr lang="en-PH" sz="3200" b="1" i="1" dirty="0">
                <a:latin typeface="Book Antiqua" panose="02040602050305030304" pitchFamily="18" charset="0"/>
              </a:rPr>
            </a:br>
            <a:r>
              <a:rPr lang="en-PH" sz="3200" b="1" i="1" dirty="0">
                <a:latin typeface="Book Antiqua" panose="02040602050305030304" pitchFamily="18" charset="0"/>
              </a:rPr>
              <a:t> 	</a:t>
            </a:r>
            <a:r>
              <a:rPr lang="en-PH" sz="3200" dirty="0">
                <a:latin typeface="Book Antiqua" panose="02040602050305030304" pitchFamily="18" charset="0"/>
              </a:rPr>
              <a:t>- External  Forces </a:t>
            </a:r>
            <a:br>
              <a:rPr lang="en-PH" sz="3200" dirty="0">
                <a:latin typeface="Book Antiqua" panose="02040602050305030304" pitchFamily="18" charset="0"/>
              </a:rPr>
            </a:br>
            <a:r>
              <a:rPr lang="en-PH" sz="3200" dirty="0">
                <a:latin typeface="Book Antiqua" panose="02040602050305030304" pitchFamily="18" charset="0"/>
              </a:rPr>
              <a:t> 	- Internal / Domestic Forces</a:t>
            </a:r>
            <a:br>
              <a:rPr lang="en-PH" sz="3200" dirty="0">
                <a:latin typeface="Book Antiqua" panose="02040602050305030304" pitchFamily="18" charset="0"/>
              </a:rPr>
            </a:br>
            <a:r>
              <a:rPr lang="en-PH" sz="3200" dirty="0">
                <a:latin typeface="Book Antiqua" panose="02040602050305030304" pitchFamily="18" charset="0"/>
              </a:rPr>
              <a:t> 	a. Planting </a:t>
            </a:r>
            <a:br>
              <a:rPr lang="en-PH" sz="3200" dirty="0">
                <a:latin typeface="Book Antiqua" panose="02040602050305030304" pitchFamily="18" charset="0"/>
              </a:rPr>
            </a:br>
            <a:r>
              <a:rPr lang="en-PH" sz="3200" dirty="0">
                <a:latin typeface="Book Antiqua" panose="02040602050305030304" pitchFamily="18" charset="0"/>
              </a:rPr>
              <a:t>  	b. Consumption </a:t>
            </a:r>
            <a:br>
              <a:rPr lang="en-PH" sz="3200" dirty="0">
                <a:latin typeface="Book Antiqua" panose="02040602050305030304" pitchFamily="18" charset="0"/>
              </a:rPr>
            </a:br>
            <a:r>
              <a:rPr lang="en-PH" sz="3200" dirty="0">
                <a:latin typeface="Book Antiqua" panose="02040602050305030304" pitchFamily="18" charset="0"/>
              </a:rPr>
              <a:t> 	c. Consumer Education </a:t>
            </a:r>
            <a:br>
              <a:rPr lang="en-PH" sz="3200" dirty="0">
                <a:latin typeface="Book Antiqua" panose="02040602050305030304" pitchFamily="18" charset="0"/>
              </a:rPr>
            </a:br>
            <a:r>
              <a:rPr lang="en-PH" sz="3200" dirty="0">
                <a:latin typeface="Book Antiqua" panose="02040602050305030304" pitchFamily="18" charset="0"/>
              </a:rPr>
              <a:t> 	d. Optimizing  Logistics and </a:t>
            </a:r>
            <a:r>
              <a:rPr lang="en-PH" sz="3200" dirty="0" smtClean="0">
                <a:latin typeface="Book Antiqua" panose="02040602050305030304" pitchFamily="18" charset="0"/>
              </a:rPr>
              <a:t>	warehousing/storage </a:t>
            </a:r>
            <a:r>
              <a:rPr lang="en-PH" sz="3200" dirty="0">
                <a:latin typeface="Book Antiqua" panose="02040602050305030304" pitchFamily="18" charset="0"/>
              </a:rPr>
              <a:t> </a:t>
            </a:r>
            <a:r>
              <a:rPr lang="en-PH" sz="3200" dirty="0" smtClean="0">
                <a:latin typeface="Book Antiqua" panose="02040602050305030304" pitchFamily="18" charset="0"/>
              </a:rPr>
              <a:t>systems </a:t>
            </a:r>
            <a:r>
              <a:rPr lang="en-PH" sz="3200" dirty="0">
                <a:latin typeface="Book Antiqua" panose="02040602050305030304" pitchFamily="18" charset="0"/>
              </a:rPr>
              <a:t>cost.</a:t>
            </a:r>
            <a:br>
              <a:rPr lang="en-PH" sz="3200" dirty="0">
                <a:latin typeface="Book Antiqua" panose="02040602050305030304" pitchFamily="18" charset="0"/>
              </a:rPr>
            </a:br>
            <a:r>
              <a:rPr lang="en-PH" sz="3200" dirty="0">
                <a:latin typeface="Book Antiqua" panose="02040602050305030304" pitchFamily="18" charset="0"/>
              </a:rPr>
              <a:t> 	e. Progressive Growth of Farm and Harvest </a:t>
            </a:r>
            <a:br>
              <a:rPr lang="en-PH" sz="3200" dirty="0">
                <a:latin typeface="Book Antiqua" panose="02040602050305030304" pitchFamily="18" charset="0"/>
              </a:rPr>
            </a:br>
            <a:r>
              <a:rPr lang="en-PH" sz="3200" dirty="0">
                <a:latin typeface="Book Antiqua" panose="02040602050305030304" pitchFamily="18" charset="0"/>
              </a:rPr>
              <a:t> 		- Leads to glut in Market  </a:t>
            </a:r>
            <a:br>
              <a:rPr lang="en-PH" sz="3200" dirty="0">
                <a:latin typeface="Book Antiqua" panose="02040602050305030304" pitchFamily="18" charset="0"/>
              </a:rPr>
            </a:br>
            <a:r>
              <a:rPr lang="en-PH" sz="3200" dirty="0">
                <a:latin typeface="Book Antiqua" panose="02040602050305030304" pitchFamily="18" charset="0"/>
              </a:rPr>
              <a:t> 		- Leads to Price Downwards </a:t>
            </a:r>
            <a:br>
              <a:rPr lang="en-PH" sz="3200" dirty="0">
                <a:latin typeface="Book Antiqua" panose="02040602050305030304" pitchFamily="18" charset="0"/>
              </a:rPr>
            </a:br>
            <a:r>
              <a:rPr lang="en-PH" sz="3200" dirty="0">
                <a:latin typeface="Book Antiqua" panose="02040602050305030304" pitchFamily="18" charset="0"/>
              </a:rPr>
              <a:t> 		- Loses to Farmers </a:t>
            </a:r>
            <a:br>
              <a:rPr lang="en-PH" sz="3200" dirty="0">
                <a:latin typeface="Book Antiqua" panose="02040602050305030304" pitchFamily="18" charset="0"/>
              </a:rPr>
            </a:br>
            <a:r>
              <a:rPr lang="en-PH" sz="3200" dirty="0">
                <a:latin typeface="Book Antiqua" panose="02040602050305030304" pitchFamily="18" charset="0"/>
              </a:rPr>
              <a:t> 		- Loses to the whole industry </a:t>
            </a:r>
          </a:p>
          <a:p>
            <a:endParaRPr lang="en-PH" sz="2000" dirty="0"/>
          </a:p>
        </p:txBody>
      </p:sp>
    </p:spTree>
    <p:extLst>
      <p:ext uri="{BB962C8B-B14F-4D97-AF65-F5344CB8AC3E}">
        <p14:creationId xmlns:p14="http://schemas.microsoft.com/office/powerpoint/2010/main" val="16379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991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PH" sz="36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3. PHILIPPINE CACAO / CHOCOLATE INDUSTRY </a:t>
            </a:r>
          </a:p>
          <a:p>
            <a:pPr lvl="1" algn="just"/>
            <a:r>
              <a:rPr lang="en-PH" sz="3600" dirty="0" smtClean="0">
                <a:latin typeface="Book Antiqua" panose="02040602050305030304" pitchFamily="18" charset="0"/>
              </a:rPr>
              <a:t>A. Planting </a:t>
            </a:r>
            <a:r>
              <a:rPr lang="en-PH" sz="3600" dirty="0">
                <a:latin typeface="Book Antiqua" panose="02040602050305030304" pitchFamily="18" charset="0"/>
              </a:rPr>
              <a:t>and Farm Maintenance</a:t>
            </a:r>
          </a:p>
          <a:p>
            <a:pPr lvl="1" algn="just"/>
            <a:r>
              <a:rPr lang="en-PH" sz="3600" dirty="0" smtClean="0">
                <a:latin typeface="Book Antiqua" panose="02040602050305030304" pitchFamily="18" charset="0"/>
              </a:rPr>
              <a:t>B. Development </a:t>
            </a:r>
            <a:r>
              <a:rPr lang="en-PH" sz="3600" dirty="0">
                <a:latin typeface="Book Antiqua" panose="02040602050305030304" pitchFamily="18" charset="0"/>
              </a:rPr>
              <a:t>of market within </a:t>
            </a:r>
          </a:p>
          <a:p>
            <a:pPr lvl="0" algn="just"/>
            <a:r>
              <a:rPr lang="en-PH" sz="3600" dirty="0" smtClean="0">
                <a:latin typeface="Book Antiqua" panose="02040602050305030304" pitchFamily="18" charset="0"/>
              </a:rPr>
              <a:t>		-Massive </a:t>
            </a:r>
            <a:r>
              <a:rPr lang="en-PH" sz="3600" dirty="0">
                <a:latin typeface="Book Antiqua" panose="02040602050305030304" pitchFamily="18" charset="0"/>
              </a:rPr>
              <a:t>consumer education </a:t>
            </a:r>
          </a:p>
          <a:p>
            <a:pPr lvl="0" algn="just"/>
            <a:r>
              <a:rPr lang="en-PH" sz="3600" dirty="0" smtClean="0">
                <a:latin typeface="Book Antiqua" panose="02040602050305030304" pitchFamily="18" charset="0"/>
              </a:rPr>
              <a:t>		-Logistics </a:t>
            </a:r>
            <a:r>
              <a:rPr lang="en-PH" sz="3600" dirty="0">
                <a:latin typeface="Book Antiqua" panose="02040602050305030304" pitchFamily="18" charset="0"/>
              </a:rPr>
              <a:t>Preparations</a:t>
            </a:r>
          </a:p>
          <a:p>
            <a:pPr lvl="0" algn="just"/>
            <a:r>
              <a:rPr lang="en-PH" sz="3600" dirty="0" smtClean="0">
                <a:latin typeface="Book Antiqua" panose="02040602050305030304" pitchFamily="18" charset="0"/>
              </a:rPr>
              <a:t>		-Retail </a:t>
            </a:r>
            <a:r>
              <a:rPr lang="en-PH" sz="3600" dirty="0">
                <a:latin typeface="Book Antiqua" panose="02040602050305030304" pitchFamily="18" charset="0"/>
              </a:rPr>
              <a:t>and warehouse markets </a:t>
            </a:r>
          </a:p>
          <a:p>
            <a:pPr lvl="0" algn="just"/>
            <a:r>
              <a:rPr lang="en-PH" sz="3600" dirty="0" smtClean="0">
                <a:latin typeface="Book Antiqua" panose="02040602050305030304" pitchFamily="18" charset="0"/>
              </a:rPr>
              <a:t>		-Centralized </a:t>
            </a:r>
            <a:r>
              <a:rPr lang="en-PH" sz="3600" dirty="0">
                <a:latin typeface="Book Antiqua" panose="02040602050305030304" pitchFamily="18" charset="0"/>
              </a:rPr>
              <a:t>practices and </a:t>
            </a:r>
            <a:r>
              <a:rPr lang="en-PH" sz="3600" dirty="0" smtClean="0">
                <a:latin typeface="Book Antiqua" panose="02040602050305030304" pitchFamily="18" charset="0"/>
              </a:rPr>
              <a:t>				  Improvements</a:t>
            </a:r>
            <a:endParaRPr lang="en-PH" sz="3600" dirty="0">
              <a:latin typeface="Book Antiqua" panose="02040602050305030304" pitchFamily="18" charset="0"/>
            </a:endParaRPr>
          </a:p>
          <a:p>
            <a:pPr lvl="0" algn="just"/>
            <a:r>
              <a:rPr lang="en-PH" sz="3600" dirty="0">
                <a:latin typeface="Book Antiqua" panose="02040602050305030304" pitchFamily="18" charset="0"/>
              </a:rPr>
              <a:t> </a:t>
            </a:r>
            <a:r>
              <a:rPr lang="en-PH" sz="3600" dirty="0" smtClean="0">
                <a:latin typeface="Book Antiqua" panose="02040602050305030304" pitchFamily="18" charset="0"/>
              </a:rPr>
              <a:t>		-Packaging</a:t>
            </a:r>
            <a:r>
              <a:rPr lang="en-PH" sz="3600" dirty="0">
                <a:latin typeface="Book Antiqua" panose="02040602050305030304" pitchFamily="18" charset="0"/>
              </a:rPr>
              <a:t>, Processing and </a:t>
            </a:r>
            <a:r>
              <a:rPr lang="en-PH" sz="3600" dirty="0" smtClean="0">
                <a:latin typeface="Book Antiqua" panose="02040602050305030304" pitchFamily="18" charset="0"/>
              </a:rPr>
              <a:t>			Franchising</a:t>
            </a:r>
            <a:r>
              <a:rPr lang="en-PH" sz="3600" dirty="0">
                <a:latin typeface="Book Antiqua" panose="02040602050305030304" pitchFamily="18" charset="0"/>
              </a:rPr>
              <a:t>.</a:t>
            </a:r>
          </a:p>
          <a:p>
            <a:endParaRPr lang="en-PH" sz="3600" dirty="0">
              <a:latin typeface="Book Antiqua" panose="02040602050305030304" pitchFamily="18" charset="0"/>
            </a:endParaRPr>
          </a:p>
        </p:txBody>
      </p:sp>
      <p:pic>
        <p:nvPicPr>
          <p:cNvPr id="3" name="Picture 2" descr="Image result for chocolate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1600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6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cacao nursery cartoons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31654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96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Cacao Nursery </a:t>
            </a:r>
            <a:endParaRPr lang="en-PH" sz="96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18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TTSI-JANE\Pictures\seed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TTSI-JANE\Pictures\Cacao_nursery_ayala_zamboan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0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912876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514600"/>
            <a:ext cx="6934200" cy="1631216"/>
          </a:xfrm>
          <a:prstGeom prst="rect">
            <a:avLst/>
          </a:prstGeom>
          <a:effectLst>
            <a:softEdge rad="31750"/>
          </a:effectLst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PH" sz="10000" b="1" i="1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Thank You! </a:t>
            </a:r>
            <a:endParaRPr lang="en-PH" sz="10000" b="1" i="1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1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" y="1933039"/>
            <a:ext cx="80314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800" dirty="0" smtClean="0">
                <a:latin typeface="Book Antiqua" panose="02040602050305030304" pitchFamily="18" charset="0"/>
              </a:rPr>
              <a:t>	</a:t>
            </a:r>
            <a:br>
              <a:rPr lang="en-PH" sz="2800" dirty="0" smtClean="0">
                <a:latin typeface="Book Antiqua" panose="02040602050305030304" pitchFamily="18" charset="0"/>
              </a:rPr>
            </a:br>
            <a:r>
              <a:rPr lang="en-PH" sz="2800" dirty="0" smtClean="0">
                <a:latin typeface="Book Antiqua" panose="02040602050305030304" pitchFamily="18" charset="0"/>
              </a:rPr>
              <a:t>	</a:t>
            </a:r>
            <a:r>
              <a:rPr lang="en-PH" sz="3200" dirty="0" smtClean="0">
                <a:latin typeface="Book Antiqua" panose="02040602050305030304" pitchFamily="18" charset="0"/>
              </a:rPr>
              <a:t>is </a:t>
            </a:r>
            <a:r>
              <a:rPr lang="en-PH" sz="3200" dirty="0">
                <a:latin typeface="Book Antiqua" panose="02040602050305030304" pitchFamily="18" charset="0"/>
              </a:rPr>
              <a:t>generally the detailed organization and implementation of a complex operation. In a general business sense, logistics is the </a:t>
            </a:r>
            <a:r>
              <a:rPr lang="en-PH" sz="3200" dirty="0" smtClean="0">
                <a:latin typeface="Book Antiqua" panose="02040602050305030304" pitchFamily="18" charset="0"/>
              </a:rPr>
              <a:t>management of </a:t>
            </a:r>
            <a:r>
              <a:rPr lang="en-PH" sz="3200" dirty="0">
                <a:latin typeface="Book Antiqua" panose="02040602050305030304" pitchFamily="18" charset="0"/>
              </a:rPr>
              <a:t>the flow of things between the point of origin and the point of consumption in order to meet requirements of customers or corporations.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63" y="609600"/>
            <a:ext cx="47168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80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Logistics </a:t>
            </a:r>
            <a:endParaRPr lang="en-PH" sz="80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 descr="Image result for ca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"/>
            <a:ext cx="388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29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TTSI-JANE\Pictures\images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014379" y="6695"/>
            <a:ext cx="2129621" cy="692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27083" r="42031" b="15070"/>
          <a:stretch/>
        </p:blipFill>
        <p:spPr bwMode="auto">
          <a:xfrm>
            <a:off x="3813402" y="1842195"/>
            <a:ext cx="4644798" cy="49054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724" y="1600200"/>
            <a:ext cx="36726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500" b="1" cap="all" dirty="0">
                <a:solidFill>
                  <a:srgbClr val="C00000"/>
                </a:solidFill>
                <a:latin typeface="Book Antiqua" panose="02040602050305030304" pitchFamily="18" charset="0"/>
              </a:rPr>
              <a:t>CONSOLIDATION </a:t>
            </a:r>
            <a:r>
              <a:rPr lang="en-PH" sz="2500" dirty="0">
                <a:solidFill>
                  <a:srgbClr val="C00000"/>
                </a:solidFill>
                <a:latin typeface="Book Antiqua" panose="02040602050305030304" pitchFamily="18" charset="0"/>
              </a:rPr>
              <a:t> </a:t>
            </a:r>
            <a:endParaRPr lang="en-PH" sz="25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endParaRPr lang="en-PH" sz="25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just"/>
            <a:r>
              <a:rPr lang="en-PH" sz="25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We </a:t>
            </a:r>
            <a:r>
              <a:rPr lang="en-PH" sz="25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gather individual shipments from shippers throughout our operating territory and inventory and consolidate at our regional hubs. We then build detailed consolidated loads in to your receiving locations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025" y="457200"/>
            <a:ext cx="56526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b="1" cap="all" dirty="0">
                <a:solidFill>
                  <a:srgbClr val="FF0000"/>
                </a:solidFill>
                <a:latin typeface="Book Antiqua" panose="02040602050305030304" pitchFamily="18" charset="0"/>
              </a:rPr>
              <a:t>CONSOLIDATION &amp; POOL DISTRIBUTION</a:t>
            </a:r>
          </a:p>
          <a:p>
            <a:pPr algn="ctr"/>
            <a:endParaRPr lang="en-PH" sz="2800" dirty="0"/>
          </a:p>
        </p:txBody>
      </p:sp>
      <p:sp>
        <p:nvSpPr>
          <p:cNvPr id="11" name="Down Arrow 10"/>
          <p:cNvSpPr/>
          <p:nvPr/>
        </p:nvSpPr>
        <p:spPr>
          <a:xfrm rot="20110576">
            <a:off x="5838023" y="3608683"/>
            <a:ext cx="136223" cy="1699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/>
          </a:p>
        </p:txBody>
      </p:sp>
      <p:sp>
        <p:nvSpPr>
          <p:cNvPr id="12" name="Down Arrow 11"/>
          <p:cNvSpPr/>
          <p:nvPr/>
        </p:nvSpPr>
        <p:spPr>
          <a:xfrm rot="20441174">
            <a:off x="5806833" y="2586192"/>
            <a:ext cx="135944" cy="2651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/>
          </a:p>
        </p:txBody>
      </p:sp>
      <p:sp>
        <p:nvSpPr>
          <p:cNvPr id="13" name="Down Arrow 12"/>
          <p:cNvSpPr/>
          <p:nvPr/>
        </p:nvSpPr>
        <p:spPr>
          <a:xfrm rot="21241074">
            <a:off x="6230524" y="2513026"/>
            <a:ext cx="108470" cy="2654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/>
          </a:p>
        </p:txBody>
      </p:sp>
      <p:sp>
        <p:nvSpPr>
          <p:cNvPr id="14" name="Down Arrow 13"/>
          <p:cNvSpPr/>
          <p:nvPr/>
        </p:nvSpPr>
        <p:spPr>
          <a:xfrm rot="513706">
            <a:off x="6537068" y="3898886"/>
            <a:ext cx="92027" cy="1289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/>
          </a:p>
        </p:txBody>
      </p:sp>
      <p:sp>
        <p:nvSpPr>
          <p:cNvPr id="15" name="Down Arrow 14"/>
          <p:cNvSpPr/>
          <p:nvPr/>
        </p:nvSpPr>
        <p:spPr>
          <a:xfrm rot="6355479">
            <a:off x="6959147" y="4928654"/>
            <a:ext cx="110464" cy="11462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/>
          </a:p>
        </p:txBody>
      </p:sp>
      <p:sp>
        <p:nvSpPr>
          <p:cNvPr id="16" name="Down Arrow 15"/>
          <p:cNvSpPr/>
          <p:nvPr/>
        </p:nvSpPr>
        <p:spPr>
          <a:xfrm rot="7840055">
            <a:off x="6755421" y="5214390"/>
            <a:ext cx="119919" cy="12148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/>
          </a:p>
        </p:txBody>
      </p:sp>
      <p:sp>
        <p:nvSpPr>
          <p:cNvPr id="17" name="Down Arrow 16"/>
          <p:cNvSpPr/>
          <p:nvPr/>
        </p:nvSpPr>
        <p:spPr>
          <a:xfrm rot="17072654">
            <a:off x="5511234" y="4541262"/>
            <a:ext cx="139500" cy="1270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7157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TTSI-JANE\Pictures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t="27917" r="43895" b="11874"/>
          <a:stretch/>
        </p:blipFill>
        <p:spPr bwMode="auto">
          <a:xfrm>
            <a:off x="3276600" y="762000"/>
            <a:ext cx="5867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342189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POOL DISTRIBUTION</a:t>
            </a:r>
          </a:p>
          <a:p>
            <a:pPr algn="just"/>
            <a:endParaRPr lang="en-PH" sz="28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n-PH" sz="2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Is </a:t>
            </a:r>
            <a:r>
              <a:rPr lang="en-PH" sz="28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the distribution of orders to numerous </a:t>
            </a:r>
            <a:r>
              <a:rPr lang="en-PH" sz="2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destination points </a:t>
            </a:r>
            <a:r>
              <a:rPr lang="en-PH" sz="28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within a particular geographic </a:t>
            </a:r>
            <a:r>
              <a:rPr lang="en-PH" sz="28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region.  </a:t>
            </a:r>
            <a:endParaRPr lang="en-PH" sz="28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 rot="2165182">
            <a:off x="5774417" y="4853431"/>
            <a:ext cx="198251" cy="1777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/>
          </a:p>
        </p:txBody>
      </p:sp>
      <p:sp>
        <p:nvSpPr>
          <p:cNvPr id="2" name="TextBox 1"/>
          <p:cNvSpPr txBox="1"/>
          <p:nvPr/>
        </p:nvSpPr>
        <p:spPr>
          <a:xfrm>
            <a:off x="4955692" y="4528304"/>
            <a:ext cx="11481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PH" sz="24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Cebu</a:t>
            </a:r>
            <a:r>
              <a:rPr lang="en-PH" sz="1600" dirty="0" smtClean="0">
                <a:solidFill>
                  <a:srgbClr val="FF0000"/>
                </a:solidFill>
              </a:rPr>
              <a:t> </a:t>
            </a:r>
            <a:endParaRPr lang="en-PH" sz="1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5692" y="4989969"/>
            <a:ext cx="1150805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PH" dirty="0"/>
          </a:p>
        </p:txBody>
      </p:sp>
      <p:sp>
        <p:nvSpPr>
          <p:cNvPr id="15" name="Down Arrow 14"/>
          <p:cNvSpPr/>
          <p:nvPr/>
        </p:nvSpPr>
        <p:spPr>
          <a:xfrm rot="2853751">
            <a:off x="5500264" y="4730976"/>
            <a:ext cx="163625" cy="17892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/>
          </a:p>
        </p:txBody>
      </p:sp>
      <p:sp>
        <p:nvSpPr>
          <p:cNvPr id="16" name="Down Arrow 15"/>
          <p:cNvSpPr/>
          <p:nvPr/>
        </p:nvSpPr>
        <p:spPr>
          <a:xfrm rot="3880063">
            <a:off x="5345260" y="4358155"/>
            <a:ext cx="173605" cy="1908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/>
          </a:p>
        </p:txBody>
      </p:sp>
      <p:sp>
        <p:nvSpPr>
          <p:cNvPr id="4" name="TextBox 3"/>
          <p:cNvSpPr txBox="1"/>
          <p:nvPr/>
        </p:nvSpPr>
        <p:spPr>
          <a:xfrm>
            <a:off x="3657600" y="6443246"/>
            <a:ext cx="145967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PH" sz="1600" b="1" i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United States </a:t>
            </a:r>
            <a:endParaRPr lang="en-PH" sz="16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4446942">
            <a:off x="4989778" y="4226791"/>
            <a:ext cx="230158" cy="21516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953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5" grpId="1" animBg="1"/>
      <p:bldP spid="16" grpId="1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TTSI-JANE\Pictures\images (1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839200" cy="5181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09600" y="2367171"/>
            <a:ext cx="8363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66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Realities of Philippine Logistics </a:t>
            </a:r>
            <a:endParaRPr lang="en-PH" sz="66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TTSI-JANE\Pictures\images (1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6435" y="2987796"/>
            <a:ext cx="2211965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24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LUZON </a:t>
            </a:r>
          </a:p>
          <a:p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*</a:t>
            </a:r>
            <a:r>
              <a:rPr lang="en-PH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Manila</a:t>
            </a:r>
          </a:p>
          <a:p>
            <a:r>
              <a:rPr lang="en-PH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 *Subic </a:t>
            </a:r>
          </a:p>
          <a:p>
            <a:r>
              <a:rPr lang="en-PH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 *</a:t>
            </a:r>
            <a:r>
              <a:rPr lang="en-PH" sz="2400" dirty="0" err="1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Batangas</a:t>
            </a:r>
            <a:r>
              <a:rPr lang="en-PH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8880" y="594360"/>
            <a:ext cx="3987989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PH" sz="4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7,500 </a:t>
            </a:r>
            <a:r>
              <a:rPr lang="en-PH" sz="4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Island</a:t>
            </a:r>
            <a:endParaRPr lang="en-PH" sz="4400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5088" y="3373714"/>
            <a:ext cx="2295092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24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VISAYAS</a:t>
            </a:r>
          </a:p>
          <a:p>
            <a:r>
              <a:rPr lang="en-PH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  <a:t>  *Cebu </a:t>
            </a:r>
            <a:endParaRPr lang="en-PH" sz="2400" dirty="0">
              <a:solidFill>
                <a:schemeClr val="tx1">
                  <a:lumMod val="90000"/>
                  <a:lumOff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PH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  <a:t>    Iloilo</a:t>
            </a:r>
            <a:endParaRPr lang="en-PH" sz="2400" dirty="0">
              <a:solidFill>
                <a:schemeClr val="tx1">
                  <a:lumMod val="90000"/>
                  <a:lumOff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PH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  <a:t>    Bacolod</a:t>
            </a:r>
            <a:endParaRPr lang="en-PH" sz="2400" dirty="0">
              <a:solidFill>
                <a:schemeClr val="tx1">
                  <a:lumMod val="90000"/>
                  <a:lumOff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PH" sz="24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  <a:t>    </a:t>
            </a:r>
            <a:r>
              <a:rPr lang="en-PH" sz="2400" dirty="0" err="1" smtClean="0">
                <a:solidFill>
                  <a:schemeClr val="tx1">
                    <a:lumMod val="90000"/>
                    <a:lumOff val="10000"/>
                  </a:schemeClr>
                </a:solidFill>
                <a:latin typeface="Book Antiqua" panose="02040602050305030304" pitchFamily="18" charset="0"/>
              </a:rPr>
              <a:t>Dumaguete</a:t>
            </a:r>
            <a:endParaRPr lang="en-PH" sz="2400" dirty="0">
              <a:solidFill>
                <a:schemeClr val="tx1">
                  <a:lumMod val="90000"/>
                  <a:lumOff val="1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3772626"/>
            <a:ext cx="2849059" cy="23698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24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MINDANAO</a:t>
            </a:r>
            <a:r>
              <a:rPr lang="en-PH" sz="2800" b="1" i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en-PH" sz="2400" i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</a:t>
            </a:r>
            <a:endParaRPr lang="en-PH" sz="2400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   </a:t>
            </a:r>
            <a:r>
              <a:rPr lang="en-PH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Zamboanga</a:t>
            </a:r>
            <a:endParaRPr lang="en-PH" sz="2400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PH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 *General Santos</a:t>
            </a:r>
          </a:p>
          <a:p>
            <a:r>
              <a:rPr lang="en-PH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 *Davao</a:t>
            </a:r>
          </a:p>
          <a:p>
            <a:r>
              <a:rPr lang="en-PH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 *Cagayan </a:t>
            </a:r>
            <a:r>
              <a:rPr lang="en-PH" sz="2400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De </a:t>
            </a:r>
            <a:r>
              <a:rPr lang="en-PH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Oro</a:t>
            </a:r>
          </a:p>
          <a:p>
            <a:r>
              <a:rPr lang="en-PH" sz="24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     </a:t>
            </a:r>
            <a:r>
              <a:rPr lang="en-PH" sz="2400" dirty="0" err="1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Butuan</a:t>
            </a:r>
            <a:endParaRPr lang="en-PH" sz="2400" i="1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799" y="2179320"/>
            <a:ext cx="47244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PH" sz="3200" b="1" i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Domestic Ports </a:t>
            </a:r>
            <a:endParaRPr lang="en-PH" sz="3200" b="1" i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141817"/>
            <a:ext cx="2590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PH" sz="2000" b="1" dirty="0" smtClean="0">
                <a:latin typeface="Book Antiqua" panose="02040602050305030304" pitchFamily="18" charset="0"/>
              </a:rPr>
              <a:t>* International Ports </a:t>
            </a:r>
            <a:endParaRPr lang="en-PH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3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 result for chocolate wall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2286000" cy="214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ca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339852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457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4800" b="1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Consolidation Needs </a:t>
            </a:r>
            <a:endParaRPr lang="en-PH" sz="48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" y="1752600"/>
            <a:ext cx="7848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Trades will opt for consolidation from all Bicol region for filling of trucks.</a:t>
            </a:r>
          </a:p>
          <a:p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		</a:t>
            </a:r>
            <a:r>
              <a:rPr lang="en-PH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&gt;</a:t>
            </a:r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Legaspi Bicol </a:t>
            </a:r>
          </a:p>
          <a:p>
            <a:r>
              <a:rPr lang="en-PH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en-PH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&gt;</a:t>
            </a:r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Quezon Province </a:t>
            </a:r>
            <a:endParaRPr lang="en-PH" sz="2400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pPr lvl="3"/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en-PH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&gt;</a:t>
            </a:r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Batangas </a:t>
            </a:r>
          </a:p>
          <a:p>
            <a:pPr lvl="3"/>
            <a:r>
              <a:rPr lang="en-PH" sz="24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en-PH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&gt;</a:t>
            </a:r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Cavite </a:t>
            </a:r>
          </a:p>
          <a:p>
            <a:pPr lvl="4"/>
            <a:r>
              <a:rPr lang="en-PH" sz="2400" b="1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&gt; </a:t>
            </a:r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Laguna </a:t>
            </a:r>
          </a:p>
          <a:p>
            <a:pPr lvl="4"/>
            <a:r>
              <a:rPr lang="en-PH" sz="2400" b="1" u="sng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TO: MANILA PORTS</a:t>
            </a:r>
          </a:p>
          <a:p>
            <a:pPr lvl="4"/>
            <a:endParaRPr lang="en-PH" sz="2400" b="1" u="sng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n-PH" sz="24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2. Manila  - Cebu ( Containerized ) </a:t>
            </a:r>
            <a:endParaRPr lang="en-PH" sz="2400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AutoShape 4" descr="Image result for chocolate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6371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t="25000" r="20000" b="104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3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BTTSI-JANE\Pictures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1869</TotalTime>
  <Words>179</Words>
  <Application>Microsoft Office PowerPoint</Application>
  <PresentationFormat>On-screen Show (4:3)</PresentationFormat>
  <Paragraphs>92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AFI-COMPAQ2</dc:creator>
  <cp:lastModifiedBy>valued customer</cp:lastModifiedBy>
  <cp:revision>165</cp:revision>
  <dcterms:created xsi:type="dcterms:W3CDTF">2016-03-11T01:31:02Z</dcterms:created>
  <dcterms:modified xsi:type="dcterms:W3CDTF">2017-11-09T22:21:06Z</dcterms:modified>
</cp:coreProperties>
</file>