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9"/>
  </p:notesMasterIdLst>
  <p:sldIdLst>
    <p:sldId id="256" r:id="rId2"/>
    <p:sldId id="279" r:id="rId3"/>
    <p:sldId id="260" r:id="rId4"/>
    <p:sldId id="259" r:id="rId5"/>
    <p:sldId id="262" r:id="rId6"/>
    <p:sldId id="263" r:id="rId7"/>
    <p:sldId id="264" r:id="rId8"/>
    <p:sldId id="266" r:id="rId9"/>
    <p:sldId id="267" r:id="rId10"/>
    <p:sldId id="297" r:id="rId11"/>
    <p:sldId id="270" r:id="rId12"/>
    <p:sldId id="271" r:id="rId13"/>
    <p:sldId id="268" r:id="rId14"/>
    <p:sldId id="276" r:id="rId15"/>
    <p:sldId id="269" r:id="rId16"/>
    <p:sldId id="277" r:id="rId17"/>
    <p:sldId id="296" r:id="rId18"/>
    <p:sldId id="272" r:id="rId19"/>
    <p:sldId id="273" r:id="rId20"/>
    <p:sldId id="274" r:id="rId21"/>
    <p:sldId id="275" r:id="rId22"/>
    <p:sldId id="278" r:id="rId23"/>
    <p:sldId id="281" r:id="rId24"/>
    <p:sldId id="283" r:id="rId25"/>
    <p:sldId id="284" r:id="rId26"/>
    <p:sldId id="292" r:id="rId27"/>
    <p:sldId id="285" r:id="rId28"/>
    <p:sldId id="286" r:id="rId29"/>
    <p:sldId id="287" r:id="rId30"/>
    <p:sldId id="288" r:id="rId31"/>
    <p:sldId id="289" r:id="rId32"/>
    <p:sldId id="293" r:id="rId33"/>
    <p:sldId id="294" r:id="rId34"/>
    <p:sldId id="298" r:id="rId35"/>
    <p:sldId id="295" r:id="rId36"/>
    <p:sldId id="291" r:id="rId37"/>
    <p:sldId id="299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landa Stern" initials="YS" lastIdx="2" clrIdx="0">
    <p:extLst>
      <p:ext uri="{19B8F6BF-5375-455C-9EA6-DF929625EA0E}">
        <p15:presenceInfo xmlns:p15="http://schemas.microsoft.com/office/powerpoint/2012/main" userId="Yolanda Ster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074" autoAdjust="0"/>
    <p:restoredTop sz="78782" autoAdjust="0"/>
  </p:normalViewPr>
  <p:slideViewPr>
    <p:cSldViewPr snapToGrid="0">
      <p:cViewPr varScale="1">
        <p:scale>
          <a:sx n="57" d="100"/>
          <a:sy n="57" d="100"/>
        </p:scale>
        <p:origin x="234" y="72"/>
      </p:cViewPr>
      <p:guideLst/>
    </p:cSldViewPr>
  </p:slideViewPr>
  <p:outlineViewPr>
    <p:cViewPr>
      <p:scale>
        <a:sx n="33" d="100"/>
        <a:sy n="33" d="100"/>
      </p:scale>
      <p:origin x="0" y="-96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EDA8B4-11BF-440F-A01E-0491BFAE5F15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606BB9-D195-4F77-8E2A-18BB2AEA3897}">
      <dgm:prSet phldrT="[Text]" custT="1"/>
      <dgm:spPr/>
      <dgm:t>
        <a:bodyPr/>
        <a:lstStyle/>
        <a:p>
          <a:r>
            <a:rPr lang="en-US" sz="3200" dirty="0"/>
            <a:t>Farmers Cacao</a:t>
          </a:r>
        </a:p>
      </dgm:t>
    </dgm:pt>
    <dgm:pt modelId="{ECE387C9-F867-4396-9B45-3151CCBFD6C5}" type="parTrans" cxnId="{3CC6ADCD-610A-40BF-B0EC-7C357C09B49C}">
      <dgm:prSet/>
      <dgm:spPr/>
      <dgm:t>
        <a:bodyPr/>
        <a:lstStyle/>
        <a:p>
          <a:endParaRPr lang="en-US"/>
        </a:p>
      </dgm:t>
    </dgm:pt>
    <dgm:pt modelId="{B90A7C87-3806-4F70-BD0D-907E05B83704}" type="sibTrans" cxnId="{3CC6ADCD-610A-40BF-B0EC-7C357C09B49C}">
      <dgm:prSet/>
      <dgm:spPr/>
      <dgm:t>
        <a:bodyPr/>
        <a:lstStyle/>
        <a:p>
          <a:endParaRPr lang="en-US"/>
        </a:p>
      </dgm:t>
    </dgm:pt>
    <dgm:pt modelId="{9620A3C0-F3FE-48BA-8CCA-5135F627A0C7}">
      <dgm:prSet phldrT="[Text]" custT="1"/>
      <dgm:spPr/>
      <dgm:t>
        <a:bodyPr/>
        <a:lstStyle/>
        <a:p>
          <a:r>
            <a:rPr lang="en-US" sz="2800" dirty="0"/>
            <a:t>Local Processors</a:t>
          </a:r>
        </a:p>
      </dgm:t>
    </dgm:pt>
    <dgm:pt modelId="{ED7B4C37-605D-4DC0-8AAC-76CC36050241}" type="parTrans" cxnId="{360D99BE-669C-4C66-A5FC-F3A82FE5F354}">
      <dgm:prSet/>
      <dgm:spPr/>
      <dgm:t>
        <a:bodyPr/>
        <a:lstStyle/>
        <a:p>
          <a:endParaRPr lang="en-US"/>
        </a:p>
      </dgm:t>
    </dgm:pt>
    <dgm:pt modelId="{C390972E-5E71-4A7C-A2BB-9D74745F8AAE}" type="sibTrans" cxnId="{360D99BE-669C-4C66-A5FC-F3A82FE5F354}">
      <dgm:prSet/>
      <dgm:spPr/>
      <dgm:t>
        <a:bodyPr/>
        <a:lstStyle/>
        <a:p>
          <a:endParaRPr lang="en-US"/>
        </a:p>
      </dgm:t>
    </dgm:pt>
    <dgm:pt modelId="{330D2431-DA9E-4974-9C14-AB357DDBE71A}">
      <dgm:prSet phldrT="[Text]"/>
      <dgm:spPr/>
      <dgm:t>
        <a:bodyPr/>
        <a:lstStyle/>
        <a:p>
          <a:r>
            <a:rPr lang="en-US" dirty="0"/>
            <a:t>Market</a:t>
          </a:r>
        </a:p>
      </dgm:t>
    </dgm:pt>
    <dgm:pt modelId="{BDD5B104-E551-45F0-BC18-169C059011B7}" type="parTrans" cxnId="{9FC9EE69-9B94-4DB6-B0EF-C7D057355CC9}">
      <dgm:prSet/>
      <dgm:spPr/>
      <dgm:t>
        <a:bodyPr/>
        <a:lstStyle/>
        <a:p>
          <a:endParaRPr lang="en-US"/>
        </a:p>
      </dgm:t>
    </dgm:pt>
    <dgm:pt modelId="{E38C07E0-DE3E-474D-A7B2-90AD3C10D990}" type="sibTrans" cxnId="{9FC9EE69-9B94-4DB6-B0EF-C7D057355CC9}">
      <dgm:prSet/>
      <dgm:spPr/>
      <dgm:t>
        <a:bodyPr/>
        <a:lstStyle/>
        <a:p>
          <a:endParaRPr lang="en-US"/>
        </a:p>
      </dgm:t>
    </dgm:pt>
    <dgm:pt modelId="{6E531451-00D6-422B-A288-52B7049C328A}" type="pres">
      <dgm:prSet presAssocID="{4AEDA8B4-11BF-440F-A01E-0491BFAE5F15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88C33C3-A39D-4D85-9D8C-8B6F8F7D8F7A}" type="pres">
      <dgm:prSet presAssocID="{B5606BB9-D195-4F77-8E2A-18BB2AEA3897}" presName="Accent1" presStyleCnt="0"/>
      <dgm:spPr/>
    </dgm:pt>
    <dgm:pt modelId="{92B27716-6AE3-471E-9EB9-AC33CD1F5278}" type="pres">
      <dgm:prSet presAssocID="{B5606BB9-D195-4F77-8E2A-18BB2AEA3897}" presName="Accent" presStyleLbl="node1" presStyleIdx="0" presStyleCnt="3"/>
      <dgm:spPr/>
    </dgm:pt>
    <dgm:pt modelId="{2666E787-827E-4C60-8AAE-BB5EF4BAA1D9}" type="pres">
      <dgm:prSet presAssocID="{B5606BB9-D195-4F77-8E2A-18BB2AEA3897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1E2E4771-141E-494F-9668-9D103C4B4D2C}" type="pres">
      <dgm:prSet presAssocID="{9620A3C0-F3FE-48BA-8CCA-5135F627A0C7}" presName="Accent2" presStyleCnt="0"/>
      <dgm:spPr/>
    </dgm:pt>
    <dgm:pt modelId="{FA1B0154-E1F7-4AF8-927B-1DE3DEDFB0B6}" type="pres">
      <dgm:prSet presAssocID="{9620A3C0-F3FE-48BA-8CCA-5135F627A0C7}" presName="Accent" presStyleLbl="node1" presStyleIdx="1" presStyleCnt="3" custLinFactNeighborY="1323"/>
      <dgm:spPr/>
    </dgm:pt>
    <dgm:pt modelId="{AAC63E3C-779C-42DA-8A9B-99405846AA27}" type="pres">
      <dgm:prSet presAssocID="{9620A3C0-F3FE-48BA-8CCA-5135F627A0C7}" presName="Parent2" presStyleLbl="revTx" presStyleIdx="1" presStyleCnt="3" custScaleX="140477">
        <dgm:presLayoutVars>
          <dgm:chMax val="1"/>
          <dgm:chPref val="1"/>
          <dgm:bulletEnabled val="1"/>
        </dgm:presLayoutVars>
      </dgm:prSet>
      <dgm:spPr/>
    </dgm:pt>
    <dgm:pt modelId="{EA4CEF6E-9B6A-4CAA-BD16-CAF41A3A9284}" type="pres">
      <dgm:prSet presAssocID="{330D2431-DA9E-4974-9C14-AB357DDBE71A}" presName="Accent3" presStyleCnt="0"/>
      <dgm:spPr/>
    </dgm:pt>
    <dgm:pt modelId="{BECE67DF-FCD9-4414-B7DD-56B3B0B85A70}" type="pres">
      <dgm:prSet presAssocID="{330D2431-DA9E-4974-9C14-AB357DDBE71A}" presName="Accent" presStyleLbl="node1" presStyleIdx="2" presStyleCnt="3"/>
      <dgm:spPr/>
    </dgm:pt>
    <dgm:pt modelId="{0DAB4062-D31D-44D3-B1A8-50C888CE2D2A}" type="pres">
      <dgm:prSet presAssocID="{330D2431-DA9E-4974-9C14-AB357DDBE71A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1B6C9848-6971-489F-A279-31C856C7F582}" type="presOf" srcId="{330D2431-DA9E-4974-9C14-AB357DDBE71A}" destId="{0DAB4062-D31D-44D3-B1A8-50C888CE2D2A}" srcOrd="0" destOrd="0" presId="urn:microsoft.com/office/officeart/2009/layout/CircleArrowProcess"/>
    <dgm:cxn modelId="{9FC9EE69-9B94-4DB6-B0EF-C7D057355CC9}" srcId="{4AEDA8B4-11BF-440F-A01E-0491BFAE5F15}" destId="{330D2431-DA9E-4974-9C14-AB357DDBE71A}" srcOrd="2" destOrd="0" parTransId="{BDD5B104-E551-45F0-BC18-169C059011B7}" sibTransId="{E38C07E0-DE3E-474D-A7B2-90AD3C10D990}"/>
    <dgm:cxn modelId="{28E6934A-AAB7-46F8-BB87-19FC1218FF33}" type="presOf" srcId="{9620A3C0-F3FE-48BA-8CCA-5135F627A0C7}" destId="{AAC63E3C-779C-42DA-8A9B-99405846AA27}" srcOrd="0" destOrd="0" presId="urn:microsoft.com/office/officeart/2009/layout/CircleArrowProcess"/>
    <dgm:cxn modelId="{3C602D7D-61EC-43ED-B408-0445AC5259B4}" type="presOf" srcId="{B5606BB9-D195-4F77-8E2A-18BB2AEA3897}" destId="{2666E787-827E-4C60-8AAE-BB5EF4BAA1D9}" srcOrd="0" destOrd="0" presId="urn:microsoft.com/office/officeart/2009/layout/CircleArrowProcess"/>
    <dgm:cxn modelId="{78BA3F88-883D-4152-886D-53F1CF2BAD93}" type="presOf" srcId="{4AEDA8B4-11BF-440F-A01E-0491BFAE5F15}" destId="{6E531451-00D6-422B-A288-52B7049C328A}" srcOrd="0" destOrd="0" presId="urn:microsoft.com/office/officeart/2009/layout/CircleArrowProcess"/>
    <dgm:cxn modelId="{360D99BE-669C-4C66-A5FC-F3A82FE5F354}" srcId="{4AEDA8B4-11BF-440F-A01E-0491BFAE5F15}" destId="{9620A3C0-F3FE-48BA-8CCA-5135F627A0C7}" srcOrd="1" destOrd="0" parTransId="{ED7B4C37-605D-4DC0-8AAC-76CC36050241}" sibTransId="{C390972E-5E71-4A7C-A2BB-9D74745F8AAE}"/>
    <dgm:cxn modelId="{3CC6ADCD-610A-40BF-B0EC-7C357C09B49C}" srcId="{4AEDA8B4-11BF-440F-A01E-0491BFAE5F15}" destId="{B5606BB9-D195-4F77-8E2A-18BB2AEA3897}" srcOrd="0" destOrd="0" parTransId="{ECE387C9-F867-4396-9B45-3151CCBFD6C5}" sibTransId="{B90A7C87-3806-4F70-BD0D-907E05B83704}"/>
    <dgm:cxn modelId="{23495323-FF74-4ADE-BD06-80218CD1C609}" type="presParOf" srcId="{6E531451-00D6-422B-A288-52B7049C328A}" destId="{A88C33C3-A39D-4D85-9D8C-8B6F8F7D8F7A}" srcOrd="0" destOrd="0" presId="urn:microsoft.com/office/officeart/2009/layout/CircleArrowProcess"/>
    <dgm:cxn modelId="{2E97F1CC-191C-453D-B8E8-7561F2B82A80}" type="presParOf" srcId="{A88C33C3-A39D-4D85-9D8C-8B6F8F7D8F7A}" destId="{92B27716-6AE3-471E-9EB9-AC33CD1F5278}" srcOrd="0" destOrd="0" presId="urn:microsoft.com/office/officeart/2009/layout/CircleArrowProcess"/>
    <dgm:cxn modelId="{4A9424E9-BEA7-4597-9D35-B800B8DCE78D}" type="presParOf" srcId="{6E531451-00D6-422B-A288-52B7049C328A}" destId="{2666E787-827E-4C60-8AAE-BB5EF4BAA1D9}" srcOrd="1" destOrd="0" presId="urn:microsoft.com/office/officeart/2009/layout/CircleArrowProcess"/>
    <dgm:cxn modelId="{1B58A26D-80AE-42CB-A3AF-629AB305812B}" type="presParOf" srcId="{6E531451-00D6-422B-A288-52B7049C328A}" destId="{1E2E4771-141E-494F-9668-9D103C4B4D2C}" srcOrd="2" destOrd="0" presId="urn:microsoft.com/office/officeart/2009/layout/CircleArrowProcess"/>
    <dgm:cxn modelId="{8C8ACD00-48D2-4FF3-B35F-A3BCF69DA8BB}" type="presParOf" srcId="{1E2E4771-141E-494F-9668-9D103C4B4D2C}" destId="{FA1B0154-E1F7-4AF8-927B-1DE3DEDFB0B6}" srcOrd="0" destOrd="0" presId="urn:microsoft.com/office/officeart/2009/layout/CircleArrowProcess"/>
    <dgm:cxn modelId="{D1DF8EBA-F476-4554-B12E-6E361E8F3D39}" type="presParOf" srcId="{6E531451-00D6-422B-A288-52B7049C328A}" destId="{AAC63E3C-779C-42DA-8A9B-99405846AA27}" srcOrd="3" destOrd="0" presId="urn:microsoft.com/office/officeart/2009/layout/CircleArrowProcess"/>
    <dgm:cxn modelId="{868A11C4-DCBC-4DED-B747-128CEA1A86B2}" type="presParOf" srcId="{6E531451-00D6-422B-A288-52B7049C328A}" destId="{EA4CEF6E-9B6A-4CAA-BD16-CAF41A3A9284}" srcOrd="4" destOrd="0" presId="urn:microsoft.com/office/officeart/2009/layout/CircleArrowProcess"/>
    <dgm:cxn modelId="{B5E18581-892E-494B-91CB-FCDDEC34409A}" type="presParOf" srcId="{EA4CEF6E-9B6A-4CAA-BD16-CAF41A3A9284}" destId="{BECE67DF-FCD9-4414-B7DD-56B3B0B85A70}" srcOrd="0" destOrd="0" presId="urn:microsoft.com/office/officeart/2009/layout/CircleArrowProcess"/>
    <dgm:cxn modelId="{2BBE9133-80B0-4EFD-9D58-4CCDF0CF8BD4}" type="presParOf" srcId="{6E531451-00D6-422B-A288-52B7049C328A}" destId="{0DAB4062-D31D-44D3-B1A8-50C888CE2D2A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27716-6AE3-471E-9EB9-AC33CD1F5278}">
      <dsp:nvSpPr>
        <dsp:cNvPr id="0" name=""/>
        <dsp:cNvSpPr/>
      </dsp:nvSpPr>
      <dsp:spPr>
        <a:xfrm>
          <a:off x="1631658" y="133784"/>
          <a:ext cx="2823718" cy="282414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6E787-827E-4C60-8AAE-BB5EF4BAA1D9}">
      <dsp:nvSpPr>
        <dsp:cNvPr id="0" name=""/>
        <dsp:cNvSpPr/>
      </dsp:nvSpPr>
      <dsp:spPr>
        <a:xfrm>
          <a:off x="2255793" y="1153387"/>
          <a:ext cx="1569086" cy="784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Farmers Cacao</a:t>
          </a:r>
        </a:p>
      </dsp:txBody>
      <dsp:txXfrm>
        <a:off x="2255793" y="1153387"/>
        <a:ext cx="1569086" cy="784355"/>
      </dsp:txXfrm>
    </dsp:sp>
    <dsp:sp modelId="{FA1B0154-E1F7-4AF8-927B-1DE3DEDFB0B6}">
      <dsp:nvSpPr>
        <dsp:cNvPr id="0" name=""/>
        <dsp:cNvSpPr/>
      </dsp:nvSpPr>
      <dsp:spPr>
        <a:xfrm>
          <a:off x="847380" y="1793830"/>
          <a:ext cx="2823718" cy="282414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C63E3C-779C-42DA-8A9B-99405846AA27}">
      <dsp:nvSpPr>
        <dsp:cNvPr id="0" name=""/>
        <dsp:cNvSpPr/>
      </dsp:nvSpPr>
      <dsp:spPr>
        <a:xfrm>
          <a:off x="1157137" y="2785456"/>
          <a:ext cx="2204205" cy="784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Local Processors</a:t>
          </a:r>
        </a:p>
      </dsp:txBody>
      <dsp:txXfrm>
        <a:off x="1157137" y="2785456"/>
        <a:ext cx="2204205" cy="784355"/>
      </dsp:txXfrm>
    </dsp:sp>
    <dsp:sp modelId="{BECE67DF-FCD9-4414-B7DD-56B3B0B85A70}">
      <dsp:nvSpPr>
        <dsp:cNvPr id="0" name=""/>
        <dsp:cNvSpPr/>
      </dsp:nvSpPr>
      <dsp:spPr>
        <a:xfrm>
          <a:off x="1832633" y="3573331"/>
          <a:ext cx="2426011" cy="242698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B4062-D31D-44D3-B1A8-50C888CE2D2A}">
      <dsp:nvSpPr>
        <dsp:cNvPr id="0" name=""/>
        <dsp:cNvSpPr/>
      </dsp:nvSpPr>
      <dsp:spPr>
        <a:xfrm>
          <a:off x="2259505" y="4419872"/>
          <a:ext cx="1569086" cy="784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Market</a:t>
          </a:r>
        </a:p>
      </dsp:txBody>
      <dsp:txXfrm>
        <a:off x="2259505" y="4419872"/>
        <a:ext cx="1569086" cy="784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64EDA-B821-4633-8FF5-8554AAC318FB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6F8D6-A2B8-48A2-B371-A34988E34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8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6F8D6-A2B8-48A2-B371-A34988E341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55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6F8D6-A2B8-48A2-B371-A34988E341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72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6F8D6-A2B8-48A2-B371-A34988E3410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65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6F8D6-A2B8-48A2-B371-A34988E3410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1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6F8D6-A2B8-48A2-B371-A34988E3410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40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6F8D6-A2B8-48A2-B371-A34988E3410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22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6F8D6-A2B8-48A2-B371-A34988E3410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70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6F8D6-A2B8-48A2-B371-A34988E3410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93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6/5/2018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6/5/2018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6/5/2018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6/5/2018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6/5/2018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6/5/2018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6/5/2018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6/5/2018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6/5/2018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6/5/2018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6/5/2018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6/5/2018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6/5/2018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6/5/2018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6/5/2018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6/5/2018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6/5/2018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6/5/2018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Collaboration for Change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2121061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/>
              <a:t>Taking CONTROL of the Cacao and the Environment</a:t>
            </a:r>
          </a:p>
          <a:p>
            <a:r>
              <a:rPr lang="en-US" sz="8000" dirty="0"/>
              <a:t>Honorary </a:t>
            </a:r>
            <a:r>
              <a:rPr lang="en-US" sz="8000" dirty="0" err="1"/>
              <a:t>Amb</a:t>
            </a:r>
            <a:r>
              <a:rPr lang="en-US" sz="8000" dirty="0"/>
              <a:t>. Yolanda Ortega Stern, CA, USA</a:t>
            </a:r>
          </a:p>
          <a:p>
            <a:r>
              <a:rPr lang="en-US" sz="8000" dirty="0"/>
              <a:t>President – One Word Institute </a:t>
            </a:r>
          </a:p>
          <a:p>
            <a:r>
              <a:rPr lang="en-US" sz="8000" dirty="0" err="1"/>
              <a:t>Plantacion</a:t>
            </a:r>
            <a:r>
              <a:rPr lang="en-US" sz="8000" dirty="0"/>
              <a:t> de </a:t>
            </a:r>
            <a:r>
              <a:rPr lang="en-US" sz="8000" dirty="0" err="1"/>
              <a:t>Sikwate</a:t>
            </a:r>
            <a:r>
              <a:rPr lang="en-US" sz="8000" dirty="0"/>
              <a:t> Cacao Producers Association, Inc.</a:t>
            </a:r>
          </a:p>
          <a:p>
            <a:r>
              <a:rPr lang="en-US" sz="8000" dirty="0"/>
              <a:t>Philippine Cacao Summit and Exposition 2016</a:t>
            </a:r>
          </a:p>
          <a:p>
            <a:r>
              <a:rPr lang="en-US" sz="8000" dirty="0"/>
              <a:t>May 27-29, 2016 SM Seaside, Cebu</a:t>
            </a:r>
          </a:p>
          <a:p>
            <a:r>
              <a:rPr lang="en-US" sz="8000" dirty="0"/>
              <a:t> 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9517" y="4394038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8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76394"/>
            <a:ext cx="9004515" cy="5016758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r>
              <a:rPr lang="en-US" sz="3200" dirty="0"/>
              <a:t> LAND USE CHANGE DISTRIBUTION IMPACTS ACROSS ENTIRE PLANTATIONS and PLAYS A ROLE IN THE CARBON CYCLE, FOR GOOD OR FOR BETTER. </a:t>
            </a:r>
          </a:p>
          <a:p>
            <a:endParaRPr lang="en-US" sz="3200" dirty="0"/>
          </a:p>
          <a:p>
            <a:r>
              <a:rPr lang="en-US" sz="3200" dirty="0"/>
              <a:t>HAZARDOUS CHEMICAL ABSORPTON and RUNOFFS IMPACTS THE AQUAFIR AND THE PEOPLE.</a:t>
            </a:r>
          </a:p>
          <a:p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7191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248557"/>
            <a:ext cx="1093470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36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400050"/>
            <a:ext cx="1141095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7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2650209"/>
            <a:ext cx="4668744" cy="35866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250"/>
            <a:ext cx="7315200" cy="5422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03885" y="618210"/>
            <a:ext cx="2959100" cy="175432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PALAWAN Palm Oil </a:t>
            </a:r>
          </a:p>
          <a:p>
            <a:r>
              <a:rPr lang="en-US" sz="3600" dirty="0"/>
              <a:t>Plantation</a:t>
            </a:r>
          </a:p>
        </p:txBody>
      </p:sp>
    </p:spTree>
    <p:extLst>
      <p:ext uri="{BB962C8B-B14F-4D97-AF65-F5344CB8AC3E}">
        <p14:creationId xmlns:p14="http://schemas.microsoft.com/office/powerpoint/2010/main" val="2005957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04" y="341243"/>
            <a:ext cx="4735996" cy="6311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212" y="341243"/>
            <a:ext cx="4550465" cy="631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97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2" y="0"/>
            <a:ext cx="3863662" cy="61579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0694" y="0"/>
            <a:ext cx="3863662" cy="590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3688" y="557438"/>
            <a:ext cx="3863662" cy="61722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8583" y="6026439"/>
            <a:ext cx="3985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Nickel Mine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70694" y="5865526"/>
            <a:ext cx="3787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Languyan</a:t>
            </a:r>
            <a:r>
              <a:rPr lang="en-US" sz="3200" dirty="0"/>
              <a:t>, </a:t>
            </a:r>
            <a:r>
              <a:rPr lang="en-US" sz="3200" dirty="0" err="1"/>
              <a:t>TawiTawi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36981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97" y="152400"/>
            <a:ext cx="5514535" cy="65414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49441" y="1294228"/>
            <a:ext cx="41218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Ore bound for external destinations are completely lost to </a:t>
            </a:r>
          </a:p>
          <a:p>
            <a:r>
              <a:rPr lang="en-US" sz="3600" dirty="0"/>
              <a:t>the Philippines.</a:t>
            </a:r>
          </a:p>
        </p:txBody>
      </p:sp>
    </p:spTree>
    <p:extLst>
      <p:ext uri="{BB962C8B-B14F-4D97-AF65-F5344CB8AC3E}">
        <p14:creationId xmlns:p14="http://schemas.microsoft.com/office/powerpoint/2010/main" val="977094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333" y="1239865"/>
            <a:ext cx="5578141" cy="452431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REMEDIATION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RESTORATION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HEALTHIER ENVIRONMENT</a:t>
            </a:r>
          </a:p>
        </p:txBody>
      </p:sp>
      <p:sp>
        <p:nvSpPr>
          <p:cNvPr id="4" name="Down Arrow 3"/>
          <p:cNvSpPr/>
          <p:nvPr/>
        </p:nvSpPr>
        <p:spPr>
          <a:xfrm>
            <a:off x="3766088" y="18288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766087" y="380274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473" y="1740408"/>
            <a:ext cx="5003800" cy="367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32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247650"/>
            <a:ext cx="5276850" cy="6372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0" y="247650"/>
            <a:ext cx="5429250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76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4362" y="314324"/>
            <a:ext cx="11374437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REGION 8</a:t>
            </a:r>
          </a:p>
          <a:p>
            <a:r>
              <a:rPr lang="en-US" sz="2800" dirty="0"/>
              <a:t>40,000 Planting materials by VSU to </a:t>
            </a:r>
            <a:r>
              <a:rPr lang="en-US" sz="2800" dirty="0" err="1"/>
              <a:t>Javier,Leyte</a:t>
            </a:r>
            <a:endParaRPr lang="en-US" sz="2800" dirty="0"/>
          </a:p>
          <a:p>
            <a:r>
              <a:rPr lang="en-US" sz="2800" dirty="0"/>
              <a:t>30,000 Grafted by VSU-OXFAM to 500 </a:t>
            </a:r>
            <a:r>
              <a:rPr lang="en-US" sz="2800" dirty="0" err="1"/>
              <a:t>Balangiga</a:t>
            </a:r>
            <a:r>
              <a:rPr lang="en-US" sz="2800" dirty="0"/>
              <a:t>,</a:t>
            </a:r>
          </a:p>
          <a:p>
            <a:r>
              <a:rPr lang="en-US" sz="2800" dirty="0"/>
              <a:t>          </a:t>
            </a:r>
            <a:r>
              <a:rPr lang="en-US" sz="2800" dirty="0" err="1"/>
              <a:t>Giporlos</a:t>
            </a:r>
            <a:r>
              <a:rPr lang="en-US" sz="2800" dirty="0"/>
              <a:t>, Hernani, Salcedo, </a:t>
            </a:r>
            <a:r>
              <a:rPr lang="en-US" sz="2800" dirty="0" err="1"/>
              <a:t>Guian</a:t>
            </a:r>
            <a:r>
              <a:rPr lang="en-US" sz="2800" dirty="0"/>
              <a:t> E. Samar</a:t>
            </a:r>
          </a:p>
          <a:p>
            <a:r>
              <a:rPr lang="en-US" sz="2800" dirty="0"/>
              <a:t>12,000 grafted bought by </a:t>
            </a:r>
            <a:r>
              <a:rPr lang="en-US" sz="2800" dirty="0" err="1"/>
              <a:t>Pakisama</a:t>
            </a:r>
            <a:r>
              <a:rPr lang="en-US" sz="2800" dirty="0"/>
              <a:t>(NGO) Hernani E. Samar</a:t>
            </a:r>
          </a:p>
          <a:p>
            <a:r>
              <a:rPr lang="en-US" sz="2800" dirty="0"/>
              <a:t>25-30,000 Dr. G. Gerona Grp. </a:t>
            </a:r>
            <a:r>
              <a:rPr lang="en-US" sz="2800" dirty="0" err="1"/>
              <a:t>Sogod</a:t>
            </a:r>
            <a:r>
              <a:rPr lang="en-US" sz="2800" dirty="0"/>
              <a:t> So. Leyte, Kenner assisted</a:t>
            </a:r>
          </a:p>
          <a:p>
            <a:r>
              <a:rPr lang="en-US" sz="2800" dirty="0"/>
              <a:t>2,000 VSU to </a:t>
            </a:r>
            <a:r>
              <a:rPr lang="en-US" sz="2800" dirty="0" err="1"/>
              <a:t>Jaro</a:t>
            </a:r>
            <a:r>
              <a:rPr lang="en-US" sz="2800" dirty="0"/>
              <a:t>, Leyte (DOST)</a:t>
            </a:r>
          </a:p>
          <a:p>
            <a:r>
              <a:rPr lang="en-US" sz="2800" dirty="0"/>
              <a:t>30,000 DA Region (info Boy </a:t>
            </a:r>
            <a:r>
              <a:rPr lang="en-US" sz="2800" dirty="0" err="1"/>
              <a:t>Dayap</a:t>
            </a:r>
            <a:r>
              <a:rPr lang="en-US" sz="2800" dirty="0"/>
              <a:t>)</a:t>
            </a:r>
          </a:p>
          <a:p>
            <a:r>
              <a:rPr lang="en-US" sz="2800" dirty="0"/>
              <a:t>6,000 San Francisco S. Leyte (info MAO)</a:t>
            </a:r>
          </a:p>
          <a:p>
            <a:r>
              <a:rPr lang="en-US" sz="2800" dirty="0"/>
              <a:t>1,000 planted by Mr. </a:t>
            </a:r>
            <a:r>
              <a:rPr lang="en-US" sz="2800" dirty="0" err="1"/>
              <a:t>Abuyabor</a:t>
            </a:r>
            <a:r>
              <a:rPr lang="en-US" sz="2800" dirty="0"/>
              <a:t> (</a:t>
            </a:r>
            <a:r>
              <a:rPr lang="en-US" sz="2800" dirty="0" err="1"/>
              <a:t>Mahaplag</a:t>
            </a:r>
            <a:r>
              <a:rPr lang="en-US" sz="2800" dirty="0"/>
              <a:t>)</a:t>
            </a:r>
          </a:p>
          <a:p>
            <a:r>
              <a:rPr lang="en-US" sz="2800" dirty="0"/>
              <a:t>1,000 planted by </a:t>
            </a:r>
            <a:r>
              <a:rPr lang="en-US" sz="2800" dirty="0" err="1"/>
              <a:t>Atty</a:t>
            </a:r>
            <a:r>
              <a:rPr lang="en-US" sz="2800" dirty="0"/>
              <a:t> Malaya (Imelda, </a:t>
            </a:r>
            <a:r>
              <a:rPr lang="en-US" sz="2800" dirty="0" err="1"/>
              <a:t>Baybay</a:t>
            </a:r>
            <a:r>
              <a:rPr lang="en-US" sz="2800" dirty="0"/>
              <a:t> City, Leyte)</a:t>
            </a:r>
          </a:p>
          <a:p>
            <a:r>
              <a:rPr lang="en-US" sz="2800" dirty="0"/>
              <a:t>1,000 LGU, </a:t>
            </a:r>
            <a:r>
              <a:rPr lang="en-US" sz="2800" dirty="0" err="1"/>
              <a:t>Basey</a:t>
            </a:r>
            <a:r>
              <a:rPr lang="en-US" sz="2800" dirty="0"/>
              <a:t>, W. Samar</a:t>
            </a:r>
          </a:p>
          <a:p>
            <a:r>
              <a:rPr lang="en-US" sz="2800" dirty="0"/>
              <a:t>12,000 </a:t>
            </a:r>
            <a:r>
              <a:rPr lang="en-US" sz="2800" dirty="0" err="1"/>
              <a:t>Maasin</a:t>
            </a:r>
            <a:r>
              <a:rPr lang="en-US" sz="2800" dirty="0"/>
              <a:t> (info </a:t>
            </a:r>
            <a:r>
              <a:rPr lang="en-US" sz="2800" dirty="0" err="1"/>
              <a:t>Kennemer</a:t>
            </a:r>
            <a:r>
              <a:rPr lang="en-US" sz="2800" dirty="0"/>
              <a:t> Cacao Doc)</a:t>
            </a:r>
          </a:p>
          <a:p>
            <a:endParaRPr lang="en-US" sz="2400" dirty="0"/>
          </a:p>
          <a:p>
            <a:r>
              <a:rPr lang="en-US" sz="2400" dirty="0"/>
              <a:t>Source: Dr. Jose </a:t>
            </a:r>
            <a:r>
              <a:rPr lang="en-US" sz="2400" dirty="0" err="1"/>
              <a:t>Bacusmo</a:t>
            </a:r>
            <a:r>
              <a:rPr lang="en-US" sz="2400" dirty="0"/>
              <a:t> - VSU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3835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151" y="1547446"/>
            <a:ext cx="3120013" cy="48533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500" y="939800"/>
            <a:ext cx="8381651" cy="507831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GOALS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/>
              <a:t>Plant Trees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/>
              <a:t>Plant Organic for Branding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/>
              <a:t>Plant for 60% Shade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/>
              <a:t>Plant multi-strata: agro-farm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/>
              <a:t>Consolidate, Collaborate, Federate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/>
              <a:t>Join ICCO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/>
              <a:t>Plant for a Carbon Neutral Country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/>
              <a:t>Create WEALTH for Farmers</a:t>
            </a:r>
          </a:p>
        </p:txBody>
      </p:sp>
    </p:spTree>
    <p:extLst>
      <p:ext uri="{BB962C8B-B14F-4D97-AF65-F5344CB8AC3E}">
        <p14:creationId xmlns:p14="http://schemas.microsoft.com/office/powerpoint/2010/main" val="2232498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314" y="348344"/>
            <a:ext cx="10885715" cy="88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REGION 8 – ADDITIONAL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Mahaplag</a:t>
            </a:r>
            <a:r>
              <a:rPr lang="en-US" sz="2800" dirty="0"/>
              <a:t>, Leyte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Maasin</a:t>
            </a:r>
            <a:r>
              <a:rPr lang="en-US" sz="2800" dirty="0"/>
              <a:t>, So. Leyte assisted by </a:t>
            </a:r>
            <a:r>
              <a:rPr lang="en-US" sz="2800" dirty="0" err="1"/>
              <a:t>Kennemer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5 Nurseries in E. Samar: </a:t>
            </a:r>
            <a:r>
              <a:rPr lang="en-US" sz="2800" dirty="0" err="1"/>
              <a:t>Balangiga</a:t>
            </a:r>
            <a:r>
              <a:rPr lang="en-US" sz="2800" dirty="0"/>
              <a:t>, </a:t>
            </a:r>
            <a:r>
              <a:rPr lang="en-US" sz="2800" dirty="0" err="1"/>
              <a:t>Giporlos</a:t>
            </a:r>
            <a:r>
              <a:rPr lang="en-US" sz="2800" dirty="0"/>
              <a:t>, Hernani, </a:t>
            </a:r>
            <a:r>
              <a:rPr lang="en-US" sz="2800" dirty="0" err="1"/>
              <a:t>Guian</a:t>
            </a:r>
            <a:r>
              <a:rPr lang="en-US" sz="2800" dirty="0"/>
              <a:t> currently propagating cacao. Each has 10,000 planting materials available at this time.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1 </a:t>
            </a:r>
            <a:r>
              <a:rPr lang="en-US" sz="2800" dirty="0" err="1"/>
              <a:t>Provate</a:t>
            </a:r>
            <a:r>
              <a:rPr lang="en-US" sz="2800" dirty="0"/>
              <a:t> Nursery in </a:t>
            </a:r>
            <a:r>
              <a:rPr lang="en-US" sz="2800" dirty="0" err="1"/>
              <a:t>Ormoc</a:t>
            </a:r>
            <a:r>
              <a:rPr lang="en-US" sz="2800" dirty="0"/>
              <a:t> – Pura Farm Nursery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NGOs to </a:t>
            </a:r>
            <a:r>
              <a:rPr lang="en-US" sz="2800" dirty="0" err="1"/>
              <a:t>incude</a:t>
            </a:r>
            <a:r>
              <a:rPr lang="en-US" sz="2800" dirty="0"/>
              <a:t> PLAN, World Vision, CRS also </a:t>
            </a:r>
            <a:r>
              <a:rPr lang="en-US" sz="2800" dirty="0" err="1"/>
              <a:t>distriuted</a:t>
            </a:r>
            <a:r>
              <a:rPr lang="en-US" sz="2800" dirty="0"/>
              <a:t> to Yolanda affected areas.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TOTAL  REGION XIII = 979, 650 cacao plants distributed.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479,650  to PCA Region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500,000  KEDP Coconut Cacao Enterprise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2800" dirty="0"/>
              <a:t>Source: Dr. Jose </a:t>
            </a:r>
            <a:r>
              <a:rPr lang="en-US" sz="2800" dirty="0" err="1"/>
              <a:t>Bacusmo</a:t>
            </a:r>
            <a:r>
              <a:rPr lang="en-US" sz="2800" dirty="0"/>
              <a:t> - VSU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8815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1143000"/>
            <a:ext cx="4794250" cy="4610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38750" y="1524446"/>
            <a:ext cx="62865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PER HECTARE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600" dirty="0"/>
              <a:t>500-600 cacao plants if</a:t>
            </a:r>
          </a:p>
          <a:p>
            <a:r>
              <a:rPr lang="en-US" sz="3600" dirty="0"/>
              <a:t>             under coconuts</a:t>
            </a:r>
          </a:p>
          <a:p>
            <a:endParaRPr lang="en-US" sz="3600" dirty="0"/>
          </a:p>
          <a:p>
            <a:r>
              <a:rPr lang="en-US" sz="3600" dirty="0"/>
              <a:t>    1,111 </a:t>
            </a:r>
            <a:r>
              <a:rPr lang="en-US" sz="3600" dirty="0" err="1"/>
              <a:t>monocropped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1048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9150" y="1085850"/>
            <a:ext cx="9582150" cy="175432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WORLD PRODUCTION FORECAST 2015-2016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1.607 – 1.494 Million </a:t>
            </a:r>
            <a:r>
              <a:rPr lang="en-US" sz="3600" dirty="0" err="1">
                <a:solidFill>
                  <a:schemeClr val="bg1"/>
                </a:solidFill>
              </a:rPr>
              <a:t>Tonnes</a:t>
            </a:r>
            <a:r>
              <a:rPr lang="en-US" sz="3600" dirty="0">
                <a:solidFill>
                  <a:schemeClr val="bg1"/>
                </a:solidFill>
              </a:rPr>
              <a:t> (2% decrease)</a:t>
            </a:r>
          </a:p>
          <a:p>
            <a:pPr algn="ctr"/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19150" y="3429000"/>
            <a:ext cx="9582150" cy="286232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2020 Philippine Cacao Industry Challenge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100,000 MT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30,000 – 150,000 @ 330 trees/hectare</a:t>
            </a:r>
          </a:p>
          <a:p>
            <a:pPr algn="ctr"/>
            <a:r>
              <a:rPr lang="en-US" sz="3600" dirty="0"/>
              <a:t>Provide shortfall of 10% or produce 2% of global output.</a:t>
            </a:r>
          </a:p>
        </p:txBody>
      </p:sp>
    </p:spTree>
    <p:extLst>
      <p:ext uri="{BB962C8B-B14F-4D97-AF65-F5344CB8AC3E}">
        <p14:creationId xmlns:p14="http://schemas.microsoft.com/office/powerpoint/2010/main" val="1802642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35529"/>
            <a:ext cx="5885260" cy="64510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43700" y="2406926"/>
            <a:ext cx="49148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February 2016 – </a:t>
            </a:r>
          </a:p>
          <a:p>
            <a:r>
              <a:rPr lang="en-US" sz="3600" dirty="0"/>
              <a:t>First Week </a:t>
            </a:r>
          </a:p>
          <a:p>
            <a:r>
              <a:rPr lang="en-US" sz="4400" dirty="0"/>
              <a:t>$2,916  per </a:t>
            </a:r>
            <a:r>
              <a:rPr lang="en-US" sz="4400" dirty="0" err="1"/>
              <a:t>tonne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23469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185738"/>
            <a:ext cx="6310313" cy="6515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58063" y="2000250"/>
            <a:ext cx="44005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February 2016</a:t>
            </a:r>
          </a:p>
          <a:p>
            <a:r>
              <a:rPr lang="en-US" sz="3600" dirty="0"/>
              <a:t>Third week </a:t>
            </a:r>
          </a:p>
          <a:p>
            <a:r>
              <a:rPr lang="en-US" sz="3600" dirty="0"/>
              <a:t>-3,006 per </a:t>
            </a:r>
            <a:r>
              <a:rPr lang="en-US" sz="3600" dirty="0" err="1"/>
              <a:t>tonne</a:t>
            </a:r>
            <a:endParaRPr lang="en-US" sz="36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07676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8" y="1135420"/>
            <a:ext cx="8050154" cy="55797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313" y="2261666"/>
            <a:ext cx="3976687" cy="35819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325" y="485775"/>
            <a:ext cx="8207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PROTECT, DEFEND, NURTURE</a:t>
            </a:r>
          </a:p>
        </p:txBody>
      </p:sp>
    </p:spTree>
    <p:extLst>
      <p:ext uri="{BB962C8B-B14F-4D97-AF65-F5344CB8AC3E}">
        <p14:creationId xmlns:p14="http://schemas.microsoft.com/office/powerpoint/2010/main" val="2339158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549312"/>
            <a:ext cx="9525000" cy="594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04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02" y="538162"/>
            <a:ext cx="8210939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26125" y="839512"/>
            <a:ext cx="2079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SHADE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040" y="1818250"/>
            <a:ext cx="3112725" cy="455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99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8" y="490537"/>
            <a:ext cx="7863082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77471" y="916652"/>
            <a:ext cx="1853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BORDERS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848" y="1993870"/>
            <a:ext cx="3058511" cy="434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05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5" y="366712"/>
            <a:ext cx="7184572" cy="62912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07087" y="796318"/>
            <a:ext cx="2792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NUTRITION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087" y="2112579"/>
            <a:ext cx="3770210" cy="454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67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69" y="550282"/>
            <a:ext cx="4081669" cy="5678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68685" y="2177143"/>
            <a:ext cx="5863771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POPULATION: 102,250,103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68685" y="3143250"/>
            <a:ext cx="5863771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70% Rural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68686" y="4109357"/>
            <a:ext cx="6485164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57 </a:t>
            </a:r>
            <a:r>
              <a:rPr lang="en-US" sz="3600" dirty="0" err="1"/>
              <a:t>yrs</a:t>
            </a:r>
            <a:r>
              <a:rPr lang="en-US" sz="3600" dirty="0"/>
              <a:t> - Average Age of Farmer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68685" y="5239657"/>
            <a:ext cx="5863771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$ 50.00 Aver. Income/Mo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24450" y="727067"/>
            <a:ext cx="5200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MOTHERLAND</a:t>
            </a:r>
          </a:p>
        </p:txBody>
      </p:sp>
    </p:spTree>
    <p:extLst>
      <p:ext uri="{BB962C8B-B14F-4D97-AF65-F5344CB8AC3E}">
        <p14:creationId xmlns:p14="http://schemas.microsoft.com/office/powerpoint/2010/main" val="7419699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26208" y="907257"/>
            <a:ext cx="6272213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074" y="2486025"/>
            <a:ext cx="4702175" cy="4248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3738" y="630010"/>
            <a:ext cx="4949373" cy="37120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88250" y="4995183"/>
            <a:ext cx="4149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HEALTHY</a:t>
            </a:r>
          </a:p>
          <a:p>
            <a:r>
              <a:rPr lang="en-US" sz="3200" dirty="0"/>
              <a:t>ENVIRONMENT</a:t>
            </a:r>
          </a:p>
        </p:txBody>
      </p:sp>
    </p:spTree>
    <p:extLst>
      <p:ext uri="{BB962C8B-B14F-4D97-AF65-F5344CB8AC3E}">
        <p14:creationId xmlns:p14="http://schemas.microsoft.com/office/powerpoint/2010/main" val="4116378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3" y="390525"/>
            <a:ext cx="4505327" cy="60721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850244" y="2337765"/>
            <a:ext cx="4659426" cy="3552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708">
            <a:off x="4107792" y="2480033"/>
            <a:ext cx="4203157" cy="33872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7984" y="671803"/>
            <a:ext cx="5934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CARBON NEUTRAL Philippines</a:t>
            </a:r>
          </a:p>
        </p:txBody>
      </p:sp>
    </p:spTree>
    <p:extLst>
      <p:ext uri="{BB962C8B-B14F-4D97-AF65-F5344CB8AC3E}">
        <p14:creationId xmlns:p14="http://schemas.microsoft.com/office/powerpoint/2010/main" val="4229691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" y="857250"/>
            <a:ext cx="3444240" cy="5372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449" y="2746311"/>
            <a:ext cx="3076850" cy="3333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3439" y="1581150"/>
            <a:ext cx="3829492" cy="5086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3070" y="1967359"/>
            <a:ext cx="3396343" cy="34434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71900" y="571500"/>
            <a:ext cx="6496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CERTIFIED ORGANIC </a:t>
            </a:r>
          </a:p>
        </p:txBody>
      </p:sp>
    </p:spTree>
    <p:extLst>
      <p:ext uri="{BB962C8B-B14F-4D97-AF65-F5344CB8AC3E}">
        <p14:creationId xmlns:p14="http://schemas.microsoft.com/office/powerpoint/2010/main" val="7599314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241" y="522514"/>
            <a:ext cx="10338318" cy="646331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CHILEAN MODEL – Market Production Orientation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242" y="1334160"/>
            <a:ext cx="10198358" cy="563231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Farmers: “Domestic”, “Transition”, “Export”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CONSOLIDATE Growing; Logistics; Payment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SUPPLY: Copper; Ore; Fruits and Nuts; Fish;   </a:t>
            </a:r>
            <a:r>
              <a:rPr lang="en-US" sz="3600" dirty="0" err="1"/>
              <a:t>Woodpulp</a:t>
            </a:r>
            <a:r>
              <a:rPr lang="en-US" sz="3600" dirty="0"/>
              <a:t>; Wood; Beverages; Inorganic Chemicals; Meat; Gems, precious metals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r>
              <a:rPr lang="en-US" sz="3600" dirty="0"/>
              <a:t>    Total Exports: $ 52.5 Billion  Pop: 17.6 M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928018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0550" y="647700"/>
            <a:ext cx="103822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“EXPORT FARMER”</a:t>
            </a:r>
          </a:p>
          <a:p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More educated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Uses all the modern tools such as computers, smart phones, texts, email, internet search engines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Understands modern accounting systems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Knows how to expand networks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Takes advantage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39504627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77674891"/>
              </p:ext>
            </p:extLst>
          </p:nvPr>
        </p:nvGraphicFramePr>
        <p:xfrm>
          <a:off x="342900" y="304800"/>
          <a:ext cx="5302758" cy="613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ight Arrow 2"/>
          <p:cNvSpPr/>
          <p:nvPr/>
        </p:nvSpPr>
        <p:spPr>
          <a:xfrm>
            <a:off x="5924550" y="52006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81850" y="5120187"/>
            <a:ext cx="2800350" cy="645557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  $$$ BANK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07330" y="1063526"/>
            <a:ext cx="4319830" cy="2308324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PLANT FOR MARKET STRATEGY -&gt; </a:t>
            </a:r>
          </a:p>
          <a:p>
            <a:r>
              <a:rPr lang="en-US" sz="3600" dirty="0"/>
              <a:t>DEVELOP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1503460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7500" y="939800"/>
            <a:ext cx="8381651" cy="507831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GOALS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/>
              <a:t>Plant Trees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/>
              <a:t>Plant Organic for Branding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/>
              <a:t>Plant for 60% Shade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/>
              <a:t>Plant </a:t>
            </a:r>
            <a:r>
              <a:rPr lang="en-US" sz="3600" dirty="0" err="1"/>
              <a:t>multistrata</a:t>
            </a:r>
            <a:r>
              <a:rPr lang="en-US" sz="3600" dirty="0"/>
              <a:t> – </a:t>
            </a:r>
            <a:r>
              <a:rPr lang="en-US" sz="3600" dirty="0" err="1"/>
              <a:t>agrofarm</a:t>
            </a: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/>
              <a:t>Consolidate, Collaborate, Federate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/>
              <a:t>Join ICCO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/>
              <a:t>Plant for Carbon Credits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/>
              <a:t>Create WEALTH for Farmers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0198" y="2167467"/>
            <a:ext cx="3681801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502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24602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THANK YOU!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450" y="2572325"/>
            <a:ext cx="3187700" cy="3194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50" y="5181600"/>
            <a:ext cx="5981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www.theoneworldinstitute.org</a:t>
            </a:r>
          </a:p>
        </p:txBody>
      </p:sp>
    </p:spTree>
    <p:extLst>
      <p:ext uri="{BB962C8B-B14F-4D97-AF65-F5344CB8AC3E}">
        <p14:creationId xmlns:p14="http://schemas.microsoft.com/office/powerpoint/2010/main" val="4007089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4686" y="1265720"/>
            <a:ext cx="5885070" cy="44138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889" y="3058643"/>
            <a:ext cx="5582251" cy="35743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802450" y="505491"/>
            <a:ext cx="2386692" cy="33633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92849" y="3058643"/>
            <a:ext cx="28048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FLORA</a:t>
            </a:r>
          </a:p>
          <a:p>
            <a:r>
              <a:rPr lang="en-US" sz="3200" dirty="0"/>
              <a:t>and </a:t>
            </a:r>
          </a:p>
          <a:p>
            <a:r>
              <a:rPr lang="en-US" sz="3200" dirty="0"/>
              <a:t>FAUNA</a:t>
            </a:r>
          </a:p>
          <a:p>
            <a:r>
              <a:rPr lang="en-US" sz="3200" dirty="0"/>
              <a:t>and</a:t>
            </a:r>
          </a:p>
          <a:p>
            <a:r>
              <a:rPr lang="en-US" sz="3200" dirty="0"/>
              <a:t>RURAL LIVING</a:t>
            </a:r>
          </a:p>
        </p:txBody>
      </p:sp>
    </p:spTree>
    <p:extLst>
      <p:ext uri="{BB962C8B-B14F-4D97-AF65-F5344CB8AC3E}">
        <p14:creationId xmlns:p14="http://schemas.microsoft.com/office/powerpoint/2010/main" val="3202647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5" y="678872"/>
            <a:ext cx="5195456" cy="55418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342" y="2364851"/>
            <a:ext cx="4530436" cy="33978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4521" y="4063764"/>
            <a:ext cx="4103629" cy="24886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700000">
            <a:off x="5486401" y="1267080"/>
            <a:ext cx="4984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     ISLAND LIVING</a:t>
            </a:r>
          </a:p>
        </p:txBody>
      </p:sp>
    </p:spTree>
    <p:extLst>
      <p:ext uri="{BB962C8B-B14F-4D97-AF65-F5344CB8AC3E}">
        <p14:creationId xmlns:p14="http://schemas.microsoft.com/office/powerpoint/2010/main" val="1127442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13" y="725715"/>
            <a:ext cx="6241143" cy="5477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456" y="2418735"/>
            <a:ext cx="5102433" cy="4297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55363" y="725715"/>
            <a:ext cx="36949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Mountain Living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0325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00000">
            <a:off x="8372670" y="3038411"/>
            <a:ext cx="3145807" cy="31700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65679"/>
            <a:ext cx="7621588" cy="55589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58150" y="914399"/>
            <a:ext cx="2495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WATER </a:t>
            </a:r>
          </a:p>
          <a:p>
            <a:r>
              <a:rPr lang="en-US" sz="3200" dirty="0"/>
              <a:t>LIVING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72252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438" y="805543"/>
            <a:ext cx="8128000" cy="571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44" y="3107984"/>
            <a:ext cx="2236494" cy="29819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4813" y="1619250"/>
            <a:ext cx="31187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PRECIOUS</a:t>
            </a:r>
          </a:p>
          <a:p>
            <a:r>
              <a:rPr lang="en-US" sz="3200" dirty="0"/>
              <a:t>   MEMORIES</a:t>
            </a:r>
          </a:p>
        </p:txBody>
      </p:sp>
    </p:spTree>
    <p:extLst>
      <p:ext uri="{BB962C8B-B14F-4D97-AF65-F5344CB8AC3E}">
        <p14:creationId xmlns:p14="http://schemas.microsoft.com/office/powerpoint/2010/main" val="482961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73" y="33130"/>
            <a:ext cx="5915025" cy="6639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38117"/>
            <a:ext cx="609600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51600" y="990600"/>
            <a:ext cx="381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Peru- Deforestation for Cacao</a:t>
            </a:r>
          </a:p>
        </p:txBody>
      </p:sp>
    </p:spTree>
    <p:extLst>
      <p:ext uri="{BB962C8B-B14F-4D97-AF65-F5344CB8AC3E}">
        <p14:creationId xmlns:p14="http://schemas.microsoft.com/office/powerpoint/2010/main" val="77106424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2369</TotalTime>
  <Words>666</Words>
  <Application>Microsoft Office PowerPoint</Application>
  <PresentationFormat>Widescreen</PresentationFormat>
  <Paragraphs>152</Paragraphs>
  <Slides>37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Trebuchet MS</vt:lpstr>
      <vt:lpstr>Wingdings</vt:lpstr>
      <vt:lpstr>Berlin</vt:lpstr>
      <vt:lpstr>Collaboration for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Collaboration for Change</dc:title>
  <dc:creator>Yolanda Stern</dc:creator>
  <cp:lastModifiedBy>Yolanda Stern</cp:lastModifiedBy>
  <cp:revision>95</cp:revision>
  <dcterms:created xsi:type="dcterms:W3CDTF">2016-05-18T01:35:10Z</dcterms:created>
  <dcterms:modified xsi:type="dcterms:W3CDTF">2018-06-06T05:02:23Z</dcterms:modified>
</cp:coreProperties>
</file>