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28" r:id="rId5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5F0E"/>
    <a:srgbClr val="1082FC"/>
    <a:srgbClr val="3294FC"/>
    <a:srgbClr val="E6E8EA"/>
    <a:srgbClr val="D18472"/>
    <a:srgbClr val="ED7A22"/>
    <a:srgbClr val="990000"/>
    <a:srgbClr val="B23214"/>
    <a:srgbClr val="C75D0D"/>
    <a:srgbClr val="CF4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01" autoAdjust="0"/>
    <p:restoredTop sz="94249" autoAdjust="0"/>
  </p:normalViewPr>
  <p:slideViewPr>
    <p:cSldViewPr snapToGrid="0">
      <p:cViewPr>
        <p:scale>
          <a:sx n="130" d="100"/>
          <a:sy n="130" d="100"/>
        </p:scale>
        <p:origin x="2328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6D1661A-E90D-404A-8909-B6BFB3C25C30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5063" y="1200150"/>
            <a:ext cx="25050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5C0A9FC-58F1-46C1-952F-40E272E6F2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6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A372D58-615C-4F5D-8133-54A710B4E158}"/>
              </a:ext>
            </a:extLst>
          </p:cNvPr>
          <p:cNvSpPr/>
          <p:nvPr/>
        </p:nvSpPr>
        <p:spPr>
          <a:xfrm>
            <a:off x="3890582" y="326785"/>
            <a:ext cx="101692" cy="1341869"/>
          </a:xfrm>
          <a:prstGeom prst="rect">
            <a:avLst/>
          </a:prstGeom>
          <a:gradFill>
            <a:gsLst>
              <a:gs pos="9000">
                <a:srgbClr val="BD1D1D"/>
              </a:gs>
              <a:gs pos="77000">
                <a:srgbClr val="ED7A22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0406353-7DD2-4C7F-AD0F-83BBE2769F11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6" t="22024" r="7906" b="22619"/>
          <a:stretch/>
        </p:blipFill>
        <p:spPr bwMode="auto">
          <a:xfrm>
            <a:off x="147657" y="195080"/>
            <a:ext cx="3400425" cy="8026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1AB973D-916D-438E-BB9B-DA66796AE62D}"/>
              </a:ext>
            </a:extLst>
          </p:cNvPr>
          <p:cNvCxnSpPr/>
          <p:nvPr userDrawn="1"/>
        </p:nvCxnSpPr>
        <p:spPr>
          <a:xfrm>
            <a:off x="276392" y="1976687"/>
            <a:ext cx="7139648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DFA08AA2-1D24-492F-A21A-9B43D3D85FD6}"/>
              </a:ext>
            </a:extLst>
          </p:cNvPr>
          <p:cNvSpPr/>
          <p:nvPr userDrawn="1"/>
        </p:nvSpPr>
        <p:spPr>
          <a:xfrm>
            <a:off x="3945180" y="181585"/>
            <a:ext cx="3569824" cy="1718203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D1D1D"/>
              </a:solidFill>
            </a:endParaRP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A5DF2A53-0F9A-483B-AB5F-D7A93C2A5725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>
          <a:xfrm>
            <a:off x="311437" y="1066086"/>
            <a:ext cx="3249682" cy="325441"/>
          </a:xfrm>
        </p:spPr>
        <p:txBody>
          <a:bodyPr>
            <a:normAutofit/>
          </a:bodyPr>
          <a:lstStyle>
            <a:lvl5pPr marL="1554480" indent="0" algn="l">
              <a:buFontTx/>
              <a:buNone/>
              <a:defRPr sz="1600">
                <a:solidFill>
                  <a:schemeClr val="bg2">
                    <a:lumMod val="25000"/>
                  </a:schemeClr>
                </a:solidFill>
                <a:latin typeface="+mj-lt"/>
              </a:defRPr>
            </a:lvl5pPr>
          </a:lstStyle>
          <a:p>
            <a:pPr lvl="4"/>
            <a:r>
              <a:rPr lang="en-US" dirty="0"/>
              <a:t>Click to add title</a:t>
            </a:r>
          </a:p>
        </p:txBody>
      </p:sp>
      <p:sp>
        <p:nvSpPr>
          <p:cNvPr id="36" name="Content Placeholder 34">
            <a:extLst>
              <a:ext uri="{FF2B5EF4-FFF2-40B4-BE49-F238E27FC236}">
                <a16:creationId xmlns:a16="http://schemas.microsoft.com/office/drawing/2014/main" id="{7EA99AB5-AE8C-4D09-BBF1-9B5AAFBBA1A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311437" y="1446845"/>
            <a:ext cx="3249682" cy="452943"/>
          </a:xfrm>
        </p:spPr>
        <p:txBody>
          <a:bodyPr>
            <a:normAutofit/>
          </a:bodyPr>
          <a:lstStyle>
            <a:lvl5pPr marL="1554480" indent="0" algn="l">
              <a:buFontTx/>
              <a:buNone/>
              <a:defRPr sz="1400">
                <a:solidFill>
                  <a:schemeClr val="bg2">
                    <a:lumMod val="25000"/>
                  </a:schemeClr>
                </a:solidFill>
                <a:latin typeface="+mj-lt"/>
              </a:defRPr>
            </a:lvl5pPr>
          </a:lstStyle>
          <a:p>
            <a:pPr lvl="4"/>
            <a:r>
              <a:rPr lang="en-US" dirty="0"/>
              <a:t>Click to add subtitle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BCF9B55D-0646-4450-81AB-52C54F45747B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958217" y="221711"/>
            <a:ext cx="3515783" cy="168875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overview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2F27200C-CC45-4AD4-B674-64FCA5BCB448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261041" y="2086043"/>
            <a:ext cx="3508502" cy="2992192"/>
          </a:xfrm>
        </p:spPr>
        <p:txBody>
          <a:bodyPr>
            <a:normAutofit/>
          </a:bodyPr>
          <a:lstStyle>
            <a:lvl1pPr>
              <a:defRPr sz="1400"/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Click to add Viewing Federal Expenditure Summary Report</a:t>
            </a:r>
          </a:p>
        </p:txBody>
      </p:sp>
      <p:sp>
        <p:nvSpPr>
          <p:cNvPr id="43" name="Text Placeholder 41">
            <a:extLst>
              <a:ext uri="{FF2B5EF4-FFF2-40B4-BE49-F238E27FC236}">
                <a16:creationId xmlns:a16="http://schemas.microsoft.com/office/drawing/2014/main" id="{09DC4D72-BB1A-48D4-8580-4C7341DAA3F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261040" y="5187590"/>
            <a:ext cx="3510859" cy="4557486"/>
          </a:xfrm>
        </p:spPr>
        <p:txBody>
          <a:bodyPr>
            <a:normAutofit/>
          </a:bodyPr>
          <a:lstStyle>
            <a:lvl1pPr>
              <a:defRPr sz="1400"/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Click to add list of Prompt Screen Variables</a:t>
            </a:r>
          </a:p>
        </p:txBody>
      </p:sp>
      <p:sp>
        <p:nvSpPr>
          <p:cNvPr id="44" name="Text Placeholder 41">
            <a:extLst>
              <a:ext uri="{FF2B5EF4-FFF2-40B4-BE49-F238E27FC236}">
                <a16:creationId xmlns:a16="http://schemas.microsoft.com/office/drawing/2014/main" id="{A18A45FE-1680-45A5-B6BD-F6B92598950C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4002858" y="2086043"/>
            <a:ext cx="3464742" cy="2278491"/>
          </a:xfrm>
        </p:spPr>
        <p:txBody>
          <a:bodyPr>
            <a:normAutofit/>
          </a:bodyPr>
          <a:lstStyle>
            <a:lvl1pPr>
              <a:defRPr sz="1400"/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Click to add available characteristics &amp; Key Figures </a:t>
            </a:r>
          </a:p>
        </p:txBody>
      </p:sp>
      <p:sp>
        <p:nvSpPr>
          <p:cNvPr id="46" name="Text Placeholder 41">
            <a:extLst>
              <a:ext uri="{FF2B5EF4-FFF2-40B4-BE49-F238E27FC236}">
                <a16:creationId xmlns:a16="http://schemas.microsoft.com/office/drawing/2014/main" id="{3D102003-8017-4F15-B5BD-34E8B81BA684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4002858" y="4459437"/>
            <a:ext cx="3458104" cy="4186043"/>
          </a:xfrm>
        </p:spPr>
        <p:txBody>
          <a:bodyPr>
            <a:normAutofit/>
          </a:bodyPr>
          <a:lstStyle>
            <a:lvl1pPr>
              <a:defRPr sz="1400"/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Click to add additional resources </a:t>
            </a:r>
          </a:p>
        </p:txBody>
      </p:sp>
      <p:sp>
        <p:nvSpPr>
          <p:cNvPr id="47" name="Text Placeholder 41">
            <a:extLst>
              <a:ext uri="{FF2B5EF4-FFF2-40B4-BE49-F238E27FC236}">
                <a16:creationId xmlns:a16="http://schemas.microsoft.com/office/drawing/2014/main" id="{B57F4894-8BC9-43C1-B9CA-E98F39ACB0E4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4008946" y="8745396"/>
            <a:ext cx="3458654" cy="999680"/>
          </a:xfrm>
        </p:spPr>
        <p:txBody>
          <a:bodyPr>
            <a:normAutofit/>
          </a:bodyPr>
          <a:lstStyle>
            <a:lvl1pPr>
              <a:defRPr sz="1400"/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Click here to add technical support details Help + Support</a:t>
            </a:r>
          </a:p>
        </p:txBody>
      </p:sp>
    </p:spTree>
    <p:extLst>
      <p:ext uri="{BB962C8B-B14F-4D97-AF65-F5344CB8AC3E}">
        <p14:creationId xmlns:p14="http://schemas.microsoft.com/office/powerpoint/2010/main" val="359153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8566-EA19-43D5-9F90-082F47601EE6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FC27-3ECD-4D5A-BACC-534E6C24FF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7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79DC-5B8D-47C7-B96A-7960E76F1689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FC27-3ECD-4D5A-BACC-534E6C24FF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980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50CA-7FAB-40F7-B349-45B3570A4D37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FC27-3ECD-4D5A-BACC-534E6C24FF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22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B433-3757-420D-BA34-4640673825F4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FC27-3ECD-4D5A-BACC-534E6C24FF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24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248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9A3DD-15D1-486D-83B9-F415163F04F8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FC27-3ECD-4D5A-BACC-534E6C24FF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8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EC7F-7324-4FF0-9E2B-071C034F480F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FC27-3ECD-4D5A-BACC-534E6C24FF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15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8F8AD-5362-4B64-B559-463DBE9BB3A3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FC27-3ECD-4D5A-BACC-534E6C24FF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08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6310-0D88-4E2D-9A4C-CB4ED681A518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FC27-3ECD-4D5A-BACC-534E6C24FF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99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F0888DB-B674-4790-85AC-65F8AE893926}"/>
              </a:ext>
            </a:extLst>
          </p:cNvPr>
          <p:cNvSpPr/>
          <p:nvPr userDrawn="1"/>
        </p:nvSpPr>
        <p:spPr>
          <a:xfrm>
            <a:off x="0" y="720951"/>
            <a:ext cx="7772400" cy="30956"/>
          </a:xfrm>
          <a:prstGeom prst="rect">
            <a:avLst/>
          </a:prstGeom>
          <a:gradFill>
            <a:gsLst>
              <a:gs pos="0">
                <a:srgbClr val="FFC000">
                  <a:alpha val="55000"/>
                </a:srgbClr>
              </a:gs>
              <a:gs pos="59000">
                <a:srgbClr val="C00000">
                  <a:alpha val="71000"/>
                </a:srgbClr>
              </a:gs>
              <a:gs pos="100000">
                <a:srgbClr val="C00000">
                  <a:alpha val="8200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7FCA3C-0834-4019-8955-BAD3C44A1555}"/>
              </a:ext>
            </a:extLst>
          </p:cNvPr>
          <p:cNvSpPr/>
          <p:nvPr userDrawn="1"/>
        </p:nvSpPr>
        <p:spPr>
          <a:xfrm>
            <a:off x="0" y="9806619"/>
            <a:ext cx="7772400" cy="251986"/>
          </a:xfrm>
          <a:prstGeom prst="rect">
            <a:avLst/>
          </a:prstGeom>
          <a:gradFill>
            <a:gsLst>
              <a:gs pos="0">
                <a:srgbClr val="FFC000">
                  <a:alpha val="55000"/>
                </a:srgbClr>
              </a:gs>
              <a:gs pos="59000">
                <a:srgbClr val="C00000">
                  <a:alpha val="71000"/>
                </a:srgbClr>
              </a:gs>
              <a:gs pos="100000">
                <a:srgbClr val="C00000">
                  <a:alpha val="8200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BE639A-3992-47F8-8070-6B2FCA8482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37002" y="190860"/>
            <a:ext cx="1757407" cy="4157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16B90A2-6304-4B86-A0F8-0A2AF03902AA}"/>
              </a:ext>
            </a:extLst>
          </p:cNvPr>
          <p:cNvSpPr txBox="1"/>
          <p:nvPr userDrawn="1"/>
        </p:nvSpPr>
        <p:spPr>
          <a:xfrm>
            <a:off x="3771900" y="435598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en-IN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Dashboard 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A110E81-84F0-4D43-8072-E1A5051B0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42330" y="9848806"/>
            <a:ext cx="1748790" cy="209594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3AE7FC27-3ECD-4D5A-BACC-534E6C24FF45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E3B042-A527-4BE2-9046-77AD13281A71}"/>
              </a:ext>
            </a:extLst>
          </p:cNvPr>
          <p:cNvSpPr/>
          <p:nvPr userDrawn="1"/>
        </p:nvSpPr>
        <p:spPr>
          <a:xfrm>
            <a:off x="-4006" y="753033"/>
            <a:ext cx="7772400" cy="30956"/>
          </a:xfrm>
          <a:prstGeom prst="rect">
            <a:avLst/>
          </a:prstGeom>
          <a:gradFill>
            <a:gsLst>
              <a:gs pos="0">
                <a:srgbClr val="FFC000">
                  <a:alpha val="55000"/>
                </a:srgbClr>
              </a:gs>
              <a:gs pos="59000">
                <a:srgbClr val="C00000">
                  <a:alpha val="71000"/>
                </a:srgbClr>
              </a:gs>
              <a:gs pos="100000">
                <a:srgbClr val="C00000">
                  <a:alpha val="8200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41CFC81-69D3-4BDA-BAE9-3A9FADFC6633}"/>
              </a:ext>
            </a:extLst>
          </p:cNvPr>
          <p:cNvSpPr/>
          <p:nvPr userDrawn="1"/>
        </p:nvSpPr>
        <p:spPr>
          <a:xfrm>
            <a:off x="0" y="783989"/>
            <a:ext cx="7734300" cy="90835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0209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F0888DB-B674-4790-85AC-65F8AE893926}"/>
              </a:ext>
            </a:extLst>
          </p:cNvPr>
          <p:cNvSpPr/>
          <p:nvPr userDrawn="1"/>
        </p:nvSpPr>
        <p:spPr>
          <a:xfrm>
            <a:off x="0" y="720951"/>
            <a:ext cx="7772400" cy="30956"/>
          </a:xfrm>
          <a:prstGeom prst="rect">
            <a:avLst/>
          </a:prstGeom>
          <a:gradFill>
            <a:gsLst>
              <a:gs pos="0">
                <a:srgbClr val="FFC000">
                  <a:alpha val="55000"/>
                </a:srgbClr>
              </a:gs>
              <a:gs pos="59000">
                <a:srgbClr val="C00000">
                  <a:alpha val="71000"/>
                </a:srgbClr>
              </a:gs>
              <a:gs pos="100000">
                <a:srgbClr val="C00000">
                  <a:alpha val="8200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7FCA3C-0834-4019-8955-BAD3C44A1555}"/>
              </a:ext>
            </a:extLst>
          </p:cNvPr>
          <p:cNvSpPr/>
          <p:nvPr userDrawn="1"/>
        </p:nvSpPr>
        <p:spPr>
          <a:xfrm>
            <a:off x="0" y="9806619"/>
            <a:ext cx="7772400" cy="251986"/>
          </a:xfrm>
          <a:prstGeom prst="rect">
            <a:avLst/>
          </a:prstGeom>
          <a:gradFill>
            <a:gsLst>
              <a:gs pos="0">
                <a:srgbClr val="FFC000">
                  <a:alpha val="55000"/>
                </a:srgbClr>
              </a:gs>
              <a:gs pos="59000">
                <a:srgbClr val="C00000">
                  <a:alpha val="71000"/>
                </a:srgbClr>
              </a:gs>
              <a:gs pos="100000">
                <a:srgbClr val="C00000">
                  <a:alpha val="8200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BE639A-3992-47F8-8070-6B2FCA8482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37002" y="190860"/>
            <a:ext cx="1757407" cy="4157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16B90A2-6304-4B86-A0F8-0A2AF03902AA}"/>
              </a:ext>
            </a:extLst>
          </p:cNvPr>
          <p:cNvSpPr txBox="1"/>
          <p:nvPr userDrawn="1"/>
        </p:nvSpPr>
        <p:spPr>
          <a:xfrm>
            <a:off x="3771900" y="435598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en-IN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Dashboard 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A110E81-84F0-4D43-8072-E1A5051B0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42330" y="9848806"/>
            <a:ext cx="1748790" cy="209594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3AE7FC27-3ECD-4D5A-BACC-534E6C24FF45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E3B042-A527-4BE2-9046-77AD13281A71}"/>
              </a:ext>
            </a:extLst>
          </p:cNvPr>
          <p:cNvSpPr/>
          <p:nvPr userDrawn="1"/>
        </p:nvSpPr>
        <p:spPr>
          <a:xfrm>
            <a:off x="-4006" y="753033"/>
            <a:ext cx="7772400" cy="30956"/>
          </a:xfrm>
          <a:prstGeom prst="rect">
            <a:avLst/>
          </a:prstGeom>
          <a:gradFill>
            <a:gsLst>
              <a:gs pos="0">
                <a:srgbClr val="FFC000">
                  <a:alpha val="55000"/>
                </a:srgbClr>
              </a:gs>
              <a:gs pos="59000">
                <a:srgbClr val="C00000">
                  <a:alpha val="71000"/>
                </a:srgbClr>
              </a:gs>
              <a:gs pos="100000">
                <a:srgbClr val="C00000">
                  <a:alpha val="8200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59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F0888DB-B674-4790-85AC-65F8AE893926}"/>
              </a:ext>
            </a:extLst>
          </p:cNvPr>
          <p:cNvSpPr/>
          <p:nvPr userDrawn="1"/>
        </p:nvSpPr>
        <p:spPr>
          <a:xfrm>
            <a:off x="0" y="720951"/>
            <a:ext cx="7772400" cy="30956"/>
          </a:xfrm>
          <a:prstGeom prst="rect">
            <a:avLst/>
          </a:prstGeom>
          <a:gradFill>
            <a:gsLst>
              <a:gs pos="0">
                <a:srgbClr val="FFC000">
                  <a:alpha val="55000"/>
                </a:srgbClr>
              </a:gs>
              <a:gs pos="59000">
                <a:srgbClr val="C00000">
                  <a:alpha val="71000"/>
                </a:srgbClr>
              </a:gs>
              <a:gs pos="100000">
                <a:srgbClr val="C00000">
                  <a:alpha val="8200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7FCA3C-0834-4019-8955-BAD3C44A1555}"/>
              </a:ext>
            </a:extLst>
          </p:cNvPr>
          <p:cNvSpPr/>
          <p:nvPr userDrawn="1"/>
        </p:nvSpPr>
        <p:spPr>
          <a:xfrm>
            <a:off x="0" y="9806619"/>
            <a:ext cx="7772400" cy="251986"/>
          </a:xfrm>
          <a:prstGeom prst="rect">
            <a:avLst/>
          </a:prstGeom>
          <a:gradFill>
            <a:gsLst>
              <a:gs pos="0">
                <a:srgbClr val="FFC000">
                  <a:alpha val="55000"/>
                </a:srgbClr>
              </a:gs>
              <a:gs pos="59000">
                <a:srgbClr val="C00000">
                  <a:alpha val="71000"/>
                </a:srgbClr>
              </a:gs>
              <a:gs pos="100000">
                <a:srgbClr val="C00000">
                  <a:alpha val="8200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BE639A-3992-47F8-8070-6B2FCA8482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37002" y="190860"/>
            <a:ext cx="1757407" cy="4157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16B90A2-6304-4B86-A0F8-0A2AF03902AA}"/>
              </a:ext>
            </a:extLst>
          </p:cNvPr>
          <p:cNvSpPr txBox="1"/>
          <p:nvPr userDrawn="1"/>
        </p:nvSpPr>
        <p:spPr>
          <a:xfrm>
            <a:off x="3771900" y="435598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en-IN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Dashboard 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A110E81-84F0-4D43-8072-E1A5051B0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42330" y="9848806"/>
            <a:ext cx="1748790" cy="209594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3AE7FC27-3ECD-4D5A-BACC-534E6C24FF45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E3B042-A527-4BE2-9046-77AD13281A71}"/>
              </a:ext>
            </a:extLst>
          </p:cNvPr>
          <p:cNvSpPr/>
          <p:nvPr userDrawn="1"/>
        </p:nvSpPr>
        <p:spPr>
          <a:xfrm>
            <a:off x="-4006" y="753033"/>
            <a:ext cx="7772400" cy="30956"/>
          </a:xfrm>
          <a:prstGeom prst="rect">
            <a:avLst/>
          </a:prstGeom>
          <a:gradFill>
            <a:gsLst>
              <a:gs pos="0">
                <a:srgbClr val="FFC000">
                  <a:alpha val="55000"/>
                </a:srgbClr>
              </a:gs>
              <a:gs pos="59000">
                <a:srgbClr val="C00000">
                  <a:alpha val="71000"/>
                </a:srgbClr>
              </a:gs>
              <a:gs pos="100000">
                <a:srgbClr val="C00000">
                  <a:alpha val="8200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72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970E0-3333-4A5A-BBB5-7CC304B766B4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7FC27-3ECD-4D5A-BACC-534E6C24FF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73" r:id="rId9"/>
    <p:sldLayoutId id="2147483668" r:id="rId10"/>
    <p:sldLayoutId id="2147483669" r:id="rId11"/>
    <p:sldLayoutId id="2147483670" r:id="rId12"/>
    <p:sldLayoutId id="2147483671" r:id="rId13"/>
  </p:sldLayoutIdLst>
  <p:hf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27A829-90D0-4154-980F-40BA276AA91C}"/>
              </a:ext>
            </a:extLst>
          </p:cNvPr>
          <p:cNvSpPr/>
          <p:nvPr/>
        </p:nvSpPr>
        <p:spPr>
          <a:xfrm>
            <a:off x="0" y="720951"/>
            <a:ext cx="7772400" cy="30956"/>
          </a:xfrm>
          <a:prstGeom prst="rect">
            <a:avLst/>
          </a:prstGeom>
          <a:gradFill>
            <a:gsLst>
              <a:gs pos="0">
                <a:srgbClr val="FFC000">
                  <a:alpha val="55000"/>
                </a:srgbClr>
              </a:gs>
              <a:gs pos="59000">
                <a:srgbClr val="C00000">
                  <a:alpha val="71000"/>
                </a:srgbClr>
              </a:gs>
              <a:gs pos="100000">
                <a:srgbClr val="C00000">
                  <a:alpha val="8200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9E3AAA-FB5B-4FB5-8828-8FD5478EE9B0}"/>
              </a:ext>
            </a:extLst>
          </p:cNvPr>
          <p:cNvSpPr/>
          <p:nvPr/>
        </p:nvSpPr>
        <p:spPr>
          <a:xfrm>
            <a:off x="0" y="9806619"/>
            <a:ext cx="7772400" cy="251986"/>
          </a:xfrm>
          <a:prstGeom prst="rect">
            <a:avLst/>
          </a:prstGeom>
          <a:gradFill>
            <a:gsLst>
              <a:gs pos="0">
                <a:srgbClr val="FFC000">
                  <a:alpha val="55000"/>
                </a:srgbClr>
              </a:gs>
              <a:gs pos="59000">
                <a:srgbClr val="C00000">
                  <a:alpha val="71000"/>
                </a:srgbClr>
              </a:gs>
              <a:gs pos="100000">
                <a:srgbClr val="C00000">
                  <a:alpha val="8200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E0B275-C1CC-4883-852B-8DDDC9F01499}"/>
              </a:ext>
            </a:extLst>
          </p:cNvPr>
          <p:cNvSpPr txBox="1"/>
          <p:nvPr/>
        </p:nvSpPr>
        <p:spPr>
          <a:xfrm>
            <a:off x="495300" y="1642555"/>
            <a:ext cx="6896099" cy="2725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endParaRPr lang="en-US" sz="1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2CCE3E-7F57-9344-33B7-451F9727A3A4}"/>
              </a:ext>
            </a:extLst>
          </p:cNvPr>
          <p:cNvSpPr txBox="1"/>
          <p:nvPr/>
        </p:nvSpPr>
        <p:spPr>
          <a:xfrm>
            <a:off x="704335" y="20017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D5F425B-0B3D-E63E-BB9F-74CF8B9C7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178712"/>
              </p:ext>
            </p:extLst>
          </p:nvPr>
        </p:nvGraphicFramePr>
        <p:xfrm>
          <a:off x="234779" y="950955"/>
          <a:ext cx="7302844" cy="8702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7236">
                  <a:extLst>
                    <a:ext uri="{9D8B030D-6E8A-4147-A177-3AD203B41FA5}">
                      <a16:colId xmlns:a16="http://schemas.microsoft.com/office/drawing/2014/main" val="2569867016"/>
                    </a:ext>
                  </a:extLst>
                </a:gridCol>
                <a:gridCol w="497921">
                  <a:extLst>
                    <a:ext uri="{9D8B030D-6E8A-4147-A177-3AD203B41FA5}">
                      <a16:colId xmlns:a16="http://schemas.microsoft.com/office/drawing/2014/main" val="294449633"/>
                    </a:ext>
                  </a:extLst>
                </a:gridCol>
                <a:gridCol w="807236">
                  <a:extLst>
                    <a:ext uri="{9D8B030D-6E8A-4147-A177-3AD203B41FA5}">
                      <a16:colId xmlns:a16="http://schemas.microsoft.com/office/drawing/2014/main" val="2678988636"/>
                    </a:ext>
                  </a:extLst>
                </a:gridCol>
                <a:gridCol w="482833">
                  <a:extLst>
                    <a:ext uri="{9D8B030D-6E8A-4147-A177-3AD203B41FA5}">
                      <a16:colId xmlns:a16="http://schemas.microsoft.com/office/drawing/2014/main" val="1266604698"/>
                    </a:ext>
                  </a:extLst>
                </a:gridCol>
                <a:gridCol w="1018476">
                  <a:extLst>
                    <a:ext uri="{9D8B030D-6E8A-4147-A177-3AD203B41FA5}">
                      <a16:colId xmlns:a16="http://schemas.microsoft.com/office/drawing/2014/main" val="1362995274"/>
                    </a:ext>
                  </a:extLst>
                </a:gridCol>
                <a:gridCol w="1071284">
                  <a:extLst>
                    <a:ext uri="{9D8B030D-6E8A-4147-A177-3AD203B41FA5}">
                      <a16:colId xmlns:a16="http://schemas.microsoft.com/office/drawing/2014/main" val="2859874179"/>
                    </a:ext>
                  </a:extLst>
                </a:gridCol>
                <a:gridCol w="626173">
                  <a:extLst>
                    <a:ext uri="{9D8B030D-6E8A-4147-A177-3AD203B41FA5}">
                      <a16:colId xmlns:a16="http://schemas.microsoft.com/office/drawing/2014/main" val="3687595374"/>
                    </a:ext>
                  </a:extLst>
                </a:gridCol>
                <a:gridCol w="671439">
                  <a:extLst>
                    <a:ext uri="{9D8B030D-6E8A-4147-A177-3AD203B41FA5}">
                      <a16:colId xmlns:a16="http://schemas.microsoft.com/office/drawing/2014/main" val="833364840"/>
                    </a:ext>
                  </a:extLst>
                </a:gridCol>
                <a:gridCol w="1320246">
                  <a:extLst>
                    <a:ext uri="{9D8B030D-6E8A-4147-A177-3AD203B41FA5}">
                      <a16:colId xmlns:a16="http://schemas.microsoft.com/office/drawing/2014/main" val="2427386244"/>
                    </a:ext>
                  </a:extLst>
                </a:gridCol>
              </a:tblGrid>
              <a:tr h="476927">
                <a:tc gridSpan="9">
                  <a:txBody>
                    <a:bodyPr/>
                    <a:lstStyle/>
                    <a:p>
                      <a:pPr marL="0" marR="0" lvl="0" indent="0" algn="ctr" defTabSz="7772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CJGA 2025 Schedule</a:t>
                      </a:r>
                    </a:p>
                  </a:txBody>
                  <a:tcPr marL="6070" marR="6070" marT="607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241673"/>
                  </a:ext>
                </a:extLst>
              </a:tr>
              <a:tr h="22730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</a:rPr>
                        <a:t>Date</a:t>
                      </a:r>
                      <a:endParaRPr lang="en-US" sz="1200" b="1" i="0" u="sng" strike="noStrike" dirty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</a:rPr>
                        <a:t>Points   Round</a:t>
                      </a:r>
                      <a:endParaRPr lang="en-US" sz="1200" b="1" i="0" u="sng" strike="noStrike" dirty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</a:rPr>
                        <a:t>Course</a:t>
                      </a:r>
                      <a:endParaRPr lang="en-US" sz="1200" b="1" i="0" u="sng" strike="noStrike" dirty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</a:rPr>
                        <a:t>Tee Time</a:t>
                      </a:r>
                      <a:endParaRPr lang="en-US" sz="1200" b="1" i="0" u="sng" strike="noStrike" dirty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</a:rPr>
                        <a:t>Sign up Deadline</a:t>
                      </a:r>
                      <a:endParaRPr lang="en-US" sz="1200" b="1" i="0" u="sng" strike="noStrike" dirty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2929234525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#1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Gambler Ridge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March 20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1201916200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April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#2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Cream Ridge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March 27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2345609667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April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Points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#3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Wedgewood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April 3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rd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2412402574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#4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Hanover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April 17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2499244138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May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Points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#5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marL="0" marR="0" lvl="0" indent="0" algn="ctr" defTabSz="7772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Harker Hollow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April 24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742647353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Points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#6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Bey Lea</a:t>
                      </a: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TBD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May 8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1799643258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#7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Gambler Ridge</a:t>
                      </a: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May 22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nd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248049197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June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#8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Wedgewood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May 29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107226961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June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#9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Bunker Hill (Fathers Day)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June 5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2949917688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June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Points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#10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Cream Ridge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June 19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615007834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July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#11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Hanover</a:t>
                      </a: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9:06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July 3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rd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3994343111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#12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Bey Lea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TBD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July 10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3710357419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August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#13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Harker Hollow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July 24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1784628045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August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#14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Bunker Hill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July 31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st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1962086361"/>
                  </a:ext>
                </a:extLst>
              </a:tr>
              <a:tr h="37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24</a:t>
                      </a:r>
                      <a:r>
                        <a:rPr lang="en-US" sz="1100" b="1" u="none" strike="noStrike" baseline="30000" dirty="0"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#15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Gambler Ridge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Final Points Round</a:t>
                      </a:r>
                      <a:endParaRPr lang="en-US" sz="1100" b="0" i="0" u="none" strike="noStrike" dirty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August 14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3388454534"/>
                  </a:ext>
                </a:extLst>
              </a:tr>
              <a:tr h="37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September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Tournament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 Rd. #1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Hanover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1st Match Play Round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9:06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August 24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3788269375"/>
                  </a:ext>
                </a:extLst>
              </a:tr>
              <a:tr h="37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21</a:t>
                      </a:r>
                      <a:r>
                        <a:rPr lang="en-US" sz="1100" b="1" u="none" strike="noStrike" baseline="30000" dirty="0">
                          <a:effectLst/>
                        </a:rPr>
                        <a:t>st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Tournament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 Rd. #2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Harker Hollow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Quarter Final Match Play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September 11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1922853460"/>
                  </a:ext>
                </a:extLst>
              </a:tr>
              <a:tr h="37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5</a:t>
                      </a:r>
                      <a:r>
                        <a:rPr lang="en-US" sz="1100" b="1" u="none" strike="noStrike" baseline="30000" dirty="0"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Tournament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 Rd. #3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Wedgewood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Semifinal Match Play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September 25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3295004390"/>
                  </a:ext>
                </a:extLst>
              </a:tr>
              <a:tr h="37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October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12</a:t>
                      </a:r>
                      <a:r>
                        <a:rPr lang="en-US" sz="1100" b="1" u="none" strike="noStrike" baseline="30000" dirty="0"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Tournament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PO Rd.#4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Bey Lea</a:t>
                      </a:r>
                    </a:p>
                  </a:txBody>
                  <a:tcPr marL="6070" marR="6070" marT="607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Final Round Match Play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TBD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October 2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nd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1592836411"/>
                  </a:ext>
                </a:extLst>
              </a:tr>
              <a:tr h="20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October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19</a:t>
                      </a:r>
                      <a:r>
                        <a:rPr lang="en-US" sz="1100" b="1" u="none" strike="noStrike" baseline="30000" dirty="0"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 Match Play Make Up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Cream Ridge</a:t>
                      </a:r>
                      <a:r>
                        <a:rPr lang="en-US" sz="1100" b="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Match Play Make Up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October 9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2099247632"/>
                  </a:ext>
                </a:extLst>
              </a:tr>
              <a:tr h="37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October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26</a:t>
                      </a:r>
                      <a:r>
                        <a:rPr lang="en-US" sz="1100" b="1" u="none" strike="noStrike" baseline="30000" dirty="0"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 Luncheon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</a:rPr>
                        <a:t>Gambler Ridge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Scramble - Awards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8:30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October 16</a:t>
                      </a:r>
                      <a:r>
                        <a:rPr lang="en-US" sz="1100" b="1" u="none" strike="noStrike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extLst>
                  <a:ext uri="{0D108BD9-81ED-4DB2-BD59-A6C34878D82A}">
                    <a16:rowId xmlns:a16="http://schemas.microsoft.com/office/drawing/2014/main" val="3043623385"/>
                  </a:ext>
                </a:extLst>
              </a:tr>
              <a:tr h="191565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651606"/>
                  </a:ext>
                </a:extLst>
              </a:tr>
              <a:tr h="55845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Following the Scramble at Gamblers Ridge (10/26) the league is hosting a luncheon, followed by an Awards Ceremony &amp; Members meeting. All members are encouraged to attend to voice their opinions, concerns and possible changes for next season.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019803"/>
                  </a:ext>
                </a:extLst>
              </a:tr>
              <a:tr h="191565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635387"/>
                  </a:ext>
                </a:extLst>
              </a:tr>
              <a:tr h="20295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Courses: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Address: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Contact Number: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426723"/>
                  </a:ext>
                </a:extLst>
              </a:tr>
              <a:tr h="2029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Bey Lea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1536 No Bay Ave., Toms River , NJ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(732) 349-0566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049729"/>
                  </a:ext>
                </a:extLst>
              </a:tr>
              <a:tr h="2029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Bunker Hill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220 Bunker Hill Rd, Princeton, NJ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(908) 359-6335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92586"/>
                  </a:ext>
                </a:extLst>
              </a:tr>
              <a:tr h="2029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Cream Ridge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181 County Rd 539, Cream Ridge, NJ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(609) 208-0050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825053"/>
                  </a:ext>
                </a:extLst>
              </a:tr>
              <a:tr h="2029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Gambler Ridge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121 Burlington Path Rd, Cream Ridge, NJ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(609) 758-3588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510084"/>
                  </a:ext>
                </a:extLst>
              </a:tr>
              <a:tr h="2029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Hanover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133 Larison Rd, Wrightstown, NJ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(609) 758-0300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754546"/>
                  </a:ext>
                </a:extLst>
              </a:tr>
              <a:tr h="2029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Harkers Hollow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950 Uniontown Rd, Phillipsburg, NJ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(908) 454-1884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984677"/>
                  </a:ext>
                </a:extLst>
              </a:tr>
              <a:tr h="2029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Wedgewood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4875 Limport Pike, Coopersburg, PA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(610) 797-4551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0" marR="6070" marT="60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55813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A72E75D-BC8D-0A8A-6DAC-F932CAB39BBA}"/>
              </a:ext>
            </a:extLst>
          </p:cNvPr>
          <p:cNvSpPr txBox="1"/>
          <p:nvPr/>
        </p:nvSpPr>
        <p:spPr>
          <a:xfrm>
            <a:off x="1846561" y="129643"/>
            <a:ext cx="4193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Central Jersey Golf Association</a:t>
            </a:r>
          </a:p>
        </p:txBody>
      </p:sp>
    </p:spTree>
    <p:extLst>
      <p:ext uri="{BB962C8B-B14F-4D97-AF65-F5344CB8AC3E}">
        <p14:creationId xmlns:p14="http://schemas.microsoft.com/office/powerpoint/2010/main" val="3759759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4C0F3350A48440AC30425D8BF5D384" ma:contentTypeVersion="13" ma:contentTypeDescription="Create a new document." ma:contentTypeScope="" ma:versionID="ef9d93c1ca82a3a834caa105507869af">
  <xsd:schema xmlns:xsd="http://www.w3.org/2001/XMLSchema" xmlns:xs="http://www.w3.org/2001/XMLSchema" xmlns:p="http://schemas.microsoft.com/office/2006/metadata/properties" xmlns:ns2="6b402978-8b45-4a29-aeb3-bfd19093bdd2" xmlns:ns3="7709ee5a-967d-4060-8c70-dec759e0b34a" targetNamespace="http://schemas.microsoft.com/office/2006/metadata/properties" ma:root="true" ma:fieldsID="ff7998cc53400fe0b99ddcb902f57f2a" ns2:_="" ns3:_="">
    <xsd:import namespace="6b402978-8b45-4a29-aeb3-bfd19093bdd2"/>
    <xsd:import namespace="7709ee5a-967d-4060-8c70-dec759e0b3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Category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402978-8b45-4a29-aeb3-bfd19093bd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ategory" ma:index="10" nillable="true" ma:displayName="Category" ma:format="Dropdown" ma:internalName="Category">
      <xsd:simpleType>
        <xsd:union memberTypes="dms:Text">
          <xsd:simpleType>
            <xsd:restriction base="dms:Choice">
              <xsd:enumeration value="Planning"/>
              <xsd:enumeration value="Development"/>
              <xsd:enumeration value="Audio "/>
              <xsd:enumeration value="Master Files "/>
              <xsd:enumeration value="Resources"/>
              <xsd:enumeration value="Published Files"/>
            </xsd:restriction>
          </xsd:simpleType>
        </xsd:un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09ee5a-967d-4060-8c70-dec759e0b3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6b402978-8b45-4a29-aeb3-bfd19093bdd2">Job Aids</Category>
  </documentManagement>
</p:properties>
</file>

<file path=customXml/itemProps1.xml><?xml version="1.0" encoding="utf-8"?>
<ds:datastoreItem xmlns:ds="http://schemas.openxmlformats.org/officeDocument/2006/customXml" ds:itemID="{019B2682-9139-4331-BA8A-E28335DBBC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402978-8b45-4a29-aeb3-bfd19093bdd2"/>
    <ds:schemaRef ds:uri="7709ee5a-967d-4060-8c70-dec759e0b3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F6D3BA-3653-4BF8-9EC5-5D06927559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1B6857-384E-4D27-B7DB-89CFBEA7C0C5}">
  <ds:schemaRefs>
    <ds:schemaRef ds:uri="http://www.w3.org/XML/1998/namespace"/>
    <ds:schemaRef ds:uri="http://schemas.openxmlformats.org/package/2006/metadata/core-properties"/>
    <ds:schemaRef ds:uri="6b402978-8b45-4a29-aeb3-bfd19093bdd2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7709ee5a-967d-4060-8c70-dec759e0b34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21030</TotalTime>
  <Words>412</Words>
  <Application>Microsoft Office PowerPoint</Application>
  <PresentationFormat>Custom</PresentationFormat>
  <Paragraphs>188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 One</dc:creator>
  <cp:lastModifiedBy>Mark Doyle</cp:lastModifiedBy>
  <cp:revision>339</cp:revision>
  <cp:lastPrinted>2022-10-06T19:14:19Z</cp:lastPrinted>
  <dcterms:created xsi:type="dcterms:W3CDTF">2019-12-17T09:55:05Z</dcterms:created>
  <dcterms:modified xsi:type="dcterms:W3CDTF">2025-02-11T01:18:36Z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0x0101004E4C0F3350A48440AC30425D8BF5D384</vt:lpwstr>
  </property>
</Properties>
</file>