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75" r:id="rId5"/>
    <p:sldId id="274" r:id="rId6"/>
    <p:sldId id="264" r:id="rId7"/>
    <p:sldId id="265" r:id="rId8"/>
    <p:sldId id="266" r:id="rId9"/>
    <p:sldId id="267" r:id="rId10"/>
    <p:sldId id="268" r:id="rId11"/>
    <p:sldId id="269" r:id="rId12"/>
    <p:sldId id="270" r:id="rId13"/>
    <p:sldId id="271"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4/10/2024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4/10/2024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4/10/2024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4/10/2024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4/10/2024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4/10/2024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4/10/2024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4/10/2024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4/10/2024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4/10/2024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4/10/2024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4/10/2024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4/10/2024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4/10/2024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4/10/2024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4/10/2024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4/10/2024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4/10/2024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BCF13-88D5-492C-AD81-ACF3838F8B87}"/>
              </a:ext>
            </a:extLst>
          </p:cNvPr>
          <p:cNvSpPr>
            <a:spLocks noGrp="1"/>
          </p:cNvSpPr>
          <p:nvPr>
            <p:ph type="ctrTitle"/>
          </p:nvPr>
        </p:nvSpPr>
        <p:spPr/>
        <p:txBody>
          <a:bodyPr/>
          <a:lstStyle/>
          <a:p>
            <a:r>
              <a:rPr lang="en-US" dirty="0"/>
              <a:t>Machine learning and Artificial intelligence</a:t>
            </a:r>
          </a:p>
        </p:txBody>
      </p:sp>
      <p:sp>
        <p:nvSpPr>
          <p:cNvPr id="3" name="Subtitle 2">
            <a:extLst>
              <a:ext uri="{FF2B5EF4-FFF2-40B4-BE49-F238E27FC236}">
                <a16:creationId xmlns:a16="http://schemas.microsoft.com/office/drawing/2014/main" id="{27D92800-8342-4CB1-B5FD-5CF34B8EC9A9}"/>
              </a:ext>
            </a:extLst>
          </p:cNvPr>
          <p:cNvSpPr>
            <a:spLocks noGrp="1"/>
          </p:cNvSpPr>
          <p:nvPr>
            <p:ph type="subTitle" idx="1"/>
          </p:nvPr>
        </p:nvSpPr>
        <p:spPr/>
        <p:txBody>
          <a:bodyPr>
            <a:normAutofit fontScale="77500" lnSpcReduction="20000"/>
          </a:bodyPr>
          <a:lstStyle/>
          <a:p>
            <a:r>
              <a:rPr lang="en-US" dirty="0"/>
              <a:t>Dr. Gopalasamudram Sivaramakumar (Siva)</a:t>
            </a:r>
          </a:p>
          <a:p>
            <a:r>
              <a:rPr lang="en-US" dirty="0"/>
              <a:t>Mathematical sciences assistance Services(MATHAS.GURU)</a:t>
            </a:r>
          </a:p>
          <a:p>
            <a:r>
              <a:rPr lang="en-US" dirty="0"/>
              <a:t>Course contents (in detail)</a:t>
            </a:r>
          </a:p>
        </p:txBody>
      </p:sp>
    </p:spTree>
    <p:extLst>
      <p:ext uri="{BB962C8B-B14F-4D97-AF65-F5344CB8AC3E}">
        <p14:creationId xmlns:p14="http://schemas.microsoft.com/office/powerpoint/2010/main" val="3690277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83F-B987-478D-B1AE-6286A6FE9AA0}"/>
              </a:ext>
            </a:extLst>
          </p:cNvPr>
          <p:cNvSpPr>
            <a:spLocks noGrp="1"/>
          </p:cNvSpPr>
          <p:nvPr>
            <p:ph type="title"/>
          </p:nvPr>
        </p:nvSpPr>
        <p:spPr/>
        <p:txBody>
          <a:bodyPr/>
          <a:lstStyle/>
          <a:p>
            <a:r>
              <a:rPr lang="en-US" dirty="0"/>
              <a:t>Unsupervised learning - clustering</a:t>
            </a:r>
          </a:p>
        </p:txBody>
      </p:sp>
      <p:sp>
        <p:nvSpPr>
          <p:cNvPr id="3" name="Content Placeholder 2">
            <a:extLst>
              <a:ext uri="{FF2B5EF4-FFF2-40B4-BE49-F238E27FC236}">
                <a16:creationId xmlns:a16="http://schemas.microsoft.com/office/drawing/2014/main" id="{A6703648-19FE-4783-8DB3-0224BA686AC7}"/>
              </a:ext>
            </a:extLst>
          </p:cNvPr>
          <p:cNvSpPr>
            <a:spLocks noGrp="1"/>
          </p:cNvSpPr>
          <p:nvPr>
            <p:ph idx="1"/>
          </p:nvPr>
        </p:nvSpPr>
        <p:spPr/>
        <p:txBody>
          <a:bodyPr/>
          <a:lstStyle/>
          <a:p>
            <a:r>
              <a:rPr lang="en-US" dirty="0"/>
              <a:t>Unsupervised learning, definitions, basic ideas</a:t>
            </a:r>
          </a:p>
          <a:p>
            <a:r>
              <a:rPr lang="en-US" dirty="0"/>
              <a:t>K-means, Hierarchical and density based clustering</a:t>
            </a:r>
          </a:p>
          <a:p>
            <a:r>
              <a:rPr lang="en-US" dirty="0"/>
              <a:t>Applications to customer profiling</a:t>
            </a:r>
          </a:p>
          <a:p>
            <a:r>
              <a:rPr lang="en-US" dirty="0"/>
              <a:t>Applications to Outlier filtering</a:t>
            </a:r>
          </a:p>
          <a:p>
            <a:endParaRPr lang="en-US" dirty="0"/>
          </a:p>
        </p:txBody>
      </p:sp>
    </p:spTree>
    <p:extLst>
      <p:ext uri="{BB962C8B-B14F-4D97-AF65-F5344CB8AC3E}">
        <p14:creationId xmlns:p14="http://schemas.microsoft.com/office/powerpoint/2010/main" val="2315505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941A6-3552-4C53-90EB-A1F549CEC891}"/>
              </a:ext>
            </a:extLst>
          </p:cNvPr>
          <p:cNvSpPr>
            <a:spLocks noGrp="1"/>
          </p:cNvSpPr>
          <p:nvPr>
            <p:ph type="title"/>
          </p:nvPr>
        </p:nvSpPr>
        <p:spPr/>
        <p:txBody>
          <a:bodyPr/>
          <a:lstStyle/>
          <a:p>
            <a:r>
              <a:rPr lang="en-US" dirty="0"/>
              <a:t>Text analytics*</a:t>
            </a:r>
          </a:p>
        </p:txBody>
      </p:sp>
      <p:sp>
        <p:nvSpPr>
          <p:cNvPr id="3" name="Content Placeholder 2">
            <a:extLst>
              <a:ext uri="{FF2B5EF4-FFF2-40B4-BE49-F238E27FC236}">
                <a16:creationId xmlns:a16="http://schemas.microsoft.com/office/drawing/2014/main" id="{E530A2B8-4135-476A-AAF8-518517692A6C}"/>
              </a:ext>
            </a:extLst>
          </p:cNvPr>
          <p:cNvSpPr>
            <a:spLocks noGrp="1"/>
          </p:cNvSpPr>
          <p:nvPr>
            <p:ph idx="1"/>
          </p:nvPr>
        </p:nvSpPr>
        <p:spPr/>
        <p:txBody>
          <a:bodyPr>
            <a:normAutofit fontScale="92500" lnSpcReduction="10000"/>
          </a:bodyPr>
          <a:lstStyle/>
          <a:p>
            <a:r>
              <a:rPr lang="en-US" dirty="0"/>
              <a:t>Introduction to text mining</a:t>
            </a:r>
          </a:p>
          <a:p>
            <a:r>
              <a:rPr lang="en-US" dirty="0"/>
              <a:t>Core test mining operations</a:t>
            </a:r>
          </a:p>
          <a:p>
            <a:r>
              <a:rPr lang="en-US" dirty="0"/>
              <a:t>Pre processing techniques</a:t>
            </a:r>
          </a:p>
          <a:p>
            <a:r>
              <a:rPr lang="en-US" dirty="0"/>
              <a:t>Categorization </a:t>
            </a:r>
          </a:p>
          <a:p>
            <a:pPr lvl="1"/>
            <a:r>
              <a:rPr lang="en-US" dirty="0"/>
              <a:t>Document representation</a:t>
            </a:r>
          </a:p>
          <a:p>
            <a:pPr lvl="1"/>
            <a:r>
              <a:rPr lang="en-US" dirty="0"/>
              <a:t>Knowledge engineering approach</a:t>
            </a:r>
          </a:p>
          <a:p>
            <a:pPr lvl="1"/>
            <a:r>
              <a:rPr lang="en-US" dirty="0"/>
              <a:t>Machine learning</a:t>
            </a:r>
          </a:p>
          <a:p>
            <a:pPr lvl="1"/>
            <a:r>
              <a:rPr lang="en-US" dirty="0"/>
              <a:t>Evaluation </a:t>
            </a:r>
          </a:p>
          <a:p>
            <a:pPr lvl="1"/>
            <a:r>
              <a:rPr lang="en-US" dirty="0"/>
              <a:t>Clustering for textual data</a:t>
            </a:r>
          </a:p>
          <a:p>
            <a:pPr marL="457200" lvl="1" indent="0">
              <a:buNone/>
            </a:pPr>
            <a:r>
              <a:rPr lang="en-US" dirty="0"/>
              <a:t>* (</a:t>
            </a:r>
            <a:r>
              <a:rPr lang="en-US" b="1" dirty="0"/>
              <a:t>A separate course will be organized) </a:t>
            </a:r>
          </a:p>
          <a:p>
            <a:pPr marL="457200" lvl="1" indent="0">
              <a:buNone/>
            </a:pPr>
            <a:endParaRPr lang="en-US" dirty="0"/>
          </a:p>
        </p:txBody>
      </p:sp>
    </p:spTree>
    <p:extLst>
      <p:ext uri="{BB962C8B-B14F-4D97-AF65-F5344CB8AC3E}">
        <p14:creationId xmlns:p14="http://schemas.microsoft.com/office/powerpoint/2010/main" val="61500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6618C-F74D-4BF5-9E73-395C4DB84A1D}"/>
              </a:ext>
            </a:extLst>
          </p:cNvPr>
          <p:cNvSpPr>
            <a:spLocks noGrp="1"/>
          </p:cNvSpPr>
          <p:nvPr>
            <p:ph type="title"/>
          </p:nvPr>
        </p:nvSpPr>
        <p:spPr/>
        <p:txBody>
          <a:bodyPr/>
          <a:lstStyle/>
          <a:p>
            <a:r>
              <a:rPr lang="en-US" dirty="0"/>
              <a:t>Time series modeling*</a:t>
            </a:r>
          </a:p>
        </p:txBody>
      </p:sp>
      <p:sp>
        <p:nvSpPr>
          <p:cNvPr id="3" name="Content Placeholder 2">
            <a:extLst>
              <a:ext uri="{FF2B5EF4-FFF2-40B4-BE49-F238E27FC236}">
                <a16:creationId xmlns:a16="http://schemas.microsoft.com/office/drawing/2014/main" id="{7D384EF4-1033-48AE-90FA-CE8B98D6B312}"/>
              </a:ext>
            </a:extLst>
          </p:cNvPr>
          <p:cNvSpPr>
            <a:spLocks noGrp="1"/>
          </p:cNvSpPr>
          <p:nvPr>
            <p:ph idx="1"/>
          </p:nvPr>
        </p:nvSpPr>
        <p:spPr/>
        <p:txBody>
          <a:bodyPr>
            <a:normAutofit fontScale="85000" lnSpcReduction="10000"/>
          </a:bodyPr>
          <a:lstStyle/>
          <a:p>
            <a:r>
              <a:rPr lang="en-US" dirty="0"/>
              <a:t>Time series data - Introduction</a:t>
            </a:r>
          </a:p>
          <a:p>
            <a:r>
              <a:rPr lang="en-US" dirty="0"/>
              <a:t>Basic probability and stochastic processes, stationarity and white noise processes</a:t>
            </a:r>
          </a:p>
          <a:p>
            <a:r>
              <a:rPr lang="en-US" dirty="0"/>
              <a:t>Preprocessing, outliers, imputation and causal models</a:t>
            </a:r>
          </a:p>
          <a:p>
            <a:r>
              <a:rPr lang="en-US" dirty="0"/>
              <a:t>Trend, seasonality, cycles and residuals</a:t>
            </a:r>
          </a:p>
          <a:p>
            <a:r>
              <a:rPr lang="en-US" dirty="0"/>
              <a:t>Exponential smoothing (single, double and triple)</a:t>
            </a:r>
          </a:p>
          <a:p>
            <a:r>
              <a:rPr lang="en-US" dirty="0"/>
              <a:t>Auto regressive(AR) and moving average(MA) – ARIMA models</a:t>
            </a:r>
          </a:p>
          <a:p>
            <a:r>
              <a:rPr lang="en-US" dirty="0"/>
              <a:t>Box Jenkins</a:t>
            </a:r>
          </a:p>
          <a:p>
            <a:r>
              <a:rPr lang="en-US" dirty="0"/>
              <a:t>Fourier transform, Auto correlation and spectral density – Spectral methods</a:t>
            </a:r>
          </a:p>
          <a:p>
            <a:r>
              <a:rPr lang="en-US" dirty="0"/>
              <a:t>Applications to demand forecasting and finance</a:t>
            </a:r>
          </a:p>
          <a:p>
            <a:r>
              <a:rPr lang="en-US" dirty="0"/>
              <a:t>State space models and Kalman filter</a:t>
            </a:r>
          </a:p>
          <a:p>
            <a:endParaRPr lang="en-US" dirty="0"/>
          </a:p>
          <a:p>
            <a:endParaRPr lang="en-US" dirty="0"/>
          </a:p>
        </p:txBody>
      </p:sp>
    </p:spTree>
    <p:extLst>
      <p:ext uri="{BB962C8B-B14F-4D97-AF65-F5344CB8AC3E}">
        <p14:creationId xmlns:p14="http://schemas.microsoft.com/office/powerpoint/2010/main" val="4125655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DA9D4-2D5A-43CA-99BA-DAD1524ABD24}"/>
              </a:ext>
            </a:extLst>
          </p:cNvPr>
          <p:cNvSpPr>
            <a:spLocks noGrp="1"/>
          </p:cNvSpPr>
          <p:nvPr>
            <p:ph type="title"/>
          </p:nvPr>
        </p:nvSpPr>
        <p:spPr/>
        <p:txBody>
          <a:bodyPr/>
          <a:lstStyle/>
          <a:p>
            <a:r>
              <a:rPr lang="en-US" dirty="0"/>
              <a:t>Deep learning*</a:t>
            </a:r>
          </a:p>
        </p:txBody>
      </p:sp>
      <p:sp>
        <p:nvSpPr>
          <p:cNvPr id="3" name="Content Placeholder 2">
            <a:extLst>
              <a:ext uri="{FF2B5EF4-FFF2-40B4-BE49-F238E27FC236}">
                <a16:creationId xmlns:a16="http://schemas.microsoft.com/office/drawing/2014/main" id="{0A58AB8F-F006-4730-A4A5-F0A9526BD3C5}"/>
              </a:ext>
            </a:extLst>
          </p:cNvPr>
          <p:cNvSpPr>
            <a:spLocks noGrp="1"/>
          </p:cNvSpPr>
          <p:nvPr>
            <p:ph idx="1"/>
          </p:nvPr>
        </p:nvSpPr>
        <p:spPr/>
        <p:txBody>
          <a:bodyPr/>
          <a:lstStyle/>
          <a:p>
            <a:r>
              <a:rPr lang="en-US" dirty="0"/>
              <a:t>Introduction and Mathematical preliminaries</a:t>
            </a:r>
          </a:p>
          <a:p>
            <a:r>
              <a:rPr lang="en-US" dirty="0"/>
              <a:t>Deep feedforward neural networks</a:t>
            </a:r>
          </a:p>
          <a:p>
            <a:r>
              <a:rPr lang="en-US" dirty="0"/>
              <a:t>Regularization</a:t>
            </a:r>
          </a:p>
          <a:p>
            <a:r>
              <a:rPr lang="en-US" dirty="0"/>
              <a:t>Convolutional networks</a:t>
            </a:r>
          </a:p>
          <a:p>
            <a:r>
              <a:rPr lang="en-US" dirty="0"/>
              <a:t>Sequence Modeling (Recurrent and recursive nets)</a:t>
            </a:r>
          </a:p>
          <a:p>
            <a:r>
              <a:rPr lang="en-US" dirty="0"/>
              <a:t>Linear factor models and auto encoders , probabilistic models and deep generative models</a:t>
            </a:r>
          </a:p>
          <a:p>
            <a:r>
              <a:rPr lang="en-US" dirty="0"/>
              <a:t>Applications to Natural Language Processing (NLP)</a:t>
            </a:r>
          </a:p>
        </p:txBody>
      </p:sp>
    </p:spTree>
    <p:extLst>
      <p:ext uri="{BB962C8B-B14F-4D97-AF65-F5344CB8AC3E}">
        <p14:creationId xmlns:p14="http://schemas.microsoft.com/office/powerpoint/2010/main" val="3365533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56A1-DD2E-4EF1-912F-0B54D1E03938}"/>
              </a:ext>
            </a:extLst>
          </p:cNvPr>
          <p:cNvSpPr>
            <a:spLocks noGrp="1"/>
          </p:cNvSpPr>
          <p:nvPr>
            <p:ph type="title"/>
          </p:nvPr>
        </p:nvSpPr>
        <p:spPr/>
        <p:txBody>
          <a:bodyPr/>
          <a:lstStyle/>
          <a:p>
            <a:r>
              <a:rPr lang="en-US" dirty="0"/>
              <a:t>Performance evaluation</a:t>
            </a:r>
          </a:p>
        </p:txBody>
      </p:sp>
      <p:sp>
        <p:nvSpPr>
          <p:cNvPr id="3" name="Content Placeholder 2">
            <a:extLst>
              <a:ext uri="{FF2B5EF4-FFF2-40B4-BE49-F238E27FC236}">
                <a16:creationId xmlns:a16="http://schemas.microsoft.com/office/drawing/2014/main" id="{3006AA4C-38D4-49CD-85F0-A7FE0E1956B4}"/>
              </a:ext>
            </a:extLst>
          </p:cNvPr>
          <p:cNvSpPr>
            <a:spLocks noGrp="1"/>
          </p:cNvSpPr>
          <p:nvPr>
            <p:ph idx="1"/>
          </p:nvPr>
        </p:nvSpPr>
        <p:spPr/>
        <p:txBody>
          <a:bodyPr>
            <a:normAutofit fontScale="92500" lnSpcReduction="20000"/>
          </a:bodyPr>
          <a:lstStyle/>
          <a:p>
            <a:r>
              <a:rPr lang="en-US" dirty="0"/>
              <a:t>Test sets, learning curves, validation sets, stratified sampling, cross validation, internal cross validation, </a:t>
            </a:r>
          </a:p>
          <a:p>
            <a:r>
              <a:rPr lang="en-US" dirty="0"/>
              <a:t>Confusion matrices</a:t>
            </a:r>
          </a:p>
          <a:p>
            <a:r>
              <a:rPr lang="en-US" dirty="0"/>
              <a:t>TP, FP, TN, FN</a:t>
            </a:r>
          </a:p>
          <a:p>
            <a:r>
              <a:rPr lang="en-US" dirty="0"/>
              <a:t>ROC curves</a:t>
            </a:r>
          </a:p>
          <a:p>
            <a:r>
              <a:rPr lang="en-US" dirty="0"/>
              <a:t>Confidence intervals for error</a:t>
            </a:r>
          </a:p>
          <a:p>
            <a:r>
              <a:rPr lang="en-US" dirty="0"/>
              <a:t>Pairwise t-tests for comparing learning systems</a:t>
            </a:r>
          </a:p>
          <a:p>
            <a:r>
              <a:rPr lang="en-US" dirty="0"/>
              <a:t>Scatter plots </a:t>
            </a:r>
          </a:p>
          <a:p>
            <a:r>
              <a:rPr lang="en-US" dirty="0"/>
              <a:t>True positive rate, precision/ positive predictive value, </a:t>
            </a:r>
          </a:p>
          <a:p>
            <a:r>
              <a:rPr lang="en-US" dirty="0"/>
              <a:t>Precision – recall curves</a:t>
            </a:r>
          </a:p>
        </p:txBody>
      </p:sp>
    </p:spTree>
    <p:extLst>
      <p:ext uri="{BB962C8B-B14F-4D97-AF65-F5344CB8AC3E}">
        <p14:creationId xmlns:p14="http://schemas.microsoft.com/office/powerpoint/2010/main" val="1407840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8A8C1-177F-45B8-B204-D9088A2FD4FC}"/>
              </a:ext>
            </a:extLst>
          </p:cNvPr>
          <p:cNvSpPr>
            <a:spLocks noGrp="1"/>
          </p:cNvSpPr>
          <p:nvPr>
            <p:ph type="title"/>
          </p:nvPr>
        </p:nvSpPr>
        <p:spPr/>
        <p:txBody>
          <a:bodyPr/>
          <a:lstStyle/>
          <a:p>
            <a:r>
              <a:rPr lang="en-US" dirty="0"/>
              <a:t>Course contents  - Machine learning </a:t>
            </a:r>
          </a:p>
        </p:txBody>
      </p:sp>
      <p:sp>
        <p:nvSpPr>
          <p:cNvPr id="3" name="Content Placeholder 2">
            <a:extLst>
              <a:ext uri="{FF2B5EF4-FFF2-40B4-BE49-F238E27FC236}">
                <a16:creationId xmlns:a16="http://schemas.microsoft.com/office/drawing/2014/main" id="{83E721D8-1D3A-4E66-A9B0-9919C9FFA891}"/>
              </a:ext>
            </a:extLst>
          </p:cNvPr>
          <p:cNvSpPr>
            <a:spLocks noGrp="1"/>
          </p:cNvSpPr>
          <p:nvPr>
            <p:ph idx="1"/>
          </p:nvPr>
        </p:nvSpPr>
        <p:spPr>
          <a:xfrm>
            <a:off x="1154954" y="2603499"/>
            <a:ext cx="10565269" cy="3972229"/>
          </a:xfrm>
        </p:spPr>
        <p:txBody>
          <a:bodyPr>
            <a:normAutofit fontScale="70000" lnSpcReduction="20000"/>
          </a:bodyPr>
          <a:lstStyle/>
          <a:p>
            <a:r>
              <a:rPr lang="en-US" dirty="0"/>
              <a:t>Basic introduction and Over view of machine learning </a:t>
            </a:r>
          </a:p>
          <a:p>
            <a:r>
              <a:rPr lang="en-US" dirty="0"/>
              <a:t>Linear regression</a:t>
            </a:r>
          </a:p>
          <a:p>
            <a:r>
              <a:rPr lang="en-US" dirty="0"/>
              <a:t>Basic pre processing</a:t>
            </a:r>
          </a:p>
          <a:p>
            <a:r>
              <a:rPr lang="en-US" dirty="0"/>
              <a:t>Nonlinear regression and Neural networks</a:t>
            </a:r>
          </a:p>
          <a:p>
            <a:r>
              <a:rPr lang="en-US" dirty="0"/>
              <a:t>Support vector machines</a:t>
            </a:r>
          </a:p>
          <a:p>
            <a:r>
              <a:rPr lang="en-US" dirty="0"/>
              <a:t>Decision trees and random forest</a:t>
            </a:r>
          </a:p>
          <a:p>
            <a:r>
              <a:rPr lang="en-US" dirty="0"/>
              <a:t>Bagging and Boosting, Adaline</a:t>
            </a:r>
          </a:p>
          <a:p>
            <a:r>
              <a:rPr lang="en-US" dirty="0"/>
              <a:t>Unsupervised machine learning – data clustering</a:t>
            </a:r>
          </a:p>
          <a:p>
            <a:r>
              <a:rPr lang="en-US" dirty="0"/>
              <a:t>Bayesian learning</a:t>
            </a:r>
          </a:p>
          <a:p>
            <a:r>
              <a:rPr lang="en-US" dirty="0"/>
              <a:t>Performance analysis and attributes selection</a:t>
            </a:r>
          </a:p>
          <a:p>
            <a:r>
              <a:rPr lang="en-US" dirty="0"/>
              <a:t>Time series and machine learning</a:t>
            </a:r>
          </a:p>
          <a:p>
            <a:r>
              <a:rPr lang="en-US" dirty="0"/>
              <a:t>Advanced methods – Reinforcement learning, Transfer learning, Active learning, Hidden Markov models, Matrix factorization</a:t>
            </a:r>
          </a:p>
          <a:p>
            <a:r>
              <a:rPr lang="en-US" dirty="0"/>
              <a:t>Deep learning</a:t>
            </a:r>
          </a:p>
          <a:p>
            <a:r>
              <a:rPr lang="en-US" dirty="0"/>
              <a:t>Text analytics and </a:t>
            </a:r>
            <a:r>
              <a:rPr lang="en-US" dirty="0" err="1"/>
              <a:t>nlp</a:t>
            </a:r>
            <a:r>
              <a:rPr lang="en-US" dirty="0"/>
              <a:t> with deep learning , Transformers</a:t>
            </a: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143311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9D3CF-9115-4999-9CA3-702A901E9412}"/>
              </a:ext>
            </a:extLst>
          </p:cNvPr>
          <p:cNvSpPr>
            <a:spLocks noGrp="1"/>
          </p:cNvSpPr>
          <p:nvPr>
            <p:ph type="title"/>
          </p:nvPr>
        </p:nvSpPr>
        <p:spPr/>
        <p:txBody>
          <a:bodyPr/>
          <a:lstStyle/>
          <a:p>
            <a:r>
              <a:rPr lang="en-US" dirty="0"/>
              <a:t>Course contents - Mathematical preliminaries </a:t>
            </a:r>
          </a:p>
        </p:txBody>
      </p:sp>
      <p:sp>
        <p:nvSpPr>
          <p:cNvPr id="3" name="Content Placeholder 2">
            <a:extLst>
              <a:ext uri="{FF2B5EF4-FFF2-40B4-BE49-F238E27FC236}">
                <a16:creationId xmlns:a16="http://schemas.microsoft.com/office/drawing/2014/main" id="{E5D7F6D1-95C2-4031-98B1-704E73F58E7E}"/>
              </a:ext>
            </a:extLst>
          </p:cNvPr>
          <p:cNvSpPr>
            <a:spLocks noGrp="1"/>
          </p:cNvSpPr>
          <p:nvPr>
            <p:ph idx="1"/>
          </p:nvPr>
        </p:nvSpPr>
        <p:spPr/>
        <p:txBody>
          <a:bodyPr>
            <a:normAutofit fontScale="70000" lnSpcReduction="20000"/>
          </a:bodyPr>
          <a:lstStyle/>
          <a:p>
            <a:pPr lvl="1"/>
            <a:r>
              <a:rPr lang="en-US" dirty="0"/>
              <a:t>Basic sets, relations and functions.</a:t>
            </a:r>
          </a:p>
          <a:p>
            <a:pPr lvl="2"/>
            <a:r>
              <a:rPr lang="en-US" dirty="0"/>
              <a:t>Set theoretic structures, operations: union, intersection, subsets, symmetric differences, relations, equivalence classes, functions, one – one and onto, continuous and discontinuous functions, regular functions, smooth functions</a:t>
            </a:r>
          </a:p>
          <a:p>
            <a:pPr lvl="1"/>
            <a:r>
              <a:rPr lang="en-US" dirty="0"/>
              <a:t>Linear algebra:</a:t>
            </a:r>
          </a:p>
          <a:p>
            <a:pPr lvl="2"/>
            <a:r>
              <a:rPr lang="en-US" dirty="0"/>
              <a:t>Vectors, vector subspaces, addition, scalar multiplication, inner products, projections, orthogonal projections, best approximation theorem, generation of orthogonal basis, matrices and tensors, algebraic operations, solutions for linear systems of equations, determinants, rank of a matrix, Eigen values and eigen vectors, singular value decomposition.</a:t>
            </a:r>
          </a:p>
          <a:p>
            <a:pPr lvl="1"/>
            <a:r>
              <a:rPr lang="en-US" dirty="0"/>
              <a:t>Calculus and optimization: </a:t>
            </a:r>
          </a:p>
          <a:p>
            <a:pPr lvl="2"/>
            <a:r>
              <a:rPr lang="en-US" dirty="0"/>
              <a:t>Limits, continuity and derivatives, maxima and minima, multivariable function theory, Gradient descent algorithms, Lagrange multipliers, Nonlinear constrains with non linear objective functions, Search and heuristic algorithms for global optimization</a:t>
            </a:r>
          </a:p>
          <a:p>
            <a:pPr lvl="1"/>
            <a:r>
              <a:rPr lang="en-US" dirty="0"/>
              <a:t>Statistics </a:t>
            </a:r>
          </a:p>
          <a:p>
            <a:pPr lvl="2"/>
            <a:r>
              <a:rPr lang="en-US" dirty="0"/>
              <a:t>Introduction, central measures, deviation measures, graphical representations, histograms, box plots, bivariate analysis, multi variate analysis, small sampling theory (T, Chi square and F statistics), Hypothesis testing</a:t>
            </a:r>
          </a:p>
          <a:p>
            <a:pPr lvl="1"/>
            <a:r>
              <a:rPr lang="en-US" dirty="0"/>
              <a:t>Probability theory</a:t>
            </a:r>
          </a:p>
          <a:p>
            <a:pPr lvl="2"/>
            <a:r>
              <a:rPr lang="en-US" dirty="0"/>
              <a:t>Basic concepts, basic relations, conditional probability, Bayes theorem, probability distributions like Binomial, Poisson and Normal distribution, t distribution and chi square, F distribution.</a:t>
            </a:r>
          </a:p>
          <a:p>
            <a:endParaRPr lang="en-US" dirty="0"/>
          </a:p>
        </p:txBody>
      </p:sp>
    </p:spTree>
    <p:extLst>
      <p:ext uri="{BB962C8B-B14F-4D97-AF65-F5344CB8AC3E}">
        <p14:creationId xmlns:p14="http://schemas.microsoft.com/office/powerpoint/2010/main" val="337997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8A2E5-CF10-4912-B763-66BFE04EE129}"/>
              </a:ext>
            </a:extLst>
          </p:cNvPr>
          <p:cNvSpPr>
            <a:spLocks noGrp="1"/>
          </p:cNvSpPr>
          <p:nvPr>
            <p:ph type="title"/>
          </p:nvPr>
        </p:nvSpPr>
        <p:spPr>
          <a:xfrm>
            <a:off x="1154954" y="973668"/>
            <a:ext cx="9980406" cy="706964"/>
          </a:xfrm>
        </p:spPr>
        <p:txBody>
          <a:bodyPr/>
          <a:lstStyle/>
          <a:p>
            <a:r>
              <a:rPr lang="en-US" dirty="0"/>
              <a:t>Course contents – Machine learning Laboratory</a:t>
            </a:r>
          </a:p>
        </p:txBody>
      </p:sp>
      <p:sp>
        <p:nvSpPr>
          <p:cNvPr id="3" name="Content Placeholder 2">
            <a:extLst>
              <a:ext uri="{FF2B5EF4-FFF2-40B4-BE49-F238E27FC236}">
                <a16:creationId xmlns:a16="http://schemas.microsoft.com/office/drawing/2014/main" id="{CD0168CB-4E0A-4F09-9C0B-397EECF9452B}"/>
              </a:ext>
            </a:extLst>
          </p:cNvPr>
          <p:cNvSpPr>
            <a:spLocks noGrp="1"/>
          </p:cNvSpPr>
          <p:nvPr>
            <p:ph idx="1"/>
          </p:nvPr>
        </p:nvSpPr>
        <p:spPr/>
        <p:txBody>
          <a:bodyPr/>
          <a:lstStyle/>
          <a:p>
            <a:r>
              <a:rPr lang="en-US" dirty="0"/>
              <a:t>Basics of R</a:t>
            </a:r>
          </a:p>
          <a:p>
            <a:r>
              <a:rPr lang="en-US" dirty="0"/>
              <a:t>Basics of Python (NumPy, Pandas,  </a:t>
            </a:r>
            <a:r>
              <a:rPr lang="en-US" dirty="0" err="1"/>
              <a:t>MatPlotLib</a:t>
            </a:r>
            <a:r>
              <a:rPr lang="en-US" dirty="0"/>
              <a:t>, Scikit, )</a:t>
            </a:r>
          </a:p>
          <a:p>
            <a:r>
              <a:rPr lang="en-US" dirty="0"/>
              <a:t>Machine learning with packages TensorFlow, </a:t>
            </a:r>
            <a:r>
              <a:rPr lang="en-US" dirty="0" err="1"/>
              <a:t>Keras</a:t>
            </a:r>
            <a:endParaRPr lang="en-US" dirty="0"/>
          </a:p>
        </p:txBody>
      </p:sp>
    </p:spTree>
    <p:extLst>
      <p:ext uri="{BB962C8B-B14F-4D97-AF65-F5344CB8AC3E}">
        <p14:creationId xmlns:p14="http://schemas.microsoft.com/office/powerpoint/2010/main" val="178669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917F-7459-4E2E-B2D5-D3C1A1C278FE}"/>
              </a:ext>
            </a:extLst>
          </p:cNvPr>
          <p:cNvSpPr>
            <a:spLocks noGrp="1"/>
          </p:cNvSpPr>
          <p:nvPr>
            <p:ph type="title"/>
          </p:nvPr>
        </p:nvSpPr>
        <p:spPr/>
        <p:txBody>
          <a:bodyPr/>
          <a:lstStyle/>
          <a:p>
            <a:r>
              <a:rPr lang="en-US" dirty="0"/>
              <a:t>ML - Basic pre processing</a:t>
            </a:r>
          </a:p>
        </p:txBody>
      </p:sp>
      <p:sp>
        <p:nvSpPr>
          <p:cNvPr id="3" name="Content Placeholder 2">
            <a:extLst>
              <a:ext uri="{FF2B5EF4-FFF2-40B4-BE49-F238E27FC236}">
                <a16:creationId xmlns:a16="http://schemas.microsoft.com/office/drawing/2014/main" id="{1F222068-6A32-427E-A4AA-FF752C2F34EC}"/>
              </a:ext>
            </a:extLst>
          </p:cNvPr>
          <p:cNvSpPr>
            <a:spLocks noGrp="1"/>
          </p:cNvSpPr>
          <p:nvPr>
            <p:ph idx="1"/>
          </p:nvPr>
        </p:nvSpPr>
        <p:spPr/>
        <p:txBody>
          <a:bodyPr/>
          <a:lstStyle/>
          <a:p>
            <a:r>
              <a:rPr lang="en-US" dirty="0"/>
              <a:t>Pre processing – Different types of variables such as numeric and categorical variables, </a:t>
            </a:r>
          </a:p>
          <a:p>
            <a:r>
              <a:rPr lang="en-US" dirty="0"/>
              <a:t>Univariate, bivariate and multi variate analysis,  </a:t>
            </a:r>
          </a:p>
          <a:p>
            <a:r>
              <a:rPr lang="en-US" dirty="0"/>
              <a:t>Scaling, outlier filtering, missing data imputation, </a:t>
            </a:r>
          </a:p>
          <a:p>
            <a:r>
              <a:rPr lang="en-US" dirty="0"/>
              <a:t>Selection of attributes and principal component analysis</a:t>
            </a:r>
          </a:p>
          <a:p>
            <a:pPr marL="0" indent="0">
              <a:buNone/>
            </a:pPr>
            <a:r>
              <a:rPr lang="en-US" dirty="0"/>
              <a:t>(Certain topics will be dealt in detail after the completion of machine learning concepts )</a:t>
            </a:r>
          </a:p>
        </p:txBody>
      </p:sp>
    </p:spTree>
    <p:extLst>
      <p:ext uri="{BB962C8B-B14F-4D97-AF65-F5344CB8AC3E}">
        <p14:creationId xmlns:p14="http://schemas.microsoft.com/office/powerpoint/2010/main" val="125527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7FD7D-C219-41CB-8827-CCFCA5539D3B}"/>
              </a:ext>
            </a:extLst>
          </p:cNvPr>
          <p:cNvSpPr>
            <a:spLocks noGrp="1"/>
          </p:cNvSpPr>
          <p:nvPr>
            <p:ph type="title"/>
          </p:nvPr>
        </p:nvSpPr>
        <p:spPr/>
        <p:txBody>
          <a:bodyPr/>
          <a:lstStyle/>
          <a:p>
            <a:r>
              <a:rPr lang="en-US" dirty="0"/>
              <a:t>Linear regression </a:t>
            </a:r>
          </a:p>
        </p:txBody>
      </p:sp>
      <p:sp>
        <p:nvSpPr>
          <p:cNvPr id="3" name="Content Placeholder 2">
            <a:extLst>
              <a:ext uri="{FF2B5EF4-FFF2-40B4-BE49-F238E27FC236}">
                <a16:creationId xmlns:a16="http://schemas.microsoft.com/office/drawing/2014/main" id="{F0BBA18D-3B00-4E9A-8A06-F64F63279FB1}"/>
              </a:ext>
            </a:extLst>
          </p:cNvPr>
          <p:cNvSpPr>
            <a:spLocks noGrp="1"/>
          </p:cNvSpPr>
          <p:nvPr>
            <p:ph idx="1"/>
          </p:nvPr>
        </p:nvSpPr>
        <p:spPr/>
        <p:txBody>
          <a:bodyPr>
            <a:normAutofit fontScale="92500" lnSpcReduction="20000"/>
          </a:bodyPr>
          <a:lstStyle/>
          <a:p>
            <a:r>
              <a:rPr lang="en-US" dirty="0"/>
              <a:t>Classification and regression</a:t>
            </a:r>
          </a:p>
          <a:p>
            <a:r>
              <a:rPr lang="en-US" dirty="0"/>
              <a:t>Formulation of classification and regression as least square 	optimization and solution.</a:t>
            </a:r>
          </a:p>
          <a:p>
            <a:r>
              <a:rPr lang="en-US" dirty="0"/>
              <a:t>Multiple classes</a:t>
            </a:r>
          </a:p>
          <a:p>
            <a:r>
              <a:rPr lang="en-US" dirty="0"/>
              <a:t>Logistic regression</a:t>
            </a:r>
          </a:p>
          <a:p>
            <a:r>
              <a:rPr lang="en-US" dirty="0"/>
              <a:t>Principal component analysis, Discriminant analysis and factor analysis</a:t>
            </a:r>
          </a:p>
          <a:p>
            <a:r>
              <a:rPr lang="en-US" dirty="0"/>
              <a:t>Error analysis, components of errors, Hypothesis testing</a:t>
            </a:r>
          </a:p>
          <a:p>
            <a:r>
              <a:rPr lang="en-US" dirty="0"/>
              <a:t>Analysis of results, R</a:t>
            </a:r>
            <a:r>
              <a:rPr lang="en-US" baseline="30000" dirty="0"/>
              <a:t>2</a:t>
            </a:r>
            <a:r>
              <a:rPr lang="en-US" dirty="0"/>
              <a:t> , F statistic and p values</a:t>
            </a:r>
          </a:p>
          <a:p>
            <a:r>
              <a:rPr lang="en-US" dirty="0"/>
              <a:t>Sources of errors, Modeling, Sampling errors, Normality errors, </a:t>
            </a:r>
          </a:p>
          <a:p>
            <a:r>
              <a:rPr lang="en-US" dirty="0"/>
              <a:t>Generalization errors</a:t>
            </a:r>
          </a:p>
        </p:txBody>
      </p:sp>
    </p:spTree>
    <p:extLst>
      <p:ext uri="{BB962C8B-B14F-4D97-AF65-F5344CB8AC3E}">
        <p14:creationId xmlns:p14="http://schemas.microsoft.com/office/powerpoint/2010/main" val="3315200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A5427-78A4-4BBE-ADFB-A7460BAC233E}"/>
              </a:ext>
            </a:extLst>
          </p:cNvPr>
          <p:cNvSpPr>
            <a:spLocks noGrp="1"/>
          </p:cNvSpPr>
          <p:nvPr>
            <p:ph type="title"/>
          </p:nvPr>
        </p:nvSpPr>
        <p:spPr/>
        <p:txBody>
          <a:bodyPr/>
          <a:lstStyle/>
          <a:p>
            <a:r>
              <a:rPr lang="en-US" dirty="0"/>
              <a:t>Nonlinear regression and neural networks(NN)</a:t>
            </a:r>
          </a:p>
        </p:txBody>
      </p:sp>
      <p:sp>
        <p:nvSpPr>
          <p:cNvPr id="3" name="Content Placeholder 2">
            <a:extLst>
              <a:ext uri="{FF2B5EF4-FFF2-40B4-BE49-F238E27FC236}">
                <a16:creationId xmlns:a16="http://schemas.microsoft.com/office/drawing/2014/main" id="{30FD9C8B-249E-4C60-B251-F45628F1D03F}"/>
              </a:ext>
            </a:extLst>
          </p:cNvPr>
          <p:cNvSpPr>
            <a:spLocks noGrp="1"/>
          </p:cNvSpPr>
          <p:nvPr>
            <p:ph idx="1"/>
          </p:nvPr>
        </p:nvSpPr>
        <p:spPr/>
        <p:txBody>
          <a:bodyPr/>
          <a:lstStyle/>
          <a:p>
            <a:r>
              <a:rPr lang="en-US" dirty="0"/>
              <a:t>Linear regression – limitations, Nonlinear regression </a:t>
            </a:r>
          </a:p>
          <a:p>
            <a:r>
              <a:rPr lang="en-US" dirty="0"/>
              <a:t>Logistic regression</a:t>
            </a:r>
          </a:p>
          <a:p>
            <a:r>
              <a:rPr lang="en-US" dirty="0"/>
              <a:t>Perceptron thro spam filtering, NN formulation, Gradient descent and update rules.</a:t>
            </a:r>
          </a:p>
          <a:p>
            <a:r>
              <a:rPr lang="en-US" dirty="0"/>
              <a:t>NN for Multiple classes</a:t>
            </a:r>
          </a:p>
          <a:p>
            <a:r>
              <a:rPr lang="en-US" dirty="0"/>
              <a:t>Overfitting and measures for avoidance </a:t>
            </a:r>
          </a:p>
          <a:p>
            <a:r>
              <a:rPr lang="en-US" dirty="0"/>
              <a:t>Case studies and software modules</a:t>
            </a:r>
          </a:p>
          <a:p>
            <a:endParaRPr lang="en-US" dirty="0"/>
          </a:p>
        </p:txBody>
      </p:sp>
    </p:spTree>
    <p:extLst>
      <p:ext uri="{BB962C8B-B14F-4D97-AF65-F5344CB8AC3E}">
        <p14:creationId xmlns:p14="http://schemas.microsoft.com/office/powerpoint/2010/main" val="789876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0C966-0CE8-43C7-8D36-8681DA1B2A95}"/>
              </a:ext>
            </a:extLst>
          </p:cNvPr>
          <p:cNvSpPr>
            <a:spLocks noGrp="1"/>
          </p:cNvSpPr>
          <p:nvPr>
            <p:ph type="title"/>
          </p:nvPr>
        </p:nvSpPr>
        <p:spPr/>
        <p:txBody>
          <a:bodyPr/>
          <a:lstStyle/>
          <a:p>
            <a:r>
              <a:rPr lang="en-US" dirty="0"/>
              <a:t>Support vector machines and Kernels</a:t>
            </a:r>
          </a:p>
        </p:txBody>
      </p:sp>
      <p:sp>
        <p:nvSpPr>
          <p:cNvPr id="3" name="Content Placeholder 2">
            <a:extLst>
              <a:ext uri="{FF2B5EF4-FFF2-40B4-BE49-F238E27FC236}">
                <a16:creationId xmlns:a16="http://schemas.microsoft.com/office/drawing/2014/main" id="{42CFA866-B064-48C7-A6CD-9B8B3ACD7A48}"/>
              </a:ext>
            </a:extLst>
          </p:cNvPr>
          <p:cNvSpPr>
            <a:spLocks noGrp="1"/>
          </p:cNvSpPr>
          <p:nvPr>
            <p:ph idx="1"/>
          </p:nvPr>
        </p:nvSpPr>
        <p:spPr/>
        <p:txBody>
          <a:bodyPr/>
          <a:lstStyle/>
          <a:p>
            <a:r>
              <a:rPr lang="en-US" dirty="0"/>
              <a:t>Introduction to optimization</a:t>
            </a:r>
          </a:p>
          <a:p>
            <a:r>
              <a:rPr lang="en-US" dirty="0"/>
              <a:t>Linear regression and SVM – formulation, solution and case studies</a:t>
            </a:r>
          </a:p>
          <a:p>
            <a:r>
              <a:rPr lang="en-US" dirty="0"/>
              <a:t>Non linear regression and SVM</a:t>
            </a:r>
          </a:p>
          <a:p>
            <a:r>
              <a:rPr lang="en-US" dirty="0"/>
              <a:t>Introduction to Kernels and applications to machine learning</a:t>
            </a:r>
          </a:p>
          <a:p>
            <a:endParaRPr lang="en-US" dirty="0"/>
          </a:p>
        </p:txBody>
      </p:sp>
    </p:spTree>
    <p:extLst>
      <p:ext uri="{BB962C8B-B14F-4D97-AF65-F5344CB8AC3E}">
        <p14:creationId xmlns:p14="http://schemas.microsoft.com/office/powerpoint/2010/main" val="795615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AF036-6558-4B8E-9351-F69792F4A2D6}"/>
              </a:ext>
            </a:extLst>
          </p:cNvPr>
          <p:cNvSpPr>
            <a:spLocks noGrp="1"/>
          </p:cNvSpPr>
          <p:nvPr>
            <p:ph type="title"/>
          </p:nvPr>
        </p:nvSpPr>
        <p:spPr/>
        <p:txBody>
          <a:bodyPr/>
          <a:lstStyle/>
          <a:p>
            <a:r>
              <a:rPr lang="en-US" dirty="0"/>
              <a:t>Decision trees and Random forest *</a:t>
            </a:r>
          </a:p>
        </p:txBody>
      </p:sp>
      <p:sp>
        <p:nvSpPr>
          <p:cNvPr id="3" name="Content Placeholder 2">
            <a:extLst>
              <a:ext uri="{FF2B5EF4-FFF2-40B4-BE49-F238E27FC236}">
                <a16:creationId xmlns:a16="http://schemas.microsoft.com/office/drawing/2014/main" id="{616FF798-1939-46AB-B36E-E743C2B8BB88}"/>
              </a:ext>
            </a:extLst>
          </p:cNvPr>
          <p:cNvSpPr>
            <a:spLocks noGrp="1"/>
          </p:cNvSpPr>
          <p:nvPr>
            <p:ph idx="1"/>
          </p:nvPr>
        </p:nvSpPr>
        <p:spPr/>
        <p:txBody>
          <a:bodyPr/>
          <a:lstStyle/>
          <a:p>
            <a:r>
              <a:rPr lang="en-US" dirty="0"/>
              <a:t>Basic ideas of constructing a tree</a:t>
            </a:r>
          </a:p>
          <a:p>
            <a:r>
              <a:rPr lang="en-US" dirty="0"/>
              <a:t>Entropy and Gini index for tree construction</a:t>
            </a:r>
          </a:p>
          <a:p>
            <a:r>
              <a:rPr lang="en-US" dirty="0"/>
              <a:t>Over fitting, pruning</a:t>
            </a:r>
          </a:p>
          <a:p>
            <a:r>
              <a:rPr lang="en-US" dirty="0"/>
              <a:t>Performance analysis</a:t>
            </a:r>
          </a:p>
          <a:p>
            <a:r>
              <a:rPr lang="en-US" dirty="0"/>
              <a:t>Bootstrapping, Bagging and Random Forest </a:t>
            </a:r>
          </a:p>
          <a:p>
            <a:r>
              <a:rPr lang="en-US" dirty="0"/>
              <a:t>Examples for Random forest applications</a:t>
            </a:r>
          </a:p>
        </p:txBody>
      </p:sp>
    </p:spTree>
    <p:extLst>
      <p:ext uri="{BB962C8B-B14F-4D97-AF65-F5344CB8AC3E}">
        <p14:creationId xmlns:p14="http://schemas.microsoft.com/office/powerpoint/2010/main" val="2297201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49115</TotalTime>
  <Words>844</Words>
  <Application>Microsoft Office PowerPoint</Application>
  <PresentationFormat>Widescreen</PresentationFormat>
  <Paragraphs>116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 Boardroom</vt:lpstr>
      <vt:lpstr>Machine learning and Artificial intelligence</vt:lpstr>
      <vt:lpstr>Course contents  - Machine learning </vt:lpstr>
      <vt:lpstr>Course contents - Mathematical preliminaries </vt:lpstr>
      <vt:lpstr>Course contents – Machine learning Laboratory</vt:lpstr>
      <vt:lpstr>ML - Basic pre processing</vt:lpstr>
      <vt:lpstr>Linear regression </vt:lpstr>
      <vt:lpstr>Nonlinear regression and neural networks(NN)</vt:lpstr>
      <vt:lpstr>Support vector machines and Kernels</vt:lpstr>
      <vt:lpstr>Decision trees and Random forest *</vt:lpstr>
      <vt:lpstr>Unsupervised learning - clustering</vt:lpstr>
      <vt:lpstr>Text analytics*</vt:lpstr>
      <vt:lpstr>Time series modeling*</vt:lpstr>
      <vt:lpstr>Deep learning*</vt:lpstr>
      <vt:lpstr>Performance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Courses in data science</dc:title>
  <dc:creator>Gopalasamudram Sivaramakumar</dc:creator>
  <cp:lastModifiedBy>Gopalasamudram Sivaramakumar</cp:lastModifiedBy>
  <cp:revision>51</cp:revision>
  <dcterms:created xsi:type="dcterms:W3CDTF">2018-07-14T13:48:05Z</dcterms:created>
  <dcterms:modified xsi:type="dcterms:W3CDTF">2024-05-05T11:03:12Z</dcterms:modified>
</cp:coreProperties>
</file>