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994B3-195A-4885-9155-3375A82A2DC8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8CF3A-B7A1-4D9C-AB75-968C68536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of Month June 2023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Bhavana</a:t>
            </a:r>
            <a:r>
              <a:rPr lang="en-US" dirty="0" smtClean="0"/>
              <a:t> Mehta</a:t>
            </a:r>
          </a:p>
          <a:p>
            <a:r>
              <a:rPr lang="en-US" dirty="0" smtClean="0"/>
              <a:t>MD Pathology, PDCC </a:t>
            </a:r>
            <a:r>
              <a:rPr lang="en-US" dirty="0" err="1" smtClean="0"/>
              <a:t>Nephropathology</a:t>
            </a:r>
            <a:r>
              <a:rPr lang="en-US" dirty="0" smtClean="0"/>
              <a:t>, SGPGIMS, </a:t>
            </a:r>
            <a:r>
              <a:rPr lang="en-US" dirty="0" err="1" smtClean="0"/>
              <a:t>Lucknow</a:t>
            </a:r>
            <a:endParaRPr lang="en-US" dirty="0" smtClean="0"/>
          </a:p>
          <a:p>
            <a:r>
              <a:rPr lang="en-US" dirty="0" smtClean="0"/>
              <a:t>Presently working at </a:t>
            </a:r>
            <a:r>
              <a:rPr lang="en-US" dirty="0" err="1" smtClean="0"/>
              <a:t>Neuberg</a:t>
            </a:r>
            <a:r>
              <a:rPr lang="en-US" dirty="0" smtClean="0"/>
              <a:t> </a:t>
            </a:r>
            <a:r>
              <a:rPr lang="en-US" dirty="0" err="1" smtClean="0"/>
              <a:t>Supratech</a:t>
            </a:r>
            <a:r>
              <a:rPr lang="en-US" dirty="0" smtClean="0"/>
              <a:t> Reference Laboratory, </a:t>
            </a:r>
            <a:r>
              <a:rPr lang="en-US" dirty="0" err="1" smtClean="0"/>
              <a:t>Ahmedabad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2000" dirty="0">
                <a:latin typeface="+mj-lt"/>
              </a:rPr>
              <a:t>24 yrs/M, </a:t>
            </a:r>
          </a:p>
          <a:p>
            <a:pPr lvl="0"/>
            <a:r>
              <a:rPr lang="en-US" sz="2000" dirty="0" smtClean="0">
                <a:latin typeface="+mj-lt"/>
              </a:rPr>
              <a:t>Live related renal Transplant done on 21/12/2022, </a:t>
            </a:r>
          </a:p>
          <a:p>
            <a:pPr lvl="0"/>
            <a:r>
              <a:rPr lang="en-US" sz="2000" dirty="0" smtClean="0">
                <a:latin typeface="+mj-lt"/>
              </a:rPr>
              <a:t>Father donor</a:t>
            </a:r>
          </a:p>
          <a:p>
            <a:pPr lvl="0"/>
            <a:r>
              <a:rPr lang="en-US" sz="2000" dirty="0" smtClean="0">
                <a:latin typeface="+mj-lt"/>
              </a:rPr>
              <a:t>Post Transplant 3</a:t>
            </a:r>
            <a:r>
              <a:rPr lang="en-US" sz="2000" baseline="30000" dirty="0" smtClean="0">
                <a:latin typeface="+mj-lt"/>
              </a:rPr>
              <a:t>rd</a:t>
            </a:r>
            <a:r>
              <a:rPr lang="en-US" sz="2000" dirty="0" smtClean="0">
                <a:latin typeface="+mj-lt"/>
              </a:rPr>
              <a:t> day  Serum </a:t>
            </a:r>
            <a:r>
              <a:rPr lang="en-US" sz="2000" dirty="0" err="1" smtClean="0">
                <a:latin typeface="+mj-lt"/>
              </a:rPr>
              <a:t>creatinine</a:t>
            </a:r>
            <a:r>
              <a:rPr lang="en-US" sz="2000" dirty="0" smtClean="0">
                <a:latin typeface="+mj-lt"/>
              </a:rPr>
              <a:t> increased  from 4.4 to 5.6 mg/dl</a:t>
            </a:r>
            <a:r>
              <a:rPr lang="en-US" sz="2000" dirty="0" smtClean="0">
                <a:latin typeface="+mj-lt"/>
              </a:rPr>
              <a:t>.</a:t>
            </a:r>
          </a:p>
          <a:p>
            <a:pPr lvl="0"/>
            <a:r>
              <a:rPr lang="en-US" sz="2000" dirty="0" smtClean="0">
                <a:latin typeface="+mj-lt"/>
              </a:rPr>
              <a:t>Severe hypertension requiring three antihypertensive.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>
                <a:latin typeface="+mj-lt"/>
              </a:rPr>
              <a:t>3 Vials of ATG induction given.</a:t>
            </a:r>
          </a:p>
          <a:p>
            <a:pPr lvl="0"/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Tacrolimus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level-20 </a:t>
            </a:r>
          </a:p>
          <a:p>
            <a:pPr lvl="0"/>
            <a:r>
              <a:rPr lang="en-US" sz="2000" dirty="0">
                <a:latin typeface="+mj-lt"/>
              </a:rPr>
              <a:t>On USG graft-Renal artery show low RI value (0.5 to 0.6)</a:t>
            </a:r>
          </a:p>
          <a:p>
            <a:pPr lvl="0"/>
            <a:r>
              <a:rPr lang="en-US" sz="2000" dirty="0">
                <a:latin typeface="+mj-lt"/>
              </a:rPr>
              <a:t>Clinical diagnosis: ? ATN ? ABMR</a:t>
            </a:r>
          </a:p>
          <a:p>
            <a:r>
              <a:rPr lang="en-US" sz="2000" dirty="0" smtClean="0"/>
              <a:t>Renal biopsies done 4 times- one </a:t>
            </a:r>
            <a:r>
              <a:rPr lang="en-US" sz="2000" dirty="0" err="1" smtClean="0"/>
              <a:t>Pretransplant</a:t>
            </a:r>
            <a:r>
              <a:rPr lang="en-US" sz="2000" dirty="0" smtClean="0"/>
              <a:t> day 1 yr back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March 2022 than 03 post transplant biopsies- 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biopsy on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post transplant day,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biopsy on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post transplant day and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biopsy on 14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post transplant day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Immunofluorescence</a:t>
            </a:r>
            <a:r>
              <a:rPr lang="en-US" sz="2000" dirty="0" smtClean="0"/>
              <a:t> </a:t>
            </a:r>
            <a:r>
              <a:rPr lang="en-US" sz="2000" dirty="0" smtClean="0"/>
              <a:t>study </a:t>
            </a:r>
            <a:r>
              <a:rPr lang="en-US" sz="2000" dirty="0" smtClean="0"/>
              <a:t> in native kidney biopsy full house pattern but  Negative in post transplant biopsies.</a:t>
            </a:r>
            <a:endParaRPr lang="en-US" sz="2000" dirty="0" smtClean="0"/>
          </a:p>
          <a:p>
            <a:r>
              <a:rPr lang="en-US" sz="2000" dirty="0" smtClean="0"/>
              <a:t>C4d study </a:t>
            </a:r>
            <a:r>
              <a:rPr lang="en-US" sz="2000" dirty="0" smtClean="0"/>
              <a:t>done in all three post transplant </a:t>
            </a:r>
            <a:r>
              <a:rPr lang="en-US" sz="2000" dirty="0" err="1" smtClean="0"/>
              <a:t>biopies</a:t>
            </a:r>
            <a:r>
              <a:rPr lang="en-US" sz="2000" dirty="0" smtClean="0"/>
              <a:t> </a:t>
            </a:r>
            <a:r>
              <a:rPr lang="en-US" sz="2000" smtClean="0"/>
              <a:t>were negative. 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sz="2000" dirty="0" smtClean="0"/>
              <a:t>What is the morphological diagnosis? </a:t>
            </a:r>
          </a:p>
          <a:p>
            <a:pPr marL="514350" indent="-514350">
              <a:buNone/>
            </a:pPr>
            <a:r>
              <a:rPr lang="en-US" sz="2000" dirty="0" err="1" smtClean="0"/>
              <a:t>Ans</a:t>
            </a:r>
            <a:r>
              <a:rPr lang="en-US" sz="2000" dirty="0" smtClean="0"/>
              <a:t>: Cortical necrosis with thrombotic </a:t>
            </a:r>
            <a:r>
              <a:rPr lang="en-US" sz="2000" dirty="0" err="1" smtClean="0"/>
              <a:t>microangiopathy</a:t>
            </a:r>
            <a:r>
              <a:rPr lang="en-US" sz="2000" dirty="0" smtClean="0"/>
              <a:t> (TMA)</a:t>
            </a:r>
          </a:p>
          <a:p>
            <a:pPr marL="514350" indent="-514350">
              <a:buNone/>
            </a:pPr>
            <a:r>
              <a:rPr lang="en-US" sz="2000" dirty="0" smtClean="0"/>
              <a:t>2) What are possible etiologies of TMA in post transplant patient?</a:t>
            </a:r>
          </a:p>
          <a:p>
            <a:pPr marL="514350" indent="-514350">
              <a:buNone/>
            </a:pPr>
            <a:r>
              <a:rPr lang="en-US" sz="2000" dirty="0" err="1" smtClean="0"/>
              <a:t>Ans</a:t>
            </a:r>
            <a:r>
              <a:rPr lang="en-US" sz="2000" dirty="0" smtClean="0"/>
              <a:t>: Acute antibody mediated rejection (ABMR), CNI toxicity, HUS</a:t>
            </a:r>
          </a:p>
          <a:p>
            <a:pPr marL="514350" indent="-514350">
              <a:buNone/>
            </a:pPr>
            <a:r>
              <a:rPr lang="en-US" sz="2000" dirty="0" smtClean="0"/>
              <a:t>3) What Further work up required? C4d study, DSA level, Drug level, Molecular test for abnormal complements.</a:t>
            </a:r>
          </a:p>
          <a:p>
            <a:pPr marL="514350" indent="-514350">
              <a:buNone/>
            </a:pPr>
            <a:r>
              <a:rPr lang="en-US" sz="2000" dirty="0" smtClean="0"/>
              <a:t>4) How patient is managed with this diagnosis? </a:t>
            </a:r>
            <a:r>
              <a:rPr lang="en-US" sz="2000" dirty="0" err="1" smtClean="0"/>
              <a:t>Plasmapheresis</a:t>
            </a:r>
            <a:r>
              <a:rPr lang="en-US" sz="2000" dirty="0" smtClean="0"/>
              <a:t>.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241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Case of Month June 2023</vt:lpstr>
      <vt:lpstr>Case History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of Month June 2023</dc:title>
  <dc:creator>HP</dc:creator>
  <cp:lastModifiedBy>HP</cp:lastModifiedBy>
  <cp:revision>21</cp:revision>
  <dcterms:created xsi:type="dcterms:W3CDTF">2023-05-26T03:51:36Z</dcterms:created>
  <dcterms:modified xsi:type="dcterms:W3CDTF">2023-05-27T13:08:42Z</dcterms:modified>
</cp:coreProperties>
</file>