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64" r:id="rId5"/>
    <p:sldId id="260" r:id="rId6"/>
    <p:sldId id="259" r:id="rId7"/>
    <p:sldId id="269" r:id="rId8"/>
    <p:sldId id="263" r:id="rId9"/>
    <p:sldId id="266" r:id="rId10"/>
    <p:sldId id="261" r:id="rId11"/>
    <p:sldId id="271" r:id="rId12"/>
    <p:sldId id="273" r:id="rId13"/>
    <p:sldId id="2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291" y="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3B215-9685-312F-695F-62176BB93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600BB-393F-E906-BE80-2F9FA39B9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C92A2-895D-1709-67D8-8C782CF3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D233-5C3A-47EA-A397-E793C52FC56B}" type="datetimeFigureOut">
              <a:rPr lang="en-IN" smtClean="0"/>
              <a:t>07-05-2023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358FC-7172-E26C-9A75-B091AEE53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ECB6C-73A0-1AD6-4F7C-1ECA52DA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7577-57EC-41D9-A8CA-D9C9C329A1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7398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D97E9-207B-3530-0626-2750F25F5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8D4747-8C1C-12C2-545B-8CDB100C9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B0730-773A-9F7A-0025-902058067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D233-5C3A-47EA-A397-E793C52FC56B}" type="datetimeFigureOut">
              <a:rPr lang="en-IN" smtClean="0"/>
              <a:t>07-05-2023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4E91-14AE-35AB-200B-0611DF8AE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EF44E-3F4C-4AC2-110E-C4535680E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7577-57EC-41D9-A8CA-D9C9C329A1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1520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04235E-1BC7-CC3D-62D0-4141FE9A44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782172-1B78-EE8E-14A9-6FF802D35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5C7FA-CCBD-056C-3949-5F3E29A64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D233-5C3A-47EA-A397-E793C52FC56B}" type="datetimeFigureOut">
              <a:rPr lang="en-IN" smtClean="0"/>
              <a:t>07-05-2023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F9D9C-EE27-79F5-BFBB-68BDC6E08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AC9B5-9B12-538C-4122-8B975E0C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7577-57EC-41D9-A8CA-D9C9C329A1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2222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26F0-F13F-2AB4-E521-AD15FB624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53794-2209-D378-7E5F-A864D3613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FABF8-E307-13B6-B4E7-DD560FEB1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D233-5C3A-47EA-A397-E793C52FC56B}" type="datetimeFigureOut">
              <a:rPr lang="en-IN" smtClean="0"/>
              <a:t>07-05-2023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55759-2B4D-7D2E-65D0-3FE064D70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DBB9C-4C90-04AB-0EC4-FBB96F57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7577-57EC-41D9-A8CA-D9C9C329A1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067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0994-B3D3-7016-96A1-FBFE05D19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44160-721D-760C-A306-BF1FD7898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C6166-0366-1AB1-FA86-AC248EC01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D233-5C3A-47EA-A397-E793C52FC56B}" type="datetimeFigureOut">
              <a:rPr lang="en-IN" smtClean="0"/>
              <a:t>07-05-2023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F9457-B158-5826-3CA3-D401B855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335E6-3240-8067-68A9-59265C84D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7577-57EC-41D9-A8CA-D9C9C329A1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0902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4071-09C7-9499-34A1-BCBB47AB4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5D75D-6EFC-607A-5672-575FB0623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7A8CDC-EA59-0C3D-2E66-760FD470C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94AF6A-17B2-553A-DCA1-A45261328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D233-5C3A-47EA-A397-E793C52FC56B}" type="datetimeFigureOut">
              <a:rPr lang="en-IN" smtClean="0"/>
              <a:t>07-05-2023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09233-6D1F-C9D6-F664-A346C6789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677D64-3DA2-529E-7E1D-076A9406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7577-57EC-41D9-A8CA-D9C9C329A1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032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267DD-E95F-B003-3125-C3B7795BA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02178-9DDF-068B-9F06-78E83D831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838C2-E843-A22B-D99D-2089FC9A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0BEADE-044A-85E4-BB51-7B2206E41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69459A-1DB2-8F07-9AFF-62E8F7ED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DDC3D8-FA5F-65C1-0A3E-DF57AF30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D233-5C3A-47EA-A397-E793C52FC56B}" type="datetimeFigureOut">
              <a:rPr lang="en-IN" smtClean="0"/>
              <a:t>07-05-2023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76C36B-81BA-9A2D-EAB3-85D2E18A0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DB3904-C25D-8F33-61F9-3DC402854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7577-57EC-41D9-A8CA-D9C9C329A1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946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70033-A382-010E-67CD-A0952E0A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0DA092-42DC-4E31-85A2-894B019FD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D233-5C3A-47EA-A397-E793C52FC56B}" type="datetimeFigureOut">
              <a:rPr lang="en-IN" smtClean="0"/>
              <a:t>07-05-2023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59125D-118E-6000-2AB9-23EFD627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58E434-B288-221C-71BF-F16359755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7577-57EC-41D9-A8CA-D9C9C329A1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659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BA825-B978-3F2A-EB06-1001255FE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D233-5C3A-47EA-A397-E793C52FC56B}" type="datetimeFigureOut">
              <a:rPr lang="en-IN" smtClean="0"/>
              <a:t>07-05-2023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F3C682-2B91-2B16-A579-052027BB5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120A0-9634-644F-5883-6025C565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7577-57EC-41D9-A8CA-D9C9C329A1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022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CA0C8-3146-CD49-2FF0-AD1DB63BE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9E9A9-DE6B-BF09-3B8D-F92D32B3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FBE15-2A97-05D6-784A-40EA67241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0AAAE-74E9-6ABD-D8EA-9F5CCEE24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D233-5C3A-47EA-A397-E793C52FC56B}" type="datetimeFigureOut">
              <a:rPr lang="en-IN" smtClean="0"/>
              <a:t>07-05-2023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FB77C-A13E-8C39-AC4A-4EC1B44E0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4BF83-AEE5-71E6-E7FF-C6F76EE49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7577-57EC-41D9-A8CA-D9C9C329A1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295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7AB48-E957-AACA-EA19-ABCAFA43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7A8EE-0EB2-8B5C-E0E7-48CECA633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405229-D285-C1E3-BFF3-0C384C13E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BAF8-DB0A-649A-B798-1732D547A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D233-5C3A-47EA-A397-E793C52FC56B}" type="datetimeFigureOut">
              <a:rPr lang="en-IN" smtClean="0"/>
              <a:t>07-05-2023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D4171-EB37-C813-F359-B2B279FD5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3CF64E-65EE-E435-3DA6-D80B956D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7577-57EC-41D9-A8CA-D9C9C329A1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0045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490452-00FC-86CC-6001-255B300A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CAB6E-88E4-13F5-965F-91059B871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D1ED4-4CFE-BEBA-F712-DEE44174A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7D233-5C3A-47EA-A397-E793C52FC56B}" type="datetimeFigureOut">
              <a:rPr lang="en-IN" smtClean="0"/>
              <a:t>07-05-2023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E62F2-023B-F04B-E9BD-038BD270D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85153-C6F3-5126-221D-AB3348B65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7577-57EC-41D9-A8CA-D9C9C329A1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838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B7CF1-70B1-8EC8-69DE-6692199EC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9651" y="6077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ISRTP</a:t>
            </a:r>
            <a:br>
              <a:rPr lang="en-GB" dirty="0"/>
            </a:br>
            <a:r>
              <a:rPr lang="en-GB" dirty="0"/>
              <a:t>Case of the Month-May,23 </a:t>
            </a:r>
            <a:br>
              <a:rPr lang="en-GB" dirty="0"/>
            </a:b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57EC0-6151-112D-DD27-F8998E3AA7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4059" y="3167323"/>
            <a:ext cx="9144000" cy="1655762"/>
          </a:xfrm>
        </p:spPr>
        <p:txBody>
          <a:bodyPr/>
          <a:lstStyle/>
          <a:p>
            <a:r>
              <a:rPr lang="en-GB" dirty="0"/>
              <a:t>30 years male presented with </a:t>
            </a:r>
            <a:r>
              <a:rPr lang="en-IN" dirty="0"/>
              <a:t>Rapidly progressive renal failure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7E4D85-6E7E-30C2-1B82-80147F0B8C56}"/>
              </a:ext>
            </a:extLst>
          </p:cNvPr>
          <p:cNvSpPr txBox="1"/>
          <p:nvPr/>
        </p:nvSpPr>
        <p:spPr>
          <a:xfrm>
            <a:off x="8919148" y="6001062"/>
            <a:ext cx="2689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Contributor: Dr Manoj Jain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6527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6DA2-C2BC-0089-AC41-56142D4DB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34D510-427C-0ACA-82C1-4D87E74A1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396" y="94938"/>
            <a:ext cx="8568751" cy="6720590"/>
          </a:xfrm>
        </p:spPr>
      </p:pic>
    </p:spTree>
    <p:extLst>
      <p:ext uri="{BB962C8B-B14F-4D97-AF65-F5344CB8AC3E}">
        <p14:creationId xmlns:p14="http://schemas.microsoft.com/office/powerpoint/2010/main" val="3176727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42F45-556A-8C3B-1C7D-44A10982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740503-1881-2900-F068-3635D6551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8367" y="197302"/>
            <a:ext cx="6305863" cy="664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40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E5D4-64FC-4B05-19F7-1BB6718F0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26FFC-A20F-2573-3504-6FF81EC86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Direct Immunofluorescence</a:t>
            </a:r>
          </a:p>
          <a:p>
            <a:r>
              <a:rPr lang="en-GB" dirty="0"/>
              <a:t>Negative for IgG, IgM, IgA, C3 &amp; C1q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20107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F782A-4DE4-20D5-03F8-D5C7050BD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86858-93FE-D4B5-07C1-2580138ED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Diagnosis?</a:t>
            </a:r>
          </a:p>
          <a:p>
            <a:r>
              <a:rPr lang="en-GB" dirty="0"/>
              <a:t>Probable aetiology ?</a:t>
            </a:r>
          </a:p>
          <a:p>
            <a:r>
              <a:rPr lang="en-GB" dirty="0"/>
              <a:t>Further diagnostic workup?</a:t>
            </a:r>
          </a:p>
          <a:p>
            <a:r>
              <a:rPr lang="en-GB" dirty="0"/>
              <a:t>Management ?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04424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6DEE2-0AAE-0592-1D80-3D670F104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219" y="484682"/>
            <a:ext cx="11004029" cy="6300866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N" b="1" dirty="0"/>
              <a:t>33 year old male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N" b="1" dirty="0"/>
              <a:t>C/O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IN" dirty="0"/>
              <a:t>Headache  - 3 days ; </a:t>
            </a:r>
            <a:r>
              <a:rPr lang="en-GB" dirty="0"/>
              <a:t>Blurring of vision  - 2 days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dirty="0"/>
              <a:t>Evaluated and detected to have BP of 212/160 mmHg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474747"/>
                </a:solidFill>
                <a:effectLst/>
                <a:cs typeface="Arial" panose="020B0604020202020204" pitchFamily="34" charset="0"/>
              </a:rPr>
              <a:t>Fundus examination - multiple 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474747"/>
                </a:solidFill>
                <a:effectLst/>
                <a:cs typeface="Arial" panose="020B0604020202020204" pitchFamily="34" charset="0"/>
              </a:rPr>
              <a:t>haemorrhages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474747"/>
                </a:solidFill>
                <a:effectLst/>
                <a:cs typeface="Arial" panose="020B0604020202020204" pitchFamily="34" charset="0"/>
              </a:rPr>
              <a:t> and grade IV HTR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474747"/>
                </a:solidFill>
                <a:effectLst/>
                <a:cs typeface="Arial" panose="020B0604020202020204" pitchFamily="34" charset="0"/>
              </a:rPr>
              <a:t>ECG </a:t>
            </a:r>
            <a:r>
              <a:rPr lang="en-US" altLang="en-US" dirty="0">
                <a:solidFill>
                  <a:srgbClr val="474747"/>
                </a:solidFill>
                <a:cs typeface="Arial" panose="020B0604020202020204" pitchFamily="34" charset="0"/>
              </a:rPr>
              <a:t> - 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474747"/>
                </a:solidFill>
                <a:effectLst/>
                <a:cs typeface="Arial" panose="020B0604020202020204" pitchFamily="34" charset="0"/>
              </a:rPr>
              <a:t>changes s/o LVH with strain pattern</a:t>
            </a:r>
          </a:p>
          <a:p>
            <a:pPr marL="0" indent="0" algn="l">
              <a:buNone/>
            </a:pPr>
            <a:r>
              <a:rPr lang="en-GB" b="1" i="0" dirty="0">
                <a:solidFill>
                  <a:srgbClr val="000000"/>
                </a:solidFill>
                <a:effectLst/>
              </a:rPr>
              <a:t>O/E:</a:t>
            </a: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</a:rPr>
              <a:t>CNS- Lateral rectus palsy on Lt side  </a:t>
            </a:r>
          </a:p>
          <a:p>
            <a:pPr algn="l"/>
            <a:r>
              <a:rPr lang="en-GB" dirty="0">
                <a:solidFill>
                  <a:srgbClr val="000000"/>
                </a:solidFill>
              </a:rPr>
              <a:t>Rest - WNL</a:t>
            </a:r>
            <a:endParaRPr lang="en-GB" b="0" i="0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474747"/>
                </a:solidFill>
                <a:effectLst/>
                <a:cs typeface="Arial" panose="020B0604020202020204" pitchFamily="34" charset="0"/>
              </a:rPr>
              <a:t>O/I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dirty="0">
                <a:solidFill>
                  <a:srgbClr val="474747"/>
                </a:solidFill>
                <a:cs typeface="Arial" panose="020B0604020202020204" pitchFamily="34" charset="0"/>
              </a:rPr>
              <a:t>Hb- 9.6 gm/dl, TLC- 11.2 </a:t>
            </a:r>
            <a:r>
              <a:rPr lang="en-IN" i="0" dirty="0">
                <a:solidFill>
                  <a:srgbClr val="474747"/>
                </a:solidFill>
                <a:effectLst/>
              </a:rPr>
              <a:t>x1000/</a:t>
            </a:r>
            <a:r>
              <a:rPr lang="en-IN" i="0" dirty="0" err="1">
                <a:solidFill>
                  <a:srgbClr val="474747"/>
                </a:solidFill>
                <a:effectLst/>
              </a:rPr>
              <a:t>ul</a:t>
            </a:r>
            <a:r>
              <a:rPr lang="en-US" altLang="en-US" dirty="0">
                <a:solidFill>
                  <a:srgbClr val="474747"/>
                </a:solidFill>
                <a:cs typeface="Arial" panose="020B0604020202020204" pitchFamily="34" charset="0"/>
              </a:rPr>
              <a:t>, Platelets – 72 </a:t>
            </a:r>
            <a:r>
              <a:rPr lang="en-IN" i="0" dirty="0">
                <a:solidFill>
                  <a:srgbClr val="474747"/>
                </a:solidFill>
                <a:effectLst/>
              </a:rPr>
              <a:t>x1000/</a:t>
            </a:r>
            <a:r>
              <a:rPr lang="en-IN" i="0" dirty="0" err="1">
                <a:solidFill>
                  <a:srgbClr val="474747"/>
                </a:solidFill>
                <a:effectLst/>
              </a:rPr>
              <a:t>ul</a:t>
            </a:r>
            <a:r>
              <a:rPr lang="en-US" altLang="en-US" dirty="0">
                <a:solidFill>
                  <a:srgbClr val="474747"/>
                </a:solidFill>
                <a:cs typeface="Arial" panose="020B0604020202020204" pitchFamily="34" charset="0"/>
              </a:rPr>
              <a:t>.</a:t>
            </a: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rgbClr val="474747"/>
              </a:solidFill>
              <a:effectLst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dirty="0">
                <a:solidFill>
                  <a:srgbClr val="474747"/>
                </a:solidFill>
                <a:cs typeface="Arial" panose="020B0604020202020204" pitchFamily="34" charset="0"/>
              </a:rPr>
              <a:t>PBS  4-5% schistocytes, Reticulocytes </a:t>
            </a:r>
            <a:r>
              <a:rPr lang="en-IN" dirty="0"/>
              <a:t>-3.33 %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dirty="0">
                <a:solidFill>
                  <a:srgbClr val="474747"/>
                </a:solidFill>
                <a:cs typeface="Arial" panose="020B0604020202020204" pitchFamily="34" charset="0"/>
              </a:rPr>
              <a:t>S. 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474747"/>
                </a:solidFill>
                <a:effectLst/>
                <a:cs typeface="Arial" panose="020B0604020202020204" pitchFamily="34" charset="0"/>
              </a:rPr>
              <a:t>Creat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474747"/>
                </a:solidFill>
                <a:effectLst/>
                <a:cs typeface="Arial" panose="020B0604020202020204" pitchFamily="34" charset="0"/>
              </a:rPr>
              <a:t> - 6.2 mg%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474747"/>
                </a:solidFill>
                <a:effectLst/>
                <a:cs typeface="Arial" panose="020B0604020202020204" pitchFamily="34" charset="0"/>
              </a:rPr>
              <a:t>LDH  -  </a:t>
            </a:r>
            <a:r>
              <a:rPr lang="en-IN" dirty="0">
                <a:solidFill>
                  <a:srgbClr val="474747"/>
                </a:solidFill>
                <a:effectLst/>
              </a:rPr>
              <a:t>1426 mg%, C3 - 101.0 mg/dl, C4 - 26.6 mg/dl,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IN" dirty="0">
                <a:solidFill>
                  <a:srgbClr val="474747"/>
                </a:solidFill>
                <a:effectLst/>
              </a:rPr>
              <a:t>Anti-GBM  &lt;3.0 </a:t>
            </a:r>
            <a:r>
              <a:rPr lang="en-IN" dirty="0"/>
              <a:t>u/L</a:t>
            </a:r>
            <a:r>
              <a:rPr lang="en-IN" dirty="0">
                <a:solidFill>
                  <a:srgbClr val="474747"/>
                </a:solidFill>
                <a:effectLst/>
              </a:rPr>
              <a:t> , Anti MPO  &lt;3.0 </a:t>
            </a:r>
            <a:r>
              <a:rPr lang="en-IN" dirty="0"/>
              <a:t>u/L</a:t>
            </a:r>
            <a:r>
              <a:rPr lang="en-IN" dirty="0">
                <a:solidFill>
                  <a:srgbClr val="474747"/>
                </a:solidFill>
                <a:effectLst/>
              </a:rPr>
              <a:t> ,  Anti PR3 &lt;3.0 </a:t>
            </a:r>
            <a:r>
              <a:rPr lang="en-IN" dirty="0"/>
              <a:t>u/L</a:t>
            </a:r>
            <a:endParaRPr lang="en-IN" dirty="0">
              <a:solidFill>
                <a:srgbClr val="474747"/>
              </a:solidFill>
              <a:effectLst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en-US" dirty="0">
                <a:solidFill>
                  <a:srgbClr val="474747"/>
                </a:solidFill>
                <a:cs typeface="Arial" panose="020B0604020202020204" pitchFamily="34" charset="0"/>
              </a:rPr>
              <a:t>Urine Examination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474747"/>
                </a:solidFill>
                <a:effectLst/>
                <a:cs typeface="Arial" panose="020B0604020202020204" pitchFamily="34" charset="0"/>
              </a:rPr>
              <a:t> Albumin 2+, WBCs 8-10m /HPF , RBCs &gt;100/HPF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N" i="0" dirty="0">
                <a:solidFill>
                  <a:srgbClr val="474747"/>
                </a:solidFill>
                <a:effectLst/>
              </a:rPr>
              <a:t>USG: Bilateral normal sized kidneys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rgbClr val="474747"/>
              </a:solidFill>
              <a:effectLst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N" b="1" dirty="0"/>
              <a:t>Syndromic diagnosis: </a:t>
            </a:r>
            <a:r>
              <a:rPr lang="en-IN" dirty="0"/>
              <a:t>Rapidly progressive renal failure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N" b="1" dirty="0"/>
              <a:t>Kidney Biopsy performed</a:t>
            </a:r>
          </a:p>
        </p:txBody>
      </p:sp>
    </p:spTree>
    <p:extLst>
      <p:ext uri="{BB962C8B-B14F-4D97-AF65-F5344CB8AC3E}">
        <p14:creationId xmlns:p14="http://schemas.microsoft.com/office/powerpoint/2010/main" val="1322134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5804D-39D2-2DF9-9759-42863E27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F93459-9EA3-1285-3709-E701E58F0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997" y="58716"/>
            <a:ext cx="7749914" cy="669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77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74EA8-3EA7-58D8-B805-46FB3BABB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502CFB-3F8F-139C-EF82-2C5FF2213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56" y="40866"/>
            <a:ext cx="8912010" cy="6989813"/>
          </a:xfrm>
        </p:spPr>
      </p:pic>
    </p:spTree>
    <p:extLst>
      <p:ext uri="{BB962C8B-B14F-4D97-AF65-F5344CB8AC3E}">
        <p14:creationId xmlns:p14="http://schemas.microsoft.com/office/powerpoint/2010/main" val="2857298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72BE0-CB09-7C3F-BDDD-3C208A446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D8A2F9-30D8-18E0-57D7-2A2424E21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9069" y="251660"/>
            <a:ext cx="8976568" cy="6582606"/>
          </a:xfrm>
        </p:spPr>
      </p:pic>
    </p:spTree>
    <p:extLst>
      <p:ext uri="{BB962C8B-B14F-4D97-AF65-F5344CB8AC3E}">
        <p14:creationId xmlns:p14="http://schemas.microsoft.com/office/powerpoint/2010/main" val="3725616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2CE21-945B-A481-55CE-30FC92809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44E9E5-D2B4-B167-C665-4DFFFF2FE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58" y="-35760"/>
            <a:ext cx="8777597" cy="6884391"/>
          </a:xfrm>
        </p:spPr>
      </p:pic>
    </p:spTree>
    <p:extLst>
      <p:ext uri="{BB962C8B-B14F-4D97-AF65-F5344CB8AC3E}">
        <p14:creationId xmlns:p14="http://schemas.microsoft.com/office/powerpoint/2010/main" val="3553617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52231-C7C6-792F-EFEF-A381A0606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13D97E-A3D5-27A4-C289-D2C435E65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75" t="-1287" r="-2037" b="-925"/>
          <a:stretch/>
        </p:blipFill>
        <p:spPr>
          <a:xfrm>
            <a:off x="1189219" y="-24386"/>
            <a:ext cx="8775040" cy="6882386"/>
          </a:xfrm>
        </p:spPr>
      </p:pic>
    </p:spTree>
    <p:extLst>
      <p:ext uri="{BB962C8B-B14F-4D97-AF65-F5344CB8AC3E}">
        <p14:creationId xmlns:p14="http://schemas.microsoft.com/office/powerpoint/2010/main" val="1410280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C78E1-18B3-4829-F39F-8756B3E30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D61CB9-F97E-04C4-90A5-452DDFF4C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68" y="-28513"/>
            <a:ext cx="8573252" cy="6724120"/>
          </a:xfrm>
        </p:spPr>
      </p:pic>
    </p:spTree>
    <p:extLst>
      <p:ext uri="{BB962C8B-B14F-4D97-AF65-F5344CB8AC3E}">
        <p14:creationId xmlns:p14="http://schemas.microsoft.com/office/powerpoint/2010/main" val="2287988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7D75F-0097-4A71-C350-71DE1C0A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C0FA0C-952F-8477-4305-C6D691A73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014" y="-44970"/>
            <a:ext cx="8619716" cy="6760563"/>
          </a:xfrm>
        </p:spPr>
      </p:pic>
    </p:spTree>
    <p:extLst>
      <p:ext uri="{BB962C8B-B14F-4D97-AF65-F5344CB8AC3E}">
        <p14:creationId xmlns:p14="http://schemas.microsoft.com/office/powerpoint/2010/main" val="168697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218</Words>
  <Application>Microsoft Office PowerPoint</Application>
  <PresentationFormat>Widescreen</PresentationFormat>
  <Paragraphs>31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ISRTP Case of the Month-May,23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ISRTP Case of the Month-May,23</dc:title>
  <dc:creator>Manoj Jain</dc:creator>
  <cp:lastModifiedBy>Manoj Jain</cp:lastModifiedBy>
  <cp:revision>5</cp:revision>
  <dcterms:created xsi:type="dcterms:W3CDTF">2023-05-07T03:22:56Z</dcterms:created>
  <dcterms:modified xsi:type="dcterms:W3CDTF">2023-05-07T18:09:31Z</dcterms:modified>
</cp:coreProperties>
</file>