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4" r:id="rId3"/>
    <p:sldId id="275" r:id="rId4"/>
    <p:sldId id="276" r:id="rId5"/>
    <p:sldId id="271" r:id="rId6"/>
    <p:sldId id="279" r:id="rId7"/>
    <p:sldId id="277" r:id="rId8"/>
    <p:sldId id="272" r:id="rId9"/>
    <p:sldId id="273" r:id="rId10"/>
    <p:sldId id="274" r:id="rId11"/>
    <p:sldId id="269" r:id="rId12"/>
    <p:sldId id="27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5" d="100"/>
          <a:sy n="55" d="100"/>
        </p:scale>
        <p:origin x="-1596" y="-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Case of the Month</a:t>
            </a:r>
            <a:br>
              <a:rPr lang="en-US" dirty="0" smtClean="0"/>
            </a:br>
            <a:r>
              <a:rPr lang="en-US" dirty="0" smtClean="0"/>
              <a:t>November </a:t>
            </a:r>
            <a:r>
              <a:rPr lang="en-US" dirty="0" smtClean="0"/>
              <a:t>2023</a:t>
            </a:r>
            <a:br>
              <a:rPr lang="en-US" dirty="0" smtClean="0"/>
            </a:br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Col (Dr) P </a:t>
            </a:r>
            <a:r>
              <a:rPr lang="en-US" dirty="0" err="1" smtClean="0"/>
              <a:t>Sengupta</a:t>
            </a:r>
            <a:endParaRPr lang="en-US" dirty="0" smtClean="0"/>
          </a:p>
          <a:p>
            <a:r>
              <a:rPr lang="en-US" dirty="0" smtClean="0"/>
              <a:t>Prof and HOD</a:t>
            </a:r>
          </a:p>
          <a:p>
            <a:r>
              <a:rPr lang="en-US" dirty="0" smtClean="0"/>
              <a:t>Dept of Pathology </a:t>
            </a:r>
          </a:p>
          <a:p>
            <a:r>
              <a:rPr lang="en-US" dirty="0" smtClean="0"/>
              <a:t>Command Hospital (EC)</a:t>
            </a:r>
          </a:p>
          <a:p>
            <a:r>
              <a:rPr lang="en-US" dirty="0" smtClean="0"/>
              <a:t>Kolkata 700027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77800"/>
            <a:ext cx="7886700" cy="132556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dirty="0"/>
              <a:t>Difference between morphologically similar </a:t>
            </a:r>
            <a:r>
              <a:rPr lang="en-US" dirty="0" err="1"/>
              <a:t>GNpathies</a:t>
            </a:r>
            <a:endParaRPr lang="en-IN" dirty="0"/>
          </a:p>
        </p:txBody>
      </p:sp>
      <p:graphicFrame>
        <p:nvGraphicFramePr>
          <p:cNvPr id="5" name="Table 4">
            <a:extLst>
              <a:ext uri="{FF2B5EF4-FFF2-40B4-BE49-F238E27FC236}"/>
            </a:extLst>
          </p:cNvPr>
          <p:cNvGraphicFramePr>
            <a:graphicFrameLocks noGrp="1"/>
          </p:cNvGraphicFramePr>
          <p:nvPr/>
        </p:nvGraphicFramePr>
        <p:xfrm>
          <a:off x="0" y="1503363"/>
          <a:ext cx="9144000" cy="466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86000">
                  <a:extLst>
                    <a:ext uri="{9D8B030D-6E8A-4147-A177-3AD203B41FA5}"/>
                  </a:extLst>
                </a:gridCol>
                <a:gridCol w="2286000">
                  <a:extLst>
                    <a:ext uri="{9D8B030D-6E8A-4147-A177-3AD203B41FA5}"/>
                  </a:extLst>
                </a:gridCol>
                <a:gridCol w="2286000">
                  <a:extLst>
                    <a:ext uri="{9D8B030D-6E8A-4147-A177-3AD203B41FA5}"/>
                  </a:extLst>
                </a:gridCol>
                <a:gridCol w="2286000">
                  <a:extLst>
                    <a:ext uri="{9D8B030D-6E8A-4147-A177-3AD203B41FA5}"/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Characteristic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Amyloid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Fibrillary Glomerulonephritis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Immunotactoid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glmoerulopathy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Appearance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Fibrils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Fibrils, rarely microtubular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Microtubules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Fibiril</a:t>
                      </a:r>
                      <a:r>
                        <a:rPr lang="en-US" dirty="0" smtClean="0"/>
                        <a:t>/Microtubule </a:t>
                      </a:r>
                      <a:r>
                        <a:rPr lang="en-US" dirty="0"/>
                        <a:t>size (nm)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to 15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12 to 24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&gt;30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Reaction with Congo red &amp; Thioflavin 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No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Ig deposition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Monoclonal light chains in AL type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Usually polyclonal, occasionally oligoclonal or monoclonal IgG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Monoclonal or oligoclonal IgG common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Association with lymphoplasmacytic disorders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Yes, if AL type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Uncommon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Common </a:t>
                      </a:r>
                      <a:endParaRPr lang="en-IN" dirty="0"/>
                    </a:p>
                  </a:txBody>
                  <a:tcPr/>
                </a:tc>
                <a:extLst>
                  <a:ext uri="{0D108BD9-81ED-4DB2-BD59-A6C34878D82A}"/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Pathologic Interpretation pearls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N" dirty="0" smtClean="0"/>
              <a:t>Sections for </a:t>
            </a:r>
            <a:r>
              <a:rPr lang="en-IN" dirty="0" err="1" smtClean="0"/>
              <a:t>congo</a:t>
            </a:r>
            <a:r>
              <a:rPr lang="en-IN" dirty="0" smtClean="0"/>
              <a:t> red should be thicker, approx 8 microns</a:t>
            </a:r>
          </a:p>
          <a:p>
            <a:r>
              <a:rPr lang="en-IN" dirty="0" smtClean="0"/>
              <a:t>Quality of polarising microscopy is crucial determinant of sensitivity</a:t>
            </a:r>
          </a:p>
          <a:p>
            <a:r>
              <a:rPr lang="en-IN" dirty="0" smtClean="0"/>
              <a:t>Placing </a:t>
            </a:r>
            <a:r>
              <a:rPr lang="en-IN" dirty="0" err="1" smtClean="0"/>
              <a:t>congo</a:t>
            </a:r>
            <a:r>
              <a:rPr lang="en-IN" dirty="0" smtClean="0"/>
              <a:t> red stained slides under green fluorescent light makes </a:t>
            </a:r>
            <a:r>
              <a:rPr lang="en-IN" dirty="0" err="1" smtClean="0"/>
              <a:t>amyloid</a:t>
            </a:r>
            <a:r>
              <a:rPr lang="en-IN" dirty="0" smtClean="0"/>
              <a:t> deposits appear bright red, sensitive but not specific.</a:t>
            </a:r>
          </a:p>
          <a:p>
            <a:r>
              <a:rPr lang="en-IN" dirty="0" smtClean="0"/>
              <a:t>If the </a:t>
            </a:r>
            <a:r>
              <a:rPr lang="en-IN" dirty="0" err="1" smtClean="0"/>
              <a:t>amyloid</a:t>
            </a:r>
            <a:r>
              <a:rPr lang="en-IN" dirty="0" smtClean="0"/>
              <a:t> deposits are intensely </a:t>
            </a:r>
            <a:r>
              <a:rPr lang="en-IN" dirty="0" err="1" smtClean="0"/>
              <a:t>congophilic</a:t>
            </a:r>
            <a:r>
              <a:rPr lang="en-IN" dirty="0" smtClean="0"/>
              <a:t> and preferentially involve the </a:t>
            </a:r>
            <a:r>
              <a:rPr lang="en-IN" dirty="0" err="1" smtClean="0"/>
              <a:t>interstitium</a:t>
            </a:r>
            <a:r>
              <a:rPr lang="en-IN" dirty="0" smtClean="0"/>
              <a:t> then think of ALECT2 </a:t>
            </a:r>
            <a:r>
              <a:rPr lang="en-IN" dirty="0" err="1" smtClean="0"/>
              <a:t>amyloidosis</a:t>
            </a:r>
            <a:r>
              <a:rPr lang="en-IN" dirty="0" smtClean="0"/>
              <a:t>.</a:t>
            </a:r>
          </a:p>
          <a:p>
            <a:r>
              <a:rPr lang="en-IN" dirty="0" err="1" smtClean="0"/>
              <a:t>Afib</a:t>
            </a:r>
            <a:r>
              <a:rPr lang="en-IN" dirty="0" smtClean="0"/>
              <a:t> </a:t>
            </a:r>
            <a:r>
              <a:rPr lang="en-IN" dirty="0" err="1" smtClean="0"/>
              <a:t>amyloid</a:t>
            </a:r>
            <a:r>
              <a:rPr lang="en-IN" dirty="0" smtClean="0"/>
              <a:t> shows positive Fib IF Staining.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IN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Diagnostic Pathology Kidney Diseases, 2</a:t>
            </a:r>
            <a:r>
              <a:rPr lang="en-IN" baseline="30000" dirty="0" smtClean="0"/>
              <a:t>nd</a:t>
            </a:r>
            <a:r>
              <a:rPr lang="en-IN" dirty="0" smtClean="0"/>
              <a:t> </a:t>
            </a:r>
            <a:r>
              <a:rPr lang="en-IN" dirty="0" err="1" smtClean="0"/>
              <a:t>ed</a:t>
            </a:r>
            <a:r>
              <a:rPr lang="en-IN" dirty="0" smtClean="0"/>
              <a:t>, Colvin et al.</a:t>
            </a:r>
          </a:p>
          <a:p>
            <a:r>
              <a:rPr lang="en-IN" dirty="0" err="1" smtClean="0"/>
              <a:t>Heptinstall’s</a:t>
            </a:r>
            <a:r>
              <a:rPr lang="en-IN" dirty="0" smtClean="0"/>
              <a:t> Pathology of the Kidney. 7</a:t>
            </a:r>
            <a:r>
              <a:rPr lang="en-IN" baseline="30000" dirty="0" smtClean="0"/>
              <a:t>th</a:t>
            </a:r>
            <a:r>
              <a:rPr lang="en-IN" dirty="0" smtClean="0"/>
              <a:t> Ed. J Charles </a:t>
            </a:r>
            <a:r>
              <a:rPr lang="en-IN" dirty="0" err="1" smtClean="0"/>
              <a:t>Jennette</a:t>
            </a:r>
            <a:r>
              <a:rPr lang="en-IN" dirty="0" smtClean="0"/>
              <a:t> and </a:t>
            </a:r>
            <a:r>
              <a:rPr lang="en-IN" dirty="0" err="1" smtClean="0"/>
              <a:t>Vivette</a:t>
            </a:r>
            <a:r>
              <a:rPr lang="en-IN" dirty="0" smtClean="0"/>
              <a:t> D. </a:t>
            </a:r>
            <a:r>
              <a:rPr lang="en-IN" dirty="0" err="1" smtClean="0"/>
              <a:t>D’Agati</a:t>
            </a:r>
            <a:r>
              <a:rPr lang="en-IN" dirty="0" smtClean="0"/>
              <a:t>.</a:t>
            </a:r>
          </a:p>
          <a:p>
            <a:r>
              <a:rPr lang="en-IN" dirty="0" smtClean="0"/>
              <a:t>Said SM et al: Renal </a:t>
            </a:r>
            <a:r>
              <a:rPr lang="en-IN" dirty="0" err="1" smtClean="0"/>
              <a:t>amyloidosis</a:t>
            </a:r>
            <a:r>
              <a:rPr lang="en-IN" dirty="0" smtClean="0"/>
              <a:t> origin and </a:t>
            </a:r>
            <a:r>
              <a:rPr lang="en-IN" dirty="0" err="1" smtClean="0"/>
              <a:t>clinicopathological</a:t>
            </a:r>
            <a:r>
              <a:rPr lang="en-IN" dirty="0" smtClean="0"/>
              <a:t> correlations of 474 recent cases. </a:t>
            </a:r>
            <a:r>
              <a:rPr lang="en-IN" dirty="0" err="1" smtClean="0"/>
              <a:t>Clin</a:t>
            </a:r>
            <a:r>
              <a:rPr lang="en-IN" dirty="0" smtClean="0"/>
              <a:t> J Am Soc </a:t>
            </a:r>
            <a:r>
              <a:rPr lang="en-IN" dirty="0" err="1" smtClean="0"/>
              <a:t>Nephrol</a:t>
            </a:r>
            <a:r>
              <a:rPr lang="en-IN" dirty="0" smtClean="0"/>
              <a:t>. 8(9):1515-23;2013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Amyloid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Protein folding disease </a:t>
            </a:r>
            <a:r>
              <a:rPr lang="en-US" dirty="0" err="1" smtClean="0"/>
              <a:t>characterised</a:t>
            </a:r>
            <a:r>
              <a:rPr lang="en-US" dirty="0" smtClean="0"/>
              <a:t> by accumulation of 7-12 nm fibrils with Beta pleated sheet structure that confers birefringence after staining with </a:t>
            </a:r>
            <a:r>
              <a:rPr lang="en-US" dirty="0" err="1" smtClean="0"/>
              <a:t>congo</a:t>
            </a:r>
            <a:r>
              <a:rPr lang="en-US" dirty="0" smtClean="0"/>
              <a:t> red.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Amyloidogenic</a:t>
            </a:r>
            <a:r>
              <a:rPr lang="en-US" dirty="0" smtClean="0"/>
              <a:t> Proteins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than 30 different precursor proteins</a:t>
            </a:r>
          </a:p>
          <a:p>
            <a:pPr lvl="1"/>
            <a:r>
              <a:rPr lang="en-US" dirty="0" err="1" smtClean="0"/>
              <a:t>Clonal</a:t>
            </a:r>
            <a:r>
              <a:rPr lang="en-US" dirty="0" smtClean="0"/>
              <a:t> </a:t>
            </a:r>
            <a:r>
              <a:rPr lang="en-US" dirty="0" err="1" smtClean="0"/>
              <a:t>prolif</a:t>
            </a:r>
            <a:r>
              <a:rPr lang="en-US" dirty="0" smtClean="0"/>
              <a:t> of plasma cells : AL/AH type</a:t>
            </a:r>
          </a:p>
          <a:p>
            <a:pPr lvl="1"/>
            <a:r>
              <a:rPr lang="en-US" dirty="0" smtClean="0"/>
              <a:t>Chronic inflammation : AA Type</a:t>
            </a:r>
          </a:p>
          <a:p>
            <a:pPr lvl="1"/>
            <a:r>
              <a:rPr lang="en-US" dirty="0" smtClean="0"/>
              <a:t>Genetic : Multiple proteins</a:t>
            </a:r>
          </a:p>
          <a:p>
            <a:pPr lvl="1"/>
            <a:r>
              <a:rPr lang="en-US" dirty="0" smtClean="0"/>
              <a:t>Failure of excretion: Beta 2 </a:t>
            </a:r>
            <a:r>
              <a:rPr lang="en-US" dirty="0" err="1" smtClean="0"/>
              <a:t>Microglobulin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Localised</a:t>
            </a:r>
            <a:r>
              <a:rPr lang="en-US" dirty="0" smtClean="0"/>
              <a:t>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Islet </a:t>
            </a:r>
            <a:r>
              <a:rPr lang="en-US" dirty="0" err="1" smtClean="0"/>
              <a:t>amyloid</a:t>
            </a:r>
            <a:r>
              <a:rPr lang="en-US" dirty="0" smtClean="0"/>
              <a:t> polypeptide (AIAPP) : Islets of </a:t>
            </a:r>
            <a:r>
              <a:rPr lang="en-US" dirty="0" err="1" smtClean="0"/>
              <a:t>Langerhans</a:t>
            </a:r>
            <a:r>
              <a:rPr lang="en-US" dirty="0" smtClean="0"/>
              <a:t>, Type II DM</a:t>
            </a:r>
          </a:p>
          <a:p>
            <a:r>
              <a:rPr lang="en-US" dirty="0" err="1" smtClean="0"/>
              <a:t>Semenogelin</a:t>
            </a:r>
            <a:r>
              <a:rPr lang="en-US" dirty="0" smtClean="0"/>
              <a:t> 1 (A </a:t>
            </a:r>
            <a:r>
              <a:rPr lang="en-US" dirty="0" err="1" smtClean="0"/>
              <a:t>Sem</a:t>
            </a:r>
            <a:r>
              <a:rPr lang="en-US" dirty="0" smtClean="0"/>
              <a:t>) in seminal vesicles, Age related</a:t>
            </a:r>
          </a:p>
          <a:p>
            <a:r>
              <a:rPr lang="en-US" dirty="0" err="1" smtClean="0"/>
              <a:t>Lactadherin</a:t>
            </a:r>
            <a:r>
              <a:rPr lang="en-US" dirty="0" smtClean="0"/>
              <a:t> (A Med) in aortic media, Age related</a:t>
            </a:r>
          </a:p>
          <a:p>
            <a:r>
              <a:rPr lang="en-US" dirty="0" err="1" smtClean="0"/>
              <a:t>Neoplasms</a:t>
            </a:r>
            <a:r>
              <a:rPr lang="en-US" dirty="0" smtClean="0"/>
              <a:t> </a:t>
            </a:r>
            <a:r>
              <a:rPr lang="en-US" dirty="0" err="1" smtClean="0"/>
              <a:t>eg</a:t>
            </a:r>
            <a:r>
              <a:rPr lang="en-US" dirty="0" smtClean="0"/>
              <a:t>. </a:t>
            </a:r>
            <a:r>
              <a:rPr lang="en-US" dirty="0" err="1" smtClean="0"/>
              <a:t>Calcitonin</a:t>
            </a:r>
            <a:r>
              <a:rPr lang="en-US" dirty="0" smtClean="0"/>
              <a:t> (A Cal) associated with </a:t>
            </a:r>
            <a:r>
              <a:rPr lang="en-US" dirty="0" err="1" smtClean="0"/>
              <a:t>Medullary</a:t>
            </a:r>
            <a:r>
              <a:rPr lang="en-US" dirty="0" smtClean="0"/>
              <a:t> Thyroid Ca.</a:t>
            </a:r>
          </a:p>
          <a:p>
            <a:r>
              <a:rPr lang="en-US" dirty="0" smtClean="0"/>
              <a:t>90% of renal cases are AL or AA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Light microscopy</a:t>
            </a:r>
            <a:endParaRPr lang="en-IN" smtClean="0"/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Hematoxylin and eosin-stain: Eosinophilic, amorphous, “hyaline” </a:t>
            </a:r>
            <a:r>
              <a:rPr lang="en-US" dirty="0" smtClean="0"/>
              <a:t>material, less acidophilic than collagen.</a:t>
            </a:r>
            <a:endParaRPr lang="en-US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Periodic Acid Schiff’s stain: Weakly </a:t>
            </a:r>
            <a:r>
              <a:rPr lang="en-US" dirty="0" smtClean="0"/>
              <a:t>positive.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dirty="0" smtClean="0"/>
              <a:t>Silver stain: Loss of </a:t>
            </a:r>
            <a:r>
              <a:rPr lang="en-IN" dirty="0" err="1" smtClean="0"/>
              <a:t>argyrophilia</a:t>
            </a:r>
            <a:r>
              <a:rPr lang="en-IN" dirty="0" smtClean="0"/>
              <a:t>. Best for localization of </a:t>
            </a:r>
            <a:r>
              <a:rPr lang="en-IN" dirty="0" err="1" smtClean="0"/>
              <a:t>amyloid</a:t>
            </a:r>
            <a:r>
              <a:rPr lang="en-IN" dirty="0" smtClean="0"/>
              <a:t>.</a:t>
            </a:r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dirty="0" err="1" smtClean="0"/>
              <a:t>Massons</a:t>
            </a:r>
            <a:r>
              <a:rPr lang="en-IN" dirty="0" smtClean="0"/>
              <a:t> </a:t>
            </a:r>
            <a:r>
              <a:rPr lang="en-IN" dirty="0" err="1" smtClean="0"/>
              <a:t>trichrome</a:t>
            </a:r>
            <a:r>
              <a:rPr lang="en-IN" dirty="0" smtClean="0"/>
              <a:t> : Blue but paler than collagen.</a:t>
            </a:r>
            <a:endParaRPr lang="en-US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Crystal violet: Metachromasia, Rose </a:t>
            </a:r>
            <a:r>
              <a:rPr lang="en-US" dirty="0" smtClean="0"/>
              <a:t>pink. </a:t>
            </a:r>
            <a:endParaRPr lang="en-US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 err="1"/>
              <a:t>Thioflavine</a:t>
            </a:r>
            <a:r>
              <a:rPr lang="en-US" dirty="0"/>
              <a:t> T: UV light, Yellow fluorescence </a:t>
            </a:r>
            <a:r>
              <a:rPr lang="en-US" dirty="0" smtClean="0"/>
              <a:t>.</a:t>
            </a:r>
            <a:endParaRPr lang="en-US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dirty="0"/>
              <a:t>Congo red: </a:t>
            </a:r>
            <a:r>
              <a:rPr lang="en-US" dirty="0" err="1" smtClean="0"/>
              <a:t>Orangophilic</a:t>
            </a:r>
            <a:r>
              <a:rPr lang="en-US" dirty="0" smtClean="0"/>
              <a:t>, </a:t>
            </a:r>
            <a:r>
              <a:rPr lang="en-US" dirty="0"/>
              <a:t>Apple-green </a:t>
            </a:r>
            <a:r>
              <a:rPr lang="en-US" dirty="0" smtClean="0"/>
              <a:t>birefringence.</a:t>
            </a:r>
            <a:endParaRPr lang="en-US" dirty="0"/>
          </a:p>
          <a:p>
            <a:pPr algn="just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IHC and 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For AA </a:t>
            </a:r>
            <a:r>
              <a:rPr lang="en-US" dirty="0" err="1" smtClean="0"/>
              <a:t>amyloid</a:t>
            </a:r>
            <a:r>
              <a:rPr lang="en-US" dirty="0" smtClean="0"/>
              <a:t> SAA </a:t>
            </a:r>
            <a:r>
              <a:rPr lang="en-US" b="1" dirty="0" smtClean="0"/>
              <a:t>IHC</a:t>
            </a:r>
            <a:r>
              <a:rPr lang="en-US" dirty="0" smtClean="0"/>
              <a:t> may be done</a:t>
            </a:r>
          </a:p>
          <a:p>
            <a:r>
              <a:rPr lang="en-US" dirty="0" smtClean="0"/>
              <a:t>Kappa/</a:t>
            </a:r>
            <a:r>
              <a:rPr lang="en-US" dirty="0" err="1" smtClean="0"/>
              <a:t>Lamda</a:t>
            </a:r>
            <a:r>
              <a:rPr lang="en-US" dirty="0" smtClean="0"/>
              <a:t> staining may be done for AL </a:t>
            </a:r>
            <a:r>
              <a:rPr lang="en-US" dirty="0" err="1" smtClean="0"/>
              <a:t>amyloid</a:t>
            </a:r>
            <a:r>
              <a:rPr lang="en-US" dirty="0" smtClean="0"/>
              <a:t>. LECT2 IHC for ALECT2 </a:t>
            </a:r>
            <a:r>
              <a:rPr lang="en-US" dirty="0" err="1" smtClean="0"/>
              <a:t>amyloid</a:t>
            </a:r>
            <a:r>
              <a:rPr lang="en-US" dirty="0" smtClean="0"/>
              <a:t>.</a:t>
            </a:r>
          </a:p>
          <a:p>
            <a:r>
              <a:rPr lang="en-US" dirty="0" smtClean="0"/>
              <a:t>AH </a:t>
            </a:r>
            <a:r>
              <a:rPr lang="en-US" dirty="0" err="1" smtClean="0"/>
              <a:t>amyloid</a:t>
            </a:r>
            <a:r>
              <a:rPr lang="en-US" dirty="0" smtClean="0"/>
              <a:t> shows Prominent </a:t>
            </a:r>
            <a:r>
              <a:rPr lang="en-US" dirty="0" err="1" smtClean="0"/>
              <a:t>IgG</a:t>
            </a:r>
            <a:r>
              <a:rPr lang="en-US" dirty="0" smtClean="0"/>
              <a:t> staining. Subclass staining may be done to establish </a:t>
            </a:r>
            <a:r>
              <a:rPr lang="en-US" dirty="0" err="1" smtClean="0"/>
              <a:t>clonality</a:t>
            </a:r>
            <a:r>
              <a:rPr lang="en-US" dirty="0" smtClean="0"/>
              <a:t> (IF better than IHC).</a:t>
            </a:r>
          </a:p>
          <a:p>
            <a:r>
              <a:rPr lang="en-US" dirty="0" err="1" smtClean="0"/>
              <a:t>ApoAI</a:t>
            </a:r>
            <a:r>
              <a:rPr lang="en-US" dirty="0" smtClean="0"/>
              <a:t>, </a:t>
            </a:r>
            <a:r>
              <a:rPr lang="en-US" dirty="0" err="1" smtClean="0"/>
              <a:t>ApoAII</a:t>
            </a:r>
            <a:r>
              <a:rPr lang="en-US" dirty="0" smtClean="0"/>
              <a:t> For </a:t>
            </a:r>
            <a:r>
              <a:rPr lang="en-US" dirty="0" err="1" smtClean="0"/>
              <a:t>Aapo</a:t>
            </a:r>
            <a:r>
              <a:rPr lang="en-US" dirty="0" smtClean="0"/>
              <a:t> </a:t>
            </a:r>
            <a:r>
              <a:rPr lang="en-US" dirty="0" err="1" smtClean="0"/>
              <a:t>Amyloidosis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Similarly </a:t>
            </a:r>
            <a:r>
              <a:rPr lang="en-US" b="1" dirty="0" smtClean="0"/>
              <a:t>IF</a:t>
            </a:r>
            <a:r>
              <a:rPr lang="en-US" dirty="0" smtClean="0"/>
              <a:t> for kappa, </a:t>
            </a:r>
            <a:r>
              <a:rPr lang="en-US" dirty="0" err="1" smtClean="0"/>
              <a:t>Lamda</a:t>
            </a:r>
            <a:r>
              <a:rPr lang="en-US" dirty="0" smtClean="0"/>
              <a:t> required to secure a </a:t>
            </a:r>
            <a:r>
              <a:rPr lang="en-US" dirty="0" err="1" smtClean="0"/>
              <a:t>diag</a:t>
            </a:r>
            <a:r>
              <a:rPr lang="en-US" dirty="0" smtClean="0"/>
              <a:t> of AL </a:t>
            </a:r>
            <a:r>
              <a:rPr lang="en-US" dirty="0" err="1" smtClean="0"/>
              <a:t>amyloid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Afib</a:t>
            </a:r>
            <a:r>
              <a:rPr lang="en-US" dirty="0" smtClean="0"/>
              <a:t> </a:t>
            </a:r>
            <a:r>
              <a:rPr lang="en-US" dirty="0" err="1" smtClean="0"/>
              <a:t>amyloid</a:t>
            </a:r>
            <a:r>
              <a:rPr lang="en-US" dirty="0" smtClean="0"/>
              <a:t> shows positive Fib IF staining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Electron Microscopy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Non branching , non periodic fibrils, 7-12nm</a:t>
            </a:r>
          </a:p>
          <a:p>
            <a:r>
              <a:rPr lang="en-IN" dirty="0" smtClean="0"/>
              <a:t>Amorphous cottony appearance at 5000x</a:t>
            </a:r>
          </a:p>
          <a:p>
            <a:r>
              <a:rPr lang="en-IN" dirty="0" smtClean="0"/>
              <a:t>Electron Lucent core at 100000 X</a:t>
            </a:r>
          </a:p>
          <a:p>
            <a:r>
              <a:rPr lang="en-IN" dirty="0" smtClean="0"/>
              <a:t>Randomly distributed in </a:t>
            </a:r>
            <a:r>
              <a:rPr lang="en-IN" dirty="0" err="1" smtClean="0"/>
              <a:t>mesangium</a:t>
            </a:r>
            <a:r>
              <a:rPr lang="en-IN" dirty="0" smtClean="0"/>
              <a:t> and GBM</a:t>
            </a:r>
          </a:p>
          <a:p>
            <a:r>
              <a:rPr lang="en-IN" dirty="0" smtClean="0"/>
              <a:t>Spike may be formed when fibrils align perpendicular to GBM (Cocks Comb app)</a:t>
            </a:r>
          </a:p>
          <a:p>
            <a:r>
              <a:rPr lang="en-IN" dirty="0" smtClean="0"/>
              <a:t>Effacement of </a:t>
            </a:r>
            <a:r>
              <a:rPr lang="en-IN" dirty="0" err="1" smtClean="0"/>
              <a:t>podocyte</a:t>
            </a:r>
            <a:r>
              <a:rPr lang="en-IN" dirty="0" smtClean="0"/>
              <a:t> foot process and condensation of </a:t>
            </a:r>
            <a:r>
              <a:rPr lang="en-IN" dirty="0" err="1" smtClean="0"/>
              <a:t>actin</a:t>
            </a:r>
            <a:r>
              <a:rPr lang="en-IN" dirty="0" smtClean="0"/>
              <a:t> filaments.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SAA Amyloid </a:t>
            </a:r>
            <a:endParaRPr lang="en-IN" smtClean="0"/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90688"/>
            <a:ext cx="7886700" cy="4683125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dirty="0"/>
              <a:t>Precursor- SAA (from liver), an acute phase reactant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IN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dirty="0"/>
              <a:t>Presents with proteinuria and nephrotic syndrome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IN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dirty="0"/>
              <a:t>Familial autoinflammatory disorders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dirty="0"/>
              <a:t>Familial Mediterranean fever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dirty="0"/>
              <a:t>TNF receptor-1 associated periodic syndrome (TRAPS),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dirty="0"/>
              <a:t>Cryopyrin-associated periodic syndrome (CAPS) 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dirty="0"/>
              <a:t>Sporadic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dirty="0"/>
              <a:t>Inflammatory arthritis: Rheumatoid arthritis 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dirty="0"/>
              <a:t>Chronic infections: Tuberculosis, leprosy</a:t>
            </a:r>
          </a:p>
          <a:p>
            <a:pPr lvl="1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IN" dirty="0"/>
              <a:t>Malignancies: Hepatoma, RCC, WM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mtClean="0"/>
              <a:t>SAA Amyloid</a:t>
            </a:r>
            <a:endParaRPr lang="en-IN" smtClean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mtClean="0"/>
              <a:t>Kidney almost always involved</a:t>
            </a:r>
          </a:p>
          <a:p>
            <a:endParaRPr lang="en-US" smtClean="0"/>
          </a:p>
          <a:p>
            <a:r>
              <a:rPr lang="en-US" smtClean="0"/>
              <a:t>Renal deposits: mostly glomerular</a:t>
            </a:r>
          </a:p>
          <a:p>
            <a:endParaRPr lang="en-US" smtClean="0"/>
          </a:p>
          <a:p>
            <a:r>
              <a:rPr lang="en-US" smtClean="0"/>
              <a:t>Correlates clinically with proteinuria</a:t>
            </a:r>
          </a:p>
          <a:p>
            <a:endParaRPr lang="en-US" smtClean="0"/>
          </a:p>
          <a:p>
            <a:r>
              <a:rPr lang="en-US" smtClean="0"/>
              <a:t>Can be reliably diagnosed by immunohistochemistry in virtually all cases in both frozen and paraffin sections</a:t>
            </a:r>
          </a:p>
          <a:p>
            <a:endParaRPr lang="en-IN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633</Words>
  <Application>Microsoft Office PowerPoint</Application>
  <PresentationFormat>On-screen Show (4:3)</PresentationFormat>
  <Paragraphs>102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Case of the Month November 2023 Discussion</vt:lpstr>
      <vt:lpstr>Amyloid</vt:lpstr>
      <vt:lpstr>Amyloidogenic Proteins</vt:lpstr>
      <vt:lpstr>Localised forms</vt:lpstr>
      <vt:lpstr>Light microscopy</vt:lpstr>
      <vt:lpstr>IHC and IF</vt:lpstr>
      <vt:lpstr>Electron Microscopy</vt:lpstr>
      <vt:lpstr>SAA Amyloid </vt:lpstr>
      <vt:lpstr>SAA Amyloid</vt:lpstr>
      <vt:lpstr>Difference between morphologically similar GNpathies</vt:lpstr>
      <vt:lpstr>Pathologic Interpretation pearls</vt:lpstr>
      <vt:lpstr>References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P Sengupta</dc:creator>
  <cp:lastModifiedBy>DR P Sengupta</cp:lastModifiedBy>
  <cp:revision>32</cp:revision>
  <dcterms:created xsi:type="dcterms:W3CDTF">2006-08-16T00:00:00Z</dcterms:created>
  <dcterms:modified xsi:type="dcterms:W3CDTF">2023-11-05T14:48:30Z</dcterms:modified>
</cp:coreProperties>
</file>