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45" r:id="rId2"/>
    <p:sldId id="346" r:id="rId3"/>
    <p:sldId id="358" r:id="rId4"/>
    <p:sldId id="347" r:id="rId5"/>
    <p:sldId id="348" r:id="rId6"/>
    <p:sldId id="349" r:id="rId7"/>
    <p:sldId id="350" r:id="rId8"/>
    <p:sldId id="344" r:id="rId9"/>
    <p:sldId id="321" r:id="rId10"/>
    <p:sldId id="328" r:id="rId11"/>
    <p:sldId id="329" r:id="rId12"/>
    <p:sldId id="330" r:id="rId13"/>
    <p:sldId id="334" r:id="rId14"/>
    <p:sldId id="331" r:id="rId15"/>
    <p:sldId id="332" r:id="rId16"/>
    <p:sldId id="337" r:id="rId17"/>
    <p:sldId id="313" r:id="rId18"/>
    <p:sldId id="290" r:id="rId19"/>
    <p:sldId id="353" r:id="rId20"/>
    <p:sldId id="336" r:id="rId21"/>
    <p:sldId id="267" r:id="rId22"/>
    <p:sldId id="26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7EBB"/>
    <a:srgbClr val="4AB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7" autoAdjust="0"/>
    <p:restoredTop sz="94677" autoAdjust="0"/>
  </p:normalViewPr>
  <p:slideViewPr>
    <p:cSldViewPr>
      <p:cViewPr varScale="1">
        <p:scale>
          <a:sx n="72" d="100"/>
          <a:sy n="72" d="100"/>
        </p:scale>
        <p:origin x="-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7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40341-DC95-4D9D-AC66-C534BD09B061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27612-A235-4D0C-8963-C1AA21562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41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CB787019-3D63-4170-A9B3-427382954FED}" type="slidenum">
              <a:rPr lang="en-US" smtClean="0"/>
              <a:pPr eaLnBrk="1" hangingPunct="1"/>
              <a:t>19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26426-97B6-4FAE-BD57-255028A4796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CEA9-3A8C-44F5-A7E5-5E09063B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25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26426-97B6-4FAE-BD57-255028A4796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CEA9-3A8C-44F5-A7E5-5E09063B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8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26426-97B6-4FAE-BD57-255028A4796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CEA9-3A8C-44F5-A7E5-5E09063B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71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PT BC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7"/>
          <p:cNvSpPr txBox="1">
            <a:spLocks noChangeArrowheads="1"/>
          </p:cNvSpPr>
          <p:nvPr userDrawn="1"/>
        </p:nvSpPr>
        <p:spPr bwMode="auto">
          <a:xfrm>
            <a:off x="773113" y="3124200"/>
            <a:ext cx="417988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022" tIns="57012" rIns="114022" bIns="57012">
            <a:spAutoFit/>
          </a:bodyPr>
          <a:lstStyle>
            <a:lvl1pPr defTabSz="11398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398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398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398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398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Verdana" pitchFamily="34" charset="0"/>
              </a:rPr>
              <a:t>THANK YOU</a:t>
            </a:r>
          </a:p>
        </p:txBody>
      </p:sp>
      <p:pic>
        <p:nvPicPr>
          <p:cNvPr id="4" name="Picture 3" descr="MHB Logo White colour .w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943600"/>
            <a:ext cx="30305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Group Cres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04800"/>
            <a:ext cx="5889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309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10800000">
            <a:off x="381000" y="1219200"/>
            <a:ext cx="8763000" cy="1588"/>
          </a:xfrm>
          <a:prstGeom prst="line">
            <a:avLst/>
          </a:prstGeom>
          <a:ln w="31750" cmpd="thickThin">
            <a:solidFill>
              <a:srgbClr val="B827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ifes On Logo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1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LIFES ON - Dots Lignt Blue.w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48" b="17188"/>
          <a:stretch>
            <a:fillRect/>
          </a:stretch>
        </p:blipFill>
        <p:spPr bwMode="auto">
          <a:xfrm>
            <a:off x="4191000" y="2819400"/>
            <a:ext cx="4953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0001 MHB Logo 1 Long one Blue colour.wm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145213"/>
            <a:ext cx="233045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381000" y="457200"/>
            <a:ext cx="7086600" cy="5461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800" b="1">
                <a:solidFill>
                  <a:srgbClr val="2136A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able Placeholder 20"/>
          <p:cNvSpPr>
            <a:spLocks noGrp="1"/>
          </p:cNvSpPr>
          <p:nvPr>
            <p:ph type="tbl" sz="quarter" idx="16"/>
          </p:nvPr>
        </p:nvSpPr>
        <p:spPr>
          <a:xfrm>
            <a:off x="381000" y="1447800"/>
            <a:ext cx="8458200" cy="4724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6706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26426-97B6-4FAE-BD57-255028A4796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CEA9-3A8C-44F5-A7E5-5E09063B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98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26426-97B6-4FAE-BD57-255028A4796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CEA9-3A8C-44F5-A7E5-5E09063B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5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26426-97B6-4FAE-BD57-255028A4796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CEA9-3A8C-44F5-A7E5-5E09063B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59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26426-97B6-4FAE-BD57-255028A4796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CEA9-3A8C-44F5-A7E5-5E09063B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5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26426-97B6-4FAE-BD57-255028A4796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CEA9-3A8C-44F5-A7E5-5E09063B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26426-97B6-4FAE-BD57-255028A4796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CEA9-3A8C-44F5-A7E5-5E09063B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00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26426-97B6-4FAE-BD57-255028A4796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CEA9-3A8C-44F5-A7E5-5E09063B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1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26426-97B6-4FAE-BD57-255028A4796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CEA9-3A8C-44F5-A7E5-5E09063B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65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26426-97B6-4FAE-BD57-255028A4796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4CEA9-3A8C-44F5-A7E5-5E09063B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smtClean="0">
                <a:solidFill>
                  <a:srgbClr val="C00000"/>
                </a:solidFill>
              </a:rPr>
              <a:t>Case history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42 </a:t>
            </a:r>
            <a:r>
              <a:rPr lang="en-US" dirty="0" err="1" smtClean="0"/>
              <a:t>yr</a:t>
            </a:r>
            <a:r>
              <a:rPr lang="en-US" dirty="0" smtClean="0"/>
              <a:t> male </a:t>
            </a:r>
            <a:r>
              <a:rPr lang="en-US" dirty="0" err="1" smtClean="0"/>
              <a:t>nondiabetic</a:t>
            </a:r>
            <a:r>
              <a:rPr lang="en-US" dirty="0" smtClean="0"/>
              <a:t>, hypertensive presented with progressive </a:t>
            </a:r>
            <a:r>
              <a:rPr lang="en-US" dirty="0" smtClean="0">
                <a:solidFill>
                  <a:srgbClr val="FF0000"/>
                </a:solidFill>
              </a:rPr>
              <a:t>raise in serum </a:t>
            </a:r>
            <a:r>
              <a:rPr lang="en-US" dirty="0" err="1" smtClean="0">
                <a:solidFill>
                  <a:srgbClr val="FF0000"/>
                </a:solidFill>
              </a:rPr>
              <a:t>creatinine</a:t>
            </a:r>
            <a:r>
              <a:rPr lang="en-US" dirty="0" smtClean="0"/>
              <a:t>. </a:t>
            </a:r>
          </a:p>
          <a:p>
            <a:pPr>
              <a:defRPr/>
            </a:pPr>
            <a:r>
              <a:rPr lang="en-US" dirty="0" smtClean="0"/>
              <a:t>USG shows </a:t>
            </a:r>
            <a:r>
              <a:rPr lang="en-US" dirty="0" smtClean="0">
                <a:solidFill>
                  <a:srgbClr val="FF0000"/>
                </a:solidFill>
              </a:rPr>
              <a:t>bulky left kidney</a:t>
            </a:r>
            <a:r>
              <a:rPr lang="en-US" dirty="0" smtClean="0"/>
              <a:t>, with presence of </a:t>
            </a:r>
            <a:r>
              <a:rPr lang="en-US" dirty="0" err="1" smtClean="0">
                <a:solidFill>
                  <a:srgbClr val="FF0000"/>
                </a:solidFill>
              </a:rPr>
              <a:t>hypoechoeic</a:t>
            </a:r>
            <a:r>
              <a:rPr lang="en-US" dirty="0" smtClean="0">
                <a:solidFill>
                  <a:srgbClr val="FF0000"/>
                </a:solidFill>
              </a:rPr>
              <a:t> lesion</a:t>
            </a:r>
            <a:r>
              <a:rPr lang="en-US" dirty="0" smtClean="0"/>
              <a:t>. Right kidney shows small </a:t>
            </a:r>
            <a:r>
              <a:rPr lang="en-US" dirty="0" err="1" smtClean="0"/>
              <a:t>hypoechoeic</a:t>
            </a:r>
            <a:r>
              <a:rPr lang="en-US" dirty="0" smtClean="0"/>
              <a:t> lesions. </a:t>
            </a:r>
          </a:p>
          <a:p>
            <a:pPr>
              <a:defRPr/>
            </a:pPr>
            <a:r>
              <a:rPr lang="en-US" dirty="0" smtClean="0"/>
              <a:t>Previously in June '09- He had bilateral </a:t>
            </a:r>
            <a:r>
              <a:rPr lang="en-US" dirty="0" err="1" smtClean="0"/>
              <a:t>suppurative</a:t>
            </a:r>
            <a:r>
              <a:rPr lang="en-US" dirty="0" smtClean="0"/>
              <a:t> pneumonia with empyema; </a:t>
            </a:r>
            <a:r>
              <a:rPr lang="en-US" u="sng" dirty="0" smtClean="0"/>
              <a:t>treated with ATT</a:t>
            </a:r>
            <a:r>
              <a:rPr lang="en-US" dirty="0" smtClean="0"/>
              <a:t> in outside hospital for 6 months. </a:t>
            </a:r>
          </a:p>
          <a:p>
            <a:pPr>
              <a:defRPr/>
            </a:pPr>
            <a:r>
              <a:rPr lang="en-US" dirty="0" smtClean="0"/>
              <a:t>Later in Aug 2010, CT showed </a:t>
            </a:r>
            <a:r>
              <a:rPr lang="en-US" dirty="0" smtClean="0">
                <a:solidFill>
                  <a:srgbClr val="FF0000"/>
                </a:solidFill>
              </a:rPr>
              <a:t>bilateral lung opacities</a:t>
            </a:r>
            <a:r>
              <a:rPr lang="en-US" dirty="0" smtClean="0"/>
              <a:t> along with </a:t>
            </a:r>
            <a:r>
              <a:rPr lang="en-US" dirty="0" err="1" smtClean="0">
                <a:solidFill>
                  <a:srgbClr val="FF0000"/>
                </a:solidFill>
              </a:rPr>
              <a:t>paraaortic</a:t>
            </a:r>
            <a:r>
              <a:rPr lang="en-US" dirty="0" smtClean="0">
                <a:solidFill>
                  <a:srgbClr val="FF0000"/>
                </a:solidFill>
              </a:rPr>
              <a:t> lymph node </a:t>
            </a:r>
            <a:r>
              <a:rPr lang="en-US" dirty="0" smtClean="0"/>
              <a:t>enlargement, </a:t>
            </a:r>
            <a:r>
              <a:rPr lang="en-US" dirty="0" smtClean="0">
                <a:solidFill>
                  <a:srgbClr val="FF0000"/>
                </a:solidFill>
              </a:rPr>
              <a:t>hepatomegaly</a:t>
            </a:r>
            <a:r>
              <a:rPr lang="en-US" dirty="0" smtClean="0"/>
              <a:t>. Spleen is spared. </a:t>
            </a:r>
          </a:p>
          <a:p>
            <a:pPr>
              <a:defRPr/>
            </a:pPr>
            <a:r>
              <a:rPr lang="en-US" dirty="0" smtClean="0"/>
              <a:t>Wedge Biopsy – Liver (</a:t>
            </a:r>
            <a:r>
              <a:rPr lang="en-US" dirty="0" smtClean="0">
                <a:solidFill>
                  <a:srgbClr val="FF0000"/>
                </a:solidFill>
              </a:rPr>
              <a:t>Aug 2010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smtClean="0"/>
              <a:t>Biopsy – LEFT kidney (</a:t>
            </a:r>
            <a:r>
              <a:rPr lang="en-US" dirty="0" smtClean="0">
                <a:solidFill>
                  <a:srgbClr val="FF0000"/>
                </a:solidFill>
              </a:rPr>
              <a:t>Oct 2010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60428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12d -- HE.jpg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152900" cy="5191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2" descr="12e -- HE.jpg"/>
          <p:cNvPicPr>
            <a:picLocks noGrp="1" noChangeAspect="1"/>
          </p:cNvPicPr>
          <p:nvPr isPhoto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219200"/>
            <a:ext cx="4152900" cy="5191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311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1" descr="4 -- HE.jpg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5638799" cy="45110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8229600" y="3810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latin typeface="Calibri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5548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1" descr="PAS -- 5a.jpg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5638800" cy="451104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68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B1520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038600" y="6324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IHC- IgG4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68835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667000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Serum </a:t>
            </a:r>
            <a:r>
              <a:rPr lang="en-US" sz="3200" dirty="0"/>
              <a:t>IgG4 </a:t>
            </a:r>
            <a:r>
              <a:rPr lang="en-US" sz="3200" dirty="0" smtClean="0"/>
              <a:t>- </a:t>
            </a:r>
            <a:r>
              <a:rPr lang="en-US" sz="3200" dirty="0"/>
              <a:t>26.9 g/l (normal </a:t>
            </a:r>
            <a:r>
              <a:rPr lang="en-US" sz="3200" dirty="0" smtClean="0"/>
              <a:t>&lt;</a:t>
            </a:r>
            <a:r>
              <a:rPr lang="en-US" sz="3200" dirty="0"/>
              <a:t>135 mg/dl) and </a:t>
            </a:r>
          </a:p>
          <a:p>
            <a:pPr algn="ctr"/>
            <a:r>
              <a:rPr lang="en-US" sz="3200" dirty="0" smtClean="0"/>
              <a:t>Serum </a:t>
            </a:r>
            <a:r>
              <a:rPr lang="en-US" sz="3200" dirty="0"/>
              <a:t>IgG4/</a:t>
            </a:r>
            <a:r>
              <a:rPr lang="en-US" sz="3200" dirty="0" err="1"/>
              <a:t>IgG</a:t>
            </a:r>
            <a:r>
              <a:rPr lang="en-US" sz="3200" dirty="0"/>
              <a:t> ratio </a:t>
            </a:r>
            <a:r>
              <a:rPr lang="en-US" sz="3200" dirty="0" smtClean="0"/>
              <a:t>68% (</a:t>
            </a:r>
            <a:r>
              <a:rPr lang="en-US" sz="3200" dirty="0"/>
              <a:t>normal &lt;5%).</a:t>
            </a:r>
          </a:p>
        </p:txBody>
      </p:sp>
    </p:spTree>
    <p:extLst>
      <p:ext uri="{BB962C8B-B14F-4D97-AF65-F5344CB8AC3E}">
        <p14:creationId xmlns:p14="http://schemas.microsoft.com/office/powerpoint/2010/main" val="4105762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0" t="10417" r="30788" b="4167"/>
          <a:stretch>
            <a:fillRect/>
          </a:stretch>
        </p:blipFill>
        <p:spPr bwMode="auto">
          <a:xfrm>
            <a:off x="4343400" y="0"/>
            <a:ext cx="48006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9" t="16667" r="46706" b="15625"/>
          <a:stretch>
            <a:fillRect/>
          </a:stretch>
        </p:blipFill>
        <p:spPr bwMode="auto">
          <a:xfrm>
            <a:off x="0" y="2438400"/>
            <a:ext cx="43322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0" t="10417" r="29723" b="41667"/>
          <a:stretch>
            <a:fillRect/>
          </a:stretch>
        </p:blipFill>
        <p:spPr bwMode="auto">
          <a:xfrm>
            <a:off x="0" y="0"/>
            <a:ext cx="4343400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3263" y="6477000"/>
            <a:ext cx="2878137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N </a:t>
            </a:r>
            <a:r>
              <a:rPr lang="en-US" sz="1600" dirty="0" err="1">
                <a:latin typeface="+mn-lt"/>
              </a:rPr>
              <a:t>Engl</a:t>
            </a:r>
            <a:r>
              <a:rPr lang="en-US" sz="1600" dirty="0">
                <a:latin typeface="+mn-lt"/>
              </a:rPr>
              <a:t> J Med 2012; 366:539-551</a:t>
            </a:r>
          </a:p>
        </p:txBody>
      </p:sp>
    </p:spTree>
    <p:extLst>
      <p:ext uri="{BB962C8B-B14F-4D97-AF65-F5344CB8AC3E}">
        <p14:creationId xmlns:p14="http://schemas.microsoft.com/office/powerpoint/2010/main" val="398522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800" b="1" i="1" dirty="0" smtClean="0">
                <a:solidFill>
                  <a:srgbClr val="C00000"/>
                </a:solidFill>
              </a:rPr>
              <a:t>IgG4 RELATED DISEASES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Organ distribution</a:t>
            </a:r>
            <a:endParaRPr lang="en-IN" b="1" dirty="0" smtClean="0">
              <a:solidFill>
                <a:srgbClr val="C00000"/>
              </a:solidFill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sz="half" idx="1"/>
          </p:nvPr>
        </p:nvSpPr>
        <p:spPr>
          <a:xfrm>
            <a:off x="285750" y="1600200"/>
            <a:ext cx="4357688" cy="4525963"/>
          </a:xfrm>
        </p:spPr>
        <p:txBody>
          <a:bodyPr/>
          <a:lstStyle/>
          <a:p>
            <a:pPr eaLnBrk="1" hangingPunct="1"/>
            <a:r>
              <a:rPr lang="en-IN" sz="2400" dirty="0" smtClean="0"/>
              <a:t>Pancreas: prototype disease</a:t>
            </a:r>
          </a:p>
          <a:p>
            <a:pPr eaLnBrk="1" hangingPunct="1"/>
            <a:r>
              <a:rPr lang="en-IN" sz="2400" dirty="0" err="1" smtClean="0"/>
              <a:t>Extrapancreatic</a:t>
            </a:r>
            <a:r>
              <a:rPr lang="en-IN" sz="2400" dirty="0" smtClean="0"/>
              <a:t> involvement </a:t>
            </a:r>
          </a:p>
          <a:p>
            <a:pPr lvl="1" eaLnBrk="1" hangingPunct="1"/>
            <a:r>
              <a:rPr lang="en-IN" sz="2000" dirty="0" smtClean="0"/>
              <a:t>prior </a:t>
            </a:r>
          </a:p>
          <a:p>
            <a:pPr lvl="1" eaLnBrk="1" hangingPunct="1"/>
            <a:r>
              <a:rPr lang="en-IN" sz="2000" dirty="0" smtClean="0"/>
              <a:t>concomitantly</a:t>
            </a:r>
          </a:p>
          <a:p>
            <a:pPr lvl="1" eaLnBrk="1" hangingPunct="1"/>
            <a:r>
              <a:rPr lang="en-IN" sz="2000" dirty="0" smtClean="0"/>
              <a:t>following pancreatic disease</a:t>
            </a:r>
          </a:p>
          <a:p>
            <a:pPr eaLnBrk="1" hangingPunct="1"/>
            <a:r>
              <a:rPr lang="en-US" sz="2400" dirty="0" smtClean="0"/>
              <a:t>Other organ involvement </a:t>
            </a:r>
            <a:r>
              <a:rPr lang="en-US" sz="2400" dirty="0" smtClean="0">
                <a:solidFill>
                  <a:srgbClr val="FF0000"/>
                </a:solidFill>
              </a:rPr>
              <a:t>83%</a:t>
            </a:r>
          </a:p>
          <a:p>
            <a:pPr eaLnBrk="1" hangingPunct="1"/>
            <a:r>
              <a:rPr lang="en-IN" sz="2400" dirty="0" smtClean="0"/>
              <a:t>May  occur independently in the absence of pancreatitis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000" dirty="0" smtClean="0"/>
              <a:t>Renal TID 17%</a:t>
            </a:r>
          </a:p>
          <a:p>
            <a:pPr eaLnBrk="1" hangingPunct="1">
              <a:buFont typeface="Arial" charset="0"/>
              <a:buNone/>
            </a:pPr>
            <a:endParaRPr lang="en-IN" sz="2400" dirty="0" smtClean="0"/>
          </a:p>
        </p:txBody>
      </p:sp>
      <p:pic>
        <p:nvPicPr>
          <p:cNvPr id="3072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6375" y="1157287"/>
            <a:ext cx="3429000" cy="5243513"/>
          </a:xfrm>
          <a:noFill/>
        </p:spPr>
      </p:pic>
    </p:spTree>
    <p:extLst>
      <p:ext uri="{BB962C8B-B14F-4D97-AF65-F5344CB8AC3E}">
        <p14:creationId xmlns:p14="http://schemas.microsoft.com/office/powerpoint/2010/main" val="153250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85" y="1361329"/>
            <a:ext cx="5763429" cy="534427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Criteria for diagnosis of IgG4-TIN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76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1"/>
          <a:stretch/>
        </p:blipFill>
        <p:spPr bwMode="auto">
          <a:xfrm>
            <a:off x="1600200" y="0"/>
            <a:ext cx="5876925" cy="170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6" t="14488" r="10716" b="6228"/>
          <a:stretch/>
        </p:blipFill>
        <p:spPr bwMode="auto">
          <a:xfrm>
            <a:off x="2048164" y="1905000"/>
            <a:ext cx="4980995" cy="45766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47221" y="6550223"/>
            <a:ext cx="30203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J Am </a:t>
            </a:r>
            <a:r>
              <a:rPr lang="en-US" sz="1400" i="1" dirty="0" err="1"/>
              <a:t>Soc</a:t>
            </a:r>
            <a:r>
              <a:rPr lang="en-US" sz="1400" i="1" dirty="0"/>
              <a:t> </a:t>
            </a:r>
            <a:r>
              <a:rPr lang="en-US" sz="1400" i="1" dirty="0" err="1"/>
              <a:t>Nephrol</a:t>
            </a:r>
            <a:r>
              <a:rPr lang="en-US" sz="1400" i="1" dirty="0"/>
              <a:t> </a:t>
            </a:r>
            <a:r>
              <a:rPr lang="en-US" sz="1400" dirty="0"/>
              <a:t>22: 1343–1352, 2011</a:t>
            </a:r>
          </a:p>
        </p:txBody>
      </p:sp>
    </p:spTree>
    <p:extLst>
      <p:ext uri="{BB962C8B-B14F-4D97-AF65-F5344CB8AC3E}">
        <p14:creationId xmlns:p14="http://schemas.microsoft.com/office/powerpoint/2010/main" val="1776473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Histological features of IgG4-related and non-IgG4-related TIN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90600" y="1825625"/>
          <a:ext cx="7162800" cy="37338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3886200"/>
                <a:gridCol w="1143000"/>
                <a:gridCol w="2133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Lesion</a:t>
                      </a:r>
                      <a:endParaRPr lang="en-US" sz="2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IgG4</a:t>
                      </a:r>
                      <a:endParaRPr lang="en-US" sz="2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Non-IgG4</a:t>
                      </a:r>
                      <a:endParaRPr lang="en-US" sz="2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Inflammation</a:t>
                      </a:r>
                      <a:r>
                        <a:rPr lang="en-US" sz="1600" b="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extending into renal capsule</a:t>
                      </a:r>
                      <a:endParaRPr lang="en-US" sz="1600" b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●</a:t>
                      </a:r>
                      <a:endParaRPr lang="en-US" sz="1800" b="0" kern="120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&gt;10/HPF IgG4-positive plasma cells </a:t>
                      </a:r>
                      <a:endParaRPr lang="en-US" sz="1600" b="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●</a:t>
                      </a:r>
                      <a:endParaRPr lang="en-US" sz="1800" b="0" kern="120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“</a:t>
                      </a:r>
                      <a:r>
                        <a:rPr lang="en-US" sz="1600" b="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Storiform</a:t>
                      </a:r>
                      <a:r>
                        <a:rPr lang="en-US" sz="16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” fibrosis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●</a:t>
                      </a:r>
                      <a:endParaRPr lang="en-US" sz="1800" b="0" kern="120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Granulomatous</a:t>
                      </a:r>
                      <a:r>
                        <a:rPr lang="en-US" sz="1600" b="1" baseline="0" dirty="0" smtClean="0"/>
                        <a:t> lesions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effectLst/>
                        </a:rPr>
                        <a:t>●</a:t>
                      </a:r>
                      <a:endParaRPr lang="en-US" sz="1800" b="1" kern="1200" dirty="0" smtClean="0">
                        <a:solidFill>
                          <a:srgbClr val="C00000"/>
                        </a:solidFill>
                        <a:effectLst/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Lymphoid follicles</a:t>
                      </a:r>
                      <a:endParaRPr lang="en-US" sz="16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effectLst/>
                        </a:rPr>
                        <a:t>●</a:t>
                      </a:r>
                      <a:endParaRPr lang="en-US" sz="1800" b="1" kern="1200" dirty="0" smtClean="0">
                        <a:solidFill>
                          <a:srgbClr val="C00000"/>
                        </a:solidFill>
                        <a:effectLst/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Severe tubulitis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effectLst/>
                        </a:rPr>
                        <a:t>●</a:t>
                      </a:r>
                      <a:endParaRPr lang="en-US" sz="1800" b="1" kern="1200" dirty="0" smtClean="0">
                        <a:solidFill>
                          <a:srgbClr val="C00000"/>
                        </a:solidFill>
                        <a:effectLst/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Neutrophils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effectLst/>
                        </a:rPr>
                        <a:t>●</a:t>
                      </a:r>
                      <a:endParaRPr lang="en-US" sz="1800" b="1" kern="1200" dirty="0" smtClean="0">
                        <a:solidFill>
                          <a:srgbClr val="C00000"/>
                        </a:solidFill>
                        <a:effectLst/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Eosinophils</a:t>
                      </a:r>
                      <a:endParaRPr lang="en-US" sz="1600" i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●</a:t>
                      </a:r>
                      <a:endParaRPr lang="en-US" sz="1800" i="1" kern="120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●</a:t>
                      </a:r>
                      <a:endParaRPr lang="en-US" sz="1800" i="1" kern="120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1" baseline="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Medullary</a:t>
                      </a:r>
                      <a:r>
                        <a:rPr lang="en-US" sz="1600" i="1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involvement</a:t>
                      </a:r>
                      <a:endParaRPr lang="en-US" sz="1600" i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●</a:t>
                      </a:r>
                      <a:endParaRPr lang="en-US" sz="1800" i="1" kern="120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●</a:t>
                      </a:r>
                      <a:endParaRPr lang="en-US" sz="1800" i="1" kern="120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4724400" y="6400800"/>
            <a:ext cx="3429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r>
              <a:rPr lang="nb-NO" sz="1200" dirty="0"/>
              <a:t>Nephrol Dial Transplant. 2012 Jul;27(7):2755-61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9049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762001"/>
            <a:ext cx="5943601" cy="524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691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31854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0" y="6475452"/>
            <a:ext cx="27958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Indian J </a:t>
            </a:r>
            <a:r>
              <a:rPr lang="en-US" sz="1600" dirty="0" err="1"/>
              <a:t>Nephrol</a:t>
            </a:r>
            <a:r>
              <a:rPr lang="en-US" sz="1600" dirty="0"/>
              <a:t> 2014;24:382-6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4036874"/>
            <a:ext cx="42173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Case 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O</a:t>
            </a:r>
            <a:r>
              <a:rPr lang="en-US" dirty="0" smtClean="0"/>
              <a:t>ral </a:t>
            </a:r>
            <a:r>
              <a:rPr lang="en-US" dirty="0"/>
              <a:t>prednisolone </a:t>
            </a:r>
            <a:r>
              <a:rPr lang="en-US" dirty="0" smtClean="0"/>
              <a:t> - dialysis independent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Tapering </a:t>
            </a:r>
            <a:r>
              <a:rPr lang="en-US" dirty="0"/>
              <a:t>doses </a:t>
            </a:r>
            <a:r>
              <a:rPr lang="en-US" dirty="0" smtClean="0"/>
              <a:t>– improved  pulmonary </a:t>
            </a:r>
            <a:r>
              <a:rPr lang="en-US" dirty="0"/>
              <a:t>symptoms </a:t>
            </a:r>
            <a:r>
              <a:rPr lang="en-US" dirty="0" smtClean="0"/>
              <a:t>&amp; resolved </a:t>
            </a:r>
            <a:r>
              <a:rPr lang="en-US" dirty="0" err="1" smtClean="0"/>
              <a:t>mediastinal</a:t>
            </a:r>
            <a:r>
              <a:rPr lang="en-US" dirty="0" smtClean="0"/>
              <a:t> nodes</a:t>
            </a:r>
            <a:r>
              <a:rPr lang="en-US" dirty="0"/>
              <a:t> </a:t>
            </a:r>
            <a:r>
              <a:rPr lang="en-US" dirty="0" smtClean="0"/>
              <a:t>on X-ray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69485" y="4036874"/>
            <a:ext cx="42173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Case 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O</a:t>
            </a:r>
            <a:r>
              <a:rPr lang="en-US" dirty="0" smtClean="0"/>
              <a:t>ral </a:t>
            </a:r>
            <a:r>
              <a:rPr lang="en-US" dirty="0"/>
              <a:t>prednisolone </a:t>
            </a:r>
            <a:r>
              <a:rPr lang="en-US" dirty="0" smtClean="0"/>
              <a:t>&amp; subsequently MMF - Complete remission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69484" y="5144869"/>
            <a:ext cx="42173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Case 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Lost to follow-up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38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228599"/>
            <a:ext cx="8382000" cy="3124201"/>
            <a:chOff x="0" y="0"/>
            <a:chExt cx="9159240" cy="369001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8" t="16666" r="15433" b="70286"/>
            <a:stretch/>
          </p:blipFill>
          <p:spPr bwMode="auto">
            <a:xfrm>
              <a:off x="0" y="0"/>
              <a:ext cx="9159240" cy="899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8" t="33695" r="15433" b="58122"/>
            <a:stretch/>
          </p:blipFill>
          <p:spPr bwMode="auto">
            <a:xfrm>
              <a:off x="0" y="929640"/>
              <a:ext cx="9159240" cy="563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8" t="48541" r="15433" b="19584"/>
            <a:stretch/>
          </p:blipFill>
          <p:spPr bwMode="auto">
            <a:xfrm>
              <a:off x="0" y="1493520"/>
              <a:ext cx="9159240" cy="2196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304800" y="4010799"/>
            <a:ext cx="2559290" cy="175432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April 2011 -</a:t>
            </a:r>
            <a:r>
              <a:rPr lang="en-US" dirty="0" smtClean="0"/>
              <a:t> </a:t>
            </a:r>
            <a:r>
              <a:rPr lang="en-US" dirty="0"/>
              <a:t>July </a:t>
            </a:r>
            <a:r>
              <a:rPr lang="en-US" dirty="0" smtClean="0"/>
              <a:t>2013</a:t>
            </a:r>
          </a:p>
          <a:p>
            <a:r>
              <a:rPr lang="en-US" dirty="0" smtClean="0"/>
              <a:t>11 patients/3929 (0.28%)</a:t>
            </a:r>
          </a:p>
          <a:p>
            <a:r>
              <a:rPr lang="en-US" dirty="0" smtClean="0"/>
              <a:t>Age range, 21=71 </a:t>
            </a:r>
            <a:r>
              <a:rPr lang="en-US" dirty="0" err="1" smtClean="0"/>
              <a:t>yrs</a:t>
            </a:r>
            <a:endParaRPr lang="en-US" dirty="0" smtClean="0"/>
          </a:p>
          <a:p>
            <a:r>
              <a:rPr lang="en-US" dirty="0" smtClean="0"/>
              <a:t>M:F = 8:3</a:t>
            </a:r>
          </a:p>
          <a:p>
            <a:r>
              <a:rPr lang="en-US" dirty="0" smtClean="0"/>
              <a:t>Mean </a:t>
            </a:r>
            <a:r>
              <a:rPr lang="en-US" dirty="0" err="1" smtClean="0"/>
              <a:t>Sr</a:t>
            </a:r>
            <a:r>
              <a:rPr lang="en-US" dirty="0" smtClean="0"/>
              <a:t> </a:t>
            </a:r>
            <a:r>
              <a:rPr lang="en-US" dirty="0" err="1" smtClean="0"/>
              <a:t>Creat</a:t>
            </a:r>
            <a:r>
              <a:rPr lang="en-US" dirty="0" smtClean="0"/>
              <a:t>, 5.1 mg%</a:t>
            </a:r>
          </a:p>
          <a:p>
            <a:r>
              <a:rPr lang="en-US" dirty="0" smtClean="0"/>
              <a:t>Follow-up, 1 year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6164" y="3733800"/>
            <a:ext cx="5945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All but one patient (90.9</a:t>
            </a:r>
            <a:r>
              <a:rPr lang="en-US" dirty="0" smtClean="0"/>
              <a:t>%) received ISP therapy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Complete remission – Four (36.3</a:t>
            </a:r>
            <a:r>
              <a:rPr lang="en-US" dirty="0"/>
              <a:t>%)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ESKD – Three (27.2</a:t>
            </a:r>
            <a:r>
              <a:rPr lang="en-US" dirty="0"/>
              <a:t>%)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Death – Two, due </a:t>
            </a:r>
            <a:r>
              <a:rPr lang="en-US" dirty="0"/>
              <a:t>to infections while on steroid </a:t>
            </a:r>
            <a:r>
              <a:rPr lang="en-US" dirty="0" smtClean="0"/>
              <a:t>Rx.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One </a:t>
            </a:r>
            <a:r>
              <a:rPr lang="en-US" dirty="0"/>
              <a:t>patient with a </a:t>
            </a:r>
            <a:r>
              <a:rPr lang="en-US" dirty="0" smtClean="0"/>
              <a:t>mass had </a:t>
            </a:r>
            <a:r>
              <a:rPr lang="en-US" dirty="0"/>
              <a:t>end stage renal disease for 12 months and did not improve with steroid therapy, </a:t>
            </a:r>
            <a:r>
              <a:rPr lang="en-US" dirty="0" smtClean="0"/>
              <a:t>&amp;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One had progressive </a:t>
            </a:r>
            <a:r>
              <a:rPr lang="en-US" dirty="0"/>
              <a:t>chronic kidney disease on follow-up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2797" y="6005129"/>
            <a:ext cx="1422570" cy="8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7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MT -- 4.jpg"/>
          <p:cNvPicPr>
            <a:picLocks noGrp="1" noChangeAspect="1"/>
          </p:cNvPicPr>
          <p:nvPr isPhoto="1"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15"/>
          <a:stretch>
            <a:fillRect/>
          </a:stretch>
        </p:blipFill>
        <p:spPr bwMode="auto">
          <a:xfrm>
            <a:off x="5867400" y="1143000"/>
            <a:ext cx="3352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MT -- 3.jpg"/>
          <p:cNvPicPr>
            <a:picLocks noGrp="1" noChangeAspect="1"/>
          </p:cNvPicPr>
          <p:nvPr isPhoto="1"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1" b="1421"/>
          <a:stretch>
            <a:fillRect/>
          </a:stretch>
        </p:blipFill>
        <p:spPr bwMode="auto">
          <a:xfrm>
            <a:off x="3276600" y="1143000"/>
            <a:ext cx="3352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MT -- 2.jpg"/>
          <p:cNvPicPr>
            <a:picLocks noGrp="1" noChangeAspect="1"/>
          </p:cNvPicPr>
          <p:nvPr isPhoto="1"/>
        </p:nvPicPr>
        <p:blipFill>
          <a:blip r:embed="rId4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3"/>
          <a:stretch>
            <a:fillRect/>
          </a:stretch>
        </p:blipFill>
        <p:spPr bwMode="auto">
          <a:xfrm>
            <a:off x="9525" y="1143000"/>
            <a:ext cx="33528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MT -- 5a.jpg"/>
          <p:cNvPicPr>
            <a:picLocks noGrp="1" noChangeAspect="1"/>
          </p:cNvPicPr>
          <p:nvPr isPhoto="1"/>
        </p:nvPicPr>
        <p:blipFill>
          <a:blip r:embed="rId5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6" b="24799"/>
          <a:stretch>
            <a:fillRect/>
          </a:stretch>
        </p:blipFill>
        <p:spPr bwMode="auto">
          <a:xfrm>
            <a:off x="0" y="3581400"/>
            <a:ext cx="4724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MT -- 5b.jpg"/>
          <p:cNvPicPr>
            <a:picLocks noGrp="1" noChangeAspect="1"/>
          </p:cNvPicPr>
          <p:nvPr isPhoto="1"/>
        </p:nvPicPr>
        <p:blipFill>
          <a:blip r:embed="rId6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77" b="13307"/>
          <a:stretch>
            <a:fillRect/>
          </a:stretch>
        </p:blipFill>
        <p:spPr bwMode="auto">
          <a:xfrm>
            <a:off x="4419600" y="3581400"/>
            <a:ext cx="4724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534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T -- 7a.jpg"/>
          <p:cNvPicPr>
            <a:picLocks noGrp="1" noChangeAspect="1"/>
          </p:cNvPicPr>
          <p:nvPr isPhoto="1"/>
        </p:nvPicPr>
        <p:blipFill>
          <a:blip r:embed="rId2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4076700" cy="5095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T -- 7b.jpg"/>
          <p:cNvPicPr>
            <a:picLocks noGrp="1" noChangeAspect="1"/>
          </p:cNvPicPr>
          <p:nvPr isPhoto="1"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000125"/>
            <a:ext cx="4076700" cy="5095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534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T -- 7c.jpg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868680"/>
            <a:ext cx="6534150" cy="52273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534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E -- 1a.jpg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853440"/>
            <a:ext cx="6553200" cy="52425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420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D20 -- IHC.jpg"/>
          <p:cNvPicPr>
            <a:picLocks noGrp="1" noChangeAspect="1"/>
          </p:cNvPicPr>
          <p:nvPr isPhoto="1"/>
        </p:nvPicPr>
        <p:blipFill>
          <a:blip r:embed="rId2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990600"/>
            <a:ext cx="4084320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D3 -- IHC (2).jpg"/>
          <p:cNvPicPr>
            <a:picLocks noGrp="1" noChangeAspect="1"/>
          </p:cNvPicPr>
          <p:nvPr isPhoto="1"/>
        </p:nvPicPr>
        <p:blipFill>
          <a:blip r:embed="rId3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990600"/>
            <a:ext cx="4084320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904999" y="612422"/>
            <a:ext cx="814917" cy="37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>
                <a:latin typeface="Calibri" pitchFamily="34" charset="0"/>
              </a:rPr>
              <a:t>CD 20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476999" y="612422"/>
            <a:ext cx="814917" cy="37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>
                <a:latin typeface="Calibri" pitchFamily="34" charset="0"/>
              </a:rPr>
              <a:t>CD 3</a:t>
            </a:r>
          </a:p>
        </p:txBody>
      </p:sp>
    </p:spTree>
    <p:extLst>
      <p:ext uri="{BB962C8B-B14F-4D97-AF65-F5344CB8AC3E}">
        <p14:creationId xmlns:p14="http://schemas.microsoft.com/office/powerpoint/2010/main" val="1310681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a -- mt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1450" y="1847850"/>
            <a:ext cx="5143500" cy="41148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Picture 2" descr="2a -- pas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1950" y="1847850"/>
            <a:ext cx="5143500" cy="41148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Liver, wedge biopsy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264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IMPRESSION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endParaRPr lang="en-US" sz="4400" dirty="0" smtClean="0"/>
          </a:p>
          <a:p>
            <a:pPr algn="ctr" eaLnBrk="1" hangingPunct="1">
              <a:buFont typeface="Arial" charset="0"/>
              <a:buNone/>
            </a:pPr>
            <a:endParaRPr lang="en-US" sz="4400" dirty="0" smtClean="0"/>
          </a:p>
          <a:p>
            <a:pPr algn="ctr" eaLnBrk="1" hangingPunct="1">
              <a:buFont typeface="Arial" charset="0"/>
              <a:buNone/>
            </a:pPr>
            <a:r>
              <a:rPr lang="en-US" sz="4400" b="1" dirty="0" smtClean="0">
                <a:solidFill>
                  <a:srgbClr val="C00000"/>
                </a:solidFill>
              </a:rPr>
              <a:t>Inflammatory </a:t>
            </a:r>
            <a:r>
              <a:rPr lang="en-US" sz="4400" b="1" dirty="0" err="1" smtClean="0">
                <a:solidFill>
                  <a:srgbClr val="C00000"/>
                </a:solidFill>
              </a:rPr>
              <a:t>Pseudotumor</a:t>
            </a:r>
            <a:r>
              <a:rPr lang="en-US" sz="4400" b="1" dirty="0" smtClean="0">
                <a:solidFill>
                  <a:srgbClr val="C00000"/>
                </a:solidFill>
              </a:rPr>
              <a:t> / </a:t>
            </a:r>
            <a:r>
              <a:rPr lang="en-US" sz="4400" b="1" dirty="0" err="1" smtClean="0">
                <a:solidFill>
                  <a:srgbClr val="C00000"/>
                </a:solidFill>
              </a:rPr>
              <a:t>Pseudolymphoma</a:t>
            </a:r>
            <a:endParaRPr lang="en-US" sz="4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42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375</Words>
  <Application>Microsoft Office PowerPoint</Application>
  <PresentationFormat>On-screen Show (4:3)</PresentationFormat>
  <Paragraphs>77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Liver, wedge biopsy</vt:lpstr>
      <vt:lpstr>IMPRESSION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IgG4 RELATED DISEASES Organ distribution</vt:lpstr>
      <vt:lpstr>Criteria for diagnosis of IgG4-TIN</vt:lpstr>
      <vt:lpstr>PowerPoint Presentation</vt:lpstr>
      <vt:lpstr>Histological features of IgG4-related and non-IgG4-related TIN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Medications implicated in TIN</dc:title>
  <dc:creator>Dr Mahesha Vankalakunti [MH-Bangalore]</dc:creator>
  <cp:lastModifiedBy>Dr Mahesha Vankalakunti [MH-Bangalore]</cp:lastModifiedBy>
  <cp:revision>80</cp:revision>
  <dcterms:created xsi:type="dcterms:W3CDTF">2020-02-11T15:06:42Z</dcterms:created>
  <dcterms:modified xsi:type="dcterms:W3CDTF">2024-01-29T13:33:22Z</dcterms:modified>
</cp:coreProperties>
</file>