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3" r:id="rId3"/>
    <p:sldId id="265" r:id="rId4"/>
    <p:sldId id="289" r:id="rId5"/>
    <p:sldId id="290" r:id="rId6"/>
    <p:sldId id="292" r:id="rId7"/>
    <p:sldId id="293" r:id="rId8"/>
    <p:sldId id="295" r:id="rId9"/>
    <p:sldId id="294" r:id="rId10"/>
    <p:sldId id="296" r:id="rId11"/>
    <p:sldId id="297" r:id="rId12"/>
    <p:sldId id="299" r:id="rId13"/>
    <p:sldId id="298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13" r:id="rId23"/>
    <p:sldId id="308" r:id="rId24"/>
    <p:sldId id="309" r:id="rId25"/>
    <p:sldId id="320" r:id="rId26"/>
    <p:sldId id="321" r:id="rId27"/>
    <p:sldId id="323" r:id="rId28"/>
    <p:sldId id="318" r:id="rId29"/>
    <p:sldId id="329" r:id="rId30"/>
    <p:sldId id="319" r:id="rId31"/>
    <p:sldId id="325" r:id="rId32"/>
    <p:sldId id="326" r:id="rId33"/>
    <p:sldId id="327" r:id="rId34"/>
    <p:sldId id="330" r:id="rId35"/>
    <p:sldId id="328" r:id="rId36"/>
    <p:sldId id="311" r:id="rId37"/>
    <p:sldId id="322" r:id="rId38"/>
    <p:sldId id="314" r:id="rId39"/>
    <p:sldId id="315" r:id="rId40"/>
    <p:sldId id="317" r:id="rId41"/>
    <p:sldId id="316" r:id="rId42"/>
    <p:sldId id="310" r:id="rId43"/>
    <p:sldId id="312" r:id="rId44"/>
    <p:sldId id="32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053" autoAdjust="0"/>
  </p:normalViewPr>
  <p:slideViewPr>
    <p:cSldViewPr snapToGrid="0" snapToObjects="1">
      <p:cViewPr varScale="1">
        <p:scale>
          <a:sx n="161" d="100"/>
          <a:sy n="161" d="100"/>
        </p:scale>
        <p:origin x="3224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Electrical Power</c:v>
                </c:pt>
              </c:strCache>
            </c:strRef>
          </c:tx>
          <c:marker>
            <c:symbol val="none"/>
          </c:marker>
          <c:xVal>
            <c:numRef>
              <c:f>Sheet1!$A$3:$A$6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20</c:v>
                </c:pt>
                <c:pt idx="3">
                  <c:v>50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6.9</c:v>
                </c:pt>
                <c:pt idx="1">
                  <c:v>37.26</c:v>
                </c:pt>
                <c:pt idx="2">
                  <c:v>66.239999999999995</c:v>
                </c:pt>
                <c:pt idx="3">
                  <c:v>104.88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64B-264F-B99D-8309FAF7A0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3578360"/>
        <c:axId val="2036993144"/>
      </c:scatterChart>
      <c:valAx>
        <c:axId val="-2093578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RF Power out</a:t>
                </a:r>
                <a:r>
                  <a:rPr lang="en-US" baseline="0"/>
                  <a:t> (watts)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036993144"/>
        <c:crosses val="autoZero"/>
        <c:crossBetween val="midCat"/>
      </c:valAx>
      <c:valAx>
        <c:axId val="2036993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Power In</a:t>
                </a:r>
                <a:r>
                  <a:rPr lang="en-US" baseline="0"/>
                  <a:t> (watts)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-2093578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DE437-145D-0C40-8FC3-636259774B9D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63078-6D48-F64C-9A3F-355E10464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63078-6D48-F64C-9A3F-355E10464B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8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people died in recent</a:t>
            </a:r>
            <a:r>
              <a:rPr lang="en-US" baseline="0" dirty="0"/>
              <a:t> storms because of fumes from their emergency generators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63078-6D48-F64C-9A3F-355E10464BB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0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5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2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7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7891-A2A9-F341-9E93-E9CFCCD27208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96C24-E2AE-FA44-883C-1928EE8A3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8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314" y="2130425"/>
            <a:ext cx="5684886" cy="1470025"/>
          </a:xfrm>
        </p:spPr>
        <p:txBody>
          <a:bodyPr>
            <a:normAutofit/>
          </a:bodyPr>
          <a:lstStyle/>
          <a:p>
            <a:r>
              <a:rPr lang="en-US" sz="3600" b="1" dirty="0"/>
              <a:t>Foster City Amateur Radio Emergency Service</a:t>
            </a:r>
            <a:r>
              <a:rPr lang="en-US" sz="3600" b="1" baseline="30000" dirty="0"/>
              <a:t>®</a:t>
            </a:r>
            <a:r>
              <a:rPr lang="en-US" sz="3600" b="1" dirty="0"/>
              <a:t> (ARES</a:t>
            </a:r>
            <a:r>
              <a:rPr lang="en-US" sz="3600" b="1" baseline="30000" dirty="0"/>
              <a:t>®</a:t>
            </a:r>
            <a:r>
              <a:rPr lang="en-US" sz="3600" b="1" dirty="0"/>
              <a:t>)</a:t>
            </a:r>
            <a:r>
              <a:rPr lang="en-US" sz="36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4176" y="3886200"/>
            <a:ext cx="4588224" cy="1752600"/>
          </a:xfrm>
        </p:spPr>
        <p:txBody>
          <a:bodyPr/>
          <a:lstStyle/>
          <a:p>
            <a:r>
              <a:rPr lang="en-US" dirty="0"/>
              <a:t>Very Brief Emergency Power</a:t>
            </a:r>
          </a:p>
          <a:p>
            <a:r>
              <a:rPr lang="en-US" dirty="0"/>
              <a:t>March 9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0" y="1055257"/>
            <a:ext cx="2540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20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not receiving, not transmitting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00.5</a:t>
            </a:r>
          </a:p>
        </p:txBody>
      </p:sp>
    </p:spTree>
    <p:extLst>
      <p:ext uri="{BB962C8B-B14F-4D97-AF65-F5344CB8AC3E}">
        <p14:creationId xmlns:p14="http://schemas.microsoft.com/office/powerpoint/2010/main" val="3120844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receiving, not transmitting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00.5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45288" y="5761889"/>
            <a:ext cx="1024250" cy="777005"/>
            <a:chOff x="4361763" y="5982119"/>
            <a:chExt cx="1024250" cy="777005"/>
          </a:xfrm>
        </p:grpSpPr>
        <p:sp>
          <p:nvSpPr>
            <p:cNvPr id="19" name="Block Arc 18"/>
            <p:cNvSpPr/>
            <p:nvPr/>
          </p:nvSpPr>
          <p:spPr>
            <a:xfrm rot="10800000">
              <a:off x="4528161" y="5982119"/>
              <a:ext cx="709864" cy="580420"/>
            </a:xfrm>
            <a:prstGeom prst="blockArc">
              <a:avLst>
                <a:gd name="adj1" fmla="val 10800000"/>
                <a:gd name="adj2" fmla="val 21334252"/>
                <a:gd name="adj3" fmla="val 1108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Block Arc 4"/>
            <p:cNvSpPr/>
            <p:nvPr/>
          </p:nvSpPr>
          <p:spPr>
            <a:xfrm rot="10800000">
              <a:off x="4361763" y="6064944"/>
              <a:ext cx="1024250" cy="694180"/>
            </a:xfrm>
            <a:prstGeom prst="blockArc">
              <a:avLst>
                <a:gd name="adj1" fmla="val 10800000"/>
                <a:gd name="adj2" fmla="val 21334252"/>
                <a:gd name="adj3" fmla="val 1108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22"/>
            <p:cNvSpPr/>
            <p:nvPr/>
          </p:nvSpPr>
          <p:spPr>
            <a:xfrm rot="10800000">
              <a:off x="4679883" y="6041561"/>
              <a:ext cx="381956" cy="355073"/>
            </a:xfrm>
            <a:prstGeom prst="blockArc">
              <a:avLst>
                <a:gd name="adj1" fmla="val 10800000"/>
                <a:gd name="adj2" fmla="val 21334252"/>
                <a:gd name="adj3" fmla="val 1108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22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transmitting on low power (5W in this example)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02.7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735" y="3211636"/>
            <a:ext cx="1441649" cy="6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4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transmitting on medium power (20W in this example)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04.8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547" y="3020131"/>
            <a:ext cx="2532156" cy="11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transmitting on high power (50W in this example)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061" y="2635426"/>
            <a:ext cx="3962230" cy="1782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07.6</a:t>
            </a:r>
          </a:p>
        </p:txBody>
      </p:sp>
    </p:spTree>
    <p:extLst>
      <p:ext uri="{BB962C8B-B14F-4D97-AF65-F5344CB8AC3E}">
        <p14:creationId xmlns:p14="http://schemas.microsoft.com/office/powerpoint/2010/main" val="1742070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Lets look at the data from our little experiment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930594"/>
              </p:ext>
            </p:extLst>
          </p:nvPr>
        </p:nvGraphicFramePr>
        <p:xfrm>
          <a:off x="657776" y="3356953"/>
          <a:ext cx="3996349" cy="26455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4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5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356">
                <a:tc>
                  <a:txBody>
                    <a:bodyPr/>
                    <a:lstStyle/>
                    <a:p>
                      <a:r>
                        <a:rPr lang="en-US" dirty="0"/>
                        <a:t>RF Power</a:t>
                      </a:r>
                    </a:p>
                    <a:p>
                      <a:r>
                        <a:rPr lang="en-US" dirty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</a:t>
                      </a:r>
                    </a:p>
                    <a:p>
                      <a:r>
                        <a:rPr lang="en-US" dirty="0"/>
                        <a:t>Drawn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</a:t>
                      </a:r>
                      <a:r>
                        <a:rPr lang="en-US" baseline="0" dirty="0"/>
                        <a:t> Power (@13.8V)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75">
                <a:tc>
                  <a:txBody>
                    <a:bodyPr/>
                    <a:lstStyle/>
                    <a:p>
                      <a:r>
                        <a:rPr lang="en-US" dirty="0"/>
                        <a:t>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6.9W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775">
                <a:tc>
                  <a:txBody>
                    <a:bodyPr/>
                    <a:lstStyle/>
                    <a:p>
                      <a:r>
                        <a:rPr lang="en-US" dirty="0"/>
                        <a:t>5W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37.3W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75">
                <a:tc>
                  <a:txBody>
                    <a:bodyPr/>
                    <a:lstStyle/>
                    <a:p>
                      <a:r>
                        <a:rPr lang="en-US" dirty="0"/>
                        <a:t>20W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4.8A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66.2W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75">
                <a:tc>
                  <a:txBody>
                    <a:bodyPr/>
                    <a:lstStyle/>
                    <a:p>
                      <a:r>
                        <a:rPr lang="en-US" dirty="0"/>
                        <a:t>50W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104.9W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42969594"/>
              </p:ext>
            </p:extLst>
          </p:nvPr>
        </p:nvGraphicFramePr>
        <p:xfrm>
          <a:off x="4742217" y="3356953"/>
          <a:ext cx="3886314" cy="248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614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did we learn?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this radio</a:t>
            </a:r>
          </a:p>
          <a:p>
            <a:pPr lvl="1"/>
            <a:r>
              <a:rPr lang="en-US" dirty="0"/>
              <a:t>Just listening consumes power</a:t>
            </a:r>
          </a:p>
          <a:p>
            <a:pPr lvl="1"/>
            <a:r>
              <a:rPr lang="en-US" dirty="0"/>
              <a:t>Transmitting on the lowest power setting takes 5 times the power of just listening</a:t>
            </a:r>
          </a:p>
          <a:p>
            <a:pPr lvl="1"/>
            <a:r>
              <a:rPr lang="en-US" dirty="0"/>
              <a:t>Efficiency (RF power/Electrical power) improves as you increase RF power</a:t>
            </a:r>
          </a:p>
        </p:txBody>
      </p:sp>
    </p:spTree>
    <p:extLst>
      <p:ext uri="{BB962C8B-B14F-4D97-AF65-F5344CB8AC3E}">
        <p14:creationId xmlns:p14="http://schemas.microsoft.com/office/powerpoint/2010/main" val="399736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interesting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were using this radio as a net control operator for a busy net, how much power do I use on average?</a:t>
            </a:r>
          </a:p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50% of the time there is no activity (0.5A)</a:t>
            </a:r>
          </a:p>
          <a:p>
            <a:pPr lvl="1"/>
            <a:r>
              <a:rPr lang="en-US" dirty="0"/>
              <a:t>25% of time we are listening (0.5A)</a:t>
            </a:r>
          </a:p>
          <a:p>
            <a:pPr lvl="1"/>
            <a:r>
              <a:rPr lang="en-US" dirty="0"/>
              <a:t>25% of the time we are transmitting on low power (2.7A)</a:t>
            </a:r>
          </a:p>
        </p:txBody>
      </p:sp>
    </p:spTree>
    <p:extLst>
      <p:ext uri="{BB962C8B-B14F-4D97-AF65-F5344CB8AC3E}">
        <p14:creationId xmlns:p14="http://schemas.microsoft.com/office/powerpoint/2010/main" val="276437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Weighted average current</a:t>
            </a:r>
          </a:p>
          <a:p>
            <a:pPr marL="0" indent="0">
              <a:buNone/>
            </a:pPr>
            <a:r>
              <a:rPr lang="en-US" dirty="0"/>
              <a:t>	= (50% * 0.5A) + (25% * 0.5A) + (25% * 2.7A)</a:t>
            </a:r>
          </a:p>
          <a:p>
            <a:pPr marL="0" indent="0">
              <a:buNone/>
            </a:pPr>
            <a:r>
              <a:rPr lang="en-US" dirty="0"/>
              <a:t>	= 1.05A</a:t>
            </a:r>
          </a:p>
          <a:p>
            <a:r>
              <a:rPr lang="en-US" dirty="0"/>
              <a:t>P = E * I = 13.8V * 1.05A = </a:t>
            </a:r>
            <a:r>
              <a:rPr lang="en-US" sz="4400" b="1" dirty="0"/>
              <a:t>14.5W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0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 how much energy will I need in two hours of operation?</a:t>
            </a:r>
          </a:p>
          <a:p>
            <a:endParaRPr lang="en-US" dirty="0"/>
          </a:p>
          <a:p>
            <a:r>
              <a:rPr lang="en-US" dirty="0"/>
              <a:t>Recall:</a:t>
            </a:r>
          </a:p>
          <a:p>
            <a:pPr marL="457200" lvl="1" indent="0">
              <a:buNone/>
            </a:pPr>
            <a:r>
              <a:rPr lang="en-US" dirty="0"/>
              <a:t>Energy = Power * Time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Energy = 14.5W * 2 hours = </a:t>
            </a:r>
            <a:r>
              <a:rPr lang="en-US" sz="4400" b="1" dirty="0"/>
              <a:t>29.0 </a:t>
            </a:r>
            <a:r>
              <a:rPr lang="en-US" sz="4400" b="1" dirty="0" err="1"/>
              <a:t>Wh</a:t>
            </a:r>
            <a:r>
              <a:rPr lang="en-US" sz="4400" b="1" dirty="0"/>
              <a:t> (watt-hours)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5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Definitions</a:t>
            </a:r>
          </a:p>
          <a:p>
            <a:r>
              <a:rPr lang="en-US" dirty="0"/>
              <a:t>How much do I need?</a:t>
            </a:r>
          </a:p>
          <a:p>
            <a:r>
              <a:rPr lang="en-US" dirty="0"/>
              <a:t>Sources of power</a:t>
            </a:r>
          </a:p>
          <a:p>
            <a:r>
              <a:rPr lang="en-US" dirty="0"/>
              <a:t>Bringing it together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37909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Power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mobile radios will need a nominal voltage of 13.8V DC and are designed to operate off conventional automotive 12V DC power systems</a:t>
            </a:r>
          </a:p>
          <a:p>
            <a:r>
              <a:rPr lang="en-US" dirty="0"/>
              <a:t>HTs usually run off of batteries specific to the radio and have their own specific operating voltages.</a:t>
            </a:r>
          </a:p>
          <a:p>
            <a:r>
              <a:rPr lang="en-US" dirty="0"/>
              <a:t>Large fixed base stations will generally run off of household AC (110V AC in the US)</a:t>
            </a:r>
          </a:p>
        </p:txBody>
      </p:sp>
    </p:spTree>
    <p:extLst>
      <p:ext uri="{BB962C8B-B14F-4D97-AF65-F5344CB8AC3E}">
        <p14:creationId xmlns:p14="http://schemas.microsoft.com/office/powerpoint/2010/main" val="2137903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power sources convert some form of supplied or stored energy into the form you need for your radio.  We will be discussing:</a:t>
            </a:r>
          </a:p>
          <a:p>
            <a:pPr lvl="1"/>
            <a:r>
              <a:rPr lang="en-US" dirty="0"/>
              <a:t>AC to DC Power Supplies</a:t>
            </a:r>
          </a:p>
          <a:p>
            <a:pPr lvl="1"/>
            <a:r>
              <a:rPr lang="en-US" dirty="0"/>
              <a:t>Batteries</a:t>
            </a:r>
          </a:p>
          <a:p>
            <a:pPr lvl="1"/>
            <a:r>
              <a:rPr lang="en-US" dirty="0"/>
              <a:t>Solar Power</a:t>
            </a:r>
          </a:p>
          <a:p>
            <a:pPr lvl="1"/>
            <a:r>
              <a:rPr lang="en-US" dirty="0"/>
              <a:t>Generators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07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AC/DC Power Supplies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Take household power (110V AC) and convert it to DC.</a:t>
            </a:r>
          </a:p>
          <a:p>
            <a:r>
              <a:rPr lang="en-US" dirty="0"/>
              <a:t>Useful Features</a:t>
            </a:r>
          </a:p>
          <a:p>
            <a:pPr lvl="1"/>
            <a:r>
              <a:rPr lang="en-US" dirty="0"/>
              <a:t>Control of voltage/current</a:t>
            </a:r>
          </a:p>
          <a:p>
            <a:pPr lvl="1"/>
            <a:r>
              <a:rPr lang="en-US" dirty="0"/>
              <a:t>Meters for voltage/current</a:t>
            </a:r>
          </a:p>
          <a:p>
            <a:pPr lvl="1"/>
            <a:r>
              <a:rPr lang="en-US" dirty="0" err="1"/>
              <a:t>Powerpole</a:t>
            </a:r>
            <a:r>
              <a:rPr lang="en-US" dirty="0"/>
              <a:t> connectors</a:t>
            </a:r>
          </a:p>
          <a:p>
            <a:pPr lvl="1"/>
            <a:r>
              <a:rPr lang="en-US" dirty="0"/>
              <a:t>USB ports</a:t>
            </a:r>
          </a:p>
          <a:p>
            <a:r>
              <a:rPr lang="en-US" dirty="0"/>
              <a:t>Power supplies have a maximum current rating. Use a power supply that is big enough for everything that it needs to power (radio(s), TNC,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517" y="2076271"/>
            <a:ext cx="1957763" cy="1292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89" y="3215203"/>
            <a:ext cx="1808111" cy="13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1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380"/>
            <a:ext cx="8229600" cy="4525963"/>
          </a:xfrm>
        </p:spPr>
        <p:txBody>
          <a:bodyPr/>
          <a:lstStyle/>
          <a:p>
            <a:r>
              <a:rPr lang="en-US" dirty="0"/>
              <a:t>Devices that uses chemical reactions to create electrical potential and supply current or the reverse to store energy</a:t>
            </a:r>
          </a:p>
          <a:p>
            <a:r>
              <a:rPr lang="en-US" dirty="0"/>
              <a:t>Many different battery “chemistries”</a:t>
            </a:r>
          </a:p>
          <a:p>
            <a:r>
              <a:rPr lang="en-US" dirty="0"/>
              <a:t>Different voltages, capacities, sizes, packaging, handling characteristics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6" y="4997373"/>
            <a:ext cx="1702117" cy="1209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09" y="4702280"/>
            <a:ext cx="4338468" cy="1988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329" y="2539863"/>
            <a:ext cx="608506" cy="608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552" y="4162147"/>
            <a:ext cx="1512174" cy="1512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652" y="5674321"/>
            <a:ext cx="978315" cy="978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967" y="5602073"/>
            <a:ext cx="1166012" cy="11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43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Chemistries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chemical reactions have different characteristic electrical potentials (voltages)</a:t>
            </a:r>
          </a:p>
          <a:p>
            <a:pPr lvl="1"/>
            <a:r>
              <a:rPr lang="en-US" dirty="0"/>
              <a:t>Lead-Acid, Nickel Cadmium (</a:t>
            </a:r>
            <a:r>
              <a:rPr lang="en-US" dirty="0" err="1"/>
              <a:t>NiCd</a:t>
            </a:r>
            <a:r>
              <a:rPr lang="en-US" dirty="0"/>
              <a:t>), Lithium Ion (Li-ion, Nickel-Metal Hydride (NiMH), Lithium Iron Phosphate (LiFePO</a:t>
            </a:r>
            <a:r>
              <a:rPr lang="en-US" baseline="-25000" dirty="0"/>
              <a:t>4</a:t>
            </a:r>
            <a:r>
              <a:rPr lang="en-US" dirty="0"/>
              <a:t>)</a:t>
            </a:r>
          </a:p>
          <a:p>
            <a:r>
              <a:rPr lang="en-US" dirty="0"/>
              <a:t>Because the battery chemistries differ, when charging batteries you must use a charger compatible with that particular battery type/chemistry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64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Lead-Acid Battery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Most common 12V battery type</a:t>
            </a:r>
          </a:p>
          <a:p>
            <a:r>
              <a:rPr lang="en-US" dirty="0"/>
              <a:t>Construction</a:t>
            </a:r>
          </a:p>
          <a:p>
            <a:pPr marL="457200" lvl="1" indent="0">
              <a:buNone/>
            </a:pPr>
            <a:r>
              <a:rPr lang="en-US" dirty="0"/>
              <a:t>Wet – liquid electrolyte, needs periodic maintenance</a:t>
            </a:r>
          </a:p>
          <a:p>
            <a:pPr marL="457200" lvl="1" indent="0">
              <a:buNone/>
            </a:pPr>
            <a:r>
              <a:rPr lang="en-US" dirty="0"/>
              <a:t>Gel – gel electrolyte, no maintenance required, spill resistant</a:t>
            </a:r>
          </a:p>
          <a:p>
            <a:pPr marL="457200" lvl="1" indent="0">
              <a:buNone/>
            </a:pPr>
            <a:r>
              <a:rPr lang="en-US" dirty="0"/>
              <a:t>AGM – absorbed glass mat, spill proof, no maintenance (best for portable use)</a:t>
            </a:r>
          </a:p>
          <a:p>
            <a:r>
              <a:rPr lang="en-US" dirty="0"/>
              <a:t>Types</a:t>
            </a:r>
          </a:p>
          <a:p>
            <a:pPr marL="457200" lvl="1" indent="0">
              <a:buNone/>
            </a:pPr>
            <a:r>
              <a:rPr lang="en-US" dirty="0"/>
              <a:t>Starting – Provide a very large amount of current for a short period of time (for starting a car)</a:t>
            </a:r>
          </a:p>
          <a:p>
            <a:pPr marL="457200" lvl="1" indent="0">
              <a:buNone/>
            </a:pPr>
            <a:r>
              <a:rPr lang="en-US" dirty="0"/>
              <a:t>Deep-cycle – Provides a steady amount of current over a long period of time. (use these)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2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Battery capacity is measured in Ampere-hours or Watt-hours (Ah * V = </a:t>
            </a:r>
            <a:r>
              <a:rPr lang="en-US" dirty="0" err="1"/>
              <a:t>Wh</a:t>
            </a:r>
            <a:r>
              <a:rPr lang="en-US" dirty="0"/>
              <a:t>)</a:t>
            </a:r>
          </a:p>
          <a:p>
            <a:r>
              <a:rPr lang="en-US" dirty="0"/>
              <a:t>For example, a 20Ah, 12V battery can sustain:</a:t>
            </a:r>
          </a:p>
          <a:p>
            <a:pPr marL="457200" lvl="1" indent="0">
              <a:buNone/>
            </a:pPr>
            <a:r>
              <a:rPr lang="en-US" dirty="0"/>
              <a:t>1 A current for 20 hours</a:t>
            </a:r>
          </a:p>
          <a:p>
            <a:pPr marL="457200" lvl="1" indent="0">
              <a:buNone/>
            </a:pPr>
            <a:r>
              <a:rPr lang="en-US" dirty="0"/>
              <a:t>2 A current for 10 hours*</a:t>
            </a:r>
          </a:p>
          <a:p>
            <a:pPr marL="457200" lvl="1" indent="0">
              <a:buNone/>
            </a:pPr>
            <a:r>
              <a:rPr lang="en-US" dirty="0"/>
              <a:t>5 A current for 4 hours*</a:t>
            </a:r>
          </a:p>
          <a:p>
            <a:r>
              <a:rPr lang="en-US" dirty="0"/>
              <a:t>Tradeoffs</a:t>
            </a:r>
          </a:p>
          <a:p>
            <a:pPr lvl="1"/>
            <a:r>
              <a:rPr lang="en-US" dirty="0"/>
              <a:t>Lead-acid $40, 12.3 lbs., 138 inches</a:t>
            </a:r>
            <a:r>
              <a:rPr lang="en-US" baseline="30000" dirty="0"/>
              <a:t>3</a:t>
            </a:r>
            <a:endParaRPr lang="en-US" dirty="0"/>
          </a:p>
          <a:p>
            <a:pPr lvl="1"/>
            <a:r>
              <a:rPr lang="en-US" dirty="0"/>
              <a:t>LiFePO4 $204, 5.8 lbs., 154 inches</a:t>
            </a:r>
            <a:r>
              <a:rPr lang="en-US" baseline="30000" dirty="0"/>
              <a:t>3</a:t>
            </a:r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97" y="2986410"/>
            <a:ext cx="2021825" cy="2082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140612"/>
            <a:ext cx="153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*Not exactly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6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turns out that how long a battery “lasts” depends on how much current we draw from it.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72" y="2664329"/>
            <a:ext cx="5184161" cy="38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8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86607"/>
          </a:xfrm>
        </p:spPr>
        <p:txBody>
          <a:bodyPr>
            <a:normAutofit/>
          </a:bodyPr>
          <a:lstStyle/>
          <a:p>
            <a:r>
              <a:rPr lang="en-US" dirty="0"/>
              <a:t>Many different and improving options exist</a:t>
            </a:r>
          </a:p>
          <a:p>
            <a:r>
              <a:rPr lang="en-US" dirty="0"/>
              <a:t>Systems may include panels and a battery</a:t>
            </a:r>
          </a:p>
          <a:p>
            <a:r>
              <a:rPr lang="en-US" dirty="0"/>
              <a:t>Can extend operating time, but is it enough?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199" y="3435423"/>
            <a:ext cx="5334765" cy="3119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60 watt panels, 7 hours full sunlight to charge a 250 </a:t>
            </a:r>
            <a:r>
              <a:rPr lang="en-US" dirty="0" err="1"/>
              <a:t>Wh</a:t>
            </a:r>
            <a:r>
              <a:rPr lang="en-US" dirty="0"/>
              <a:t> battery pack (note loss)</a:t>
            </a:r>
          </a:p>
          <a:p>
            <a:pPr lvl="1"/>
            <a:r>
              <a:rPr lang="en-US" dirty="0"/>
              <a:t>14.5W average radio usage x 24 hours = 348Wh &lt; (250Wh battery charge + 250 </a:t>
            </a:r>
            <a:r>
              <a:rPr lang="en-US" dirty="0" err="1"/>
              <a:t>Wh</a:t>
            </a:r>
            <a:r>
              <a:rPr lang="en-US" dirty="0"/>
              <a:t> charge from sunlight)</a:t>
            </a:r>
          </a:p>
          <a:p>
            <a:pPr lvl="1"/>
            <a:r>
              <a:rPr lang="en-US" dirty="0"/>
              <a:t>But if we assume that you only get 7 hours of full sunlight, that is 17 hours of “dark” during which you are using 247Wh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...too close for comfort, no margin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177" y="3861181"/>
            <a:ext cx="2862152" cy="286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534" y="120484"/>
            <a:ext cx="1551972" cy="1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9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0C54-6495-43A5-DFC1-582B4354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</a:t>
            </a:r>
          </a:p>
        </p:txBody>
      </p:sp>
      <p:pic>
        <p:nvPicPr>
          <p:cNvPr id="5" name="Content Placeholder 4" descr="A solar panel and a power box&#10;&#10;AI-generated content may be incorrect.">
            <a:extLst>
              <a:ext uri="{FF2B5EF4-FFF2-40B4-BE49-F238E27FC236}">
                <a16:creationId xmlns:a16="http://schemas.microsoft.com/office/drawing/2014/main" id="{7EBB982C-E4E2-9B2B-8118-1DD604ACF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024" y="2161724"/>
            <a:ext cx="4881772" cy="30988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8E7F5E-02F4-56FA-53EF-BF9F72A5EF30}"/>
              </a:ext>
            </a:extLst>
          </p:cNvPr>
          <p:cNvSpPr txBox="1">
            <a:spLocks/>
          </p:cNvSpPr>
          <p:nvPr/>
        </p:nvSpPr>
        <p:spPr>
          <a:xfrm>
            <a:off x="140207" y="1445070"/>
            <a:ext cx="3480817" cy="51382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400 watt panel, 2048 </a:t>
            </a:r>
            <a:r>
              <a:rPr lang="en-US" dirty="0" err="1"/>
              <a:t>Wh</a:t>
            </a:r>
            <a:r>
              <a:rPr lang="en-US" dirty="0"/>
              <a:t> battery pack</a:t>
            </a:r>
          </a:p>
          <a:p>
            <a:pPr lvl="1"/>
            <a:r>
              <a:rPr lang="en-US" dirty="0"/>
              <a:t>~8 hours to charge</a:t>
            </a:r>
          </a:p>
          <a:p>
            <a:pPr lvl="1"/>
            <a:r>
              <a:rPr lang="en-US" dirty="0"/>
              <a:t>14.5W average radio usage </a:t>
            </a:r>
            <a:r>
              <a:rPr lang="en-US" dirty="0">
                <a:sym typeface="Wingdings" pitchFamily="2" charset="2"/>
              </a:rPr>
              <a:t> can run for ~3.5 days without recharging</a:t>
            </a:r>
          </a:p>
          <a:p>
            <a:pPr lvl="1"/>
            <a:r>
              <a:rPr lang="en-US" dirty="0">
                <a:sym typeface="Wingdings" pitchFamily="2" charset="2"/>
              </a:rPr>
              <a:t>Heavy (43lbs) and not cheap ($1200 on sale)</a:t>
            </a:r>
          </a:p>
          <a:p>
            <a:pPr lvl="1"/>
            <a:r>
              <a:rPr lang="en-US" dirty="0">
                <a:sym typeface="Wingdings" pitchFamily="2" charset="2"/>
              </a:rPr>
              <a:t>Big enough for dual use – camping, refrigerator/freezer 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7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do I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69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Typical discussions involve Current (Amperes), Voltage (Volts), Power (Watts, Watt-hours) and sometimes other terms.</a:t>
            </a:r>
          </a:p>
          <a:p>
            <a:r>
              <a:rPr lang="en-US" dirty="0"/>
              <a:t>For today, we will make a few assumptions and simplify things:</a:t>
            </a:r>
          </a:p>
          <a:p>
            <a:endParaRPr lang="en-US" dirty="0"/>
          </a:p>
          <a:p>
            <a:pPr lvl="1"/>
            <a:r>
              <a:rPr lang="en-US" dirty="0"/>
              <a:t>DC voltage needed by most modern devices is 13.8 Volts DC.</a:t>
            </a:r>
          </a:p>
          <a:p>
            <a:pPr lvl="1"/>
            <a:r>
              <a:rPr lang="en-US" dirty="0"/>
              <a:t>RF power (i.e. 50 watt VHF mobile at high power) is not the same as electrical power.</a:t>
            </a:r>
          </a:p>
          <a:p>
            <a:pPr lvl="1"/>
            <a:r>
              <a:rPr lang="en-US" dirty="0"/>
              <a:t>Rule of thumb -&gt;  Electrical power is 2-4x the RF power when transmitting.</a:t>
            </a:r>
          </a:p>
          <a:p>
            <a:pPr lvl="1"/>
            <a:r>
              <a:rPr lang="en-US" dirty="0"/>
              <a:t>Watts are instantaneous power</a:t>
            </a:r>
          </a:p>
          <a:p>
            <a:pPr lvl="1"/>
            <a:r>
              <a:rPr lang="en-US" dirty="0"/>
              <a:t>Watt-hours are how much is stored or consumed</a:t>
            </a:r>
          </a:p>
          <a:p>
            <a:pPr lvl="2"/>
            <a:r>
              <a:rPr lang="en-US" dirty="0"/>
              <a:t>50 watts for 2 hours is 100 watt-hours</a:t>
            </a:r>
          </a:p>
          <a:p>
            <a:pPr lvl="2"/>
            <a:r>
              <a:rPr lang="en-US" dirty="0"/>
              <a:t>More realistic – 50 watts for 2 hours, 25% TX, 10 watts standby/listen</a:t>
            </a:r>
          </a:p>
          <a:p>
            <a:pPr lvl="2"/>
            <a:r>
              <a:rPr lang="en-US" dirty="0"/>
              <a:t>(50 watts * 25% + 10 watts * 75% ) * 2 hours </a:t>
            </a:r>
            <a:r>
              <a:rPr lang="en-US" dirty="0">
                <a:sym typeface="Wingdings" pitchFamily="2" charset="2"/>
              </a:rPr>
              <a:t> 40 watt-hours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9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Burn fossil fuels to generate electricity</a:t>
            </a:r>
          </a:p>
          <a:p>
            <a:pPr lvl="1"/>
            <a:r>
              <a:rPr lang="en-US" dirty="0"/>
              <a:t>Gas, Diesel, Kerosene, LPG, NG</a:t>
            </a:r>
          </a:p>
          <a:p>
            <a:r>
              <a:rPr lang="en-US" dirty="0"/>
              <a:t>Available in different sizes 1000W and up</a:t>
            </a:r>
          </a:p>
          <a:p>
            <a:r>
              <a:rPr lang="en-US" dirty="0"/>
              <a:t>Trade-offs between efficiency, maximum power, noise, weight</a:t>
            </a:r>
          </a:p>
          <a:p>
            <a:r>
              <a:rPr lang="en-US" dirty="0"/>
              <a:t>Honda eu2000i a favorite (eu2200i)</a:t>
            </a:r>
          </a:p>
          <a:p>
            <a:pPr lvl="1"/>
            <a:r>
              <a:rPr lang="en-US" dirty="0"/>
              <a:t>Gasoline (conversions available)</a:t>
            </a:r>
          </a:p>
          <a:p>
            <a:pPr lvl="1"/>
            <a:r>
              <a:rPr lang="en-US" dirty="0"/>
              <a:t>$1000</a:t>
            </a:r>
          </a:p>
          <a:p>
            <a:pPr lvl="1"/>
            <a:r>
              <a:rPr lang="en-US" dirty="0"/>
              <a:t>8 hours on 1 gallon at 25% load</a:t>
            </a:r>
          </a:p>
          <a:p>
            <a:pPr lvl="1"/>
            <a:r>
              <a:rPr lang="en-US" dirty="0"/>
              <a:t>Rated load 13.3A</a:t>
            </a:r>
          </a:p>
          <a:p>
            <a:pPr lvl="1"/>
            <a:r>
              <a:rPr lang="en-US" dirty="0"/>
              <a:t>46 </a:t>
            </a:r>
            <a:r>
              <a:rPr lang="en-US" dirty="0" err="1"/>
              <a:t>lbs</a:t>
            </a:r>
            <a:endParaRPr lang="en-US" dirty="0"/>
          </a:p>
          <a:p>
            <a:pPr lvl="1"/>
            <a:r>
              <a:rPr lang="en-US" dirty="0"/>
              <a:t>Quiet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22" y="3516170"/>
            <a:ext cx="2783940" cy="27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48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E75F-09C5-E449-9B87-AFEE17BA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House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50E1B-79C4-CF45-B8F6-9A1D6C2E7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Whole-house Generators</a:t>
            </a:r>
          </a:p>
          <a:p>
            <a:pPr lvl="1"/>
            <a:r>
              <a:rPr lang="en-US" dirty="0"/>
              <a:t>Run on Natural Gas or Propane</a:t>
            </a:r>
          </a:p>
          <a:p>
            <a:pPr lvl="1"/>
            <a:r>
              <a:rPr lang="en-US" dirty="0"/>
              <a:t>Can be noisy</a:t>
            </a:r>
          </a:p>
          <a:p>
            <a:pPr lvl="1"/>
            <a:r>
              <a:rPr lang="en-US" dirty="0"/>
              <a:t>Can produce power in all weather/seasons</a:t>
            </a:r>
          </a:p>
          <a:p>
            <a:pPr lvl="1"/>
            <a:r>
              <a:rPr lang="en-US" dirty="0"/>
              <a:t>13kWh @ 50% use</a:t>
            </a:r>
          </a:p>
          <a:p>
            <a:pPr marL="457200" lvl="1" indent="0">
              <a:buNone/>
            </a:pPr>
            <a:r>
              <a:rPr lang="en-US" dirty="0"/>
              <a:t>1.5 gallons/hour LPG,</a:t>
            </a:r>
          </a:p>
          <a:p>
            <a:pPr marL="457200" lvl="1" indent="0">
              <a:buNone/>
            </a:pPr>
            <a:r>
              <a:rPr lang="en-US" dirty="0"/>
              <a:t>$3.50/gallon</a:t>
            </a:r>
          </a:p>
        </p:txBody>
      </p:sp>
      <p:pic>
        <p:nvPicPr>
          <p:cNvPr id="5" name="Picture 4" descr="A picture containing sitting, monitor, table, computer&#10;&#10;Description automatically generated">
            <a:extLst>
              <a:ext uri="{FF2B5EF4-FFF2-40B4-BE49-F238E27FC236}">
                <a16:creationId xmlns:a16="http://schemas.microsoft.com/office/drawing/2014/main" id="{27F6EE26-C0D5-9B49-8540-69A5D913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670" y="3863181"/>
            <a:ext cx="3700130" cy="28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5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E75F-09C5-E449-9B87-AFEE17BA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House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50E1B-79C4-CF45-B8F6-9A1D6C2E7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Solar/Battery Hybrid Systems</a:t>
            </a:r>
          </a:p>
          <a:p>
            <a:pPr lvl="1"/>
            <a:r>
              <a:rPr lang="en-US" dirty="0"/>
              <a:t>Complex but getting simpler</a:t>
            </a:r>
          </a:p>
          <a:p>
            <a:pPr lvl="1"/>
            <a:r>
              <a:rPr lang="en-US" dirty="0"/>
              <a:t>Fairly Expensive 10.5KWh system ~$10-15K (excl Solar)</a:t>
            </a:r>
          </a:p>
          <a:p>
            <a:pPr lvl="1"/>
            <a:r>
              <a:rPr lang="en-US" dirty="0"/>
              <a:t>Silent</a:t>
            </a:r>
          </a:p>
          <a:p>
            <a:pPr lvl="1"/>
            <a:r>
              <a:rPr lang="en-US" dirty="0"/>
              <a:t>Battery capacity is limiting factor</a:t>
            </a:r>
          </a:p>
          <a:p>
            <a:pPr lvl="1"/>
            <a:endParaRPr lang="en-US" dirty="0"/>
          </a:p>
        </p:txBody>
      </p:sp>
      <p:pic>
        <p:nvPicPr>
          <p:cNvPr id="7" name="Picture 6" descr="A view of a house&#10;&#10;Description automatically generated">
            <a:extLst>
              <a:ext uri="{FF2B5EF4-FFF2-40B4-BE49-F238E27FC236}">
                <a16:creationId xmlns:a16="http://schemas.microsoft.com/office/drawing/2014/main" id="{9C413017-208A-6C49-9E2D-25BD762C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48" y="4637351"/>
            <a:ext cx="7527851" cy="22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0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7D78-9AFD-1EBE-13FA-86265E6B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F17E-0160-758C-229D-650C84EA1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Jumpstart Portable Battery Packs</a:t>
            </a:r>
          </a:p>
          <a:p>
            <a:pPr lvl="1"/>
            <a:r>
              <a:rPr lang="en-US" dirty="0"/>
              <a:t>Originally for automotive use</a:t>
            </a:r>
          </a:p>
          <a:p>
            <a:pPr lvl="1"/>
            <a:r>
              <a:rPr lang="en-US" dirty="0"/>
              <a:t>Dual purpose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3898F-9858-2907-F5A1-308AB9D02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08" y="3808029"/>
            <a:ext cx="2500696" cy="2500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EA895-907C-F2BC-E8BC-D9BB6D43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64" y="4070680"/>
            <a:ext cx="1512174" cy="15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5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E453A9-4287-BD2E-93D4-25945D9EE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63AA-EB13-5BBF-265C-29C9BB25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44B4F-B16C-3724-D9B3-2BB3B654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Portable Battery Packs</a:t>
            </a:r>
          </a:p>
          <a:p>
            <a:pPr lvl="1"/>
            <a:r>
              <a:rPr lang="en-US" dirty="0"/>
              <a:t>Originally for automotive use</a:t>
            </a:r>
          </a:p>
          <a:p>
            <a:pPr lvl="1"/>
            <a:r>
              <a:rPr lang="en-US" dirty="0"/>
              <a:t>Variety and applications grew rapidly with advances in electronics and battery tech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B6E59-598C-5EEC-9ECD-7AC2B2FFC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36" y="3598621"/>
            <a:ext cx="1512174" cy="1512174"/>
          </a:xfrm>
          <a:prstGeom prst="rect">
            <a:avLst/>
          </a:prstGeom>
        </p:spPr>
      </p:pic>
      <p:pic>
        <p:nvPicPr>
          <p:cNvPr id="8" name="Picture 7" descr="A picture containing black&#10;&#10;Description automatically generated">
            <a:extLst>
              <a:ext uri="{FF2B5EF4-FFF2-40B4-BE49-F238E27FC236}">
                <a16:creationId xmlns:a16="http://schemas.microsoft.com/office/drawing/2014/main" id="{073267BC-944D-0278-431B-028096698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75" y="4492255"/>
            <a:ext cx="1662762" cy="2296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48862-0178-A6D1-1918-967C82D4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05" y="4095064"/>
            <a:ext cx="1512174" cy="1512174"/>
          </a:xfrm>
          <a:prstGeom prst="rect">
            <a:avLst/>
          </a:prstGeom>
        </p:spPr>
      </p:pic>
      <p:pic>
        <p:nvPicPr>
          <p:cNvPr id="12" name="Picture 11" descr="A picture containing indoor, electronics, microwave, camera&#10;&#10;Description automatically generated">
            <a:extLst>
              <a:ext uri="{FF2B5EF4-FFF2-40B4-BE49-F238E27FC236}">
                <a16:creationId xmlns:a16="http://schemas.microsoft.com/office/drawing/2014/main" id="{CDD174A2-19C2-9E9C-8F0E-1E75EA63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399" y="5257800"/>
            <a:ext cx="1519310" cy="11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0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7D78-9AFD-1EBE-13FA-86265E6B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F17E-0160-758C-229D-650C84EA1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solutions are very flexible and can cover a lot of needs with one system </a:t>
            </a:r>
          </a:p>
        </p:txBody>
      </p:sp>
      <p:pic>
        <p:nvPicPr>
          <p:cNvPr id="12" name="Picture 11" descr="A picture containing indoor, electronics, microwave, camera&#10;&#10;Description automatically generated">
            <a:extLst>
              <a:ext uri="{FF2B5EF4-FFF2-40B4-BE49-F238E27FC236}">
                <a16:creationId xmlns:a16="http://schemas.microsoft.com/office/drawing/2014/main" id="{2191F418-3211-73BB-E497-B39D441A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2917521"/>
            <a:ext cx="4637778" cy="3608191"/>
          </a:xfrm>
          <a:prstGeom prst="rect">
            <a:avLst/>
          </a:prstGeom>
        </p:spPr>
      </p:pic>
      <p:pic>
        <p:nvPicPr>
          <p:cNvPr id="5" name="Picture 4" descr="A person standing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59490FB0-FAA4-E376-5736-589AA36E4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219" y="4291858"/>
            <a:ext cx="1532084" cy="2297005"/>
          </a:xfrm>
          <a:prstGeom prst="rect">
            <a:avLst/>
          </a:prstGeom>
        </p:spPr>
      </p:pic>
      <p:pic>
        <p:nvPicPr>
          <p:cNvPr id="9" name="Picture 8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D4ACC9CF-4FCE-E86F-BC75-DC124AD34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246" y="2575198"/>
            <a:ext cx="2434795" cy="17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3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Plugging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Emcomm</a:t>
            </a:r>
            <a:r>
              <a:rPr lang="en-US" dirty="0"/>
              <a:t> standard for connecting DC components uses Anderson </a:t>
            </a:r>
            <a:r>
              <a:rPr lang="en-US" dirty="0" err="1"/>
              <a:t>Powerpoles</a:t>
            </a:r>
            <a:endParaRPr lang="en-US" dirty="0"/>
          </a:p>
          <a:p>
            <a:r>
              <a:rPr lang="en-US" dirty="0"/>
              <a:t>A large assortment of adapters is commercially available or you can make your own.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84" y="3700356"/>
            <a:ext cx="2361015" cy="1706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13" y="4483349"/>
            <a:ext cx="2764350" cy="164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805" y="3963949"/>
            <a:ext cx="1243778" cy="1363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650" y="5151559"/>
            <a:ext cx="2860508" cy="17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41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Typically run on less than 12VDC</a:t>
            </a:r>
          </a:p>
          <a:p>
            <a:r>
              <a:rPr lang="en-US" dirty="0"/>
              <a:t>Battery capacity measured in </a:t>
            </a:r>
            <a:r>
              <a:rPr lang="en-US" dirty="0" err="1"/>
              <a:t>milli</a:t>
            </a:r>
            <a:r>
              <a:rPr lang="en-US" dirty="0"/>
              <a:t> ampere hours (</a:t>
            </a:r>
            <a:r>
              <a:rPr lang="en-US" dirty="0" err="1"/>
              <a:t>mAh</a:t>
            </a:r>
            <a:r>
              <a:rPr lang="en-US" dirty="0"/>
              <a:t>), typically ~1700 </a:t>
            </a:r>
            <a:r>
              <a:rPr lang="en-US" dirty="0" err="1"/>
              <a:t>mAh</a:t>
            </a:r>
            <a:r>
              <a:rPr lang="en-US" dirty="0"/>
              <a:t> for many HTs</a:t>
            </a:r>
          </a:p>
          <a:p>
            <a:r>
              <a:rPr lang="en-US" dirty="0"/>
              <a:t>Charging:</a:t>
            </a:r>
          </a:p>
          <a:p>
            <a:pPr lvl="1"/>
            <a:r>
              <a:rPr lang="en-US" dirty="0"/>
              <a:t>AC chargers (if you have AC)</a:t>
            </a:r>
          </a:p>
          <a:p>
            <a:pPr lvl="1"/>
            <a:r>
              <a:rPr lang="en-US" dirty="0"/>
              <a:t>12V adapters (if you have a 12V source)</a:t>
            </a:r>
          </a:p>
          <a:p>
            <a:pPr lvl="1"/>
            <a:r>
              <a:rPr lang="en-US" dirty="0"/>
              <a:t>Newer models use USB-C</a:t>
            </a:r>
          </a:p>
          <a:p>
            <a:r>
              <a:rPr lang="en-US" dirty="0"/>
              <a:t>Field use:</a:t>
            </a:r>
          </a:p>
          <a:p>
            <a:pPr lvl="1"/>
            <a:r>
              <a:rPr lang="en-US" dirty="0"/>
              <a:t>Must have extra battery packs (normal or extended), and/or AA or AAA battery cases and batteries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757" y="3049802"/>
            <a:ext cx="1868433" cy="186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85" y="810505"/>
            <a:ext cx="1450015" cy="1450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336" y="5716536"/>
            <a:ext cx="1141464" cy="11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1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your own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58929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RT#M – Reading the specifications (usually in the back of the manual) will give information about power needs</a:t>
            </a:r>
          </a:p>
          <a:p>
            <a:r>
              <a:rPr lang="en-US" dirty="0"/>
              <a:t>Placards on the radio chassis or battery are helpful</a:t>
            </a:r>
          </a:p>
          <a:p>
            <a:r>
              <a:rPr lang="en-US" dirty="0"/>
              <a:t>These will mostly be maximums and limits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6-02-07 at 5.0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29" y="1710371"/>
            <a:ext cx="2791986" cy="3710868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5711216" y="3560214"/>
            <a:ext cx="2349086" cy="888218"/>
          </a:xfrm>
          <a:prstGeom prst="donut">
            <a:avLst>
              <a:gd name="adj" fmla="val 7352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15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your own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best to measure if you can</a:t>
            </a:r>
          </a:p>
          <a:p>
            <a:r>
              <a:rPr lang="en-US" dirty="0"/>
              <a:t>Use a power supply with meters or an inline meter (buy, borrow</a:t>
            </a:r>
            <a:r>
              <a:rPr lang="is-IS" dirty="0"/>
              <a:t>…)</a:t>
            </a:r>
            <a:endParaRPr lang="en-US" dirty="0"/>
          </a:p>
          <a:p>
            <a:pPr lvl="1"/>
            <a:r>
              <a:rPr lang="en-US" dirty="0"/>
              <a:t>Configure your system as you would in the field</a:t>
            </a:r>
          </a:p>
          <a:p>
            <a:pPr lvl="1"/>
            <a:r>
              <a:rPr lang="en-US" dirty="0"/>
              <a:t>Operate and observe</a:t>
            </a:r>
          </a:p>
          <a:p>
            <a:pPr lvl="1"/>
            <a:r>
              <a:rPr lang="en-US" dirty="0"/>
              <a:t>Take notes</a:t>
            </a:r>
          </a:p>
          <a:p>
            <a:pPr lvl="1"/>
            <a:r>
              <a:rPr lang="en-US" dirty="0"/>
              <a:t>Exercises are great for simulating the real thing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12" y="3756197"/>
            <a:ext cx="1587500" cy="115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01" y="5362329"/>
            <a:ext cx="2358758" cy="12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0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</a:t>
            </a:r>
          </a:p>
          <a:p>
            <a:pPr lvl="1"/>
            <a:r>
              <a:rPr lang="en-US" dirty="0"/>
              <a:t>Power (P) is the rate at which electrical energy is used</a:t>
            </a:r>
          </a:p>
          <a:p>
            <a:pPr lvl="1"/>
            <a:r>
              <a:rPr lang="en-US" dirty="0"/>
              <a:t>Power is measured in watts (W)</a:t>
            </a:r>
          </a:p>
          <a:p>
            <a:pPr lvl="1"/>
            <a:endParaRPr lang="en-US" dirty="0"/>
          </a:p>
          <a:p>
            <a:r>
              <a:rPr lang="en-US" dirty="0"/>
              <a:t>Power is related to Voltage and Current</a:t>
            </a:r>
          </a:p>
          <a:p>
            <a:pPr marL="457200" lvl="1" indent="0">
              <a:buNone/>
            </a:pPr>
            <a:r>
              <a:rPr lang="en-US" sz="4000" dirty="0"/>
              <a:t>P = E * I   or    E = P / I    or   I = P / E</a:t>
            </a:r>
          </a:p>
        </p:txBody>
      </p:sp>
    </p:spTree>
    <p:extLst>
      <p:ext uri="{BB962C8B-B14F-4D97-AF65-F5344CB8AC3E}">
        <p14:creationId xmlns:p14="http://schemas.microsoft.com/office/powerpoint/2010/main" val="3469544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 turned on, transmitting on low power (5W in this example)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92588" y="3601703"/>
            <a:ext cx="1585128" cy="1187273"/>
            <a:chOff x="1136802" y="4828088"/>
            <a:chExt cx="1585128" cy="1187273"/>
          </a:xfrm>
        </p:grpSpPr>
        <p:sp>
          <p:nvSpPr>
            <p:cNvPr id="13" name="Rectangle 12"/>
            <p:cNvSpPr/>
            <p:nvPr/>
          </p:nvSpPr>
          <p:spPr>
            <a:xfrm>
              <a:off x="1361931" y="5615251"/>
              <a:ext cx="13599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Heat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36802" y="5026550"/>
              <a:ext cx="450258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587059" y="4900005"/>
              <a:ext cx="225129" cy="785449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2010027" y="4828088"/>
              <a:ext cx="180379" cy="857366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2393522" y="4922028"/>
              <a:ext cx="328407" cy="805982"/>
            </a:xfrm>
            <a:custGeom>
              <a:avLst/>
              <a:gdLst>
                <a:gd name="connsiteX0" fmla="*/ 112577 w 450258"/>
                <a:gd name="connsiteY0" fmla="*/ 0 h 785449"/>
                <a:gd name="connsiteX1" fmla="*/ 39168 w 450258"/>
                <a:gd name="connsiteY1" fmla="*/ 7340 h 785449"/>
                <a:gd name="connsiteX2" fmla="*/ 2463 w 450258"/>
                <a:gd name="connsiteY2" fmla="*/ 22022 h 785449"/>
                <a:gd name="connsiteX3" fmla="*/ 9804 w 450258"/>
                <a:gd name="connsiteY3" fmla="*/ 58725 h 785449"/>
                <a:gd name="connsiteX4" fmla="*/ 31827 w 450258"/>
                <a:gd name="connsiteY4" fmla="*/ 66066 h 785449"/>
                <a:gd name="connsiteX5" fmla="*/ 61190 w 450258"/>
                <a:gd name="connsiteY5" fmla="*/ 73406 h 785449"/>
                <a:gd name="connsiteX6" fmla="*/ 97895 w 450258"/>
                <a:gd name="connsiteY6" fmla="*/ 102769 h 785449"/>
                <a:gd name="connsiteX7" fmla="*/ 112577 w 450258"/>
                <a:gd name="connsiteY7" fmla="*/ 139472 h 785449"/>
                <a:gd name="connsiteX8" fmla="*/ 141940 w 450258"/>
                <a:gd name="connsiteY8" fmla="*/ 154153 h 785449"/>
                <a:gd name="connsiteX9" fmla="*/ 185985 w 450258"/>
                <a:gd name="connsiteY9" fmla="*/ 176175 h 785449"/>
                <a:gd name="connsiteX10" fmla="*/ 193326 w 450258"/>
                <a:gd name="connsiteY10" fmla="*/ 198197 h 785449"/>
                <a:gd name="connsiteX11" fmla="*/ 112577 w 450258"/>
                <a:gd name="connsiteY11" fmla="*/ 234900 h 785449"/>
                <a:gd name="connsiteX12" fmla="*/ 90554 w 450258"/>
                <a:gd name="connsiteY12" fmla="*/ 242241 h 785449"/>
                <a:gd name="connsiteX13" fmla="*/ 119917 w 450258"/>
                <a:gd name="connsiteY13" fmla="*/ 249582 h 785449"/>
                <a:gd name="connsiteX14" fmla="*/ 208008 w 450258"/>
                <a:gd name="connsiteY14" fmla="*/ 264263 h 785449"/>
                <a:gd name="connsiteX15" fmla="*/ 244713 w 450258"/>
                <a:gd name="connsiteY15" fmla="*/ 300966 h 785449"/>
                <a:gd name="connsiteX16" fmla="*/ 230031 w 450258"/>
                <a:gd name="connsiteY16" fmla="*/ 345010 h 785449"/>
                <a:gd name="connsiteX17" fmla="*/ 237372 w 450258"/>
                <a:gd name="connsiteY17" fmla="*/ 381713 h 785449"/>
                <a:gd name="connsiteX18" fmla="*/ 230031 w 450258"/>
                <a:gd name="connsiteY18" fmla="*/ 425757 h 785449"/>
                <a:gd name="connsiteX19" fmla="*/ 274076 w 450258"/>
                <a:gd name="connsiteY19" fmla="*/ 491823 h 785449"/>
                <a:gd name="connsiteX20" fmla="*/ 281417 w 450258"/>
                <a:gd name="connsiteY20" fmla="*/ 513845 h 785449"/>
                <a:gd name="connsiteX21" fmla="*/ 288758 w 450258"/>
                <a:gd name="connsiteY21" fmla="*/ 557889 h 785449"/>
                <a:gd name="connsiteX22" fmla="*/ 318122 w 450258"/>
                <a:gd name="connsiteY22" fmla="*/ 572570 h 785449"/>
                <a:gd name="connsiteX23" fmla="*/ 310781 w 450258"/>
                <a:gd name="connsiteY23" fmla="*/ 594592 h 785449"/>
                <a:gd name="connsiteX24" fmla="*/ 259394 w 450258"/>
                <a:gd name="connsiteY24" fmla="*/ 616614 h 785449"/>
                <a:gd name="connsiteX25" fmla="*/ 230031 w 450258"/>
                <a:gd name="connsiteY25" fmla="*/ 631295 h 785449"/>
                <a:gd name="connsiteX26" fmla="*/ 362167 w 450258"/>
                <a:gd name="connsiteY26" fmla="*/ 638636 h 785449"/>
                <a:gd name="connsiteX27" fmla="*/ 340144 w 450258"/>
                <a:gd name="connsiteY27" fmla="*/ 667999 h 785449"/>
                <a:gd name="connsiteX28" fmla="*/ 362167 w 450258"/>
                <a:gd name="connsiteY28" fmla="*/ 682680 h 785449"/>
                <a:gd name="connsiteX29" fmla="*/ 398871 w 450258"/>
                <a:gd name="connsiteY29" fmla="*/ 690021 h 785449"/>
                <a:gd name="connsiteX30" fmla="*/ 406212 w 450258"/>
                <a:gd name="connsiteY30" fmla="*/ 712043 h 785449"/>
                <a:gd name="connsiteX31" fmla="*/ 428235 w 450258"/>
                <a:gd name="connsiteY31" fmla="*/ 734064 h 785449"/>
                <a:gd name="connsiteX32" fmla="*/ 450258 w 450258"/>
                <a:gd name="connsiteY32" fmla="*/ 785449 h 78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0258" h="785449">
                  <a:moveTo>
                    <a:pt x="112577" y="0"/>
                  </a:moveTo>
                  <a:cubicBezTo>
                    <a:pt x="88107" y="2447"/>
                    <a:pt x="63282" y="2517"/>
                    <a:pt x="39168" y="7340"/>
                  </a:cubicBezTo>
                  <a:cubicBezTo>
                    <a:pt x="26246" y="9924"/>
                    <a:pt x="9001" y="10581"/>
                    <a:pt x="2463" y="22022"/>
                  </a:cubicBezTo>
                  <a:cubicBezTo>
                    <a:pt x="-3727" y="32855"/>
                    <a:pt x="2883" y="48344"/>
                    <a:pt x="9804" y="58725"/>
                  </a:cubicBezTo>
                  <a:cubicBezTo>
                    <a:pt x="14096" y="65163"/>
                    <a:pt x="24387" y="63940"/>
                    <a:pt x="31827" y="66066"/>
                  </a:cubicBezTo>
                  <a:cubicBezTo>
                    <a:pt x="41528" y="68837"/>
                    <a:pt x="51402" y="70959"/>
                    <a:pt x="61190" y="73406"/>
                  </a:cubicBezTo>
                  <a:cubicBezTo>
                    <a:pt x="70511" y="79619"/>
                    <a:pt x="91457" y="91503"/>
                    <a:pt x="97895" y="102769"/>
                  </a:cubicBezTo>
                  <a:cubicBezTo>
                    <a:pt x="104433" y="114210"/>
                    <a:pt x="104001" y="129468"/>
                    <a:pt x="112577" y="139472"/>
                  </a:cubicBezTo>
                  <a:cubicBezTo>
                    <a:pt x="119699" y="147780"/>
                    <a:pt x="132439" y="148724"/>
                    <a:pt x="141940" y="154153"/>
                  </a:cubicBezTo>
                  <a:cubicBezTo>
                    <a:pt x="181786" y="176922"/>
                    <a:pt x="145609" y="162717"/>
                    <a:pt x="185985" y="176175"/>
                  </a:cubicBezTo>
                  <a:cubicBezTo>
                    <a:pt x="188432" y="183516"/>
                    <a:pt x="198362" y="192322"/>
                    <a:pt x="193326" y="198197"/>
                  </a:cubicBezTo>
                  <a:cubicBezTo>
                    <a:pt x="169973" y="225442"/>
                    <a:pt x="142263" y="226419"/>
                    <a:pt x="112577" y="234900"/>
                  </a:cubicBezTo>
                  <a:cubicBezTo>
                    <a:pt x="105137" y="237026"/>
                    <a:pt x="97895" y="239794"/>
                    <a:pt x="90554" y="242241"/>
                  </a:cubicBezTo>
                  <a:cubicBezTo>
                    <a:pt x="100342" y="244688"/>
                    <a:pt x="110001" y="247723"/>
                    <a:pt x="119917" y="249582"/>
                  </a:cubicBezTo>
                  <a:cubicBezTo>
                    <a:pt x="149176" y="255068"/>
                    <a:pt x="208008" y="264263"/>
                    <a:pt x="208008" y="264263"/>
                  </a:cubicBezTo>
                  <a:cubicBezTo>
                    <a:pt x="217796" y="270788"/>
                    <a:pt x="244713" y="284653"/>
                    <a:pt x="244713" y="300966"/>
                  </a:cubicBezTo>
                  <a:cubicBezTo>
                    <a:pt x="244713" y="316442"/>
                    <a:pt x="230031" y="345010"/>
                    <a:pt x="230031" y="345010"/>
                  </a:cubicBezTo>
                  <a:cubicBezTo>
                    <a:pt x="232478" y="357244"/>
                    <a:pt x="237372" y="369236"/>
                    <a:pt x="237372" y="381713"/>
                  </a:cubicBezTo>
                  <a:cubicBezTo>
                    <a:pt x="237372" y="396597"/>
                    <a:pt x="227584" y="411076"/>
                    <a:pt x="230031" y="425757"/>
                  </a:cubicBezTo>
                  <a:cubicBezTo>
                    <a:pt x="235364" y="457753"/>
                    <a:pt x="253939" y="471686"/>
                    <a:pt x="274076" y="491823"/>
                  </a:cubicBezTo>
                  <a:cubicBezTo>
                    <a:pt x="276523" y="499164"/>
                    <a:pt x="279738" y="506291"/>
                    <a:pt x="281417" y="513845"/>
                  </a:cubicBezTo>
                  <a:cubicBezTo>
                    <a:pt x="284646" y="528374"/>
                    <a:pt x="280869" y="545268"/>
                    <a:pt x="288758" y="557889"/>
                  </a:cubicBezTo>
                  <a:cubicBezTo>
                    <a:pt x="294558" y="567169"/>
                    <a:pt x="308334" y="567676"/>
                    <a:pt x="318122" y="572570"/>
                  </a:cubicBezTo>
                  <a:cubicBezTo>
                    <a:pt x="315675" y="579911"/>
                    <a:pt x="316971" y="589949"/>
                    <a:pt x="310781" y="594592"/>
                  </a:cubicBezTo>
                  <a:cubicBezTo>
                    <a:pt x="295872" y="605773"/>
                    <a:pt x="276359" y="608903"/>
                    <a:pt x="259394" y="616614"/>
                  </a:cubicBezTo>
                  <a:cubicBezTo>
                    <a:pt x="249432" y="621142"/>
                    <a:pt x="239819" y="626401"/>
                    <a:pt x="230031" y="631295"/>
                  </a:cubicBezTo>
                  <a:cubicBezTo>
                    <a:pt x="274076" y="633742"/>
                    <a:pt x="320317" y="624686"/>
                    <a:pt x="362167" y="638636"/>
                  </a:cubicBezTo>
                  <a:cubicBezTo>
                    <a:pt x="373774" y="642505"/>
                    <a:pt x="340144" y="655764"/>
                    <a:pt x="340144" y="667999"/>
                  </a:cubicBezTo>
                  <a:cubicBezTo>
                    <a:pt x="340144" y="676822"/>
                    <a:pt x="353906" y="679582"/>
                    <a:pt x="362167" y="682680"/>
                  </a:cubicBezTo>
                  <a:cubicBezTo>
                    <a:pt x="373850" y="687061"/>
                    <a:pt x="386636" y="687574"/>
                    <a:pt x="398871" y="690021"/>
                  </a:cubicBezTo>
                  <a:cubicBezTo>
                    <a:pt x="401318" y="697362"/>
                    <a:pt x="401920" y="705605"/>
                    <a:pt x="406212" y="712043"/>
                  </a:cubicBezTo>
                  <a:cubicBezTo>
                    <a:pt x="411971" y="720681"/>
                    <a:pt x="423592" y="724779"/>
                    <a:pt x="428235" y="734064"/>
                  </a:cubicBezTo>
                  <a:cubicBezTo>
                    <a:pt x="463029" y="803648"/>
                    <a:pt x="412278" y="747472"/>
                    <a:pt x="450258" y="785449"/>
                  </a:cubicBez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02.7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773" y="3132416"/>
            <a:ext cx="1617704" cy="72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0963" y="6408385"/>
            <a:ext cx="707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quiet + 25% receive + 25%  transmit = 1.05A average; 14.5W @13.8V </a:t>
            </a:r>
          </a:p>
        </p:txBody>
      </p:sp>
    </p:spTree>
    <p:extLst>
      <p:ext uri="{BB962C8B-B14F-4D97-AF65-F5344CB8AC3E}">
        <p14:creationId xmlns:p14="http://schemas.microsoft.com/office/powerpoint/2010/main" val="3674481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your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a fully charged 7Ah battery, how long can you operate?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5" y="2793971"/>
            <a:ext cx="3332192" cy="333219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10080" y="2679337"/>
            <a:ext cx="4206333" cy="3831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7Ah / 1.05A = 6.7 h</a:t>
            </a:r>
          </a:p>
          <a:p>
            <a:r>
              <a:rPr lang="en-US" dirty="0"/>
              <a:t>Well, sort of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Is it really 50%/25%/25%?</a:t>
            </a:r>
          </a:p>
          <a:p>
            <a:pPr lvl="1"/>
            <a:r>
              <a:rPr lang="is-IS" dirty="0"/>
              <a:t>Temperature</a:t>
            </a:r>
          </a:p>
          <a:p>
            <a:pPr lvl="1"/>
            <a:r>
              <a:rPr lang="en-US" dirty="0"/>
              <a:t>Battery age/cycles</a:t>
            </a:r>
          </a:p>
          <a:p>
            <a:pPr lvl="1"/>
            <a:r>
              <a:rPr lang="en-US" dirty="0"/>
              <a:t>Voltage regulation</a:t>
            </a:r>
          </a:p>
          <a:p>
            <a:r>
              <a:rPr lang="en-US" dirty="0"/>
              <a:t>Maybe 80% rule is good here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5.4 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59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5427" cy="444115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Electricity can cause shocks, burns, and fires that can kill you</a:t>
            </a:r>
          </a:p>
          <a:p>
            <a:r>
              <a:rPr lang="en-US" dirty="0"/>
              <a:t>Batteries can catch fire and explode if not handled/recharged properly, and kill you</a:t>
            </a:r>
          </a:p>
          <a:p>
            <a:r>
              <a:rPr lang="en-US" dirty="0"/>
              <a:t>Generators produce carbon monoxide, a colorless, odorless gas that can kill you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09" y="1600200"/>
            <a:ext cx="39878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4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like your house wiring, your ham setup needs protection </a:t>
            </a:r>
            <a:r>
              <a:rPr lang="en-US" dirty="0">
                <a:sym typeface="Wingdings"/>
              </a:rPr>
              <a:t> fuses.</a:t>
            </a:r>
          </a:p>
          <a:p>
            <a:r>
              <a:rPr lang="en-US" dirty="0">
                <a:sym typeface="Wingdings"/>
              </a:rPr>
              <a:t>Use the correct size for the current you need to handle</a:t>
            </a:r>
          </a:p>
          <a:p>
            <a:pPr lvl="1"/>
            <a:r>
              <a:rPr lang="en-US" dirty="0">
                <a:sym typeface="Wingdings"/>
              </a:rPr>
              <a:t>Fuses</a:t>
            </a:r>
          </a:p>
          <a:p>
            <a:pPr lvl="1"/>
            <a:r>
              <a:rPr lang="en-US" dirty="0">
                <a:sym typeface="Wingdings"/>
              </a:rPr>
              <a:t>Wire</a:t>
            </a:r>
          </a:p>
          <a:p>
            <a:pPr lvl="1"/>
            <a:r>
              <a:rPr lang="en-US" dirty="0">
                <a:sym typeface="Wingdings"/>
              </a:rPr>
              <a:t>Components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0079"/>
              </p:ext>
            </p:extLst>
          </p:nvPr>
        </p:nvGraphicFramePr>
        <p:xfrm>
          <a:off x="6298486" y="3327590"/>
          <a:ext cx="2503246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 Size (AWG)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NEC Max Current (Amperes)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335" y="5131112"/>
            <a:ext cx="1398785" cy="1398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125" y="3327590"/>
            <a:ext cx="1590229" cy="1590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35" y="3831818"/>
            <a:ext cx="1356385" cy="542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07" y="5375631"/>
            <a:ext cx="1958281" cy="123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83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1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Power vs. RF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Radios convert electrical power from a battery or a power supply to modulated radio frequency (RF) power that radiates out into space (plus some heat)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536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866225" y="5441174"/>
            <a:ext cx="2033427" cy="7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66225" y="5366014"/>
            <a:ext cx="2033427" cy="7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130528" y="5189543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32576" y="3273839"/>
            <a:ext cx="361589" cy="1915704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152519" y="4169488"/>
            <a:ext cx="1490201" cy="10200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Electrical Power (in)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54788" y="4369399"/>
            <a:ext cx="13599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Heat</a:t>
            </a:r>
          </a:p>
        </p:txBody>
      </p:sp>
      <p:sp>
        <p:nvSpPr>
          <p:cNvPr id="14" name="Freeform 13"/>
          <p:cNvSpPr/>
          <p:nvPr/>
        </p:nvSpPr>
        <p:spPr>
          <a:xfrm>
            <a:off x="3129659" y="3780698"/>
            <a:ext cx="450258" cy="785449"/>
          </a:xfrm>
          <a:custGeom>
            <a:avLst/>
            <a:gdLst>
              <a:gd name="connsiteX0" fmla="*/ 112577 w 450258"/>
              <a:gd name="connsiteY0" fmla="*/ 0 h 785449"/>
              <a:gd name="connsiteX1" fmla="*/ 39168 w 450258"/>
              <a:gd name="connsiteY1" fmla="*/ 7340 h 785449"/>
              <a:gd name="connsiteX2" fmla="*/ 2463 w 450258"/>
              <a:gd name="connsiteY2" fmla="*/ 22022 h 785449"/>
              <a:gd name="connsiteX3" fmla="*/ 9804 w 450258"/>
              <a:gd name="connsiteY3" fmla="*/ 58725 h 785449"/>
              <a:gd name="connsiteX4" fmla="*/ 31827 w 450258"/>
              <a:gd name="connsiteY4" fmla="*/ 66066 h 785449"/>
              <a:gd name="connsiteX5" fmla="*/ 61190 w 450258"/>
              <a:gd name="connsiteY5" fmla="*/ 73406 h 785449"/>
              <a:gd name="connsiteX6" fmla="*/ 97895 w 450258"/>
              <a:gd name="connsiteY6" fmla="*/ 102769 h 785449"/>
              <a:gd name="connsiteX7" fmla="*/ 112577 w 450258"/>
              <a:gd name="connsiteY7" fmla="*/ 139472 h 785449"/>
              <a:gd name="connsiteX8" fmla="*/ 141940 w 450258"/>
              <a:gd name="connsiteY8" fmla="*/ 154153 h 785449"/>
              <a:gd name="connsiteX9" fmla="*/ 185985 w 450258"/>
              <a:gd name="connsiteY9" fmla="*/ 176175 h 785449"/>
              <a:gd name="connsiteX10" fmla="*/ 193326 w 450258"/>
              <a:gd name="connsiteY10" fmla="*/ 198197 h 785449"/>
              <a:gd name="connsiteX11" fmla="*/ 112577 w 450258"/>
              <a:gd name="connsiteY11" fmla="*/ 234900 h 785449"/>
              <a:gd name="connsiteX12" fmla="*/ 90554 w 450258"/>
              <a:gd name="connsiteY12" fmla="*/ 242241 h 785449"/>
              <a:gd name="connsiteX13" fmla="*/ 119917 w 450258"/>
              <a:gd name="connsiteY13" fmla="*/ 249582 h 785449"/>
              <a:gd name="connsiteX14" fmla="*/ 208008 w 450258"/>
              <a:gd name="connsiteY14" fmla="*/ 264263 h 785449"/>
              <a:gd name="connsiteX15" fmla="*/ 244713 w 450258"/>
              <a:gd name="connsiteY15" fmla="*/ 300966 h 785449"/>
              <a:gd name="connsiteX16" fmla="*/ 230031 w 450258"/>
              <a:gd name="connsiteY16" fmla="*/ 345010 h 785449"/>
              <a:gd name="connsiteX17" fmla="*/ 237372 w 450258"/>
              <a:gd name="connsiteY17" fmla="*/ 381713 h 785449"/>
              <a:gd name="connsiteX18" fmla="*/ 230031 w 450258"/>
              <a:gd name="connsiteY18" fmla="*/ 425757 h 785449"/>
              <a:gd name="connsiteX19" fmla="*/ 274076 w 450258"/>
              <a:gd name="connsiteY19" fmla="*/ 491823 h 785449"/>
              <a:gd name="connsiteX20" fmla="*/ 281417 w 450258"/>
              <a:gd name="connsiteY20" fmla="*/ 513845 h 785449"/>
              <a:gd name="connsiteX21" fmla="*/ 288758 w 450258"/>
              <a:gd name="connsiteY21" fmla="*/ 557889 h 785449"/>
              <a:gd name="connsiteX22" fmla="*/ 318122 w 450258"/>
              <a:gd name="connsiteY22" fmla="*/ 572570 h 785449"/>
              <a:gd name="connsiteX23" fmla="*/ 310781 w 450258"/>
              <a:gd name="connsiteY23" fmla="*/ 594592 h 785449"/>
              <a:gd name="connsiteX24" fmla="*/ 259394 w 450258"/>
              <a:gd name="connsiteY24" fmla="*/ 616614 h 785449"/>
              <a:gd name="connsiteX25" fmla="*/ 230031 w 450258"/>
              <a:gd name="connsiteY25" fmla="*/ 631295 h 785449"/>
              <a:gd name="connsiteX26" fmla="*/ 362167 w 450258"/>
              <a:gd name="connsiteY26" fmla="*/ 638636 h 785449"/>
              <a:gd name="connsiteX27" fmla="*/ 340144 w 450258"/>
              <a:gd name="connsiteY27" fmla="*/ 667999 h 785449"/>
              <a:gd name="connsiteX28" fmla="*/ 362167 w 450258"/>
              <a:gd name="connsiteY28" fmla="*/ 682680 h 785449"/>
              <a:gd name="connsiteX29" fmla="*/ 398871 w 450258"/>
              <a:gd name="connsiteY29" fmla="*/ 690021 h 785449"/>
              <a:gd name="connsiteX30" fmla="*/ 406212 w 450258"/>
              <a:gd name="connsiteY30" fmla="*/ 712043 h 785449"/>
              <a:gd name="connsiteX31" fmla="*/ 428235 w 450258"/>
              <a:gd name="connsiteY31" fmla="*/ 734064 h 785449"/>
              <a:gd name="connsiteX32" fmla="*/ 450258 w 450258"/>
              <a:gd name="connsiteY32" fmla="*/ 785449 h 78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0258" h="785449">
                <a:moveTo>
                  <a:pt x="112577" y="0"/>
                </a:moveTo>
                <a:cubicBezTo>
                  <a:pt x="88107" y="2447"/>
                  <a:pt x="63282" y="2517"/>
                  <a:pt x="39168" y="7340"/>
                </a:cubicBezTo>
                <a:cubicBezTo>
                  <a:pt x="26246" y="9924"/>
                  <a:pt x="9001" y="10581"/>
                  <a:pt x="2463" y="22022"/>
                </a:cubicBezTo>
                <a:cubicBezTo>
                  <a:pt x="-3727" y="32855"/>
                  <a:pt x="2883" y="48344"/>
                  <a:pt x="9804" y="58725"/>
                </a:cubicBezTo>
                <a:cubicBezTo>
                  <a:pt x="14096" y="65163"/>
                  <a:pt x="24387" y="63940"/>
                  <a:pt x="31827" y="66066"/>
                </a:cubicBezTo>
                <a:cubicBezTo>
                  <a:pt x="41528" y="68837"/>
                  <a:pt x="51402" y="70959"/>
                  <a:pt x="61190" y="73406"/>
                </a:cubicBezTo>
                <a:cubicBezTo>
                  <a:pt x="70511" y="79619"/>
                  <a:pt x="91457" y="91503"/>
                  <a:pt x="97895" y="102769"/>
                </a:cubicBezTo>
                <a:cubicBezTo>
                  <a:pt x="104433" y="114210"/>
                  <a:pt x="104001" y="129468"/>
                  <a:pt x="112577" y="139472"/>
                </a:cubicBezTo>
                <a:cubicBezTo>
                  <a:pt x="119699" y="147780"/>
                  <a:pt x="132439" y="148724"/>
                  <a:pt x="141940" y="154153"/>
                </a:cubicBezTo>
                <a:cubicBezTo>
                  <a:pt x="181786" y="176922"/>
                  <a:pt x="145609" y="162717"/>
                  <a:pt x="185985" y="176175"/>
                </a:cubicBezTo>
                <a:cubicBezTo>
                  <a:pt x="188432" y="183516"/>
                  <a:pt x="198362" y="192322"/>
                  <a:pt x="193326" y="198197"/>
                </a:cubicBezTo>
                <a:cubicBezTo>
                  <a:pt x="169973" y="225442"/>
                  <a:pt x="142263" y="226419"/>
                  <a:pt x="112577" y="234900"/>
                </a:cubicBezTo>
                <a:cubicBezTo>
                  <a:pt x="105137" y="237026"/>
                  <a:pt x="97895" y="239794"/>
                  <a:pt x="90554" y="242241"/>
                </a:cubicBezTo>
                <a:cubicBezTo>
                  <a:pt x="100342" y="244688"/>
                  <a:pt x="110001" y="247723"/>
                  <a:pt x="119917" y="249582"/>
                </a:cubicBezTo>
                <a:cubicBezTo>
                  <a:pt x="149176" y="255068"/>
                  <a:pt x="208008" y="264263"/>
                  <a:pt x="208008" y="264263"/>
                </a:cubicBezTo>
                <a:cubicBezTo>
                  <a:pt x="217796" y="270788"/>
                  <a:pt x="244713" y="284653"/>
                  <a:pt x="244713" y="300966"/>
                </a:cubicBezTo>
                <a:cubicBezTo>
                  <a:pt x="244713" y="316442"/>
                  <a:pt x="230031" y="345010"/>
                  <a:pt x="230031" y="345010"/>
                </a:cubicBezTo>
                <a:cubicBezTo>
                  <a:pt x="232478" y="357244"/>
                  <a:pt x="237372" y="369236"/>
                  <a:pt x="237372" y="381713"/>
                </a:cubicBezTo>
                <a:cubicBezTo>
                  <a:pt x="237372" y="396597"/>
                  <a:pt x="227584" y="411076"/>
                  <a:pt x="230031" y="425757"/>
                </a:cubicBezTo>
                <a:cubicBezTo>
                  <a:pt x="235364" y="457753"/>
                  <a:pt x="253939" y="471686"/>
                  <a:pt x="274076" y="491823"/>
                </a:cubicBezTo>
                <a:cubicBezTo>
                  <a:pt x="276523" y="499164"/>
                  <a:pt x="279738" y="506291"/>
                  <a:pt x="281417" y="513845"/>
                </a:cubicBezTo>
                <a:cubicBezTo>
                  <a:pt x="284646" y="528374"/>
                  <a:pt x="280869" y="545268"/>
                  <a:pt x="288758" y="557889"/>
                </a:cubicBezTo>
                <a:cubicBezTo>
                  <a:pt x="294558" y="567169"/>
                  <a:pt x="308334" y="567676"/>
                  <a:pt x="318122" y="572570"/>
                </a:cubicBezTo>
                <a:cubicBezTo>
                  <a:pt x="315675" y="579911"/>
                  <a:pt x="316971" y="589949"/>
                  <a:pt x="310781" y="594592"/>
                </a:cubicBezTo>
                <a:cubicBezTo>
                  <a:pt x="295872" y="605773"/>
                  <a:pt x="276359" y="608903"/>
                  <a:pt x="259394" y="616614"/>
                </a:cubicBezTo>
                <a:cubicBezTo>
                  <a:pt x="249432" y="621142"/>
                  <a:pt x="239819" y="626401"/>
                  <a:pt x="230031" y="631295"/>
                </a:cubicBezTo>
                <a:cubicBezTo>
                  <a:pt x="274076" y="633742"/>
                  <a:pt x="320317" y="624686"/>
                  <a:pt x="362167" y="638636"/>
                </a:cubicBezTo>
                <a:cubicBezTo>
                  <a:pt x="373774" y="642505"/>
                  <a:pt x="340144" y="655764"/>
                  <a:pt x="340144" y="667999"/>
                </a:cubicBezTo>
                <a:cubicBezTo>
                  <a:pt x="340144" y="676822"/>
                  <a:pt x="353906" y="679582"/>
                  <a:pt x="362167" y="682680"/>
                </a:cubicBezTo>
                <a:cubicBezTo>
                  <a:pt x="373850" y="687061"/>
                  <a:pt x="386636" y="687574"/>
                  <a:pt x="398871" y="690021"/>
                </a:cubicBezTo>
                <a:cubicBezTo>
                  <a:pt x="401318" y="697362"/>
                  <a:pt x="401920" y="705605"/>
                  <a:pt x="406212" y="712043"/>
                </a:cubicBezTo>
                <a:cubicBezTo>
                  <a:pt x="411971" y="720681"/>
                  <a:pt x="423592" y="724779"/>
                  <a:pt x="428235" y="734064"/>
                </a:cubicBezTo>
                <a:cubicBezTo>
                  <a:pt x="463029" y="803648"/>
                  <a:pt x="412278" y="747472"/>
                  <a:pt x="450258" y="785449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579916" y="3654153"/>
            <a:ext cx="225129" cy="785449"/>
          </a:xfrm>
          <a:custGeom>
            <a:avLst/>
            <a:gdLst>
              <a:gd name="connsiteX0" fmla="*/ 112577 w 450258"/>
              <a:gd name="connsiteY0" fmla="*/ 0 h 785449"/>
              <a:gd name="connsiteX1" fmla="*/ 39168 w 450258"/>
              <a:gd name="connsiteY1" fmla="*/ 7340 h 785449"/>
              <a:gd name="connsiteX2" fmla="*/ 2463 w 450258"/>
              <a:gd name="connsiteY2" fmla="*/ 22022 h 785449"/>
              <a:gd name="connsiteX3" fmla="*/ 9804 w 450258"/>
              <a:gd name="connsiteY3" fmla="*/ 58725 h 785449"/>
              <a:gd name="connsiteX4" fmla="*/ 31827 w 450258"/>
              <a:gd name="connsiteY4" fmla="*/ 66066 h 785449"/>
              <a:gd name="connsiteX5" fmla="*/ 61190 w 450258"/>
              <a:gd name="connsiteY5" fmla="*/ 73406 h 785449"/>
              <a:gd name="connsiteX6" fmla="*/ 97895 w 450258"/>
              <a:gd name="connsiteY6" fmla="*/ 102769 h 785449"/>
              <a:gd name="connsiteX7" fmla="*/ 112577 w 450258"/>
              <a:gd name="connsiteY7" fmla="*/ 139472 h 785449"/>
              <a:gd name="connsiteX8" fmla="*/ 141940 w 450258"/>
              <a:gd name="connsiteY8" fmla="*/ 154153 h 785449"/>
              <a:gd name="connsiteX9" fmla="*/ 185985 w 450258"/>
              <a:gd name="connsiteY9" fmla="*/ 176175 h 785449"/>
              <a:gd name="connsiteX10" fmla="*/ 193326 w 450258"/>
              <a:gd name="connsiteY10" fmla="*/ 198197 h 785449"/>
              <a:gd name="connsiteX11" fmla="*/ 112577 w 450258"/>
              <a:gd name="connsiteY11" fmla="*/ 234900 h 785449"/>
              <a:gd name="connsiteX12" fmla="*/ 90554 w 450258"/>
              <a:gd name="connsiteY12" fmla="*/ 242241 h 785449"/>
              <a:gd name="connsiteX13" fmla="*/ 119917 w 450258"/>
              <a:gd name="connsiteY13" fmla="*/ 249582 h 785449"/>
              <a:gd name="connsiteX14" fmla="*/ 208008 w 450258"/>
              <a:gd name="connsiteY14" fmla="*/ 264263 h 785449"/>
              <a:gd name="connsiteX15" fmla="*/ 244713 w 450258"/>
              <a:gd name="connsiteY15" fmla="*/ 300966 h 785449"/>
              <a:gd name="connsiteX16" fmla="*/ 230031 w 450258"/>
              <a:gd name="connsiteY16" fmla="*/ 345010 h 785449"/>
              <a:gd name="connsiteX17" fmla="*/ 237372 w 450258"/>
              <a:gd name="connsiteY17" fmla="*/ 381713 h 785449"/>
              <a:gd name="connsiteX18" fmla="*/ 230031 w 450258"/>
              <a:gd name="connsiteY18" fmla="*/ 425757 h 785449"/>
              <a:gd name="connsiteX19" fmla="*/ 274076 w 450258"/>
              <a:gd name="connsiteY19" fmla="*/ 491823 h 785449"/>
              <a:gd name="connsiteX20" fmla="*/ 281417 w 450258"/>
              <a:gd name="connsiteY20" fmla="*/ 513845 h 785449"/>
              <a:gd name="connsiteX21" fmla="*/ 288758 w 450258"/>
              <a:gd name="connsiteY21" fmla="*/ 557889 h 785449"/>
              <a:gd name="connsiteX22" fmla="*/ 318122 w 450258"/>
              <a:gd name="connsiteY22" fmla="*/ 572570 h 785449"/>
              <a:gd name="connsiteX23" fmla="*/ 310781 w 450258"/>
              <a:gd name="connsiteY23" fmla="*/ 594592 h 785449"/>
              <a:gd name="connsiteX24" fmla="*/ 259394 w 450258"/>
              <a:gd name="connsiteY24" fmla="*/ 616614 h 785449"/>
              <a:gd name="connsiteX25" fmla="*/ 230031 w 450258"/>
              <a:gd name="connsiteY25" fmla="*/ 631295 h 785449"/>
              <a:gd name="connsiteX26" fmla="*/ 362167 w 450258"/>
              <a:gd name="connsiteY26" fmla="*/ 638636 h 785449"/>
              <a:gd name="connsiteX27" fmla="*/ 340144 w 450258"/>
              <a:gd name="connsiteY27" fmla="*/ 667999 h 785449"/>
              <a:gd name="connsiteX28" fmla="*/ 362167 w 450258"/>
              <a:gd name="connsiteY28" fmla="*/ 682680 h 785449"/>
              <a:gd name="connsiteX29" fmla="*/ 398871 w 450258"/>
              <a:gd name="connsiteY29" fmla="*/ 690021 h 785449"/>
              <a:gd name="connsiteX30" fmla="*/ 406212 w 450258"/>
              <a:gd name="connsiteY30" fmla="*/ 712043 h 785449"/>
              <a:gd name="connsiteX31" fmla="*/ 428235 w 450258"/>
              <a:gd name="connsiteY31" fmla="*/ 734064 h 785449"/>
              <a:gd name="connsiteX32" fmla="*/ 450258 w 450258"/>
              <a:gd name="connsiteY32" fmla="*/ 785449 h 78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0258" h="785449">
                <a:moveTo>
                  <a:pt x="112577" y="0"/>
                </a:moveTo>
                <a:cubicBezTo>
                  <a:pt x="88107" y="2447"/>
                  <a:pt x="63282" y="2517"/>
                  <a:pt x="39168" y="7340"/>
                </a:cubicBezTo>
                <a:cubicBezTo>
                  <a:pt x="26246" y="9924"/>
                  <a:pt x="9001" y="10581"/>
                  <a:pt x="2463" y="22022"/>
                </a:cubicBezTo>
                <a:cubicBezTo>
                  <a:pt x="-3727" y="32855"/>
                  <a:pt x="2883" y="48344"/>
                  <a:pt x="9804" y="58725"/>
                </a:cubicBezTo>
                <a:cubicBezTo>
                  <a:pt x="14096" y="65163"/>
                  <a:pt x="24387" y="63940"/>
                  <a:pt x="31827" y="66066"/>
                </a:cubicBezTo>
                <a:cubicBezTo>
                  <a:pt x="41528" y="68837"/>
                  <a:pt x="51402" y="70959"/>
                  <a:pt x="61190" y="73406"/>
                </a:cubicBezTo>
                <a:cubicBezTo>
                  <a:pt x="70511" y="79619"/>
                  <a:pt x="91457" y="91503"/>
                  <a:pt x="97895" y="102769"/>
                </a:cubicBezTo>
                <a:cubicBezTo>
                  <a:pt x="104433" y="114210"/>
                  <a:pt x="104001" y="129468"/>
                  <a:pt x="112577" y="139472"/>
                </a:cubicBezTo>
                <a:cubicBezTo>
                  <a:pt x="119699" y="147780"/>
                  <a:pt x="132439" y="148724"/>
                  <a:pt x="141940" y="154153"/>
                </a:cubicBezTo>
                <a:cubicBezTo>
                  <a:pt x="181786" y="176922"/>
                  <a:pt x="145609" y="162717"/>
                  <a:pt x="185985" y="176175"/>
                </a:cubicBezTo>
                <a:cubicBezTo>
                  <a:pt x="188432" y="183516"/>
                  <a:pt x="198362" y="192322"/>
                  <a:pt x="193326" y="198197"/>
                </a:cubicBezTo>
                <a:cubicBezTo>
                  <a:pt x="169973" y="225442"/>
                  <a:pt x="142263" y="226419"/>
                  <a:pt x="112577" y="234900"/>
                </a:cubicBezTo>
                <a:cubicBezTo>
                  <a:pt x="105137" y="237026"/>
                  <a:pt x="97895" y="239794"/>
                  <a:pt x="90554" y="242241"/>
                </a:cubicBezTo>
                <a:cubicBezTo>
                  <a:pt x="100342" y="244688"/>
                  <a:pt x="110001" y="247723"/>
                  <a:pt x="119917" y="249582"/>
                </a:cubicBezTo>
                <a:cubicBezTo>
                  <a:pt x="149176" y="255068"/>
                  <a:pt x="208008" y="264263"/>
                  <a:pt x="208008" y="264263"/>
                </a:cubicBezTo>
                <a:cubicBezTo>
                  <a:pt x="217796" y="270788"/>
                  <a:pt x="244713" y="284653"/>
                  <a:pt x="244713" y="300966"/>
                </a:cubicBezTo>
                <a:cubicBezTo>
                  <a:pt x="244713" y="316442"/>
                  <a:pt x="230031" y="345010"/>
                  <a:pt x="230031" y="345010"/>
                </a:cubicBezTo>
                <a:cubicBezTo>
                  <a:pt x="232478" y="357244"/>
                  <a:pt x="237372" y="369236"/>
                  <a:pt x="237372" y="381713"/>
                </a:cubicBezTo>
                <a:cubicBezTo>
                  <a:pt x="237372" y="396597"/>
                  <a:pt x="227584" y="411076"/>
                  <a:pt x="230031" y="425757"/>
                </a:cubicBezTo>
                <a:cubicBezTo>
                  <a:pt x="235364" y="457753"/>
                  <a:pt x="253939" y="471686"/>
                  <a:pt x="274076" y="491823"/>
                </a:cubicBezTo>
                <a:cubicBezTo>
                  <a:pt x="276523" y="499164"/>
                  <a:pt x="279738" y="506291"/>
                  <a:pt x="281417" y="513845"/>
                </a:cubicBezTo>
                <a:cubicBezTo>
                  <a:pt x="284646" y="528374"/>
                  <a:pt x="280869" y="545268"/>
                  <a:pt x="288758" y="557889"/>
                </a:cubicBezTo>
                <a:cubicBezTo>
                  <a:pt x="294558" y="567169"/>
                  <a:pt x="308334" y="567676"/>
                  <a:pt x="318122" y="572570"/>
                </a:cubicBezTo>
                <a:cubicBezTo>
                  <a:pt x="315675" y="579911"/>
                  <a:pt x="316971" y="589949"/>
                  <a:pt x="310781" y="594592"/>
                </a:cubicBezTo>
                <a:cubicBezTo>
                  <a:pt x="295872" y="605773"/>
                  <a:pt x="276359" y="608903"/>
                  <a:pt x="259394" y="616614"/>
                </a:cubicBezTo>
                <a:cubicBezTo>
                  <a:pt x="249432" y="621142"/>
                  <a:pt x="239819" y="626401"/>
                  <a:pt x="230031" y="631295"/>
                </a:cubicBezTo>
                <a:cubicBezTo>
                  <a:pt x="274076" y="633742"/>
                  <a:pt x="320317" y="624686"/>
                  <a:pt x="362167" y="638636"/>
                </a:cubicBezTo>
                <a:cubicBezTo>
                  <a:pt x="373774" y="642505"/>
                  <a:pt x="340144" y="655764"/>
                  <a:pt x="340144" y="667999"/>
                </a:cubicBezTo>
                <a:cubicBezTo>
                  <a:pt x="340144" y="676822"/>
                  <a:pt x="353906" y="679582"/>
                  <a:pt x="362167" y="682680"/>
                </a:cubicBezTo>
                <a:cubicBezTo>
                  <a:pt x="373850" y="687061"/>
                  <a:pt x="386636" y="687574"/>
                  <a:pt x="398871" y="690021"/>
                </a:cubicBezTo>
                <a:cubicBezTo>
                  <a:pt x="401318" y="697362"/>
                  <a:pt x="401920" y="705605"/>
                  <a:pt x="406212" y="712043"/>
                </a:cubicBezTo>
                <a:cubicBezTo>
                  <a:pt x="411971" y="720681"/>
                  <a:pt x="423592" y="724779"/>
                  <a:pt x="428235" y="734064"/>
                </a:cubicBezTo>
                <a:cubicBezTo>
                  <a:pt x="463029" y="803648"/>
                  <a:pt x="412278" y="747472"/>
                  <a:pt x="450258" y="785449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H="1">
            <a:off x="4002884" y="3582236"/>
            <a:ext cx="180379" cy="857366"/>
          </a:xfrm>
          <a:custGeom>
            <a:avLst/>
            <a:gdLst>
              <a:gd name="connsiteX0" fmla="*/ 112577 w 450258"/>
              <a:gd name="connsiteY0" fmla="*/ 0 h 785449"/>
              <a:gd name="connsiteX1" fmla="*/ 39168 w 450258"/>
              <a:gd name="connsiteY1" fmla="*/ 7340 h 785449"/>
              <a:gd name="connsiteX2" fmla="*/ 2463 w 450258"/>
              <a:gd name="connsiteY2" fmla="*/ 22022 h 785449"/>
              <a:gd name="connsiteX3" fmla="*/ 9804 w 450258"/>
              <a:gd name="connsiteY3" fmla="*/ 58725 h 785449"/>
              <a:gd name="connsiteX4" fmla="*/ 31827 w 450258"/>
              <a:gd name="connsiteY4" fmla="*/ 66066 h 785449"/>
              <a:gd name="connsiteX5" fmla="*/ 61190 w 450258"/>
              <a:gd name="connsiteY5" fmla="*/ 73406 h 785449"/>
              <a:gd name="connsiteX6" fmla="*/ 97895 w 450258"/>
              <a:gd name="connsiteY6" fmla="*/ 102769 h 785449"/>
              <a:gd name="connsiteX7" fmla="*/ 112577 w 450258"/>
              <a:gd name="connsiteY7" fmla="*/ 139472 h 785449"/>
              <a:gd name="connsiteX8" fmla="*/ 141940 w 450258"/>
              <a:gd name="connsiteY8" fmla="*/ 154153 h 785449"/>
              <a:gd name="connsiteX9" fmla="*/ 185985 w 450258"/>
              <a:gd name="connsiteY9" fmla="*/ 176175 h 785449"/>
              <a:gd name="connsiteX10" fmla="*/ 193326 w 450258"/>
              <a:gd name="connsiteY10" fmla="*/ 198197 h 785449"/>
              <a:gd name="connsiteX11" fmla="*/ 112577 w 450258"/>
              <a:gd name="connsiteY11" fmla="*/ 234900 h 785449"/>
              <a:gd name="connsiteX12" fmla="*/ 90554 w 450258"/>
              <a:gd name="connsiteY12" fmla="*/ 242241 h 785449"/>
              <a:gd name="connsiteX13" fmla="*/ 119917 w 450258"/>
              <a:gd name="connsiteY13" fmla="*/ 249582 h 785449"/>
              <a:gd name="connsiteX14" fmla="*/ 208008 w 450258"/>
              <a:gd name="connsiteY14" fmla="*/ 264263 h 785449"/>
              <a:gd name="connsiteX15" fmla="*/ 244713 w 450258"/>
              <a:gd name="connsiteY15" fmla="*/ 300966 h 785449"/>
              <a:gd name="connsiteX16" fmla="*/ 230031 w 450258"/>
              <a:gd name="connsiteY16" fmla="*/ 345010 h 785449"/>
              <a:gd name="connsiteX17" fmla="*/ 237372 w 450258"/>
              <a:gd name="connsiteY17" fmla="*/ 381713 h 785449"/>
              <a:gd name="connsiteX18" fmla="*/ 230031 w 450258"/>
              <a:gd name="connsiteY18" fmla="*/ 425757 h 785449"/>
              <a:gd name="connsiteX19" fmla="*/ 274076 w 450258"/>
              <a:gd name="connsiteY19" fmla="*/ 491823 h 785449"/>
              <a:gd name="connsiteX20" fmla="*/ 281417 w 450258"/>
              <a:gd name="connsiteY20" fmla="*/ 513845 h 785449"/>
              <a:gd name="connsiteX21" fmla="*/ 288758 w 450258"/>
              <a:gd name="connsiteY21" fmla="*/ 557889 h 785449"/>
              <a:gd name="connsiteX22" fmla="*/ 318122 w 450258"/>
              <a:gd name="connsiteY22" fmla="*/ 572570 h 785449"/>
              <a:gd name="connsiteX23" fmla="*/ 310781 w 450258"/>
              <a:gd name="connsiteY23" fmla="*/ 594592 h 785449"/>
              <a:gd name="connsiteX24" fmla="*/ 259394 w 450258"/>
              <a:gd name="connsiteY24" fmla="*/ 616614 h 785449"/>
              <a:gd name="connsiteX25" fmla="*/ 230031 w 450258"/>
              <a:gd name="connsiteY25" fmla="*/ 631295 h 785449"/>
              <a:gd name="connsiteX26" fmla="*/ 362167 w 450258"/>
              <a:gd name="connsiteY26" fmla="*/ 638636 h 785449"/>
              <a:gd name="connsiteX27" fmla="*/ 340144 w 450258"/>
              <a:gd name="connsiteY27" fmla="*/ 667999 h 785449"/>
              <a:gd name="connsiteX28" fmla="*/ 362167 w 450258"/>
              <a:gd name="connsiteY28" fmla="*/ 682680 h 785449"/>
              <a:gd name="connsiteX29" fmla="*/ 398871 w 450258"/>
              <a:gd name="connsiteY29" fmla="*/ 690021 h 785449"/>
              <a:gd name="connsiteX30" fmla="*/ 406212 w 450258"/>
              <a:gd name="connsiteY30" fmla="*/ 712043 h 785449"/>
              <a:gd name="connsiteX31" fmla="*/ 428235 w 450258"/>
              <a:gd name="connsiteY31" fmla="*/ 734064 h 785449"/>
              <a:gd name="connsiteX32" fmla="*/ 450258 w 450258"/>
              <a:gd name="connsiteY32" fmla="*/ 785449 h 78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0258" h="785449">
                <a:moveTo>
                  <a:pt x="112577" y="0"/>
                </a:moveTo>
                <a:cubicBezTo>
                  <a:pt x="88107" y="2447"/>
                  <a:pt x="63282" y="2517"/>
                  <a:pt x="39168" y="7340"/>
                </a:cubicBezTo>
                <a:cubicBezTo>
                  <a:pt x="26246" y="9924"/>
                  <a:pt x="9001" y="10581"/>
                  <a:pt x="2463" y="22022"/>
                </a:cubicBezTo>
                <a:cubicBezTo>
                  <a:pt x="-3727" y="32855"/>
                  <a:pt x="2883" y="48344"/>
                  <a:pt x="9804" y="58725"/>
                </a:cubicBezTo>
                <a:cubicBezTo>
                  <a:pt x="14096" y="65163"/>
                  <a:pt x="24387" y="63940"/>
                  <a:pt x="31827" y="66066"/>
                </a:cubicBezTo>
                <a:cubicBezTo>
                  <a:pt x="41528" y="68837"/>
                  <a:pt x="51402" y="70959"/>
                  <a:pt x="61190" y="73406"/>
                </a:cubicBezTo>
                <a:cubicBezTo>
                  <a:pt x="70511" y="79619"/>
                  <a:pt x="91457" y="91503"/>
                  <a:pt x="97895" y="102769"/>
                </a:cubicBezTo>
                <a:cubicBezTo>
                  <a:pt x="104433" y="114210"/>
                  <a:pt x="104001" y="129468"/>
                  <a:pt x="112577" y="139472"/>
                </a:cubicBezTo>
                <a:cubicBezTo>
                  <a:pt x="119699" y="147780"/>
                  <a:pt x="132439" y="148724"/>
                  <a:pt x="141940" y="154153"/>
                </a:cubicBezTo>
                <a:cubicBezTo>
                  <a:pt x="181786" y="176922"/>
                  <a:pt x="145609" y="162717"/>
                  <a:pt x="185985" y="176175"/>
                </a:cubicBezTo>
                <a:cubicBezTo>
                  <a:pt x="188432" y="183516"/>
                  <a:pt x="198362" y="192322"/>
                  <a:pt x="193326" y="198197"/>
                </a:cubicBezTo>
                <a:cubicBezTo>
                  <a:pt x="169973" y="225442"/>
                  <a:pt x="142263" y="226419"/>
                  <a:pt x="112577" y="234900"/>
                </a:cubicBezTo>
                <a:cubicBezTo>
                  <a:pt x="105137" y="237026"/>
                  <a:pt x="97895" y="239794"/>
                  <a:pt x="90554" y="242241"/>
                </a:cubicBezTo>
                <a:cubicBezTo>
                  <a:pt x="100342" y="244688"/>
                  <a:pt x="110001" y="247723"/>
                  <a:pt x="119917" y="249582"/>
                </a:cubicBezTo>
                <a:cubicBezTo>
                  <a:pt x="149176" y="255068"/>
                  <a:pt x="208008" y="264263"/>
                  <a:pt x="208008" y="264263"/>
                </a:cubicBezTo>
                <a:cubicBezTo>
                  <a:pt x="217796" y="270788"/>
                  <a:pt x="244713" y="284653"/>
                  <a:pt x="244713" y="300966"/>
                </a:cubicBezTo>
                <a:cubicBezTo>
                  <a:pt x="244713" y="316442"/>
                  <a:pt x="230031" y="345010"/>
                  <a:pt x="230031" y="345010"/>
                </a:cubicBezTo>
                <a:cubicBezTo>
                  <a:pt x="232478" y="357244"/>
                  <a:pt x="237372" y="369236"/>
                  <a:pt x="237372" y="381713"/>
                </a:cubicBezTo>
                <a:cubicBezTo>
                  <a:pt x="237372" y="396597"/>
                  <a:pt x="227584" y="411076"/>
                  <a:pt x="230031" y="425757"/>
                </a:cubicBezTo>
                <a:cubicBezTo>
                  <a:pt x="235364" y="457753"/>
                  <a:pt x="253939" y="471686"/>
                  <a:pt x="274076" y="491823"/>
                </a:cubicBezTo>
                <a:cubicBezTo>
                  <a:pt x="276523" y="499164"/>
                  <a:pt x="279738" y="506291"/>
                  <a:pt x="281417" y="513845"/>
                </a:cubicBezTo>
                <a:cubicBezTo>
                  <a:pt x="284646" y="528374"/>
                  <a:pt x="280869" y="545268"/>
                  <a:pt x="288758" y="557889"/>
                </a:cubicBezTo>
                <a:cubicBezTo>
                  <a:pt x="294558" y="567169"/>
                  <a:pt x="308334" y="567676"/>
                  <a:pt x="318122" y="572570"/>
                </a:cubicBezTo>
                <a:cubicBezTo>
                  <a:pt x="315675" y="579911"/>
                  <a:pt x="316971" y="589949"/>
                  <a:pt x="310781" y="594592"/>
                </a:cubicBezTo>
                <a:cubicBezTo>
                  <a:pt x="295872" y="605773"/>
                  <a:pt x="276359" y="608903"/>
                  <a:pt x="259394" y="616614"/>
                </a:cubicBezTo>
                <a:cubicBezTo>
                  <a:pt x="249432" y="621142"/>
                  <a:pt x="239819" y="626401"/>
                  <a:pt x="230031" y="631295"/>
                </a:cubicBezTo>
                <a:cubicBezTo>
                  <a:pt x="274076" y="633742"/>
                  <a:pt x="320317" y="624686"/>
                  <a:pt x="362167" y="638636"/>
                </a:cubicBezTo>
                <a:cubicBezTo>
                  <a:pt x="373774" y="642505"/>
                  <a:pt x="340144" y="655764"/>
                  <a:pt x="340144" y="667999"/>
                </a:cubicBezTo>
                <a:cubicBezTo>
                  <a:pt x="340144" y="676822"/>
                  <a:pt x="353906" y="679582"/>
                  <a:pt x="362167" y="682680"/>
                </a:cubicBezTo>
                <a:cubicBezTo>
                  <a:pt x="373850" y="687061"/>
                  <a:pt x="386636" y="687574"/>
                  <a:pt x="398871" y="690021"/>
                </a:cubicBezTo>
                <a:cubicBezTo>
                  <a:pt x="401318" y="697362"/>
                  <a:pt x="401920" y="705605"/>
                  <a:pt x="406212" y="712043"/>
                </a:cubicBezTo>
                <a:cubicBezTo>
                  <a:pt x="411971" y="720681"/>
                  <a:pt x="423592" y="724779"/>
                  <a:pt x="428235" y="734064"/>
                </a:cubicBezTo>
                <a:cubicBezTo>
                  <a:pt x="463029" y="803648"/>
                  <a:pt x="412278" y="747472"/>
                  <a:pt x="450258" y="785449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H="1">
            <a:off x="4386379" y="3676176"/>
            <a:ext cx="328407" cy="805982"/>
          </a:xfrm>
          <a:custGeom>
            <a:avLst/>
            <a:gdLst>
              <a:gd name="connsiteX0" fmla="*/ 112577 w 450258"/>
              <a:gd name="connsiteY0" fmla="*/ 0 h 785449"/>
              <a:gd name="connsiteX1" fmla="*/ 39168 w 450258"/>
              <a:gd name="connsiteY1" fmla="*/ 7340 h 785449"/>
              <a:gd name="connsiteX2" fmla="*/ 2463 w 450258"/>
              <a:gd name="connsiteY2" fmla="*/ 22022 h 785449"/>
              <a:gd name="connsiteX3" fmla="*/ 9804 w 450258"/>
              <a:gd name="connsiteY3" fmla="*/ 58725 h 785449"/>
              <a:gd name="connsiteX4" fmla="*/ 31827 w 450258"/>
              <a:gd name="connsiteY4" fmla="*/ 66066 h 785449"/>
              <a:gd name="connsiteX5" fmla="*/ 61190 w 450258"/>
              <a:gd name="connsiteY5" fmla="*/ 73406 h 785449"/>
              <a:gd name="connsiteX6" fmla="*/ 97895 w 450258"/>
              <a:gd name="connsiteY6" fmla="*/ 102769 h 785449"/>
              <a:gd name="connsiteX7" fmla="*/ 112577 w 450258"/>
              <a:gd name="connsiteY7" fmla="*/ 139472 h 785449"/>
              <a:gd name="connsiteX8" fmla="*/ 141940 w 450258"/>
              <a:gd name="connsiteY8" fmla="*/ 154153 h 785449"/>
              <a:gd name="connsiteX9" fmla="*/ 185985 w 450258"/>
              <a:gd name="connsiteY9" fmla="*/ 176175 h 785449"/>
              <a:gd name="connsiteX10" fmla="*/ 193326 w 450258"/>
              <a:gd name="connsiteY10" fmla="*/ 198197 h 785449"/>
              <a:gd name="connsiteX11" fmla="*/ 112577 w 450258"/>
              <a:gd name="connsiteY11" fmla="*/ 234900 h 785449"/>
              <a:gd name="connsiteX12" fmla="*/ 90554 w 450258"/>
              <a:gd name="connsiteY12" fmla="*/ 242241 h 785449"/>
              <a:gd name="connsiteX13" fmla="*/ 119917 w 450258"/>
              <a:gd name="connsiteY13" fmla="*/ 249582 h 785449"/>
              <a:gd name="connsiteX14" fmla="*/ 208008 w 450258"/>
              <a:gd name="connsiteY14" fmla="*/ 264263 h 785449"/>
              <a:gd name="connsiteX15" fmla="*/ 244713 w 450258"/>
              <a:gd name="connsiteY15" fmla="*/ 300966 h 785449"/>
              <a:gd name="connsiteX16" fmla="*/ 230031 w 450258"/>
              <a:gd name="connsiteY16" fmla="*/ 345010 h 785449"/>
              <a:gd name="connsiteX17" fmla="*/ 237372 w 450258"/>
              <a:gd name="connsiteY17" fmla="*/ 381713 h 785449"/>
              <a:gd name="connsiteX18" fmla="*/ 230031 w 450258"/>
              <a:gd name="connsiteY18" fmla="*/ 425757 h 785449"/>
              <a:gd name="connsiteX19" fmla="*/ 274076 w 450258"/>
              <a:gd name="connsiteY19" fmla="*/ 491823 h 785449"/>
              <a:gd name="connsiteX20" fmla="*/ 281417 w 450258"/>
              <a:gd name="connsiteY20" fmla="*/ 513845 h 785449"/>
              <a:gd name="connsiteX21" fmla="*/ 288758 w 450258"/>
              <a:gd name="connsiteY21" fmla="*/ 557889 h 785449"/>
              <a:gd name="connsiteX22" fmla="*/ 318122 w 450258"/>
              <a:gd name="connsiteY22" fmla="*/ 572570 h 785449"/>
              <a:gd name="connsiteX23" fmla="*/ 310781 w 450258"/>
              <a:gd name="connsiteY23" fmla="*/ 594592 h 785449"/>
              <a:gd name="connsiteX24" fmla="*/ 259394 w 450258"/>
              <a:gd name="connsiteY24" fmla="*/ 616614 h 785449"/>
              <a:gd name="connsiteX25" fmla="*/ 230031 w 450258"/>
              <a:gd name="connsiteY25" fmla="*/ 631295 h 785449"/>
              <a:gd name="connsiteX26" fmla="*/ 362167 w 450258"/>
              <a:gd name="connsiteY26" fmla="*/ 638636 h 785449"/>
              <a:gd name="connsiteX27" fmla="*/ 340144 w 450258"/>
              <a:gd name="connsiteY27" fmla="*/ 667999 h 785449"/>
              <a:gd name="connsiteX28" fmla="*/ 362167 w 450258"/>
              <a:gd name="connsiteY28" fmla="*/ 682680 h 785449"/>
              <a:gd name="connsiteX29" fmla="*/ 398871 w 450258"/>
              <a:gd name="connsiteY29" fmla="*/ 690021 h 785449"/>
              <a:gd name="connsiteX30" fmla="*/ 406212 w 450258"/>
              <a:gd name="connsiteY30" fmla="*/ 712043 h 785449"/>
              <a:gd name="connsiteX31" fmla="*/ 428235 w 450258"/>
              <a:gd name="connsiteY31" fmla="*/ 734064 h 785449"/>
              <a:gd name="connsiteX32" fmla="*/ 450258 w 450258"/>
              <a:gd name="connsiteY32" fmla="*/ 785449 h 78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0258" h="785449">
                <a:moveTo>
                  <a:pt x="112577" y="0"/>
                </a:moveTo>
                <a:cubicBezTo>
                  <a:pt x="88107" y="2447"/>
                  <a:pt x="63282" y="2517"/>
                  <a:pt x="39168" y="7340"/>
                </a:cubicBezTo>
                <a:cubicBezTo>
                  <a:pt x="26246" y="9924"/>
                  <a:pt x="9001" y="10581"/>
                  <a:pt x="2463" y="22022"/>
                </a:cubicBezTo>
                <a:cubicBezTo>
                  <a:pt x="-3727" y="32855"/>
                  <a:pt x="2883" y="48344"/>
                  <a:pt x="9804" y="58725"/>
                </a:cubicBezTo>
                <a:cubicBezTo>
                  <a:pt x="14096" y="65163"/>
                  <a:pt x="24387" y="63940"/>
                  <a:pt x="31827" y="66066"/>
                </a:cubicBezTo>
                <a:cubicBezTo>
                  <a:pt x="41528" y="68837"/>
                  <a:pt x="51402" y="70959"/>
                  <a:pt x="61190" y="73406"/>
                </a:cubicBezTo>
                <a:cubicBezTo>
                  <a:pt x="70511" y="79619"/>
                  <a:pt x="91457" y="91503"/>
                  <a:pt x="97895" y="102769"/>
                </a:cubicBezTo>
                <a:cubicBezTo>
                  <a:pt x="104433" y="114210"/>
                  <a:pt x="104001" y="129468"/>
                  <a:pt x="112577" y="139472"/>
                </a:cubicBezTo>
                <a:cubicBezTo>
                  <a:pt x="119699" y="147780"/>
                  <a:pt x="132439" y="148724"/>
                  <a:pt x="141940" y="154153"/>
                </a:cubicBezTo>
                <a:cubicBezTo>
                  <a:pt x="181786" y="176922"/>
                  <a:pt x="145609" y="162717"/>
                  <a:pt x="185985" y="176175"/>
                </a:cubicBezTo>
                <a:cubicBezTo>
                  <a:pt x="188432" y="183516"/>
                  <a:pt x="198362" y="192322"/>
                  <a:pt x="193326" y="198197"/>
                </a:cubicBezTo>
                <a:cubicBezTo>
                  <a:pt x="169973" y="225442"/>
                  <a:pt x="142263" y="226419"/>
                  <a:pt x="112577" y="234900"/>
                </a:cubicBezTo>
                <a:cubicBezTo>
                  <a:pt x="105137" y="237026"/>
                  <a:pt x="97895" y="239794"/>
                  <a:pt x="90554" y="242241"/>
                </a:cubicBezTo>
                <a:cubicBezTo>
                  <a:pt x="100342" y="244688"/>
                  <a:pt x="110001" y="247723"/>
                  <a:pt x="119917" y="249582"/>
                </a:cubicBezTo>
                <a:cubicBezTo>
                  <a:pt x="149176" y="255068"/>
                  <a:pt x="208008" y="264263"/>
                  <a:pt x="208008" y="264263"/>
                </a:cubicBezTo>
                <a:cubicBezTo>
                  <a:pt x="217796" y="270788"/>
                  <a:pt x="244713" y="284653"/>
                  <a:pt x="244713" y="300966"/>
                </a:cubicBezTo>
                <a:cubicBezTo>
                  <a:pt x="244713" y="316442"/>
                  <a:pt x="230031" y="345010"/>
                  <a:pt x="230031" y="345010"/>
                </a:cubicBezTo>
                <a:cubicBezTo>
                  <a:pt x="232478" y="357244"/>
                  <a:pt x="237372" y="369236"/>
                  <a:pt x="237372" y="381713"/>
                </a:cubicBezTo>
                <a:cubicBezTo>
                  <a:pt x="237372" y="396597"/>
                  <a:pt x="227584" y="411076"/>
                  <a:pt x="230031" y="425757"/>
                </a:cubicBezTo>
                <a:cubicBezTo>
                  <a:pt x="235364" y="457753"/>
                  <a:pt x="253939" y="471686"/>
                  <a:pt x="274076" y="491823"/>
                </a:cubicBezTo>
                <a:cubicBezTo>
                  <a:pt x="276523" y="499164"/>
                  <a:pt x="279738" y="506291"/>
                  <a:pt x="281417" y="513845"/>
                </a:cubicBezTo>
                <a:cubicBezTo>
                  <a:pt x="284646" y="528374"/>
                  <a:pt x="280869" y="545268"/>
                  <a:pt x="288758" y="557889"/>
                </a:cubicBezTo>
                <a:cubicBezTo>
                  <a:pt x="294558" y="567169"/>
                  <a:pt x="308334" y="567676"/>
                  <a:pt x="318122" y="572570"/>
                </a:cubicBezTo>
                <a:cubicBezTo>
                  <a:pt x="315675" y="579911"/>
                  <a:pt x="316971" y="589949"/>
                  <a:pt x="310781" y="594592"/>
                </a:cubicBezTo>
                <a:cubicBezTo>
                  <a:pt x="295872" y="605773"/>
                  <a:pt x="276359" y="608903"/>
                  <a:pt x="259394" y="616614"/>
                </a:cubicBezTo>
                <a:cubicBezTo>
                  <a:pt x="249432" y="621142"/>
                  <a:pt x="239819" y="626401"/>
                  <a:pt x="230031" y="631295"/>
                </a:cubicBezTo>
                <a:cubicBezTo>
                  <a:pt x="274076" y="633742"/>
                  <a:pt x="320317" y="624686"/>
                  <a:pt x="362167" y="638636"/>
                </a:cubicBezTo>
                <a:cubicBezTo>
                  <a:pt x="373774" y="642505"/>
                  <a:pt x="340144" y="655764"/>
                  <a:pt x="340144" y="667999"/>
                </a:cubicBezTo>
                <a:cubicBezTo>
                  <a:pt x="340144" y="676822"/>
                  <a:pt x="353906" y="679582"/>
                  <a:pt x="362167" y="682680"/>
                </a:cubicBezTo>
                <a:cubicBezTo>
                  <a:pt x="373850" y="687061"/>
                  <a:pt x="386636" y="687574"/>
                  <a:pt x="398871" y="690021"/>
                </a:cubicBezTo>
                <a:cubicBezTo>
                  <a:pt x="401318" y="697362"/>
                  <a:pt x="401920" y="705605"/>
                  <a:pt x="406212" y="712043"/>
                </a:cubicBezTo>
                <a:cubicBezTo>
                  <a:pt x="411971" y="720681"/>
                  <a:pt x="423592" y="724779"/>
                  <a:pt x="428235" y="734064"/>
                </a:cubicBezTo>
                <a:cubicBezTo>
                  <a:pt x="463029" y="803648"/>
                  <a:pt x="412278" y="747472"/>
                  <a:pt x="450258" y="785449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704" y="3073412"/>
            <a:ext cx="3479936" cy="15658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22581" y="4661311"/>
            <a:ext cx="158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Power (out)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8490" y="5948513"/>
            <a:ext cx="535727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dirty="0"/>
              <a:t>Electrical Power (in) = RF Power (out) + Heat (out)</a:t>
            </a:r>
          </a:p>
          <a:p>
            <a:pPr lvl="1" algn="ctr"/>
            <a:endParaRPr lang="en-US" dirty="0"/>
          </a:p>
          <a:p>
            <a:pPr lvl="1" algn="ctr"/>
            <a:r>
              <a:rPr lang="en-US" dirty="0"/>
              <a:t>Electrical Power (in) &gt; RF Power (out)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5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Energy</a:t>
            </a:r>
          </a:p>
          <a:p>
            <a:pPr lvl="1"/>
            <a:r>
              <a:rPr lang="en-US" dirty="0"/>
              <a:t>The ability of a system to do work</a:t>
            </a:r>
          </a:p>
          <a:p>
            <a:pPr lvl="1"/>
            <a:r>
              <a:rPr lang="en-US" dirty="0"/>
              <a:t>A property of objects which can be transferred to other objects or converted to different forms, but cannot be created or destroyed  -&gt; conservation of energy</a:t>
            </a:r>
          </a:p>
          <a:p>
            <a:pPr lvl="1"/>
            <a:r>
              <a:rPr lang="en-US" dirty="0"/>
              <a:t>Types of energy</a:t>
            </a:r>
          </a:p>
          <a:p>
            <a:pPr lvl="2"/>
            <a:r>
              <a:rPr lang="en-US" dirty="0"/>
              <a:t>Kinetic</a:t>
            </a:r>
          </a:p>
          <a:p>
            <a:pPr lvl="2"/>
            <a:r>
              <a:rPr lang="en-US" dirty="0"/>
              <a:t>Potential</a:t>
            </a:r>
          </a:p>
          <a:p>
            <a:pPr lvl="2"/>
            <a:r>
              <a:rPr lang="en-US" dirty="0"/>
              <a:t>Chemical</a:t>
            </a:r>
          </a:p>
          <a:p>
            <a:pPr lvl="2"/>
            <a:r>
              <a:rPr lang="en-US" dirty="0"/>
              <a:t>Elastic</a:t>
            </a:r>
          </a:p>
          <a:p>
            <a:pPr lvl="2"/>
            <a:r>
              <a:rPr lang="en-US" dirty="0"/>
              <a:t>Radiant</a:t>
            </a:r>
          </a:p>
          <a:p>
            <a:pPr lvl="2"/>
            <a:r>
              <a:rPr lang="en-US" dirty="0"/>
              <a:t>Thermal</a:t>
            </a:r>
          </a:p>
          <a:p>
            <a:pPr lvl="2"/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39" y="3384039"/>
            <a:ext cx="3772506" cy="28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7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Remember - Power is the rate at which electrical energy is being used (energy / second) so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Energy is Power multiplied by time</a:t>
            </a:r>
          </a:p>
          <a:p>
            <a:r>
              <a:rPr lang="is-IS" dirty="0"/>
              <a:t>Measured in several ways, most useful for us would be </a:t>
            </a:r>
            <a:r>
              <a:rPr lang="en-US" dirty="0"/>
              <a:t>W</a:t>
            </a:r>
            <a:r>
              <a:rPr lang="is-IS" dirty="0"/>
              <a:t>att-hours (Wh)</a:t>
            </a:r>
          </a:p>
          <a:p>
            <a:r>
              <a:rPr lang="is-IS" dirty="0"/>
              <a:t>BUT since we are almost always working with constant voltages we sometimes will leave voltage out and look at:</a:t>
            </a:r>
          </a:p>
          <a:p>
            <a:pPr lvl="1"/>
            <a:r>
              <a:rPr lang="is-IS" dirty="0"/>
              <a:t>Amp-Hours (Ah)</a:t>
            </a:r>
          </a:p>
          <a:p>
            <a:pPr lvl="1"/>
            <a:r>
              <a:rPr lang="en-US" dirty="0"/>
              <a:t>M</a:t>
            </a:r>
            <a:r>
              <a:rPr lang="is-IS" dirty="0"/>
              <a:t>illiamp-hours (mAh)</a:t>
            </a:r>
          </a:p>
          <a:p>
            <a:pPr marL="0" indent="0">
              <a:buNone/>
            </a:pPr>
            <a:r>
              <a:rPr lang="is-IS" dirty="0"/>
              <a:t>	more on that later...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716" y="4528972"/>
            <a:ext cx="1848190" cy="17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4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first we need a power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963549"/>
            <a:ext cx="3810000" cy="2019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75172" y="3618939"/>
            <a:ext cx="1108475" cy="92492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1354" y="3604435"/>
            <a:ext cx="8265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00.0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92469" y="2649974"/>
            <a:ext cx="858885" cy="11891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26087" y="2280642"/>
            <a:ext cx="154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 (volts)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217070" y="4421863"/>
            <a:ext cx="1334284" cy="860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5147" y="5307782"/>
            <a:ext cx="160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(amps)</a:t>
            </a:r>
          </a:p>
        </p:txBody>
      </p:sp>
    </p:spTree>
    <p:extLst>
      <p:ext uri="{BB962C8B-B14F-4D97-AF65-F5344CB8AC3E}">
        <p14:creationId xmlns:p14="http://schemas.microsoft.com/office/powerpoint/2010/main" val="39064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set up, radio turned 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8" y="3780698"/>
            <a:ext cx="3251200" cy="2438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642720" y="5433834"/>
            <a:ext cx="13360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42720" y="5358674"/>
            <a:ext cx="13360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732481" y="5112009"/>
            <a:ext cx="2134144" cy="367622"/>
          </a:xfrm>
          <a:prstGeom prst="curvedConnector2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1870" y="3211636"/>
            <a:ext cx="361589" cy="1915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2" y="4388866"/>
            <a:ext cx="3341911" cy="17712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30963" y="4960529"/>
            <a:ext cx="989517" cy="8776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9810" y="4974009"/>
            <a:ext cx="80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13.8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00.0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433881" y="5358674"/>
            <a:ext cx="1159879" cy="29362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92993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1936</Words>
  <Application>Microsoft Macintosh PowerPoint</Application>
  <PresentationFormat>On-screen Show (4:3)</PresentationFormat>
  <Paragraphs>299</Paragraphs>
  <Slides>44</Slides>
  <Notes>2</Notes>
  <HiddenSlides>23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Office Theme</vt:lpstr>
      <vt:lpstr>Foster City Amateur Radio Emergency Service® (ARES®) </vt:lpstr>
      <vt:lpstr>Agenda</vt:lpstr>
      <vt:lpstr>How much do I need?</vt:lpstr>
      <vt:lpstr>Definitions</vt:lpstr>
      <vt:lpstr>Electrical Power vs. RF Power</vt:lpstr>
      <vt:lpstr>Definitions</vt:lpstr>
      <vt:lpstr>Energy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What did we learn? </vt:lpstr>
      <vt:lpstr>An interesting question</vt:lpstr>
      <vt:lpstr>A little math</vt:lpstr>
      <vt:lpstr>Another question</vt:lpstr>
      <vt:lpstr>Radio Power Needs</vt:lpstr>
      <vt:lpstr>Power Sources</vt:lpstr>
      <vt:lpstr>AC/DC Power Supplies</vt:lpstr>
      <vt:lpstr>Batteries</vt:lpstr>
      <vt:lpstr>Battery Chemistries</vt:lpstr>
      <vt:lpstr>Lead-Acid Battery Types</vt:lpstr>
      <vt:lpstr>Battery Capacity</vt:lpstr>
      <vt:lpstr>Battery Capacity</vt:lpstr>
      <vt:lpstr>Solar</vt:lpstr>
      <vt:lpstr>Solar</vt:lpstr>
      <vt:lpstr>Generators</vt:lpstr>
      <vt:lpstr>Whole House Solutions</vt:lpstr>
      <vt:lpstr>Whole House Solutions</vt:lpstr>
      <vt:lpstr>Other Alternatives</vt:lpstr>
      <vt:lpstr>Other Alternatives</vt:lpstr>
      <vt:lpstr>Other Alternatives</vt:lpstr>
      <vt:lpstr>Plugging it all together</vt:lpstr>
      <vt:lpstr>What about HTs?</vt:lpstr>
      <vt:lpstr>Evaluating your own needs</vt:lpstr>
      <vt:lpstr>Evaluating your own needs</vt:lpstr>
      <vt:lpstr>Remember the Example</vt:lpstr>
      <vt:lpstr>Evaluating your needs</vt:lpstr>
      <vt:lpstr>Safety</vt:lpstr>
      <vt:lpstr>Safety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 City Amateur Radio Emergency Service® (ARES®) </dc:title>
  <dc:creator>MICHAEL RADOVANCEVICH</dc:creator>
  <cp:lastModifiedBy>Michael Radovancevich</cp:lastModifiedBy>
  <cp:revision>74</cp:revision>
  <dcterms:created xsi:type="dcterms:W3CDTF">2013-01-15T02:22:44Z</dcterms:created>
  <dcterms:modified xsi:type="dcterms:W3CDTF">2026-03-09T20:24:40Z</dcterms:modified>
</cp:coreProperties>
</file>