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490" r:id="rId3"/>
    <p:sldId id="8053" r:id="rId4"/>
    <p:sldId id="8015" r:id="rId5"/>
    <p:sldId id="7992" r:id="rId6"/>
    <p:sldId id="8097" r:id="rId7"/>
    <p:sldId id="8060" r:id="rId8"/>
    <p:sldId id="8122" r:id="rId9"/>
    <p:sldId id="8104" r:id="rId10"/>
    <p:sldId id="8108" r:id="rId11"/>
    <p:sldId id="8075" r:id="rId12"/>
    <p:sldId id="8123" r:id="rId13"/>
    <p:sldId id="8120" r:id="rId14"/>
    <p:sldId id="8105" r:id="rId15"/>
    <p:sldId id="8106" r:id="rId16"/>
    <p:sldId id="8112" r:id="rId17"/>
    <p:sldId id="8129" r:id="rId18"/>
    <p:sldId id="8086" r:id="rId19"/>
    <p:sldId id="8119" r:id="rId20"/>
    <p:sldId id="8124" r:id="rId21"/>
    <p:sldId id="8118" r:id="rId22"/>
    <p:sldId id="8113" r:id="rId23"/>
    <p:sldId id="8096" r:id="rId24"/>
    <p:sldId id="8117" r:id="rId25"/>
    <p:sldId id="8059" r:id="rId26"/>
    <p:sldId id="8115" r:id="rId27"/>
    <p:sldId id="8093" r:id="rId28"/>
    <p:sldId id="8109" r:id="rId29"/>
    <p:sldId id="8116" r:id="rId30"/>
    <p:sldId id="8111" r:id="rId31"/>
    <p:sldId id="8126" r:id="rId32"/>
    <p:sldId id="8061" r:id="rId33"/>
    <p:sldId id="8090" r:id="rId34"/>
    <p:sldId id="8078" r:id="rId35"/>
    <p:sldId id="8127" r:id="rId36"/>
    <p:sldId id="8102" r:id="rId37"/>
    <p:sldId id="8100" r:id="rId38"/>
    <p:sldId id="8125" r:id="rId39"/>
    <p:sldId id="8066" r:id="rId40"/>
    <p:sldId id="8133" r:id="rId41"/>
    <p:sldId id="8132" r:id="rId42"/>
    <p:sldId id="8067" r:id="rId43"/>
    <p:sldId id="8092" r:id="rId44"/>
    <p:sldId id="8069" r:id="rId45"/>
    <p:sldId id="751" r:id="rId46"/>
    <p:sldId id="716" r:id="rId47"/>
    <p:sldId id="8114" r:id="rId48"/>
    <p:sldId id="8098" r:id="rId49"/>
    <p:sldId id="8091" r:id="rId50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Gochnour" initials="NG" lastIdx="1" clrIdx="0">
    <p:extLst>
      <p:ext uri="{19B8F6BF-5375-455C-9EA6-DF929625EA0E}">
        <p15:presenceInfo xmlns:p15="http://schemas.microsoft.com/office/powerpoint/2012/main" userId="a5fee42b2a9b6ef1" providerId="Windows Live"/>
      </p:ext>
    </p:extLst>
  </p:cmAuthor>
  <p:cmAuthor id="2" name="JOSHUA GEORGE SPOLSDOFF" initials="JGS" lastIdx="1" clrIdx="1">
    <p:extLst>
      <p:ext uri="{19B8F6BF-5375-455C-9EA6-DF929625EA0E}">
        <p15:presenceInfo xmlns:p15="http://schemas.microsoft.com/office/powerpoint/2012/main" userId="S-1-5-21-1599696121-1964574698-334091239-74491" providerId="AD"/>
      </p:ext>
    </p:extLst>
  </p:cmAuthor>
  <p:cmAuthor id="3" name="John Downen" initials="JD" lastIdx="1" clrIdx="2">
    <p:extLst>
      <p:ext uri="{19B8F6BF-5375-455C-9EA6-DF929625EA0E}">
        <p15:presenceInfo xmlns:p15="http://schemas.microsoft.com/office/powerpoint/2012/main" userId="S-1-5-21-1599696121-1964574698-334091239-924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6"/>
    <p:restoredTop sz="85174"/>
  </p:normalViewPr>
  <p:slideViewPr>
    <p:cSldViewPr snapToGrid="0" snapToObjects="1">
      <p:cViewPr varScale="1">
        <p:scale>
          <a:sx n="123" d="100"/>
          <a:sy n="123" d="100"/>
        </p:scale>
        <p:origin x="1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u0522294\AppData\Local\Temp\HHD_C_Report_2021Q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392230378754758E-2"/>
          <c:y val="0.20063470617519433"/>
          <c:w val="0.88838135585863243"/>
          <c:h val="0.627825358368665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'[HHD_C_Report_2021Q4.xlsx]Page 6 Data'!$B$4</c:f>
              <c:strCache>
                <c:ptCount val="1"/>
                <c:pt idx="0">
                  <c:v>&lt;620</c:v>
                </c:pt>
              </c:strCache>
            </c:strRef>
          </c:tx>
          <c:spPr>
            <a:solidFill>
              <a:srgbClr val="046C9D"/>
            </a:solidFill>
          </c:spPr>
          <c:invertIfNegative val="0"/>
          <c:cat>
            <c:strRef>
              <c:f>HHD_C_Report_2021Q4.xlsx!Page6_Date</c:f>
              <c:strCache>
                <c:ptCount val="76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</c:strCache>
            </c:strRef>
          </c:cat>
          <c:val>
            <c:numRef>
              <c:f>HHD_C_Report_2021Q4.xlsx!Page6_620</c:f>
              <c:numCache>
                <c:formatCode>0.00</c:formatCode>
                <c:ptCount val="76"/>
                <c:pt idx="0">
                  <c:v>72.19</c:v>
                </c:pt>
                <c:pt idx="1">
                  <c:v>71.41</c:v>
                </c:pt>
                <c:pt idx="2">
                  <c:v>78.150000000000006</c:v>
                </c:pt>
                <c:pt idx="3">
                  <c:v>90.06</c:v>
                </c:pt>
                <c:pt idx="4">
                  <c:v>79.290000000000006</c:v>
                </c:pt>
                <c:pt idx="5">
                  <c:v>87.96</c:v>
                </c:pt>
                <c:pt idx="6">
                  <c:v>96.66</c:v>
                </c:pt>
                <c:pt idx="7">
                  <c:v>88.88</c:v>
                </c:pt>
                <c:pt idx="8">
                  <c:v>84.55</c:v>
                </c:pt>
                <c:pt idx="9">
                  <c:v>87.04</c:v>
                </c:pt>
                <c:pt idx="10">
                  <c:v>83.95</c:v>
                </c:pt>
                <c:pt idx="11">
                  <c:v>87.04</c:v>
                </c:pt>
                <c:pt idx="12">
                  <c:v>87.61</c:v>
                </c:pt>
                <c:pt idx="13">
                  <c:v>100.21</c:v>
                </c:pt>
                <c:pt idx="14">
                  <c:v>95.41</c:v>
                </c:pt>
                <c:pt idx="15">
                  <c:v>92.82</c:v>
                </c:pt>
                <c:pt idx="16">
                  <c:v>114.58</c:v>
                </c:pt>
                <c:pt idx="17">
                  <c:v>83.17</c:v>
                </c:pt>
                <c:pt idx="18">
                  <c:v>81.25</c:v>
                </c:pt>
                <c:pt idx="19">
                  <c:v>53.46</c:v>
                </c:pt>
                <c:pt idx="20">
                  <c:v>45.92</c:v>
                </c:pt>
                <c:pt idx="21">
                  <c:v>45.04</c:v>
                </c:pt>
                <c:pt idx="22">
                  <c:v>34.78</c:v>
                </c:pt>
                <c:pt idx="23">
                  <c:v>29.66</c:v>
                </c:pt>
                <c:pt idx="24">
                  <c:v>31.26</c:v>
                </c:pt>
                <c:pt idx="25">
                  <c:v>25.83</c:v>
                </c:pt>
                <c:pt idx="26">
                  <c:v>24.25</c:v>
                </c:pt>
                <c:pt idx="27">
                  <c:v>22.01</c:v>
                </c:pt>
                <c:pt idx="28">
                  <c:v>24.06</c:v>
                </c:pt>
                <c:pt idx="29">
                  <c:v>16.53</c:v>
                </c:pt>
                <c:pt idx="30">
                  <c:v>17.62</c:v>
                </c:pt>
                <c:pt idx="31">
                  <c:v>18.87</c:v>
                </c:pt>
                <c:pt idx="32">
                  <c:v>13.01</c:v>
                </c:pt>
                <c:pt idx="33">
                  <c:v>11.62</c:v>
                </c:pt>
                <c:pt idx="34">
                  <c:v>12.89</c:v>
                </c:pt>
                <c:pt idx="35">
                  <c:v>15.7</c:v>
                </c:pt>
                <c:pt idx="36">
                  <c:v>13.03</c:v>
                </c:pt>
                <c:pt idx="37">
                  <c:v>10.82</c:v>
                </c:pt>
                <c:pt idx="38">
                  <c:v>15.44</c:v>
                </c:pt>
                <c:pt idx="39">
                  <c:v>16.43</c:v>
                </c:pt>
                <c:pt idx="40">
                  <c:v>16</c:v>
                </c:pt>
                <c:pt idx="41">
                  <c:v>18.420000000000002</c:v>
                </c:pt>
                <c:pt idx="42">
                  <c:v>16.8</c:v>
                </c:pt>
                <c:pt idx="43">
                  <c:v>16.22</c:v>
                </c:pt>
                <c:pt idx="44">
                  <c:v>16.190000000000001</c:v>
                </c:pt>
                <c:pt idx="45">
                  <c:v>11.77</c:v>
                </c:pt>
                <c:pt idx="46">
                  <c:v>16.350000000000001</c:v>
                </c:pt>
                <c:pt idx="47">
                  <c:v>14.92</c:v>
                </c:pt>
                <c:pt idx="48">
                  <c:v>14.97</c:v>
                </c:pt>
                <c:pt idx="49">
                  <c:v>16.2</c:v>
                </c:pt>
                <c:pt idx="50">
                  <c:v>15.88</c:v>
                </c:pt>
                <c:pt idx="51">
                  <c:v>21.4</c:v>
                </c:pt>
                <c:pt idx="52">
                  <c:v>15.4</c:v>
                </c:pt>
                <c:pt idx="53">
                  <c:v>14.55</c:v>
                </c:pt>
                <c:pt idx="54">
                  <c:v>15.76</c:v>
                </c:pt>
                <c:pt idx="55">
                  <c:v>22.82</c:v>
                </c:pt>
                <c:pt idx="56">
                  <c:v>17.72</c:v>
                </c:pt>
                <c:pt idx="57">
                  <c:v>15.22</c:v>
                </c:pt>
                <c:pt idx="58">
                  <c:v>18.57</c:v>
                </c:pt>
                <c:pt idx="59">
                  <c:v>20.37</c:v>
                </c:pt>
                <c:pt idx="60">
                  <c:v>14.94</c:v>
                </c:pt>
                <c:pt idx="61">
                  <c:v>16.05</c:v>
                </c:pt>
                <c:pt idx="62">
                  <c:v>14.52</c:v>
                </c:pt>
                <c:pt idx="63">
                  <c:v>15.2</c:v>
                </c:pt>
                <c:pt idx="64">
                  <c:v>14.3</c:v>
                </c:pt>
                <c:pt idx="65">
                  <c:v>18.41</c:v>
                </c:pt>
                <c:pt idx="66">
                  <c:v>18.29</c:v>
                </c:pt>
                <c:pt idx="67">
                  <c:v>26.88</c:v>
                </c:pt>
                <c:pt idx="68">
                  <c:v>19.260000000000002</c:v>
                </c:pt>
                <c:pt idx="69">
                  <c:v>16.670000000000002</c:v>
                </c:pt>
                <c:pt idx="70">
                  <c:v>17.29</c:v>
                </c:pt>
                <c:pt idx="71">
                  <c:v>20.68</c:v>
                </c:pt>
                <c:pt idx="72">
                  <c:v>15.74</c:v>
                </c:pt>
                <c:pt idx="73">
                  <c:v>19.190000000000001</c:v>
                </c:pt>
                <c:pt idx="74">
                  <c:v>23.31</c:v>
                </c:pt>
                <c:pt idx="75">
                  <c:v>22.11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A-B440-81C1-E7C3A4940C5A}"/>
            </c:ext>
          </c:extLst>
        </c:ser>
        <c:ser>
          <c:idx val="1"/>
          <c:order val="1"/>
          <c:tx>
            <c:strRef>
              <c:f>'[HHD_C_Report_2021Q4.xlsx]Page 6 Data'!$C$4</c:f>
              <c:strCache>
                <c:ptCount val="1"/>
                <c:pt idx="0">
                  <c:v>620-659</c:v>
                </c:pt>
              </c:strCache>
            </c:strRef>
          </c:tx>
          <c:spPr>
            <a:solidFill>
              <a:srgbClr val="D0993C"/>
            </a:solidFill>
          </c:spPr>
          <c:invertIfNegative val="0"/>
          <c:cat>
            <c:strRef>
              <c:f>HHD_C_Report_2021Q4.xlsx!Page6_Date</c:f>
              <c:strCache>
                <c:ptCount val="76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</c:strCache>
            </c:strRef>
          </c:cat>
          <c:val>
            <c:numRef>
              <c:f>HHD_C_Report_2021Q4.xlsx!Page6_620to659</c:f>
              <c:numCache>
                <c:formatCode>0.00</c:formatCode>
                <c:ptCount val="76"/>
                <c:pt idx="0">
                  <c:v>68.12</c:v>
                </c:pt>
                <c:pt idx="1">
                  <c:v>70.53</c:v>
                </c:pt>
                <c:pt idx="2">
                  <c:v>81.23</c:v>
                </c:pt>
                <c:pt idx="3">
                  <c:v>86.37</c:v>
                </c:pt>
                <c:pt idx="4">
                  <c:v>63.47</c:v>
                </c:pt>
                <c:pt idx="5">
                  <c:v>69.760000000000005</c:v>
                </c:pt>
                <c:pt idx="6">
                  <c:v>75.56</c:v>
                </c:pt>
                <c:pt idx="7">
                  <c:v>67.39</c:v>
                </c:pt>
                <c:pt idx="8">
                  <c:v>55.66</c:v>
                </c:pt>
                <c:pt idx="9">
                  <c:v>65.680000000000007</c:v>
                </c:pt>
                <c:pt idx="10">
                  <c:v>73.64</c:v>
                </c:pt>
                <c:pt idx="11">
                  <c:v>77.7</c:v>
                </c:pt>
                <c:pt idx="12">
                  <c:v>66</c:v>
                </c:pt>
                <c:pt idx="13">
                  <c:v>73.55</c:v>
                </c:pt>
                <c:pt idx="14">
                  <c:v>78.59</c:v>
                </c:pt>
                <c:pt idx="15">
                  <c:v>70.42</c:v>
                </c:pt>
                <c:pt idx="16">
                  <c:v>77.91</c:v>
                </c:pt>
                <c:pt idx="17">
                  <c:v>64.61</c:v>
                </c:pt>
                <c:pt idx="18">
                  <c:v>63.57</c:v>
                </c:pt>
                <c:pt idx="19">
                  <c:v>44.72</c:v>
                </c:pt>
                <c:pt idx="20">
                  <c:v>39.67</c:v>
                </c:pt>
                <c:pt idx="21">
                  <c:v>42.48</c:v>
                </c:pt>
                <c:pt idx="22">
                  <c:v>28.42</c:v>
                </c:pt>
                <c:pt idx="23">
                  <c:v>24.8</c:v>
                </c:pt>
                <c:pt idx="24">
                  <c:v>22.74</c:v>
                </c:pt>
                <c:pt idx="25">
                  <c:v>21.86</c:v>
                </c:pt>
                <c:pt idx="26">
                  <c:v>22.06</c:v>
                </c:pt>
                <c:pt idx="27">
                  <c:v>22</c:v>
                </c:pt>
                <c:pt idx="28">
                  <c:v>19.350000000000001</c:v>
                </c:pt>
                <c:pt idx="29">
                  <c:v>20.09</c:v>
                </c:pt>
                <c:pt idx="30">
                  <c:v>16.61</c:v>
                </c:pt>
                <c:pt idx="31">
                  <c:v>18.34</c:v>
                </c:pt>
                <c:pt idx="32">
                  <c:v>15.93</c:v>
                </c:pt>
                <c:pt idx="33">
                  <c:v>15.33</c:v>
                </c:pt>
                <c:pt idx="34">
                  <c:v>15.81</c:v>
                </c:pt>
                <c:pt idx="35">
                  <c:v>14.64</c:v>
                </c:pt>
                <c:pt idx="36">
                  <c:v>17.11</c:v>
                </c:pt>
                <c:pt idx="37">
                  <c:v>16.93</c:v>
                </c:pt>
                <c:pt idx="38">
                  <c:v>21.52</c:v>
                </c:pt>
                <c:pt idx="39">
                  <c:v>23.26</c:v>
                </c:pt>
                <c:pt idx="40">
                  <c:v>19.45</c:v>
                </c:pt>
                <c:pt idx="41">
                  <c:v>20.93</c:v>
                </c:pt>
                <c:pt idx="42">
                  <c:v>24.73</c:v>
                </c:pt>
                <c:pt idx="43">
                  <c:v>18.850000000000001</c:v>
                </c:pt>
                <c:pt idx="44">
                  <c:v>21.03</c:v>
                </c:pt>
                <c:pt idx="45">
                  <c:v>15.49</c:v>
                </c:pt>
                <c:pt idx="46">
                  <c:v>15.24</c:v>
                </c:pt>
                <c:pt idx="47">
                  <c:v>22.03</c:v>
                </c:pt>
                <c:pt idx="48">
                  <c:v>13.93</c:v>
                </c:pt>
                <c:pt idx="49">
                  <c:v>21.7</c:v>
                </c:pt>
                <c:pt idx="50">
                  <c:v>23.64</c:v>
                </c:pt>
                <c:pt idx="51">
                  <c:v>24</c:v>
                </c:pt>
                <c:pt idx="52">
                  <c:v>17.899999999999999</c:v>
                </c:pt>
                <c:pt idx="53">
                  <c:v>24.66</c:v>
                </c:pt>
                <c:pt idx="54">
                  <c:v>23.48</c:v>
                </c:pt>
                <c:pt idx="55">
                  <c:v>27.97</c:v>
                </c:pt>
                <c:pt idx="56">
                  <c:v>22.75</c:v>
                </c:pt>
                <c:pt idx="57">
                  <c:v>22.79</c:v>
                </c:pt>
                <c:pt idx="58">
                  <c:v>23.89</c:v>
                </c:pt>
                <c:pt idx="59">
                  <c:v>23.68</c:v>
                </c:pt>
                <c:pt idx="60">
                  <c:v>20.95</c:v>
                </c:pt>
                <c:pt idx="61">
                  <c:v>21.07</c:v>
                </c:pt>
                <c:pt idx="62">
                  <c:v>23.82</c:v>
                </c:pt>
                <c:pt idx="63">
                  <c:v>23.88</c:v>
                </c:pt>
                <c:pt idx="64">
                  <c:v>19.239999999999998</c:v>
                </c:pt>
                <c:pt idx="65">
                  <c:v>26.94</c:v>
                </c:pt>
                <c:pt idx="66">
                  <c:v>23.57</c:v>
                </c:pt>
                <c:pt idx="67">
                  <c:v>28.51</c:v>
                </c:pt>
                <c:pt idx="68">
                  <c:v>24.05</c:v>
                </c:pt>
                <c:pt idx="69">
                  <c:v>26.64</c:v>
                </c:pt>
                <c:pt idx="70">
                  <c:v>28.46</c:v>
                </c:pt>
                <c:pt idx="71">
                  <c:v>32.380000000000003</c:v>
                </c:pt>
                <c:pt idx="72">
                  <c:v>29.15</c:v>
                </c:pt>
                <c:pt idx="73">
                  <c:v>34.71</c:v>
                </c:pt>
                <c:pt idx="74">
                  <c:v>33.54</c:v>
                </c:pt>
                <c:pt idx="75">
                  <c:v>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AA-B440-81C1-E7C3A4940C5A}"/>
            </c:ext>
          </c:extLst>
        </c:ser>
        <c:ser>
          <c:idx val="2"/>
          <c:order val="2"/>
          <c:tx>
            <c:strRef>
              <c:f>'[HHD_C_Report_2021Q4.xlsx]Page 6 Data'!$D$4</c:f>
              <c:strCache>
                <c:ptCount val="1"/>
                <c:pt idx="0">
                  <c:v>660-719</c:v>
                </c:pt>
              </c:strCache>
            </c:strRef>
          </c:tx>
          <c:spPr>
            <a:solidFill>
              <a:srgbClr val="9FA1A8"/>
            </a:solidFill>
          </c:spPr>
          <c:invertIfNegative val="0"/>
          <c:cat>
            <c:strRef>
              <c:f>HHD_C_Report_2021Q4.xlsx!Page6_Date</c:f>
              <c:strCache>
                <c:ptCount val="76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</c:strCache>
            </c:strRef>
          </c:cat>
          <c:val>
            <c:numRef>
              <c:f>HHD_C_Report_2021Q4.xlsx!Page6_660to719</c:f>
              <c:numCache>
                <c:formatCode>0.00</c:formatCode>
                <c:ptCount val="76"/>
                <c:pt idx="0">
                  <c:v>188.33</c:v>
                </c:pt>
                <c:pt idx="1">
                  <c:v>203.73</c:v>
                </c:pt>
                <c:pt idx="2">
                  <c:v>215.7</c:v>
                </c:pt>
                <c:pt idx="3">
                  <c:v>212.36</c:v>
                </c:pt>
                <c:pt idx="4">
                  <c:v>150</c:v>
                </c:pt>
                <c:pt idx="5">
                  <c:v>169.62</c:v>
                </c:pt>
                <c:pt idx="6">
                  <c:v>175.58</c:v>
                </c:pt>
                <c:pt idx="7">
                  <c:v>158.88999999999999</c:v>
                </c:pt>
                <c:pt idx="8">
                  <c:v>150.97999999999999</c:v>
                </c:pt>
                <c:pt idx="9">
                  <c:v>140.88</c:v>
                </c:pt>
                <c:pt idx="10">
                  <c:v>184.63</c:v>
                </c:pt>
                <c:pt idx="11">
                  <c:v>184.83</c:v>
                </c:pt>
                <c:pt idx="12">
                  <c:v>145.72</c:v>
                </c:pt>
                <c:pt idx="13">
                  <c:v>172.34</c:v>
                </c:pt>
                <c:pt idx="14">
                  <c:v>165.51</c:v>
                </c:pt>
                <c:pt idx="15">
                  <c:v>137.69999999999999</c:v>
                </c:pt>
                <c:pt idx="16">
                  <c:v>169.93</c:v>
                </c:pt>
                <c:pt idx="17">
                  <c:v>130.47</c:v>
                </c:pt>
                <c:pt idx="18">
                  <c:v>146.41</c:v>
                </c:pt>
                <c:pt idx="19">
                  <c:v>105.11</c:v>
                </c:pt>
                <c:pt idx="20">
                  <c:v>88.48</c:v>
                </c:pt>
                <c:pt idx="21">
                  <c:v>98.24</c:v>
                </c:pt>
                <c:pt idx="22">
                  <c:v>70.55</c:v>
                </c:pt>
                <c:pt idx="23">
                  <c:v>52.44</c:v>
                </c:pt>
                <c:pt idx="24">
                  <c:v>60.86</c:v>
                </c:pt>
                <c:pt idx="25">
                  <c:v>64.459999999999994</c:v>
                </c:pt>
                <c:pt idx="26">
                  <c:v>70.25</c:v>
                </c:pt>
                <c:pt idx="27">
                  <c:v>57.67</c:v>
                </c:pt>
                <c:pt idx="28">
                  <c:v>53.11</c:v>
                </c:pt>
                <c:pt idx="29">
                  <c:v>52.43</c:v>
                </c:pt>
                <c:pt idx="30">
                  <c:v>60</c:v>
                </c:pt>
                <c:pt idx="31">
                  <c:v>47.6</c:v>
                </c:pt>
                <c:pt idx="32">
                  <c:v>47.96</c:v>
                </c:pt>
                <c:pt idx="33">
                  <c:v>41.58</c:v>
                </c:pt>
                <c:pt idx="34">
                  <c:v>41.03</c:v>
                </c:pt>
                <c:pt idx="35">
                  <c:v>48.37</c:v>
                </c:pt>
                <c:pt idx="36">
                  <c:v>45.91</c:v>
                </c:pt>
                <c:pt idx="37">
                  <c:v>53.17</c:v>
                </c:pt>
                <c:pt idx="38">
                  <c:v>60.07</c:v>
                </c:pt>
                <c:pt idx="39">
                  <c:v>71.72</c:v>
                </c:pt>
                <c:pt idx="40">
                  <c:v>68.38</c:v>
                </c:pt>
                <c:pt idx="41">
                  <c:v>77.09</c:v>
                </c:pt>
                <c:pt idx="42">
                  <c:v>78.650000000000006</c:v>
                </c:pt>
                <c:pt idx="43">
                  <c:v>65.7</c:v>
                </c:pt>
                <c:pt idx="44">
                  <c:v>50.64</c:v>
                </c:pt>
                <c:pt idx="45">
                  <c:v>49.34</c:v>
                </c:pt>
                <c:pt idx="46">
                  <c:v>61.08</c:v>
                </c:pt>
                <c:pt idx="47">
                  <c:v>62.41</c:v>
                </c:pt>
                <c:pt idx="48">
                  <c:v>60.19</c:v>
                </c:pt>
                <c:pt idx="49">
                  <c:v>73.47</c:v>
                </c:pt>
                <c:pt idx="50">
                  <c:v>73.349999999999994</c:v>
                </c:pt>
                <c:pt idx="51">
                  <c:v>77.400000000000006</c:v>
                </c:pt>
                <c:pt idx="52">
                  <c:v>64.400000000000006</c:v>
                </c:pt>
                <c:pt idx="53">
                  <c:v>71.09</c:v>
                </c:pt>
                <c:pt idx="54">
                  <c:v>78.569999999999993</c:v>
                </c:pt>
                <c:pt idx="55">
                  <c:v>100.6</c:v>
                </c:pt>
                <c:pt idx="56">
                  <c:v>74.150000000000006</c:v>
                </c:pt>
                <c:pt idx="57">
                  <c:v>73.02</c:v>
                </c:pt>
                <c:pt idx="58">
                  <c:v>84</c:v>
                </c:pt>
                <c:pt idx="59">
                  <c:v>74.87</c:v>
                </c:pt>
                <c:pt idx="60">
                  <c:v>66.88</c:v>
                </c:pt>
                <c:pt idx="61">
                  <c:v>71.7</c:v>
                </c:pt>
                <c:pt idx="62">
                  <c:v>73.77</c:v>
                </c:pt>
                <c:pt idx="63">
                  <c:v>68.17</c:v>
                </c:pt>
                <c:pt idx="64">
                  <c:v>55.57</c:v>
                </c:pt>
                <c:pt idx="65">
                  <c:v>70.709999999999994</c:v>
                </c:pt>
                <c:pt idx="66">
                  <c:v>78.2</c:v>
                </c:pt>
                <c:pt idx="67">
                  <c:v>98.38</c:v>
                </c:pt>
                <c:pt idx="68">
                  <c:v>83.96</c:v>
                </c:pt>
                <c:pt idx="69">
                  <c:v>94.2</c:v>
                </c:pt>
                <c:pt idx="70">
                  <c:v>106.8</c:v>
                </c:pt>
                <c:pt idx="71">
                  <c:v>124.9</c:v>
                </c:pt>
                <c:pt idx="72">
                  <c:v>110.7</c:v>
                </c:pt>
                <c:pt idx="73">
                  <c:v>127.8</c:v>
                </c:pt>
                <c:pt idx="74">
                  <c:v>130.4</c:v>
                </c:pt>
                <c:pt idx="75">
                  <c:v>132.30000000000001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AA-B440-81C1-E7C3A4940C5A}"/>
            </c:ext>
          </c:extLst>
        </c:ser>
        <c:ser>
          <c:idx val="3"/>
          <c:order val="3"/>
          <c:tx>
            <c:strRef>
              <c:f>'[HHD_C_Report_2021Q4.xlsx]Page 6 Data'!$E$4</c:f>
              <c:strCache>
                <c:ptCount val="1"/>
                <c:pt idx="0">
                  <c:v>720-759</c:v>
                </c:pt>
              </c:strCache>
            </c:strRef>
          </c:tx>
          <c:spPr>
            <a:solidFill>
              <a:srgbClr val="656D76"/>
            </a:solidFill>
          </c:spPr>
          <c:invertIfNegative val="0"/>
          <c:cat>
            <c:strRef>
              <c:f>HHD_C_Report_2021Q4.xlsx!Page6_Date</c:f>
              <c:strCache>
                <c:ptCount val="76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</c:strCache>
            </c:strRef>
          </c:cat>
          <c:val>
            <c:numRef>
              <c:f>HHD_C_Report_2021Q4.xlsx!Page6_720to759</c:f>
              <c:numCache>
                <c:formatCode>0.00</c:formatCode>
                <c:ptCount val="76"/>
                <c:pt idx="0">
                  <c:v>336.1</c:v>
                </c:pt>
                <c:pt idx="1">
                  <c:v>352.85</c:v>
                </c:pt>
                <c:pt idx="2">
                  <c:v>363.92</c:v>
                </c:pt>
                <c:pt idx="3">
                  <c:v>349.56</c:v>
                </c:pt>
                <c:pt idx="4">
                  <c:v>213.45</c:v>
                </c:pt>
                <c:pt idx="5">
                  <c:v>216.33</c:v>
                </c:pt>
                <c:pt idx="6">
                  <c:v>246.98</c:v>
                </c:pt>
                <c:pt idx="7">
                  <c:v>209.93</c:v>
                </c:pt>
                <c:pt idx="8">
                  <c:v>199.03</c:v>
                </c:pt>
                <c:pt idx="9">
                  <c:v>184.27</c:v>
                </c:pt>
                <c:pt idx="10">
                  <c:v>228.94</c:v>
                </c:pt>
                <c:pt idx="11">
                  <c:v>238.86</c:v>
                </c:pt>
                <c:pt idx="12">
                  <c:v>213.19</c:v>
                </c:pt>
                <c:pt idx="13">
                  <c:v>220.4</c:v>
                </c:pt>
                <c:pt idx="14">
                  <c:v>203.81</c:v>
                </c:pt>
                <c:pt idx="15">
                  <c:v>191.52</c:v>
                </c:pt>
                <c:pt idx="16">
                  <c:v>209.97</c:v>
                </c:pt>
                <c:pt idx="17">
                  <c:v>192.46</c:v>
                </c:pt>
                <c:pt idx="18">
                  <c:v>212.07</c:v>
                </c:pt>
                <c:pt idx="19">
                  <c:v>148.91</c:v>
                </c:pt>
                <c:pt idx="20">
                  <c:v>139.96</c:v>
                </c:pt>
                <c:pt idx="21">
                  <c:v>157.13999999999999</c:v>
                </c:pt>
                <c:pt idx="22">
                  <c:v>118.8</c:v>
                </c:pt>
                <c:pt idx="23">
                  <c:v>82.77</c:v>
                </c:pt>
                <c:pt idx="24">
                  <c:v>109.99</c:v>
                </c:pt>
                <c:pt idx="25">
                  <c:v>140.16999999999999</c:v>
                </c:pt>
                <c:pt idx="26">
                  <c:v>137.88999999999999</c:v>
                </c:pt>
                <c:pt idx="27">
                  <c:v>113.64</c:v>
                </c:pt>
                <c:pt idx="28">
                  <c:v>100.67</c:v>
                </c:pt>
                <c:pt idx="29">
                  <c:v>100.62</c:v>
                </c:pt>
                <c:pt idx="30">
                  <c:v>115.65</c:v>
                </c:pt>
                <c:pt idx="31">
                  <c:v>122.86</c:v>
                </c:pt>
                <c:pt idx="32">
                  <c:v>134.53</c:v>
                </c:pt>
                <c:pt idx="33">
                  <c:v>97.42</c:v>
                </c:pt>
                <c:pt idx="34">
                  <c:v>93.55</c:v>
                </c:pt>
                <c:pt idx="35">
                  <c:v>106.39</c:v>
                </c:pt>
                <c:pt idx="36">
                  <c:v>100.25</c:v>
                </c:pt>
                <c:pt idx="37">
                  <c:v>128.97999999999999</c:v>
                </c:pt>
                <c:pt idx="38">
                  <c:v>145.03</c:v>
                </c:pt>
                <c:pt idx="39">
                  <c:v>155.58000000000001</c:v>
                </c:pt>
                <c:pt idx="40">
                  <c:v>140.57</c:v>
                </c:pt>
                <c:pt idx="41">
                  <c:v>158.75</c:v>
                </c:pt>
                <c:pt idx="42">
                  <c:v>149.93</c:v>
                </c:pt>
                <c:pt idx="43">
                  <c:v>134.57</c:v>
                </c:pt>
                <c:pt idx="44">
                  <c:v>92.05</c:v>
                </c:pt>
                <c:pt idx="45">
                  <c:v>77.02</c:v>
                </c:pt>
                <c:pt idx="46">
                  <c:v>100.72</c:v>
                </c:pt>
                <c:pt idx="47">
                  <c:v>100.64</c:v>
                </c:pt>
                <c:pt idx="48">
                  <c:v>97.45</c:v>
                </c:pt>
                <c:pt idx="49">
                  <c:v>122.05</c:v>
                </c:pt>
                <c:pt idx="50">
                  <c:v>88.52</c:v>
                </c:pt>
                <c:pt idx="51">
                  <c:v>70.8</c:v>
                </c:pt>
                <c:pt idx="52">
                  <c:v>65.2</c:v>
                </c:pt>
                <c:pt idx="53">
                  <c:v>76.17</c:v>
                </c:pt>
                <c:pt idx="54">
                  <c:v>76.349999999999994</c:v>
                </c:pt>
                <c:pt idx="55">
                  <c:v>105.2</c:v>
                </c:pt>
                <c:pt idx="56">
                  <c:v>77.650000000000006</c:v>
                </c:pt>
                <c:pt idx="57">
                  <c:v>81.02</c:v>
                </c:pt>
                <c:pt idx="58">
                  <c:v>78.89</c:v>
                </c:pt>
                <c:pt idx="59">
                  <c:v>76.28</c:v>
                </c:pt>
                <c:pt idx="60">
                  <c:v>76.42</c:v>
                </c:pt>
                <c:pt idx="61">
                  <c:v>73.94</c:v>
                </c:pt>
                <c:pt idx="62">
                  <c:v>79.55</c:v>
                </c:pt>
                <c:pt idx="63">
                  <c:v>61.93</c:v>
                </c:pt>
                <c:pt idx="64">
                  <c:v>61.21</c:v>
                </c:pt>
                <c:pt idx="65">
                  <c:v>78.19</c:v>
                </c:pt>
                <c:pt idx="66">
                  <c:v>86.29</c:v>
                </c:pt>
                <c:pt idx="67">
                  <c:v>119.6</c:v>
                </c:pt>
                <c:pt idx="68">
                  <c:v>109.1</c:v>
                </c:pt>
                <c:pt idx="69">
                  <c:v>120.6</c:v>
                </c:pt>
                <c:pt idx="70">
                  <c:v>142.4</c:v>
                </c:pt>
                <c:pt idx="71">
                  <c:v>158.6</c:v>
                </c:pt>
                <c:pt idx="72">
                  <c:v>151.69999999999999</c:v>
                </c:pt>
                <c:pt idx="73">
                  <c:v>167.8</c:v>
                </c:pt>
                <c:pt idx="74">
                  <c:v>158.4</c:v>
                </c:pt>
                <c:pt idx="75">
                  <c:v>150.30000000000001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AA-B440-81C1-E7C3A4940C5A}"/>
            </c:ext>
          </c:extLst>
        </c:ser>
        <c:ser>
          <c:idx val="4"/>
          <c:order val="4"/>
          <c:tx>
            <c:strRef>
              <c:f>'[HHD_C_Report_2021Q4.xlsx]Page 6 Data'!$F$4</c:f>
              <c:strCache>
                <c:ptCount val="1"/>
                <c:pt idx="0">
                  <c:v>760+</c:v>
                </c:pt>
              </c:strCache>
            </c:strRef>
          </c:tx>
          <c:spPr>
            <a:solidFill>
              <a:srgbClr val="8FC3EA"/>
            </a:solidFill>
          </c:spPr>
          <c:invertIfNegative val="0"/>
          <c:cat>
            <c:strRef>
              <c:f>HHD_C_Report_2021Q4.xlsx!Page6_Date</c:f>
              <c:strCache>
                <c:ptCount val="76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</c:strCache>
            </c:strRef>
          </c:cat>
          <c:val>
            <c:numRef>
              <c:f>HHD_C_Report_2021Q4.xlsx!Page6_760</c:f>
              <c:numCache>
                <c:formatCode>0.00</c:formatCode>
                <c:ptCount val="76"/>
                <c:pt idx="0">
                  <c:v>304.24</c:v>
                </c:pt>
                <c:pt idx="1">
                  <c:v>316.02999999999997</c:v>
                </c:pt>
                <c:pt idx="2">
                  <c:v>324.70999999999998</c:v>
                </c:pt>
                <c:pt idx="3">
                  <c:v>289.7</c:v>
                </c:pt>
                <c:pt idx="4">
                  <c:v>150.59</c:v>
                </c:pt>
                <c:pt idx="5">
                  <c:v>167.23</c:v>
                </c:pt>
                <c:pt idx="6">
                  <c:v>192.05</c:v>
                </c:pt>
                <c:pt idx="7">
                  <c:v>146.26</c:v>
                </c:pt>
                <c:pt idx="8">
                  <c:v>168.98</c:v>
                </c:pt>
                <c:pt idx="9">
                  <c:v>154.66</c:v>
                </c:pt>
                <c:pt idx="10">
                  <c:v>190.71</c:v>
                </c:pt>
                <c:pt idx="11">
                  <c:v>211.56</c:v>
                </c:pt>
                <c:pt idx="12">
                  <c:v>162.82</c:v>
                </c:pt>
                <c:pt idx="13">
                  <c:v>162.52000000000001</c:v>
                </c:pt>
                <c:pt idx="14">
                  <c:v>176.54</c:v>
                </c:pt>
                <c:pt idx="15">
                  <c:v>149.43</c:v>
                </c:pt>
                <c:pt idx="16">
                  <c:v>179.3</c:v>
                </c:pt>
                <c:pt idx="17">
                  <c:v>177.39</c:v>
                </c:pt>
                <c:pt idx="18">
                  <c:v>198.64</c:v>
                </c:pt>
                <c:pt idx="19">
                  <c:v>162.35</c:v>
                </c:pt>
                <c:pt idx="20">
                  <c:v>139.13</c:v>
                </c:pt>
                <c:pt idx="21">
                  <c:v>214.97</c:v>
                </c:pt>
                <c:pt idx="22">
                  <c:v>141.22999999999999</c:v>
                </c:pt>
                <c:pt idx="23">
                  <c:v>112.29</c:v>
                </c:pt>
                <c:pt idx="24">
                  <c:v>172.75</c:v>
                </c:pt>
                <c:pt idx="25">
                  <c:v>263.91000000000003</c:v>
                </c:pt>
                <c:pt idx="26">
                  <c:v>256.87</c:v>
                </c:pt>
                <c:pt idx="27">
                  <c:v>177.34</c:v>
                </c:pt>
                <c:pt idx="28">
                  <c:v>182.3</c:v>
                </c:pt>
                <c:pt idx="29">
                  <c:v>176.13</c:v>
                </c:pt>
                <c:pt idx="30">
                  <c:v>179.18</c:v>
                </c:pt>
                <c:pt idx="31">
                  <c:v>255.34</c:v>
                </c:pt>
                <c:pt idx="32">
                  <c:v>285.79000000000002</c:v>
                </c:pt>
                <c:pt idx="33">
                  <c:v>185.94</c:v>
                </c:pt>
                <c:pt idx="34">
                  <c:v>128.99</c:v>
                </c:pt>
                <c:pt idx="35">
                  <c:v>219.03</c:v>
                </c:pt>
                <c:pt idx="36">
                  <c:v>235.5</c:v>
                </c:pt>
                <c:pt idx="37">
                  <c:v>251.92</c:v>
                </c:pt>
                <c:pt idx="38">
                  <c:v>278.52</c:v>
                </c:pt>
                <c:pt idx="39">
                  <c:v>285.77</c:v>
                </c:pt>
                <c:pt idx="40">
                  <c:v>332.36</c:v>
                </c:pt>
                <c:pt idx="41">
                  <c:v>303.75</c:v>
                </c:pt>
                <c:pt idx="42">
                  <c:v>278.64</c:v>
                </c:pt>
                <c:pt idx="43">
                  <c:v>216.01</c:v>
                </c:pt>
                <c:pt idx="44">
                  <c:v>151.94</c:v>
                </c:pt>
                <c:pt idx="45">
                  <c:v>132.1</c:v>
                </c:pt>
                <c:pt idx="46">
                  <c:v>143.58000000000001</c:v>
                </c:pt>
                <c:pt idx="47">
                  <c:v>154.22</c:v>
                </c:pt>
                <c:pt idx="48">
                  <c:v>181.95</c:v>
                </c:pt>
                <c:pt idx="49">
                  <c:v>232.26</c:v>
                </c:pt>
                <c:pt idx="50">
                  <c:v>287.7</c:v>
                </c:pt>
                <c:pt idx="51">
                  <c:v>243.3</c:v>
                </c:pt>
                <c:pt idx="52">
                  <c:v>225.7</c:v>
                </c:pt>
                <c:pt idx="53">
                  <c:v>240.1</c:v>
                </c:pt>
                <c:pt idx="54">
                  <c:v>282.89999999999998</c:v>
                </c:pt>
                <c:pt idx="55">
                  <c:v>360.2</c:v>
                </c:pt>
                <c:pt idx="56">
                  <c:v>299.10000000000002</c:v>
                </c:pt>
                <c:pt idx="57">
                  <c:v>229.4</c:v>
                </c:pt>
                <c:pt idx="58">
                  <c:v>274</c:v>
                </c:pt>
                <c:pt idx="59">
                  <c:v>256.3</c:v>
                </c:pt>
                <c:pt idx="60">
                  <c:v>248.7</c:v>
                </c:pt>
                <c:pt idx="61">
                  <c:v>254.7</c:v>
                </c:pt>
                <c:pt idx="62">
                  <c:v>253.6</c:v>
                </c:pt>
                <c:pt idx="63">
                  <c:v>232.3</c:v>
                </c:pt>
                <c:pt idx="64">
                  <c:v>193.7</c:v>
                </c:pt>
                <c:pt idx="65">
                  <c:v>279.8</c:v>
                </c:pt>
                <c:pt idx="66">
                  <c:v>321.89999999999998</c:v>
                </c:pt>
                <c:pt idx="67">
                  <c:v>478.6</c:v>
                </c:pt>
                <c:pt idx="68">
                  <c:v>425.3</c:v>
                </c:pt>
                <c:pt idx="69">
                  <c:v>588.29999999999995</c:v>
                </c:pt>
                <c:pt idx="70">
                  <c:v>754.3</c:v>
                </c:pt>
                <c:pt idx="71">
                  <c:v>838</c:v>
                </c:pt>
                <c:pt idx="72">
                  <c:v>831.1</c:v>
                </c:pt>
                <c:pt idx="73">
                  <c:v>868.3</c:v>
                </c:pt>
                <c:pt idx="74">
                  <c:v>769</c:v>
                </c:pt>
                <c:pt idx="75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AA-B440-81C1-E7C3A4940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510294656"/>
        <c:axId val="510394752"/>
      </c:barChart>
      <c:barChart>
        <c:barDir val="col"/>
        <c:grouping val="stacked"/>
        <c:varyColors val="0"/>
        <c:ser>
          <c:idx val="5"/>
          <c:order val="5"/>
          <c:tx>
            <c:v>Zero</c:v>
          </c:tx>
          <c:invertIfNegative val="0"/>
          <c:cat>
            <c:strRef>
              <c:f>HHD_C_Report_2021Q4.xlsx!Page6_Date</c:f>
              <c:strCache>
                <c:ptCount val="76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</c:strCache>
            </c:strRef>
          </c:cat>
          <c:val>
            <c:numLit>
              <c:formatCode>General</c:formatCode>
              <c:ptCount val="1"/>
              <c:pt idx="0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5-1FAA-B440-81C1-E7C3A4940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510397824"/>
        <c:axId val="510396288"/>
      </c:barChart>
      <c:catAx>
        <c:axId val="51029465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</a:ln>
        </c:spPr>
        <c:txPr>
          <a:bodyPr rot="-3000000" vert="horz"/>
          <a:lstStyle/>
          <a:p>
            <a:pPr>
              <a:defRPr/>
            </a:pPr>
            <a:endParaRPr lang="en-US"/>
          </a:p>
        </c:txPr>
        <c:crossAx val="51039475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510394752"/>
        <c:scaling>
          <c:orientation val="minMax"/>
        </c:scaling>
        <c:delete val="0"/>
        <c:axPos val="l"/>
        <c:numFmt formatCode="#,##0" sourceLinked="0"/>
        <c:majorTickMark val="in"/>
        <c:minorTickMark val="none"/>
        <c:tickLblPos val="nextTo"/>
        <c:spPr>
          <a:ln>
            <a:solidFill>
              <a:srgbClr val="000000"/>
            </a:solidFill>
          </a:ln>
        </c:spPr>
        <c:crossAx val="510294656"/>
        <c:crosses val="autoZero"/>
        <c:crossBetween val="between"/>
      </c:valAx>
      <c:valAx>
        <c:axId val="510396288"/>
        <c:scaling>
          <c:orientation val="minMax"/>
          <c:max val="1400"/>
          <c:min val="0"/>
        </c:scaling>
        <c:delete val="0"/>
        <c:axPos val="r"/>
        <c:numFmt formatCode="#,##0" sourceLinked="0"/>
        <c:majorTickMark val="in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10397824"/>
        <c:crosses val="max"/>
        <c:crossBetween val="between"/>
      </c:valAx>
      <c:catAx>
        <c:axId val="51039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0396288"/>
        <c:crosses val="autoZero"/>
        <c:auto val="1"/>
        <c:lblAlgn val="ctr"/>
        <c:lblOffset val="100"/>
        <c:noMultiLvlLbl val="0"/>
      </c:catAx>
      <c:spPr>
        <a:ln>
          <a:solidFill>
            <a:srgbClr val="000000"/>
          </a:solidFill>
        </a:ln>
      </c:spPr>
    </c:plotArea>
    <c:legend>
      <c:legendPos val="t"/>
      <c:legendEntry>
        <c:idx val="5"/>
        <c:delete val="1"/>
      </c:legendEntry>
      <c:layout>
        <c:manualLayout>
          <c:xMode val="edge"/>
          <c:yMode val="edge"/>
          <c:x val="0.27414946299388587"/>
          <c:y val="0.14754920628612994"/>
          <c:w val="0.48396033186039178"/>
          <c:h val="6.3210383982730531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Myriad Pro Cond" panose="020B0506030403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3041710050473"/>
          <c:y val="3.3950617283950615E-2"/>
          <c:w val="0.79595133665578788"/>
          <c:h val="0.834938271604938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Sheet1!$B$76</c:f>
              <c:strCache>
                <c:ptCount val="1"/>
                <c:pt idx="0">
                  <c:v>US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BC-429C-832A-A4D66AAC19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Sheet1!$A$77:$A$82</c:f>
              <c:numCache>
                <c:formatCode>0.00%</c:formatCode>
                <c:ptCount val="6"/>
                <c:pt idx="0">
                  <c:v>2.5000000000000001E-2</c:v>
                </c:pt>
                <c:pt idx="1">
                  <c:v>3.0000000000000002E-2</c:v>
                </c:pt>
                <c:pt idx="2">
                  <c:v>3.5000000000000003E-2</c:v>
                </c:pt>
                <c:pt idx="3">
                  <c:v>0.04</c:v>
                </c:pt>
                <c:pt idx="4">
                  <c:v>4.4999999999999998E-2</c:v>
                </c:pt>
                <c:pt idx="5">
                  <c:v>4.9999999999999996E-2</c:v>
                </c:pt>
              </c:numCache>
            </c:numRef>
          </c:cat>
          <c:val>
            <c:numRef>
              <c:f>Sheet1!$B$77:$B$82</c:f>
              <c:numCache>
                <c:formatCode>0%</c:formatCode>
                <c:ptCount val="6"/>
                <c:pt idx="0">
                  <c:v>0.51553820738631229</c:v>
                </c:pt>
                <c:pt idx="1">
                  <c:v>0.53973855917970337</c:v>
                </c:pt>
                <c:pt idx="2">
                  <c:v>0.56300739971819269</c:v>
                </c:pt>
                <c:pt idx="3">
                  <c:v>0.58207875889845451</c:v>
                </c:pt>
                <c:pt idx="4">
                  <c:v>0.60175471945012982</c:v>
                </c:pt>
                <c:pt idx="5">
                  <c:v>0.622013025514631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BC-429C-832A-A4D66AAC1988}"/>
            </c:ext>
          </c:extLst>
        </c:ser>
        <c:ser>
          <c:idx val="2"/>
          <c:order val="1"/>
          <c:tx>
            <c:strRef>
              <c:f>Sheet1!$D$76</c:f>
              <c:strCache>
                <c:ptCount val="1"/>
                <c:pt idx="0">
                  <c:v>CO</c:v>
                </c:pt>
              </c:strCache>
            </c:strRef>
          </c:tx>
          <c:spPr>
            <a:ln w="1905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DFBC-429C-832A-A4D66AAC1988}"/>
              </c:ext>
            </c:extLst>
          </c:dPt>
          <c:dLbls>
            <c:dLbl>
              <c:idx val="5"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FBC-429C-832A-A4D66AAC19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400" b="0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Sheet1!$A$77:$A$82</c:f>
              <c:numCache>
                <c:formatCode>0.00%</c:formatCode>
                <c:ptCount val="6"/>
                <c:pt idx="0">
                  <c:v>2.5000000000000001E-2</c:v>
                </c:pt>
                <c:pt idx="1">
                  <c:v>3.0000000000000002E-2</c:v>
                </c:pt>
                <c:pt idx="2">
                  <c:v>3.5000000000000003E-2</c:v>
                </c:pt>
                <c:pt idx="3">
                  <c:v>0.04</c:v>
                </c:pt>
                <c:pt idx="4">
                  <c:v>4.4999999999999998E-2</c:v>
                </c:pt>
                <c:pt idx="5">
                  <c:v>4.9999999999999996E-2</c:v>
                </c:pt>
              </c:numCache>
            </c:numRef>
          </c:cat>
          <c:val>
            <c:numRef>
              <c:f>Sheet1!$D$77:$D$82</c:f>
              <c:numCache>
                <c:formatCode>0%</c:formatCode>
                <c:ptCount val="6"/>
                <c:pt idx="0">
                  <c:v>0.63455896694373271</c:v>
                </c:pt>
                <c:pt idx="1">
                  <c:v>0.65469188290962288</c:v>
                </c:pt>
                <c:pt idx="2">
                  <c:v>0.67555272073983907</c:v>
                </c:pt>
                <c:pt idx="3">
                  <c:v>0.69712052461790386</c:v>
                </c:pt>
                <c:pt idx="4">
                  <c:v>0.71937207230676925</c:v>
                </c:pt>
                <c:pt idx="5">
                  <c:v>0.74228219465154555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FBC-429C-832A-A4D66AAC1988}"/>
            </c:ext>
          </c:extLst>
        </c:ser>
        <c:ser>
          <c:idx val="5"/>
          <c:order val="2"/>
          <c:tx>
            <c:strRef>
              <c:f>Sheet1!$G$76</c:f>
              <c:strCache>
                <c:ptCount val="1"/>
                <c:pt idx="0">
                  <c:v>UT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F-DFBC-429C-832A-A4D66AAC1988}"/>
              </c:ext>
            </c:extLst>
          </c:dPt>
          <c:dLbls>
            <c:dLbl>
              <c:idx val="5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FBC-429C-832A-A4D66AAC19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Sheet1!$A$77:$A$82</c:f>
              <c:numCache>
                <c:formatCode>0.00%</c:formatCode>
                <c:ptCount val="6"/>
                <c:pt idx="0">
                  <c:v>2.5000000000000001E-2</c:v>
                </c:pt>
                <c:pt idx="1">
                  <c:v>3.0000000000000002E-2</c:v>
                </c:pt>
                <c:pt idx="2">
                  <c:v>3.5000000000000003E-2</c:v>
                </c:pt>
                <c:pt idx="3">
                  <c:v>0.04</c:v>
                </c:pt>
                <c:pt idx="4">
                  <c:v>4.4999999999999998E-2</c:v>
                </c:pt>
                <c:pt idx="5">
                  <c:v>4.9999999999999996E-2</c:v>
                </c:pt>
              </c:numCache>
            </c:numRef>
          </c:cat>
          <c:val>
            <c:numRef>
              <c:f>Sheet1!$G$77:$G$82</c:f>
              <c:numCache>
                <c:formatCode>0%</c:formatCode>
                <c:ptCount val="6"/>
                <c:pt idx="0">
                  <c:v>0.58429438067203665</c:v>
                </c:pt>
                <c:pt idx="1">
                  <c:v>0.61533491968999066</c:v>
                </c:pt>
                <c:pt idx="2">
                  <c:v>0.6474977545080125</c:v>
                </c:pt>
                <c:pt idx="3">
                  <c:v>0.67023122759807052</c:v>
                </c:pt>
                <c:pt idx="4">
                  <c:v>0.69105235778264396</c:v>
                </c:pt>
                <c:pt idx="5">
                  <c:v>0.71248972683917011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FBC-429C-832A-A4D66AAC1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3603880"/>
        <c:axId val="703607488"/>
      </c:lineChart>
      <c:catAx>
        <c:axId val="703603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50" dirty="0"/>
                  <a:t>30-yr Mortgage Rate</a:t>
                </a:r>
              </a:p>
            </c:rich>
          </c:tx>
          <c:layout>
            <c:manualLayout>
              <c:xMode val="edge"/>
              <c:yMode val="edge"/>
              <c:x val="0.44995490299979124"/>
              <c:y val="0.95650940507436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3607488"/>
        <c:crosses val="autoZero"/>
        <c:auto val="1"/>
        <c:lblAlgn val="ctr"/>
        <c:lblOffset val="100"/>
        <c:noMultiLvlLbl val="0"/>
      </c:catAx>
      <c:valAx>
        <c:axId val="703607488"/>
        <c:scaling>
          <c:orientation val="minMax"/>
          <c:max val="0.75000000000000011"/>
          <c:min val="0.47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dirty="0"/>
                  <a:t>Share of Households Priced Out</a:t>
                </a:r>
              </a:p>
            </c:rich>
          </c:tx>
          <c:layout>
            <c:manualLayout>
              <c:xMode val="edge"/>
              <c:yMode val="edge"/>
              <c:x val="5.1133104925548522E-3"/>
              <c:y val="0.219091863517060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3603880"/>
        <c:crosses val="autoZero"/>
        <c:crossBetween val="between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Sheet2!$A$27</c:f>
              <c:strCache>
                <c:ptCount val="1"/>
                <c:pt idx="0">
                  <c:v>Utah State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777777777778286E-3"/>
                  <c:y val="3.240740740740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3D-4C83-8BDB-2261E26432EE}"/>
                </c:ext>
              </c:extLst>
            </c:dLbl>
            <c:dLbl>
              <c:idx val="9"/>
              <c:layout>
                <c:manualLayout>
                  <c:x val="-7.8685476815398184E-2"/>
                  <c:y val="-3.2407407407407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3D-4C83-8BDB-2261E26432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Sheet2!$M$1:$V$1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Sheet2!$M$27:$V$27</c:f>
              <c:numCache>
                <c:formatCode>#,##0</c:formatCode>
                <c:ptCount val="10"/>
                <c:pt idx="0">
                  <c:v>1082726</c:v>
                </c:pt>
                <c:pt idx="1">
                  <c:v>1109335</c:v>
                </c:pt>
                <c:pt idx="2">
                  <c:v>1136684</c:v>
                </c:pt>
                <c:pt idx="3">
                  <c:v>1164425</c:v>
                </c:pt>
                <c:pt idx="4">
                  <c:v>1192326</c:v>
                </c:pt>
                <c:pt idx="5">
                  <c:v>1220284</c:v>
                </c:pt>
                <c:pt idx="6">
                  <c:v>1248097</c:v>
                </c:pt>
                <c:pt idx="7">
                  <c:v>1275878</c:v>
                </c:pt>
                <c:pt idx="8">
                  <c:v>1303638</c:v>
                </c:pt>
                <c:pt idx="9">
                  <c:v>1331265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D-4C83-8BDB-2261E2643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7073984"/>
        <c:axId val="707066768"/>
      </c:lineChart>
      <c:catAx>
        <c:axId val="70707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707066768"/>
        <c:crosses val="autoZero"/>
        <c:auto val="1"/>
        <c:lblAlgn val="ctr"/>
        <c:lblOffset val="100"/>
        <c:noMultiLvlLbl val="0"/>
      </c:catAx>
      <c:valAx>
        <c:axId val="707066768"/>
        <c:scaling>
          <c:orientation val="minMax"/>
          <c:min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/>
                  <a:t>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70707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95000"/>
              <a:lumOff val="5000"/>
            </a:schemeClr>
          </a:solidFill>
          <a:latin typeface="Myriad Pro" panose="020B0503030403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0.96547</cdr:y>
    </cdr:from>
    <cdr:to>
      <cdr:x>0.41222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0" y="4781973"/>
          <a:ext cx="3706517" cy="171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800" b="0" i="0" dirty="0">
              <a:latin typeface="Myriad Pro Cond" panose="020B0506030403020204" pitchFamily="34" charset="0"/>
              <a:cs typeface="Arial" panose="020B0604020202020204" pitchFamily="34" charset="0"/>
            </a:rPr>
            <a:t>Source: New York Fed Consumer Credit Panel/Equifax</a:t>
          </a:r>
        </a:p>
        <a:p xmlns:a="http://schemas.openxmlformats.org/drawingml/2006/main">
          <a:pPr algn="l"/>
          <a:r>
            <a:rPr lang="en-US" sz="800" b="0" i="0" dirty="0">
              <a:latin typeface="Myriad Pro Cond" panose="020B0506030403020204" pitchFamily="34" charset="0"/>
              <a:cs typeface="Arial" panose="020B0604020202020204" pitchFamily="34" charset="0"/>
            </a:rPr>
            <a:t>* Credit Score is Equifax </a:t>
          </a:r>
          <a:r>
            <a:rPr lang="en-US" sz="800" b="0" i="0" dirty="0" err="1">
              <a:latin typeface="Myriad Pro Cond" panose="020B0506030403020204" pitchFamily="34" charset="0"/>
              <a:cs typeface="Arial" panose="020B0604020202020204" pitchFamily="34" charset="0"/>
            </a:rPr>
            <a:t>Riskscore</a:t>
          </a:r>
          <a:r>
            <a:rPr lang="en-US" sz="800" b="0" i="0" dirty="0">
              <a:latin typeface="Myriad Pro Cond" panose="020B0506030403020204" pitchFamily="34" charset="0"/>
              <a:cs typeface="Arial" panose="020B0604020202020204" pitchFamily="34" charset="0"/>
            </a:rPr>
            <a:t> 3.0</a:t>
          </a:r>
        </a:p>
      </cdr:txBody>
    </cdr:sp>
  </cdr:relSizeAnchor>
  <cdr:relSizeAnchor xmlns:cdr="http://schemas.openxmlformats.org/drawingml/2006/chartDrawing">
    <cdr:from>
      <cdr:x>0</cdr:x>
      <cdr:y>0.96547</cdr:y>
    </cdr:from>
    <cdr:to>
      <cdr:x>0.41222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0" y="6070986"/>
          <a:ext cx="3573685" cy="217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200" b="0" i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0.09564</cdr:y>
    </cdr:from>
    <cdr:to>
      <cdr:x>0.9978</cdr:x>
      <cdr:y>0.19427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405877"/>
          <a:ext cx="8140339" cy="418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i="0" baseline="0" dirty="0">
              <a:effectLst/>
              <a:latin typeface="Myriad Pro Cond" panose="020B0506030403020204" pitchFamily="34" charset="0"/>
              <a:cs typeface="Arial" panose="020B0604020202020204" pitchFamily="34" charset="0"/>
            </a:rPr>
            <a:t>Mortgage Originations by Credit Score*</a:t>
          </a:r>
          <a:endParaRPr lang="en-US" sz="1600" dirty="0">
            <a:effectLst/>
            <a:latin typeface="Myriad Pro Cond" panose="020B0506030403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0.11596</cdr:y>
    </cdr:from>
    <cdr:to>
      <cdr:x>0.19982</cdr:x>
      <cdr:y>0.15566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-344244" y="525240"/>
          <a:ext cx="1704628" cy="179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dirty="0">
              <a:latin typeface="Myriad Pro Cond" panose="020B0506030403020204" pitchFamily="34" charset="0"/>
              <a:cs typeface="Arial" pitchFamily="34" charset="0"/>
            </a:rPr>
            <a:t>Billions</a:t>
          </a:r>
        </a:p>
      </cdr:txBody>
    </cdr:sp>
  </cdr:relSizeAnchor>
  <cdr:relSizeAnchor xmlns:cdr="http://schemas.openxmlformats.org/drawingml/2006/chartDrawing">
    <cdr:from>
      <cdr:x>0.80018</cdr:x>
      <cdr:y>0.13581</cdr:y>
    </cdr:from>
    <cdr:to>
      <cdr:x>1</cdr:x>
      <cdr:y>0.17551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528098" y="615154"/>
          <a:ext cx="1630189" cy="179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dirty="0">
              <a:latin typeface="Myriad Pro Cond" panose="020B0506030403020204" pitchFamily="34" charset="0"/>
              <a:cs typeface="Arial" pitchFamily="34" charset="0"/>
            </a:rPr>
            <a:t>Billions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CD6E1-17D2-6F41-9980-FBACC03465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CDA5-B22F-B044-80FD-49FF58825C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41B44C5-B2D2-A248-9A9D-B2EC11F7B555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8CFEC-A822-6941-B0A3-06C23B6C4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A7C80-F915-C446-84BF-4DBF7A8DB9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05DB2D4-3EA5-364E-9411-AA55ED0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20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4D698F2-F4FA-C54A-A381-CE817B6383D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74D68A1-429B-3B42-B55A-C6215A54B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60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74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45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23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23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74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26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27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00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92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22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23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66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35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2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70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52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6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19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2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9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72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7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53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8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73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0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90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400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43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86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515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554-B60D-9840-B106-DF6949601C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244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554-B60D-9840-B106-DF6949601CE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4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60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65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3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68A1-429B-3B42-B55A-C6215A54B0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8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3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8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3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2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5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0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04D91-FFD8-B641-8490-BF3B22A576E4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D520C-D9C6-A74A-B1B2-4D702647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0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hyperlink" Target="https://fred.stlouisfed.org/graph/?g=PMr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hyperlink" Target="https://fred.stlouisfed.org/graph/?g=PMy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hyperlink" Target="https://fred.stlouisfed.org/graph/?g=Oy9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2BD762-AB79-A149-B91D-C56C4230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70828"/>
            <a:ext cx="9143999" cy="1102519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Myriad Pro" panose="020B0503030403020204" pitchFamily="34" charset="0"/>
                <a:cs typeface="Myriad Arabic" panose="01010101010101010101" pitchFamily="50" charset="-78"/>
              </a:rPr>
              <a:t>Economic Insights</a:t>
            </a:r>
            <a:br>
              <a:rPr lang="en-US" sz="4400" b="1" dirty="0">
                <a:latin typeface="Myriad Pro" panose="020B0503030403020204" pitchFamily="34" charset="0"/>
                <a:cs typeface="Myriad Arabic" panose="01010101010101010101" pitchFamily="50" charset="-78"/>
              </a:rPr>
            </a:br>
            <a:r>
              <a:rPr lang="en-US" sz="2400" i="1" dirty="0">
                <a:latin typeface="Myriad Pro" panose="020B0503030403020204" pitchFamily="34" charset="0"/>
                <a:cs typeface="Myriad Arabic" panose="01010101010101010101" pitchFamily="50" charset="-78"/>
              </a:rPr>
              <a:t>Enduring Pandemic Response Impacts</a:t>
            </a:r>
            <a:endParaRPr lang="en-US" sz="4400" b="1" dirty="0">
              <a:latin typeface="Myriad Pro" panose="020B0503030403020204" pitchFamily="34" charset="0"/>
              <a:cs typeface="Myriad Arabic" panose="01010101010101010101" pitchFamily="50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DEB948-07D9-124A-A45F-BCD7C49B74E6}"/>
              </a:ext>
            </a:extLst>
          </p:cNvPr>
          <p:cNvSpPr txBox="1">
            <a:spLocks/>
          </p:cNvSpPr>
          <p:nvPr/>
        </p:nvSpPr>
        <p:spPr>
          <a:xfrm>
            <a:off x="685799" y="2130579"/>
            <a:ext cx="7772400" cy="1102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</a:pPr>
            <a:r>
              <a:rPr lang="en-US" sz="1600" dirty="0">
                <a:latin typeface="Myriad Pro" panose="020B0503030403020204" pitchFamily="34" charset="0"/>
                <a:cs typeface="Myriad Arabic" panose="01010101010101010101" pitchFamily="50" charset="-78"/>
              </a:rPr>
              <a:t>Association of Government Accountants</a:t>
            </a:r>
          </a:p>
          <a:p>
            <a:pPr>
              <a:lnSpc>
                <a:spcPct val="105000"/>
              </a:lnSpc>
            </a:pPr>
            <a:r>
              <a:rPr lang="en-US" sz="1600" dirty="0">
                <a:latin typeface="Myriad Pro" panose="020B0503030403020204" pitchFamily="34" charset="0"/>
                <a:cs typeface="Myriad Arabic" panose="01010101010101010101" pitchFamily="50" charset="-78"/>
              </a:rPr>
              <a:t>May 24,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44A32-91DD-144F-B376-3D8F862D4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44" y="3747561"/>
            <a:ext cx="2206711" cy="7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09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8"/>
            <a:ext cx="9143999" cy="92389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Recovery – Transfer Payments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Spiked U.S. Personal Income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34334-D482-D14D-A1B2-FD570AEAD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53" y="991700"/>
            <a:ext cx="8781492" cy="33832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64F02D-0BFC-B581-DDCC-F4FAA194DE54}"/>
              </a:ext>
            </a:extLst>
          </p:cNvPr>
          <p:cNvCxnSpPr>
            <a:cxnSpLocks/>
          </p:cNvCxnSpPr>
          <p:nvPr/>
        </p:nvCxnSpPr>
        <p:spPr>
          <a:xfrm flipV="1">
            <a:off x="888722" y="2108571"/>
            <a:ext cx="7935311" cy="1671144"/>
          </a:xfrm>
          <a:prstGeom prst="line">
            <a:avLst/>
          </a:prstGeom>
          <a:ln w="254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B379A8-9C25-5EC5-2DEC-83428F20437E}"/>
              </a:ext>
            </a:extLst>
          </p:cNvPr>
          <p:cNvCxnSpPr>
            <a:cxnSpLocks/>
          </p:cNvCxnSpPr>
          <p:nvPr/>
        </p:nvCxnSpPr>
        <p:spPr>
          <a:xfrm flipV="1">
            <a:off x="4092447" y="2051437"/>
            <a:ext cx="4731586" cy="1279605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487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A3CAE1-3496-424D-8F8C-AB616554DA24}"/>
              </a:ext>
            </a:extLst>
          </p:cNvPr>
          <p:cNvSpPr txBox="1">
            <a:spLocks/>
          </p:cNvSpPr>
          <p:nvPr/>
        </p:nvSpPr>
        <p:spPr>
          <a:xfrm>
            <a:off x="1" y="67803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Very Strong U.S. Corporate Profits</a:t>
            </a:r>
          </a:p>
        </p:txBody>
      </p:sp>
      <p:pic>
        <p:nvPicPr>
          <p:cNvPr id="6" name="FRED Graph Chart" descr="FRED Graph">
            <a:hlinkClick r:id="rId4" tooltip="View this chart in your browser. "/>
            <a:extLst>
              <a:ext uri="{FF2B5EF4-FFF2-40B4-BE49-F238E27FC236}">
                <a16:creationId xmlns:a16="http://schemas.microsoft.com/office/drawing/2014/main" id="{B87BFB43-9F9C-6CEB-C816-B2CAA7ED8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780" y="796899"/>
            <a:ext cx="5624437" cy="3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-1" y="114175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Strong, but Volatile, Utah Income Taxes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F36F9-BB83-4DB4-C2B5-7BB273C2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783" y="715916"/>
            <a:ext cx="5231067" cy="379328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83232A0-A52F-735F-4404-A5A717295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3" y="1049572"/>
            <a:ext cx="2949178" cy="312597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portion of strong 2021 growth is pandemic due date timing shift from April 15 to July 15, which shifted revenues from FY 2020 into FY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Through April 2022, income tax withholding up 14.7%</a:t>
            </a:r>
          </a:p>
        </p:txBody>
      </p:sp>
    </p:spTree>
    <p:extLst>
      <p:ext uri="{BB962C8B-B14F-4D97-AF65-F5344CB8AC3E}">
        <p14:creationId xmlns:p14="http://schemas.microsoft.com/office/powerpoint/2010/main" val="262634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-1" y="114175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66108-F8DE-4ADD-7905-506C01F1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56" y="636104"/>
            <a:ext cx="8231571" cy="416233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/>
              <a:t>Monthly tax collections not only a state budget indicator, but a real-time economic indicator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/>
              <a:t>State of Utah </a:t>
            </a:r>
            <a:r>
              <a:rPr lang="en-US" sz="2400" b="1" dirty="0">
                <a:solidFill>
                  <a:srgbClr val="C00000"/>
                </a:solidFill>
              </a:rPr>
              <a:t>income taxes remain strong </a:t>
            </a:r>
            <a:r>
              <a:rPr lang="en-US" sz="2400" dirty="0"/>
              <a:t>(both individual and corporate)</a:t>
            </a:r>
          </a:p>
          <a:p>
            <a:pPr marL="457200" indent="-457200">
              <a:buAutoNum type="arabicParenBoth"/>
            </a:pPr>
            <a:r>
              <a:rPr lang="en-US" sz="2400" dirty="0"/>
              <a:t>State still has revenue imbalance with constitutional restriction of income taxes for education, children, and those with disabilities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6256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Stimulus Impacts – Personal Saving Spiked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C66D0-5870-864C-835A-8C3EBB446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" y="812905"/>
            <a:ext cx="8709761" cy="335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Stimulus Impacts – Checkable Deposits Spiked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FEE13-F51D-3449-80E3-6DE5867A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6" y="868680"/>
            <a:ext cx="8876831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74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0895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Stimulus Impacts – Debt Service Payments Dropped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BD9A9A-D436-3E47-B22D-64DD36F4E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" y="1019610"/>
            <a:ext cx="8724288" cy="337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1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Stimulus Impacts – Strong Household Balance Sheets</a:t>
            </a:r>
          </a:p>
        </p:txBody>
      </p:sp>
      <p:pic>
        <p:nvPicPr>
          <p:cNvPr id="6" name="Picture 2" descr="Figure illustrating change in credit card utilization by recession">
            <a:extLst>
              <a:ext uri="{FF2B5EF4-FFF2-40B4-BE49-F238E27FC236}">
                <a16:creationId xmlns:a16="http://schemas.microsoft.com/office/drawing/2014/main" id="{B7FD7193-93FF-4D33-B5B2-4769FD4B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24" y="703811"/>
            <a:ext cx="5557749" cy="40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4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FF47BC-7911-0341-BF8C-30724C1EA9FA}"/>
              </a:ext>
            </a:extLst>
          </p:cNvPr>
          <p:cNvSpPr txBox="1">
            <a:spLocks/>
          </p:cNvSpPr>
          <p:nvPr/>
        </p:nvSpPr>
        <p:spPr>
          <a:xfrm>
            <a:off x="0" y="11040"/>
            <a:ext cx="9144000" cy="90418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Stimulus Impacts – Retail Therapy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U.S. Retail Sales Grew Rapidly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659E7-968A-634E-BAE9-A5B5ABEC273F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3C125-9BB0-EF4F-B29A-723B1B77159A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D371B-2F01-1447-8C43-5FB2BC5484F2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A4F32E-3093-5647-BBA1-97197E602EA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C12CC8-8ECE-0641-9D2F-D91CE1BF4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8" y="992936"/>
            <a:ext cx="8733984" cy="33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5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FF47BC-7911-0341-BF8C-30724C1EA9FA}"/>
              </a:ext>
            </a:extLst>
          </p:cNvPr>
          <p:cNvSpPr txBox="1">
            <a:spLocks/>
          </p:cNvSpPr>
          <p:nvPr/>
        </p:nvSpPr>
        <p:spPr>
          <a:xfrm>
            <a:off x="0" y="11040"/>
            <a:ext cx="9144000" cy="609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Stimulus Impacts – Utah Taxable Sales Grew Rapidly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659E7-968A-634E-BAE9-A5B5ABEC273F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3C125-9BB0-EF4F-B29A-723B1B77159A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D371B-2F01-1447-8C43-5FB2BC5484F2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A4F32E-3093-5647-BBA1-97197E602EA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946B36-9809-FB61-D161-D3777C8A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26" y="791944"/>
            <a:ext cx="5398657" cy="3912643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A93E632-7C60-DD1B-FA00-6A16DFC9B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428" y="1943610"/>
            <a:ext cx="2949178" cy="7315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Through April 2022, sales tax up 18.1%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E978F955-453E-235C-45AA-F33B4E264843}"/>
              </a:ext>
            </a:extLst>
          </p:cNvPr>
          <p:cNvSpPr txBox="1">
            <a:spLocks/>
          </p:cNvSpPr>
          <p:nvPr/>
        </p:nvSpPr>
        <p:spPr>
          <a:xfrm>
            <a:off x="5544308" y="4299752"/>
            <a:ext cx="3444386" cy="3879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cs typeface="Arial" panose="020B0604020202020204" pitchFamily="34" charset="0"/>
              </a:rPr>
              <a:t>Source: Utah State Tax Commission</a:t>
            </a:r>
          </a:p>
        </p:txBody>
      </p:sp>
    </p:spTree>
    <p:extLst>
      <p:ext uri="{BB962C8B-B14F-4D97-AF65-F5344CB8AC3E}">
        <p14:creationId xmlns:p14="http://schemas.microsoft.com/office/powerpoint/2010/main" val="401251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393BE-132F-4D30-8D5A-01BD71E17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5" y="847869"/>
            <a:ext cx="7195065" cy="2615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412CF-BD41-4AC1-B236-F303387D4B11}"/>
              </a:ext>
            </a:extLst>
          </p:cNvPr>
          <p:cNvSpPr txBox="1"/>
          <p:nvPr/>
        </p:nvSpPr>
        <p:spPr>
          <a:xfrm>
            <a:off x="599897" y="3532954"/>
            <a:ext cx="79442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Our Vision: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Be Utah’s preeminent public policy institute and a vital gathering place for policy leadership and thoughtful discourse that helps our community prosper.</a:t>
            </a:r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Our Mission: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Develop and share economic, demographic, and public policy research that sheds light and helps people make INFORMED DECISIONS™.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63DBD6-9D4E-D734-E862-6BB3E1F9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84786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yriad Pro Cond" panose="020B0506030403020204" pitchFamily="34" charset="0"/>
              </a:rPr>
              <a:t>Kem C. Gardner Policy Institute</a:t>
            </a:r>
            <a:endParaRPr lang="en-US" sz="3600" i="1" dirty="0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FF47BC-7911-0341-BF8C-30724C1EA9FA}"/>
              </a:ext>
            </a:extLst>
          </p:cNvPr>
          <p:cNvSpPr txBox="1">
            <a:spLocks/>
          </p:cNvSpPr>
          <p:nvPr/>
        </p:nvSpPr>
        <p:spPr>
          <a:xfrm>
            <a:off x="0" y="11040"/>
            <a:ext cx="9144000" cy="609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Travel Recovery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659E7-968A-634E-BAE9-A5B5ABEC273F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3C125-9BB0-EF4F-B29A-723B1B77159A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D371B-2F01-1447-8C43-5FB2BC5484F2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A4F32E-3093-5647-BBA1-97197E602EA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1647DB9-6670-560B-59CC-72BD8BCF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263"/>
            <a:ext cx="4225565" cy="306245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51948-26FF-3C01-7B9A-89FF192DA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12355"/>
            <a:ext cx="38862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Motor and Special Fuel Taxes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67CA0B-2C14-D51D-752C-59108D01E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4853" y="912355"/>
            <a:ext cx="38862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Transient Room Taxes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960611-A629-D398-DD08-BED1DBE46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357" y="1217845"/>
            <a:ext cx="4454205" cy="3218732"/>
          </a:xfrm>
          <a:prstGeom prst="rect">
            <a:avLst/>
          </a:prstGeom>
        </p:spPr>
      </p:pic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1E6BE95C-D9FA-959D-E432-2B68B05625BC}"/>
              </a:ext>
            </a:extLst>
          </p:cNvPr>
          <p:cNvSpPr txBox="1">
            <a:spLocks/>
          </p:cNvSpPr>
          <p:nvPr/>
        </p:nvSpPr>
        <p:spPr>
          <a:xfrm>
            <a:off x="5559972" y="4363943"/>
            <a:ext cx="3444386" cy="3879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cs typeface="Arial" panose="020B0604020202020204" pitchFamily="34" charset="0"/>
              </a:rPr>
              <a:t>Source: Utah State Tax Commission</a:t>
            </a:r>
          </a:p>
        </p:txBody>
      </p:sp>
    </p:spTree>
    <p:extLst>
      <p:ext uri="{BB962C8B-B14F-4D97-AF65-F5344CB8AC3E}">
        <p14:creationId xmlns:p14="http://schemas.microsoft.com/office/powerpoint/2010/main" val="866498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-1" y="114175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66108-F8DE-4ADD-7905-506C01F1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12" y="980635"/>
            <a:ext cx="8231571" cy="375879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arenBoth"/>
            </a:pPr>
            <a:r>
              <a:rPr lang="en-US" sz="2400" dirty="0"/>
              <a:t>Probably unwise to plan on growth rates like that experienced in the past few years</a:t>
            </a:r>
          </a:p>
          <a:p>
            <a:pPr marL="457200" indent="-457200">
              <a:buAutoNum type="arabicParenBoth"/>
            </a:pPr>
            <a:r>
              <a:rPr lang="en-US" sz="2400" dirty="0"/>
              <a:t>Dramatic increases are partially illusory (just represent overall price inflation) and need to be allocated to increased costs, like labor</a:t>
            </a:r>
          </a:p>
          <a:p>
            <a:pPr marL="457200" indent="-457200">
              <a:buAutoNum type="arabicParenBoth"/>
            </a:pPr>
            <a:r>
              <a:rPr lang="en-US" sz="2400" dirty="0"/>
              <a:t>Household balance sheets very strong overall - lower debt, higher savings</a:t>
            </a:r>
          </a:p>
          <a:p>
            <a:pPr marL="457200" indent="-457200">
              <a:buAutoNum type="arabicParenBoth"/>
            </a:pPr>
            <a:r>
              <a:rPr lang="en-US" sz="2400" dirty="0"/>
              <a:t>But not all have benefited, some are being left behind</a:t>
            </a:r>
          </a:p>
          <a:p>
            <a:pPr marL="457200" indent="-457200">
              <a:buAutoNum type="arabicParenBoth"/>
            </a:pPr>
            <a:r>
              <a:rPr lang="en-US" sz="2400" dirty="0"/>
              <a:t>Uncertainty about when households unleash accumulated savings on economy</a:t>
            </a:r>
          </a:p>
          <a:p>
            <a:pPr marL="457200" indent="-457200">
              <a:buAutoNum type="arabicParenBoth"/>
            </a:pPr>
            <a:endParaRPr lang="en-US" sz="2400" dirty="0"/>
          </a:p>
          <a:p>
            <a:pPr marL="457200" indent="-457200">
              <a:buAutoNum type="arabicParenBoth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6013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FF47BC-7911-0341-BF8C-30724C1EA9FA}"/>
              </a:ext>
            </a:extLst>
          </p:cNvPr>
          <p:cNvSpPr txBox="1">
            <a:spLocks/>
          </p:cNvSpPr>
          <p:nvPr/>
        </p:nvSpPr>
        <p:spPr>
          <a:xfrm>
            <a:off x="-7341" y="30269"/>
            <a:ext cx="9144000" cy="6873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Record Low Unemployment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659E7-968A-634E-BAE9-A5B5ABEC273F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3C125-9BB0-EF4F-B29A-723B1B77159A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D371B-2F01-1447-8C43-5FB2BC5484F2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A4F32E-3093-5647-BBA1-97197E602EA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FA5306E-5D5E-8444-83DA-96C5D3CA9197}"/>
              </a:ext>
            </a:extLst>
          </p:cNvPr>
          <p:cNvSpPr txBox="1">
            <a:spLocks/>
          </p:cNvSpPr>
          <p:nvPr/>
        </p:nvSpPr>
        <p:spPr>
          <a:xfrm>
            <a:off x="5559972" y="4363943"/>
            <a:ext cx="3444386" cy="3879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cs typeface="Arial" panose="020B0604020202020204" pitchFamily="34" charset="0"/>
              </a:rPr>
              <a:t>Source: U.S. Bureau of Labor Statistics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5ABB19-6EAC-47E0-EA2D-1CF0A87A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" y="944244"/>
            <a:ext cx="8876010" cy="34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70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D7673B5B-5029-214B-BE0E-7B8D849D8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6" y="668503"/>
            <a:ext cx="4046893" cy="380649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US" dirty="0">
              <a:latin typeface="Myriad Pro Cond" panose="020B050603040302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Myriad Pro Cond" panose="020B0506030403020204" pitchFamily="34" charset="0"/>
              </a:rPr>
              <a:t>April 2022 year-over job growth 62,000 (3.9%)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dirty="0">
              <a:latin typeface="Myriad Pro Cond" panose="020B050603040302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Myriad Pro Cond" panose="020B0506030403020204" pitchFamily="34" charset="0"/>
              </a:rPr>
              <a:t>April 2022 unemployment rate 1.9% - RECORD LOW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dirty="0">
              <a:latin typeface="Myriad Pro Cond" panose="020B050603040302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b="1" dirty="0">
                <a:latin typeface="Myriad Pro Cond" panose="020B0506030403020204" pitchFamily="34" charset="0"/>
              </a:rPr>
              <a:t>33,300 unemployed </a:t>
            </a:r>
            <a:r>
              <a:rPr lang="en-US" dirty="0">
                <a:latin typeface="Myriad Pro Cond" panose="020B0506030403020204" pitchFamily="34" charset="0"/>
              </a:rPr>
              <a:t>Utahns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dirty="0">
              <a:latin typeface="Myriad Pro Cond" panose="020B050603040302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dirty="0">
                <a:latin typeface="Myriad Pro Cond" panose="020B0506030403020204" pitchFamily="34" charset="0"/>
              </a:rPr>
              <a:t>Nearly </a:t>
            </a:r>
            <a:r>
              <a:rPr lang="en-US" b="1" dirty="0">
                <a:latin typeface="Myriad Pro Cond" panose="020B0506030403020204" pitchFamily="34" charset="0"/>
              </a:rPr>
              <a:t>86,000 Utah jobs available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dirty="0">
              <a:latin typeface="Myriad Pro Cond" panose="020B050603040302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dirty="0">
              <a:latin typeface="Myriad Pro Cond" panose="020B0506030403020204" pitchFamily="34" charset="0"/>
              <a:ea typeface="+mj-ea"/>
              <a:cs typeface="+mj-cs"/>
            </a:endParaRP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endParaRPr lang="en-US" dirty="0">
              <a:latin typeface="Myriad Pro Cond" panose="020B0506030403020204" pitchFamily="34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FF47BC-7911-0341-BF8C-30724C1EA9FA}"/>
              </a:ext>
            </a:extLst>
          </p:cNvPr>
          <p:cNvSpPr txBox="1">
            <a:spLocks/>
          </p:cNvSpPr>
          <p:nvPr/>
        </p:nvSpPr>
        <p:spPr>
          <a:xfrm>
            <a:off x="-7341" y="30268"/>
            <a:ext cx="9144000" cy="8750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Jobs, Jobs, Jobs in Utah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&amp; “The Great Resignation”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659E7-968A-634E-BAE9-A5B5ABEC273F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3C125-9BB0-EF4F-B29A-723B1B77159A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D371B-2F01-1447-8C43-5FB2BC5484F2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A4F32E-3093-5647-BBA1-97197E602EA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FA5306E-5D5E-8444-83DA-96C5D3CA9197}"/>
              </a:ext>
            </a:extLst>
          </p:cNvPr>
          <p:cNvSpPr txBox="1">
            <a:spLocks/>
          </p:cNvSpPr>
          <p:nvPr/>
        </p:nvSpPr>
        <p:spPr>
          <a:xfrm>
            <a:off x="5559972" y="4363943"/>
            <a:ext cx="3444386" cy="3879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cs typeface="Arial" panose="020B0604020202020204" pitchFamily="34" charset="0"/>
              </a:rPr>
              <a:t>Source: Utah Department of Workforce Services and </a:t>
            </a:r>
            <a:r>
              <a:rPr lang="en-US" sz="900" dirty="0" err="1">
                <a:solidFill>
                  <a:schemeClr val="tx1"/>
                </a:solidFill>
                <a:cs typeface="Arial" panose="020B0604020202020204" pitchFamily="34" charset="0"/>
              </a:rPr>
              <a:t>Indeed.com</a:t>
            </a:r>
            <a:endParaRPr lang="en-US" sz="9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6406A-9225-D714-CE7F-A87B599B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597" y="1092746"/>
            <a:ext cx="3003233" cy="33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59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FF47BC-7911-0341-BF8C-30724C1EA9FA}"/>
              </a:ext>
            </a:extLst>
          </p:cNvPr>
          <p:cNvSpPr txBox="1">
            <a:spLocks/>
          </p:cNvSpPr>
          <p:nvPr/>
        </p:nvSpPr>
        <p:spPr>
          <a:xfrm>
            <a:off x="-7341" y="30269"/>
            <a:ext cx="9144000" cy="52678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u="sng" dirty="0">
                <a:latin typeface="Myriad Pro Cond" panose="020B0506030403020204" pitchFamily="34" charset="0"/>
              </a:rPr>
              <a:t>Declining</a:t>
            </a:r>
            <a:r>
              <a:rPr lang="en-US" sz="3000" b="1" dirty="0">
                <a:latin typeface="Myriad Pro Cond" panose="020B0506030403020204" pitchFamily="34" charset="0"/>
              </a:rPr>
              <a:t> Real Wages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659E7-968A-634E-BAE9-A5B5ABEC273F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3C125-9BB0-EF4F-B29A-723B1B77159A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D371B-2F01-1447-8C43-5FB2BC5484F2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A4F32E-3093-5647-BBA1-97197E602EA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36477-9785-7EBA-58BF-EFDBCE672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5" y="665988"/>
            <a:ext cx="7086610" cy="381152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60D08E-26D9-E86E-98F3-C08C8184CAA1}"/>
              </a:ext>
            </a:extLst>
          </p:cNvPr>
          <p:cNvCxnSpPr>
            <a:cxnSpLocks/>
          </p:cNvCxnSpPr>
          <p:nvPr/>
        </p:nvCxnSpPr>
        <p:spPr>
          <a:xfrm flipH="1">
            <a:off x="8190609" y="2207806"/>
            <a:ext cx="544600" cy="786862"/>
          </a:xfrm>
          <a:prstGeom prst="straightConnector1">
            <a:avLst/>
          </a:prstGeom>
          <a:ln w="698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D874D65-5DF3-4DA0-8D32-5C734D90CA24}"/>
              </a:ext>
            </a:extLst>
          </p:cNvPr>
          <p:cNvSpPr txBox="1"/>
          <p:nvPr/>
        </p:nvSpPr>
        <p:spPr>
          <a:xfrm>
            <a:off x="8115305" y="176481"/>
            <a:ext cx="1134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1AA00"/>
                </a:solidFill>
              </a:rPr>
              <a:t>One of Largest Real Wage Drops in Recent  History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E836E70E-AD90-583B-F9D1-346825607C02}"/>
              </a:ext>
            </a:extLst>
          </p:cNvPr>
          <p:cNvSpPr txBox="1">
            <a:spLocks/>
          </p:cNvSpPr>
          <p:nvPr/>
        </p:nvSpPr>
        <p:spPr>
          <a:xfrm>
            <a:off x="5559972" y="4363943"/>
            <a:ext cx="3444386" cy="3879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cs typeface="Arial" panose="020B0604020202020204" pitchFamily="34" charset="0"/>
              </a:rPr>
              <a:t>Source: U.S.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918563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6901"/>
            <a:ext cx="9144000" cy="345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E4A92F-F018-7F4C-B169-E9C4EEE4C0A8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7653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Labor Shortages – Econ 101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7B7297-4005-1A4C-BD33-BE524FE608B6}"/>
              </a:ext>
            </a:extLst>
          </p:cNvPr>
          <p:cNvSpPr txBox="1"/>
          <p:nvPr/>
        </p:nvSpPr>
        <p:spPr>
          <a:xfrm>
            <a:off x="3793851" y="1154372"/>
            <a:ext cx="107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582E82-1CE6-9545-ACF2-30C28D5E7E80}"/>
              </a:ext>
            </a:extLst>
          </p:cNvPr>
          <p:cNvSpPr txBox="1"/>
          <p:nvPr/>
        </p:nvSpPr>
        <p:spPr>
          <a:xfrm>
            <a:off x="3757064" y="3558922"/>
            <a:ext cx="107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Demand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985DCF-3B61-A64A-BBA1-1CD90F6A7362}"/>
              </a:ext>
            </a:extLst>
          </p:cNvPr>
          <p:cNvGrpSpPr/>
          <p:nvPr/>
        </p:nvGrpSpPr>
        <p:grpSpPr>
          <a:xfrm>
            <a:off x="637523" y="883097"/>
            <a:ext cx="3934477" cy="3683804"/>
            <a:chOff x="2908852" y="857852"/>
            <a:chExt cx="3934477" cy="3683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B422E3-2B86-3845-B3B1-9F94E48A0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8852" y="857852"/>
              <a:ext cx="3934477" cy="3683804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C5CA7C2-FB89-8F4C-A161-8EC3184027DF}"/>
                </a:ext>
              </a:extLst>
            </p:cNvPr>
            <p:cNvCxnSpPr/>
            <p:nvPr/>
          </p:nvCxnSpPr>
          <p:spPr>
            <a:xfrm>
              <a:off x="3689131" y="1313793"/>
              <a:ext cx="2270235" cy="2375338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D5B8FA2-71AC-9142-8761-EDE488F46F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3317" y="1313793"/>
              <a:ext cx="2449621" cy="2258714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8FC2B1-DCC2-D549-B00A-C937C82EAEA3}"/>
                </a:ext>
              </a:extLst>
            </p:cNvPr>
            <p:cNvCxnSpPr>
              <a:cxnSpLocks/>
            </p:cNvCxnSpPr>
            <p:nvPr/>
          </p:nvCxnSpPr>
          <p:spPr>
            <a:xfrm>
              <a:off x="3321269" y="3048000"/>
              <a:ext cx="3132083" cy="0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EDDA0D-B8A6-004D-A498-EE0B9D56CFAA}"/>
              </a:ext>
            </a:extLst>
          </p:cNvPr>
          <p:cNvSpPr txBox="1"/>
          <p:nvPr/>
        </p:nvSpPr>
        <p:spPr>
          <a:xfrm>
            <a:off x="3424187" y="2266418"/>
            <a:ext cx="15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Equilibrium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B769EF9-F7AB-B84E-A4FB-2708E58F4404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2575034" y="2451084"/>
            <a:ext cx="849153" cy="430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34BBBFB-7DEB-534A-85AC-44324B6D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894" y="1683173"/>
            <a:ext cx="3247699" cy="16870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Prices below the market equilibrium result in shortages</a:t>
            </a:r>
          </a:p>
        </p:txBody>
      </p:sp>
    </p:spTree>
    <p:extLst>
      <p:ext uri="{BB962C8B-B14F-4D97-AF65-F5344CB8AC3E}">
        <p14:creationId xmlns:p14="http://schemas.microsoft.com/office/powerpoint/2010/main" val="1335298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-1" y="114175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66108-F8DE-4ADD-7905-506C01F1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09" y="1040049"/>
            <a:ext cx="8231571" cy="2951506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arenBoth"/>
            </a:pPr>
            <a:r>
              <a:rPr lang="en-US" sz="2400" dirty="0"/>
              <a:t>Scarce labor is the new normal (influenced by permanent demographic changes)</a:t>
            </a:r>
          </a:p>
          <a:p>
            <a:pPr marL="457200" indent="-457200">
              <a:buAutoNum type="arabicParenBoth"/>
            </a:pPr>
            <a:r>
              <a:rPr lang="en-US" sz="2400" dirty="0"/>
              <a:t>The days of cheap labor are over</a:t>
            </a:r>
          </a:p>
          <a:p>
            <a:pPr marL="457200" indent="-457200">
              <a:buAutoNum type="arabicParenBoth"/>
            </a:pPr>
            <a:r>
              <a:rPr lang="en-US" sz="2400" dirty="0"/>
              <a:t>With scarce labor - focus on keeping your productive employees (it’s probably much cheaper and easier than finding new ones)</a:t>
            </a:r>
          </a:p>
          <a:p>
            <a:pPr marL="457200" indent="-457200">
              <a:buAutoNum type="arabicParenBoth"/>
            </a:pPr>
            <a:r>
              <a:rPr lang="en-US" sz="2400" dirty="0"/>
              <a:t>Become a better employer (better wages, benefits, working conditions)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7112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CC3DD-BD8F-7E4F-B791-95267549BFC8}"/>
              </a:ext>
            </a:extLst>
          </p:cNvPr>
          <p:cNvSpPr txBox="1"/>
          <p:nvPr/>
        </p:nvSpPr>
        <p:spPr>
          <a:xfrm>
            <a:off x="91361" y="4603063"/>
            <a:ext cx="88856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Source: Federal Reserve Bank of New York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70591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Global Supply Chain Disruptions Persist</a:t>
            </a:r>
            <a:endParaRPr lang="en-US" sz="1900" i="1" dirty="0">
              <a:latin typeface="Myriad Pro Cond" panose="020B0506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10F3D6-03C3-CC4D-B132-B0A16A3C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620" y="776876"/>
            <a:ext cx="5781143" cy="38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8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82381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The Sting of Accelerating Inflation</a:t>
            </a:r>
          </a:p>
          <a:p>
            <a:pPr>
              <a:lnSpc>
                <a:spcPct val="110000"/>
              </a:lnSpc>
            </a:pPr>
            <a:r>
              <a:rPr lang="en-US" sz="1900" i="1" dirty="0">
                <a:latin typeface="Myriad Pro Cond" panose="020B0506030403020204" pitchFamily="34" charset="0"/>
              </a:rPr>
              <a:t>Year-Over Change in Consumer Price Index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2C730-BC34-A679-36A3-CD68D5CE849C}"/>
              </a:ext>
            </a:extLst>
          </p:cNvPr>
          <p:cNvSpPr txBox="1"/>
          <p:nvPr/>
        </p:nvSpPr>
        <p:spPr>
          <a:xfrm>
            <a:off x="7342587" y="716994"/>
            <a:ext cx="180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As of April 2022:</a:t>
            </a:r>
          </a:p>
          <a:p>
            <a:r>
              <a:rPr lang="en-US" b="1" dirty="0">
                <a:solidFill>
                  <a:srgbClr val="C00000"/>
                </a:solidFill>
              </a:rPr>
              <a:t>Mountain – 9.8%</a:t>
            </a:r>
          </a:p>
          <a:p>
            <a:r>
              <a:rPr lang="en-US" b="1" dirty="0">
                <a:solidFill>
                  <a:srgbClr val="C00000"/>
                </a:solidFill>
              </a:rPr>
              <a:t>U.S. – 8.3%</a:t>
            </a:r>
          </a:p>
        </p:txBody>
      </p:sp>
      <p:pic>
        <p:nvPicPr>
          <p:cNvPr id="8" name="FRED Graph Chart" descr="FRED Graph">
            <a:hlinkClick r:id="rId4" tooltip="View this chart in your browser. "/>
            <a:extLst>
              <a:ext uri="{FF2B5EF4-FFF2-40B4-BE49-F238E27FC236}">
                <a16:creationId xmlns:a16="http://schemas.microsoft.com/office/drawing/2014/main" id="{0375656B-FFE0-1C49-E8D0-F985164CF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25" y="826614"/>
            <a:ext cx="5801762" cy="39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55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-1" y="114175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66108-F8DE-4ADD-7905-506C01F1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56" y="1036503"/>
            <a:ext cx="8231571" cy="3026614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400" dirty="0"/>
              <a:t>Few have had to meaningfully manage high inflation (it’s been 40 years)</a:t>
            </a:r>
          </a:p>
          <a:p>
            <a:pPr marL="457200" indent="-457200">
              <a:buAutoNum type="arabicParenBoth"/>
            </a:pPr>
            <a:r>
              <a:rPr lang="en-US" sz="2400" dirty="0"/>
              <a:t>Your dramatic revenue increases are partially illusory and a sizable portion of revenues need to be reserved for increased costs, like labor</a:t>
            </a:r>
          </a:p>
          <a:p>
            <a:pPr marL="457200" indent="-457200">
              <a:buAutoNum type="arabicParenBoth"/>
            </a:pPr>
            <a:r>
              <a:rPr lang="en-US" sz="2400" dirty="0"/>
              <a:t>Consumers are grumpy about high inflation, as it erodes their purchasing power (particularly those at the lowest end of economic spectrum)</a:t>
            </a:r>
          </a:p>
          <a:p>
            <a:pPr marL="457200" indent="-457200">
              <a:buAutoNum type="arabicParenBoth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03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5834A-197A-0747-A0BE-6D5E5623B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48" y="798786"/>
            <a:ext cx="7916261" cy="394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Economic disruptions continue to constrain goods supply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Massive fiscal and monetary policy responses continue to support strong demand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Accelerating inflation spurring interest rate increases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With wages below equilibrium, labor shortages continue (and will continue until wages increase)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Utah’s underlying economic fundamentals remain quite strong, despite some challenges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1BECE2-B346-1941-9990-FE1B0BFA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89185"/>
            <a:ext cx="9144001" cy="84786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yriad Pro Cond" panose="020B0506030403020204" pitchFamily="34" charset="0"/>
              </a:rPr>
              <a:t>Setting the Stage: Five Observations</a:t>
            </a:r>
            <a:endParaRPr lang="en-US" sz="3600" i="1" dirty="0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122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88"/>
            <a:ext cx="9143999" cy="93304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8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Increasing Gas Prices </a:t>
            </a:r>
            <a:r>
              <a:rPr lang="en-US" sz="3600" b="1" dirty="0">
                <a:latin typeface="Myriad Pro Cond" panose="020B0506030403020204" pitchFamily="34" charset="0"/>
              </a:rPr>
              <a:t>–</a:t>
            </a:r>
            <a:endParaRPr lang="en-US" sz="3300" b="1" dirty="0">
              <a:latin typeface="Myriad Pro Cond" panose="020B0506030403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Accelerating with Ukraine Situation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C7DAD-AC55-633E-7D58-B99CD4F8D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8" y="1098552"/>
            <a:ext cx="8552861" cy="32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84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54826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Monetary Policy Behind the Curve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476BDA-650E-3373-3380-6063165822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134527" y="616062"/>
            <a:ext cx="3068548" cy="40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10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AB6744-5CFD-184C-8008-701C94A3B14C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Interest Rates Have Increased….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0F30C-F65A-D25D-AED9-4353993D2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" y="827033"/>
            <a:ext cx="9057020" cy="34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61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70591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….But Still Expansionary…</a:t>
            </a:r>
            <a:endParaRPr lang="en-US" sz="1900" i="1" dirty="0">
              <a:latin typeface="Myriad Pro Cond" panose="020B0506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768144-8D3D-DAA7-1F12-DA09AC8D4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59" y="1047408"/>
            <a:ext cx="8838780" cy="34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6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735B3-1129-8634-476F-DB870EBD2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38" y="1032195"/>
            <a:ext cx="8725094" cy="3361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143960"/>
            <a:ext cx="9143999" cy="52723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…and Lagging </a:t>
            </a:r>
            <a:r>
              <a:rPr lang="en-US" sz="3300" b="1" u="sng" dirty="0">
                <a:solidFill>
                  <a:srgbClr val="FF0000"/>
                </a:solidFill>
                <a:latin typeface="Myriad Pro Cond" panose="020B0506030403020204" pitchFamily="34" charset="0"/>
              </a:rPr>
              <a:t>Far</a:t>
            </a:r>
            <a:r>
              <a:rPr lang="en-US" sz="3300" b="1" dirty="0">
                <a:latin typeface="Myriad Pro Cond" panose="020B0506030403020204" pitchFamily="34" charset="0"/>
              </a:rPr>
              <a:t> Behind Inflation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2CFBEB56-E95F-DF48-899D-428DC8E13B5A}"/>
              </a:ext>
            </a:extLst>
          </p:cNvPr>
          <p:cNvSpPr/>
          <p:nvPr/>
        </p:nvSpPr>
        <p:spPr>
          <a:xfrm>
            <a:off x="8169690" y="2547445"/>
            <a:ext cx="974309" cy="977461"/>
          </a:xfrm>
          <a:prstGeom prst="donut">
            <a:avLst>
              <a:gd name="adj" fmla="val 5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D8997CCF-66F6-E64C-94CF-6C7FE21928CD}"/>
              </a:ext>
            </a:extLst>
          </p:cNvPr>
          <p:cNvSpPr/>
          <p:nvPr/>
        </p:nvSpPr>
        <p:spPr>
          <a:xfrm>
            <a:off x="1928646" y="1511345"/>
            <a:ext cx="1208690" cy="1144487"/>
          </a:xfrm>
          <a:prstGeom prst="donut">
            <a:avLst>
              <a:gd name="adj" fmla="val 5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6313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143960"/>
            <a:ext cx="9143999" cy="52723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Negative Real Interest Rates for Past Year</a:t>
            </a:r>
          </a:p>
        </p:txBody>
      </p:sp>
      <p:pic>
        <p:nvPicPr>
          <p:cNvPr id="8" name="FRED Graph Chart" descr="FRED Graph">
            <a:hlinkClick r:id="rId4" tooltip="View this chart in your browser. "/>
            <a:extLst>
              <a:ext uri="{FF2B5EF4-FFF2-40B4-BE49-F238E27FC236}">
                <a16:creationId xmlns:a16="http://schemas.microsoft.com/office/drawing/2014/main" id="{EAEAB20A-3FD9-D741-D3CA-63CB31459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194" y="796737"/>
            <a:ext cx="5846062" cy="39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4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96030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Warning Signal:</a:t>
            </a:r>
          </a:p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Sustained Increases in Some Inflation Expectations</a:t>
            </a:r>
            <a:endParaRPr lang="en-US" sz="1900" dirty="0">
              <a:latin typeface="Myriad Pro Cond" panose="020B0506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5DDB1-AEFE-F14E-8AEB-0A6261411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8109"/>
            <a:ext cx="9042042" cy="34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28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92833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Warning Signal:</a:t>
            </a:r>
          </a:p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Consumer Sentiment</a:t>
            </a:r>
            <a:endParaRPr lang="en-US" sz="1900" dirty="0">
              <a:latin typeface="Myriad Pro Cond" panose="020B0506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26ECB-AF72-CF0B-DC33-9049E208D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8646"/>
            <a:ext cx="9180649" cy="32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4B1B3-E12C-F541-B3A5-8B41CBD05BA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92833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Warning Signal:</a:t>
            </a:r>
          </a:p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Inverted Yield Curve</a:t>
            </a:r>
            <a:endParaRPr lang="en-US" sz="1900" dirty="0">
              <a:latin typeface="Myriad Pro Cond" panose="020B0506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29E3A-EB18-CC44-B87F-CDC45C999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" y="1034818"/>
            <a:ext cx="8617898" cy="33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5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CC3DD-BD8F-7E4F-B791-95267549BFC8}"/>
              </a:ext>
            </a:extLst>
          </p:cNvPr>
          <p:cNvSpPr txBox="1"/>
          <p:nvPr/>
        </p:nvSpPr>
        <p:spPr>
          <a:xfrm>
            <a:off x="91361" y="4603063"/>
            <a:ext cx="88856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Source: Federal Housing Finance Agency Housing Price Index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1A27C-B0FE-664C-B7BC-21DBF70D3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72" y="647592"/>
            <a:ext cx="5530228" cy="39625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5B1B60-205B-344D-914A-8350B02C2A63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Skyrocketing Utah Home Prices</a:t>
            </a:r>
          </a:p>
        </p:txBody>
      </p:sp>
    </p:spTree>
    <p:extLst>
      <p:ext uri="{BB962C8B-B14F-4D97-AF65-F5344CB8AC3E}">
        <p14:creationId xmlns:p14="http://schemas.microsoft.com/office/powerpoint/2010/main" val="396265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411B4-46D5-0F4B-B04F-D901C0A5E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41" y="872361"/>
            <a:ext cx="8620736" cy="306047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Myriad Pro Cond" panose="020B0506030403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600" dirty="0">
              <a:latin typeface="Myriad Pro Cond" panose="020B0506030403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latin typeface="Myriad Pro Cond" panose="020B0506030403020204" pitchFamily="34" charset="0"/>
              </a:rPr>
              <a:t> Be Prepared for </a:t>
            </a:r>
            <a:r>
              <a:rPr lang="en-US" sz="3200" b="1" dirty="0">
                <a:solidFill>
                  <a:srgbClr val="C00000"/>
                </a:solidFill>
                <a:latin typeface="Myriad Pro Cond" panose="020B0506030403020204" pitchFamily="34" charset="0"/>
              </a:rPr>
              <a:t>Economic Re-sorting, </a:t>
            </a:r>
            <a:r>
              <a:rPr lang="en-US" sz="3200" dirty="0">
                <a:latin typeface="Myriad Pro Cond" panose="020B0506030403020204" pitchFamily="34" charset="0"/>
              </a:rPr>
              <a:t>Including Scarcity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yriad Pro Cond" panose="020B0506030403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latin typeface="Myriad Pro Cond" panose="020B0506030403020204" pitchFamily="34" charset="0"/>
              </a:rPr>
              <a:t> Care for People, Including Those Left Behind</a:t>
            </a:r>
            <a:endParaRPr lang="en-US" sz="1600" dirty="0">
              <a:latin typeface="Myriad Pro Cond" panose="020B0506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8D6CAD-7735-3B41-970C-6A8D267B8C5E}"/>
              </a:ext>
            </a:extLst>
          </p:cNvPr>
          <p:cNvGrpSpPr/>
          <p:nvPr/>
        </p:nvGrpSpPr>
        <p:grpSpPr>
          <a:xfrm>
            <a:off x="91361" y="4773595"/>
            <a:ext cx="8993916" cy="258899"/>
            <a:chOff x="141695" y="6456372"/>
            <a:chExt cx="8993916" cy="258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0A6ED7-305C-264F-91B0-65FC8C5F7AE0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10CC6E-46F6-3B4E-AA4D-C72B0E616B99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A65CB0-A3AF-044A-AA8A-3F7260ACDE91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7310A24-65D1-AC4A-953D-FA4145C2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59" y="95995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yriad Pro Cond" panose="020B0506030403020204" pitchFamily="34" charset="0"/>
              </a:rPr>
              <a:t>Recurring Takeaways</a:t>
            </a:r>
            <a:endParaRPr lang="en-US" sz="3600" i="1" dirty="0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8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B340B68-854F-1D95-C21C-F1FDEA653F9C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9" cy="61515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Not From Loose Lending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B1FB7D4-A899-A940-EFAA-CFD34F0B2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71822"/>
              </p:ext>
            </p:extLst>
          </p:nvPr>
        </p:nvGraphicFramePr>
        <p:xfrm>
          <a:off x="344244" y="209774"/>
          <a:ext cx="8530815" cy="452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9621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Increasing Housing Construction Costs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995F1E28-34D4-AEDF-472D-B551424B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9" y="780832"/>
            <a:ext cx="7240965" cy="39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64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CC3DD-BD8F-7E4F-B791-95267549BFC8}"/>
              </a:ext>
            </a:extLst>
          </p:cNvPr>
          <p:cNvSpPr txBox="1"/>
          <p:nvPr/>
        </p:nvSpPr>
        <p:spPr>
          <a:xfrm>
            <a:off x="91361" y="4603063"/>
            <a:ext cx="88856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Source: CoStar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7F76E-22DE-B449-A7EB-0B92DABA7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968" y="647592"/>
            <a:ext cx="4293282" cy="40514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Increasing Rents</a:t>
            </a:r>
          </a:p>
        </p:txBody>
      </p:sp>
    </p:spTree>
    <p:extLst>
      <p:ext uri="{BB962C8B-B14F-4D97-AF65-F5344CB8AC3E}">
        <p14:creationId xmlns:p14="http://schemas.microsoft.com/office/powerpoint/2010/main" val="1177872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BEE62-8111-0D42-94FD-AFCDE592AA3C}"/>
              </a:ext>
            </a:extLst>
          </p:cNvPr>
          <p:cNvSpPr txBox="1">
            <a:spLocks/>
          </p:cNvSpPr>
          <p:nvPr/>
        </p:nvSpPr>
        <p:spPr>
          <a:xfrm>
            <a:off x="1" y="8790"/>
            <a:ext cx="9143999" cy="84254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4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7500" b="1" dirty="0">
                <a:latin typeface="Myriad Pro Cond" panose="020B0506030403020204" pitchFamily="34" charset="0"/>
              </a:rPr>
              <a:t>Increases from Historic Low Mortgage Rates</a:t>
            </a:r>
          </a:p>
          <a:p>
            <a:pPr>
              <a:lnSpc>
                <a:spcPct val="110000"/>
              </a:lnSpc>
            </a:pPr>
            <a:r>
              <a:rPr lang="en-US" sz="5100" i="1" dirty="0">
                <a:latin typeface="Myriad Pro Cond" panose="020B0506030403020204" pitchFamily="34" charset="0"/>
              </a:rPr>
              <a:t>30-year Fixed Mortgage Interest Rates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6479B-1147-1949-BFEC-4064ABA53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3" y="1001641"/>
            <a:ext cx="8693559" cy="33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39BCD-BA0C-C34C-98C5-B56B8D2A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65" y="954784"/>
            <a:ext cx="5210067" cy="38791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BEE62-8111-0D42-94FD-AFCDE592AA3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85152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8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Housing Demand and Supply </a:t>
            </a:r>
          </a:p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Mismatch Since 2010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1CC3DD-BD8F-7E4F-B791-95267549BFC8}"/>
              </a:ext>
            </a:extLst>
          </p:cNvPr>
          <p:cNvSpPr txBox="1"/>
          <p:nvPr/>
        </p:nvSpPr>
        <p:spPr>
          <a:xfrm>
            <a:off x="91361" y="4603063"/>
            <a:ext cx="88856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Source: Kem C. Gardner Policy Institute</a:t>
            </a:r>
          </a:p>
        </p:txBody>
      </p:sp>
    </p:spTree>
    <p:extLst>
      <p:ext uri="{BB962C8B-B14F-4D97-AF65-F5344CB8AC3E}">
        <p14:creationId xmlns:p14="http://schemas.microsoft.com/office/powerpoint/2010/main" val="1533057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6300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Myriad Pro Cond" panose="020B0506030403020204" pitchFamily="34" charset="0"/>
              </a:rPr>
              <a:t>More Households to be Priced Out</a:t>
            </a:r>
            <a:br>
              <a:rPr lang="en-US" dirty="0"/>
            </a:br>
            <a:r>
              <a:rPr lang="en-US" sz="2000" dirty="0"/>
              <a:t>% of Households Priced Out of the 2021 Q4 Median-Priced Home Based on Interest Rates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00721117"/>
              </p:ext>
            </p:extLst>
          </p:nvPr>
        </p:nvGraphicFramePr>
        <p:xfrm>
          <a:off x="1911517" y="1127164"/>
          <a:ext cx="532096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3156C7B-F624-45BD-9776-5B1399372876}"/>
              </a:ext>
            </a:extLst>
          </p:cNvPr>
          <p:cNvSpPr txBox="1"/>
          <p:nvPr/>
        </p:nvSpPr>
        <p:spPr>
          <a:xfrm>
            <a:off x="1911517" y="4556164"/>
            <a:ext cx="4562475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latin typeface="+mj-lt"/>
              </a:rPr>
              <a:t>Note: Assumes 30% debt-to-income, PMI, annual property tax, and 30-yr rate.</a:t>
            </a:r>
          </a:p>
          <a:p>
            <a:r>
              <a:rPr lang="en-US" sz="788" dirty="0">
                <a:latin typeface="+mj-lt"/>
              </a:rPr>
              <a:t>Source: Calculations based on U.S. Census Bureau 2019 1-year ACS Survey Income Data (adjusted to 2020), NAR 2021 Q4 Median Sales Price data. </a:t>
            </a:r>
          </a:p>
        </p:txBody>
      </p:sp>
    </p:spTree>
    <p:extLst>
      <p:ext uri="{BB962C8B-B14F-4D97-AF65-F5344CB8AC3E}">
        <p14:creationId xmlns:p14="http://schemas.microsoft.com/office/powerpoint/2010/main" val="2345145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Myriad Pro Cond" panose="020B0506030403020204" pitchFamily="34" charset="0"/>
              </a:rPr>
              <a:t>Future Housing Demand</a:t>
            </a:r>
            <a:br>
              <a:rPr lang="en-US" dirty="0"/>
            </a:br>
            <a:r>
              <a:rPr lang="en-US" sz="2200" dirty="0">
                <a:latin typeface="Myriad Pro Cond" panose="020B0506030403020204" pitchFamily="34" charset="0"/>
              </a:rPr>
              <a:t>(Utah Needs Additional ~250K Units by 2030)</a:t>
            </a:r>
            <a:endParaRPr lang="en-US" dirty="0">
              <a:latin typeface="Myriad Pro Cond" panose="020B0506030403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477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3156C7B-F624-45BD-9776-5B1399372876}"/>
              </a:ext>
            </a:extLst>
          </p:cNvPr>
          <p:cNvSpPr txBox="1"/>
          <p:nvPr/>
        </p:nvSpPr>
        <p:spPr>
          <a:xfrm>
            <a:off x="3886200" y="4499310"/>
            <a:ext cx="514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yriad Pro" panose="020B0503030403020204" pitchFamily="34" charset="0"/>
              </a:rPr>
              <a:t>Source:  Kem C Gardner Policy Institute</a:t>
            </a:r>
          </a:p>
        </p:txBody>
      </p:sp>
    </p:spTree>
    <p:extLst>
      <p:ext uri="{BB962C8B-B14F-4D97-AF65-F5344CB8AC3E}">
        <p14:creationId xmlns:p14="http://schemas.microsoft.com/office/powerpoint/2010/main" val="2906143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EA707-2635-3844-B8CC-370B3E31396E}"/>
              </a:ext>
            </a:extLst>
          </p:cNvPr>
          <p:cNvSpPr txBox="1">
            <a:spLocks/>
          </p:cNvSpPr>
          <p:nvPr/>
        </p:nvSpPr>
        <p:spPr>
          <a:xfrm>
            <a:off x="-1" y="114175"/>
            <a:ext cx="9143999" cy="5797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dirty="0">
                <a:latin typeface="Myriad Pro Cond" panose="020B0506030403020204" pitchFamily="34" charset="0"/>
              </a:rPr>
              <a:t>Takeaway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66108-F8DE-4ADD-7905-506C01F1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56" y="998483"/>
            <a:ext cx="8231571" cy="3799960"/>
          </a:xfrm>
        </p:spPr>
        <p:txBody>
          <a:bodyPr>
            <a:normAutofit/>
          </a:bodyPr>
          <a:lstStyle/>
          <a:p>
            <a:pPr marL="742950" indent="-742950">
              <a:buAutoNum type="arabicParenBoth"/>
            </a:pPr>
            <a:r>
              <a:rPr lang="en-US" sz="4000" dirty="0"/>
              <a:t>Housing markets are massively undersupplied</a:t>
            </a:r>
          </a:p>
          <a:p>
            <a:pPr marL="742950" indent="-742950">
              <a:buAutoNum type="arabicParenBoth"/>
            </a:pPr>
            <a:r>
              <a:rPr lang="en-US" sz="4000" b="1" dirty="0">
                <a:solidFill>
                  <a:srgbClr val="C00000"/>
                </a:solidFill>
              </a:rPr>
              <a:t>High housing costs are single greatest risk to Utah’s economy long-term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2781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F77B23-B83B-D847-8254-A6CED195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>
                <a:latin typeface="Myriad Pro Cond" panose="020B0506030403020204" pitchFamily="34" charset="0"/>
              </a:rPr>
              <a:t>Economic Uncertainty Reigns Supreme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F2DCE-3827-4044-A515-524808A06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019573"/>
            <a:ext cx="3886200" cy="33647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Utah Tailwinds</a:t>
            </a:r>
          </a:p>
          <a:p>
            <a:pPr marL="0" indent="0" algn="ctr">
              <a:buNone/>
            </a:pPr>
            <a:endParaRPr lang="en-US" sz="1300" b="1" u="sng" dirty="0"/>
          </a:p>
          <a:p>
            <a:pPr lvl="1"/>
            <a:r>
              <a:rPr lang="en-US" dirty="0"/>
              <a:t>Early and strong pandemic recovery</a:t>
            </a:r>
          </a:p>
          <a:p>
            <a:pPr lvl="1"/>
            <a:r>
              <a:rPr lang="en-US" dirty="0"/>
              <a:t>Accumulated savings</a:t>
            </a:r>
          </a:p>
          <a:p>
            <a:pPr lvl="1"/>
            <a:r>
              <a:rPr lang="en-US" dirty="0"/>
              <a:t>Diverse economy</a:t>
            </a:r>
          </a:p>
          <a:p>
            <a:pPr lvl="1"/>
            <a:r>
              <a:rPr lang="en-US" dirty="0"/>
              <a:t>Young, growing, educated population</a:t>
            </a:r>
          </a:p>
          <a:p>
            <a:pPr lvl="1"/>
            <a:r>
              <a:rPr lang="en-US" dirty="0"/>
              <a:t>Quality of life, including outdoor recreation</a:t>
            </a:r>
          </a:p>
          <a:p>
            <a:pPr lvl="1"/>
            <a:r>
              <a:rPr lang="en-US" dirty="0"/>
              <a:t>Responsive and responsible government</a:t>
            </a:r>
          </a:p>
          <a:p>
            <a:pPr lvl="1"/>
            <a:r>
              <a:rPr lang="en-US" dirty="0"/>
              <a:t>Infrastructure investments </a:t>
            </a:r>
          </a:p>
          <a:p>
            <a:pPr lvl="1"/>
            <a:r>
              <a:rPr lang="en-US" dirty="0"/>
              <a:t>Social capital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5445D-FC0B-F443-8F41-306AC2332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19573"/>
            <a:ext cx="3886200" cy="33647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Utah Headwinds</a:t>
            </a:r>
          </a:p>
          <a:p>
            <a:pPr marL="0" indent="0" algn="ctr">
              <a:buNone/>
            </a:pPr>
            <a:endParaRPr lang="en-US" sz="1300" b="1" u="sng" dirty="0"/>
          </a:p>
          <a:p>
            <a:pPr lvl="1"/>
            <a:r>
              <a:rPr lang="en-US" dirty="0"/>
              <a:t>Housing availability and affordability</a:t>
            </a:r>
          </a:p>
          <a:p>
            <a:pPr lvl="1"/>
            <a:r>
              <a:rPr lang="en-US" dirty="0"/>
              <a:t>Accelerating inflation</a:t>
            </a:r>
          </a:p>
          <a:p>
            <a:pPr lvl="1"/>
            <a:r>
              <a:rPr lang="en-US" dirty="0"/>
              <a:t>The Great Resignation</a:t>
            </a:r>
          </a:p>
          <a:p>
            <a:pPr lvl="1"/>
            <a:r>
              <a:rPr lang="en-US" dirty="0"/>
              <a:t>Supply chain disruptions</a:t>
            </a:r>
          </a:p>
          <a:p>
            <a:pPr lvl="1"/>
            <a:r>
              <a:rPr lang="en-US" dirty="0"/>
              <a:t>Increasing interest rates</a:t>
            </a:r>
          </a:p>
          <a:p>
            <a:pPr lvl="1"/>
            <a:r>
              <a:rPr lang="en-US" dirty="0"/>
              <a:t>Geopolitical risks</a:t>
            </a:r>
          </a:p>
          <a:p>
            <a:pPr lvl="1"/>
            <a:r>
              <a:rPr lang="en-US" dirty="0"/>
              <a:t>Unbalanced economic impacts leaving some behind</a:t>
            </a:r>
          </a:p>
        </p:txBody>
      </p:sp>
    </p:spTree>
    <p:extLst>
      <p:ext uri="{BB962C8B-B14F-4D97-AF65-F5344CB8AC3E}">
        <p14:creationId xmlns:p14="http://schemas.microsoft.com/office/powerpoint/2010/main" val="4252545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F77B23-B83B-D847-8254-A6CED195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yriad Pro Cond" panose="020B0506030403020204" pitchFamily="34" charset="0"/>
              </a:rPr>
              <a:t>Looking to Utah’s Strong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83449-52CD-8747-BF79-70B54EA01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7078" y="1658469"/>
            <a:ext cx="7029844" cy="1826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At the end of the day, we will be measured by our humanity, who we cared for and who we brought in, and not those we left behind</a:t>
            </a:r>
            <a:r>
              <a:rPr lang="en-US" sz="2800" dirty="0"/>
              <a:t>.</a:t>
            </a:r>
          </a:p>
          <a:p>
            <a:pPr marL="0" indent="0" algn="r">
              <a:buNone/>
            </a:pPr>
            <a:r>
              <a:rPr lang="en-US" sz="2800" b="1" dirty="0"/>
              <a:t>President Taylor Randall</a:t>
            </a:r>
          </a:p>
        </p:txBody>
      </p:sp>
    </p:spTree>
    <p:extLst>
      <p:ext uri="{BB962C8B-B14F-4D97-AF65-F5344CB8AC3E}">
        <p14:creationId xmlns:p14="http://schemas.microsoft.com/office/powerpoint/2010/main" val="297470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084F929-FE4C-1E4A-8F81-83737F48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37" y="-13255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Myriad Pro Cond" panose="020B0506030403020204" pitchFamily="34" charset="0"/>
              </a:rPr>
              <a:t>Utah’s Diverse Economy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9F8AC8-370F-C343-A6EC-1307344C59AE}"/>
              </a:ext>
            </a:extLst>
          </p:cNvPr>
          <p:cNvSpPr txBox="1"/>
          <p:nvPr/>
        </p:nvSpPr>
        <p:spPr>
          <a:xfrm>
            <a:off x="5236183" y="4526182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900" dirty="0">
                <a:ea typeface="Cambria" panose="02040503050406030204" pitchFamily="18" charset="0"/>
                <a:cs typeface="Times New Roman" panose="02020603050405020304" pitchFamily="18" charset="0"/>
              </a:rPr>
              <a:t>Source: Kem C. Gardner Policy Institute</a:t>
            </a:r>
            <a:endParaRPr lang="en-US" sz="900" dirty="0"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41EF3-E3E9-7640-AE8F-7A1F8BCE313A}"/>
              </a:ext>
            </a:extLst>
          </p:cNvPr>
          <p:cNvSpPr txBox="1"/>
          <p:nvPr/>
        </p:nvSpPr>
        <p:spPr>
          <a:xfrm>
            <a:off x="3074276" y="597291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Myriad Pro Cond" panose="020B0506030403020204" pitchFamily="34" charset="0"/>
              </a:rPr>
              <a:t>Hachman</a:t>
            </a:r>
            <a:r>
              <a:rPr lang="en-US" sz="1400" i="1" dirty="0">
                <a:latin typeface="Myriad Pro Cond" panose="020B0506030403020204" pitchFamily="34" charset="0"/>
              </a:rPr>
              <a:t> Index 2020, 100=Most Diverse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7EC49-106A-CD4F-B445-81C71290714F}"/>
              </a:ext>
            </a:extLst>
          </p:cNvPr>
          <p:cNvSpPr txBox="1"/>
          <p:nvPr/>
        </p:nvSpPr>
        <p:spPr>
          <a:xfrm>
            <a:off x="7999012" y="1049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C51230-FEC0-B44C-9A2C-99A55161E3F1}"/>
              </a:ext>
            </a:extLst>
          </p:cNvPr>
          <p:cNvGrpSpPr/>
          <p:nvPr/>
        </p:nvGrpSpPr>
        <p:grpSpPr>
          <a:xfrm>
            <a:off x="49339" y="4741911"/>
            <a:ext cx="8993916" cy="258899"/>
            <a:chOff x="141695" y="6456372"/>
            <a:chExt cx="8993916" cy="2588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1F2F61-6D5A-DB40-8A14-F7B81A2F77B8}"/>
                </a:ext>
              </a:extLst>
            </p:cNvPr>
            <p:cNvSpPr txBox="1"/>
            <p:nvPr/>
          </p:nvSpPr>
          <p:spPr>
            <a:xfrm>
              <a:off x="141695" y="6474660"/>
              <a:ext cx="71262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Kem</a:t>
              </a: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C. Gardner Policy Institute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546A57-9337-994F-8045-485960F654D3}"/>
                </a:ext>
              </a:extLst>
            </p:cNvPr>
            <p:cNvSpPr txBox="1"/>
            <p:nvPr/>
          </p:nvSpPr>
          <p:spPr>
            <a:xfrm>
              <a:off x="1265622" y="6499827"/>
              <a:ext cx="7869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350" dirty="0">
                  <a:solidFill>
                    <a:schemeClr val="bg2">
                      <a:lumMod val="50000"/>
                    </a:schemeClr>
                  </a:solidFill>
                  <a:latin typeface="Myriad Pro" panose="020B0503030403020204" pitchFamily="34" charset="0"/>
                </a:rPr>
                <a:t>DAVID ECCLES SCHOOL OF BUSINESS    </a:t>
              </a:r>
              <a:r>
                <a:rPr lang="en-US" sz="800" spc="35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 UNIVERSITY OF UTAH </a:t>
              </a:r>
              <a:endParaRPr lang="en-US" sz="800" spc="35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5372865-976B-0242-AE11-C28679FFD616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456372"/>
              <a:ext cx="87727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69249AD-5245-4743-B7E7-C9A5E3B15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00" y="969962"/>
            <a:ext cx="5927525" cy="35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05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Pandemic - Unemployment Insurance Claims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08D817-6530-AF45-BA19-008A4E2B5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83" y="953606"/>
            <a:ext cx="8930416" cy="34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2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91946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“Unprecedented” Federal Fiscal Support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Cond" panose="020B0506030403020204" pitchFamily="34" charset="0"/>
              </a:rPr>
              <a:t>Massive Fiscal Stimulus Within Year of Pandemic Beginning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59473-67F7-754A-A17C-B8B7068B3A6E}"/>
              </a:ext>
            </a:extLst>
          </p:cNvPr>
          <p:cNvSpPr txBox="1"/>
          <p:nvPr/>
        </p:nvSpPr>
        <p:spPr>
          <a:xfrm>
            <a:off x="7011696" y="4534460"/>
            <a:ext cx="20409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Myriad Pro" panose="020B0503030403020204" pitchFamily="34" charset="0"/>
              </a:rPr>
              <a:t>Source: Congressional Budget Office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55FE7-6287-FEEE-42C3-086C50649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03" y="987268"/>
            <a:ext cx="5331993" cy="35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06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“Unprecedented” Federal Fiscal 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59473-67F7-754A-A17C-B8B7068B3A6E}"/>
              </a:ext>
            </a:extLst>
          </p:cNvPr>
          <p:cNvSpPr txBox="1"/>
          <p:nvPr/>
        </p:nvSpPr>
        <p:spPr>
          <a:xfrm>
            <a:off x="4785122" y="4595138"/>
            <a:ext cx="42675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Myriad Pro" panose="020B0503030403020204" pitchFamily="34" charset="0"/>
              </a:rPr>
              <a:t>Source: Congressional Budget Office and National Bureau of Economic 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0E27E-20A1-3DC0-8D70-278401741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33" y="1465616"/>
            <a:ext cx="8389934" cy="25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F81D-5204-BD4A-9263-74E41EE759AE}"/>
              </a:ext>
            </a:extLst>
          </p:cNvPr>
          <p:cNvSpPr txBox="1"/>
          <p:nvPr/>
        </p:nvSpPr>
        <p:spPr>
          <a:xfrm>
            <a:off x="91361" y="4452760"/>
            <a:ext cx="3726302" cy="286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25" dirty="0">
              <a:latin typeface="Myriad Pro" panose="020B050303040302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4E3B5-CE47-054F-8BD9-C495A96D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8443"/>
            <a:ext cx="9144000" cy="345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26C4F2-1B4B-AD45-849A-503A0B15DFBC}"/>
              </a:ext>
            </a:extLst>
          </p:cNvPr>
          <p:cNvSpPr txBox="1">
            <a:spLocks/>
          </p:cNvSpPr>
          <p:nvPr/>
        </p:nvSpPr>
        <p:spPr>
          <a:xfrm>
            <a:off x="1" y="8789"/>
            <a:ext cx="9143999" cy="6008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b="1" dirty="0">
                <a:latin typeface="Myriad Pro Cond" panose="020B0506030403020204" pitchFamily="34" charset="0"/>
              </a:rPr>
              <a:t>Recovery – U.S. Real GDP Per Capita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153F25-2B32-4047-BAA3-202D2A559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0" y="889925"/>
            <a:ext cx="8730938" cy="33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81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edPallett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46C9D"/>
    </a:accent1>
    <a:accent2>
      <a:srgbClr val="9C1E2D"/>
    </a:accent2>
    <a:accent3>
      <a:srgbClr val="B1812C"/>
    </a:accent3>
    <a:accent4>
      <a:srgbClr val="2F6C35"/>
    </a:accent4>
    <a:accent5>
      <a:srgbClr val="35457E"/>
    </a:accent5>
    <a:accent6>
      <a:srgbClr val="44525C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10496</TotalTime>
  <Words>1249</Words>
  <Application>Microsoft Macintosh PowerPoint</Application>
  <PresentationFormat>On-screen Show (16:9)</PresentationFormat>
  <Paragraphs>224</Paragraphs>
  <Slides>49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Myriad Pro</vt:lpstr>
      <vt:lpstr>Myriad Pro Cond</vt:lpstr>
      <vt:lpstr>Office Theme</vt:lpstr>
      <vt:lpstr>Economic Insights Enduring Pandemic Response Impacts</vt:lpstr>
      <vt:lpstr>Kem C. Gardner Policy Institute</vt:lpstr>
      <vt:lpstr>Setting the Stage: Five Observations</vt:lpstr>
      <vt:lpstr>Recurring Takeaways</vt:lpstr>
      <vt:lpstr>Utah’s Diverse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Households to be Priced Out % of Households Priced Out of the 2021 Q4 Median-Priced Home Based on Interest Rates</vt:lpstr>
      <vt:lpstr>Future Housing Demand (Utah Needs Additional ~250K Units by 2030)</vt:lpstr>
      <vt:lpstr>PowerPoint Presentation</vt:lpstr>
      <vt:lpstr>Economic Uncertainty Reigns Supreme</vt:lpstr>
      <vt:lpstr>Looking to Utah’s Strong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Utah Economic Report</dc:title>
  <dc:creator>Natalie Gochnour</dc:creator>
  <cp:lastModifiedBy>Phillip Dean</cp:lastModifiedBy>
  <cp:revision>703</cp:revision>
  <cp:lastPrinted>2021-05-11T04:06:46Z</cp:lastPrinted>
  <dcterms:created xsi:type="dcterms:W3CDTF">2020-10-23T22:25:34Z</dcterms:created>
  <dcterms:modified xsi:type="dcterms:W3CDTF">2022-05-24T14:28:59Z</dcterms:modified>
</cp:coreProperties>
</file>