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exend" pitchFamily="2" charset="77"/>
      <p:regular r:id="rId9"/>
      <p:bold r:id="rId10"/>
    </p:embeddedFont>
    <p:embeddedFont>
      <p:font typeface="Lexend Medium" pitchFamily="2" charset="7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F27BF7-C603-406F-BDA1-E7FB13B93C51}">
  <a:tblStyle styleId="{42F27BF7-C603-406F-BDA1-E7FB13B93C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0641dac9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0641dac9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641dac9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0641dac9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0641dac9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0641dac9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0641dac9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0641dac9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0641dac9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0641dac9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5334" b="15987"/>
          <a:stretch/>
        </p:blipFill>
        <p:spPr>
          <a:xfrm flipH="1">
            <a:off x="3189774" y="0"/>
            <a:ext cx="5954275" cy="22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2D9C6"/>
              </a:solidFill>
              <a:highlight>
                <a:srgbClr val="B2D9C6"/>
              </a:highlight>
            </a:endParaRPr>
          </a:p>
        </p:txBody>
      </p:sp>
      <p:sp>
        <p:nvSpPr>
          <p:cNvPr id="56" name="Google Shape;56;p13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 rot="-5400000">
            <a:off x="7005075" y="120425"/>
            <a:ext cx="405900" cy="3872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363500" y="1820700"/>
            <a:ext cx="38469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empowering businesses digitally</a:t>
            </a:r>
            <a:endParaRPr sz="18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375" y="3098725"/>
            <a:ext cx="1032775" cy="10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369050" y="2984063"/>
            <a:ext cx="2244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The goal is to get an idea on how your employees work to find </a:t>
            </a:r>
            <a:r>
              <a:rPr lang="en" sz="1300">
                <a:solidFill>
                  <a:srgbClr val="B80000"/>
                </a:solidFill>
                <a:latin typeface="Lexend"/>
                <a:ea typeface="Lexend"/>
                <a:cs typeface="Lexend"/>
                <a:sym typeface="Lexend"/>
              </a:rPr>
              <a:t>repetitive</a:t>
            </a:r>
            <a:r>
              <a:rPr lang="en" sz="1300"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300">
                <a:solidFill>
                  <a:srgbClr val="B80000"/>
                </a:solidFill>
                <a:latin typeface="Lexend"/>
                <a:ea typeface="Lexend"/>
                <a:cs typeface="Lexend"/>
                <a:sym typeface="Lexend"/>
              </a:rPr>
              <a:t>time consuming</a:t>
            </a:r>
            <a:r>
              <a:rPr lang="en" sz="1300">
                <a:latin typeface="Lexend"/>
                <a:ea typeface="Lexend"/>
                <a:cs typeface="Lexend"/>
                <a:sym typeface="Lexend"/>
              </a:rPr>
              <a:t> tasks which can be </a:t>
            </a:r>
            <a:r>
              <a:rPr lang="en" sz="1300">
                <a:solidFill>
                  <a:srgbClr val="B80000"/>
                </a:solidFill>
                <a:latin typeface="Lexend"/>
                <a:ea typeface="Lexend"/>
                <a:cs typeface="Lexend"/>
                <a:sym typeface="Lexend"/>
              </a:rPr>
              <a:t>automated</a:t>
            </a:r>
            <a:endParaRPr sz="13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5225" y="2824225"/>
            <a:ext cx="1192150" cy="11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468300" y="25860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1: Scanning 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190375" y="2586025"/>
            <a:ext cx="2540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3: Time &amp; Money Saved</a:t>
            </a:r>
            <a:endParaRPr sz="1600">
              <a:solidFill>
                <a:srgbClr val="38761D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3673325" y="3144850"/>
            <a:ext cx="2331000" cy="295500"/>
          </a:xfrm>
          <a:prstGeom prst="chevron">
            <a:avLst>
              <a:gd name="adj" fmla="val 50000"/>
            </a:avLst>
          </a:prstGeom>
          <a:solidFill>
            <a:schemeClr val="accent2">
              <a:lumMod val="50000"/>
              <a:lumOff val="5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932263" y="2586025"/>
            <a:ext cx="218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2: Automation </a:t>
            </a:r>
            <a:endParaRPr sz="1600">
              <a:solidFill>
                <a:srgbClr val="66666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932275" y="3487775"/>
            <a:ext cx="1944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We work on our side to automate these tasks</a:t>
            </a:r>
            <a:endParaRPr sz="13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004425" y="3017125"/>
            <a:ext cx="1944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Your company saves </a:t>
            </a:r>
            <a:r>
              <a:rPr lang="en" sz="130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time</a:t>
            </a:r>
            <a:r>
              <a:rPr lang="en" sz="1300"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30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money</a:t>
            </a:r>
            <a:r>
              <a:rPr lang="en" sz="1300">
                <a:latin typeface="Lexend"/>
                <a:ea typeface="Lexend"/>
                <a:cs typeface="Lexend"/>
                <a:sym typeface="Lexend"/>
              </a:rPr>
              <a:t> thanks to our numerical solutions </a:t>
            </a:r>
            <a:endParaRPr sz="13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E61EE84-B1FF-DC43-B6C4-3595C3A7D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1" y="303042"/>
            <a:ext cx="2167128" cy="1482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title="360_F_829923473_EOUovuUUuhuCtOLPwchtUFKIPzQCg1ZX.jpg"/>
          <p:cNvPicPr preferRelativeResize="0"/>
          <p:nvPr/>
        </p:nvPicPr>
        <p:blipFill rotWithShape="1">
          <a:blip r:embed="rId3">
            <a:alphaModFix/>
          </a:blip>
          <a:srcRect t="19392" b="19392"/>
          <a:stretch/>
        </p:blipFill>
        <p:spPr>
          <a:xfrm>
            <a:off x="50" y="0"/>
            <a:ext cx="9144000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22875" y="2363850"/>
            <a:ext cx="29442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Lexend"/>
                <a:ea typeface="Lexend"/>
                <a:cs typeface="Lexend"/>
                <a:sym typeface="Lexend"/>
              </a:rPr>
              <a:t>We notice that:</a:t>
            </a:r>
            <a:endParaRPr sz="1100" dirty="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 dirty="0">
                <a:latin typeface="Lexend"/>
                <a:ea typeface="Lexend"/>
                <a:cs typeface="Lexend"/>
                <a:sym typeface="Lexend"/>
              </a:rPr>
              <a:t>office staff spends 6 hours weekly making manual appointment reminder calls and sending follow-up emails</a:t>
            </a:r>
            <a:endParaRPr sz="1100" dirty="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 dirty="0">
                <a:latin typeface="Lexend"/>
                <a:ea typeface="Lexend"/>
                <a:cs typeface="Lexend"/>
                <a:sym typeface="Lexend"/>
              </a:rPr>
              <a:t>customers frequently miss appointments due to poor communication, costing significant losses in wasted technician time</a:t>
            </a:r>
            <a:endParaRPr sz="11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94963" y="195838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Scanning </a:t>
            </a:r>
            <a:endParaRPr sz="19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417098" y="2468600"/>
            <a:ext cx="2023800" cy="295500"/>
          </a:xfrm>
          <a:prstGeom prst="chevron">
            <a:avLst>
              <a:gd name="adj" fmla="val 50000"/>
            </a:avLst>
          </a:prstGeom>
          <a:solidFill>
            <a:schemeClr val="accent2">
              <a:lumMod val="50000"/>
              <a:lumOff val="5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3253000" y="1958400"/>
            <a:ext cx="218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Automation </a:t>
            </a:r>
            <a:endParaRPr sz="1900" dirty="0">
              <a:solidFill>
                <a:srgbClr val="66666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0" y="50800"/>
            <a:ext cx="30000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1</a:t>
            </a:r>
            <a:endParaRPr sz="18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Company A, a service contractor with 25 field technicians, faces communication challenges with customers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067075" y="3623000"/>
            <a:ext cx="3159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We create an automated SMS and email system that sends appointment confirmations, day-before reminders, and en-route notifications when technicians are heading to locations</a:t>
            </a:r>
            <a:endParaRPr sz="11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600" y="2797300"/>
            <a:ext cx="834650" cy="8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l="16483" t="20264" r="14081" b="21166"/>
          <a:stretch/>
        </p:blipFill>
        <p:spPr>
          <a:xfrm>
            <a:off x="4376925" y="2906326"/>
            <a:ext cx="834649" cy="70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 title="360_F_829923473_EOUovuUUuhuCtOLPwchtUFKIPzQCg1ZX.jpg"/>
          <p:cNvPicPr preferRelativeResize="0"/>
          <p:nvPr/>
        </p:nvPicPr>
        <p:blipFill rotWithShape="1">
          <a:blip r:embed="rId3">
            <a:alphaModFix/>
          </a:blip>
          <a:srcRect t="19392" b="19392"/>
          <a:stretch/>
        </p:blipFill>
        <p:spPr>
          <a:xfrm>
            <a:off x="50" y="0"/>
            <a:ext cx="9144000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22875" y="2363850"/>
            <a:ext cx="29442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We notice that: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agents spend 4 hours weekly manually checking competitor websites and property portals for new listings and price changes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this time-consuming task diverts them from client interactions and often means missing timely market information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94963" y="195838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Scanning </a:t>
            </a:r>
            <a:endParaRPr sz="19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3417098" y="2468600"/>
            <a:ext cx="2023800" cy="295500"/>
          </a:xfrm>
          <a:prstGeom prst="chevron">
            <a:avLst>
              <a:gd name="adj" fmla="val 50000"/>
            </a:avLst>
          </a:prstGeom>
          <a:solidFill>
            <a:schemeClr val="accent2">
              <a:lumMod val="50000"/>
              <a:lumOff val="5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253000" y="1958400"/>
            <a:ext cx="218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Automation </a:t>
            </a:r>
            <a:endParaRPr sz="1900" dirty="0">
              <a:solidFill>
                <a:srgbClr val="66666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0" y="50800"/>
            <a:ext cx="30000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2 </a:t>
            </a:r>
            <a:endParaRPr sz="18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Company B, a real estate agency with 8 agents, struggles to stay updated on property listings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067075" y="3623000"/>
            <a:ext cx="3159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We implement a web crawling solution that automatically monitors key websites, detects new listings and price changes, and compiles daily reports</a:t>
            </a:r>
            <a:endParaRPr sz="11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675" y="2887325"/>
            <a:ext cx="742100" cy="7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450" y="2887325"/>
            <a:ext cx="742100" cy="7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title="360_F_829923473_EOUovuUUuhuCtOLPwchtUFKIPzQCg1ZX.jpg"/>
          <p:cNvPicPr preferRelativeResize="0"/>
          <p:nvPr/>
        </p:nvPicPr>
        <p:blipFill rotWithShape="1">
          <a:blip r:embed="rId3">
            <a:alphaModFix/>
          </a:blip>
          <a:srcRect t="19392" b="19392"/>
          <a:stretch/>
        </p:blipFill>
        <p:spPr>
          <a:xfrm>
            <a:off x="50" y="0"/>
            <a:ext cx="9144000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22875" y="2363850"/>
            <a:ext cx="2944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We notice that: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their HR team spends 3 hours each week manually entering new employee information from job application PDFs into their HR excel database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-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this tedious and error-prone process not only consumes valuable time but also leaves room for data entry mistakes</a:t>
            </a:r>
            <a:endParaRPr sz="11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94963" y="195838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Scanning </a:t>
            </a:r>
            <a:endParaRPr sz="19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3417098" y="2468600"/>
            <a:ext cx="2023800" cy="295500"/>
          </a:xfrm>
          <a:prstGeom prst="chevron">
            <a:avLst>
              <a:gd name="adj" fmla="val 50000"/>
            </a:avLst>
          </a:prstGeom>
          <a:solidFill>
            <a:schemeClr val="accent2">
              <a:lumMod val="50000"/>
              <a:lumOff val="5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253000" y="1958400"/>
            <a:ext cx="218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Automation </a:t>
            </a:r>
            <a:endParaRPr sz="1900" dirty="0">
              <a:solidFill>
                <a:srgbClr val="66666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0" y="50800"/>
            <a:ext cx="3300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3</a:t>
            </a:r>
            <a:endParaRPr sz="18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Company C, a medium-sized manufacturing firm with over 100 employees, currently faces a significant challenge in their HR department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094975" y="3879625"/>
            <a:ext cx="3235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We create a program which reads the pdf files, extracts the relevant information and outputs them in the excel</a:t>
            </a:r>
            <a:endParaRPr sz="1100">
              <a:solidFill>
                <a:srgbClr val="B8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742" y="2894425"/>
            <a:ext cx="800970" cy="9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4309013" y="3353100"/>
            <a:ext cx="192000" cy="251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313" y="2919925"/>
            <a:ext cx="1003450" cy="93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5425" y="2764097"/>
            <a:ext cx="611651" cy="6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 title="istockphoto-1485585669-612x612.jpg"/>
          <p:cNvPicPr preferRelativeResize="0"/>
          <p:nvPr/>
        </p:nvPicPr>
        <p:blipFill rotWithShape="1">
          <a:blip r:embed="rId3">
            <a:alphaModFix/>
          </a:blip>
          <a:srcRect t="20130" b="20136"/>
          <a:stretch/>
        </p:blipFill>
        <p:spPr>
          <a:xfrm>
            <a:off x="3427012" y="0"/>
            <a:ext cx="5717038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480715" y="1302650"/>
            <a:ext cx="1897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VS</a:t>
            </a:r>
            <a:r>
              <a:rPr lang="en" sz="1800" dirty="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   </a:t>
            </a:r>
            <a:r>
              <a:rPr lang="en" sz="3100" dirty="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ERP</a:t>
            </a:r>
            <a:endParaRPr sz="3100" dirty="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23282" y="1786867"/>
            <a:ext cx="443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Targeted Automation Solutions vs. ERP: A New Approach to Efficiency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37" name="Google Shape;137;p17"/>
          <p:cNvGraphicFramePr/>
          <p:nvPr>
            <p:extLst>
              <p:ext uri="{D42A27DB-BD31-4B8C-83A1-F6EECF244321}">
                <p14:modId xmlns:p14="http://schemas.microsoft.com/office/powerpoint/2010/main" val="3147218686"/>
              </p:ext>
            </p:extLst>
          </p:nvPr>
        </p:nvGraphicFramePr>
        <p:xfrm>
          <a:off x="4572000" y="1939488"/>
          <a:ext cx="4315950" cy="2646633"/>
        </p:xfrm>
        <a:graphic>
          <a:graphicData uri="http://schemas.openxmlformats.org/drawingml/2006/table">
            <a:tbl>
              <a:tblPr>
                <a:noFill/>
                <a:tableStyleId>{42F27BF7-C603-406F-BDA1-E7FB13B93C51}</a:tableStyleId>
              </a:tblPr>
              <a:tblGrid>
                <a:gridCol w="14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         Feature</a:t>
                      </a:r>
                      <a:endParaRPr sz="11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ERP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AZTEK Solutions</a:t>
                      </a:r>
                      <a:endParaRPr sz="11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Focus</a:t>
                      </a:r>
                      <a:endParaRPr sz="9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High-level overview of operations</a:t>
                      </a:r>
                      <a:endParaRPr sz="9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Specific tasks and processes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Flexibility</a:t>
                      </a:r>
                      <a:endParaRPr sz="9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Generally rigid and standardized</a:t>
                      </a:r>
                      <a:endParaRPr sz="9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Highly customizable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Speed of Implementation</a:t>
                      </a:r>
                      <a:endParaRPr sz="9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Longer implementation cycles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Quick deployment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User Experience</a:t>
                      </a:r>
                      <a:endParaRPr sz="9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Complex and comprehensive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User-friendly, task-oriented, one-click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Cost</a:t>
                      </a:r>
                      <a:endParaRPr sz="9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Higher investment for broad functionality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Cost-effective for specific needs</a:t>
                      </a:r>
                      <a:endParaRPr sz="9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" name="Google Shape;138;p17"/>
          <p:cNvSpPr txBox="1"/>
          <p:nvPr/>
        </p:nvSpPr>
        <p:spPr>
          <a:xfrm>
            <a:off x="332175" y="2527075"/>
            <a:ext cx="3736200" cy="2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Why Choose Targeted Automation?</a:t>
            </a:r>
            <a:endParaRPr sz="1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◆"/>
            </a:pPr>
            <a:r>
              <a:rPr lang="en" sz="1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Increases efficiency by focusing on specific tasks</a:t>
            </a:r>
            <a:endParaRPr sz="1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◆"/>
            </a:pPr>
            <a:r>
              <a:rPr lang="en" sz="1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Reduces operational costs</a:t>
            </a:r>
            <a:endParaRPr sz="1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◆"/>
            </a:pPr>
            <a:r>
              <a:rPr lang="en" sz="1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Enhances user satisfaction and productivity</a:t>
            </a:r>
            <a:endParaRPr sz="1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◆"/>
            </a:pPr>
            <a:r>
              <a:rPr lang="en" sz="1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Provides agility to adapt to changing business needs</a:t>
            </a:r>
            <a:endParaRPr sz="1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32AA9AFB-B11B-5A43-8DA2-63F4A4F8F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0" y="0"/>
            <a:ext cx="204153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 title="istockphoto-1485585669-612x612.jpg"/>
          <p:cNvPicPr preferRelativeResize="0"/>
          <p:nvPr/>
        </p:nvPicPr>
        <p:blipFill rotWithShape="1">
          <a:blip r:embed="rId3">
            <a:alphaModFix/>
          </a:blip>
          <a:srcRect t="20130" b="20136"/>
          <a:stretch/>
        </p:blipFill>
        <p:spPr>
          <a:xfrm>
            <a:off x="3302448" y="0"/>
            <a:ext cx="5841601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0" y="4696050"/>
            <a:ext cx="9144000" cy="4473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715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5400000">
            <a:off x="841825" y="-841650"/>
            <a:ext cx="1506300" cy="31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14300" dist="19050" dir="36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0" y="1495957"/>
            <a:ext cx="248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Let’s connect!</a:t>
            </a:r>
            <a:endParaRPr sz="4000" dirty="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42650" y="2127075"/>
            <a:ext cx="5841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Contact us at</a:t>
            </a:r>
            <a:endParaRPr sz="27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Info@aztekdxb.com</a:t>
            </a:r>
            <a:endParaRPr lang="en" sz="27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</a:t>
            </a:r>
            <a:r>
              <a:rPr lang="en-US" sz="2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971 52 621 3454</a:t>
            </a:r>
            <a:endParaRPr sz="27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For a free consultation!</a:t>
            </a:r>
            <a:endParaRPr sz="27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DEB1AFF-67AB-6449-AF7A-184634CF0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69704"/>
            <a:ext cx="2180249" cy="14365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421</Words>
  <Application>Microsoft Macintosh PowerPoint</Application>
  <PresentationFormat>On-screen Show (16:9)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Lexend Medium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fouadzein11@gmail.com</cp:lastModifiedBy>
  <cp:revision>7</cp:revision>
  <dcterms:modified xsi:type="dcterms:W3CDTF">2025-05-09T12:40:53Z</dcterms:modified>
</cp:coreProperties>
</file>