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5" r:id="rId3"/>
    <p:sldId id="277" r:id="rId4"/>
    <p:sldId id="276" r:id="rId5"/>
    <p:sldId id="278" r:id="rId6"/>
    <p:sldId id="280" r:id="rId7"/>
    <p:sldId id="279" r:id="rId8"/>
    <p:sldId id="281" r:id="rId9"/>
    <p:sldId id="283" r:id="rId10"/>
    <p:sldId id="282" r:id="rId11"/>
    <p:sldId id="28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7" d="100"/>
          <a:sy n="117" d="100"/>
        </p:scale>
        <p:origin x="294" y="102"/>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8/25/2022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8/25/2022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6800" y="3165763"/>
            <a:ext cx="10058400" cy="1711037"/>
          </a:xfrm>
        </p:spPr>
        <p:txBody>
          <a:bodyPr anchor="b">
            <a:normAutofit/>
          </a:bodyPr>
          <a:lstStyle>
            <a:lvl1pPr algn="l">
              <a:lnSpc>
                <a:spcPct val="80000"/>
              </a:lnSpc>
              <a:defRPr sz="5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white">
          <a:xfrm>
            <a:off x="1066800" y="4953000"/>
            <a:ext cx="10058400" cy="685800"/>
          </a:xfrm>
        </p:spPr>
        <p:txBody>
          <a:bodyPr>
            <a:normAutofit/>
          </a:bodyPr>
          <a:lstStyle>
            <a:lvl1pPr marL="0" indent="0" algn="l">
              <a:spcBef>
                <a:spcPts val="0"/>
              </a:spcBef>
              <a:buNone/>
              <a:defRPr sz="20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8/25/2022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199"/>
            <a:ext cx="1943100" cy="56388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199"/>
            <a:ext cx="7048500" cy="5638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8/25/2022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8/25/2022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8800"/>
            <a:ext cx="9144000" cy="2743200"/>
          </a:xfrm>
        </p:spPr>
        <p:txBody>
          <a:bodyPr anchor="b">
            <a:normAutofit/>
          </a:bodyPr>
          <a:lstStyle>
            <a:lvl1pPr>
              <a:defRPr sz="54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524000" y="4589463"/>
            <a:ext cx="9144000" cy="1506537"/>
          </a:xfrm>
        </p:spPr>
        <p:txBody>
          <a:bodyPr>
            <a:normAutofit/>
          </a:bodyPr>
          <a:lstStyle>
            <a:lvl1pPr marL="0" indent="0">
              <a:spcBef>
                <a:spcPts val="0"/>
              </a:spcBef>
              <a:buNone/>
              <a:defRPr sz="2000">
                <a:solidFill>
                  <a:schemeClr val="accent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4343400" cy="4270375"/>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8/25/2022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828800"/>
            <a:ext cx="4343400" cy="685800"/>
          </a:xfrm>
        </p:spPr>
        <p:txBody>
          <a:bodyPr anchor="ctr">
            <a:normAutofit/>
          </a:bodyPr>
          <a:lstStyle>
            <a:lvl1pPr marL="0" indent="0">
              <a:spcBef>
                <a:spcPts val="0"/>
              </a:spcBef>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514600"/>
            <a:ext cx="4343400" cy="3581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8/25/2022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8/25/2022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CC0096-1860-4642-9CD2-0079EA5E7CD1}" type="datetimeFigureOut">
              <a:rPr lang="en-US" smtClean="0"/>
              <a:t>8/25/2022</a:t>
            </a:fld>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8/25/2022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97952" y="1600200"/>
            <a:ext cx="3127248" cy="1828800"/>
          </a:xfrm>
        </p:spPr>
        <p:txBody>
          <a:bodyPr anchor="b">
            <a:normAutofit/>
          </a:bodyPr>
          <a:lstStyle>
            <a:lvl1pPr>
              <a:defRPr sz="3400"/>
            </a:lvl1pPr>
          </a:lstStyle>
          <a:p>
            <a:r>
              <a:rPr lang="en-US"/>
              <a:t>Click to edit Master title style</a:t>
            </a:r>
          </a:p>
        </p:txBody>
      </p:sp>
      <p:sp>
        <p:nvSpPr>
          <p:cNvPr id="3" name="Picture Placeholder 2"/>
          <p:cNvSpPr>
            <a:spLocks noGrp="1"/>
          </p:cNvSpPr>
          <p:nvPr>
            <p:ph type="pic" idx="1"/>
          </p:nvPr>
        </p:nvSpPr>
        <p:spPr>
          <a:xfrm>
            <a:off x="781251" y="777240"/>
            <a:ext cx="6400800" cy="530352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97952" y="3429000"/>
            <a:ext cx="3127248"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8/25/2022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a:defRPr sz="1100">
                <a:solidFill>
                  <a:schemeClr val="tx1">
                    <a:lumMod val="85000"/>
                  </a:schemeClr>
                </a:solidFill>
              </a:defRPr>
            </a:lvl1pPr>
          </a:lstStyle>
          <a:p>
            <a:endParaRPr lang="en-US" dirty="0"/>
          </a:p>
        </p:txBody>
      </p:sp>
      <p:sp>
        <p:nvSpPr>
          <p:cNvPr id="4" name="Date Placeholder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37CC0096-1860-4642-9CD2-0079EA5E7CD1}" type="datetimeFigureOut">
              <a:rPr lang="en-US" smtClean="0"/>
              <a:pPr/>
              <a:t>8/25/2022</a:t>
            </a:fld>
            <a:endParaRPr lang="en-US"/>
          </a:p>
        </p:txBody>
      </p:sp>
      <p:sp>
        <p:nvSpPr>
          <p:cNvPr id="6" name="Slide Number Placehold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a:defRPr sz="1100">
                <a:solidFill>
                  <a:schemeClr val="tx1">
                    <a:lumMod val="8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Aspiring Children LLC</a:t>
            </a:r>
            <a:endParaRPr dirty="0"/>
          </a:p>
        </p:txBody>
      </p:sp>
      <p:sp>
        <p:nvSpPr>
          <p:cNvPr id="3" name="Subtitle 2"/>
          <p:cNvSpPr>
            <a:spLocks noGrp="1"/>
          </p:cNvSpPr>
          <p:nvPr>
            <p:ph type="subTitle" idx="1"/>
          </p:nvPr>
        </p:nvSpPr>
        <p:spPr/>
        <p:txBody>
          <a:bodyPr/>
          <a:lstStyle/>
          <a:p>
            <a:r>
              <a:rPr lang="en-US" dirty="0"/>
              <a:t>Project 1 – Basic Tool Exploration (2 Hours)</a:t>
            </a:r>
            <a:endParaRPr dirty="0"/>
          </a:p>
        </p:txBody>
      </p:sp>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0" y="1600200"/>
            <a:ext cx="9144000" cy="1981200"/>
          </a:xfrm>
        </p:spPr>
        <p:txBody>
          <a:bodyPr>
            <a:normAutofit/>
          </a:bodyPr>
          <a:lstStyle/>
          <a:p>
            <a:pPr algn="ctr"/>
            <a:r>
              <a:rPr lang="en-US" sz="3600" dirty="0"/>
              <a:t>Congratulations</a:t>
            </a:r>
            <a:br>
              <a:rPr lang="en-US" sz="3600" dirty="0"/>
            </a:br>
            <a:br>
              <a:rPr lang="en-US" sz="3600" dirty="0"/>
            </a:br>
            <a:r>
              <a:rPr lang="en-US" sz="3600" dirty="0"/>
              <a:t>You mastered Skill 1!</a:t>
            </a:r>
            <a:endParaRPr dirty="0"/>
          </a:p>
        </p:txBody>
      </p:sp>
    </p:spTree>
    <p:extLst>
      <p:ext uri="{BB962C8B-B14F-4D97-AF65-F5344CB8AC3E}">
        <p14:creationId xmlns:p14="http://schemas.microsoft.com/office/powerpoint/2010/main" val="17652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57200"/>
            <a:ext cx="11353800" cy="1143000"/>
          </a:xfrm>
        </p:spPr>
        <p:txBody>
          <a:bodyPr/>
          <a:lstStyle/>
          <a:p>
            <a:r>
              <a:rPr lang="en-US" sz="3600" dirty="0"/>
              <a:t>Skill 2: Multimeter testing voltage (DC)</a:t>
            </a:r>
            <a:endParaRPr dirty="0"/>
          </a:p>
        </p:txBody>
      </p:sp>
      <p:sp>
        <p:nvSpPr>
          <p:cNvPr id="2" name="TextBox 1">
            <a:extLst>
              <a:ext uri="{FF2B5EF4-FFF2-40B4-BE49-F238E27FC236}">
                <a16:creationId xmlns:a16="http://schemas.microsoft.com/office/drawing/2014/main" id="{873BA8D4-5863-6133-9FC6-895C338A614B}"/>
              </a:ext>
            </a:extLst>
          </p:cNvPr>
          <p:cNvSpPr txBox="1"/>
          <p:nvPr/>
        </p:nvSpPr>
        <p:spPr>
          <a:xfrm>
            <a:off x="609600" y="1752600"/>
            <a:ext cx="9982200" cy="923330"/>
          </a:xfrm>
          <a:prstGeom prst="rect">
            <a:avLst/>
          </a:prstGeom>
          <a:noFill/>
        </p:spPr>
        <p:txBody>
          <a:bodyPr wrap="square" rtlCol="0">
            <a:spAutoFit/>
          </a:bodyPr>
          <a:lstStyle/>
          <a:p>
            <a:r>
              <a:rPr lang="en-US" dirty="0"/>
              <a:t>Testing for DC voltage is the next setting on the multimeter.   The DC stands for ‘direct current’.  We can set our meter to the DC setting and use a nine-volt (9V) battery to test.  Batteries are typically DC voltage.  </a:t>
            </a:r>
          </a:p>
        </p:txBody>
      </p:sp>
    </p:spTree>
    <p:extLst>
      <p:ext uri="{BB962C8B-B14F-4D97-AF65-F5344CB8AC3E}">
        <p14:creationId xmlns:p14="http://schemas.microsoft.com/office/powerpoint/2010/main" val="236698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- 5</a:t>
            </a:r>
            <a:endParaRPr dirty="0"/>
          </a:p>
        </p:txBody>
      </p:sp>
      <p:sp>
        <p:nvSpPr>
          <p:cNvPr id="3" name="Picture Placeholder 2" descr="An empty placeholder to add an image. Click on the placeholder and select the image that you wish to add."/>
          <p:cNvSpPr>
            <a:spLocks noGrp="1"/>
          </p:cNvSpPr>
          <p:nvPr>
            <p:ph type="pic" idx="1"/>
          </p:nvPr>
        </p:nvSpPr>
        <p:spPr/>
      </p:sp>
      <p:sp>
        <p:nvSpPr>
          <p:cNvPr id="4" name="Text Placeholder 3"/>
          <p:cNvSpPr>
            <a:spLocks noGrp="1"/>
          </p:cNvSpPr>
          <p:nvPr>
            <p:ph type="body" sz="half" idx="2"/>
          </p:nvPr>
        </p:nvSpPr>
        <p:spPr/>
        <p:txBody>
          <a:bodyPr/>
          <a:lstStyle/>
          <a:p>
            <a:endParaRPr/>
          </a:p>
        </p:txBody>
      </p:sp>
    </p:spTree>
    <p:extLst>
      <p:ext uri="{BB962C8B-B14F-4D97-AF65-F5344CB8AC3E}">
        <p14:creationId xmlns:p14="http://schemas.microsoft.com/office/powerpoint/2010/main" val="185764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600" dirty="0"/>
              <a:t>Project Goals Overview</a:t>
            </a:r>
            <a:endParaRPr dirty="0"/>
          </a:p>
        </p:txBody>
      </p:sp>
      <p:sp>
        <p:nvSpPr>
          <p:cNvPr id="14" name="Content Placeholder 13"/>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(Skill 1) Multimeter – learn meter settings and practice test with real world items.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(Skill 2) Wire Cutters – understanding how to safely operate and properly use tool.</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(Skill 3) Wire Stripping – how to properly strip cables for engineering projects.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Skill 4) Helping Hands Tool - understanding how to safely operate and proper use of tool.</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(Skill 5) Solder Iron - understanding how to safely operate and properly use tool.</a:t>
            </a:r>
          </a:p>
          <a:p>
            <a:pPr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(Skill 6) Using Solder – understand the use of solder and at the end of class will successfully bridge two wires together.</a:t>
            </a:r>
          </a:p>
        </p:txBody>
      </p:sp>
    </p:spTree>
    <p:extLst>
      <p:ext uri="{BB962C8B-B14F-4D97-AF65-F5344CB8AC3E}">
        <p14:creationId xmlns:p14="http://schemas.microsoft.com/office/powerpoint/2010/main" val="304282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600" dirty="0"/>
              <a:t>Skill 1 - Multimeter</a:t>
            </a:r>
            <a:endParaRPr dirty="0"/>
          </a:p>
        </p:txBody>
      </p:sp>
      <p:sp>
        <p:nvSpPr>
          <p:cNvPr id="14" name="Content Placeholder 13"/>
          <p:cNvSpPr>
            <a:spLocks noGrp="1"/>
          </p:cNvSpPr>
          <p:nvPr>
            <p:ph idx="1"/>
          </p:nvPr>
        </p:nvSpPr>
        <p:spPr>
          <a:xfrm>
            <a:off x="1524000" y="1828800"/>
            <a:ext cx="9144000" cy="1143000"/>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skill wil</a:t>
            </a:r>
            <a:r>
              <a:rPr lang="en-US" dirty="0">
                <a:latin typeface="Calibri" panose="020F0502020204030204" pitchFamily="34" charset="0"/>
                <a:ea typeface="Calibri" panose="020F0502020204030204" pitchFamily="34" charset="0"/>
                <a:cs typeface="Times New Roman" panose="02020603050405020304" pitchFamily="18" charset="0"/>
              </a:rPr>
              <a:t>l show you a new tool.  This tool is called a multimeter.  A multimeter is used for testing electrical projects.  We will show you the basic testing that the meter can do to assist you in anything electrical that you wish to 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2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600" dirty="0"/>
              <a:t>What is a multimeter?</a:t>
            </a:r>
            <a:endParaRPr dirty="0"/>
          </a:p>
        </p:txBody>
      </p:sp>
      <p:pic>
        <p:nvPicPr>
          <p:cNvPr id="3" name="Picture 2" descr="A picture containing text&#10;&#10;Description automatically generated">
            <a:extLst>
              <a:ext uri="{FF2B5EF4-FFF2-40B4-BE49-F238E27FC236}">
                <a16:creationId xmlns:a16="http://schemas.microsoft.com/office/drawing/2014/main" id="{02BD7DBB-106F-CDE1-495A-C18B1052A7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609531"/>
            <a:ext cx="3429000" cy="4572000"/>
          </a:xfrm>
          <a:prstGeom prst="rect">
            <a:avLst/>
          </a:prstGeom>
        </p:spPr>
      </p:pic>
      <p:sp>
        <p:nvSpPr>
          <p:cNvPr id="4" name="TextBox 3">
            <a:extLst>
              <a:ext uri="{FF2B5EF4-FFF2-40B4-BE49-F238E27FC236}">
                <a16:creationId xmlns:a16="http://schemas.microsoft.com/office/drawing/2014/main" id="{33C512C6-E84E-BE02-30C4-7C22FF863481}"/>
              </a:ext>
            </a:extLst>
          </p:cNvPr>
          <p:cNvSpPr txBox="1"/>
          <p:nvPr/>
        </p:nvSpPr>
        <p:spPr>
          <a:xfrm>
            <a:off x="5257800" y="1752600"/>
            <a:ext cx="5410200" cy="3693319"/>
          </a:xfrm>
          <a:prstGeom prst="rect">
            <a:avLst/>
          </a:prstGeom>
          <a:noFill/>
        </p:spPr>
        <p:txBody>
          <a:bodyPr wrap="square" rtlCol="0">
            <a:spAutoFit/>
          </a:bodyPr>
          <a:lstStyle/>
          <a:p>
            <a:r>
              <a:rPr lang="en-US" b="0" i="0" dirty="0">
                <a:solidFill>
                  <a:srgbClr val="4D5156"/>
                </a:solidFill>
                <a:effectLst/>
                <a:latin typeface="Roboto" panose="02000000000000000000" pitchFamily="2" charset="0"/>
              </a:rPr>
              <a:t>A multimeter is a measuring instrument that can measure multiple electrical properties. We wil</a:t>
            </a:r>
            <a:r>
              <a:rPr lang="en-US" dirty="0">
                <a:solidFill>
                  <a:srgbClr val="4D5156"/>
                </a:solidFill>
                <a:latin typeface="Roboto" panose="02000000000000000000" pitchFamily="2" charset="0"/>
              </a:rPr>
              <a:t>l learn to </a:t>
            </a:r>
            <a:r>
              <a:rPr lang="en-US" b="0" i="0" dirty="0">
                <a:solidFill>
                  <a:srgbClr val="4D5156"/>
                </a:solidFill>
                <a:effectLst/>
                <a:latin typeface="Roboto" panose="02000000000000000000" pitchFamily="2" charset="0"/>
              </a:rPr>
              <a:t>measure the following:</a:t>
            </a:r>
          </a:p>
          <a:p>
            <a:endParaRPr lang="en-US" dirty="0">
              <a:solidFill>
                <a:srgbClr val="4D5156"/>
              </a:solidFill>
              <a:latin typeface="Roboto" panose="02000000000000000000" pitchFamily="2" charset="0"/>
            </a:endParaRPr>
          </a:p>
          <a:p>
            <a:pPr marL="285750" indent="-285750">
              <a:buFont typeface="Arial" panose="020B0604020202020204" pitchFamily="34" charset="0"/>
              <a:buChar char="•"/>
            </a:pPr>
            <a:r>
              <a:rPr lang="en-US" b="0" i="0" dirty="0">
                <a:solidFill>
                  <a:srgbClr val="4D5156"/>
                </a:solidFill>
                <a:effectLst/>
                <a:latin typeface="Roboto" panose="02000000000000000000" pitchFamily="2" charset="0"/>
              </a:rPr>
              <a:t>Voltage (DC and AC)</a:t>
            </a:r>
          </a:p>
          <a:p>
            <a:pPr marL="285750" indent="-285750">
              <a:buFont typeface="Arial" panose="020B0604020202020204" pitchFamily="34" charset="0"/>
              <a:buChar char="•"/>
            </a:pPr>
            <a:r>
              <a:rPr lang="en-US" b="0" i="0" dirty="0">
                <a:solidFill>
                  <a:srgbClr val="4D5156"/>
                </a:solidFill>
                <a:effectLst/>
                <a:latin typeface="Roboto" panose="02000000000000000000" pitchFamily="2" charset="0"/>
              </a:rPr>
              <a:t>Resistance</a:t>
            </a:r>
          </a:p>
          <a:p>
            <a:pPr marL="285750" indent="-285750">
              <a:buFont typeface="Arial" panose="020B0604020202020204" pitchFamily="34" charset="0"/>
              <a:buChar char="•"/>
            </a:pPr>
            <a:r>
              <a:rPr lang="en-US" dirty="0">
                <a:solidFill>
                  <a:srgbClr val="4D5156"/>
                </a:solidFill>
                <a:latin typeface="Roboto" panose="02000000000000000000" pitchFamily="2" charset="0"/>
              </a:rPr>
              <a:t>Current</a:t>
            </a:r>
          </a:p>
          <a:p>
            <a:pPr marL="285750" indent="-285750">
              <a:buFont typeface="Arial" panose="020B0604020202020204" pitchFamily="34" charset="0"/>
              <a:buChar char="•"/>
            </a:pPr>
            <a:r>
              <a:rPr lang="en-US" b="0" i="0" dirty="0">
                <a:solidFill>
                  <a:srgbClr val="4D5156"/>
                </a:solidFill>
                <a:effectLst/>
                <a:latin typeface="Roboto" panose="02000000000000000000" pitchFamily="2" charset="0"/>
              </a:rPr>
              <a:t>Continuity</a:t>
            </a:r>
          </a:p>
          <a:p>
            <a:endParaRPr lang="en-US" b="0" i="0" dirty="0">
              <a:solidFill>
                <a:srgbClr val="4D5156"/>
              </a:solidFill>
              <a:effectLst/>
              <a:latin typeface="Roboto" panose="02000000000000000000" pitchFamily="2" charset="0"/>
            </a:endParaRPr>
          </a:p>
          <a:p>
            <a:r>
              <a:rPr lang="en-US" b="0" i="0" dirty="0">
                <a:solidFill>
                  <a:srgbClr val="4D5156"/>
                </a:solidFill>
                <a:effectLst/>
                <a:latin typeface="Roboto" panose="02000000000000000000" pitchFamily="2" charset="0"/>
              </a:rPr>
              <a:t>This meter can also do diode tests, capacitance, and frequency measurements.  These are advanced tests that we can explore in future classes.</a:t>
            </a:r>
            <a:endParaRPr lang="en-US" dirty="0"/>
          </a:p>
        </p:txBody>
      </p:sp>
    </p:spTree>
    <p:extLst>
      <p:ext uri="{BB962C8B-B14F-4D97-AF65-F5344CB8AC3E}">
        <p14:creationId xmlns:p14="http://schemas.microsoft.com/office/powerpoint/2010/main" val="258602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600" dirty="0"/>
              <a:t>Why use a multimeter?</a:t>
            </a:r>
            <a:endParaRPr dirty="0"/>
          </a:p>
        </p:txBody>
      </p:sp>
      <p:sp>
        <p:nvSpPr>
          <p:cNvPr id="4" name="TextBox 3">
            <a:extLst>
              <a:ext uri="{FF2B5EF4-FFF2-40B4-BE49-F238E27FC236}">
                <a16:creationId xmlns:a16="http://schemas.microsoft.com/office/drawing/2014/main" id="{33C512C6-E84E-BE02-30C4-7C22FF863481}"/>
              </a:ext>
            </a:extLst>
          </p:cNvPr>
          <p:cNvSpPr txBox="1"/>
          <p:nvPr/>
        </p:nvSpPr>
        <p:spPr>
          <a:xfrm>
            <a:off x="1649963" y="1752600"/>
            <a:ext cx="906780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Safety – when working on an electric project it is important to know what electricity is present that can harm you:</a:t>
            </a:r>
          </a:p>
          <a:p>
            <a:pPr marL="1657350" lvl="3" indent="-285750">
              <a:buFont typeface="Arial" panose="020B0604020202020204" pitchFamily="34" charset="0"/>
              <a:buChar char="•"/>
            </a:pPr>
            <a:r>
              <a:rPr lang="en-US" dirty="0"/>
              <a:t>For example, when working on an outlet you don’t want to take apart the front and touch dangerous wires.  We will show you how to test the outlet to make sure that the electricity is off before taking it apart to work on it.</a:t>
            </a:r>
          </a:p>
          <a:p>
            <a:pPr marL="1657350" lvl="3" indent="-285750">
              <a:buFont typeface="Arial" panose="020B0604020202020204" pitchFamily="34" charset="0"/>
              <a:buChar char="•"/>
            </a:pPr>
            <a:endParaRPr lang="en-US" dirty="0"/>
          </a:p>
          <a:p>
            <a:pPr marL="1657350" lvl="3" indent="-285750">
              <a:buFont typeface="Arial" panose="020B0604020202020204" pitchFamily="34" charset="0"/>
              <a:buChar char="•"/>
            </a:pPr>
            <a:endParaRPr lang="en-US" dirty="0"/>
          </a:p>
          <a:p>
            <a:pPr marL="1657350" lvl="3" indent="-285750">
              <a:buFont typeface="Arial" panose="020B0604020202020204" pitchFamily="34" charset="0"/>
              <a:buChar char="•"/>
            </a:pPr>
            <a:endParaRPr lang="en-US" dirty="0"/>
          </a:p>
          <a:p>
            <a:pPr marL="1657350" lvl="3"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Testing values – when working on a project you will want to know what amount of electricity yo9u have in your project.</a:t>
            </a:r>
          </a:p>
          <a:p>
            <a:pPr lvl="5"/>
            <a:r>
              <a:rPr lang="en-US" dirty="0"/>
              <a:t>  When testing your circuit the meter will tell you your voltage values, resistance values, and see if your circuit has continuity.  We will go over these tests as a helpful learning skill.</a:t>
            </a:r>
          </a:p>
        </p:txBody>
      </p:sp>
      <p:pic>
        <p:nvPicPr>
          <p:cNvPr id="5" name="Picture 4" descr="A close up of a switch&#10;&#10;Description automatically generated with low confidence">
            <a:extLst>
              <a:ext uri="{FF2B5EF4-FFF2-40B4-BE49-F238E27FC236}">
                <a16:creationId xmlns:a16="http://schemas.microsoft.com/office/drawing/2014/main" id="{2771F7A9-BDDF-4C53-60F0-4E474A768A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362200"/>
            <a:ext cx="838200" cy="1380121"/>
          </a:xfrm>
          <a:prstGeom prst="rect">
            <a:avLst/>
          </a:prstGeom>
        </p:spPr>
      </p:pic>
      <p:pic>
        <p:nvPicPr>
          <p:cNvPr id="7" name="Picture 6" descr="Diagram, schematic&#10;&#10;Description automatically generated">
            <a:extLst>
              <a:ext uri="{FF2B5EF4-FFF2-40B4-BE49-F238E27FC236}">
                <a16:creationId xmlns:a16="http://schemas.microsoft.com/office/drawing/2014/main" id="{2D43E721-7F0A-7641-0D21-48D71F0FF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970231"/>
            <a:ext cx="1600200" cy="1268694"/>
          </a:xfrm>
          <a:prstGeom prst="rect">
            <a:avLst/>
          </a:prstGeom>
        </p:spPr>
      </p:pic>
    </p:spTree>
    <p:extLst>
      <p:ext uri="{BB962C8B-B14F-4D97-AF65-F5344CB8AC3E}">
        <p14:creationId xmlns:p14="http://schemas.microsoft.com/office/powerpoint/2010/main" val="180346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600" dirty="0"/>
              <a:t>Important Parts of the multimeter</a:t>
            </a:r>
            <a:endParaRPr dirty="0"/>
          </a:p>
        </p:txBody>
      </p:sp>
      <p:pic>
        <p:nvPicPr>
          <p:cNvPr id="3" name="Picture 2" descr="A picture containing device, gauge, meter&#10;&#10;Description automatically generated">
            <a:extLst>
              <a:ext uri="{FF2B5EF4-FFF2-40B4-BE49-F238E27FC236}">
                <a16:creationId xmlns:a16="http://schemas.microsoft.com/office/drawing/2014/main" id="{913C238C-4D39-38C8-418C-18E121989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676400"/>
            <a:ext cx="3974254" cy="5064734"/>
          </a:xfrm>
          <a:prstGeom prst="rect">
            <a:avLst/>
          </a:prstGeom>
        </p:spPr>
      </p:pic>
      <p:sp>
        <p:nvSpPr>
          <p:cNvPr id="6" name="TextBox 5">
            <a:extLst>
              <a:ext uri="{FF2B5EF4-FFF2-40B4-BE49-F238E27FC236}">
                <a16:creationId xmlns:a16="http://schemas.microsoft.com/office/drawing/2014/main" id="{7D6FDE98-BC20-4A50-9244-9BC43421784E}"/>
              </a:ext>
            </a:extLst>
          </p:cNvPr>
          <p:cNvSpPr txBox="1"/>
          <p:nvPr/>
        </p:nvSpPr>
        <p:spPr>
          <a:xfrm>
            <a:off x="8458200" y="1828800"/>
            <a:ext cx="22860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Positive test lead</a:t>
            </a:r>
          </a:p>
          <a:p>
            <a:pPr marL="285750" indent="-285750">
              <a:buFont typeface="Arial" panose="020B0604020202020204" pitchFamily="34" charset="0"/>
              <a:buChar char="•"/>
            </a:pPr>
            <a:r>
              <a:rPr lang="en-US" dirty="0"/>
              <a:t>Negative test lead</a:t>
            </a:r>
          </a:p>
          <a:p>
            <a:pPr marL="285750" indent="-285750">
              <a:buFont typeface="Arial" panose="020B0604020202020204" pitchFamily="34" charset="0"/>
              <a:buChar char="•"/>
            </a:pPr>
            <a:r>
              <a:rPr lang="en-US" dirty="0"/>
              <a:t>Resistance test setting/Continuity </a:t>
            </a:r>
          </a:p>
          <a:p>
            <a:pPr marL="285750" indent="-285750">
              <a:buFont typeface="Arial" panose="020B0604020202020204" pitchFamily="34" charset="0"/>
              <a:buChar char="•"/>
            </a:pPr>
            <a:r>
              <a:rPr lang="en-US" dirty="0"/>
              <a:t>Capacitance test setting</a:t>
            </a:r>
          </a:p>
          <a:p>
            <a:pPr marL="285750" indent="-285750">
              <a:buFont typeface="Arial" panose="020B0604020202020204" pitchFamily="34" charset="0"/>
              <a:buChar char="•"/>
            </a:pPr>
            <a:r>
              <a:rPr lang="en-US" dirty="0"/>
              <a:t>Frequency test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11" name="Straight Arrow Connector 10">
            <a:extLst>
              <a:ext uri="{FF2B5EF4-FFF2-40B4-BE49-F238E27FC236}">
                <a16:creationId xmlns:a16="http://schemas.microsoft.com/office/drawing/2014/main" id="{3871ECCA-CE4F-9A6D-23DE-3DE992524EC7}"/>
              </a:ext>
            </a:extLst>
          </p:cNvPr>
          <p:cNvCxnSpPr/>
          <p:nvPr/>
        </p:nvCxnSpPr>
        <p:spPr>
          <a:xfrm flipV="1">
            <a:off x="7239000" y="1981200"/>
            <a:ext cx="1219200" cy="457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BA82D4-5C76-3808-F749-9B89EFA1B60E}"/>
              </a:ext>
            </a:extLst>
          </p:cNvPr>
          <p:cNvCxnSpPr>
            <a:cxnSpLocks/>
          </p:cNvCxnSpPr>
          <p:nvPr/>
        </p:nvCxnSpPr>
        <p:spPr>
          <a:xfrm flipV="1">
            <a:off x="7447281" y="2362200"/>
            <a:ext cx="1010919" cy="3226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295840-6146-CD5C-FFC8-F4AB41D6A3C2}"/>
              </a:ext>
            </a:extLst>
          </p:cNvPr>
          <p:cNvCxnSpPr>
            <a:cxnSpLocks/>
          </p:cNvCxnSpPr>
          <p:nvPr/>
        </p:nvCxnSpPr>
        <p:spPr>
          <a:xfrm flipH="1" flipV="1">
            <a:off x="2549980" y="2811190"/>
            <a:ext cx="2057400" cy="12031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FD78CCC-087F-47B2-6BE1-D8576329681D}"/>
              </a:ext>
            </a:extLst>
          </p:cNvPr>
          <p:cNvCxnSpPr>
            <a:cxnSpLocks/>
          </p:cNvCxnSpPr>
          <p:nvPr/>
        </p:nvCxnSpPr>
        <p:spPr>
          <a:xfrm flipH="1" flipV="1">
            <a:off x="2549980" y="2438400"/>
            <a:ext cx="2250620" cy="1295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389CAAF-6EE8-008B-2C10-664D021C2F9D}"/>
              </a:ext>
            </a:extLst>
          </p:cNvPr>
          <p:cNvCxnSpPr>
            <a:cxnSpLocks/>
          </p:cNvCxnSpPr>
          <p:nvPr/>
        </p:nvCxnSpPr>
        <p:spPr>
          <a:xfrm flipH="1" flipV="1">
            <a:off x="3308773" y="2286000"/>
            <a:ext cx="1720427" cy="13894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D53B8E2-2865-3590-7039-987ED3AD2C65}"/>
              </a:ext>
            </a:extLst>
          </p:cNvPr>
          <p:cNvSpPr txBox="1"/>
          <p:nvPr/>
        </p:nvSpPr>
        <p:spPr>
          <a:xfrm>
            <a:off x="609600" y="1970314"/>
            <a:ext cx="2895600" cy="923330"/>
          </a:xfrm>
          <a:prstGeom prst="rect">
            <a:avLst/>
          </a:prstGeom>
          <a:noFill/>
        </p:spPr>
        <p:txBody>
          <a:bodyPr wrap="square" rtlCol="0">
            <a:spAutoFit/>
          </a:bodyPr>
          <a:lstStyle/>
          <a:p>
            <a:pPr marL="285750" indent="-285750">
              <a:buFont typeface="Arial" panose="020B0604020202020204" pitchFamily="34" charset="0"/>
              <a:buChar char="•"/>
            </a:pPr>
            <a:r>
              <a:rPr lang="en-US"/>
              <a:t>AC millivolt test setting</a:t>
            </a:r>
          </a:p>
          <a:p>
            <a:pPr marL="285750" indent="-285750">
              <a:buFont typeface="Arial" panose="020B0604020202020204" pitchFamily="34" charset="0"/>
              <a:buChar char="•"/>
            </a:pPr>
            <a:r>
              <a:rPr lang="en-US"/>
              <a:t>DC Test setting</a:t>
            </a:r>
          </a:p>
          <a:p>
            <a:pPr marL="285750" indent="-285750">
              <a:buFont typeface="Arial" panose="020B0604020202020204" pitchFamily="34" charset="0"/>
              <a:buChar char="•"/>
            </a:pPr>
            <a:r>
              <a:rPr lang="en-US"/>
              <a:t>AC Test setting</a:t>
            </a:r>
            <a:endParaRPr lang="en-US" dirty="0"/>
          </a:p>
        </p:txBody>
      </p:sp>
      <p:cxnSp>
        <p:nvCxnSpPr>
          <p:cNvPr id="33" name="Straight Arrow Connector 32">
            <a:extLst>
              <a:ext uri="{FF2B5EF4-FFF2-40B4-BE49-F238E27FC236}">
                <a16:creationId xmlns:a16="http://schemas.microsoft.com/office/drawing/2014/main" id="{2B023740-C53B-414B-D69B-D49E61618A24}"/>
              </a:ext>
            </a:extLst>
          </p:cNvPr>
          <p:cNvCxnSpPr/>
          <p:nvPr/>
        </p:nvCxnSpPr>
        <p:spPr>
          <a:xfrm flipV="1">
            <a:off x="5257800" y="2590800"/>
            <a:ext cx="3200400" cy="10846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CF122AC-B822-5BB5-1D4E-CA5D67656056}"/>
              </a:ext>
            </a:extLst>
          </p:cNvPr>
          <p:cNvCxnSpPr/>
          <p:nvPr/>
        </p:nvCxnSpPr>
        <p:spPr>
          <a:xfrm flipV="1">
            <a:off x="5638800" y="3133129"/>
            <a:ext cx="2667000" cy="6006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8B6F287-CB38-7850-A7F2-7B6ACB391441}"/>
              </a:ext>
            </a:extLst>
          </p:cNvPr>
          <p:cNvCxnSpPr/>
          <p:nvPr/>
        </p:nvCxnSpPr>
        <p:spPr>
          <a:xfrm flipV="1">
            <a:off x="5787993" y="3675459"/>
            <a:ext cx="2758261" cy="3388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08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457200"/>
            <a:ext cx="11353800" cy="1143000"/>
          </a:xfrm>
        </p:spPr>
        <p:txBody>
          <a:bodyPr/>
          <a:lstStyle/>
          <a:p>
            <a:r>
              <a:rPr lang="en-US" sz="3600" dirty="0"/>
              <a:t>Skill 1: Multimeter testing voltage (AC)</a:t>
            </a:r>
            <a:endParaRPr dirty="0"/>
          </a:p>
        </p:txBody>
      </p:sp>
      <p:sp>
        <p:nvSpPr>
          <p:cNvPr id="4" name="TextBox 3">
            <a:extLst>
              <a:ext uri="{FF2B5EF4-FFF2-40B4-BE49-F238E27FC236}">
                <a16:creationId xmlns:a16="http://schemas.microsoft.com/office/drawing/2014/main" id="{33C512C6-E84E-BE02-30C4-7C22FF863481}"/>
              </a:ext>
            </a:extLst>
          </p:cNvPr>
          <p:cNvSpPr txBox="1"/>
          <p:nvPr/>
        </p:nvSpPr>
        <p:spPr>
          <a:xfrm>
            <a:off x="1649963" y="1752600"/>
            <a:ext cx="90678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Safety Always First – when using the leads DO NOT touch the metal tips with your fingers</a:t>
            </a:r>
          </a:p>
          <a:p>
            <a:pPr marL="1657350" lvl="3"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CEDF0BEE-7E93-1DC6-A13C-710DA80FF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551331"/>
            <a:ext cx="1524000" cy="2032000"/>
          </a:xfrm>
          <a:prstGeom prst="rect">
            <a:avLst/>
          </a:prstGeom>
        </p:spPr>
      </p:pic>
      <p:pic>
        <p:nvPicPr>
          <p:cNvPr id="8" name="Picture 7" descr="A red and white sign&#10;&#10;Description automatically generated with low confidence">
            <a:extLst>
              <a:ext uri="{FF2B5EF4-FFF2-40B4-BE49-F238E27FC236}">
                <a16:creationId xmlns:a16="http://schemas.microsoft.com/office/drawing/2014/main" id="{80E9F1C0-B034-46D8-5477-A694D96CC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429000"/>
            <a:ext cx="1419225" cy="1524000"/>
          </a:xfrm>
          <a:prstGeom prst="rect">
            <a:avLst/>
          </a:prstGeom>
        </p:spPr>
      </p:pic>
      <p:cxnSp>
        <p:nvCxnSpPr>
          <p:cNvPr id="10" name="Straight Arrow Connector 9">
            <a:extLst>
              <a:ext uri="{FF2B5EF4-FFF2-40B4-BE49-F238E27FC236}">
                <a16:creationId xmlns:a16="http://schemas.microsoft.com/office/drawing/2014/main" id="{3D2D3063-7810-CE38-3C27-D1B632059F2F}"/>
              </a:ext>
            </a:extLst>
          </p:cNvPr>
          <p:cNvCxnSpPr>
            <a:cxnSpLocks/>
          </p:cNvCxnSpPr>
          <p:nvPr/>
        </p:nvCxnSpPr>
        <p:spPr>
          <a:xfrm flipV="1">
            <a:off x="2590800" y="2057400"/>
            <a:ext cx="3810000" cy="1066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5F1CBF-87E3-791C-8EB7-7518E91C908D}"/>
              </a:ext>
            </a:extLst>
          </p:cNvPr>
          <p:cNvSpPr txBox="1"/>
          <p:nvPr/>
        </p:nvSpPr>
        <p:spPr>
          <a:xfrm>
            <a:off x="5791200" y="3124200"/>
            <a:ext cx="3505200" cy="923330"/>
          </a:xfrm>
          <a:prstGeom prst="rect">
            <a:avLst/>
          </a:prstGeom>
          <a:noFill/>
        </p:spPr>
        <p:txBody>
          <a:bodyPr wrap="square" rtlCol="0">
            <a:spAutoFit/>
          </a:bodyPr>
          <a:lstStyle/>
          <a:p>
            <a:r>
              <a:rPr lang="en-US" dirty="0"/>
              <a:t>Electricity is in the metal and will shock you if you touch it when testing.  Only touch the plastic.</a:t>
            </a:r>
          </a:p>
        </p:txBody>
      </p:sp>
      <p:pic>
        <p:nvPicPr>
          <p:cNvPr id="14" name="Picture 13" descr="A picture containing adapter&#10;&#10;Description automatically generated">
            <a:extLst>
              <a:ext uri="{FF2B5EF4-FFF2-40B4-BE49-F238E27FC236}">
                <a16:creationId xmlns:a16="http://schemas.microsoft.com/office/drawing/2014/main" id="{D72FF7FE-430A-D996-0E62-8A619DCEA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6332739" y="3589538"/>
            <a:ext cx="2350549" cy="3271973"/>
          </a:xfrm>
          <a:prstGeom prst="rect">
            <a:avLst/>
          </a:prstGeom>
        </p:spPr>
      </p:pic>
      <p:pic>
        <p:nvPicPr>
          <p:cNvPr id="16" name="Picture 15" descr="Icon&#10;&#10;Description automatically generated">
            <a:extLst>
              <a:ext uri="{FF2B5EF4-FFF2-40B4-BE49-F238E27FC236}">
                <a16:creationId xmlns:a16="http://schemas.microsoft.com/office/drawing/2014/main" id="{943585FB-33E8-CE24-FC2E-1BF0B2370D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800" y="5225524"/>
            <a:ext cx="1409700" cy="1409700"/>
          </a:xfrm>
          <a:prstGeom prst="rect">
            <a:avLst/>
          </a:prstGeom>
        </p:spPr>
      </p:pic>
    </p:spTree>
    <p:extLst>
      <p:ext uri="{BB962C8B-B14F-4D97-AF65-F5344CB8AC3E}">
        <p14:creationId xmlns:p14="http://schemas.microsoft.com/office/powerpoint/2010/main" val="373054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2000" y="457200"/>
            <a:ext cx="10515600" cy="1143000"/>
          </a:xfrm>
        </p:spPr>
        <p:txBody>
          <a:bodyPr/>
          <a:lstStyle/>
          <a:p>
            <a:r>
              <a:rPr lang="en-US" sz="3600" dirty="0"/>
              <a:t>Skill 1: Multimeter testing voltage (AC)</a:t>
            </a:r>
            <a:endParaRPr dirty="0"/>
          </a:p>
        </p:txBody>
      </p:sp>
      <p:sp>
        <p:nvSpPr>
          <p:cNvPr id="4" name="TextBox 3">
            <a:extLst>
              <a:ext uri="{FF2B5EF4-FFF2-40B4-BE49-F238E27FC236}">
                <a16:creationId xmlns:a16="http://schemas.microsoft.com/office/drawing/2014/main" id="{33C512C6-E84E-BE02-30C4-7C22FF863481}"/>
              </a:ext>
            </a:extLst>
          </p:cNvPr>
          <p:cNvSpPr txBox="1"/>
          <p:nvPr/>
        </p:nvSpPr>
        <p:spPr>
          <a:xfrm>
            <a:off x="1649963" y="1752600"/>
            <a:ext cx="90678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Set the selection switch on the AC setting:</a:t>
            </a:r>
          </a:p>
          <a:p>
            <a:pPr marL="1657350" lvl="3" indent="-285750">
              <a:buFont typeface="Arial" panose="020B0604020202020204" pitchFamily="34" charset="0"/>
              <a:buChar char="•"/>
            </a:pPr>
            <a:endParaRPr lang="en-US" dirty="0"/>
          </a:p>
        </p:txBody>
      </p:sp>
      <p:pic>
        <p:nvPicPr>
          <p:cNvPr id="5" name="Picture 4" descr="A picture containing text, device, meter, gauge&#10;&#10;Description automatically generated">
            <a:extLst>
              <a:ext uri="{FF2B5EF4-FFF2-40B4-BE49-F238E27FC236}">
                <a16:creationId xmlns:a16="http://schemas.microsoft.com/office/drawing/2014/main" id="{42019FE5-BE1B-52CF-60C0-7335848BF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390767"/>
            <a:ext cx="1676400" cy="3267384"/>
          </a:xfrm>
          <a:prstGeom prst="rect">
            <a:avLst/>
          </a:prstGeom>
        </p:spPr>
      </p:pic>
      <p:sp>
        <p:nvSpPr>
          <p:cNvPr id="6" name="TextBox 5">
            <a:extLst>
              <a:ext uri="{FF2B5EF4-FFF2-40B4-BE49-F238E27FC236}">
                <a16:creationId xmlns:a16="http://schemas.microsoft.com/office/drawing/2014/main" id="{681ECF04-AAE7-B06D-1F31-6F435162C20E}"/>
              </a:ext>
            </a:extLst>
          </p:cNvPr>
          <p:cNvSpPr txBox="1"/>
          <p:nvPr/>
        </p:nvSpPr>
        <p:spPr>
          <a:xfrm>
            <a:off x="5105400" y="2438400"/>
            <a:ext cx="4495800" cy="1477328"/>
          </a:xfrm>
          <a:prstGeom prst="rect">
            <a:avLst/>
          </a:prstGeom>
          <a:noFill/>
        </p:spPr>
        <p:txBody>
          <a:bodyPr wrap="square" rtlCol="0">
            <a:spAutoFit/>
          </a:bodyPr>
          <a:lstStyle/>
          <a:p>
            <a:r>
              <a:rPr lang="en-US" dirty="0"/>
              <a:t>AC setting is the V with the ~ above it.  The curvy line is the symbol for AC power.  AC power is the type that is in your outlets on your wall.  We will use this setting to test the power in the wall.  </a:t>
            </a:r>
          </a:p>
        </p:txBody>
      </p:sp>
      <p:cxnSp>
        <p:nvCxnSpPr>
          <p:cNvPr id="9" name="Straight Arrow Connector 8">
            <a:extLst>
              <a:ext uri="{FF2B5EF4-FFF2-40B4-BE49-F238E27FC236}">
                <a16:creationId xmlns:a16="http://schemas.microsoft.com/office/drawing/2014/main" id="{004A3F24-9F29-2BBE-A8F2-9A70FA91D8CA}"/>
              </a:ext>
            </a:extLst>
          </p:cNvPr>
          <p:cNvCxnSpPr>
            <a:cxnSpLocks/>
          </p:cNvCxnSpPr>
          <p:nvPr/>
        </p:nvCxnSpPr>
        <p:spPr>
          <a:xfrm flipV="1">
            <a:off x="3200400" y="2590800"/>
            <a:ext cx="1905000" cy="16002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A3014B-361D-B50B-E878-76D497517244}"/>
              </a:ext>
            </a:extLst>
          </p:cNvPr>
          <p:cNvSpPr txBox="1"/>
          <p:nvPr/>
        </p:nvSpPr>
        <p:spPr>
          <a:xfrm>
            <a:off x="5257800" y="4191000"/>
            <a:ext cx="5181600" cy="1200329"/>
          </a:xfrm>
          <a:prstGeom prst="rect">
            <a:avLst/>
          </a:prstGeom>
          <a:noFill/>
        </p:spPr>
        <p:txBody>
          <a:bodyPr wrap="square" rtlCol="0">
            <a:spAutoFit/>
          </a:bodyPr>
          <a:lstStyle/>
          <a:p>
            <a:r>
              <a:rPr lang="en-US" dirty="0">
                <a:solidFill>
                  <a:schemeClr val="accent2">
                    <a:lumMod val="75000"/>
                  </a:schemeClr>
                </a:solidFill>
              </a:rPr>
              <a:t>Note: AC stands for ‘Alternating Current’.  This is the electricity in your home that is often called 110 Volts but measures at 120 Volts.  (It also can be 240 Volts for ovens and washer machines.)</a:t>
            </a:r>
          </a:p>
        </p:txBody>
      </p:sp>
    </p:spTree>
    <p:extLst>
      <p:ext uri="{BB962C8B-B14F-4D97-AF65-F5344CB8AC3E}">
        <p14:creationId xmlns:p14="http://schemas.microsoft.com/office/powerpoint/2010/main" val="259617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457200"/>
            <a:ext cx="10896600" cy="1143000"/>
          </a:xfrm>
        </p:spPr>
        <p:txBody>
          <a:bodyPr/>
          <a:lstStyle/>
          <a:p>
            <a:r>
              <a:rPr lang="en-US" sz="3600" dirty="0"/>
              <a:t>Skill 1: Multimeter testing voltage (AC)</a:t>
            </a:r>
            <a:endParaRPr dirty="0"/>
          </a:p>
        </p:txBody>
      </p:sp>
      <p:sp>
        <p:nvSpPr>
          <p:cNvPr id="4" name="TextBox 3">
            <a:extLst>
              <a:ext uri="{FF2B5EF4-FFF2-40B4-BE49-F238E27FC236}">
                <a16:creationId xmlns:a16="http://schemas.microsoft.com/office/drawing/2014/main" id="{33C512C6-E84E-BE02-30C4-7C22FF863481}"/>
              </a:ext>
            </a:extLst>
          </p:cNvPr>
          <p:cNvSpPr txBox="1"/>
          <p:nvPr/>
        </p:nvSpPr>
        <p:spPr>
          <a:xfrm>
            <a:off x="1649963" y="1752600"/>
            <a:ext cx="9067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Where to test in the AC outlet?  One lead needs to go to ground and the other to the positive where the electricity is. NEVER put anything in the holes except the metal leads.</a:t>
            </a:r>
          </a:p>
          <a:p>
            <a:pPr marL="1657350" lvl="3"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681ECF04-AAE7-B06D-1F31-6F435162C20E}"/>
              </a:ext>
            </a:extLst>
          </p:cNvPr>
          <p:cNvSpPr txBox="1"/>
          <p:nvPr/>
        </p:nvSpPr>
        <p:spPr>
          <a:xfrm>
            <a:off x="5105400" y="2438400"/>
            <a:ext cx="4495800" cy="1477328"/>
          </a:xfrm>
          <a:prstGeom prst="rect">
            <a:avLst/>
          </a:prstGeom>
          <a:noFill/>
        </p:spPr>
        <p:txBody>
          <a:bodyPr wrap="square" rtlCol="0">
            <a:spAutoFit/>
          </a:bodyPr>
          <a:lstStyle/>
          <a:p>
            <a:r>
              <a:rPr lang="en-US" dirty="0"/>
              <a:t>Usually, the positive lead goes on the right side, but it is best to check both sides.</a:t>
            </a:r>
          </a:p>
          <a:p>
            <a:endParaRPr lang="en-US" dirty="0"/>
          </a:p>
          <a:p>
            <a:endParaRPr lang="en-US" dirty="0"/>
          </a:p>
          <a:p>
            <a:r>
              <a:rPr lang="en-US" dirty="0"/>
              <a:t>This hole is where the ground wire is.  </a:t>
            </a:r>
          </a:p>
        </p:txBody>
      </p:sp>
      <p:pic>
        <p:nvPicPr>
          <p:cNvPr id="3" name="Picture 2" descr="A picture containing jack&#10;&#10;Description automatically generated">
            <a:extLst>
              <a:ext uri="{FF2B5EF4-FFF2-40B4-BE49-F238E27FC236}">
                <a16:creationId xmlns:a16="http://schemas.microsoft.com/office/drawing/2014/main" id="{08406F27-B1D9-CA61-66B4-4D38FE9FC7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438400"/>
            <a:ext cx="1855237" cy="1743671"/>
          </a:xfrm>
          <a:prstGeom prst="rect">
            <a:avLst/>
          </a:prstGeom>
        </p:spPr>
      </p:pic>
      <p:cxnSp>
        <p:nvCxnSpPr>
          <p:cNvPr id="8" name="Straight Arrow Connector 7">
            <a:extLst>
              <a:ext uri="{FF2B5EF4-FFF2-40B4-BE49-F238E27FC236}">
                <a16:creationId xmlns:a16="http://schemas.microsoft.com/office/drawing/2014/main" id="{0B95EC59-AEAB-EB10-A05C-895FE2AA7E07}"/>
              </a:ext>
            </a:extLst>
          </p:cNvPr>
          <p:cNvCxnSpPr>
            <a:cxnSpLocks/>
          </p:cNvCxnSpPr>
          <p:nvPr/>
        </p:nvCxnSpPr>
        <p:spPr>
          <a:xfrm>
            <a:off x="3124200" y="3200400"/>
            <a:ext cx="1981200" cy="533400"/>
          </a:xfrm>
          <a:prstGeom prst="straightConnector1">
            <a:avLst/>
          </a:prstGeom>
          <a:ln>
            <a:solidFill>
              <a:schemeClr val="tx1"/>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89970FAF-F02F-781D-A175-44FCF1AF83BA}"/>
              </a:ext>
            </a:extLst>
          </p:cNvPr>
          <p:cNvCxnSpPr>
            <a:cxnSpLocks/>
          </p:cNvCxnSpPr>
          <p:nvPr/>
        </p:nvCxnSpPr>
        <p:spPr>
          <a:xfrm flipV="1">
            <a:off x="3200400" y="2675930"/>
            <a:ext cx="1981200" cy="44827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pic>
        <p:nvPicPr>
          <p:cNvPr id="16" name="Picture 15" descr="A picture containing text, person, indoor, device&#10;&#10;Description automatically generated">
            <a:extLst>
              <a:ext uri="{FF2B5EF4-FFF2-40B4-BE49-F238E27FC236}">
                <a16:creationId xmlns:a16="http://schemas.microsoft.com/office/drawing/2014/main" id="{F0F28E89-B3A8-8BA9-607C-4C7EF18DC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258270"/>
            <a:ext cx="1855237" cy="2327956"/>
          </a:xfrm>
          <a:prstGeom prst="rect">
            <a:avLst/>
          </a:prstGeom>
        </p:spPr>
      </p:pic>
      <p:sp>
        <p:nvSpPr>
          <p:cNvPr id="21" name="TextBox 20">
            <a:extLst>
              <a:ext uri="{FF2B5EF4-FFF2-40B4-BE49-F238E27FC236}">
                <a16:creationId xmlns:a16="http://schemas.microsoft.com/office/drawing/2014/main" id="{E27E14A7-9012-2167-D7AE-91E35BDCB658}"/>
              </a:ext>
            </a:extLst>
          </p:cNvPr>
          <p:cNvSpPr txBox="1"/>
          <p:nvPr/>
        </p:nvSpPr>
        <p:spPr>
          <a:xfrm>
            <a:off x="5105400" y="4258270"/>
            <a:ext cx="4114800" cy="2308324"/>
          </a:xfrm>
          <a:prstGeom prst="rect">
            <a:avLst/>
          </a:prstGeom>
          <a:noFill/>
        </p:spPr>
        <p:txBody>
          <a:bodyPr wrap="square" rtlCol="0">
            <a:spAutoFit/>
          </a:bodyPr>
          <a:lstStyle/>
          <a:p>
            <a:r>
              <a:rPr lang="en-US" dirty="0"/>
              <a:t>See that the meter shows 120.2 AC volts.  That shows that there is AC voltage in the outlet.  Notice the black (ground) lead is in the ground hole, and the red (positive) lead is in the top right hole.  I also tested the left side, and it did not show voltage – but that is ok.  Only one of them will have ac voltage.  </a:t>
            </a:r>
          </a:p>
        </p:txBody>
      </p:sp>
      <p:cxnSp>
        <p:nvCxnSpPr>
          <p:cNvPr id="23" name="Straight Arrow Connector 22">
            <a:extLst>
              <a:ext uri="{FF2B5EF4-FFF2-40B4-BE49-F238E27FC236}">
                <a16:creationId xmlns:a16="http://schemas.microsoft.com/office/drawing/2014/main" id="{90ADF9D6-6A33-380F-A294-E475F0C57334}"/>
              </a:ext>
            </a:extLst>
          </p:cNvPr>
          <p:cNvCxnSpPr>
            <a:cxnSpLocks/>
          </p:cNvCxnSpPr>
          <p:nvPr/>
        </p:nvCxnSpPr>
        <p:spPr>
          <a:xfrm flipV="1">
            <a:off x="2667000" y="4419601"/>
            <a:ext cx="2438400" cy="11429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05319"/>
      </p:ext>
    </p:extLst>
  </p:cSld>
  <p:clrMapOvr>
    <a:masterClrMapping/>
  </p:clrMapOvr>
</p:sld>
</file>

<file path=ppt/theme/theme1.xml><?xml version="1.0" encoding="utf-8"?>
<a:theme xmlns:a="http://schemas.openxmlformats.org/drawingml/2006/main" name="Tech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6.potx" id="{FD85E87A-7813-4F67-9E59-69B5487A1910}" vid="{BDF94C36-3ACF-4CF1-939F-F4211E6D666F}"/>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technology circuit board design presentation (widescreen)</Template>
  <TotalTime>1962</TotalTime>
  <Words>779</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Candara</vt:lpstr>
      <vt:lpstr>Consolas</vt:lpstr>
      <vt:lpstr>Roboto</vt:lpstr>
      <vt:lpstr>Symbol</vt:lpstr>
      <vt:lpstr>Tech Computer 16x9</vt:lpstr>
      <vt:lpstr>Aspiring Children LLC</vt:lpstr>
      <vt:lpstr>Project Goals Overview</vt:lpstr>
      <vt:lpstr>Skill 1 - Multimeter</vt:lpstr>
      <vt:lpstr>What is a multimeter?</vt:lpstr>
      <vt:lpstr>Why use a multimeter?</vt:lpstr>
      <vt:lpstr>Important Parts of the multimeter</vt:lpstr>
      <vt:lpstr>Skill 1: Multimeter testing voltage (AC)</vt:lpstr>
      <vt:lpstr>Skill 1: Multimeter testing voltage (AC)</vt:lpstr>
      <vt:lpstr>Skill 1: Multimeter testing voltage (AC)</vt:lpstr>
      <vt:lpstr>Congratulations  You mastered Skill 1!</vt:lpstr>
      <vt:lpstr>Skill 2: Multimeter testing voltage (DC)</vt:lpstr>
      <vt:lpstr>Add a Slide Title - 5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Aspiring Children LLC</dc:title>
  <dc:creator>Hyoosik LLC</dc:creator>
  <cp:lastModifiedBy>Hyoosik LLC</cp:lastModifiedBy>
  <cp:revision>13</cp:revision>
  <dcterms:created xsi:type="dcterms:W3CDTF">2022-08-25T18:23:43Z</dcterms:created>
  <dcterms:modified xsi:type="dcterms:W3CDTF">2022-08-27T03:06:14Z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