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handoutMasterIdLst>
    <p:handoutMasterId r:id="rId47"/>
  </p:handoutMasterIdLst>
  <p:sldIdLst>
    <p:sldId id="329" r:id="rId2"/>
    <p:sldId id="490" r:id="rId3"/>
    <p:sldId id="477" r:id="rId4"/>
    <p:sldId id="485" r:id="rId5"/>
    <p:sldId id="483" r:id="rId6"/>
    <p:sldId id="476" r:id="rId7"/>
    <p:sldId id="418" r:id="rId8"/>
    <p:sldId id="419" r:id="rId9"/>
    <p:sldId id="461" r:id="rId10"/>
    <p:sldId id="423" r:id="rId11"/>
    <p:sldId id="424" r:id="rId12"/>
    <p:sldId id="484" r:id="rId13"/>
    <p:sldId id="427" r:id="rId14"/>
    <p:sldId id="464" r:id="rId15"/>
    <p:sldId id="288" r:id="rId16"/>
    <p:sldId id="456" r:id="rId17"/>
    <p:sldId id="479" r:id="rId18"/>
    <p:sldId id="469" r:id="rId19"/>
    <p:sldId id="468" r:id="rId20"/>
    <p:sldId id="267" r:id="rId21"/>
    <p:sldId id="472" r:id="rId22"/>
    <p:sldId id="470" r:id="rId23"/>
    <p:sldId id="478" r:id="rId24"/>
    <p:sldId id="297" r:id="rId25"/>
    <p:sldId id="309" r:id="rId26"/>
    <p:sldId id="467" r:id="rId27"/>
    <p:sldId id="428" r:id="rId28"/>
    <p:sldId id="429" r:id="rId29"/>
    <p:sldId id="277" r:id="rId30"/>
    <p:sldId id="296" r:id="rId31"/>
    <p:sldId id="286" r:id="rId32"/>
    <p:sldId id="272" r:id="rId33"/>
    <p:sldId id="271" r:id="rId34"/>
    <p:sldId id="268" r:id="rId35"/>
    <p:sldId id="481" r:id="rId36"/>
    <p:sldId id="482" r:id="rId37"/>
    <p:sldId id="466" r:id="rId38"/>
    <p:sldId id="488" r:id="rId39"/>
    <p:sldId id="392" r:id="rId40"/>
    <p:sldId id="454" r:id="rId41"/>
    <p:sldId id="455" r:id="rId42"/>
    <p:sldId id="363" r:id="rId43"/>
    <p:sldId id="487" r:id="rId44"/>
    <p:sldId id="480" r:id="rId45"/>
    <p:sldId id="377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00"/>
    <a:srgbClr val="FFFFFF"/>
    <a:srgbClr val="FF2C79"/>
    <a:srgbClr val="FF4F7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918"/>
    <p:restoredTop sz="94708"/>
  </p:normalViewPr>
  <p:slideViewPr>
    <p:cSldViewPr snapToGrid="0" snapToObjects="1">
      <p:cViewPr varScale="1">
        <p:scale>
          <a:sx n="105" d="100"/>
          <a:sy n="105" d="100"/>
        </p:scale>
        <p:origin x="200" y="1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28BB7E-E064-D94D-840E-C96761E9DDBE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BE147-83FB-0841-8825-71E7201228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6027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455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5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9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513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180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83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9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Click to edit Master text styles</a:t>
            </a:r>
          </a:p>
          <a:p>
            <a:pPr lvl="1"/>
            <a:r>
              <a:rPr lang="es-ES_tradnl"/>
              <a:t>Second level</a:t>
            </a:r>
          </a:p>
          <a:p>
            <a:pPr lvl="2"/>
            <a:r>
              <a:rPr lang="es-ES_tradnl"/>
              <a:t>Third level</a:t>
            </a:r>
          </a:p>
          <a:p>
            <a:pPr lvl="3"/>
            <a:r>
              <a:rPr lang="es-ES_tradnl"/>
              <a:t>Fourth level</a:t>
            </a:r>
          </a:p>
          <a:p>
            <a:pPr lvl="4"/>
            <a:r>
              <a:rPr lang="es-ES_tradnl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32D12-8998-F140-A74A-75FB9EBA0CA2}" type="datetimeFigureOut">
              <a:rPr lang="en-US" smtClean="0"/>
              <a:t>10/11/21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C64BD-FEDE-4A4B-ABCB-2E3C9D2D82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76"/>
            <a:ext cx="10559666" cy="7040969"/>
          </a:xfrm>
        </p:spPr>
      </p:pic>
      <p:sp>
        <p:nvSpPr>
          <p:cNvPr id="6" name="Rectangle 5"/>
          <p:cNvSpPr/>
          <p:nvPr/>
        </p:nvSpPr>
        <p:spPr>
          <a:xfrm>
            <a:off x="10559666" y="0"/>
            <a:ext cx="1632333" cy="7023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5323" y="365125"/>
            <a:ext cx="5673969" cy="1589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rgbClr val="92D050"/>
                </a:solidFill>
                <a:latin typeface="Impact" panose="020B0806030902050204" pitchFamily="34" charset="0"/>
              </a:rPr>
              <a:t>ABORTO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18947" y="1714618"/>
            <a:ext cx="4501785" cy="3110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IMPACTO EN</a:t>
            </a:r>
          </a:p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 COLOMBIA &amp;</a:t>
            </a:r>
          </a:p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LA IGLESIA</a:t>
            </a:r>
            <a:endParaRPr lang="en-US" sz="5400" dirty="0">
              <a:solidFill>
                <a:srgbClr val="92D050"/>
              </a:solidFill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C2A3FC9-104C-C642-A34E-301214C170F1}"/>
              </a:ext>
            </a:extLst>
          </p:cNvPr>
          <p:cNvSpPr txBox="1">
            <a:spLocks/>
          </p:cNvSpPr>
          <p:nvPr/>
        </p:nvSpPr>
        <p:spPr>
          <a:xfrm>
            <a:off x="7218947" y="4824755"/>
            <a:ext cx="4501785" cy="14785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PARTE 2</a:t>
            </a:r>
            <a:endParaRPr lang="en-US" sz="54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19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207" y="717"/>
            <a:ext cx="9129586" cy="6857283"/>
          </a:xfrm>
        </p:spPr>
      </p:pic>
    </p:spTree>
    <p:extLst>
      <p:ext uri="{BB962C8B-B14F-4D97-AF65-F5344CB8AC3E}">
        <p14:creationId xmlns:p14="http://schemas.microsoft.com/office/powerpoint/2010/main" val="9774789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17" y="6441"/>
            <a:ext cx="9121966" cy="6851559"/>
          </a:xfrm>
        </p:spPr>
      </p:pic>
    </p:spTree>
    <p:extLst>
      <p:ext uri="{BB962C8B-B14F-4D97-AF65-F5344CB8AC3E}">
        <p14:creationId xmlns:p14="http://schemas.microsoft.com/office/powerpoint/2010/main" val="336019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A89C37-2D28-C742-B4F3-99EA17452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089" y="0"/>
            <a:ext cx="12207089" cy="6866487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744EFD-6868-E841-A9AD-50DE706D94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01" y="850232"/>
            <a:ext cx="12078106" cy="5181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0A7E68-D9BA-E54E-8F1C-995FBA947C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326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13172F-1DA3-F748-93F9-2811FFF4D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C3E843B-172F-ED4D-A4EC-D7C3742F0DEC}"/>
              </a:ext>
            </a:extLst>
          </p:cNvPr>
          <p:cNvSpPr txBox="1">
            <a:spLocks/>
          </p:cNvSpPr>
          <p:nvPr/>
        </p:nvSpPr>
        <p:spPr>
          <a:xfrm>
            <a:off x="692834" y="109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Mentiras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406B60D-9682-2240-93EE-698CEB7691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577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A5C7AD-8D00-3B40-AB8A-BDFA9DB71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3164"/>
            <a:ext cx="12192000" cy="605483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D172E21-D42B-1048-A970-79D5809946C7}"/>
              </a:ext>
            </a:extLst>
          </p:cNvPr>
          <p:cNvSpPr/>
          <p:nvPr/>
        </p:nvSpPr>
        <p:spPr>
          <a:xfrm>
            <a:off x="9142648" y="6002578"/>
            <a:ext cx="3049351" cy="85542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BF6E4A-D925-1F4C-896D-2856FAD60B0B}"/>
              </a:ext>
            </a:extLst>
          </p:cNvPr>
          <p:cNvSpPr/>
          <p:nvPr/>
        </p:nvSpPr>
        <p:spPr>
          <a:xfrm>
            <a:off x="0" y="0"/>
            <a:ext cx="12192000" cy="80316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6423196-2B7D-BB4B-BCEA-284EECDE3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07577"/>
            <a:ext cx="11670269" cy="695588"/>
          </a:xfrm>
        </p:spPr>
        <p:txBody>
          <a:bodyPr>
            <a:normAutofit/>
          </a:bodyPr>
          <a:lstStyle/>
          <a:p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“ARGUMENTOS CATÓLICOS Y CRISTIANOS A FAVOR DEL ABORTO”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93300A-8567-1140-96B0-5C3168147EF4}"/>
              </a:ext>
            </a:extLst>
          </p:cNvPr>
          <p:cNvSpPr/>
          <p:nvPr/>
        </p:nvSpPr>
        <p:spPr>
          <a:xfrm>
            <a:off x="9142649" y="2518611"/>
            <a:ext cx="3049351" cy="263698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1FBC4-76A0-B849-8ADC-136FBA3384F7}"/>
              </a:ext>
            </a:extLst>
          </p:cNvPr>
          <p:cNvSpPr txBox="1">
            <a:spLocks/>
          </p:cNvSpPr>
          <p:nvPr/>
        </p:nvSpPr>
        <p:spPr>
          <a:xfrm>
            <a:off x="8209762" y="6024062"/>
            <a:ext cx="2902785" cy="846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355.000 </a:t>
            </a:r>
            <a:r>
              <a:rPr lang="en-US" sz="32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reproducciones</a:t>
            </a:r>
            <a:endParaRPr lang="en-US" sz="32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8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535195" cy="1692275"/>
          </a:xfrm>
        </p:spPr>
        <p:txBody>
          <a:bodyPr/>
          <a:lstStyle/>
          <a:p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Teolog</a:t>
            </a:r>
            <a:r>
              <a:rPr lang="es-ES_tradnl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ía</a:t>
            </a:r>
            <a:br>
              <a:rPr lang="es-ES_tradnl" dirty="0">
                <a:solidFill>
                  <a:schemeClr val="bg1">
                    <a:lumMod val="95000"/>
                    <a:lumOff val="5000"/>
                  </a:schemeClr>
                </a:solidFill>
              </a:rPr>
            </a:br>
            <a:r>
              <a:rPr lang="es-ES_tradnl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correcta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395" y="0"/>
            <a:ext cx="622238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2237173"/>
            <a:ext cx="2535195" cy="38485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Continuaremos en pecado para que la gracia abunde?</a:t>
            </a:r>
          </a:p>
          <a:p>
            <a:r>
              <a:rPr lang="es-ES_tradnl" sz="2800" dirty="0">
                <a:solidFill>
                  <a:schemeClr val="bg1">
                    <a:lumMod val="95000"/>
                    <a:lumOff val="5000"/>
                  </a:schemeClr>
                </a:solidFill>
              </a:rPr>
              <a:t>Rom.6:1</a:t>
            </a:r>
            <a:endParaRPr lang="en-US" sz="2800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758AA9-044C-8D4A-BC39-931683A6087E}"/>
              </a:ext>
            </a:extLst>
          </p:cNvPr>
          <p:cNvSpPr/>
          <p:nvPr/>
        </p:nvSpPr>
        <p:spPr>
          <a:xfrm>
            <a:off x="0" y="6054836"/>
            <a:ext cx="12192000" cy="80316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0F54F2B-C408-D748-A58A-D67ED47F01F8}"/>
              </a:ext>
            </a:extLst>
          </p:cNvPr>
          <p:cNvSpPr txBox="1">
            <a:spLocks/>
          </p:cNvSpPr>
          <p:nvPr/>
        </p:nvSpPr>
        <p:spPr>
          <a:xfrm>
            <a:off x="457200" y="6108624"/>
            <a:ext cx="11670269" cy="6955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/>
              <a:t>CARTELERAS EN ABORTORIOS “DIOS TE ACOMPAÑA Y COMPRENDE”</a:t>
            </a:r>
          </a:p>
        </p:txBody>
      </p:sp>
    </p:spTree>
    <p:extLst>
      <p:ext uri="{BB962C8B-B14F-4D97-AF65-F5344CB8AC3E}">
        <p14:creationId xmlns:p14="http://schemas.microsoft.com/office/powerpoint/2010/main" val="1019382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23C5AA-9713-274E-A03E-C87A98ECBC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932" y="814703"/>
            <a:ext cx="12811836" cy="868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8114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A0028EA-F9C6-1944-AEF7-C5011CE091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70094" y="-3450844"/>
            <a:ext cx="6938682" cy="12272241"/>
          </a:xfrm>
        </p:spPr>
      </p:pic>
    </p:spTree>
    <p:extLst>
      <p:ext uri="{BB962C8B-B14F-4D97-AF65-F5344CB8AC3E}">
        <p14:creationId xmlns:p14="http://schemas.microsoft.com/office/powerpoint/2010/main" val="93286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476E6-63BA-C84D-9F83-7E6479F24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0"/>
            <a:ext cx="11328399" cy="6881897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E9424C-5E8E-B149-998D-EB9DE545FEB3}"/>
              </a:ext>
            </a:extLst>
          </p:cNvPr>
          <p:cNvSpPr/>
          <p:nvPr/>
        </p:nvSpPr>
        <p:spPr>
          <a:xfrm>
            <a:off x="0" y="6054836"/>
            <a:ext cx="12192000" cy="803164"/>
          </a:xfrm>
          <a:prstGeom prst="rect">
            <a:avLst/>
          </a:prstGeom>
          <a:solidFill>
            <a:srgbClr val="FF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868BCD-F739-D54E-AD25-9673B4575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08624"/>
            <a:ext cx="11670269" cy="695588"/>
          </a:xfrm>
        </p:spPr>
        <p:txBody>
          <a:bodyPr>
            <a:normAutofit/>
          </a:bodyPr>
          <a:lstStyle/>
          <a:p>
            <a:r>
              <a:rPr lang="en-US" sz="3200" b="1" dirty="0"/>
              <a:t>REMITIDAS DESDE LA FARMACIA DEL BARRIO</a:t>
            </a:r>
          </a:p>
        </p:txBody>
      </p:sp>
    </p:spTree>
    <p:extLst>
      <p:ext uri="{BB962C8B-B14F-4D97-AF65-F5344CB8AC3E}">
        <p14:creationId xmlns:p14="http://schemas.microsoft.com/office/powerpoint/2010/main" val="163181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994DC9C-3F60-5A49-BD7F-5D8E5B3BE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6050" y="0"/>
            <a:ext cx="9605950" cy="6858000"/>
          </a:xfr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AB13DDD-8B84-814B-8245-C394A2C1EFCF}"/>
              </a:ext>
            </a:extLst>
          </p:cNvPr>
          <p:cNvSpPr txBox="1">
            <a:spLocks/>
          </p:cNvSpPr>
          <p:nvPr/>
        </p:nvSpPr>
        <p:spPr>
          <a:xfrm>
            <a:off x="120492" y="403412"/>
            <a:ext cx="2465558" cy="59301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sz="8000" b="1" dirty="0"/>
              <a:t>MSM</a:t>
            </a:r>
          </a:p>
          <a:p>
            <a:r>
              <a:rPr lang="es-ES_tradnl" sz="8000" b="1" dirty="0"/>
              <a:t>DE</a:t>
            </a:r>
          </a:p>
          <a:p>
            <a:r>
              <a:rPr lang="es-ES_tradnl" sz="8000" b="1" dirty="0"/>
              <a:t>LA </a:t>
            </a:r>
          </a:p>
          <a:p>
            <a:r>
              <a:rPr lang="es-ES_tradnl" sz="8000" b="1" dirty="0"/>
              <a:t>EPS</a:t>
            </a:r>
            <a:endParaRPr lang="en-US" sz="8000" b="1" dirty="0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E0439FC6-D570-5E4D-B382-CF0574515769}"/>
              </a:ext>
            </a:extLst>
          </p:cNvPr>
          <p:cNvSpPr/>
          <p:nvPr/>
        </p:nvSpPr>
        <p:spPr>
          <a:xfrm rot="8944167">
            <a:off x="10299032" y="1187115"/>
            <a:ext cx="1443790" cy="689810"/>
          </a:xfrm>
          <a:prstGeom prst="rightArrow">
            <a:avLst/>
          </a:prstGeom>
          <a:solidFill>
            <a:srgbClr val="FF7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0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676"/>
            <a:ext cx="10559666" cy="7040969"/>
          </a:xfrm>
        </p:spPr>
      </p:pic>
      <p:sp>
        <p:nvSpPr>
          <p:cNvPr id="6" name="Rectangle 5"/>
          <p:cNvSpPr/>
          <p:nvPr/>
        </p:nvSpPr>
        <p:spPr>
          <a:xfrm>
            <a:off x="10559666" y="0"/>
            <a:ext cx="1632333" cy="7023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5323" y="365125"/>
            <a:ext cx="5673969" cy="1589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rgbClr val="92D050"/>
                </a:solidFill>
                <a:latin typeface="Impact" panose="020B0806030902050204" pitchFamily="34" charset="0"/>
              </a:rPr>
              <a:t>ABORTO</a:t>
            </a: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18947" y="1714618"/>
            <a:ext cx="4501785" cy="3110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IMPACTO EN</a:t>
            </a:r>
          </a:p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 COLOMBIA &amp;</a:t>
            </a:r>
          </a:p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LA IGLESIA</a:t>
            </a:r>
            <a:endParaRPr lang="en-US" sz="5400" dirty="0">
              <a:solidFill>
                <a:srgbClr val="92D05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3D21FA-CA4A-004D-A79C-043DEB57D5A9}"/>
              </a:ext>
            </a:extLst>
          </p:cNvPr>
          <p:cNvSpPr/>
          <p:nvPr/>
        </p:nvSpPr>
        <p:spPr>
          <a:xfrm>
            <a:off x="-109728" y="-579863"/>
            <a:ext cx="12386086" cy="8184239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4420742-7AB8-8747-8659-7EA410DC06EE}"/>
              </a:ext>
            </a:extLst>
          </p:cNvPr>
          <p:cNvSpPr txBox="1">
            <a:spLocks/>
          </p:cNvSpPr>
          <p:nvPr/>
        </p:nvSpPr>
        <p:spPr>
          <a:xfrm>
            <a:off x="5955323" y="365125"/>
            <a:ext cx="5673969" cy="15896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9600" b="1" dirty="0">
                <a:solidFill>
                  <a:srgbClr val="92D050"/>
                </a:solidFill>
                <a:latin typeface="Impact" panose="020B0806030902050204" pitchFamily="34" charset="0"/>
              </a:rPr>
              <a:t>ABORTO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15C54D4-4BBC-E547-B865-0B64EF149CEA}"/>
              </a:ext>
            </a:extLst>
          </p:cNvPr>
          <p:cNvSpPr txBox="1">
            <a:spLocks/>
          </p:cNvSpPr>
          <p:nvPr/>
        </p:nvSpPr>
        <p:spPr>
          <a:xfrm>
            <a:off x="7218947" y="1714618"/>
            <a:ext cx="4501785" cy="31101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IMPACTO EN</a:t>
            </a:r>
          </a:p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 COLOMBIA &amp;</a:t>
            </a:r>
          </a:p>
          <a:p>
            <a:pPr marL="0" indent="0" algn="r">
              <a:buNone/>
            </a:pPr>
            <a:r>
              <a:rPr lang="es-ES_tradnl" sz="5400" dirty="0">
                <a:solidFill>
                  <a:srgbClr val="92D050"/>
                </a:solidFill>
              </a:rPr>
              <a:t>LA IGLESIA</a:t>
            </a:r>
            <a:endParaRPr lang="en-US" sz="5400" dirty="0">
              <a:solidFill>
                <a:srgbClr val="92D050"/>
              </a:solidFill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5CAADE2-EE02-9F4F-8524-BFD929F0069E}"/>
              </a:ext>
            </a:extLst>
          </p:cNvPr>
          <p:cNvSpPr txBox="1">
            <a:spLocks/>
          </p:cNvSpPr>
          <p:nvPr/>
        </p:nvSpPr>
        <p:spPr>
          <a:xfrm>
            <a:off x="140615" y="1742421"/>
            <a:ext cx="7418425" cy="5280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2400" dirty="0">
                <a:solidFill>
                  <a:schemeClr val="bg1"/>
                </a:solidFill>
              </a:rPr>
              <a:t>Esta presentación es el resumen de años de investigación de Claudia Bravo en respuesta al llamado pro-vida. </a:t>
            </a:r>
          </a:p>
          <a:p>
            <a:pPr marL="0" indent="0" algn="r">
              <a:buNone/>
            </a:pPr>
            <a:r>
              <a:rPr lang="es-ES_tradnl" sz="2400" dirty="0">
                <a:solidFill>
                  <a:schemeClr val="bg1"/>
                </a:solidFill>
              </a:rPr>
              <a:t>Incluye la organización y financiación internacional, la legislación que impulsan, las estrategias que implementan y las estadísticas del impacto del aborto en Colombia y en la iglesia. Se hizo y se dona en buena fe. No se asume ninguna responsabilidad por el uso inadecuado de esta información. </a:t>
            </a:r>
            <a:br>
              <a:rPr lang="es-ES_tradnl" sz="2400" dirty="0">
                <a:solidFill>
                  <a:schemeClr val="bg1"/>
                </a:solidFill>
              </a:rPr>
            </a:br>
            <a:r>
              <a:rPr lang="es-ES_tradnl" sz="2400" b="1" dirty="0">
                <a:solidFill>
                  <a:schemeClr val="bg1"/>
                </a:solidFill>
              </a:rPr>
              <a:t>Por favor no la modifique</a:t>
            </a:r>
            <a:r>
              <a:rPr lang="es-ES_tradnl" sz="2400" dirty="0">
                <a:solidFill>
                  <a:schemeClr val="bg1"/>
                </a:solidFill>
              </a:rPr>
              <a:t>. </a:t>
            </a:r>
          </a:p>
          <a:p>
            <a:pPr marL="0" indent="0" algn="r">
              <a:buNone/>
            </a:pPr>
            <a:r>
              <a:rPr lang="es-ES_tradnl" sz="2400" b="1" dirty="0">
                <a:solidFill>
                  <a:schemeClr val="bg1"/>
                </a:solidFill>
              </a:rPr>
              <a:t>Si quiere donar y apoyar este trabajo, </a:t>
            </a:r>
          </a:p>
          <a:p>
            <a:pPr marL="0" indent="0" algn="r">
              <a:buNone/>
            </a:pPr>
            <a:r>
              <a:rPr lang="es-ES_tradnl" sz="2400" dirty="0">
                <a:solidFill>
                  <a:schemeClr val="bg1"/>
                </a:solidFill>
              </a:rPr>
              <a:t>por favor visite </a:t>
            </a:r>
            <a:r>
              <a:rPr lang="es-ES_tradnl" sz="3600" b="1" dirty="0">
                <a:solidFill>
                  <a:schemeClr val="bg1"/>
                </a:solidFill>
              </a:rPr>
              <a:t>www.ProyectoPERLA.org</a:t>
            </a:r>
          </a:p>
          <a:p>
            <a:pPr marL="0" indent="0" algn="r">
              <a:buNone/>
            </a:pPr>
            <a:r>
              <a:rPr lang="es-ES_tradnl" sz="2400" dirty="0">
                <a:solidFill>
                  <a:schemeClr val="bg1"/>
                </a:solidFill>
              </a:rPr>
              <a:t>O contáctenos en: </a:t>
            </a:r>
            <a:r>
              <a:rPr lang="es-ES_tradnl" sz="3600" b="1" dirty="0" err="1">
                <a:solidFill>
                  <a:schemeClr val="bg1"/>
                </a:solidFill>
              </a:rPr>
              <a:t>info@ProyectoPERLA.org</a:t>
            </a:r>
            <a:r>
              <a:rPr lang="es-ES_tradnl" sz="3600" b="1" dirty="0">
                <a:solidFill>
                  <a:schemeClr val="bg1"/>
                </a:solidFill>
              </a:rPr>
              <a:t>    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EDC547C7-5458-574A-995F-859C8444D40F}"/>
              </a:ext>
            </a:extLst>
          </p:cNvPr>
          <p:cNvSpPr txBox="1">
            <a:spLocks/>
          </p:cNvSpPr>
          <p:nvPr/>
        </p:nvSpPr>
        <p:spPr>
          <a:xfrm>
            <a:off x="140615" y="1097655"/>
            <a:ext cx="7418425" cy="775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s-ES_tradnl" sz="3600" b="1" dirty="0">
                <a:solidFill>
                  <a:schemeClr val="bg1"/>
                </a:solidFill>
              </a:rPr>
              <a:t>IMPORTANTE: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6635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603157" cy="2069156"/>
          </a:xfrm>
        </p:spPr>
        <p:txBody>
          <a:bodyPr/>
          <a:lstStyle/>
          <a:p>
            <a:r>
              <a:rPr lang="en-US" b="1" dirty="0" err="1"/>
              <a:t>Redes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b="1" dirty="0" err="1"/>
              <a:t>Sociales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66" y="2293026"/>
            <a:ext cx="7103161" cy="221864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66" y="0"/>
            <a:ext cx="7103161" cy="22186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465" y="4591991"/>
            <a:ext cx="7103161" cy="2218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848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E43789-BF91-AD4C-8D2C-8358678BE5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067" y="0"/>
            <a:ext cx="8314266" cy="9105283"/>
          </a:xfrm>
        </p:spPr>
      </p:pic>
    </p:spTree>
    <p:extLst>
      <p:ext uri="{BB962C8B-B14F-4D97-AF65-F5344CB8AC3E}">
        <p14:creationId xmlns:p14="http://schemas.microsoft.com/office/powerpoint/2010/main" val="3699761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6DCD2F7-D114-524F-8E1B-5D995019C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778934" y="-26613"/>
            <a:ext cx="5096933" cy="6884613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7A5170-6EB6-A344-9805-6E04AB157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9607" y="0"/>
            <a:ext cx="512308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9853E6B-EDB0-3442-A8C9-A4BB0F56B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8247" y="0"/>
            <a:ext cx="5115650" cy="688461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852D7D-5F85-D649-A7EB-882151F13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723509"/>
            <a:ext cx="12192000" cy="1134491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Baños</a:t>
            </a:r>
            <a:r>
              <a:rPr lang="en-US" b="1" dirty="0"/>
              <a:t> Terminal de </a:t>
            </a:r>
            <a:r>
              <a:rPr lang="en-US" b="1" dirty="0" err="1"/>
              <a:t>Transporte</a:t>
            </a:r>
            <a:r>
              <a:rPr lang="en-US" b="1" dirty="0"/>
              <a:t> </a:t>
            </a:r>
            <a:r>
              <a:rPr lang="en-US" b="1" dirty="0" err="1"/>
              <a:t>Terrestre</a:t>
            </a:r>
            <a:r>
              <a:rPr lang="en-US" b="1" dirty="0"/>
              <a:t> de Medellín</a:t>
            </a:r>
            <a:br>
              <a:rPr lang="en-US" b="1" dirty="0"/>
            </a:br>
            <a:r>
              <a:rPr lang="en-US" b="1" dirty="0"/>
              <a:t>Sept 2021</a:t>
            </a:r>
          </a:p>
        </p:txBody>
      </p:sp>
    </p:spTree>
    <p:extLst>
      <p:ext uri="{BB962C8B-B14F-4D97-AF65-F5344CB8AC3E}">
        <p14:creationId xmlns:p14="http://schemas.microsoft.com/office/powerpoint/2010/main" val="3333730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DD7767-ABB5-B346-B012-480303F319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392" y="0"/>
            <a:ext cx="12194392" cy="6441141"/>
          </a:xfrm>
        </p:spPr>
      </p:pic>
    </p:spTree>
    <p:extLst>
      <p:ext uri="{BB962C8B-B14F-4D97-AF65-F5344CB8AC3E}">
        <p14:creationId xmlns:p14="http://schemas.microsoft.com/office/powerpoint/2010/main" val="25265435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4" y="-1480671"/>
            <a:ext cx="12181636" cy="8113159"/>
          </a:xfr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14489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bg1"/>
                </a:solidFill>
              </a:rPr>
              <a:t>Protesta</a:t>
            </a:r>
            <a:r>
              <a:rPr lang="en-US" b="1" dirty="0">
                <a:solidFill>
                  <a:schemeClr val="bg1"/>
                </a:solidFill>
              </a:rPr>
              <a:t> P</a:t>
            </a:r>
            <a:r>
              <a:rPr lang="es-ES_tradnl" b="1" dirty="0" err="1">
                <a:solidFill>
                  <a:schemeClr val="bg1"/>
                </a:solidFill>
              </a:rPr>
              <a:t>ública</a:t>
            </a:r>
            <a:r>
              <a:rPr lang="en-US" b="1" dirty="0">
                <a:solidFill>
                  <a:schemeClr val="bg1"/>
                </a:solidFill>
              </a:rPr>
              <a:t> (</a:t>
            </a:r>
            <a:r>
              <a:rPr lang="en-US" b="1" dirty="0" err="1">
                <a:solidFill>
                  <a:schemeClr val="bg1"/>
                </a:solidFill>
              </a:rPr>
              <a:t>feminazismo</a:t>
            </a:r>
            <a:r>
              <a:rPr lang="en-US" b="1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586938"/>
            <a:ext cx="12192000" cy="1842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908431" y="5586938"/>
            <a:ext cx="37513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=</a:t>
            </a:r>
          </a:p>
          <a:p>
            <a:pPr algn="ctr"/>
            <a:r>
              <a:rPr lang="es-ES_tradnl" dirty="0">
                <a:solidFill>
                  <a:schemeClr val="bg1"/>
                </a:solidFill>
              </a:rPr>
              <a:t>=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18449" y="5586938"/>
            <a:ext cx="24954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pc="600" dirty="0" err="1">
                <a:solidFill>
                  <a:schemeClr val="bg1"/>
                </a:solidFill>
              </a:rPr>
              <a:t>Desnudez</a:t>
            </a:r>
            <a:endParaRPr lang="en-US" spc="600" dirty="0">
              <a:solidFill>
                <a:schemeClr val="bg1"/>
              </a:solidFill>
            </a:endParaRPr>
          </a:p>
          <a:p>
            <a:pPr algn="r"/>
            <a:r>
              <a:rPr lang="en-US" spc="600" dirty="0" err="1">
                <a:solidFill>
                  <a:schemeClr val="bg1"/>
                </a:solidFill>
              </a:rPr>
              <a:t>Virginidad</a:t>
            </a:r>
            <a:endParaRPr lang="en-US" spc="600" dirty="0">
              <a:solidFill>
                <a:schemeClr val="bg1"/>
              </a:solidFill>
            </a:endParaRPr>
          </a:p>
          <a:p>
            <a:pPr algn="r"/>
            <a:r>
              <a:rPr lang="en-US" spc="600" dirty="0" err="1">
                <a:solidFill>
                  <a:schemeClr val="bg1"/>
                </a:solidFill>
              </a:rPr>
              <a:t>Matrimonio</a:t>
            </a:r>
            <a:r>
              <a:rPr lang="en-US" spc="6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n-US" spc="600" dirty="0" err="1">
                <a:solidFill>
                  <a:schemeClr val="bg1"/>
                </a:solidFill>
              </a:rPr>
              <a:t>Pornograf</a:t>
            </a:r>
            <a:r>
              <a:rPr lang="es-ES_tradnl" spc="600" dirty="0" err="1">
                <a:solidFill>
                  <a:schemeClr val="bg1"/>
                </a:solidFill>
              </a:rPr>
              <a:t>ía</a:t>
            </a:r>
            <a:r>
              <a:rPr lang="es-ES_tradnl" spc="600" dirty="0">
                <a:solidFill>
                  <a:schemeClr val="bg1"/>
                </a:solidFill>
              </a:rPr>
              <a:t> </a:t>
            </a:r>
          </a:p>
          <a:p>
            <a:pPr algn="r"/>
            <a:r>
              <a:rPr lang="es-ES_tradnl" spc="600" dirty="0">
                <a:solidFill>
                  <a:schemeClr val="bg1"/>
                </a:solidFill>
              </a:rPr>
              <a:t>Sexo casual </a:t>
            </a:r>
          </a:p>
          <a:p>
            <a:pPr algn="r"/>
            <a:r>
              <a:rPr lang="es-ES_tradnl" spc="600" dirty="0">
                <a:solidFill>
                  <a:schemeClr val="bg1"/>
                </a:solidFill>
              </a:rPr>
              <a:t>Aborto</a:t>
            </a:r>
            <a:endParaRPr lang="en-US" spc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83569" y="5586938"/>
            <a:ext cx="33042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pc="600" dirty="0" err="1">
                <a:solidFill>
                  <a:schemeClr val="bg1"/>
                </a:solidFill>
              </a:rPr>
              <a:t>Empoderamiento</a:t>
            </a:r>
            <a:endParaRPr lang="en-US" spc="600" dirty="0">
              <a:solidFill>
                <a:schemeClr val="bg1"/>
              </a:solidFill>
            </a:endParaRPr>
          </a:p>
          <a:p>
            <a:r>
              <a:rPr lang="en-US" spc="600" dirty="0" err="1">
                <a:solidFill>
                  <a:schemeClr val="bg1"/>
                </a:solidFill>
              </a:rPr>
              <a:t>Verguenza</a:t>
            </a:r>
            <a:endParaRPr lang="en-US" spc="600" dirty="0">
              <a:solidFill>
                <a:schemeClr val="bg1"/>
              </a:solidFill>
            </a:endParaRPr>
          </a:p>
          <a:p>
            <a:r>
              <a:rPr lang="en-US" spc="600" dirty="0" err="1">
                <a:solidFill>
                  <a:schemeClr val="bg1"/>
                </a:solidFill>
              </a:rPr>
              <a:t>Esclavitud</a:t>
            </a:r>
            <a:endParaRPr lang="en-US" spc="600" dirty="0">
              <a:solidFill>
                <a:schemeClr val="bg1"/>
              </a:solidFill>
            </a:endParaRPr>
          </a:p>
          <a:p>
            <a:r>
              <a:rPr lang="es-ES_tradnl" spc="600" dirty="0">
                <a:solidFill>
                  <a:schemeClr val="bg1"/>
                </a:solidFill>
              </a:rPr>
              <a:t>Entretenimiento</a:t>
            </a:r>
          </a:p>
          <a:p>
            <a:r>
              <a:rPr lang="es-ES_tradnl" spc="600" dirty="0">
                <a:solidFill>
                  <a:schemeClr val="bg1"/>
                </a:solidFill>
              </a:rPr>
              <a:t>Liberación</a:t>
            </a:r>
          </a:p>
          <a:p>
            <a:r>
              <a:rPr lang="es-ES_tradnl" spc="600" dirty="0">
                <a:solidFill>
                  <a:schemeClr val="bg1"/>
                </a:solidFill>
              </a:rPr>
              <a:t>Derecho</a:t>
            </a:r>
            <a:endParaRPr lang="en-US" spc="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4449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62" y="-2452"/>
            <a:ext cx="11229117" cy="6852054"/>
          </a:xfrm>
        </p:spPr>
      </p:pic>
    </p:spTree>
    <p:extLst>
      <p:ext uri="{BB962C8B-B14F-4D97-AF65-F5344CB8AC3E}">
        <p14:creationId xmlns:p14="http://schemas.microsoft.com/office/powerpoint/2010/main" val="16058944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638F71-40D7-994E-904A-D52DA802EA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760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26052992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A89C37-2D28-C742-B4F3-99EA174529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5089" y="0"/>
            <a:ext cx="12207089" cy="6866487"/>
          </a:xfr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2A6D3D72-CDB8-844C-94F1-86D3EF0A0FF0}"/>
              </a:ext>
            </a:extLst>
          </p:cNvPr>
          <p:cNvSpPr txBox="1">
            <a:spLocks/>
          </p:cNvSpPr>
          <p:nvPr/>
        </p:nvSpPr>
        <p:spPr>
          <a:xfrm>
            <a:off x="692834" y="7951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dirty="0" err="1">
                <a:solidFill>
                  <a:schemeClr val="bg1"/>
                </a:solidFill>
                <a:latin typeface="Impact" panose="020B0806030902050204" pitchFamily="34" charset="0"/>
              </a:rPr>
              <a:t>Realidad</a:t>
            </a:r>
            <a:endParaRPr lang="en-US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727FA2D-D14B-7241-87E9-420077A2AD64}"/>
              </a:ext>
            </a:extLst>
          </p:cNvPr>
          <p:cNvSpPr txBox="1">
            <a:spLocks/>
          </p:cNvSpPr>
          <p:nvPr/>
        </p:nvSpPr>
        <p:spPr>
          <a:xfrm>
            <a:off x="692834" y="49979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Acaba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la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vida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de un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niño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8240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47361" y="6343037"/>
            <a:ext cx="60491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/>
                </a:solidFill>
              </a:rPr>
              <a:t>Estudio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Abortionchangesyou.com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Junio</a:t>
            </a:r>
            <a:r>
              <a:rPr lang="en-US" sz="1200" dirty="0">
                <a:solidFill>
                  <a:schemeClr val="bg1"/>
                </a:solidFill>
              </a:rPr>
              <a:t> 2020 y </a:t>
            </a:r>
            <a:r>
              <a:rPr lang="en-US" sz="1200" dirty="0" err="1">
                <a:solidFill>
                  <a:schemeClr val="bg1"/>
                </a:solidFill>
              </a:rPr>
              <a:t>otros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92834" y="10937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Realidad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B0E947E-D5C7-1B40-849C-013A04B5A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0BAC7067-F073-9743-88B0-0A0CD7040690}"/>
              </a:ext>
            </a:extLst>
          </p:cNvPr>
          <p:cNvSpPr txBox="1">
            <a:spLocks/>
          </p:cNvSpPr>
          <p:nvPr/>
        </p:nvSpPr>
        <p:spPr>
          <a:xfrm>
            <a:off x="692834" y="499790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Padre y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madre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con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consecuencias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29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73" y="365125"/>
            <a:ext cx="12240832" cy="6484912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Medios</a:t>
            </a:r>
            <a:r>
              <a:rPr lang="en-US" dirty="0"/>
              <a:t> </a:t>
            </a:r>
            <a:r>
              <a:rPr lang="en-US" dirty="0" err="1"/>
              <a:t>Masivos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0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A810B8F-E978-DF4C-A390-DD507C06B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932" y="814702"/>
            <a:ext cx="12828246" cy="86848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13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7341"/>
            <a:ext cx="5494638" cy="2912506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 err="1"/>
              <a:t>Legitimadores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 err="1"/>
              <a:t>cultura</a:t>
            </a:r>
            <a:br>
              <a:rPr lang="en-US" dirty="0"/>
            </a:br>
            <a:r>
              <a:rPr lang="en-US" dirty="0"/>
              <a:t>	arte</a:t>
            </a:r>
            <a:br>
              <a:rPr lang="en-US" dirty="0"/>
            </a:br>
            <a:r>
              <a:rPr lang="en-US" dirty="0"/>
              <a:t>	pol</a:t>
            </a:r>
            <a:r>
              <a:rPr lang="es-ES_tradnl" dirty="0" err="1"/>
              <a:t>ítica</a:t>
            </a:r>
            <a:br>
              <a:rPr lang="es-ES_tradnl" dirty="0"/>
            </a:br>
            <a:r>
              <a:rPr lang="es-ES_tradnl" dirty="0"/>
              <a:t>	música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99847"/>
            <a:ext cx="5832389" cy="3884463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9" y="-534476"/>
            <a:ext cx="6497448" cy="37343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389" y="3199847"/>
            <a:ext cx="6497448" cy="36581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024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5641" y="273685"/>
            <a:ext cx="4994189" cy="758281"/>
          </a:xfrm>
        </p:spPr>
        <p:txBody>
          <a:bodyPr/>
          <a:lstStyle/>
          <a:p>
            <a:r>
              <a:rPr lang="en-US"/>
              <a:t>Comunicaciones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724" y="4820"/>
            <a:ext cx="6228276" cy="685939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99" y="1332411"/>
            <a:ext cx="5290238" cy="33624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00" y="3492852"/>
            <a:ext cx="5290238" cy="336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51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9325" y="67962"/>
            <a:ext cx="8473350" cy="677868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047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187" y="30656"/>
            <a:ext cx="8507626" cy="6806101"/>
          </a:xfrm>
        </p:spPr>
      </p:pic>
      <p:sp>
        <p:nvSpPr>
          <p:cNvPr id="5" name="Rectangle 4"/>
          <p:cNvSpPr/>
          <p:nvPr/>
        </p:nvSpPr>
        <p:spPr>
          <a:xfrm>
            <a:off x="5776785" y="5183659"/>
            <a:ext cx="889685" cy="40159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3696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917579"/>
            <a:ext cx="10515600" cy="476441"/>
          </a:xfrm>
        </p:spPr>
        <p:txBody>
          <a:bodyPr>
            <a:normAutofit/>
          </a:bodyPr>
          <a:lstStyle/>
          <a:p>
            <a:r>
              <a:rPr lang="en-US" sz="2800" dirty="0"/>
              <a:t>Lo </a:t>
            </a:r>
            <a:r>
              <a:rPr lang="en-US" sz="2800" dirty="0" err="1"/>
              <a:t>que</a:t>
            </a:r>
            <a:r>
              <a:rPr lang="en-US" sz="2800" dirty="0"/>
              <a:t> no </a:t>
            </a:r>
            <a:r>
              <a:rPr lang="en-US" sz="2800" dirty="0" err="1"/>
              <a:t>cuentan</a:t>
            </a:r>
            <a:r>
              <a:rPr lang="en-US" sz="2800" dirty="0"/>
              <a:t>: Hasta 33% de </a:t>
            </a:r>
            <a:r>
              <a:rPr lang="en-US" sz="2800" dirty="0" err="1"/>
              <a:t>fallo</a:t>
            </a:r>
            <a:r>
              <a:rPr lang="en-US" sz="2800" dirty="0"/>
              <a:t> y </a:t>
            </a:r>
            <a:r>
              <a:rPr lang="en-US" sz="2800" dirty="0" err="1"/>
              <a:t>complicaciones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83" y="961876"/>
            <a:ext cx="10403634" cy="4734588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38200" y="264320"/>
            <a:ext cx="10515600" cy="6975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Publicaciones</a:t>
            </a:r>
            <a:r>
              <a:rPr lang="en-US" b="1" dirty="0"/>
              <a:t> y </a:t>
            </a:r>
            <a:r>
              <a:rPr lang="en-US" b="1" dirty="0" err="1"/>
              <a:t>talleres</a:t>
            </a:r>
            <a:endParaRPr lang="en-US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267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95D860E-C7EB-D245-B892-AC5FF5BFF2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18107" y="497306"/>
            <a:ext cx="9473893" cy="6360694"/>
          </a:xfrm>
        </p:spPr>
      </p:pic>
    </p:spTree>
    <p:extLst>
      <p:ext uri="{BB962C8B-B14F-4D97-AF65-F5344CB8AC3E}">
        <p14:creationId xmlns:p14="http://schemas.microsoft.com/office/powerpoint/2010/main" val="11350359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776752-209E-2348-9C58-78188B9109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6648" y="-362633"/>
            <a:ext cx="6333564" cy="8276818"/>
          </a:xfrm>
        </p:spPr>
      </p:pic>
    </p:spTree>
    <p:extLst>
      <p:ext uri="{BB962C8B-B14F-4D97-AF65-F5344CB8AC3E}">
        <p14:creationId xmlns:p14="http://schemas.microsoft.com/office/powerpoint/2010/main" val="22728289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2B742A-F779-4248-A035-5BFA4FE498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698" y="575734"/>
            <a:ext cx="12171093" cy="5601230"/>
          </a:xfrm>
        </p:spPr>
      </p:pic>
    </p:spTree>
    <p:extLst>
      <p:ext uri="{BB962C8B-B14F-4D97-AF65-F5344CB8AC3E}">
        <p14:creationId xmlns:p14="http://schemas.microsoft.com/office/powerpoint/2010/main" val="13731401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11" y="2743200"/>
            <a:ext cx="10515600" cy="131545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/>
              <a:t>¿Podemos </a:t>
            </a:r>
            <a:r>
              <a:rPr lang="en-US" sz="6000" dirty="0" err="1"/>
              <a:t>hacer</a:t>
            </a:r>
            <a:r>
              <a:rPr lang="en-US" sz="6000" dirty="0"/>
              <a:t> </a:t>
            </a:r>
            <a:r>
              <a:rPr lang="en-US" sz="6000" dirty="0" err="1"/>
              <a:t>una</a:t>
            </a:r>
            <a:r>
              <a:rPr lang="en-US" sz="6000" dirty="0"/>
              <a:t> </a:t>
            </a:r>
            <a:r>
              <a:rPr lang="en-US" sz="6000" dirty="0" err="1"/>
              <a:t>diferencia</a:t>
            </a:r>
            <a:r>
              <a:rPr lang="en-US" sz="6000" dirty="0"/>
              <a:t>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0539" y="5314593"/>
            <a:ext cx="3233945" cy="444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Marcos 9:36-37</a:t>
            </a:r>
          </a:p>
        </p:txBody>
      </p:sp>
    </p:spTree>
    <p:extLst>
      <p:ext uri="{BB962C8B-B14F-4D97-AF65-F5344CB8AC3E}">
        <p14:creationId xmlns:p14="http://schemas.microsoft.com/office/powerpoint/2010/main" val="41863192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  <p:sp>
        <p:nvSpPr>
          <p:cNvPr id="4" name="Rectangle 3"/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46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58DAFC8-E5A2-7C47-B830-958286E94F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021307"/>
            <a:ext cx="12156480" cy="25561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217EDC-6C92-0147-B295-AC443D8DA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79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CD8EFC0-A711-8848-A6FB-5AC792F6310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11FD01-F630-234C-9138-7F8B12DB0A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834" y="844205"/>
            <a:ext cx="9870452" cy="55521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5276681-50B8-3B4D-AE72-0DD894F8D549}"/>
              </a:ext>
            </a:extLst>
          </p:cNvPr>
          <p:cNvSpPr txBox="1"/>
          <p:nvPr/>
        </p:nvSpPr>
        <p:spPr>
          <a:xfrm>
            <a:off x="200518" y="6396335"/>
            <a:ext cx="8911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Fuente: Centro de </a:t>
            </a:r>
            <a:r>
              <a:rPr lang="en-US" sz="1200" dirty="0" err="1">
                <a:solidFill>
                  <a:schemeClr val="bg1"/>
                </a:solidFill>
              </a:rPr>
              <a:t>Atención</a:t>
            </a:r>
            <a:r>
              <a:rPr lang="en-US" sz="1200" dirty="0">
                <a:solidFill>
                  <a:schemeClr val="bg1"/>
                </a:solidFill>
              </a:rPr>
              <a:t> al </a:t>
            </a:r>
            <a:r>
              <a:rPr lang="en-US" sz="1200" dirty="0" err="1">
                <a:solidFill>
                  <a:schemeClr val="bg1"/>
                </a:solidFill>
              </a:rPr>
              <a:t>embarazo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en</a:t>
            </a:r>
            <a:r>
              <a:rPr lang="en-US" sz="1200" dirty="0">
                <a:solidFill>
                  <a:schemeClr val="bg1"/>
                </a:solidFill>
              </a:rPr>
              <a:t> crisis </a:t>
            </a:r>
            <a:r>
              <a:rPr lang="en-US" sz="1200" dirty="0" err="1">
                <a:solidFill>
                  <a:schemeClr val="bg1"/>
                </a:solidFill>
              </a:rPr>
              <a:t>ProMujer</a:t>
            </a:r>
            <a:r>
              <a:rPr lang="en-US" sz="1200" dirty="0">
                <a:solidFill>
                  <a:schemeClr val="bg1"/>
                </a:solidFill>
              </a:rPr>
              <a:t>, Medellin, Colombia, 2020.</a:t>
            </a:r>
          </a:p>
          <a:p>
            <a:r>
              <a:rPr lang="en-US" sz="1200" dirty="0">
                <a:solidFill>
                  <a:schemeClr val="bg1"/>
                </a:solidFill>
              </a:rPr>
              <a:t>N=179 </a:t>
            </a:r>
            <a:r>
              <a:rPr lang="en-US" sz="1200" dirty="0" err="1">
                <a:solidFill>
                  <a:schemeClr val="bg1"/>
                </a:solidFill>
              </a:rPr>
              <a:t>usuarias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atendidas</a:t>
            </a:r>
            <a:r>
              <a:rPr lang="en-US" sz="1200" dirty="0">
                <a:solidFill>
                  <a:schemeClr val="bg1"/>
                </a:solidFill>
              </a:rPr>
              <a:t>, de las </a:t>
            </a:r>
            <a:r>
              <a:rPr lang="en-US" sz="1200" dirty="0" err="1">
                <a:solidFill>
                  <a:schemeClr val="bg1"/>
                </a:solidFill>
              </a:rPr>
              <a:t>cuales</a:t>
            </a:r>
            <a:r>
              <a:rPr lang="en-US" sz="1200" dirty="0">
                <a:solidFill>
                  <a:schemeClr val="bg1"/>
                </a:solidFill>
              </a:rPr>
              <a:t>: 131 </a:t>
            </a:r>
            <a:r>
              <a:rPr lang="en-US" sz="1200" dirty="0" err="1">
                <a:solidFill>
                  <a:schemeClr val="bg1"/>
                </a:solidFill>
              </a:rPr>
              <a:t>decidieron</a:t>
            </a:r>
            <a:r>
              <a:rPr lang="en-US" sz="1200" dirty="0">
                <a:solidFill>
                  <a:schemeClr val="bg1"/>
                </a:solidFill>
              </a:rPr>
              <a:t> la </a:t>
            </a:r>
            <a:r>
              <a:rPr lang="en-US" sz="1200" dirty="0" err="1">
                <a:solidFill>
                  <a:schemeClr val="bg1"/>
                </a:solidFill>
              </a:rPr>
              <a:t>maternidad</a:t>
            </a:r>
            <a:r>
              <a:rPr lang="en-US" sz="1200" dirty="0">
                <a:solidFill>
                  <a:schemeClr val="bg1"/>
                </a:solidFill>
              </a:rPr>
              <a:t> (73,2%), 47 </a:t>
            </a:r>
            <a:r>
              <a:rPr lang="en-US" sz="1200" dirty="0" err="1">
                <a:solidFill>
                  <a:schemeClr val="bg1"/>
                </a:solidFill>
              </a:rPr>
              <a:t>abortaron</a:t>
            </a:r>
            <a:r>
              <a:rPr lang="en-US" sz="1200" dirty="0">
                <a:solidFill>
                  <a:schemeClr val="bg1"/>
                </a:solidFill>
              </a:rPr>
              <a:t> (26,2%) y 1 </a:t>
            </a:r>
            <a:r>
              <a:rPr lang="en-US" sz="1200" dirty="0" err="1">
                <a:solidFill>
                  <a:schemeClr val="bg1"/>
                </a:solidFill>
              </a:rPr>
              <a:t>escogió</a:t>
            </a:r>
            <a:r>
              <a:rPr lang="en-US" sz="1200" dirty="0">
                <a:solidFill>
                  <a:schemeClr val="bg1"/>
                </a:solidFill>
              </a:rPr>
              <a:t> la </a:t>
            </a:r>
            <a:r>
              <a:rPr lang="en-US" sz="1200" dirty="0" err="1">
                <a:solidFill>
                  <a:schemeClr val="bg1"/>
                </a:solidFill>
              </a:rPr>
              <a:t>adopción</a:t>
            </a:r>
            <a:r>
              <a:rPr lang="en-US" sz="1200" dirty="0">
                <a:solidFill>
                  <a:schemeClr val="bg1"/>
                </a:solidFill>
              </a:rPr>
              <a:t> (0,55%)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469794-6ECF-AD4A-A61A-169FB5712DD2}"/>
              </a:ext>
            </a:extLst>
          </p:cNvPr>
          <p:cNvSpPr txBox="1">
            <a:spLocks/>
          </p:cNvSpPr>
          <p:nvPr/>
        </p:nvSpPr>
        <p:spPr>
          <a:xfrm>
            <a:off x="692834" y="296040"/>
            <a:ext cx="10515600" cy="851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Aborto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Vs.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Adopción</a:t>
            </a:r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 Vs. </a:t>
            </a:r>
            <a:r>
              <a:rPr lang="en-US" dirty="0" err="1">
                <a:solidFill>
                  <a:schemeClr val="bg1"/>
                </a:solidFill>
                <a:latin typeface="Impact" panose="020B0806030902050204" pitchFamily="34" charset="0"/>
              </a:rPr>
              <a:t>Maternidad</a:t>
            </a:r>
            <a:endParaRPr lang="en-US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292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250803C-613B-1848-B6A1-545AA33B8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70932" y="828973"/>
            <a:ext cx="12796424" cy="867062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306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2595" y="1407790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5400" dirty="0"/>
              <a:t>!!Ay de los </a:t>
            </a:r>
            <a:r>
              <a:rPr lang="en-US" sz="5400" dirty="0" err="1"/>
              <a:t>que</a:t>
            </a:r>
            <a:r>
              <a:rPr lang="en-US" sz="5400" dirty="0"/>
              <a:t> a lo </a:t>
            </a:r>
            <a:r>
              <a:rPr lang="en-US" sz="5400" dirty="0" err="1"/>
              <a:t>malo</a:t>
            </a:r>
            <a:r>
              <a:rPr lang="en-US" sz="5400" dirty="0"/>
              <a:t> </a:t>
            </a:r>
            <a:r>
              <a:rPr lang="en-US" sz="5400" dirty="0" err="1"/>
              <a:t>dicen</a:t>
            </a:r>
            <a:r>
              <a:rPr lang="en-US" sz="5400" dirty="0"/>
              <a:t> </a:t>
            </a:r>
            <a:r>
              <a:rPr lang="en-US" sz="5400" dirty="0" err="1"/>
              <a:t>bueno</a:t>
            </a:r>
            <a:r>
              <a:rPr lang="en-US" sz="5400" dirty="0"/>
              <a:t>, y a lo </a:t>
            </a:r>
            <a:r>
              <a:rPr lang="en-US" sz="5400" dirty="0" err="1"/>
              <a:t>bueno</a:t>
            </a:r>
            <a:r>
              <a:rPr lang="en-US" sz="5400" dirty="0"/>
              <a:t> </a:t>
            </a:r>
            <a:r>
              <a:rPr lang="en-US" sz="5400" dirty="0" err="1"/>
              <a:t>malo</a:t>
            </a:r>
            <a:r>
              <a:rPr lang="en-US" sz="5400" dirty="0"/>
              <a:t>; </a:t>
            </a:r>
            <a:r>
              <a:rPr lang="en-US" sz="5400" dirty="0" err="1"/>
              <a:t>que</a:t>
            </a:r>
            <a:r>
              <a:rPr lang="en-US" sz="5400" dirty="0"/>
              <a:t> </a:t>
            </a:r>
            <a:r>
              <a:rPr lang="en-US" sz="5400" dirty="0" err="1"/>
              <a:t>hacen</a:t>
            </a:r>
            <a:r>
              <a:rPr lang="en-US" sz="5400" dirty="0"/>
              <a:t> de la luz </a:t>
            </a:r>
            <a:r>
              <a:rPr lang="en-US" sz="5400" dirty="0" err="1"/>
              <a:t>tinieblas</a:t>
            </a:r>
            <a:r>
              <a:rPr lang="en-US" sz="5400" dirty="0"/>
              <a:t>, y de </a:t>
            </a:r>
            <a:r>
              <a:rPr lang="en-US" sz="5400" dirty="0" err="1"/>
              <a:t>las</a:t>
            </a:r>
            <a:r>
              <a:rPr lang="en-US" sz="5400" dirty="0"/>
              <a:t> </a:t>
            </a:r>
            <a:r>
              <a:rPr lang="en-US" sz="5400" dirty="0" err="1"/>
              <a:t>tinieblas</a:t>
            </a:r>
            <a:r>
              <a:rPr lang="en-US" sz="5400" dirty="0"/>
              <a:t> luz; </a:t>
            </a:r>
            <a:r>
              <a:rPr lang="en-US" sz="5400" dirty="0" err="1"/>
              <a:t>que</a:t>
            </a:r>
            <a:r>
              <a:rPr lang="en-US" sz="5400" dirty="0"/>
              <a:t> </a:t>
            </a:r>
            <a:r>
              <a:rPr lang="en-US" sz="5400" dirty="0" err="1"/>
              <a:t>ponen</a:t>
            </a:r>
            <a:r>
              <a:rPr lang="en-US" sz="5400" dirty="0"/>
              <a:t> lo </a:t>
            </a:r>
            <a:r>
              <a:rPr lang="en-US" sz="5400" dirty="0" err="1"/>
              <a:t>amargo</a:t>
            </a:r>
            <a:r>
              <a:rPr lang="en-US" sz="5400" dirty="0"/>
              <a:t> </a:t>
            </a:r>
            <a:r>
              <a:rPr lang="en-US" sz="5400" dirty="0" err="1"/>
              <a:t>por</a:t>
            </a:r>
            <a:r>
              <a:rPr lang="en-US" sz="5400" dirty="0"/>
              <a:t> </a:t>
            </a:r>
            <a:r>
              <a:rPr lang="en-US" sz="5400" dirty="0" err="1"/>
              <a:t>dulce</a:t>
            </a:r>
            <a:r>
              <a:rPr lang="en-US" sz="5400" dirty="0"/>
              <a:t>, y lo </a:t>
            </a:r>
            <a:r>
              <a:rPr lang="en-US" sz="5400" dirty="0" err="1"/>
              <a:t>dulce</a:t>
            </a:r>
            <a:r>
              <a:rPr lang="en-US" sz="5400" dirty="0"/>
              <a:t> </a:t>
            </a:r>
            <a:r>
              <a:rPr lang="en-US" sz="5400" dirty="0" err="1"/>
              <a:t>por</a:t>
            </a:r>
            <a:r>
              <a:rPr lang="en-US" sz="5400" dirty="0"/>
              <a:t> </a:t>
            </a:r>
            <a:r>
              <a:rPr lang="en-US" sz="5400" dirty="0" err="1"/>
              <a:t>amargo</a:t>
            </a:r>
            <a:r>
              <a:rPr lang="en-US" sz="5400" dirty="0"/>
              <a:t>!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82595" y="241258"/>
            <a:ext cx="10515600" cy="9449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dirty="0"/>
              <a:t>Toma de decisiones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0539" y="5314593"/>
            <a:ext cx="2222775" cy="889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Isa 5:20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33337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0511" y="963255"/>
            <a:ext cx="10515600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/>
              <a:t>“</a:t>
            </a:r>
            <a:r>
              <a:rPr lang="en-US" sz="6000" dirty="0" err="1"/>
              <a:t>Tomando</a:t>
            </a:r>
            <a:r>
              <a:rPr lang="en-US" sz="6000" dirty="0"/>
              <a:t> a un </a:t>
            </a:r>
            <a:r>
              <a:rPr lang="en-US" sz="6000" dirty="0" err="1"/>
              <a:t>niño</a:t>
            </a:r>
            <a:r>
              <a:rPr lang="en-US" sz="6000" dirty="0"/>
              <a:t>, lo </a:t>
            </a:r>
            <a:r>
              <a:rPr lang="en-US" sz="6000" dirty="0" err="1"/>
              <a:t>puso</a:t>
            </a:r>
            <a:r>
              <a:rPr lang="en-US" sz="6000" dirty="0"/>
              <a:t> </a:t>
            </a:r>
            <a:r>
              <a:rPr lang="en-US" sz="6000" dirty="0" err="1"/>
              <a:t>en</a:t>
            </a:r>
            <a:r>
              <a:rPr lang="en-US" sz="6000" dirty="0"/>
              <a:t> medio de </a:t>
            </a:r>
            <a:r>
              <a:rPr lang="en-US" sz="6000" dirty="0" err="1"/>
              <a:t>ellos</a:t>
            </a:r>
            <a:r>
              <a:rPr lang="en-US" sz="6000" dirty="0"/>
              <a:t>; y </a:t>
            </a:r>
            <a:r>
              <a:rPr lang="en-US" sz="6000" dirty="0" err="1"/>
              <a:t>tomándolo</a:t>
            </a:r>
            <a:r>
              <a:rPr lang="en-US" sz="6000" dirty="0"/>
              <a:t> </a:t>
            </a:r>
            <a:r>
              <a:rPr lang="en-US" sz="6000" dirty="0" err="1"/>
              <a:t>en</a:t>
            </a:r>
            <a:r>
              <a:rPr lang="en-US" sz="6000" dirty="0"/>
              <a:t> </a:t>
            </a:r>
            <a:r>
              <a:rPr lang="en-US" sz="6000" dirty="0" err="1"/>
              <a:t>los</a:t>
            </a:r>
            <a:r>
              <a:rPr lang="en-US" sz="6000" dirty="0"/>
              <a:t> </a:t>
            </a:r>
            <a:r>
              <a:rPr lang="en-US" sz="6000" dirty="0" err="1"/>
              <a:t>brazos</a:t>
            </a:r>
            <a:r>
              <a:rPr lang="en-US" sz="6000" dirty="0"/>
              <a:t> les </a:t>
            </a:r>
            <a:r>
              <a:rPr lang="en-US" sz="6000" dirty="0" err="1"/>
              <a:t>dijo</a:t>
            </a:r>
            <a:r>
              <a:rPr lang="en-US" sz="6000" dirty="0"/>
              <a:t>: ‘El que </a:t>
            </a:r>
            <a:r>
              <a:rPr lang="en-US" sz="6000" dirty="0" err="1"/>
              <a:t>reciba</a:t>
            </a:r>
            <a:r>
              <a:rPr lang="en-US" sz="6000" dirty="0"/>
              <a:t> a un </a:t>
            </a:r>
            <a:r>
              <a:rPr lang="en-US" sz="6000" dirty="0" err="1"/>
              <a:t>niño</a:t>
            </a:r>
            <a:r>
              <a:rPr lang="en-US" sz="6000" dirty="0"/>
              <a:t> </a:t>
            </a:r>
            <a:r>
              <a:rPr lang="en-US" sz="6000" dirty="0" err="1"/>
              <a:t>como</a:t>
            </a:r>
            <a:r>
              <a:rPr lang="en-US" sz="6000" dirty="0"/>
              <a:t> </a:t>
            </a:r>
            <a:r>
              <a:rPr lang="en-US" sz="6000" dirty="0" err="1"/>
              <a:t>este</a:t>
            </a:r>
            <a:r>
              <a:rPr lang="en-US" sz="6000" dirty="0"/>
              <a:t> </a:t>
            </a:r>
            <a:r>
              <a:rPr lang="en-US" sz="6000" dirty="0" err="1"/>
              <a:t>en</a:t>
            </a:r>
            <a:r>
              <a:rPr lang="en-US" sz="6000" dirty="0"/>
              <a:t> Mi </a:t>
            </a:r>
            <a:r>
              <a:rPr lang="en-US" sz="6000" dirty="0" err="1"/>
              <a:t>nombre</a:t>
            </a:r>
            <a:r>
              <a:rPr lang="en-US" sz="6000" dirty="0"/>
              <a:t>, me </a:t>
            </a:r>
            <a:r>
              <a:rPr lang="en-US" sz="6000" dirty="0" err="1"/>
              <a:t>recibe</a:t>
            </a:r>
            <a:r>
              <a:rPr lang="en-US" sz="6000" dirty="0"/>
              <a:t> a </a:t>
            </a:r>
            <a:r>
              <a:rPr lang="en-US" sz="6000" dirty="0" err="1"/>
              <a:t>Mí</a:t>
            </a:r>
            <a:r>
              <a:rPr lang="en-US" sz="6000" dirty="0"/>
              <a:t>”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380539" y="5314593"/>
            <a:ext cx="3233945" cy="4445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Marcos 9:36-37</a:t>
            </a:r>
          </a:p>
        </p:txBody>
      </p:sp>
    </p:spTree>
    <p:extLst>
      <p:ext uri="{BB962C8B-B14F-4D97-AF65-F5344CB8AC3E}">
        <p14:creationId xmlns:p14="http://schemas.microsoft.com/office/powerpoint/2010/main" val="3515274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16A2F6D-D550-DE4E-82AC-840D7F1DF6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46392"/>
            <a:ext cx="12192000" cy="81894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9F19194-7E21-9F4C-B439-3C9236E71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26141"/>
            <a:ext cx="12330953" cy="1546412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FFFF00"/>
                </a:solidFill>
              </a:rPr>
              <a:t>LO QUE SI PODEMOS HACER</a:t>
            </a:r>
          </a:p>
        </p:txBody>
      </p:sp>
    </p:spTree>
    <p:extLst>
      <p:ext uri="{BB962C8B-B14F-4D97-AF65-F5344CB8AC3E}">
        <p14:creationId xmlns:p14="http://schemas.microsoft.com/office/powerpoint/2010/main" val="1115808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719" y="0"/>
            <a:ext cx="6742557" cy="539496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A8C83FD-FE15-784A-B5AF-F8F9A38C9731}"/>
              </a:ext>
            </a:extLst>
          </p:cNvPr>
          <p:cNvSpPr txBox="1"/>
          <p:nvPr/>
        </p:nvSpPr>
        <p:spPr>
          <a:xfrm>
            <a:off x="1235201" y="5148072"/>
            <a:ext cx="972159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>
                <a:solidFill>
                  <a:srgbClr val="FF2C79"/>
                </a:solidFill>
              </a:rPr>
              <a:t>proyectoPERLA.</a:t>
            </a:r>
            <a:r>
              <a:rPr lang="en-US" sz="8800" b="1" dirty="0" err="1">
                <a:solidFill>
                  <a:srgbClr val="FF2C79"/>
                </a:solidFill>
              </a:rPr>
              <a:t>org</a:t>
            </a:r>
            <a:endParaRPr lang="en-US" sz="8800" b="1" dirty="0">
              <a:solidFill>
                <a:srgbClr val="FF2C7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16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06C282C-F8EA-9547-ADEA-9B96BDA058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850230"/>
            <a:ext cx="12192000" cy="8274605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466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1EBF65-D40D-2B45-9DFE-5EFCAC1AA0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5023" y="814703"/>
            <a:ext cx="12775927" cy="8652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67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291" y="29095"/>
            <a:ext cx="9141418" cy="6858000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239A4B-311D-A943-BFC2-339A1CCA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9095"/>
            <a:ext cx="10515600" cy="694113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latin typeface="Impact" panose="020B0806030902050204" pitchFamily="34" charset="0"/>
              </a:rPr>
              <a:t>Las mujeres que abortan…</a:t>
            </a:r>
            <a:endParaRPr 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30779D8-EDF9-5148-86A6-0370640FF7D7}"/>
              </a:ext>
            </a:extLst>
          </p:cNvPr>
          <p:cNvSpPr txBox="1">
            <a:spLocks/>
          </p:cNvSpPr>
          <p:nvPr/>
        </p:nvSpPr>
        <p:spPr>
          <a:xfrm>
            <a:off x="838200" y="6025342"/>
            <a:ext cx="10515600" cy="6941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latin typeface="Impact" panose="020B0806030902050204" pitchFamily="34" charset="0"/>
              </a:rPr>
              <a:t>… según sus propias respuestas</a:t>
            </a:r>
            <a:endParaRPr 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CC1757-8352-2848-9485-0F7E6F44A3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5768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28" y="-333245"/>
            <a:ext cx="11093825" cy="8322719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2DAD3B0-2277-4849-8AE3-E169D4FBA5CD}"/>
              </a:ext>
            </a:extLst>
          </p:cNvPr>
          <p:cNvSpPr txBox="1">
            <a:spLocks/>
          </p:cNvSpPr>
          <p:nvPr/>
        </p:nvSpPr>
        <p:spPr>
          <a:xfrm>
            <a:off x="254776" y="391489"/>
            <a:ext cx="11775440" cy="83048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s-ES" sz="4800" dirty="0">
                <a:solidFill>
                  <a:schemeClr val="bg1"/>
                </a:solidFill>
                <a:latin typeface="Impact" panose="020B0806030902050204" pitchFamily="34" charset="0"/>
              </a:rPr>
              <a:t>Mujeres Protestantes que tuvieron un aborto</a:t>
            </a:r>
            <a:endParaRPr lang="en-US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9930F9A-5074-5D40-86A4-3CF517D1B677}"/>
              </a:ext>
            </a:extLst>
          </p:cNvPr>
          <p:cNvSpPr txBox="1">
            <a:spLocks/>
          </p:cNvSpPr>
          <p:nvPr/>
        </p:nvSpPr>
        <p:spPr>
          <a:xfrm>
            <a:off x="92991" y="6422325"/>
            <a:ext cx="12099010" cy="4315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dirty="0" err="1">
                <a:solidFill>
                  <a:schemeClr val="bg1"/>
                </a:solidFill>
              </a:rPr>
              <a:t>LifeWay</a:t>
            </a:r>
            <a:r>
              <a:rPr lang="en-US" sz="1200" dirty="0">
                <a:solidFill>
                  <a:schemeClr val="bg1"/>
                </a:solidFill>
              </a:rPr>
              <a:t> Research, Sponsored by Care Net. USA 2015. N=1038. Study of Women who have had an abortion and their views on church.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C51845A-4D39-1C49-966A-C39623F50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96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A74A01A-F8F8-2B46-9E2C-96326EB8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4377" y="871429"/>
            <a:ext cx="12538854" cy="84927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48" y="5980669"/>
            <a:ext cx="786321" cy="65181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869D0F1-ECCC-C448-868D-FBE23A29AFF4}"/>
              </a:ext>
            </a:extLst>
          </p:cNvPr>
          <p:cNvSpPr txBox="1">
            <a:spLocks/>
          </p:cNvSpPr>
          <p:nvPr/>
        </p:nvSpPr>
        <p:spPr>
          <a:xfrm>
            <a:off x="92990" y="6346807"/>
            <a:ext cx="12099010" cy="484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200" b="1" dirty="0"/>
              <a:t>Fuente </a:t>
            </a:r>
            <a:r>
              <a:rPr lang="en-US" sz="1200" b="1" dirty="0" err="1"/>
              <a:t>primaria</a:t>
            </a:r>
            <a:r>
              <a:rPr lang="en-US" sz="1200" b="1" dirty="0"/>
              <a:t>: </a:t>
            </a:r>
            <a:r>
              <a:rPr lang="en-US" sz="1200" b="1" dirty="0" err="1"/>
              <a:t>Entrevistas</a:t>
            </a:r>
            <a:r>
              <a:rPr lang="en-US" sz="1200" b="1" dirty="0"/>
              <a:t> a </a:t>
            </a:r>
            <a:r>
              <a:rPr lang="en-US" sz="1200" b="1" dirty="0" err="1"/>
              <a:t>líderes</a:t>
            </a:r>
            <a:r>
              <a:rPr lang="en-US" sz="1200" b="1" dirty="0"/>
              <a:t> </a:t>
            </a:r>
            <a:r>
              <a:rPr lang="en-US" sz="1200" b="1" dirty="0" err="1"/>
              <a:t>cristianos</a:t>
            </a:r>
            <a:r>
              <a:rPr lang="en-US" sz="1200" b="1" dirty="0"/>
              <a:t> provida que </a:t>
            </a:r>
            <a:r>
              <a:rPr lang="en-US" sz="1200" b="1" dirty="0" err="1"/>
              <a:t>trabajan</a:t>
            </a:r>
            <a:r>
              <a:rPr lang="en-US" sz="1200" b="1" dirty="0"/>
              <a:t> </a:t>
            </a:r>
            <a:r>
              <a:rPr lang="en-US" sz="1200" b="1" dirty="0" err="1"/>
              <a:t>voluntariados</a:t>
            </a:r>
            <a:r>
              <a:rPr lang="en-US" sz="1200" b="1" dirty="0"/>
              <a:t> y </a:t>
            </a:r>
            <a:r>
              <a:rPr lang="en-US" sz="1200" b="1" dirty="0" err="1"/>
              <a:t>ministerios</a:t>
            </a:r>
            <a:r>
              <a:rPr lang="en-US" sz="1200" b="1" dirty="0"/>
              <a:t> provida y de </a:t>
            </a:r>
            <a:r>
              <a:rPr lang="en-US" sz="1200" b="1" dirty="0" err="1"/>
              <a:t>restauración</a:t>
            </a:r>
            <a:r>
              <a:rPr lang="en-US" sz="1200" b="1" dirty="0"/>
              <a:t> post-</a:t>
            </a:r>
            <a:r>
              <a:rPr lang="en-US" sz="1200" b="1" dirty="0" err="1"/>
              <a:t>abortiva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9635627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4473</TotalTime>
  <Words>493</Words>
  <Application>Microsoft Macintosh PowerPoint</Application>
  <PresentationFormat>Widescreen</PresentationFormat>
  <Paragraphs>79</Paragraphs>
  <Slides>45</Slides>
  <Notes>0</Notes>
  <HiddenSlides>8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Impact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Las mujeres que abortan…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“ARGUMENTOS CATÓLICOS Y CRISTIANOS A FAVOR DEL ABORTO”</vt:lpstr>
      <vt:lpstr>Teología correcta</vt:lpstr>
      <vt:lpstr>PowerPoint Presentation</vt:lpstr>
      <vt:lpstr>PowerPoint Presentation</vt:lpstr>
      <vt:lpstr>REMITIDAS DESDE LA FARMACIA DEL BARRIO</vt:lpstr>
      <vt:lpstr>PowerPoint Presentation</vt:lpstr>
      <vt:lpstr>Redes  Sociales</vt:lpstr>
      <vt:lpstr>PowerPoint Presentation</vt:lpstr>
      <vt:lpstr>Baños Terminal de Transporte Terrestre de Medellín Sept 2021</vt:lpstr>
      <vt:lpstr>PowerPoint Presentation</vt:lpstr>
      <vt:lpstr>Protesta Pública (feminazismo)</vt:lpstr>
      <vt:lpstr>PowerPoint Presentation</vt:lpstr>
      <vt:lpstr>PowerPoint Presentation</vt:lpstr>
      <vt:lpstr>PowerPoint Presentation</vt:lpstr>
      <vt:lpstr>PowerPoint Presentation</vt:lpstr>
      <vt:lpstr>Medios Masivos</vt:lpstr>
      <vt:lpstr>Legitimadores  cultura  arte  política  música</vt:lpstr>
      <vt:lpstr>Comunicaciones</vt:lpstr>
      <vt:lpstr>PowerPoint Presentation</vt:lpstr>
      <vt:lpstr>PowerPoint Presentation</vt:lpstr>
      <vt:lpstr>Lo que no cuentan: Hasta 33% de fallo y complicaciones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Claudia Bravo </Manager>
  <Company>ProyectoPERLA.org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ABORTO Impacto en Colombia y la Iglesia</dc:title>
  <dc:subject>ABORTO Impacto en Colombia y la Iglesia</dc:subject>
  <dc:creator>Claudia Bravo - ProyectoPERLA.org</dc:creator>
  <cp:keywords/>
  <dc:description/>
  <cp:lastModifiedBy>juan carlos suarez mendoza</cp:lastModifiedBy>
  <cp:revision>194</cp:revision>
  <cp:lastPrinted>2020-03-06T17:07:06Z</cp:lastPrinted>
  <dcterms:created xsi:type="dcterms:W3CDTF">2020-03-06T13:26:02Z</dcterms:created>
  <dcterms:modified xsi:type="dcterms:W3CDTF">2021-10-11T15:12:18Z</dcterms:modified>
  <cp:category>Pro-Vida</cp:category>
</cp:coreProperties>
</file>