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25" r:id="rId1"/>
  </p:sldMasterIdLst>
  <p:notesMasterIdLst>
    <p:notesMasterId r:id="rId22"/>
  </p:notesMasterIdLst>
  <p:sldIdLst>
    <p:sldId id="4448" r:id="rId2"/>
    <p:sldId id="4445" r:id="rId3"/>
    <p:sldId id="4457" r:id="rId4"/>
    <p:sldId id="4416" r:id="rId5"/>
    <p:sldId id="4451" r:id="rId6"/>
    <p:sldId id="4403" r:id="rId7"/>
    <p:sldId id="4440" r:id="rId8"/>
    <p:sldId id="4452" r:id="rId9"/>
    <p:sldId id="4441" r:id="rId10"/>
    <p:sldId id="4438" r:id="rId11"/>
    <p:sldId id="4414" r:id="rId12"/>
    <p:sldId id="4433" r:id="rId13"/>
    <p:sldId id="4435" r:id="rId14"/>
    <p:sldId id="4436" r:id="rId15"/>
    <p:sldId id="4459" r:id="rId16"/>
    <p:sldId id="4463" r:id="rId17"/>
    <p:sldId id="4464" r:id="rId18"/>
    <p:sldId id="4465" r:id="rId19"/>
    <p:sldId id="4467" r:id="rId20"/>
    <p:sldId id="4468" r:id="rId21"/>
  </p:sldIdLst>
  <p:sldSz cx="2437765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58"/>
    <a:srgbClr val="375B8A"/>
    <a:srgbClr val="820000"/>
    <a:srgbClr val="9C4118"/>
    <a:srgbClr val="FF9900"/>
    <a:srgbClr val="E18D1D"/>
    <a:srgbClr val="EFF1F8"/>
    <a:srgbClr val="F2F2F2"/>
    <a:srgbClr val="373737"/>
    <a:srgbClr val="445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16" autoAdjust="0"/>
    <p:restoredTop sz="93467" autoAdjust="0"/>
  </p:normalViewPr>
  <p:slideViewPr>
    <p:cSldViewPr snapToGrid="0" snapToObjects="1">
      <p:cViewPr varScale="1">
        <p:scale>
          <a:sx n="39" d="100"/>
          <a:sy n="39" d="100"/>
        </p:scale>
        <p:origin x="312" y="82"/>
      </p:cViewPr>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5/12/2020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2630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Profit margin is the measure of your profitability. </a:t>
            </a:r>
          </a:p>
          <a:p>
            <a:endParaRPr lang="en-US" sz="1800" dirty="0"/>
          </a:p>
          <a:p>
            <a:r>
              <a:rPr lang="en-US" sz="1800" dirty="0"/>
              <a:t>It is important to measure your margin of profit to ensure that your business is making enough revenue to invest back into your business.</a:t>
            </a:r>
          </a:p>
          <a:p>
            <a:endParaRPr lang="en-US" sz="900" dirty="0"/>
          </a:p>
          <a:p>
            <a:r>
              <a:rPr lang="en-US" sz="1800" dirty="0"/>
              <a:t>Companies who build on revenue rather profit are experiencing false growth and are incurring debt. </a:t>
            </a:r>
          </a:p>
          <a:p>
            <a:r>
              <a:rPr lang="en-US" sz="1800" dirty="0"/>
              <a:t>Profit should be used to grow your business through marketing, advertising, additional resources, etc.</a:t>
            </a:r>
          </a:p>
          <a:p>
            <a:endParaRPr lang="en-US" sz="900" dirty="0"/>
          </a:p>
          <a:p>
            <a:r>
              <a:rPr lang="en-US" sz="1800" dirty="0"/>
              <a:t>Profit margin is an indicator of: </a:t>
            </a:r>
          </a:p>
          <a:p>
            <a:r>
              <a:rPr lang="en-US" sz="1800" dirty="0"/>
              <a:t>The profitability and stability of a business</a:t>
            </a:r>
          </a:p>
          <a:p>
            <a:r>
              <a:rPr lang="en-US" sz="1800" dirty="0"/>
              <a:t>Company’s ability to manage expenses</a:t>
            </a:r>
          </a:p>
          <a:p>
            <a:r>
              <a:rPr lang="en-US" sz="1800" dirty="0"/>
              <a:t>Company’s pricing strategy   </a:t>
            </a:r>
          </a:p>
          <a:p>
            <a:r>
              <a:rPr lang="en-US" sz="1800" dirty="0"/>
              <a:t>Company’s performance vs. competition</a:t>
            </a:r>
          </a:p>
          <a:p>
            <a:r>
              <a:rPr lang="en-US" sz="1800" dirty="0"/>
              <a:t>Company’s investment potential </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25340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Low profit margins could suggest a wide array of issues, from inability to efficiently manage expenses and overheads, to inadequate pricing strategy. It’s crucial for businesses to monitor their profit margin closely, as it’s a great tool to identify areas ripe for improvement and optimize their earnings.</a:t>
            </a:r>
          </a:p>
          <a:p>
            <a:endParaRPr lang="en-US" sz="1000" dirty="0"/>
          </a:p>
          <a:p>
            <a:r>
              <a:rPr lang="en-US" sz="1000" dirty="0"/>
              <a:t>Interestingly enough, higher revenue doesn’t always translate into higher profit margin. If expenses associated with higher sales have increased faster than the revenue, the company can actually end up making less money. That’s why keeping the costs low, effectively managing the inventory and optimizing the pricing strategy for maximum profit is as much a determining factor for healthier profit margin as increased sales.</a:t>
            </a:r>
          </a:p>
          <a:p>
            <a:endParaRPr lang="en-US" sz="1000" dirty="0"/>
          </a:p>
          <a:p>
            <a:r>
              <a:rPr lang="en-US" sz="1000" dirty="0"/>
              <a:t>Essentially, there are only two ways for companies to achieve better profit margin:</a:t>
            </a:r>
          </a:p>
          <a:p>
            <a:endParaRPr lang="en-US" sz="1000" dirty="0"/>
          </a:p>
          <a:p>
            <a:r>
              <a:rPr lang="en-US" sz="1000" dirty="0"/>
              <a:t>Generate more revenue while keeping the costs low</a:t>
            </a:r>
          </a:p>
          <a:p>
            <a:r>
              <a:rPr lang="en-US" sz="1000" dirty="0"/>
              <a:t>Lower the costs while generating the same amount of revenue   </a:t>
            </a:r>
          </a:p>
          <a:p>
            <a:r>
              <a:rPr lang="en-US" sz="1000" dirty="0"/>
              <a:t>Since generating additional revenues is often more difficult, businesses typically experiment with revenue optimization strategies and tend to look for opportunities to cut down on costs and fine-tune their pricing strategy to improve their profit ratio.</a:t>
            </a:r>
          </a:p>
          <a:p>
            <a:endParaRPr lang="en-US" sz="1000" dirty="0"/>
          </a:p>
          <a:p>
            <a:r>
              <a:rPr lang="en-US" sz="1000" dirty="0"/>
              <a:t>Although profit margin can be useful for comparing companies with one another, the comparisons should only be drawn between companies within the same industry and ideally, with similar business models. Seasonality and cyclical sales trends should also be taken into consideration when comparing profit margin over a specific time period.</a:t>
            </a:r>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26540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176548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Low profit margins could suggest a wide array of issues, from inability to efficiently manage expenses and overheads, to inadequate pricing strategy. It’s crucial for businesses to monitor their profit margin closely, as it’s a great tool to identify areas ripe for improvement and optimize their earnings.</a:t>
            </a:r>
          </a:p>
          <a:p>
            <a:endParaRPr lang="en-US" sz="1000" dirty="0"/>
          </a:p>
          <a:p>
            <a:r>
              <a:rPr lang="en-US" sz="1000" dirty="0"/>
              <a:t>Interestingly enough, higher revenue doesn’t always translate into higher profit margin. If expenses associated with higher sales have increased faster than the revenue, the company can actually end up making less money. That’s why keeping the costs low, effectively managing the inventory and optimizing the pricing strategy for maximum profit is as much a determining factor for healthier profit margin as increased sales.</a:t>
            </a:r>
          </a:p>
          <a:p>
            <a:endParaRPr lang="en-US" sz="1000" dirty="0"/>
          </a:p>
          <a:p>
            <a:r>
              <a:rPr lang="en-US" sz="1000" dirty="0"/>
              <a:t>Essentially, there are only two ways for companies to achieve better profit margin:</a:t>
            </a:r>
          </a:p>
          <a:p>
            <a:endParaRPr lang="en-US" sz="1000" dirty="0"/>
          </a:p>
          <a:p>
            <a:r>
              <a:rPr lang="en-US" sz="1000" dirty="0"/>
              <a:t>Generate more revenue while keeping the costs low</a:t>
            </a:r>
          </a:p>
          <a:p>
            <a:r>
              <a:rPr lang="en-US" sz="1000" dirty="0"/>
              <a:t>Lower the costs while generating the same amount of revenue   </a:t>
            </a:r>
          </a:p>
          <a:p>
            <a:r>
              <a:rPr lang="en-US" sz="1000" dirty="0"/>
              <a:t>Since generating additional revenues is often more difficult, businesses typically experiment with revenue optimization strategies and tend to look for opportunities to cut down on costs and fine-tune their pricing strategy to improve their profit ratio.</a:t>
            </a:r>
          </a:p>
          <a:p>
            <a:endParaRPr lang="en-US" sz="1000" dirty="0"/>
          </a:p>
          <a:p>
            <a:r>
              <a:rPr lang="en-US" sz="1000" dirty="0"/>
              <a:t>Although profit margin can be useful for comparing companies with one another, the comparisons should only be drawn between companies within the same industry and ideally, with similar business models. Seasonality and cyclical sales trends should also be taken into consideration when comparing profit margin over a specific time period.</a:t>
            </a:r>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119231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289583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332871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05433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0614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talk to small-business owners every day, and while they all come from different industries and places, it is passion, freedom and impact that have been the main drivers determining their success or failure, progress or regression.</a:t>
            </a:r>
          </a:p>
          <a:p>
            <a:endParaRPr lang="en-US" dirty="0"/>
          </a:p>
          <a:p>
            <a:r>
              <a:rPr lang="en-US" dirty="0"/>
              <a:t>Let’s take a closer look:</a:t>
            </a:r>
          </a:p>
          <a:p>
            <a:endParaRPr lang="en-US" dirty="0"/>
          </a:p>
          <a:p>
            <a:r>
              <a:rPr lang="en-US" dirty="0" err="1"/>
              <a:t>Clate</a:t>
            </a:r>
            <a:r>
              <a:rPr lang="en-US" dirty="0"/>
              <a:t> Mask</a:t>
            </a:r>
          </a:p>
          <a:p>
            <a:r>
              <a:rPr lang="en-US" dirty="0"/>
              <a:t>GUEST WRITER</a:t>
            </a:r>
          </a:p>
          <a:p>
            <a:r>
              <a:rPr lang="en-US" dirty="0"/>
              <a:t>Co-founder and CEO, Infusionsoft</a:t>
            </a:r>
          </a:p>
          <a:p>
            <a:endParaRPr lang="en-US" dirty="0"/>
          </a:p>
          <a:p>
            <a:r>
              <a:rPr lang="en-US" dirty="0"/>
              <a:t>“Every company, organization or group with the ability to inspire starts with a person or small group of people who were inspired to do something bigger than themselves." - Simon Sinek</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46211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talk to small-business owners every day, and while they all come from different industries and places, it is passion, freedom and impact that have been the main drivers determining their success or failure, progress or regression.</a:t>
            </a:r>
          </a:p>
          <a:p>
            <a:endParaRPr lang="en-US" dirty="0"/>
          </a:p>
          <a:p>
            <a:r>
              <a:rPr lang="en-US" dirty="0"/>
              <a:t>Let’s take a closer look:</a:t>
            </a:r>
          </a:p>
          <a:p>
            <a:endParaRPr lang="en-US" dirty="0"/>
          </a:p>
          <a:p>
            <a:r>
              <a:rPr lang="en-US" dirty="0" err="1"/>
              <a:t>Clate</a:t>
            </a:r>
            <a:r>
              <a:rPr lang="en-US" dirty="0"/>
              <a:t> Mask</a:t>
            </a:r>
          </a:p>
          <a:p>
            <a:r>
              <a:rPr lang="en-US" dirty="0"/>
              <a:t>GUEST WRITER</a:t>
            </a:r>
          </a:p>
          <a:p>
            <a:r>
              <a:rPr lang="en-US" dirty="0"/>
              <a:t>Co-founder and CEO, Infusionsoft</a:t>
            </a:r>
          </a:p>
          <a:p>
            <a:endParaRPr lang="en-US" dirty="0"/>
          </a:p>
          <a:p>
            <a:r>
              <a:rPr lang="en-US" dirty="0"/>
              <a:t>“Every company, organization or group with the ability to inspire starts with a person or small group of people who were inspired to do something bigger than themselves." - Simon Sinek</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85806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well-known examples of entrepreneurs who had a unique view of the world that others didn’t see at the time. Every successful small-business owner and entrepreneur must have a passion that drives them forward -- a core belief that keeps them pressing on, even though others don’t necessarily have the same vision.</a:t>
            </a:r>
          </a:p>
          <a:p>
            <a:endParaRPr lang="en-US" dirty="0"/>
          </a:p>
          <a:p>
            <a:r>
              <a:rPr lang="en-US" dirty="0"/>
              <a:t>My strongest passion is serving entrepreneurs and small-business owners. In the beginning, many people thought I was crazy for believing that a thriving company -- just focused on small-business success -- could last. Today, Infusionsoft serves more than 25,000 small businesses.</a:t>
            </a:r>
          </a:p>
          <a:p>
            <a:endParaRPr lang="en-US" dirty="0"/>
          </a:p>
          <a:p>
            <a:r>
              <a:rPr lang="en-US" dirty="0"/>
              <a:t>Stop and ask yourself: What is your true passion? What makes you excited about what you are doing? The difference between those who push through difficult times and those who do not is passion.</a:t>
            </a:r>
          </a:p>
          <a:p>
            <a:endParaRPr lang="en-US" dirty="0"/>
          </a:p>
          <a:p>
            <a:endParaRPr lang="en-US" dirty="0"/>
          </a:p>
          <a:p>
            <a:r>
              <a:rPr lang="en-US" dirty="0"/>
              <a:t>Very early in our business we made giving and helping others a key part of our purpose. If having an impact is a key part of your business from day one, you will make an impact on someone’s life every day.</a:t>
            </a:r>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83419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market analysis may seem complex, but it’s necessary.</a:t>
            </a:r>
          </a:p>
          <a:p>
            <a:endParaRPr lang="en-US" dirty="0"/>
          </a:p>
          <a:p>
            <a:r>
              <a:rPr lang="en-US" dirty="0"/>
              <a:t>Your market analysis can make or break your startup.</a:t>
            </a:r>
          </a:p>
          <a:p>
            <a:r>
              <a:rPr lang="en-US" dirty="0"/>
              <a:t>Helps you reduce risks because you better understand your customers and market conditions.</a:t>
            </a:r>
          </a:p>
          <a:p>
            <a:endParaRPr lang="en-US" dirty="0"/>
          </a:p>
          <a:p>
            <a:r>
              <a:rPr lang="en-US" dirty="0"/>
              <a:t>Your analysis helps you clarify what makes you different from the competition. </a:t>
            </a:r>
          </a:p>
          <a:p>
            <a:endParaRPr lang="en-US" dirty="0"/>
          </a:p>
          <a:p>
            <a:r>
              <a:rPr lang="en-US" dirty="0"/>
              <a:t>Whether you’re starting a venture, introducing a new product, or growing your small business, market research can help take you to the next level.</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32878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gn="l">
              <a:lnSpc>
                <a:spcPct val="100000"/>
              </a:lnSpc>
              <a:buFont typeface="Wingdings" panose="05000000000000000000" pitchFamily="2" charset="2"/>
              <a:buChar char="q"/>
            </a:pPr>
            <a:r>
              <a:rPr lang="en-US" sz="24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arket</a:t>
            </a: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research blends consumer behavior and economic trends to confirm and improve your business idea.</a:t>
            </a:r>
          </a:p>
          <a:p>
            <a:pPr marL="571500" indent="-571500" algn="l">
              <a:lnSpc>
                <a:spcPct val="100000"/>
              </a:lnSpc>
              <a:buFont typeface="Wingdings" panose="05000000000000000000" pitchFamily="2" charset="2"/>
              <a:buChar char="q"/>
            </a:pPr>
            <a:endPar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It’s crucial to understand your consumer base from the outset. Market research lets you reduce risks even while your business is still just a gleam in your eye.</a:t>
            </a:r>
          </a:p>
          <a:p>
            <a:pPr marL="571500" indent="-571500" algn="l">
              <a:lnSpc>
                <a:spcPct val="100000"/>
              </a:lnSpc>
              <a:buFont typeface="Wingdings" panose="05000000000000000000" pitchFamily="2" charset="2"/>
              <a:buChar char="q"/>
            </a:pPr>
            <a:endPar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Gather demographic information to better understand opportunities and limitations for gaining customers. This could include population data on age, wealth, family, interests, or anything else that’s relevant for your business.</a:t>
            </a:r>
          </a:p>
          <a:p>
            <a:pPr marL="571500" indent="-571500" algn="l">
              <a:lnSpc>
                <a:spcPct val="100000"/>
              </a:lnSpc>
              <a:buFont typeface="Wingdings" panose="05000000000000000000" pitchFamily="2" charset="2"/>
              <a:buChar char="q"/>
            </a:pPr>
            <a:endPar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Then answer these questions to get a good sense of your market.</a:t>
            </a:r>
          </a:p>
          <a:p>
            <a:pPr marL="571500" indent="-571500" algn="l">
              <a:lnSpc>
                <a:spcPct val="100000"/>
              </a:lnSpc>
              <a:buFont typeface="Wingdings" panose="05000000000000000000" pitchFamily="2" charset="2"/>
              <a:buChar char="q"/>
            </a:pPr>
            <a:endPar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Demand: Is there a desire for your product or service?</a:t>
            </a: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Market size: How many people would be interested in your offering?</a:t>
            </a: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Economic indicators: What is the income range and employment rate?</a:t>
            </a: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Location: Where do your customers live and where can your business reach?</a:t>
            </a: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Market saturation: How many similar options are already available to consumers?</a:t>
            </a: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Pricing: What do potential customers pay for these alternatives?</a:t>
            </a: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You’ll also want to keep up with the latest small business trends. It’s important to gain a sense of the specific market share that will impact your profits.</a:t>
            </a:r>
          </a:p>
          <a:p>
            <a:pPr marL="571500" indent="-571500" algn="l">
              <a:lnSpc>
                <a:spcPct val="100000"/>
              </a:lnSpc>
              <a:buFont typeface="Wingdings" panose="05000000000000000000" pitchFamily="2" charset="2"/>
              <a:buChar char="q"/>
            </a:pPr>
            <a:endPar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You can do market research using existing sources, or you can do the research yourself and go direct to consumers.</a:t>
            </a:r>
          </a:p>
          <a:p>
            <a:pPr marL="571500" indent="-571500" algn="l">
              <a:lnSpc>
                <a:spcPct val="100000"/>
              </a:lnSpc>
              <a:buFont typeface="Wingdings" panose="05000000000000000000" pitchFamily="2" charset="2"/>
              <a:buChar char="q"/>
            </a:pPr>
            <a:endPar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Wingdings" panose="05000000000000000000" pitchFamily="2" charset="2"/>
              <a:buChar char="q"/>
            </a:pPr>
            <a:r>
              <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Existing sources can save you a lot of time and energy, but the information might not be as specific to your audience as you’d like. Use it to answer questions that are both general and quantifiable, like industry trends, demographics, and household incomes. Check online or start with our list of market research resources.</a:t>
            </a:r>
          </a:p>
          <a:p>
            <a:pPr marL="571500" indent="-571500" algn="l">
              <a:lnSpc>
                <a:spcPct val="100000"/>
              </a:lnSpc>
              <a:buFont typeface="Wingdings" panose="05000000000000000000" pitchFamily="2" charset="2"/>
              <a:buChar char="q"/>
            </a:pPr>
            <a:endPar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Wingdings" panose="05000000000000000000" pitchFamily="2" charset="2"/>
              <a:buChar char="q"/>
            </a:pPr>
            <a:endParaRPr lang="en-US" sz="24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248490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86593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2739" y="4343400"/>
            <a:ext cx="6447692" cy="4114800"/>
          </a:xfrm>
        </p:spPr>
        <p:txBody>
          <a:bodyPr/>
          <a:lstStyle/>
          <a:p>
            <a:endParaRPr lang="en-US" dirty="0"/>
          </a:p>
          <a:p>
            <a:r>
              <a:rPr lang="en-US" sz="1000" dirty="0"/>
              <a:t>1. Determine the purpose of your study</a:t>
            </a:r>
          </a:p>
          <a:p>
            <a:r>
              <a:rPr lang="en-US" sz="1000" dirty="0"/>
              <a:t>There are many reasons why businesses might conduct market research. You may use them to assess business risks (e.g., threats), reduce issues, or create opportunities.</a:t>
            </a:r>
          </a:p>
          <a:p>
            <a:endParaRPr lang="en-US" sz="1000" dirty="0"/>
          </a:p>
          <a:p>
            <a:r>
              <a:rPr lang="en-US" sz="1000" dirty="0"/>
              <a:t>You can look at past problems to decrease future risks. And, analyze past successes to see what you need to continue to do in the future.</a:t>
            </a:r>
          </a:p>
          <a:p>
            <a:endParaRPr lang="en-US" sz="1000" dirty="0"/>
          </a:p>
          <a:p>
            <a:r>
              <a:rPr lang="en-US" sz="1000" dirty="0"/>
              <a:t>Before starting any market research, determine whether the analysis is for internal or external purposes. Internal purposes include things like improving cash flow or business operations. External purposes include trying convince lenders to give you a business loan.</a:t>
            </a:r>
          </a:p>
          <a:p>
            <a:endParaRPr lang="en-US" sz="1000" dirty="0"/>
          </a:p>
          <a:p>
            <a:r>
              <a:rPr lang="en-US" sz="1000" dirty="0"/>
              <a:t>2. Look at your industry’s outlook</a:t>
            </a:r>
          </a:p>
          <a:p>
            <a:r>
              <a:rPr lang="en-US" sz="1000" dirty="0"/>
              <a:t>In your analysis, outline the current state of your industry. Include where the industry is heading using metrics such as size, trends, and projected growth. Be sure to have relevant data to back up your claims.</a:t>
            </a:r>
          </a:p>
          <a:p>
            <a:endParaRPr lang="en-US" sz="1000" dirty="0"/>
          </a:p>
          <a:p>
            <a:r>
              <a:rPr lang="en-US" sz="1000" dirty="0"/>
              <a:t>This section will let investors or lenders see that you’ve done your homework on your business’s industry. And, it will show them whether or not your industry is worth their time and money.</a:t>
            </a:r>
          </a:p>
          <a:p>
            <a:r>
              <a:rPr lang="en-US" sz="1000" dirty="0"/>
              <a:t>3. Pinpoint target customers</a:t>
            </a:r>
          </a:p>
          <a:p>
            <a:r>
              <a:rPr lang="en-US" sz="1000" dirty="0"/>
              <a:t>The truth is, not every person will be your customer. But that’s OK! When you analyze the market, you must determine who your potential customers are. This part of the process is called a target market analysis.</a:t>
            </a:r>
          </a:p>
          <a:p>
            <a:endParaRPr lang="en-US" sz="1000"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426132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0558-07BB-4246-A299-637E48B24479}"/>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60DAB16E-F1E5-494B-A6B1-400FBF620379}"/>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D6137884-A036-4842-AA65-3A601A4FE0A6}"/>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5" name="Footer Placeholder 4">
            <a:extLst>
              <a:ext uri="{FF2B5EF4-FFF2-40B4-BE49-F238E27FC236}">
                <a16:creationId xmlns:a16="http://schemas.microsoft.com/office/drawing/2014/main" id="{3E468D7A-3F41-4776-AECE-8B9D4FD7CB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E4C443-30F9-4638-98EB-D06FE50B7DE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36476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39A4-4AEE-49C6-A058-67DD347B5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5D423-2D13-48E4-92FF-29C180F9DA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B3A83-4C35-4967-B1B2-8ACE9EAED48D}"/>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5" name="Footer Placeholder 4">
            <a:extLst>
              <a:ext uri="{FF2B5EF4-FFF2-40B4-BE49-F238E27FC236}">
                <a16:creationId xmlns:a16="http://schemas.microsoft.com/office/drawing/2014/main" id="{846D0E45-ACE5-4763-91F6-99CE1BCD78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B6EAD7-6601-4BB5-9D4A-441ECC0BBCF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142219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1999C-B3B4-4B41-9A38-F111978DEB6A}"/>
              </a:ext>
            </a:extLst>
          </p:cNvPr>
          <p:cNvSpPr>
            <a:spLocks noGrp="1"/>
          </p:cNvSpPr>
          <p:nvPr>
            <p:ph type="title" orient="vert"/>
          </p:nvPr>
        </p:nvSpPr>
        <p:spPr>
          <a:xfrm>
            <a:off x="17445256" y="730250"/>
            <a:ext cx="5256431"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A1DB0-3EEF-4C52-AC14-A253E14182C2}"/>
              </a:ext>
            </a:extLst>
          </p:cNvPr>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D3D50-B377-441B-A016-92B37138A16E}"/>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5" name="Footer Placeholder 4">
            <a:extLst>
              <a:ext uri="{FF2B5EF4-FFF2-40B4-BE49-F238E27FC236}">
                <a16:creationId xmlns:a16="http://schemas.microsoft.com/office/drawing/2014/main" id="{0F5A66E8-738A-4290-BB1A-82668F8A9A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8D63FE-EBAB-4514-8940-D79368B9066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865507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04426E9D-AE9B-5441-B5B8-49284B68CDF2}"/>
              </a:ext>
            </a:extLst>
          </p:cNvPr>
          <p:cNvSpPr>
            <a:spLocks noGrp="1"/>
          </p:cNvSpPr>
          <p:nvPr>
            <p:ph type="pic" sz="quarter" idx="14"/>
          </p:nvPr>
        </p:nvSpPr>
        <p:spPr>
          <a:xfrm>
            <a:off x="-276644" y="-261256"/>
            <a:ext cx="9102591" cy="1423851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976342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04426E9D-AE9B-5441-B5B8-49284B68CDF2}"/>
              </a:ext>
            </a:extLst>
          </p:cNvPr>
          <p:cNvSpPr>
            <a:spLocks noGrp="1"/>
          </p:cNvSpPr>
          <p:nvPr>
            <p:ph type="pic" sz="quarter" idx="14"/>
          </p:nvPr>
        </p:nvSpPr>
        <p:spPr>
          <a:xfrm>
            <a:off x="-276644" y="-261256"/>
            <a:ext cx="24965444" cy="935443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37369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BB5B6C-CB41-C14D-A59B-CFF7B41DFE99}"/>
              </a:ext>
            </a:extLst>
          </p:cNvPr>
          <p:cNvSpPr>
            <a:spLocks noGrp="1"/>
          </p:cNvSpPr>
          <p:nvPr>
            <p:ph type="pic" sz="quarter" idx="15"/>
          </p:nvPr>
        </p:nvSpPr>
        <p:spPr>
          <a:xfrm>
            <a:off x="1695699" y="5033928"/>
            <a:ext cx="2515855" cy="2515850"/>
          </a:xfrm>
          <a:prstGeom prst="ellipse">
            <a:avLst/>
          </a:prstGeom>
          <a:solidFill>
            <a:schemeClr val="bg1">
              <a:lumMod val="95000"/>
            </a:schemeClr>
          </a:solidFill>
        </p:spPr>
        <p:txBody>
          <a:bodyPr>
            <a:normAutofit/>
          </a:bodyPr>
          <a:lstStyle>
            <a:lvl1pPr>
              <a:defRPr sz="2101"/>
            </a:lvl1pPr>
          </a:lstStyle>
          <a:p>
            <a:endParaRPr lang="en-US" dirty="0"/>
          </a:p>
        </p:txBody>
      </p:sp>
      <p:sp>
        <p:nvSpPr>
          <p:cNvPr id="9" name="Picture Placeholder 8">
            <a:extLst>
              <a:ext uri="{FF2B5EF4-FFF2-40B4-BE49-F238E27FC236}">
                <a16:creationId xmlns:a16="http://schemas.microsoft.com/office/drawing/2014/main" id="{446BECEA-F5CD-9345-BCF3-4F148F5BF90A}"/>
              </a:ext>
            </a:extLst>
          </p:cNvPr>
          <p:cNvSpPr>
            <a:spLocks noGrp="1"/>
          </p:cNvSpPr>
          <p:nvPr>
            <p:ph type="pic" sz="quarter" idx="16"/>
          </p:nvPr>
        </p:nvSpPr>
        <p:spPr>
          <a:xfrm>
            <a:off x="1708080" y="9325718"/>
            <a:ext cx="2515855" cy="2515850"/>
          </a:xfrm>
          <a:prstGeom prst="ellipse">
            <a:avLst/>
          </a:prstGeom>
          <a:solidFill>
            <a:schemeClr val="bg1">
              <a:lumMod val="95000"/>
            </a:schemeClr>
          </a:solidFill>
        </p:spPr>
        <p:txBody>
          <a:bodyPr>
            <a:normAutofit/>
          </a:bodyPr>
          <a:lstStyle>
            <a:lvl1pPr>
              <a:defRPr sz="2101"/>
            </a:lvl1pPr>
          </a:lstStyle>
          <a:p>
            <a:endParaRPr lang="en-US" dirty="0"/>
          </a:p>
        </p:txBody>
      </p:sp>
      <p:sp>
        <p:nvSpPr>
          <p:cNvPr id="10" name="Picture Placeholder 8">
            <a:extLst>
              <a:ext uri="{FF2B5EF4-FFF2-40B4-BE49-F238E27FC236}">
                <a16:creationId xmlns:a16="http://schemas.microsoft.com/office/drawing/2014/main" id="{3DF17426-1067-974D-BF82-ADCAB86D93AD}"/>
              </a:ext>
            </a:extLst>
          </p:cNvPr>
          <p:cNvSpPr>
            <a:spLocks noGrp="1"/>
          </p:cNvSpPr>
          <p:nvPr>
            <p:ph type="pic" sz="quarter" idx="17"/>
          </p:nvPr>
        </p:nvSpPr>
        <p:spPr>
          <a:xfrm>
            <a:off x="12700418" y="5021544"/>
            <a:ext cx="2515855" cy="2515850"/>
          </a:xfrm>
          <a:prstGeom prst="ellipse">
            <a:avLst/>
          </a:prstGeom>
          <a:solidFill>
            <a:schemeClr val="bg1">
              <a:lumMod val="95000"/>
            </a:schemeClr>
          </a:solidFill>
        </p:spPr>
        <p:txBody>
          <a:bodyPr>
            <a:normAutofit/>
          </a:bodyPr>
          <a:lstStyle>
            <a:lvl1pPr>
              <a:defRPr sz="2101"/>
            </a:lvl1pPr>
          </a:lstStyle>
          <a:p>
            <a:endParaRPr lang="en-US" dirty="0"/>
          </a:p>
        </p:txBody>
      </p:sp>
      <p:sp>
        <p:nvSpPr>
          <p:cNvPr id="11" name="Picture Placeholder 8">
            <a:extLst>
              <a:ext uri="{FF2B5EF4-FFF2-40B4-BE49-F238E27FC236}">
                <a16:creationId xmlns:a16="http://schemas.microsoft.com/office/drawing/2014/main" id="{A2B70449-274C-AC42-8CB2-F59FF07A6C97}"/>
              </a:ext>
            </a:extLst>
          </p:cNvPr>
          <p:cNvSpPr>
            <a:spLocks noGrp="1"/>
          </p:cNvSpPr>
          <p:nvPr>
            <p:ph type="pic" sz="quarter" idx="18"/>
          </p:nvPr>
        </p:nvSpPr>
        <p:spPr>
          <a:xfrm>
            <a:off x="12712799" y="9325718"/>
            <a:ext cx="2515855" cy="2515850"/>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39720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04426E9D-AE9B-5441-B5B8-49284B68CDF2}"/>
              </a:ext>
            </a:extLst>
          </p:cNvPr>
          <p:cNvSpPr>
            <a:spLocks noGrp="1"/>
          </p:cNvSpPr>
          <p:nvPr>
            <p:ph type="pic" sz="quarter" idx="14"/>
          </p:nvPr>
        </p:nvSpPr>
        <p:spPr>
          <a:xfrm>
            <a:off x="12188824" y="6057899"/>
            <a:ext cx="12499976" cy="801732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13070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809B-6556-401E-B1F4-6BBD3D56FE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67C11-F8B2-469F-927B-5DDD896E24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971A0-E6C3-4218-ABB6-C2EAD031A765}"/>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5" name="Footer Placeholder 4">
            <a:extLst>
              <a:ext uri="{FF2B5EF4-FFF2-40B4-BE49-F238E27FC236}">
                <a16:creationId xmlns:a16="http://schemas.microsoft.com/office/drawing/2014/main" id="{BB0C9991-7403-4D73-89AB-AB0F262D1C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20507D-030A-4DA3-868C-91CF7731B01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788792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F5DD-9755-46EA-BA27-959674560353}"/>
              </a:ext>
            </a:extLst>
          </p:cNvPr>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p>
        </p:txBody>
      </p:sp>
      <p:sp>
        <p:nvSpPr>
          <p:cNvPr id="3" name="Text Placeholder 2">
            <a:extLst>
              <a:ext uri="{FF2B5EF4-FFF2-40B4-BE49-F238E27FC236}">
                <a16:creationId xmlns:a16="http://schemas.microsoft.com/office/drawing/2014/main" id="{A3641CA5-B95B-4876-A745-108E0927D900}"/>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F9A02-1658-42C8-9A62-FDE1A071B979}"/>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5" name="Footer Placeholder 4">
            <a:extLst>
              <a:ext uri="{FF2B5EF4-FFF2-40B4-BE49-F238E27FC236}">
                <a16:creationId xmlns:a16="http://schemas.microsoft.com/office/drawing/2014/main" id="{6B7AB994-AE45-4FDC-84DD-D5EE0A179E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D76AE-E4AC-4DBD-94EC-80C8DD959DA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969245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CBDC-C31C-4BC4-9300-653D6CF66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97E78-A67D-4543-B4E5-7369283C8C3A}"/>
              </a:ext>
            </a:extLst>
          </p:cNvPr>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0A72D-46A4-4264-A0C4-915003C4A08F}"/>
              </a:ext>
            </a:extLst>
          </p:cNvPr>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59E19-B20B-4018-9774-36F30FED1228}"/>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6" name="Footer Placeholder 5">
            <a:extLst>
              <a:ext uri="{FF2B5EF4-FFF2-40B4-BE49-F238E27FC236}">
                <a16:creationId xmlns:a16="http://schemas.microsoft.com/office/drawing/2014/main" id="{56A6F1F3-DB89-47B8-8513-98946743DA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800EDE-9792-473E-B538-0DBDC2AF5C5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215899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9BEE-E5A6-4CB8-AC71-DF74F371E061}"/>
              </a:ext>
            </a:extLst>
          </p:cNvPr>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DCBFAF-4BBB-4A4F-99EF-4B40EBB7534A}"/>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96BF828E-6392-4E83-B186-579E754674E5}"/>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B535B6-FCA8-45AF-989F-5EB425681CC0}"/>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BD384942-8D0F-4681-91E6-A4655BF41C58}"/>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638107-690F-4E2C-AE23-8A3BB3539953}"/>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8" name="Footer Placeholder 7">
            <a:extLst>
              <a:ext uri="{FF2B5EF4-FFF2-40B4-BE49-F238E27FC236}">
                <a16:creationId xmlns:a16="http://schemas.microsoft.com/office/drawing/2014/main" id="{47CC58DD-54F1-4D32-A1AE-654B3AF9AE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B227A3-991F-475B-BC38-4C0A4FF60C2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526659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B00B-8BA2-4868-8FE6-511FA54440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BC0198-2B03-4E1A-B63E-ADA7BF815767}"/>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4" name="Footer Placeholder 3">
            <a:extLst>
              <a:ext uri="{FF2B5EF4-FFF2-40B4-BE49-F238E27FC236}">
                <a16:creationId xmlns:a16="http://schemas.microsoft.com/office/drawing/2014/main" id="{3C6D9F59-43D5-42CA-A418-0C3AAAFBC3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2AF918-48EB-47B8-9309-1C161C36E11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7515168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503E9-FD36-43BA-8A1D-1EED7C5FA17E}"/>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3" name="Footer Placeholder 2">
            <a:extLst>
              <a:ext uri="{FF2B5EF4-FFF2-40B4-BE49-F238E27FC236}">
                <a16:creationId xmlns:a16="http://schemas.microsoft.com/office/drawing/2014/main" id="{6D2233FE-6964-4238-B5DA-28C2DCA9EB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330D7A8-109F-474E-AB84-76FB315C0F0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970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E210-3B87-42DD-A6CE-81672B1DEF98}"/>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Content Placeholder 2">
            <a:extLst>
              <a:ext uri="{FF2B5EF4-FFF2-40B4-BE49-F238E27FC236}">
                <a16:creationId xmlns:a16="http://schemas.microsoft.com/office/drawing/2014/main" id="{E0736111-0CD8-4BD6-A0A8-5B8DD84446FE}"/>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59C7C3-5E58-4BC6-9D89-D43DBB6412C4}"/>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4F325097-874D-43B0-93C9-ED8097C9B8CB}"/>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6" name="Footer Placeholder 5">
            <a:extLst>
              <a:ext uri="{FF2B5EF4-FFF2-40B4-BE49-F238E27FC236}">
                <a16:creationId xmlns:a16="http://schemas.microsoft.com/office/drawing/2014/main" id="{8BB7EF0A-FB5D-475C-ACF5-BE90807B84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82375E-F1E4-4446-A9BE-9A24FB92D8D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92182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7B2B-14F5-4C0A-B5D8-4A0C101C93E2}"/>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Picture Placeholder 2">
            <a:extLst>
              <a:ext uri="{FF2B5EF4-FFF2-40B4-BE49-F238E27FC236}">
                <a16:creationId xmlns:a16="http://schemas.microsoft.com/office/drawing/2014/main" id="{94F4FA9F-616A-404A-A1E8-B186EA178BA1}"/>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US"/>
          </a:p>
        </p:txBody>
      </p:sp>
      <p:sp>
        <p:nvSpPr>
          <p:cNvPr id="4" name="Text Placeholder 3">
            <a:extLst>
              <a:ext uri="{FF2B5EF4-FFF2-40B4-BE49-F238E27FC236}">
                <a16:creationId xmlns:a16="http://schemas.microsoft.com/office/drawing/2014/main" id="{13ABE5C7-A0BE-46C1-A359-5315BBDFB15B}"/>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8EFFEA6D-F002-489E-AE16-AF6AD230FC46}"/>
              </a:ext>
            </a:extLst>
          </p:cNvPr>
          <p:cNvSpPr>
            <a:spLocks noGrp="1"/>
          </p:cNvSpPr>
          <p:nvPr>
            <p:ph type="dt" sz="half" idx="10"/>
          </p:nvPr>
        </p:nvSpPr>
        <p:spPr/>
        <p:txBody>
          <a:bodyPr/>
          <a:lstStyle/>
          <a:p>
            <a:fld id="{C764DE79-268F-4C1A-8933-263129D2AF90}" type="datetimeFigureOut">
              <a:rPr lang="en-US" smtClean="0"/>
              <a:t>5/12/2020</a:t>
            </a:fld>
            <a:endParaRPr lang="en-US" dirty="0"/>
          </a:p>
        </p:txBody>
      </p:sp>
      <p:sp>
        <p:nvSpPr>
          <p:cNvPr id="6" name="Footer Placeholder 5">
            <a:extLst>
              <a:ext uri="{FF2B5EF4-FFF2-40B4-BE49-F238E27FC236}">
                <a16:creationId xmlns:a16="http://schemas.microsoft.com/office/drawing/2014/main" id="{BD645911-BC65-476E-9AEF-191FBB4BBA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CE049E-9CEA-40C4-8FFF-391939021B8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70581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434E8E-5BEB-482D-898A-5612C3D4B3AB}"/>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D0FC6-942E-417F-AF41-23233B71D2A7}"/>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EC7F1-F752-474A-85CC-B29AFE7DF485}"/>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smtClean="0"/>
              <a:t>5/12/2020</a:t>
            </a:fld>
            <a:endParaRPr lang="en-US" dirty="0"/>
          </a:p>
        </p:txBody>
      </p:sp>
      <p:sp>
        <p:nvSpPr>
          <p:cNvPr id="5" name="Footer Placeholder 4">
            <a:extLst>
              <a:ext uri="{FF2B5EF4-FFF2-40B4-BE49-F238E27FC236}">
                <a16:creationId xmlns:a16="http://schemas.microsoft.com/office/drawing/2014/main" id="{B858DF46-366B-4EF8-9C97-55F1D8F58D7D}"/>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6C00A21-FBBF-4B83-B924-092316231F3A}"/>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424051943"/>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3977" r:id="rId16"/>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17.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nancynwilson.com/survival-tips-for-small-busines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hyperlink" Target="https://www.thesundayposts.com/2018/03/what-does-one-learn-from-failure.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hyperlink" Target="https://www.solutionsiq.com/resource/blog-post/one-metric-to-rule-them-all-and-in-the-darkness-bind-them/" TargetMode="External"/><Relationship Id="rId5" Type="http://schemas.openxmlformats.org/officeDocument/2006/relationships/hyperlink" Target="https://www.picpedia.org/highway-signs/p/pandemic.html"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www.davidapaflo.com/2016/02/why-cards-episode-2.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33BA67-E0AF-4F45-AC59-548701C43E31}"/>
              </a:ext>
            </a:extLst>
          </p:cNvPr>
          <p:cNvSpPr/>
          <p:nvPr/>
        </p:nvSpPr>
        <p:spPr>
          <a:xfrm rot="10800000" flipV="1">
            <a:off x="-3" y="8338326"/>
            <a:ext cx="24377646" cy="5377675"/>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6B5E956-B85B-2D4B-AC53-FC1428E2829F}"/>
              </a:ext>
            </a:extLst>
          </p:cNvPr>
          <p:cNvSpPr/>
          <p:nvPr/>
        </p:nvSpPr>
        <p:spPr>
          <a:xfrm rot="10800000" flipV="1">
            <a:off x="-195457" y="-6"/>
            <a:ext cx="24573099" cy="8338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46972DB-E48D-AE48-ADA2-3EB1F293C3FA}"/>
              </a:ext>
            </a:extLst>
          </p:cNvPr>
          <p:cNvSpPr txBox="1"/>
          <p:nvPr/>
        </p:nvSpPr>
        <p:spPr>
          <a:xfrm>
            <a:off x="480605" y="1111128"/>
            <a:ext cx="11890689" cy="3724096"/>
          </a:xfrm>
          <a:prstGeom prst="rect">
            <a:avLst/>
          </a:prstGeom>
          <a:noFill/>
        </p:spPr>
        <p:txBody>
          <a:bodyPr wrap="square" rtlCol="0">
            <a:spAutoFit/>
          </a:bodyPr>
          <a:lstStyle/>
          <a:p>
            <a:pPr algn="ctr"/>
            <a:r>
              <a:rPr lang="en-US" sz="6600" b="1" spc="600" dirty="0">
                <a:latin typeface="Lato Medium" panose="020F0502020204030203" pitchFamily="34" charset="0"/>
                <a:ea typeface="Lato Medium" panose="020F0502020204030203" pitchFamily="34" charset="0"/>
                <a:cs typeface="Lato Medium" panose="020F0502020204030203" pitchFamily="34" charset="0"/>
              </a:rPr>
              <a:t>Starting and Sustaining Your </a:t>
            </a:r>
            <a:r>
              <a:rPr lang="en-US" sz="6600" b="1" u="sng" spc="600" dirty="0">
                <a:latin typeface="Lato Medium" panose="020F0502020204030203" pitchFamily="34" charset="0"/>
                <a:ea typeface="Lato Medium" panose="020F0502020204030203" pitchFamily="34" charset="0"/>
                <a:cs typeface="Lato Medium" panose="020F0502020204030203" pitchFamily="34" charset="0"/>
              </a:rPr>
              <a:t>Own</a:t>
            </a:r>
            <a:r>
              <a:rPr lang="en-US" sz="6600" b="1" spc="600" dirty="0">
                <a:latin typeface="Lato Medium" panose="020F0502020204030203" pitchFamily="34" charset="0"/>
                <a:ea typeface="Lato Medium" panose="020F0502020204030203" pitchFamily="34" charset="0"/>
                <a:cs typeface="Lato Medium" panose="020F0502020204030203" pitchFamily="34" charset="0"/>
              </a:rPr>
              <a:t> Business </a:t>
            </a:r>
          </a:p>
          <a:p>
            <a:pPr algn="ctr"/>
            <a:endParaRPr lang="en-US" sz="6000" b="1" spc="600" dirty="0">
              <a:latin typeface="Lato Medium" panose="020F0502020204030203" pitchFamily="34" charset="0"/>
              <a:ea typeface="Lato Medium" panose="020F0502020204030203" pitchFamily="34" charset="0"/>
              <a:cs typeface="Lato Medium" panose="020F0502020204030203" pitchFamily="34" charset="0"/>
            </a:endParaRPr>
          </a:p>
          <a:p>
            <a:pPr algn="ctr"/>
            <a:r>
              <a:rPr lang="en-US" sz="4400" spc="600" dirty="0">
                <a:latin typeface="Lato Medium" panose="020F0502020204030203" pitchFamily="34" charset="0"/>
                <a:ea typeface="Lato Medium" panose="020F0502020204030203" pitchFamily="34" charset="0"/>
                <a:cs typeface="Lato Medium" panose="020F0502020204030203" pitchFamily="34" charset="0"/>
              </a:rPr>
              <a:t>Presented By</a:t>
            </a:r>
            <a:endParaRPr lang="en-US" sz="4400" i="1" spc="6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6" name="Picture Placeholder 5" descr="A person posing for the camera&#10;&#10;Description automatically generated">
            <a:extLst>
              <a:ext uri="{FF2B5EF4-FFF2-40B4-BE49-F238E27FC236}">
                <a16:creationId xmlns:a16="http://schemas.microsoft.com/office/drawing/2014/main" id="{335F477D-9F26-4B5A-BBCE-79A6EE80FED8}"/>
              </a:ext>
            </a:extLst>
          </p:cNvPr>
          <p:cNvPicPr>
            <a:picLocks noGrp="1" noChangeAspect="1"/>
          </p:cNvPicPr>
          <p:nvPr>
            <p:ph type="pic" sz="quarter" idx="14"/>
          </p:nvPr>
        </p:nvPicPr>
        <p:blipFill>
          <a:blip r:embed="rId3" cstate="email">
            <a:extLst>
              <a:ext uri="{BEBA8EAE-BF5A-486C-A8C5-ECC9F3942E4B}">
                <a14:imgProps xmlns:a14="http://schemas.microsoft.com/office/drawing/2010/main">
                  <a14:imgLayer r:embed="rId4">
                    <a14:imgEffect>
                      <a14:backgroundRemoval t="10000" b="90000" l="14352" r="85648"/>
                    </a14:imgEffect>
                  </a14:imgLayer>
                </a14:imgProps>
              </a:ext>
              <a:ext uri="{28A0092B-C50C-407E-A947-70E740481C1C}">
                <a14:useLocalDpi xmlns:a14="http://schemas.microsoft.com/office/drawing/2010/main" val="0"/>
              </a:ext>
            </a:extLst>
          </a:blip>
          <a:srcRect l="13472" r="13472"/>
          <a:stretch>
            <a:fillRect/>
          </a:stretch>
        </p:blipFill>
        <p:spPr>
          <a:xfrm flipH="1">
            <a:off x="-1117970" y="7239000"/>
            <a:ext cx="552094" cy="8636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67322C2E-DB65-4EF3-BB6B-5C0B7BFA10E0}"/>
              </a:ext>
            </a:extLst>
          </p:cNvPr>
          <p:cNvPicPr>
            <a:picLocks noChangeAspect="1"/>
          </p:cNvPicPr>
          <p:nvPr/>
        </p:nvPicPr>
        <p:blipFill>
          <a:blip r:embed="rId5"/>
          <a:stretch>
            <a:fillRect/>
          </a:stretch>
        </p:blipFill>
        <p:spPr>
          <a:xfrm flipH="1">
            <a:off x="-571493" y="6288747"/>
            <a:ext cx="5510265" cy="7628408"/>
          </a:xfrm>
          <a:prstGeom prst="rect">
            <a:avLst/>
          </a:prstGeom>
        </p:spPr>
      </p:pic>
      <p:sp>
        <p:nvSpPr>
          <p:cNvPr id="28" name="Subtitle 2">
            <a:extLst>
              <a:ext uri="{FF2B5EF4-FFF2-40B4-BE49-F238E27FC236}">
                <a16:creationId xmlns:a16="http://schemas.microsoft.com/office/drawing/2014/main" id="{E9F80DB8-54D5-F049-945C-A046008DF263}"/>
              </a:ext>
            </a:extLst>
          </p:cNvPr>
          <p:cNvSpPr txBox="1">
            <a:spLocks/>
          </p:cNvSpPr>
          <p:nvPr/>
        </p:nvSpPr>
        <p:spPr>
          <a:xfrm>
            <a:off x="4005789" y="11946999"/>
            <a:ext cx="10518523" cy="143835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3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Best-Selling Author, Dr. Dorian R. Williams, Sr.</a:t>
            </a:r>
          </a:p>
          <a:p>
            <a:pPr algn="l">
              <a:lnSpc>
                <a:spcPct val="100000"/>
              </a:lnSpc>
            </a:pPr>
            <a:r>
              <a:rPr lang="en-US" sz="3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www.StrategyBrother.com          210.838.9910</a:t>
            </a:r>
          </a:p>
        </p:txBody>
      </p:sp>
      <p:pic>
        <p:nvPicPr>
          <p:cNvPr id="16" name="Picture 15" descr="A picture containing food, drawing, room&#10;&#10;Description automatically generated">
            <a:extLst>
              <a:ext uri="{FF2B5EF4-FFF2-40B4-BE49-F238E27FC236}">
                <a16:creationId xmlns:a16="http://schemas.microsoft.com/office/drawing/2014/main" id="{04918806-66C7-40BF-AA1A-684C465D2370}"/>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7519" b="92763" l="9968" r="89708">
                        <a14:foregroundMark x1="72690" y1="18233" x2="51459" y2="11278"/>
                        <a14:foregroundMark x1="51459" y1="11278" x2="31118" y2="12594"/>
                        <a14:foregroundMark x1="60697" y1="10056" x2="51459" y2="7895"/>
                        <a14:foregroundMark x1="51459" y1="7895" x2="43841" y2="8741"/>
                        <a14:foregroundMark x1="49514" y1="8741" x2="42382" y2="8741"/>
                        <a14:foregroundMark x1="69692" y1="16071" x2="63695" y2="10902"/>
                        <a14:foregroundMark x1="76013" y1="80263" x2="66694" y2="82519"/>
                        <a14:foregroundMark x1="66694" y1="82519" x2="61021" y2="90602"/>
                        <a14:foregroundMark x1="61021" y1="90602" x2="32334" y2="87876"/>
                        <a14:foregroundMark x1="32334" y1="87876" x2="24797" y2="78947"/>
                        <a14:foregroundMark x1="46840" y1="84211" x2="51702" y2="84586"/>
                        <a14:foregroundMark x1="56564" y1="57707" x2="46596" y2="56391"/>
                        <a14:foregroundMark x1="46596" y1="56391" x2="38250" y2="46429"/>
                        <a14:foregroundMark x1="71961" y1="82895" x2="63209" y2="84586"/>
                        <a14:foregroundMark x1="63209" y1="84586" x2="46029" y2="93609"/>
                        <a14:foregroundMark x1="46029" y1="93609" x2="37196" y2="89756"/>
                        <a14:foregroundMark x1="37196" y1="89756" x2="16288" y2="66823"/>
                        <a14:foregroundMark x1="16288" y1="66823" x2="14668" y2="56391"/>
                        <a14:foregroundMark x1="14668" y1="56391" x2="20665" y2="24624"/>
                        <a14:foregroundMark x1="20665" y1="24624" x2="42626" y2="27632"/>
                        <a14:foregroundMark x1="42626" y1="27632" x2="47488" y2="18139"/>
                        <a14:foregroundMark x1="47488" y1="18139" x2="56078" y2="12594"/>
                        <a14:foregroundMark x1="56078" y1="12594" x2="47650" y2="7519"/>
                        <a14:foregroundMark x1="47650" y1="7519" x2="43841" y2="9117"/>
                        <a14:foregroundMark x1="71961" y1="85902" x2="71961" y2="85902"/>
                        <a14:foregroundMark x1="70827" y1="85526" x2="70827" y2="85526"/>
                        <a14:foregroundMark x1="67099" y1="86372" x2="60292" y2="92763"/>
                        <a14:foregroundMark x1="60292" y1="92763" x2="46110" y2="92011"/>
                      </a14:backgroundRemoval>
                    </a14:imgEffect>
                  </a14:imgLayer>
                </a14:imgProps>
              </a:ext>
              <a:ext uri="{28A0092B-C50C-407E-A947-70E740481C1C}">
                <a14:useLocalDpi xmlns:a14="http://schemas.microsoft.com/office/drawing/2010/main" val="0"/>
              </a:ext>
            </a:extLst>
          </a:blip>
          <a:stretch>
            <a:fillRect/>
          </a:stretch>
        </p:blipFill>
        <p:spPr>
          <a:xfrm>
            <a:off x="13911040" y="8987759"/>
            <a:ext cx="2587371" cy="2230927"/>
          </a:xfrm>
          <a:prstGeom prst="rect">
            <a:avLst/>
          </a:prstGeom>
          <a:ln>
            <a:noFill/>
          </a:ln>
          <a:effectLst>
            <a:outerShdw blurRad="292100" dist="139700" dir="2700000" algn="tl" rotWithShape="0">
              <a:srgbClr val="333333">
                <a:alpha val="65000"/>
              </a:srgbClr>
            </a:outerShdw>
          </a:effectLst>
        </p:spPr>
      </p:pic>
      <p:pic>
        <p:nvPicPr>
          <p:cNvPr id="21" name="Picture 20" descr="A picture containing mirror, drawing&#10;&#10;Description automatically generated">
            <a:extLst>
              <a:ext uri="{FF2B5EF4-FFF2-40B4-BE49-F238E27FC236}">
                <a16:creationId xmlns:a16="http://schemas.microsoft.com/office/drawing/2014/main" id="{78F16680-CE2B-4773-AE62-C0DB180BD60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152865" y="7848615"/>
            <a:ext cx="2390253" cy="2390253"/>
          </a:xfrm>
          <a:prstGeom prst="ellipse">
            <a:avLst/>
          </a:prstGeom>
          <a:ln>
            <a:noFill/>
          </a:ln>
          <a:effectLst>
            <a:softEdge rad="112500"/>
          </a:effectLst>
        </p:spPr>
      </p:pic>
      <p:pic>
        <p:nvPicPr>
          <p:cNvPr id="3" name="Picture 2" descr="A close up of a newspaper&#10;&#10;Description automatically generated">
            <a:extLst>
              <a:ext uri="{FF2B5EF4-FFF2-40B4-BE49-F238E27FC236}">
                <a16:creationId xmlns:a16="http://schemas.microsoft.com/office/drawing/2014/main" id="{7496A29D-8386-45AD-836C-17834CEDC4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10573" y="1996852"/>
            <a:ext cx="11509234" cy="8890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light&#10;&#10;Description automatically generated">
            <a:extLst>
              <a:ext uri="{FF2B5EF4-FFF2-40B4-BE49-F238E27FC236}">
                <a16:creationId xmlns:a16="http://schemas.microsoft.com/office/drawing/2014/main" id="{301EF0D7-E93E-429A-A8DC-AEF0D3E2C0E0}"/>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747822" y="2331904"/>
            <a:ext cx="7417252" cy="7417252"/>
          </a:xfrm>
          <a:prstGeom prst="rect">
            <a:avLst/>
          </a:prstGeom>
        </p:spPr>
      </p:pic>
      <p:pic>
        <p:nvPicPr>
          <p:cNvPr id="17" name="Picture 16" descr="A close up of text on a white background&#10;&#10;Description automatically generated">
            <a:extLst>
              <a:ext uri="{FF2B5EF4-FFF2-40B4-BE49-F238E27FC236}">
                <a16:creationId xmlns:a16="http://schemas.microsoft.com/office/drawing/2014/main" id="{0C9063EC-DB51-47DD-8765-8FD7119461CE}"/>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4063" b="93438" l="31875" r="64167">
                        <a14:foregroundMark x1="53333" y1="11641" x2="46458" y2="9141"/>
                        <a14:foregroundMark x1="52188" y1="15547" x2="46875" y2="14766"/>
                        <a14:foregroundMark x1="46875" y1="14766" x2="42188" y2="12422"/>
                        <a14:foregroundMark x1="42188" y1="12422" x2="40417" y2="10000"/>
                        <a14:foregroundMark x1="43818" y1="8031" x2="39167" y2="6016"/>
                        <a14:foregroundMark x1="39167" y1="6016" x2="37813" y2="4063"/>
                        <a14:foregroundMark x1="45104" y1="18281" x2="40729" y2="15703"/>
                        <a14:foregroundMark x1="43750" y1="19063" x2="42708" y2="23203"/>
                        <a14:foregroundMark x1="42708" y1="23203" x2="43333" y2="31953"/>
                        <a14:foregroundMark x1="56979" y1="40625" x2="51563" y2="42109"/>
                        <a14:foregroundMark x1="49740" y1="41903" x2="46042" y2="41484"/>
                        <a14:foregroundMark x1="51563" y1="42109" x2="50205" y2="41955"/>
                        <a14:foregroundMark x1="45184" y1="40905" x2="41875" y2="38672"/>
                        <a14:foregroundMark x1="46042" y1="41484" x2="45249" y2="40949"/>
                        <a14:foregroundMark x1="45812" y1="38559" x2="47292" y2="38516"/>
                        <a14:foregroundMark x1="41875" y1="38672" x2="43566" y2="38623"/>
                        <a14:foregroundMark x1="47292" y1="38516" x2="51875" y2="41016"/>
                        <a14:foregroundMark x1="51875" y1="41016" x2="51875" y2="41016"/>
                        <a14:foregroundMark x1="42500" y1="49922" x2="41771" y2="50000"/>
                        <a14:foregroundMark x1="52604" y1="55234" x2="51771" y2="54688"/>
                        <a14:foregroundMark x1="53021" y1="68906" x2="53125" y2="69219"/>
                        <a14:foregroundMark x1="43438" y1="90313" x2="47813" y2="92891"/>
                        <a14:foregroundMark x1="47813" y1="92891" x2="51250" y2="93438"/>
                        <a14:foregroundMark x1="51979" y1="82813" x2="52708" y2="82031"/>
                        <a14:backgroundMark x1="44896" y1="9609" x2="41771" y2="8672"/>
                        <a14:backgroundMark x1="42083" y1="5313" x2="40313" y2="4453"/>
                        <a14:backgroundMark x1="42083" y1="17109" x2="41563" y2="17266"/>
                        <a14:backgroundMark x1="52812" y1="44063" x2="51979" y2="43125"/>
                        <a14:backgroundMark x1="48646" y1="40391" x2="44167" y2="39453"/>
                        <a14:backgroundMark x1="55313" y1="55000" x2="53438" y2="54219"/>
                        <a14:backgroundMark x1="47292" y1="77266" x2="44792" y2="76563"/>
                        <a14:backgroundMark x1="44583" y1="87578" x2="44271" y2="86953"/>
                      </a14:backgroundRemoval>
                    </a14:imgEffect>
                  </a14:imgLayer>
                </a14:imgProps>
              </a:ext>
              <a:ext uri="{28A0092B-C50C-407E-A947-70E740481C1C}">
                <a14:useLocalDpi xmlns:a14="http://schemas.microsoft.com/office/drawing/2010/main" val="0"/>
              </a:ext>
            </a:extLst>
          </a:blip>
          <a:srcRect l="27961" r="31715"/>
          <a:stretch/>
        </p:blipFill>
        <p:spPr>
          <a:xfrm rot="16391955">
            <a:off x="5800283" y="7746230"/>
            <a:ext cx="2468373" cy="7740240"/>
          </a:xfrm>
          <a:prstGeom prst="rect">
            <a:avLst/>
          </a:prstGeom>
        </p:spPr>
      </p:pic>
    </p:spTree>
    <p:extLst>
      <p:ext uri="{BB962C8B-B14F-4D97-AF65-F5344CB8AC3E}">
        <p14:creationId xmlns:p14="http://schemas.microsoft.com/office/powerpoint/2010/main" val="340675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CE73624C-6293-C243-8C18-D1015BFA08CB}"/>
              </a:ext>
            </a:extLst>
          </p:cNvPr>
          <p:cNvSpPr>
            <a:spLocks noGrp="1"/>
          </p:cNvSpPr>
          <p:nvPr>
            <p:ph type="pic" sz="quarter" idx="14"/>
          </p:nvPr>
        </p:nvSpPr>
        <p:spPr/>
      </p:sp>
      <p:sp>
        <p:nvSpPr>
          <p:cNvPr id="87" name="Rectangle 86">
            <a:extLst>
              <a:ext uri="{FF2B5EF4-FFF2-40B4-BE49-F238E27FC236}">
                <a16:creationId xmlns:a16="http://schemas.microsoft.com/office/drawing/2014/main" id="{F181516C-5AA9-DC4B-88A5-EC9101610D75}"/>
              </a:ext>
            </a:extLst>
          </p:cNvPr>
          <p:cNvSpPr/>
          <p:nvPr/>
        </p:nvSpPr>
        <p:spPr>
          <a:xfrm rot="10800000" flipV="1">
            <a:off x="17253" y="-82367"/>
            <a:ext cx="24377650" cy="909317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nvGrpSpPr>
          <p:cNvPr id="4" name="Group 3">
            <a:extLst>
              <a:ext uri="{FF2B5EF4-FFF2-40B4-BE49-F238E27FC236}">
                <a16:creationId xmlns:a16="http://schemas.microsoft.com/office/drawing/2014/main" id="{6E55011D-D77C-954A-BA82-1CB49D09892E}"/>
              </a:ext>
            </a:extLst>
          </p:cNvPr>
          <p:cNvGrpSpPr/>
          <p:nvPr/>
        </p:nvGrpSpPr>
        <p:grpSpPr>
          <a:xfrm>
            <a:off x="-1" y="9093176"/>
            <a:ext cx="24377649" cy="4622824"/>
            <a:chOff x="0" y="4114800"/>
            <a:chExt cx="20848320" cy="5011750"/>
          </a:xfrm>
        </p:grpSpPr>
        <p:sp>
          <p:nvSpPr>
            <p:cNvPr id="34" name="Rectangle 33">
              <a:extLst>
                <a:ext uri="{FF2B5EF4-FFF2-40B4-BE49-F238E27FC236}">
                  <a16:creationId xmlns:a16="http://schemas.microsoft.com/office/drawing/2014/main" id="{4FF36A14-3F89-5249-937E-21614BD3C314}"/>
                </a:ext>
              </a:extLst>
            </p:cNvPr>
            <p:cNvSpPr/>
            <p:nvPr/>
          </p:nvSpPr>
          <p:spPr>
            <a:xfrm>
              <a:off x="0" y="4114800"/>
              <a:ext cx="5212080" cy="501175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0405420-8FB8-5D4A-9B69-27DE3228EEE9}"/>
                </a:ext>
              </a:extLst>
            </p:cNvPr>
            <p:cNvSpPr/>
            <p:nvPr/>
          </p:nvSpPr>
          <p:spPr>
            <a:xfrm>
              <a:off x="5212080" y="4114800"/>
              <a:ext cx="5212080" cy="501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0603AD6-D6C8-5E47-A807-C96FDFDA6C4C}"/>
                </a:ext>
              </a:extLst>
            </p:cNvPr>
            <p:cNvSpPr/>
            <p:nvPr/>
          </p:nvSpPr>
          <p:spPr>
            <a:xfrm>
              <a:off x="10424160" y="4114800"/>
              <a:ext cx="5212080" cy="501175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63FFF15-53BC-7A4A-8FC4-2F57AAEE548B}"/>
                </a:ext>
              </a:extLst>
            </p:cNvPr>
            <p:cNvSpPr/>
            <p:nvPr/>
          </p:nvSpPr>
          <p:spPr>
            <a:xfrm>
              <a:off x="15636240" y="4114800"/>
              <a:ext cx="5212080" cy="501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D5F5E25-EABE-2846-8EEF-711BE6F75C74}"/>
              </a:ext>
            </a:extLst>
          </p:cNvPr>
          <p:cNvGrpSpPr/>
          <p:nvPr/>
        </p:nvGrpSpPr>
        <p:grpSpPr>
          <a:xfrm>
            <a:off x="20278457" y="10241280"/>
            <a:ext cx="2054038" cy="2368262"/>
            <a:chOff x="6939292" y="3247218"/>
            <a:chExt cx="320040" cy="368999"/>
          </a:xfrm>
          <a:solidFill>
            <a:schemeClr val="bg1"/>
          </a:solidFill>
        </p:grpSpPr>
        <p:sp>
          <p:nvSpPr>
            <p:cNvPr id="36" name="Freeform 35">
              <a:extLst>
                <a:ext uri="{FF2B5EF4-FFF2-40B4-BE49-F238E27FC236}">
                  <a16:creationId xmlns:a16="http://schemas.microsoft.com/office/drawing/2014/main" id="{16F2FF7D-90CF-4045-9120-EA7D4E24B329}"/>
                </a:ext>
              </a:extLst>
            </p:cNvPr>
            <p:cNvSpPr/>
            <p:nvPr/>
          </p:nvSpPr>
          <p:spPr>
            <a:xfrm>
              <a:off x="6939292" y="3247218"/>
              <a:ext cx="320040" cy="368999"/>
            </a:xfrm>
            <a:custGeom>
              <a:avLst/>
              <a:gdLst/>
              <a:ahLst/>
              <a:cxnLst>
                <a:cxn ang="3cd4">
                  <a:pos x="hc" y="t"/>
                </a:cxn>
                <a:cxn ang="cd2">
                  <a:pos x="l" y="vc"/>
                </a:cxn>
                <a:cxn ang="cd4">
                  <a:pos x="hc" y="b"/>
                </a:cxn>
                <a:cxn ang="0">
                  <a:pos x="r" y="vc"/>
                </a:cxn>
              </a:cxnLst>
              <a:rect l="l" t="t" r="r" b="b"/>
              <a:pathLst>
                <a:path w="890" h="1026">
                  <a:moveTo>
                    <a:pt x="446" y="55"/>
                  </a:moveTo>
                  <a:cubicBezTo>
                    <a:pt x="440" y="55"/>
                    <a:pt x="435" y="57"/>
                    <a:pt x="430" y="60"/>
                  </a:cubicBezTo>
                  <a:cubicBezTo>
                    <a:pt x="376" y="100"/>
                    <a:pt x="259" y="168"/>
                    <a:pt x="80" y="182"/>
                  </a:cubicBezTo>
                  <a:cubicBezTo>
                    <a:pt x="73" y="183"/>
                    <a:pt x="66" y="186"/>
                    <a:pt x="61" y="192"/>
                  </a:cubicBezTo>
                  <a:cubicBezTo>
                    <a:pt x="57" y="198"/>
                    <a:pt x="54" y="205"/>
                    <a:pt x="55" y="212"/>
                  </a:cubicBezTo>
                  <a:cubicBezTo>
                    <a:pt x="67" y="329"/>
                    <a:pt x="107" y="619"/>
                    <a:pt x="230" y="799"/>
                  </a:cubicBezTo>
                  <a:cubicBezTo>
                    <a:pt x="287" y="883"/>
                    <a:pt x="408" y="949"/>
                    <a:pt x="445" y="968"/>
                  </a:cubicBezTo>
                  <a:cubicBezTo>
                    <a:pt x="483" y="949"/>
                    <a:pt x="604" y="883"/>
                    <a:pt x="661" y="800"/>
                  </a:cubicBezTo>
                  <a:cubicBezTo>
                    <a:pt x="783" y="620"/>
                    <a:pt x="824" y="327"/>
                    <a:pt x="835" y="210"/>
                  </a:cubicBezTo>
                  <a:cubicBezTo>
                    <a:pt x="836" y="203"/>
                    <a:pt x="834" y="196"/>
                    <a:pt x="829" y="190"/>
                  </a:cubicBezTo>
                  <a:cubicBezTo>
                    <a:pt x="824" y="184"/>
                    <a:pt x="817" y="181"/>
                    <a:pt x="810" y="180"/>
                  </a:cubicBezTo>
                  <a:cubicBezTo>
                    <a:pt x="632" y="168"/>
                    <a:pt x="516" y="100"/>
                    <a:pt x="462" y="60"/>
                  </a:cubicBezTo>
                  <a:cubicBezTo>
                    <a:pt x="457" y="57"/>
                    <a:pt x="452" y="55"/>
                    <a:pt x="446" y="55"/>
                  </a:cubicBezTo>
                  <a:close/>
                  <a:moveTo>
                    <a:pt x="434" y="974"/>
                  </a:moveTo>
                  <a:close/>
                  <a:moveTo>
                    <a:pt x="446" y="1026"/>
                  </a:moveTo>
                  <a:cubicBezTo>
                    <a:pt x="442" y="1026"/>
                    <a:pt x="438" y="1025"/>
                    <a:pt x="434" y="1024"/>
                  </a:cubicBezTo>
                  <a:cubicBezTo>
                    <a:pt x="427" y="1021"/>
                    <a:pt x="261" y="942"/>
                    <a:pt x="185" y="830"/>
                  </a:cubicBezTo>
                  <a:cubicBezTo>
                    <a:pt x="55" y="640"/>
                    <a:pt x="13" y="338"/>
                    <a:pt x="1" y="218"/>
                  </a:cubicBezTo>
                  <a:cubicBezTo>
                    <a:pt x="-2" y="195"/>
                    <a:pt x="5" y="174"/>
                    <a:pt x="19" y="157"/>
                  </a:cubicBezTo>
                  <a:cubicBezTo>
                    <a:pt x="34" y="139"/>
                    <a:pt x="54" y="129"/>
                    <a:pt x="76" y="127"/>
                  </a:cubicBezTo>
                  <a:cubicBezTo>
                    <a:pt x="241" y="115"/>
                    <a:pt x="348" y="52"/>
                    <a:pt x="398" y="16"/>
                  </a:cubicBezTo>
                  <a:cubicBezTo>
                    <a:pt x="427" y="-5"/>
                    <a:pt x="466" y="-5"/>
                    <a:pt x="495" y="16"/>
                  </a:cubicBezTo>
                  <a:cubicBezTo>
                    <a:pt x="543" y="52"/>
                    <a:pt x="649" y="114"/>
                    <a:pt x="814" y="126"/>
                  </a:cubicBezTo>
                  <a:cubicBezTo>
                    <a:pt x="836" y="127"/>
                    <a:pt x="856" y="137"/>
                    <a:pt x="871" y="155"/>
                  </a:cubicBezTo>
                  <a:cubicBezTo>
                    <a:pt x="885" y="172"/>
                    <a:pt x="892" y="193"/>
                    <a:pt x="890" y="216"/>
                  </a:cubicBezTo>
                  <a:cubicBezTo>
                    <a:pt x="878" y="337"/>
                    <a:pt x="836" y="640"/>
                    <a:pt x="706" y="831"/>
                  </a:cubicBezTo>
                  <a:cubicBezTo>
                    <a:pt x="630" y="942"/>
                    <a:pt x="464" y="1021"/>
                    <a:pt x="457" y="1024"/>
                  </a:cubicBezTo>
                  <a:cubicBezTo>
                    <a:pt x="453" y="1025"/>
                    <a:pt x="449" y="1026"/>
                    <a:pt x="446" y="10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7" name="Freeform 36">
              <a:extLst>
                <a:ext uri="{FF2B5EF4-FFF2-40B4-BE49-F238E27FC236}">
                  <a16:creationId xmlns:a16="http://schemas.microsoft.com/office/drawing/2014/main" id="{07812453-517E-994C-9376-D44E22C08963}"/>
                </a:ext>
              </a:extLst>
            </p:cNvPr>
            <p:cNvSpPr/>
            <p:nvPr/>
          </p:nvSpPr>
          <p:spPr>
            <a:xfrm>
              <a:off x="7039012" y="3422178"/>
              <a:ext cx="120600" cy="87120"/>
            </a:xfrm>
            <a:custGeom>
              <a:avLst/>
              <a:gdLst/>
              <a:ahLst/>
              <a:cxnLst>
                <a:cxn ang="3cd4">
                  <a:pos x="hc" y="t"/>
                </a:cxn>
                <a:cxn ang="cd2">
                  <a:pos x="l" y="vc"/>
                </a:cxn>
                <a:cxn ang="cd4">
                  <a:pos x="hc" y="b"/>
                </a:cxn>
                <a:cxn ang="0">
                  <a:pos x="r" y="vc"/>
                </a:cxn>
              </a:cxnLst>
              <a:rect l="l" t="t" r="r" b="b"/>
              <a:pathLst>
                <a:path w="336" h="243">
                  <a:moveTo>
                    <a:pt x="55" y="188"/>
                  </a:moveTo>
                  <a:lnTo>
                    <a:pt x="281" y="188"/>
                  </a:lnTo>
                  <a:lnTo>
                    <a:pt x="281" y="55"/>
                  </a:lnTo>
                  <a:lnTo>
                    <a:pt x="55" y="55"/>
                  </a:lnTo>
                  <a:close/>
                  <a:moveTo>
                    <a:pt x="293" y="243"/>
                  </a:moveTo>
                  <a:lnTo>
                    <a:pt x="43" y="243"/>
                  </a:lnTo>
                  <a:cubicBezTo>
                    <a:pt x="20" y="243"/>
                    <a:pt x="0" y="223"/>
                    <a:pt x="0" y="200"/>
                  </a:cubicBezTo>
                  <a:lnTo>
                    <a:pt x="0" y="43"/>
                  </a:lnTo>
                  <a:cubicBezTo>
                    <a:pt x="0" y="19"/>
                    <a:pt x="20" y="0"/>
                    <a:pt x="43" y="0"/>
                  </a:cubicBezTo>
                  <a:lnTo>
                    <a:pt x="293" y="0"/>
                  </a:lnTo>
                  <a:cubicBezTo>
                    <a:pt x="317" y="0"/>
                    <a:pt x="336" y="19"/>
                    <a:pt x="336" y="43"/>
                  </a:cubicBezTo>
                  <a:lnTo>
                    <a:pt x="336" y="200"/>
                  </a:lnTo>
                  <a:cubicBezTo>
                    <a:pt x="336" y="223"/>
                    <a:pt x="317" y="243"/>
                    <a:pt x="293" y="24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8" name="Freeform 37">
              <a:extLst>
                <a:ext uri="{FF2B5EF4-FFF2-40B4-BE49-F238E27FC236}">
                  <a16:creationId xmlns:a16="http://schemas.microsoft.com/office/drawing/2014/main" id="{C2CCC3BE-4FF7-8E4D-980C-5586D2836322}"/>
                </a:ext>
              </a:extLst>
            </p:cNvPr>
            <p:cNvSpPr/>
            <p:nvPr/>
          </p:nvSpPr>
          <p:spPr>
            <a:xfrm>
              <a:off x="7048372" y="3354498"/>
              <a:ext cx="101880" cy="87120"/>
            </a:xfrm>
            <a:custGeom>
              <a:avLst/>
              <a:gdLst/>
              <a:ahLst/>
              <a:cxnLst>
                <a:cxn ang="3cd4">
                  <a:pos x="hc" y="t"/>
                </a:cxn>
                <a:cxn ang="cd2">
                  <a:pos x="l" y="vc"/>
                </a:cxn>
                <a:cxn ang="cd4">
                  <a:pos x="hc" y="b"/>
                </a:cxn>
                <a:cxn ang="0">
                  <a:pos x="r" y="vc"/>
                </a:cxn>
              </a:cxnLst>
              <a:rect l="l" t="t" r="r" b="b"/>
              <a:pathLst>
                <a:path w="284" h="243">
                  <a:moveTo>
                    <a:pt x="256" y="243"/>
                  </a:moveTo>
                  <a:cubicBezTo>
                    <a:pt x="241" y="243"/>
                    <a:pt x="229" y="231"/>
                    <a:pt x="229" y="215"/>
                  </a:cubicBezTo>
                  <a:lnTo>
                    <a:pt x="228" y="142"/>
                  </a:lnTo>
                  <a:cubicBezTo>
                    <a:pt x="228" y="94"/>
                    <a:pt x="190" y="55"/>
                    <a:pt x="142" y="55"/>
                  </a:cubicBezTo>
                  <a:cubicBezTo>
                    <a:pt x="94" y="55"/>
                    <a:pt x="55" y="94"/>
                    <a:pt x="55" y="141"/>
                  </a:cubicBezTo>
                  <a:lnTo>
                    <a:pt x="55" y="215"/>
                  </a:lnTo>
                  <a:cubicBezTo>
                    <a:pt x="55" y="230"/>
                    <a:pt x="43" y="243"/>
                    <a:pt x="28" y="243"/>
                  </a:cubicBezTo>
                  <a:cubicBezTo>
                    <a:pt x="13" y="243"/>
                    <a:pt x="1" y="231"/>
                    <a:pt x="1" y="215"/>
                  </a:cubicBezTo>
                  <a:lnTo>
                    <a:pt x="0" y="142"/>
                  </a:lnTo>
                  <a:cubicBezTo>
                    <a:pt x="0" y="63"/>
                    <a:pt x="64" y="0"/>
                    <a:pt x="142" y="0"/>
                  </a:cubicBezTo>
                  <a:cubicBezTo>
                    <a:pt x="220" y="0"/>
                    <a:pt x="283" y="63"/>
                    <a:pt x="283" y="141"/>
                  </a:cubicBezTo>
                  <a:lnTo>
                    <a:pt x="284" y="215"/>
                  </a:lnTo>
                  <a:cubicBezTo>
                    <a:pt x="284" y="230"/>
                    <a:pt x="272" y="243"/>
                    <a:pt x="256" y="24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74" name="Group 73">
            <a:extLst>
              <a:ext uri="{FF2B5EF4-FFF2-40B4-BE49-F238E27FC236}">
                <a16:creationId xmlns:a16="http://schemas.microsoft.com/office/drawing/2014/main" id="{13593FA7-51AF-7241-9B85-886F68FFD133}"/>
              </a:ext>
            </a:extLst>
          </p:cNvPr>
          <p:cNvGrpSpPr/>
          <p:nvPr/>
        </p:nvGrpSpPr>
        <p:grpSpPr>
          <a:xfrm>
            <a:off x="2169321" y="10536507"/>
            <a:ext cx="1765778" cy="1702790"/>
            <a:chOff x="5516932" y="4053978"/>
            <a:chExt cx="282600" cy="272520"/>
          </a:xfrm>
          <a:solidFill>
            <a:schemeClr val="bg2"/>
          </a:solidFill>
        </p:grpSpPr>
        <p:sp>
          <p:nvSpPr>
            <p:cNvPr id="75" name="Freeform 74">
              <a:extLst>
                <a:ext uri="{FF2B5EF4-FFF2-40B4-BE49-F238E27FC236}">
                  <a16:creationId xmlns:a16="http://schemas.microsoft.com/office/drawing/2014/main" id="{EDE1CB1C-A462-F049-B99A-985A8FD65FB7}"/>
                </a:ext>
              </a:extLst>
            </p:cNvPr>
            <p:cNvSpPr/>
            <p:nvPr/>
          </p:nvSpPr>
          <p:spPr>
            <a:xfrm>
              <a:off x="5516932" y="4053978"/>
              <a:ext cx="19440" cy="272520"/>
            </a:xfrm>
            <a:custGeom>
              <a:avLst/>
              <a:gdLst/>
              <a:ahLst/>
              <a:cxnLst>
                <a:cxn ang="3cd4">
                  <a:pos x="hc" y="t"/>
                </a:cxn>
                <a:cxn ang="cd2">
                  <a:pos x="l" y="vc"/>
                </a:cxn>
                <a:cxn ang="cd4">
                  <a:pos x="hc" y="b"/>
                </a:cxn>
                <a:cxn ang="0">
                  <a:pos x="r" y="vc"/>
                </a:cxn>
              </a:cxnLst>
              <a:rect l="l" t="t" r="r" b="b"/>
              <a:pathLst>
                <a:path w="55" h="758">
                  <a:moveTo>
                    <a:pt x="27" y="758"/>
                  </a:moveTo>
                  <a:cubicBezTo>
                    <a:pt x="12" y="758"/>
                    <a:pt x="0" y="745"/>
                    <a:pt x="0" y="730"/>
                  </a:cubicBezTo>
                  <a:lnTo>
                    <a:pt x="0" y="28"/>
                  </a:lnTo>
                  <a:cubicBezTo>
                    <a:pt x="0" y="13"/>
                    <a:pt x="12" y="0"/>
                    <a:pt x="27" y="0"/>
                  </a:cubicBezTo>
                  <a:cubicBezTo>
                    <a:pt x="42" y="0"/>
                    <a:pt x="55" y="13"/>
                    <a:pt x="55" y="28"/>
                  </a:cubicBezTo>
                  <a:lnTo>
                    <a:pt x="55" y="730"/>
                  </a:lnTo>
                  <a:cubicBezTo>
                    <a:pt x="55" y="745"/>
                    <a:pt x="42" y="758"/>
                    <a:pt x="27" y="75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0" name="Freeform 79">
              <a:extLst>
                <a:ext uri="{FF2B5EF4-FFF2-40B4-BE49-F238E27FC236}">
                  <a16:creationId xmlns:a16="http://schemas.microsoft.com/office/drawing/2014/main" id="{6FB5273B-6F5F-F646-996F-C8A89655CE3A}"/>
                </a:ext>
              </a:extLst>
            </p:cNvPr>
            <p:cNvSpPr/>
            <p:nvPr/>
          </p:nvSpPr>
          <p:spPr>
            <a:xfrm>
              <a:off x="5516932" y="4307058"/>
              <a:ext cx="271080" cy="19080"/>
            </a:xfrm>
            <a:custGeom>
              <a:avLst/>
              <a:gdLst/>
              <a:ahLst/>
              <a:cxnLst>
                <a:cxn ang="3cd4">
                  <a:pos x="hc" y="t"/>
                </a:cxn>
                <a:cxn ang="cd2">
                  <a:pos x="l" y="vc"/>
                </a:cxn>
                <a:cxn ang="cd4">
                  <a:pos x="hc" y="b"/>
                </a:cxn>
                <a:cxn ang="0">
                  <a:pos x="r" y="vc"/>
                </a:cxn>
              </a:cxnLst>
              <a:rect l="l" t="t" r="r" b="b"/>
              <a:pathLst>
                <a:path w="754" h="54">
                  <a:moveTo>
                    <a:pt x="727" y="54"/>
                  </a:moveTo>
                  <a:lnTo>
                    <a:pt x="27" y="54"/>
                  </a:lnTo>
                  <a:cubicBezTo>
                    <a:pt x="12" y="54"/>
                    <a:pt x="0" y="42"/>
                    <a:pt x="0" y="27"/>
                  </a:cubicBezTo>
                  <a:cubicBezTo>
                    <a:pt x="0" y="12"/>
                    <a:pt x="12" y="0"/>
                    <a:pt x="27" y="0"/>
                  </a:cubicBezTo>
                  <a:lnTo>
                    <a:pt x="727" y="0"/>
                  </a:lnTo>
                  <a:cubicBezTo>
                    <a:pt x="742" y="0"/>
                    <a:pt x="754" y="12"/>
                    <a:pt x="754" y="27"/>
                  </a:cubicBezTo>
                  <a:cubicBezTo>
                    <a:pt x="754" y="42"/>
                    <a:pt x="742" y="54"/>
                    <a:pt x="727" y="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1" name="Freeform 80">
              <a:extLst>
                <a:ext uri="{FF2B5EF4-FFF2-40B4-BE49-F238E27FC236}">
                  <a16:creationId xmlns:a16="http://schemas.microsoft.com/office/drawing/2014/main" id="{F0DC4BBB-35E2-8146-988F-2D312C54F8CC}"/>
                </a:ext>
              </a:extLst>
            </p:cNvPr>
            <p:cNvSpPr/>
            <p:nvPr/>
          </p:nvSpPr>
          <p:spPr>
            <a:xfrm>
              <a:off x="5553651" y="4105458"/>
              <a:ext cx="235440" cy="189360"/>
            </a:xfrm>
            <a:custGeom>
              <a:avLst/>
              <a:gdLst/>
              <a:ahLst/>
              <a:cxnLst>
                <a:cxn ang="3cd4">
                  <a:pos x="hc" y="t"/>
                </a:cxn>
                <a:cxn ang="cd2">
                  <a:pos x="l" y="vc"/>
                </a:cxn>
                <a:cxn ang="cd4">
                  <a:pos x="hc" y="b"/>
                </a:cxn>
                <a:cxn ang="0">
                  <a:pos x="r" y="vc"/>
                </a:cxn>
              </a:cxnLst>
              <a:rect l="l" t="t" r="r" b="b"/>
              <a:pathLst>
                <a:path w="655" h="527">
                  <a:moveTo>
                    <a:pt x="347" y="527"/>
                  </a:moveTo>
                  <a:cubicBezTo>
                    <a:pt x="339" y="527"/>
                    <a:pt x="331" y="523"/>
                    <a:pt x="325" y="516"/>
                  </a:cubicBezTo>
                  <a:lnTo>
                    <a:pt x="202" y="353"/>
                  </a:lnTo>
                  <a:lnTo>
                    <a:pt x="47" y="518"/>
                  </a:lnTo>
                  <a:cubicBezTo>
                    <a:pt x="37" y="529"/>
                    <a:pt x="19" y="530"/>
                    <a:pt x="8" y="519"/>
                  </a:cubicBezTo>
                  <a:cubicBezTo>
                    <a:pt x="-3" y="509"/>
                    <a:pt x="-3" y="492"/>
                    <a:pt x="7" y="480"/>
                  </a:cubicBezTo>
                  <a:lnTo>
                    <a:pt x="184" y="292"/>
                  </a:lnTo>
                  <a:cubicBezTo>
                    <a:pt x="189" y="286"/>
                    <a:pt x="197" y="283"/>
                    <a:pt x="205" y="283"/>
                  </a:cubicBezTo>
                  <a:cubicBezTo>
                    <a:pt x="213" y="284"/>
                    <a:pt x="221" y="288"/>
                    <a:pt x="226" y="294"/>
                  </a:cubicBezTo>
                  <a:lnTo>
                    <a:pt x="344" y="450"/>
                  </a:lnTo>
                  <a:lnTo>
                    <a:pt x="604" y="13"/>
                  </a:lnTo>
                  <a:cubicBezTo>
                    <a:pt x="612" y="0"/>
                    <a:pt x="629" y="-4"/>
                    <a:pt x="642" y="4"/>
                  </a:cubicBezTo>
                  <a:cubicBezTo>
                    <a:pt x="655" y="11"/>
                    <a:pt x="659" y="28"/>
                    <a:pt x="651" y="41"/>
                  </a:cubicBezTo>
                  <a:lnTo>
                    <a:pt x="371" y="513"/>
                  </a:lnTo>
                  <a:cubicBezTo>
                    <a:pt x="366" y="521"/>
                    <a:pt x="358" y="526"/>
                    <a:pt x="349" y="527"/>
                  </a:cubicBezTo>
                  <a:cubicBezTo>
                    <a:pt x="348" y="527"/>
                    <a:pt x="348" y="527"/>
                    <a:pt x="347" y="52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2" name="Freeform 81">
              <a:extLst>
                <a:ext uri="{FF2B5EF4-FFF2-40B4-BE49-F238E27FC236}">
                  <a16:creationId xmlns:a16="http://schemas.microsoft.com/office/drawing/2014/main" id="{1C70DBBE-DAA1-8846-AB22-6DE6F8352964}"/>
                </a:ext>
              </a:extLst>
            </p:cNvPr>
            <p:cNvSpPr/>
            <p:nvPr/>
          </p:nvSpPr>
          <p:spPr>
            <a:xfrm>
              <a:off x="5769292" y="4105458"/>
              <a:ext cx="30240" cy="54720"/>
            </a:xfrm>
            <a:custGeom>
              <a:avLst/>
              <a:gdLst/>
              <a:ahLst/>
              <a:cxnLst>
                <a:cxn ang="3cd4">
                  <a:pos x="hc" y="t"/>
                </a:cxn>
                <a:cxn ang="cd2">
                  <a:pos x="l" y="vc"/>
                </a:cxn>
                <a:cxn ang="cd4">
                  <a:pos x="hc" y="b"/>
                </a:cxn>
                <a:cxn ang="0">
                  <a:pos x="r" y="vc"/>
                </a:cxn>
              </a:cxnLst>
              <a:rect l="l" t="t" r="r" b="b"/>
              <a:pathLst>
                <a:path w="85" h="153">
                  <a:moveTo>
                    <a:pt x="58" y="153"/>
                  </a:moveTo>
                  <a:cubicBezTo>
                    <a:pt x="46" y="153"/>
                    <a:pt x="35" y="146"/>
                    <a:pt x="32" y="134"/>
                  </a:cubicBezTo>
                  <a:lnTo>
                    <a:pt x="1" y="35"/>
                  </a:lnTo>
                  <a:cubicBezTo>
                    <a:pt x="-3" y="21"/>
                    <a:pt x="5" y="5"/>
                    <a:pt x="20" y="1"/>
                  </a:cubicBezTo>
                  <a:cubicBezTo>
                    <a:pt x="34" y="-4"/>
                    <a:pt x="49" y="5"/>
                    <a:pt x="54" y="19"/>
                  </a:cubicBezTo>
                  <a:lnTo>
                    <a:pt x="84" y="118"/>
                  </a:lnTo>
                  <a:cubicBezTo>
                    <a:pt x="89" y="132"/>
                    <a:pt x="80" y="147"/>
                    <a:pt x="66" y="152"/>
                  </a:cubicBezTo>
                  <a:cubicBezTo>
                    <a:pt x="63" y="153"/>
                    <a:pt x="61" y="153"/>
                    <a:pt x="58" y="1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3" name="Freeform 82">
              <a:extLst>
                <a:ext uri="{FF2B5EF4-FFF2-40B4-BE49-F238E27FC236}">
                  <a16:creationId xmlns:a16="http://schemas.microsoft.com/office/drawing/2014/main" id="{2BFDDDE8-02DB-594B-A18D-6043E8FCFD94}"/>
                </a:ext>
              </a:extLst>
            </p:cNvPr>
            <p:cNvSpPr/>
            <p:nvPr/>
          </p:nvSpPr>
          <p:spPr>
            <a:xfrm>
              <a:off x="5734012" y="4105458"/>
              <a:ext cx="54720" cy="30240"/>
            </a:xfrm>
            <a:custGeom>
              <a:avLst/>
              <a:gdLst/>
              <a:ahLst/>
              <a:cxnLst>
                <a:cxn ang="3cd4">
                  <a:pos x="hc" y="t"/>
                </a:cxn>
                <a:cxn ang="cd2">
                  <a:pos x="l" y="vc"/>
                </a:cxn>
                <a:cxn ang="cd4">
                  <a:pos x="hc" y="b"/>
                </a:cxn>
                <a:cxn ang="0">
                  <a:pos x="r" y="vc"/>
                </a:cxn>
              </a:cxnLst>
              <a:rect l="l" t="t" r="r" b="b"/>
              <a:pathLst>
                <a:path w="153" h="85">
                  <a:moveTo>
                    <a:pt x="27" y="85"/>
                  </a:moveTo>
                  <a:cubicBezTo>
                    <a:pt x="15" y="85"/>
                    <a:pt x="4" y="77"/>
                    <a:pt x="1" y="65"/>
                  </a:cubicBezTo>
                  <a:cubicBezTo>
                    <a:pt x="-4" y="51"/>
                    <a:pt x="5" y="36"/>
                    <a:pt x="19" y="31"/>
                  </a:cubicBezTo>
                  <a:lnTo>
                    <a:pt x="118" y="1"/>
                  </a:lnTo>
                  <a:cubicBezTo>
                    <a:pt x="132" y="-4"/>
                    <a:pt x="147" y="5"/>
                    <a:pt x="152" y="19"/>
                  </a:cubicBezTo>
                  <a:cubicBezTo>
                    <a:pt x="156" y="34"/>
                    <a:pt x="148" y="49"/>
                    <a:pt x="134" y="53"/>
                  </a:cubicBezTo>
                  <a:lnTo>
                    <a:pt x="35" y="84"/>
                  </a:lnTo>
                  <a:cubicBezTo>
                    <a:pt x="32" y="84"/>
                    <a:pt x="30" y="85"/>
                    <a:pt x="27"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47" name="Group 46">
            <a:extLst>
              <a:ext uri="{FF2B5EF4-FFF2-40B4-BE49-F238E27FC236}">
                <a16:creationId xmlns:a16="http://schemas.microsoft.com/office/drawing/2014/main" id="{5B8FF973-DDCF-BF43-A561-CFCB1DB2FCFA}"/>
              </a:ext>
            </a:extLst>
          </p:cNvPr>
          <p:cNvGrpSpPr/>
          <p:nvPr/>
        </p:nvGrpSpPr>
        <p:grpSpPr>
          <a:xfrm>
            <a:off x="14222771" y="10212685"/>
            <a:ext cx="2185306" cy="2237076"/>
            <a:chOff x="8434769" y="10520005"/>
            <a:chExt cx="2259560" cy="2313091"/>
          </a:xfrm>
        </p:grpSpPr>
        <p:sp>
          <p:nvSpPr>
            <p:cNvPr id="54" name="Freeform 53">
              <a:extLst>
                <a:ext uri="{FF2B5EF4-FFF2-40B4-BE49-F238E27FC236}">
                  <a16:creationId xmlns:a16="http://schemas.microsoft.com/office/drawing/2014/main" id="{AA2006F4-B0BE-DE4F-8340-4B8A3669C2E6}"/>
                </a:ext>
              </a:extLst>
            </p:cNvPr>
            <p:cNvSpPr/>
            <p:nvPr/>
          </p:nvSpPr>
          <p:spPr>
            <a:xfrm>
              <a:off x="8434769" y="11240699"/>
              <a:ext cx="1970897" cy="1592397"/>
            </a:xfrm>
            <a:custGeom>
              <a:avLst/>
              <a:gdLst/>
              <a:ahLst/>
              <a:cxnLst>
                <a:cxn ang="3cd4">
                  <a:pos x="hc" y="t"/>
                </a:cxn>
                <a:cxn ang="cd2">
                  <a:pos x="l" y="vc"/>
                </a:cxn>
                <a:cxn ang="cd4">
                  <a:pos x="hc" y="b"/>
                </a:cxn>
                <a:cxn ang="0">
                  <a:pos x="r" y="vc"/>
                </a:cxn>
              </a:cxnLst>
              <a:rect l="l" t="t" r="r" b="b"/>
              <a:pathLst>
                <a:path w="1032" h="834">
                  <a:moveTo>
                    <a:pt x="767" y="760"/>
                  </a:moveTo>
                  <a:cubicBezTo>
                    <a:pt x="772" y="772"/>
                    <a:pt x="783" y="780"/>
                    <a:pt x="796" y="780"/>
                  </a:cubicBezTo>
                  <a:cubicBezTo>
                    <a:pt x="813" y="780"/>
                    <a:pt x="827" y="766"/>
                    <a:pt x="828" y="749"/>
                  </a:cubicBezTo>
                  <a:cubicBezTo>
                    <a:pt x="828" y="731"/>
                    <a:pt x="830" y="715"/>
                    <a:pt x="832" y="704"/>
                  </a:cubicBezTo>
                  <a:cubicBezTo>
                    <a:pt x="835" y="685"/>
                    <a:pt x="840" y="665"/>
                    <a:pt x="846" y="645"/>
                  </a:cubicBezTo>
                  <a:cubicBezTo>
                    <a:pt x="862" y="591"/>
                    <a:pt x="886" y="560"/>
                    <a:pt x="914" y="524"/>
                  </a:cubicBezTo>
                  <a:cubicBezTo>
                    <a:pt x="920" y="516"/>
                    <a:pt x="927" y="508"/>
                    <a:pt x="934" y="499"/>
                  </a:cubicBezTo>
                  <a:cubicBezTo>
                    <a:pt x="962" y="461"/>
                    <a:pt x="977" y="420"/>
                    <a:pt x="977" y="378"/>
                  </a:cubicBezTo>
                  <a:cubicBezTo>
                    <a:pt x="977" y="306"/>
                    <a:pt x="934" y="237"/>
                    <a:pt x="855" y="185"/>
                  </a:cubicBezTo>
                  <a:cubicBezTo>
                    <a:pt x="774" y="130"/>
                    <a:pt x="665" y="100"/>
                    <a:pt x="548" y="100"/>
                  </a:cubicBezTo>
                  <a:cubicBezTo>
                    <a:pt x="529" y="100"/>
                    <a:pt x="510" y="101"/>
                    <a:pt x="492" y="102"/>
                  </a:cubicBezTo>
                  <a:cubicBezTo>
                    <a:pt x="491" y="102"/>
                    <a:pt x="491" y="102"/>
                    <a:pt x="490" y="102"/>
                  </a:cubicBezTo>
                  <a:cubicBezTo>
                    <a:pt x="476" y="103"/>
                    <a:pt x="344" y="107"/>
                    <a:pt x="298" y="89"/>
                  </a:cubicBezTo>
                  <a:cubicBezTo>
                    <a:pt x="282" y="83"/>
                    <a:pt x="225" y="66"/>
                    <a:pt x="183" y="59"/>
                  </a:cubicBezTo>
                  <a:lnTo>
                    <a:pt x="240" y="128"/>
                  </a:lnTo>
                  <a:cubicBezTo>
                    <a:pt x="245" y="134"/>
                    <a:pt x="247" y="142"/>
                    <a:pt x="246" y="149"/>
                  </a:cubicBezTo>
                  <a:cubicBezTo>
                    <a:pt x="245" y="157"/>
                    <a:pt x="241" y="164"/>
                    <a:pt x="235" y="168"/>
                  </a:cubicBezTo>
                  <a:cubicBezTo>
                    <a:pt x="191" y="200"/>
                    <a:pt x="168" y="233"/>
                    <a:pt x="147" y="262"/>
                  </a:cubicBezTo>
                  <a:cubicBezTo>
                    <a:pt x="124" y="296"/>
                    <a:pt x="101" y="327"/>
                    <a:pt x="58" y="332"/>
                  </a:cubicBezTo>
                  <a:cubicBezTo>
                    <a:pt x="57" y="332"/>
                    <a:pt x="56" y="333"/>
                    <a:pt x="56" y="334"/>
                  </a:cubicBezTo>
                  <a:lnTo>
                    <a:pt x="55" y="431"/>
                  </a:lnTo>
                  <a:cubicBezTo>
                    <a:pt x="55" y="432"/>
                    <a:pt x="55" y="433"/>
                    <a:pt x="56" y="433"/>
                  </a:cubicBezTo>
                  <a:cubicBezTo>
                    <a:pt x="61" y="435"/>
                    <a:pt x="66" y="437"/>
                    <a:pt x="71" y="440"/>
                  </a:cubicBezTo>
                  <a:cubicBezTo>
                    <a:pt x="97" y="450"/>
                    <a:pt x="128" y="463"/>
                    <a:pt x="157" y="496"/>
                  </a:cubicBezTo>
                  <a:cubicBezTo>
                    <a:pt x="162" y="502"/>
                    <a:pt x="182" y="509"/>
                    <a:pt x="196" y="513"/>
                  </a:cubicBezTo>
                  <a:cubicBezTo>
                    <a:pt x="225" y="523"/>
                    <a:pt x="261" y="535"/>
                    <a:pt x="268" y="568"/>
                  </a:cubicBezTo>
                  <a:lnTo>
                    <a:pt x="311" y="759"/>
                  </a:lnTo>
                  <a:cubicBezTo>
                    <a:pt x="314" y="771"/>
                    <a:pt x="325" y="780"/>
                    <a:pt x="337" y="780"/>
                  </a:cubicBezTo>
                  <a:cubicBezTo>
                    <a:pt x="352" y="780"/>
                    <a:pt x="364" y="768"/>
                    <a:pt x="364" y="753"/>
                  </a:cubicBezTo>
                  <a:lnTo>
                    <a:pt x="364" y="635"/>
                  </a:lnTo>
                  <a:cubicBezTo>
                    <a:pt x="364" y="627"/>
                    <a:pt x="368" y="619"/>
                    <a:pt x="374" y="613"/>
                  </a:cubicBezTo>
                  <a:cubicBezTo>
                    <a:pt x="381" y="608"/>
                    <a:pt x="390" y="606"/>
                    <a:pt x="398" y="608"/>
                  </a:cubicBezTo>
                  <a:cubicBezTo>
                    <a:pt x="446" y="620"/>
                    <a:pt x="496" y="626"/>
                    <a:pt x="548" y="626"/>
                  </a:cubicBezTo>
                  <a:cubicBezTo>
                    <a:pt x="598" y="626"/>
                    <a:pt x="647" y="621"/>
                    <a:pt x="693" y="610"/>
                  </a:cubicBezTo>
                  <a:cubicBezTo>
                    <a:pt x="703" y="607"/>
                    <a:pt x="714" y="611"/>
                    <a:pt x="720" y="618"/>
                  </a:cubicBezTo>
                  <a:lnTo>
                    <a:pt x="735" y="635"/>
                  </a:lnTo>
                  <a:cubicBezTo>
                    <a:pt x="748" y="650"/>
                    <a:pt x="757" y="669"/>
                    <a:pt x="759" y="689"/>
                  </a:cubicBezTo>
                  <a:close/>
                  <a:moveTo>
                    <a:pt x="796" y="834"/>
                  </a:moveTo>
                  <a:cubicBezTo>
                    <a:pt x="758" y="834"/>
                    <a:pt x="725" y="810"/>
                    <a:pt x="714" y="774"/>
                  </a:cubicBezTo>
                  <a:cubicBezTo>
                    <a:pt x="713" y="773"/>
                    <a:pt x="713" y="771"/>
                    <a:pt x="713" y="769"/>
                  </a:cubicBezTo>
                  <a:lnTo>
                    <a:pt x="704" y="695"/>
                  </a:lnTo>
                  <a:cubicBezTo>
                    <a:pt x="703" y="686"/>
                    <a:pt x="700" y="678"/>
                    <a:pt x="694" y="671"/>
                  </a:cubicBezTo>
                  <a:lnTo>
                    <a:pt x="690" y="667"/>
                  </a:lnTo>
                  <a:cubicBezTo>
                    <a:pt x="644" y="676"/>
                    <a:pt x="597" y="681"/>
                    <a:pt x="548" y="681"/>
                  </a:cubicBezTo>
                  <a:cubicBezTo>
                    <a:pt x="504" y="681"/>
                    <a:pt x="461" y="677"/>
                    <a:pt x="419" y="669"/>
                  </a:cubicBezTo>
                  <a:lnTo>
                    <a:pt x="419" y="753"/>
                  </a:lnTo>
                  <a:cubicBezTo>
                    <a:pt x="419" y="798"/>
                    <a:pt x="382" y="834"/>
                    <a:pt x="337" y="834"/>
                  </a:cubicBezTo>
                  <a:cubicBezTo>
                    <a:pt x="299" y="834"/>
                    <a:pt x="266" y="808"/>
                    <a:pt x="257" y="771"/>
                  </a:cubicBezTo>
                  <a:lnTo>
                    <a:pt x="214" y="580"/>
                  </a:lnTo>
                  <a:cubicBezTo>
                    <a:pt x="210" y="575"/>
                    <a:pt x="190" y="569"/>
                    <a:pt x="179" y="565"/>
                  </a:cubicBezTo>
                  <a:cubicBezTo>
                    <a:pt x="155" y="558"/>
                    <a:pt x="131" y="550"/>
                    <a:pt x="116" y="532"/>
                  </a:cubicBezTo>
                  <a:cubicBezTo>
                    <a:pt x="95" y="509"/>
                    <a:pt x="72" y="499"/>
                    <a:pt x="50" y="490"/>
                  </a:cubicBezTo>
                  <a:cubicBezTo>
                    <a:pt x="45" y="488"/>
                    <a:pt x="39" y="486"/>
                    <a:pt x="33" y="483"/>
                  </a:cubicBezTo>
                  <a:cubicBezTo>
                    <a:pt x="13" y="474"/>
                    <a:pt x="0" y="453"/>
                    <a:pt x="0" y="431"/>
                  </a:cubicBezTo>
                  <a:lnTo>
                    <a:pt x="1" y="334"/>
                  </a:lnTo>
                  <a:cubicBezTo>
                    <a:pt x="2" y="305"/>
                    <a:pt x="23" y="281"/>
                    <a:pt x="52" y="278"/>
                  </a:cubicBezTo>
                  <a:cubicBezTo>
                    <a:pt x="70" y="276"/>
                    <a:pt x="81" y="261"/>
                    <a:pt x="102" y="231"/>
                  </a:cubicBezTo>
                  <a:cubicBezTo>
                    <a:pt x="120" y="206"/>
                    <a:pt x="143" y="174"/>
                    <a:pt x="180" y="142"/>
                  </a:cubicBezTo>
                  <a:lnTo>
                    <a:pt x="122" y="71"/>
                  </a:lnTo>
                  <a:cubicBezTo>
                    <a:pt x="110" y="56"/>
                    <a:pt x="109" y="35"/>
                    <a:pt x="120" y="19"/>
                  </a:cubicBezTo>
                  <a:cubicBezTo>
                    <a:pt x="131" y="4"/>
                    <a:pt x="149" y="-3"/>
                    <a:pt x="166" y="1"/>
                  </a:cubicBezTo>
                  <a:cubicBezTo>
                    <a:pt x="215" y="6"/>
                    <a:pt x="298" y="31"/>
                    <a:pt x="317" y="38"/>
                  </a:cubicBezTo>
                  <a:cubicBezTo>
                    <a:pt x="344" y="48"/>
                    <a:pt x="436" y="49"/>
                    <a:pt x="488" y="48"/>
                  </a:cubicBezTo>
                  <a:cubicBezTo>
                    <a:pt x="508" y="46"/>
                    <a:pt x="528" y="45"/>
                    <a:pt x="548" y="45"/>
                  </a:cubicBezTo>
                  <a:cubicBezTo>
                    <a:pt x="675" y="45"/>
                    <a:pt x="795" y="78"/>
                    <a:pt x="886" y="139"/>
                  </a:cubicBezTo>
                  <a:cubicBezTo>
                    <a:pt x="980" y="202"/>
                    <a:pt x="1032" y="287"/>
                    <a:pt x="1032" y="378"/>
                  </a:cubicBezTo>
                  <a:cubicBezTo>
                    <a:pt x="1032" y="431"/>
                    <a:pt x="1013" y="485"/>
                    <a:pt x="978" y="531"/>
                  </a:cubicBezTo>
                  <a:cubicBezTo>
                    <a:pt x="970" y="541"/>
                    <a:pt x="964" y="550"/>
                    <a:pt x="957" y="558"/>
                  </a:cubicBezTo>
                  <a:cubicBezTo>
                    <a:pt x="929" y="593"/>
                    <a:pt x="911" y="617"/>
                    <a:pt x="898" y="661"/>
                  </a:cubicBezTo>
                  <a:cubicBezTo>
                    <a:pt x="893" y="678"/>
                    <a:pt x="889" y="696"/>
                    <a:pt x="886" y="714"/>
                  </a:cubicBezTo>
                  <a:cubicBezTo>
                    <a:pt x="885" y="720"/>
                    <a:pt x="883" y="731"/>
                    <a:pt x="882" y="752"/>
                  </a:cubicBezTo>
                  <a:cubicBezTo>
                    <a:pt x="880" y="798"/>
                    <a:pt x="842" y="834"/>
                    <a:pt x="796" y="83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AE85F9D9-EC63-144B-91DD-E22EC3DC79EC}"/>
                </a:ext>
              </a:extLst>
            </p:cNvPr>
            <p:cNvSpPr/>
            <p:nvPr/>
          </p:nvSpPr>
          <p:spPr>
            <a:xfrm>
              <a:off x="10258475" y="11506417"/>
              <a:ext cx="435854" cy="302039"/>
            </a:xfrm>
            <a:custGeom>
              <a:avLst/>
              <a:gdLst/>
              <a:ahLst/>
              <a:cxnLst>
                <a:cxn ang="3cd4">
                  <a:pos x="hc" y="t"/>
                </a:cxn>
                <a:cxn ang="cd2">
                  <a:pos x="l" y="vc"/>
                </a:cxn>
                <a:cxn ang="cd4">
                  <a:pos x="hc" y="b"/>
                </a:cxn>
                <a:cxn ang="0">
                  <a:pos x="r" y="vc"/>
                </a:cxn>
              </a:cxnLst>
              <a:rect l="l" t="t" r="r" b="b"/>
              <a:pathLst>
                <a:path w="229" h="159">
                  <a:moveTo>
                    <a:pt x="120" y="41"/>
                  </a:moveTo>
                  <a:close/>
                  <a:moveTo>
                    <a:pt x="103" y="35"/>
                  </a:moveTo>
                  <a:cubicBezTo>
                    <a:pt x="103" y="35"/>
                    <a:pt x="102" y="35"/>
                    <a:pt x="101" y="35"/>
                  </a:cubicBezTo>
                  <a:cubicBezTo>
                    <a:pt x="95" y="36"/>
                    <a:pt x="91" y="39"/>
                    <a:pt x="88" y="45"/>
                  </a:cubicBezTo>
                  <a:cubicBezTo>
                    <a:pt x="85" y="53"/>
                    <a:pt x="84" y="59"/>
                    <a:pt x="87" y="62"/>
                  </a:cubicBezTo>
                  <a:cubicBezTo>
                    <a:pt x="91" y="67"/>
                    <a:pt x="100" y="70"/>
                    <a:pt x="111" y="71"/>
                  </a:cubicBezTo>
                  <a:cubicBezTo>
                    <a:pt x="113" y="69"/>
                    <a:pt x="116" y="65"/>
                    <a:pt x="117" y="62"/>
                  </a:cubicBezTo>
                  <a:cubicBezTo>
                    <a:pt x="121" y="55"/>
                    <a:pt x="122" y="48"/>
                    <a:pt x="120" y="40"/>
                  </a:cubicBezTo>
                  <a:cubicBezTo>
                    <a:pt x="118" y="38"/>
                    <a:pt x="111" y="35"/>
                    <a:pt x="103" y="35"/>
                  </a:cubicBezTo>
                  <a:close/>
                  <a:moveTo>
                    <a:pt x="18" y="159"/>
                  </a:moveTo>
                  <a:cubicBezTo>
                    <a:pt x="10" y="159"/>
                    <a:pt x="3" y="153"/>
                    <a:pt x="1" y="146"/>
                  </a:cubicBezTo>
                  <a:cubicBezTo>
                    <a:pt x="-2" y="136"/>
                    <a:pt x="4" y="127"/>
                    <a:pt x="13" y="124"/>
                  </a:cubicBezTo>
                  <a:cubicBezTo>
                    <a:pt x="27" y="120"/>
                    <a:pt x="53" y="111"/>
                    <a:pt x="77" y="98"/>
                  </a:cubicBezTo>
                  <a:cubicBezTo>
                    <a:pt x="70" y="94"/>
                    <a:pt x="64" y="89"/>
                    <a:pt x="60" y="84"/>
                  </a:cubicBezTo>
                  <a:cubicBezTo>
                    <a:pt x="52" y="74"/>
                    <a:pt x="45" y="57"/>
                    <a:pt x="56" y="31"/>
                  </a:cubicBezTo>
                  <a:cubicBezTo>
                    <a:pt x="65" y="10"/>
                    <a:pt x="83" y="-1"/>
                    <a:pt x="106" y="0"/>
                  </a:cubicBezTo>
                  <a:cubicBezTo>
                    <a:pt x="125" y="1"/>
                    <a:pt x="147" y="11"/>
                    <a:pt x="153" y="28"/>
                  </a:cubicBezTo>
                  <a:cubicBezTo>
                    <a:pt x="158" y="43"/>
                    <a:pt x="157" y="59"/>
                    <a:pt x="151" y="73"/>
                  </a:cubicBezTo>
                  <a:cubicBezTo>
                    <a:pt x="171" y="72"/>
                    <a:pt x="192" y="70"/>
                    <a:pt x="209" y="67"/>
                  </a:cubicBezTo>
                  <a:cubicBezTo>
                    <a:pt x="218" y="65"/>
                    <a:pt x="228" y="71"/>
                    <a:pt x="229" y="80"/>
                  </a:cubicBezTo>
                  <a:cubicBezTo>
                    <a:pt x="231" y="90"/>
                    <a:pt x="225" y="99"/>
                    <a:pt x="215" y="101"/>
                  </a:cubicBezTo>
                  <a:cubicBezTo>
                    <a:pt x="214" y="101"/>
                    <a:pt x="186" y="107"/>
                    <a:pt x="153" y="108"/>
                  </a:cubicBezTo>
                  <a:cubicBezTo>
                    <a:pt x="143" y="109"/>
                    <a:pt x="133" y="109"/>
                    <a:pt x="124" y="108"/>
                  </a:cubicBezTo>
                  <a:cubicBezTo>
                    <a:pt x="111" y="119"/>
                    <a:pt x="94" y="129"/>
                    <a:pt x="74" y="139"/>
                  </a:cubicBezTo>
                  <a:cubicBezTo>
                    <a:pt x="47" y="151"/>
                    <a:pt x="24" y="158"/>
                    <a:pt x="23" y="158"/>
                  </a:cubicBezTo>
                  <a:cubicBezTo>
                    <a:pt x="21" y="158"/>
                    <a:pt x="20" y="159"/>
                    <a:pt x="18" y="15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C003626E-5F29-464F-A15F-3681BA350762}"/>
                </a:ext>
              </a:extLst>
            </p:cNvPr>
            <p:cNvSpPr/>
            <p:nvPr/>
          </p:nvSpPr>
          <p:spPr>
            <a:xfrm>
              <a:off x="8836214" y="11747284"/>
              <a:ext cx="110875" cy="112787"/>
            </a:xfrm>
            <a:custGeom>
              <a:avLst/>
              <a:gdLst/>
              <a:ahLst/>
              <a:cxnLst>
                <a:cxn ang="3cd4">
                  <a:pos x="hc" y="t"/>
                </a:cxn>
                <a:cxn ang="cd2">
                  <a:pos x="l" y="vc"/>
                </a:cxn>
                <a:cxn ang="cd4">
                  <a:pos x="hc" y="b"/>
                </a:cxn>
                <a:cxn ang="0">
                  <a:pos x="r" y="vc"/>
                </a:cxn>
              </a:cxnLst>
              <a:rect l="l" t="t" r="r" b="b"/>
              <a:pathLst>
                <a:path w="59" h="60">
                  <a:moveTo>
                    <a:pt x="0" y="30"/>
                  </a:moveTo>
                  <a:cubicBezTo>
                    <a:pt x="0" y="14"/>
                    <a:pt x="13" y="0"/>
                    <a:pt x="30" y="0"/>
                  </a:cubicBezTo>
                  <a:cubicBezTo>
                    <a:pt x="46" y="0"/>
                    <a:pt x="59" y="14"/>
                    <a:pt x="59" y="30"/>
                  </a:cubicBezTo>
                  <a:cubicBezTo>
                    <a:pt x="59" y="46"/>
                    <a:pt x="46" y="60"/>
                    <a:pt x="30" y="60"/>
                  </a:cubicBezTo>
                  <a:cubicBezTo>
                    <a:pt x="13" y="60"/>
                    <a:pt x="0" y="46"/>
                    <a:pt x="0" y="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68E92356-E28D-7C42-9CE1-425E40D9627E}"/>
                </a:ext>
              </a:extLst>
            </p:cNvPr>
            <p:cNvSpPr/>
            <p:nvPr/>
          </p:nvSpPr>
          <p:spPr>
            <a:xfrm>
              <a:off x="9323682" y="11538915"/>
              <a:ext cx="483645" cy="147196"/>
            </a:xfrm>
            <a:custGeom>
              <a:avLst/>
              <a:gdLst/>
              <a:ahLst/>
              <a:cxnLst>
                <a:cxn ang="3cd4">
                  <a:pos x="hc" y="t"/>
                </a:cxn>
                <a:cxn ang="cd2">
                  <a:pos x="l" y="vc"/>
                </a:cxn>
                <a:cxn ang="cd4">
                  <a:pos x="hc" y="b"/>
                </a:cxn>
                <a:cxn ang="0">
                  <a:pos x="r" y="vc"/>
                </a:cxn>
              </a:cxnLst>
              <a:rect l="l" t="t" r="r" b="b"/>
              <a:pathLst>
                <a:path w="254" h="78">
                  <a:moveTo>
                    <a:pt x="226" y="78"/>
                  </a:moveTo>
                  <a:cubicBezTo>
                    <a:pt x="223" y="78"/>
                    <a:pt x="221" y="78"/>
                    <a:pt x="218" y="77"/>
                  </a:cubicBezTo>
                  <a:cubicBezTo>
                    <a:pt x="182" y="66"/>
                    <a:pt x="156" y="60"/>
                    <a:pt x="115" y="55"/>
                  </a:cubicBezTo>
                  <a:cubicBezTo>
                    <a:pt x="98" y="53"/>
                    <a:pt x="52" y="55"/>
                    <a:pt x="32" y="58"/>
                  </a:cubicBezTo>
                  <a:cubicBezTo>
                    <a:pt x="17" y="61"/>
                    <a:pt x="3" y="51"/>
                    <a:pt x="0" y="36"/>
                  </a:cubicBezTo>
                  <a:cubicBezTo>
                    <a:pt x="-2" y="21"/>
                    <a:pt x="8" y="7"/>
                    <a:pt x="23" y="4"/>
                  </a:cubicBezTo>
                  <a:cubicBezTo>
                    <a:pt x="47" y="0"/>
                    <a:pt x="99" y="-2"/>
                    <a:pt x="122" y="1"/>
                  </a:cubicBezTo>
                  <a:cubicBezTo>
                    <a:pt x="166" y="6"/>
                    <a:pt x="195" y="13"/>
                    <a:pt x="234" y="25"/>
                  </a:cubicBezTo>
                  <a:cubicBezTo>
                    <a:pt x="248" y="29"/>
                    <a:pt x="257" y="45"/>
                    <a:pt x="252" y="59"/>
                  </a:cubicBezTo>
                  <a:cubicBezTo>
                    <a:pt x="249" y="71"/>
                    <a:pt x="238" y="78"/>
                    <a:pt x="226" y="7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8054831C-BBD5-9742-817F-296A2BE0F9AE}"/>
                </a:ext>
              </a:extLst>
            </p:cNvPr>
            <p:cNvSpPr/>
            <p:nvPr/>
          </p:nvSpPr>
          <p:spPr>
            <a:xfrm>
              <a:off x="9317947" y="10520005"/>
              <a:ext cx="693926" cy="693926"/>
            </a:xfrm>
            <a:custGeom>
              <a:avLst/>
              <a:gdLst/>
              <a:ahLst/>
              <a:cxnLst>
                <a:cxn ang="3cd4">
                  <a:pos x="hc" y="t"/>
                </a:cxn>
                <a:cxn ang="cd2">
                  <a:pos x="l" y="vc"/>
                </a:cxn>
                <a:cxn ang="cd4">
                  <a:pos x="hc" y="b"/>
                </a:cxn>
                <a:cxn ang="0">
                  <a:pos x="r" y="vc"/>
                </a:cxn>
              </a:cxnLst>
              <a:rect l="l" t="t" r="r" b="b"/>
              <a:pathLst>
                <a:path w="364" h="364">
                  <a:moveTo>
                    <a:pt x="223" y="28"/>
                  </a:moveTo>
                  <a:cubicBezTo>
                    <a:pt x="138" y="5"/>
                    <a:pt x="50" y="56"/>
                    <a:pt x="28" y="141"/>
                  </a:cubicBezTo>
                  <a:cubicBezTo>
                    <a:pt x="5" y="227"/>
                    <a:pt x="56" y="314"/>
                    <a:pt x="141" y="337"/>
                  </a:cubicBezTo>
                  <a:cubicBezTo>
                    <a:pt x="226" y="360"/>
                    <a:pt x="314" y="309"/>
                    <a:pt x="337" y="224"/>
                  </a:cubicBezTo>
                  <a:cubicBezTo>
                    <a:pt x="359" y="138"/>
                    <a:pt x="308" y="50"/>
                    <a:pt x="223" y="28"/>
                  </a:cubicBezTo>
                  <a:close/>
                  <a:moveTo>
                    <a:pt x="135" y="358"/>
                  </a:moveTo>
                  <a:cubicBezTo>
                    <a:pt x="88" y="346"/>
                    <a:pt x="49" y="316"/>
                    <a:pt x="24" y="274"/>
                  </a:cubicBezTo>
                  <a:cubicBezTo>
                    <a:pt x="0" y="232"/>
                    <a:pt x="-6" y="183"/>
                    <a:pt x="6" y="136"/>
                  </a:cubicBezTo>
                  <a:cubicBezTo>
                    <a:pt x="18" y="89"/>
                    <a:pt x="49" y="49"/>
                    <a:pt x="91" y="25"/>
                  </a:cubicBezTo>
                  <a:cubicBezTo>
                    <a:pt x="133" y="0"/>
                    <a:pt x="182" y="-6"/>
                    <a:pt x="229" y="6"/>
                  </a:cubicBezTo>
                  <a:cubicBezTo>
                    <a:pt x="276" y="19"/>
                    <a:pt x="315" y="49"/>
                    <a:pt x="340" y="91"/>
                  </a:cubicBezTo>
                  <a:cubicBezTo>
                    <a:pt x="364" y="133"/>
                    <a:pt x="371" y="182"/>
                    <a:pt x="358" y="229"/>
                  </a:cubicBezTo>
                  <a:cubicBezTo>
                    <a:pt x="346" y="276"/>
                    <a:pt x="316" y="316"/>
                    <a:pt x="273" y="340"/>
                  </a:cubicBezTo>
                  <a:cubicBezTo>
                    <a:pt x="231" y="364"/>
                    <a:pt x="182" y="371"/>
                    <a:pt x="135" y="35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ABC26FCF-96F1-2242-8741-F334AC541F63}"/>
                </a:ext>
              </a:extLst>
            </p:cNvPr>
            <p:cNvSpPr/>
            <p:nvPr/>
          </p:nvSpPr>
          <p:spPr>
            <a:xfrm>
              <a:off x="9400148" y="10604117"/>
              <a:ext cx="531436" cy="531436"/>
            </a:xfrm>
            <a:custGeom>
              <a:avLst/>
              <a:gdLst/>
              <a:ahLst/>
              <a:cxnLst>
                <a:cxn ang="3cd4">
                  <a:pos x="hc" y="t"/>
                </a:cxn>
                <a:cxn ang="cd2">
                  <a:pos x="l" y="vc"/>
                </a:cxn>
                <a:cxn ang="cd4">
                  <a:pos x="hc" y="b"/>
                </a:cxn>
                <a:cxn ang="0">
                  <a:pos x="r" y="vc"/>
                </a:cxn>
              </a:cxnLst>
              <a:rect l="l" t="t" r="r" b="b"/>
              <a:pathLst>
                <a:path w="279" h="279">
                  <a:moveTo>
                    <a:pt x="169" y="27"/>
                  </a:moveTo>
                  <a:cubicBezTo>
                    <a:pt x="107" y="10"/>
                    <a:pt x="43" y="47"/>
                    <a:pt x="26" y="110"/>
                  </a:cubicBezTo>
                  <a:cubicBezTo>
                    <a:pt x="10" y="172"/>
                    <a:pt x="47" y="236"/>
                    <a:pt x="109" y="253"/>
                  </a:cubicBezTo>
                  <a:cubicBezTo>
                    <a:pt x="172" y="269"/>
                    <a:pt x="236" y="232"/>
                    <a:pt x="252" y="170"/>
                  </a:cubicBezTo>
                  <a:cubicBezTo>
                    <a:pt x="269" y="107"/>
                    <a:pt x="232" y="43"/>
                    <a:pt x="169" y="27"/>
                  </a:cubicBezTo>
                  <a:close/>
                  <a:moveTo>
                    <a:pt x="104" y="274"/>
                  </a:moveTo>
                  <a:cubicBezTo>
                    <a:pt x="29" y="255"/>
                    <a:pt x="-15" y="178"/>
                    <a:pt x="5" y="104"/>
                  </a:cubicBezTo>
                  <a:cubicBezTo>
                    <a:pt x="24" y="30"/>
                    <a:pt x="101" y="-15"/>
                    <a:pt x="175" y="5"/>
                  </a:cubicBezTo>
                  <a:cubicBezTo>
                    <a:pt x="249" y="25"/>
                    <a:pt x="294" y="101"/>
                    <a:pt x="274" y="175"/>
                  </a:cubicBezTo>
                  <a:cubicBezTo>
                    <a:pt x="254" y="250"/>
                    <a:pt x="178" y="294"/>
                    <a:pt x="104" y="27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A20D41D4-899B-054C-BC6D-445A65AFBD9D}"/>
                </a:ext>
              </a:extLst>
            </p:cNvPr>
            <p:cNvSpPr/>
            <p:nvPr/>
          </p:nvSpPr>
          <p:spPr>
            <a:xfrm>
              <a:off x="9579837" y="10760877"/>
              <a:ext cx="170136" cy="212192"/>
            </a:xfrm>
            <a:custGeom>
              <a:avLst/>
              <a:gdLst/>
              <a:ahLst/>
              <a:cxnLst>
                <a:cxn ang="3cd4">
                  <a:pos x="hc" y="t"/>
                </a:cxn>
                <a:cxn ang="cd2">
                  <a:pos x="l" y="vc"/>
                </a:cxn>
                <a:cxn ang="cd4">
                  <a:pos x="hc" y="b"/>
                </a:cxn>
                <a:cxn ang="0">
                  <a:pos x="r" y="vc"/>
                </a:cxn>
              </a:cxnLst>
              <a:rect l="l" t="t" r="r" b="b"/>
              <a:pathLst>
                <a:path w="90" h="112">
                  <a:moveTo>
                    <a:pt x="28" y="110"/>
                  </a:moveTo>
                  <a:cubicBezTo>
                    <a:pt x="19" y="108"/>
                    <a:pt x="10" y="104"/>
                    <a:pt x="2" y="97"/>
                  </a:cubicBezTo>
                  <a:cubicBezTo>
                    <a:pt x="-1" y="95"/>
                    <a:pt x="-1" y="91"/>
                    <a:pt x="1" y="88"/>
                  </a:cubicBezTo>
                  <a:cubicBezTo>
                    <a:pt x="3" y="86"/>
                    <a:pt x="7" y="85"/>
                    <a:pt x="10" y="87"/>
                  </a:cubicBezTo>
                  <a:cubicBezTo>
                    <a:pt x="23" y="98"/>
                    <a:pt x="38" y="102"/>
                    <a:pt x="49" y="98"/>
                  </a:cubicBezTo>
                  <a:cubicBezTo>
                    <a:pt x="54" y="96"/>
                    <a:pt x="58" y="92"/>
                    <a:pt x="60" y="86"/>
                  </a:cubicBezTo>
                  <a:cubicBezTo>
                    <a:pt x="62" y="79"/>
                    <a:pt x="51" y="70"/>
                    <a:pt x="41" y="61"/>
                  </a:cubicBezTo>
                  <a:cubicBezTo>
                    <a:pt x="35" y="55"/>
                    <a:pt x="29" y="50"/>
                    <a:pt x="24" y="44"/>
                  </a:cubicBezTo>
                  <a:cubicBezTo>
                    <a:pt x="18" y="36"/>
                    <a:pt x="16" y="29"/>
                    <a:pt x="18" y="22"/>
                  </a:cubicBezTo>
                  <a:cubicBezTo>
                    <a:pt x="21" y="12"/>
                    <a:pt x="28" y="5"/>
                    <a:pt x="38" y="2"/>
                  </a:cubicBezTo>
                  <a:cubicBezTo>
                    <a:pt x="52" y="-3"/>
                    <a:pt x="72" y="1"/>
                    <a:pt x="88" y="14"/>
                  </a:cubicBezTo>
                  <a:cubicBezTo>
                    <a:pt x="90" y="16"/>
                    <a:pt x="91" y="20"/>
                    <a:pt x="89" y="23"/>
                  </a:cubicBezTo>
                  <a:cubicBezTo>
                    <a:pt x="87" y="25"/>
                    <a:pt x="83" y="26"/>
                    <a:pt x="80" y="24"/>
                  </a:cubicBezTo>
                  <a:cubicBezTo>
                    <a:pt x="67" y="14"/>
                    <a:pt x="52" y="10"/>
                    <a:pt x="42" y="14"/>
                  </a:cubicBezTo>
                  <a:cubicBezTo>
                    <a:pt x="36" y="16"/>
                    <a:pt x="32" y="20"/>
                    <a:pt x="30" y="26"/>
                  </a:cubicBezTo>
                  <a:cubicBezTo>
                    <a:pt x="29" y="33"/>
                    <a:pt x="39" y="42"/>
                    <a:pt x="49" y="51"/>
                  </a:cubicBezTo>
                  <a:cubicBezTo>
                    <a:pt x="55" y="56"/>
                    <a:pt x="62" y="62"/>
                    <a:pt x="66" y="68"/>
                  </a:cubicBezTo>
                  <a:cubicBezTo>
                    <a:pt x="72" y="76"/>
                    <a:pt x="74" y="83"/>
                    <a:pt x="72" y="90"/>
                  </a:cubicBezTo>
                  <a:cubicBezTo>
                    <a:pt x="69" y="100"/>
                    <a:pt x="62" y="107"/>
                    <a:pt x="53" y="110"/>
                  </a:cubicBezTo>
                  <a:cubicBezTo>
                    <a:pt x="45" y="113"/>
                    <a:pt x="37" y="113"/>
                    <a:pt x="28" y="11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1" name="Freeform 60">
              <a:extLst>
                <a:ext uri="{FF2B5EF4-FFF2-40B4-BE49-F238E27FC236}">
                  <a16:creationId xmlns:a16="http://schemas.microsoft.com/office/drawing/2014/main" id="{E87F8FC5-A255-6849-A07B-315AA748D88F}"/>
                </a:ext>
              </a:extLst>
            </p:cNvPr>
            <p:cNvSpPr/>
            <p:nvPr/>
          </p:nvSpPr>
          <p:spPr>
            <a:xfrm>
              <a:off x="9686894" y="10707351"/>
              <a:ext cx="28675" cy="43968"/>
            </a:xfrm>
            <a:custGeom>
              <a:avLst/>
              <a:gdLst/>
              <a:ahLst/>
              <a:cxnLst>
                <a:cxn ang="3cd4">
                  <a:pos x="hc" y="t"/>
                </a:cxn>
                <a:cxn ang="cd2">
                  <a:pos x="l" y="vc"/>
                </a:cxn>
                <a:cxn ang="cd4">
                  <a:pos x="hc" y="b"/>
                </a:cxn>
                <a:cxn ang="0">
                  <a:pos x="r" y="vc"/>
                </a:cxn>
              </a:cxnLst>
              <a:rect l="l" t="t" r="r" b="b"/>
              <a:pathLst>
                <a:path w="16" h="24">
                  <a:moveTo>
                    <a:pt x="5" y="24"/>
                  </a:moveTo>
                  <a:cubicBezTo>
                    <a:pt x="1" y="23"/>
                    <a:pt x="-1" y="19"/>
                    <a:pt x="0" y="16"/>
                  </a:cubicBezTo>
                  <a:lnTo>
                    <a:pt x="3" y="5"/>
                  </a:lnTo>
                  <a:cubicBezTo>
                    <a:pt x="4" y="2"/>
                    <a:pt x="8" y="0"/>
                    <a:pt x="11" y="0"/>
                  </a:cubicBezTo>
                  <a:cubicBezTo>
                    <a:pt x="14" y="1"/>
                    <a:pt x="16" y="5"/>
                    <a:pt x="15" y="8"/>
                  </a:cubicBezTo>
                  <a:lnTo>
                    <a:pt x="12" y="19"/>
                  </a:lnTo>
                  <a:cubicBezTo>
                    <a:pt x="12" y="23"/>
                    <a:pt x="8" y="25"/>
                    <a:pt x="5" y="2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D3B26106-E08B-2C44-8616-6085120736AC}"/>
                </a:ext>
              </a:extLst>
            </p:cNvPr>
            <p:cNvSpPr/>
            <p:nvPr/>
          </p:nvSpPr>
          <p:spPr>
            <a:xfrm>
              <a:off x="9614252" y="10982627"/>
              <a:ext cx="28675" cy="43968"/>
            </a:xfrm>
            <a:custGeom>
              <a:avLst/>
              <a:gdLst/>
              <a:ahLst/>
              <a:cxnLst>
                <a:cxn ang="3cd4">
                  <a:pos x="hc" y="t"/>
                </a:cxn>
                <a:cxn ang="cd2">
                  <a:pos x="l" y="vc"/>
                </a:cxn>
                <a:cxn ang="cd4">
                  <a:pos x="hc" y="b"/>
                </a:cxn>
                <a:cxn ang="0">
                  <a:pos x="r" y="vc"/>
                </a:cxn>
              </a:cxnLst>
              <a:rect l="l" t="t" r="r" b="b"/>
              <a:pathLst>
                <a:path w="16" h="24">
                  <a:moveTo>
                    <a:pt x="5" y="23"/>
                  </a:moveTo>
                  <a:cubicBezTo>
                    <a:pt x="1" y="22"/>
                    <a:pt x="-1" y="19"/>
                    <a:pt x="0" y="15"/>
                  </a:cubicBezTo>
                  <a:lnTo>
                    <a:pt x="3" y="4"/>
                  </a:lnTo>
                  <a:cubicBezTo>
                    <a:pt x="4" y="1"/>
                    <a:pt x="7" y="-1"/>
                    <a:pt x="11" y="0"/>
                  </a:cubicBezTo>
                  <a:cubicBezTo>
                    <a:pt x="14" y="1"/>
                    <a:pt x="16" y="4"/>
                    <a:pt x="15" y="8"/>
                  </a:cubicBezTo>
                  <a:lnTo>
                    <a:pt x="12" y="19"/>
                  </a:lnTo>
                  <a:cubicBezTo>
                    <a:pt x="12" y="22"/>
                    <a:pt x="8" y="24"/>
                    <a:pt x="5" y="2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63" name="Group 62">
            <a:extLst>
              <a:ext uri="{FF2B5EF4-FFF2-40B4-BE49-F238E27FC236}">
                <a16:creationId xmlns:a16="http://schemas.microsoft.com/office/drawing/2014/main" id="{37A6396A-6024-8944-829A-B7C9DB4B4A40}"/>
              </a:ext>
            </a:extLst>
          </p:cNvPr>
          <p:cNvGrpSpPr/>
          <p:nvPr/>
        </p:nvGrpSpPr>
        <p:grpSpPr>
          <a:xfrm>
            <a:off x="8103833" y="10296925"/>
            <a:ext cx="1942178" cy="1957556"/>
            <a:chOff x="1252732" y="18285098"/>
            <a:chExt cx="1689891" cy="1703272"/>
          </a:xfrm>
        </p:grpSpPr>
        <p:sp>
          <p:nvSpPr>
            <p:cNvPr id="64" name="Freeform 63">
              <a:extLst>
                <a:ext uri="{FF2B5EF4-FFF2-40B4-BE49-F238E27FC236}">
                  <a16:creationId xmlns:a16="http://schemas.microsoft.com/office/drawing/2014/main" id="{EF554875-E5AE-794D-8298-B6565514C8D6}"/>
                </a:ext>
              </a:extLst>
            </p:cNvPr>
            <p:cNvSpPr/>
            <p:nvPr/>
          </p:nvSpPr>
          <p:spPr>
            <a:xfrm>
              <a:off x="1252732" y="18917851"/>
              <a:ext cx="1689891" cy="1070519"/>
            </a:xfrm>
            <a:custGeom>
              <a:avLst/>
              <a:gdLst/>
              <a:ahLst/>
              <a:cxnLst>
                <a:cxn ang="3cd4">
                  <a:pos x="hc" y="t"/>
                </a:cxn>
                <a:cxn ang="cd2">
                  <a:pos x="l" y="vc"/>
                </a:cxn>
                <a:cxn ang="cd4">
                  <a:pos x="hc" y="b"/>
                </a:cxn>
                <a:cxn ang="0">
                  <a:pos x="r" y="vc"/>
                </a:cxn>
              </a:cxnLst>
              <a:rect l="l" t="t" r="r" b="b"/>
              <a:pathLst>
                <a:path w="885" h="561">
                  <a:moveTo>
                    <a:pt x="849" y="41"/>
                  </a:moveTo>
                  <a:close/>
                  <a:moveTo>
                    <a:pt x="849" y="561"/>
                  </a:moveTo>
                  <a:lnTo>
                    <a:pt x="36" y="561"/>
                  </a:lnTo>
                  <a:cubicBezTo>
                    <a:pt x="16" y="561"/>
                    <a:pt x="0" y="546"/>
                    <a:pt x="0" y="526"/>
                  </a:cubicBezTo>
                  <a:lnTo>
                    <a:pt x="0" y="35"/>
                  </a:lnTo>
                  <a:cubicBezTo>
                    <a:pt x="0" y="15"/>
                    <a:pt x="16" y="0"/>
                    <a:pt x="36" y="0"/>
                  </a:cubicBezTo>
                  <a:lnTo>
                    <a:pt x="159" y="0"/>
                  </a:lnTo>
                  <a:cubicBezTo>
                    <a:pt x="170" y="0"/>
                    <a:pt x="179" y="9"/>
                    <a:pt x="179" y="20"/>
                  </a:cubicBezTo>
                  <a:cubicBezTo>
                    <a:pt x="179" y="32"/>
                    <a:pt x="170" y="41"/>
                    <a:pt x="159" y="41"/>
                  </a:cubicBezTo>
                  <a:lnTo>
                    <a:pt x="41" y="41"/>
                  </a:lnTo>
                  <a:lnTo>
                    <a:pt x="41" y="520"/>
                  </a:lnTo>
                  <a:lnTo>
                    <a:pt x="844" y="520"/>
                  </a:lnTo>
                  <a:lnTo>
                    <a:pt x="844" y="41"/>
                  </a:lnTo>
                  <a:lnTo>
                    <a:pt x="722" y="41"/>
                  </a:lnTo>
                  <a:cubicBezTo>
                    <a:pt x="711" y="41"/>
                    <a:pt x="702" y="32"/>
                    <a:pt x="702" y="20"/>
                  </a:cubicBezTo>
                  <a:cubicBezTo>
                    <a:pt x="702" y="9"/>
                    <a:pt x="711" y="0"/>
                    <a:pt x="722" y="0"/>
                  </a:cubicBezTo>
                  <a:lnTo>
                    <a:pt x="849" y="0"/>
                  </a:lnTo>
                  <a:cubicBezTo>
                    <a:pt x="869" y="0"/>
                    <a:pt x="885" y="15"/>
                    <a:pt x="885" y="35"/>
                  </a:cubicBezTo>
                  <a:lnTo>
                    <a:pt x="885" y="526"/>
                  </a:lnTo>
                  <a:cubicBezTo>
                    <a:pt x="885" y="546"/>
                    <a:pt x="869" y="561"/>
                    <a:pt x="849" y="56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5" name="Freeform 64">
              <a:extLst>
                <a:ext uri="{FF2B5EF4-FFF2-40B4-BE49-F238E27FC236}">
                  <a16:creationId xmlns:a16="http://schemas.microsoft.com/office/drawing/2014/main" id="{3E366B63-6287-B443-8714-06752A4BADCB}"/>
                </a:ext>
              </a:extLst>
            </p:cNvPr>
            <p:cNvSpPr/>
            <p:nvPr/>
          </p:nvSpPr>
          <p:spPr>
            <a:xfrm>
              <a:off x="2057528" y="18935056"/>
              <a:ext cx="885090" cy="487469"/>
            </a:xfrm>
            <a:custGeom>
              <a:avLst/>
              <a:gdLst/>
              <a:ahLst/>
              <a:cxnLst>
                <a:cxn ang="3cd4">
                  <a:pos x="hc" y="t"/>
                </a:cxn>
                <a:cxn ang="cd2">
                  <a:pos x="l" y="vc"/>
                </a:cxn>
                <a:cxn ang="cd4">
                  <a:pos x="hc" y="b"/>
                </a:cxn>
                <a:cxn ang="0">
                  <a:pos x="r" y="vc"/>
                </a:cxn>
              </a:cxnLst>
              <a:rect l="l" t="t" r="r" b="b"/>
              <a:pathLst>
                <a:path w="464" h="256">
                  <a:moveTo>
                    <a:pt x="20" y="256"/>
                  </a:moveTo>
                  <a:cubicBezTo>
                    <a:pt x="13" y="256"/>
                    <a:pt x="6" y="252"/>
                    <a:pt x="2" y="245"/>
                  </a:cubicBezTo>
                  <a:cubicBezTo>
                    <a:pt x="-3" y="235"/>
                    <a:pt x="1" y="222"/>
                    <a:pt x="11" y="217"/>
                  </a:cubicBezTo>
                  <a:lnTo>
                    <a:pt x="434" y="3"/>
                  </a:lnTo>
                  <a:cubicBezTo>
                    <a:pt x="444" y="-3"/>
                    <a:pt x="457" y="1"/>
                    <a:pt x="462" y="11"/>
                  </a:cubicBezTo>
                  <a:cubicBezTo>
                    <a:pt x="467" y="22"/>
                    <a:pt x="463" y="34"/>
                    <a:pt x="453" y="39"/>
                  </a:cubicBezTo>
                  <a:lnTo>
                    <a:pt x="30" y="254"/>
                  </a:lnTo>
                  <a:cubicBezTo>
                    <a:pt x="27" y="255"/>
                    <a:pt x="23" y="256"/>
                    <a:pt x="20" y="25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D2314F6-84E2-6F42-9DF1-8E03F9072DF3}"/>
                </a:ext>
              </a:extLst>
            </p:cNvPr>
            <p:cNvSpPr/>
            <p:nvPr/>
          </p:nvSpPr>
          <p:spPr>
            <a:xfrm>
              <a:off x="1252732" y="18935056"/>
              <a:ext cx="881267" cy="487469"/>
            </a:xfrm>
            <a:custGeom>
              <a:avLst/>
              <a:gdLst/>
              <a:ahLst/>
              <a:cxnLst>
                <a:cxn ang="3cd4">
                  <a:pos x="hc" y="t"/>
                </a:cxn>
                <a:cxn ang="cd2">
                  <a:pos x="l" y="vc"/>
                </a:cxn>
                <a:cxn ang="cd4">
                  <a:pos x="hc" y="b"/>
                </a:cxn>
                <a:cxn ang="0">
                  <a:pos x="r" y="vc"/>
                </a:cxn>
              </a:cxnLst>
              <a:rect l="l" t="t" r="r" b="b"/>
              <a:pathLst>
                <a:path w="462" h="256">
                  <a:moveTo>
                    <a:pt x="441" y="256"/>
                  </a:moveTo>
                  <a:cubicBezTo>
                    <a:pt x="438" y="256"/>
                    <a:pt x="435" y="255"/>
                    <a:pt x="432" y="254"/>
                  </a:cubicBezTo>
                  <a:lnTo>
                    <a:pt x="11" y="39"/>
                  </a:lnTo>
                  <a:cubicBezTo>
                    <a:pt x="1" y="34"/>
                    <a:pt x="-3" y="22"/>
                    <a:pt x="2" y="11"/>
                  </a:cubicBezTo>
                  <a:cubicBezTo>
                    <a:pt x="7" y="1"/>
                    <a:pt x="19" y="-3"/>
                    <a:pt x="30" y="3"/>
                  </a:cubicBezTo>
                  <a:lnTo>
                    <a:pt x="451" y="217"/>
                  </a:lnTo>
                  <a:cubicBezTo>
                    <a:pt x="461" y="222"/>
                    <a:pt x="465" y="235"/>
                    <a:pt x="460" y="245"/>
                  </a:cubicBezTo>
                  <a:cubicBezTo>
                    <a:pt x="456" y="252"/>
                    <a:pt x="449" y="256"/>
                    <a:pt x="441" y="25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D58BBDA5-BE58-8245-9FF2-E575C1788CC5}"/>
                </a:ext>
              </a:extLst>
            </p:cNvPr>
            <p:cNvSpPr/>
            <p:nvPr/>
          </p:nvSpPr>
          <p:spPr>
            <a:xfrm>
              <a:off x="2330898" y="19376645"/>
              <a:ext cx="602167" cy="604079"/>
            </a:xfrm>
            <a:custGeom>
              <a:avLst/>
              <a:gdLst/>
              <a:ahLst/>
              <a:cxnLst>
                <a:cxn ang="3cd4">
                  <a:pos x="hc" y="t"/>
                </a:cxn>
                <a:cxn ang="cd2">
                  <a:pos x="l" y="vc"/>
                </a:cxn>
                <a:cxn ang="cd4">
                  <a:pos x="hc" y="b"/>
                </a:cxn>
                <a:cxn ang="0">
                  <a:pos x="r" y="vc"/>
                </a:cxn>
              </a:cxnLst>
              <a:rect l="l" t="t" r="r" b="b"/>
              <a:pathLst>
                <a:path w="316" h="317">
                  <a:moveTo>
                    <a:pt x="296" y="317"/>
                  </a:moveTo>
                  <a:cubicBezTo>
                    <a:pt x="290" y="317"/>
                    <a:pt x="285" y="315"/>
                    <a:pt x="281" y="311"/>
                  </a:cubicBezTo>
                  <a:lnTo>
                    <a:pt x="6" y="36"/>
                  </a:lnTo>
                  <a:cubicBezTo>
                    <a:pt x="-2" y="28"/>
                    <a:pt x="-2" y="15"/>
                    <a:pt x="6" y="7"/>
                  </a:cubicBezTo>
                  <a:cubicBezTo>
                    <a:pt x="14" y="-2"/>
                    <a:pt x="27" y="-2"/>
                    <a:pt x="35" y="7"/>
                  </a:cubicBezTo>
                  <a:lnTo>
                    <a:pt x="310" y="282"/>
                  </a:lnTo>
                  <a:cubicBezTo>
                    <a:pt x="318" y="290"/>
                    <a:pt x="318" y="303"/>
                    <a:pt x="310" y="311"/>
                  </a:cubicBezTo>
                  <a:cubicBezTo>
                    <a:pt x="306" y="315"/>
                    <a:pt x="301" y="317"/>
                    <a:pt x="296" y="31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8" name="Freeform 67">
              <a:extLst>
                <a:ext uri="{FF2B5EF4-FFF2-40B4-BE49-F238E27FC236}">
                  <a16:creationId xmlns:a16="http://schemas.microsoft.com/office/drawing/2014/main" id="{F7163813-8D4A-324D-B6C3-95CFC818100B}"/>
                </a:ext>
              </a:extLst>
            </p:cNvPr>
            <p:cNvSpPr/>
            <p:nvPr/>
          </p:nvSpPr>
          <p:spPr>
            <a:xfrm>
              <a:off x="1273760" y="19376645"/>
              <a:ext cx="588786" cy="588786"/>
            </a:xfrm>
            <a:custGeom>
              <a:avLst/>
              <a:gdLst/>
              <a:ahLst/>
              <a:cxnLst>
                <a:cxn ang="3cd4">
                  <a:pos x="hc" y="t"/>
                </a:cxn>
                <a:cxn ang="cd2">
                  <a:pos x="l" y="vc"/>
                </a:cxn>
                <a:cxn ang="cd4">
                  <a:pos x="hc" y="b"/>
                </a:cxn>
                <a:cxn ang="0">
                  <a:pos x="r" y="vc"/>
                </a:cxn>
              </a:cxnLst>
              <a:rect l="l" t="t" r="r" b="b"/>
              <a:pathLst>
                <a:path w="309" h="309">
                  <a:moveTo>
                    <a:pt x="21" y="309"/>
                  </a:moveTo>
                  <a:cubicBezTo>
                    <a:pt x="16" y="309"/>
                    <a:pt x="11" y="307"/>
                    <a:pt x="7" y="303"/>
                  </a:cubicBezTo>
                  <a:cubicBezTo>
                    <a:pt x="-2" y="295"/>
                    <a:pt x="-2" y="282"/>
                    <a:pt x="7" y="274"/>
                  </a:cubicBezTo>
                  <a:lnTo>
                    <a:pt x="274" y="7"/>
                  </a:lnTo>
                  <a:cubicBezTo>
                    <a:pt x="282" y="-2"/>
                    <a:pt x="295" y="-2"/>
                    <a:pt x="303" y="7"/>
                  </a:cubicBezTo>
                  <a:cubicBezTo>
                    <a:pt x="311" y="15"/>
                    <a:pt x="311" y="28"/>
                    <a:pt x="303" y="36"/>
                  </a:cubicBezTo>
                  <a:lnTo>
                    <a:pt x="36" y="303"/>
                  </a:lnTo>
                  <a:cubicBezTo>
                    <a:pt x="32" y="307"/>
                    <a:pt x="26" y="309"/>
                    <a:pt x="21" y="30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9" name="Freeform 68">
              <a:extLst>
                <a:ext uri="{FF2B5EF4-FFF2-40B4-BE49-F238E27FC236}">
                  <a16:creationId xmlns:a16="http://schemas.microsoft.com/office/drawing/2014/main" id="{EC2F0A39-CECA-B64A-BCA6-E7E4C178C5B2}"/>
                </a:ext>
              </a:extLst>
            </p:cNvPr>
            <p:cNvSpPr/>
            <p:nvPr/>
          </p:nvSpPr>
          <p:spPr>
            <a:xfrm>
              <a:off x="1505069" y="18285098"/>
              <a:ext cx="1183306" cy="844945"/>
            </a:xfrm>
            <a:custGeom>
              <a:avLst/>
              <a:gdLst/>
              <a:ahLst/>
              <a:cxnLst>
                <a:cxn ang="3cd4">
                  <a:pos x="hc" y="t"/>
                </a:cxn>
                <a:cxn ang="cd2">
                  <a:pos x="l" y="vc"/>
                </a:cxn>
                <a:cxn ang="cd4">
                  <a:pos x="hc" y="b"/>
                </a:cxn>
                <a:cxn ang="0">
                  <a:pos x="r" y="vc"/>
                </a:cxn>
              </a:cxnLst>
              <a:rect l="l" t="t" r="r" b="b"/>
              <a:pathLst>
                <a:path w="620" h="443">
                  <a:moveTo>
                    <a:pt x="593" y="443"/>
                  </a:moveTo>
                  <a:cubicBezTo>
                    <a:pt x="577" y="443"/>
                    <a:pt x="565" y="431"/>
                    <a:pt x="565" y="416"/>
                  </a:cubicBezTo>
                  <a:lnTo>
                    <a:pt x="565" y="55"/>
                  </a:lnTo>
                  <a:lnTo>
                    <a:pt x="55" y="55"/>
                  </a:lnTo>
                  <a:lnTo>
                    <a:pt x="54" y="416"/>
                  </a:lnTo>
                  <a:cubicBezTo>
                    <a:pt x="54" y="431"/>
                    <a:pt x="42" y="443"/>
                    <a:pt x="27" y="443"/>
                  </a:cubicBezTo>
                  <a:cubicBezTo>
                    <a:pt x="12" y="443"/>
                    <a:pt x="-1" y="431"/>
                    <a:pt x="0" y="416"/>
                  </a:cubicBezTo>
                  <a:lnTo>
                    <a:pt x="0" y="38"/>
                  </a:lnTo>
                  <a:cubicBezTo>
                    <a:pt x="0" y="17"/>
                    <a:pt x="16" y="0"/>
                    <a:pt x="36" y="0"/>
                  </a:cubicBezTo>
                  <a:lnTo>
                    <a:pt x="583" y="0"/>
                  </a:lnTo>
                  <a:cubicBezTo>
                    <a:pt x="604" y="0"/>
                    <a:pt x="620" y="17"/>
                    <a:pt x="620" y="38"/>
                  </a:cubicBezTo>
                  <a:lnTo>
                    <a:pt x="620" y="416"/>
                  </a:lnTo>
                  <a:cubicBezTo>
                    <a:pt x="620" y="431"/>
                    <a:pt x="608" y="443"/>
                    <a:pt x="593" y="44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0" name="Freeform 69">
              <a:extLst>
                <a:ext uri="{FF2B5EF4-FFF2-40B4-BE49-F238E27FC236}">
                  <a16:creationId xmlns:a16="http://schemas.microsoft.com/office/drawing/2014/main" id="{7AB922B2-5E80-6648-B075-C429B4EB0F3A}"/>
                </a:ext>
              </a:extLst>
            </p:cNvPr>
            <p:cNvSpPr/>
            <p:nvPr/>
          </p:nvSpPr>
          <p:spPr>
            <a:xfrm>
              <a:off x="1948569" y="18602430"/>
              <a:ext cx="296304" cy="479822"/>
            </a:xfrm>
            <a:custGeom>
              <a:avLst/>
              <a:gdLst/>
              <a:ahLst/>
              <a:cxnLst>
                <a:cxn ang="3cd4">
                  <a:pos x="hc" y="t"/>
                </a:cxn>
                <a:cxn ang="cd2">
                  <a:pos x="l" y="vc"/>
                </a:cxn>
                <a:cxn ang="cd4">
                  <a:pos x="hc" y="b"/>
                </a:cxn>
                <a:cxn ang="0">
                  <a:pos x="r" y="vc"/>
                </a:cxn>
              </a:cxnLst>
              <a:rect l="l" t="t" r="r" b="b"/>
              <a:pathLst>
                <a:path w="156" h="252">
                  <a:moveTo>
                    <a:pt x="72" y="252"/>
                  </a:moveTo>
                  <a:cubicBezTo>
                    <a:pt x="53" y="252"/>
                    <a:pt x="32" y="248"/>
                    <a:pt x="11" y="239"/>
                  </a:cubicBezTo>
                  <a:cubicBezTo>
                    <a:pt x="2" y="235"/>
                    <a:pt x="-2" y="224"/>
                    <a:pt x="2" y="215"/>
                  </a:cubicBezTo>
                  <a:cubicBezTo>
                    <a:pt x="6" y="206"/>
                    <a:pt x="16" y="202"/>
                    <a:pt x="25" y="206"/>
                  </a:cubicBezTo>
                  <a:cubicBezTo>
                    <a:pt x="56" y="220"/>
                    <a:pt x="88" y="220"/>
                    <a:pt x="107" y="208"/>
                  </a:cubicBezTo>
                  <a:cubicBezTo>
                    <a:pt x="116" y="202"/>
                    <a:pt x="121" y="193"/>
                    <a:pt x="121" y="181"/>
                  </a:cubicBezTo>
                  <a:cubicBezTo>
                    <a:pt x="121" y="167"/>
                    <a:pt x="94" y="154"/>
                    <a:pt x="70" y="142"/>
                  </a:cubicBezTo>
                  <a:cubicBezTo>
                    <a:pt x="37" y="125"/>
                    <a:pt x="0" y="107"/>
                    <a:pt x="0" y="72"/>
                  </a:cubicBezTo>
                  <a:cubicBezTo>
                    <a:pt x="0" y="48"/>
                    <a:pt x="11" y="28"/>
                    <a:pt x="31" y="15"/>
                  </a:cubicBezTo>
                  <a:cubicBezTo>
                    <a:pt x="60" y="-4"/>
                    <a:pt x="103" y="-5"/>
                    <a:pt x="144" y="12"/>
                  </a:cubicBezTo>
                  <a:cubicBezTo>
                    <a:pt x="153" y="16"/>
                    <a:pt x="158" y="26"/>
                    <a:pt x="154" y="35"/>
                  </a:cubicBezTo>
                  <a:cubicBezTo>
                    <a:pt x="150" y="44"/>
                    <a:pt x="140" y="48"/>
                    <a:pt x="131" y="45"/>
                  </a:cubicBezTo>
                  <a:cubicBezTo>
                    <a:pt x="101" y="32"/>
                    <a:pt x="69" y="32"/>
                    <a:pt x="50" y="44"/>
                  </a:cubicBezTo>
                  <a:cubicBezTo>
                    <a:pt x="41" y="51"/>
                    <a:pt x="36" y="60"/>
                    <a:pt x="36" y="72"/>
                  </a:cubicBezTo>
                  <a:cubicBezTo>
                    <a:pt x="36" y="85"/>
                    <a:pt x="63" y="99"/>
                    <a:pt x="86" y="110"/>
                  </a:cubicBezTo>
                  <a:cubicBezTo>
                    <a:pt x="119" y="127"/>
                    <a:pt x="156" y="145"/>
                    <a:pt x="156" y="181"/>
                  </a:cubicBezTo>
                  <a:cubicBezTo>
                    <a:pt x="156" y="205"/>
                    <a:pt x="145" y="225"/>
                    <a:pt x="126" y="237"/>
                  </a:cubicBezTo>
                  <a:cubicBezTo>
                    <a:pt x="111" y="247"/>
                    <a:pt x="92" y="252"/>
                    <a:pt x="72" y="25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1" name="Freeform 70">
              <a:extLst>
                <a:ext uri="{FF2B5EF4-FFF2-40B4-BE49-F238E27FC236}">
                  <a16:creationId xmlns:a16="http://schemas.microsoft.com/office/drawing/2014/main" id="{BE339507-E44E-414C-AC0A-CCB7858E90E1}"/>
                </a:ext>
              </a:extLst>
            </p:cNvPr>
            <p:cNvSpPr/>
            <p:nvPr/>
          </p:nvSpPr>
          <p:spPr>
            <a:xfrm>
              <a:off x="2063268" y="18483908"/>
              <a:ext cx="64996" cy="110875"/>
            </a:xfrm>
            <a:custGeom>
              <a:avLst/>
              <a:gdLst/>
              <a:ahLst/>
              <a:cxnLst>
                <a:cxn ang="3cd4">
                  <a:pos x="hc" y="t"/>
                </a:cxn>
                <a:cxn ang="cd2">
                  <a:pos x="l" y="vc"/>
                </a:cxn>
                <a:cxn ang="cd4">
                  <a:pos x="hc" y="b"/>
                </a:cxn>
                <a:cxn ang="0">
                  <a:pos x="r" y="vc"/>
                </a:cxn>
              </a:cxnLst>
              <a:rect l="l" t="t" r="r" b="b"/>
              <a:pathLst>
                <a:path w="35" h="59">
                  <a:moveTo>
                    <a:pt x="18" y="59"/>
                  </a:moveTo>
                  <a:cubicBezTo>
                    <a:pt x="8" y="59"/>
                    <a:pt x="0" y="52"/>
                    <a:pt x="0" y="42"/>
                  </a:cubicBezTo>
                  <a:lnTo>
                    <a:pt x="0" y="18"/>
                  </a:lnTo>
                  <a:cubicBezTo>
                    <a:pt x="0" y="8"/>
                    <a:pt x="8" y="0"/>
                    <a:pt x="18" y="0"/>
                  </a:cubicBezTo>
                  <a:cubicBezTo>
                    <a:pt x="27" y="0"/>
                    <a:pt x="35" y="8"/>
                    <a:pt x="35" y="18"/>
                  </a:cubicBezTo>
                  <a:lnTo>
                    <a:pt x="35" y="42"/>
                  </a:lnTo>
                  <a:cubicBezTo>
                    <a:pt x="35" y="52"/>
                    <a:pt x="27" y="59"/>
                    <a:pt x="18" y="5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3" name="Freeform 72">
              <a:extLst>
                <a:ext uri="{FF2B5EF4-FFF2-40B4-BE49-F238E27FC236}">
                  <a16:creationId xmlns:a16="http://schemas.microsoft.com/office/drawing/2014/main" id="{4C38A348-96D8-D948-B19C-1E64FDA77D13}"/>
                </a:ext>
              </a:extLst>
            </p:cNvPr>
            <p:cNvSpPr/>
            <p:nvPr/>
          </p:nvSpPr>
          <p:spPr>
            <a:xfrm>
              <a:off x="2063268" y="19087987"/>
              <a:ext cx="64996" cy="110875"/>
            </a:xfrm>
            <a:custGeom>
              <a:avLst/>
              <a:gdLst/>
              <a:ahLst/>
              <a:cxnLst>
                <a:cxn ang="3cd4">
                  <a:pos x="hc" y="t"/>
                </a:cxn>
                <a:cxn ang="cd2">
                  <a:pos x="l" y="vc"/>
                </a:cxn>
                <a:cxn ang="cd4">
                  <a:pos x="hc" y="b"/>
                </a:cxn>
                <a:cxn ang="0">
                  <a:pos x="r" y="vc"/>
                </a:cxn>
              </a:cxnLst>
              <a:rect l="l" t="t" r="r" b="b"/>
              <a:pathLst>
                <a:path w="35" h="59">
                  <a:moveTo>
                    <a:pt x="18" y="59"/>
                  </a:moveTo>
                  <a:cubicBezTo>
                    <a:pt x="8" y="59"/>
                    <a:pt x="0" y="52"/>
                    <a:pt x="0" y="42"/>
                  </a:cubicBezTo>
                  <a:lnTo>
                    <a:pt x="0" y="18"/>
                  </a:lnTo>
                  <a:cubicBezTo>
                    <a:pt x="0" y="8"/>
                    <a:pt x="8" y="0"/>
                    <a:pt x="18" y="0"/>
                  </a:cubicBezTo>
                  <a:cubicBezTo>
                    <a:pt x="27" y="0"/>
                    <a:pt x="35" y="8"/>
                    <a:pt x="35" y="18"/>
                  </a:cubicBezTo>
                  <a:lnTo>
                    <a:pt x="35" y="42"/>
                  </a:lnTo>
                  <a:cubicBezTo>
                    <a:pt x="35" y="52"/>
                    <a:pt x="27" y="59"/>
                    <a:pt x="18" y="5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93" name="Group 92">
            <a:extLst>
              <a:ext uri="{FF2B5EF4-FFF2-40B4-BE49-F238E27FC236}">
                <a16:creationId xmlns:a16="http://schemas.microsoft.com/office/drawing/2014/main" id="{93959210-F6D6-904F-98A3-95016DD7558E}"/>
              </a:ext>
            </a:extLst>
          </p:cNvPr>
          <p:cNvGrpSpPr/>
          <p:nvPr/>
        </p:nvGrpSpPr>
        <p:grpSpPr>
          <a:xfrm>
            <a:off x="2169321" y="1674650"/>
            <a:ext cx="14238755" cy="6414265"/>
            <a:chOff x="1632040" y="7618444"/>
            <a:chExt cx="12564345" cy="6414265"/>
          </a:xfrm>
        </p:grpSpPr>
        <p:sp>
          <p:nvSpPr>
            <p:cNvPr id="94" name="TextBox 93">
              <a:extLst>
                <a:ext uri="{FF2B5EF4-FFF2-40B4-BE49-F238E27FC236}">
                  <a16:creationId xmlns:a16="http://schemas.microsoft.com/office/drawing/2014/main" id="{C4C26921-A999-A445-8044-D4E6CD5A47BD}"/>
                </a:ext>
              </a:extLst>
            </p:cNvPr>
            <p:cNvSpPr txBox="1"/>
            <p:nvPr/>
          </p:nvSpPr>
          <p:spPr>
            <a:xfrm>
              <a:off x="2127610" y="7784845"/>
              <a:ext cx="12068775" cy="6247864"/>
            </a:xfrm>
            <a:prstGeom prst="rect">
              <a:avLst/>
            </a:prstGeom>
            <a:noFill/>
            <a:ln>
              <a:noFill/>
            </a:ln>
          </p:spPr>
          <p:txBody>
            <a:bodyPr wrap="square" rtlCol="0">
              <a:spAutoFit/>
            </a:bodyPr>
            <a:lstStyle/>
            <a:p>
              <a:r>
                <a:rPr lang="en-US" sz="8000" b="1" spc="600" dirty="0">
                  <a:latin typeface="Montserrat" pitchFamily="2" charset="77"/>
                  <a:ea typeface="Roboto Medium" panose="02000000000000000000" pitchFamily="2" charset="0"/>
                  <a:cs typeface="Lato Light" panose="020F0502020204030203" pitchFamily="34" charset="0"/>
                </a:rPr>
                <a:t>PROFIT MARGIN</a:t>
              </a:r>
            </a:p>
            <a:p>
              <a:pPr algn="just"/>
              <a:r>
                <a:rPr lang="en-US" sz="4000" b="1" spc="600" dirty="0">
                  <a:latin typeface="Montserrat" pitchFamily="2" charset="77"/>
                  <a:ea typeface="Roboto Medium" panose="02000000000000000000" pitchFamily="2" charset="0"/>
                  <a:cs typeface="Lato Light" panose="020F0502020204030203" pitchFamily="34" charset="0"/>
                </a:rPr>
                <a:t>Profit margin is the measure of a company’s earnings (or profits) relative to its revenue.</a:t>
              </a:r>
            </a:p>
            <a:p>
              <a:pPr algn="just"/>
              <a:endParaRPr lang="en-US" sz="4000" b="1" spc="600" dirty="0">
                <a:latin typeface="Montserrat" pitchFamily="2" charset="77"/>
                <a:ea typeface="Roboto Medium" panose="02000000000000000000" pitchFamily="2" charset="0"/>
                <a:cs typeface="Lato Light" panose="020F0502020204030203" pitchFamily="34" charset="0"/>
              </a:endParaRPr>
            </a:p>
            <a:p>
              <a:pPr algn="just"/>
              <a:r>
                <a:rPr lang="en-US" sz="4000" b="1" spc="600" dirty="0">
                  <a:latin typeface="Montserrat" pitchFamily="2" charset="77"/>
                  <a:ea typeface="Roboto Medium" panose="02000000000000000000" pitchFamily="2" charset="0"/>
                  <a:cs typeface="Lato Light" panose="020F0502020204030203" pitchFamily="34" charset="0"/>
                </a:rPr>
                <a:t>The profit margin ratio compares profit to sales and tells you how well the company is handling its finances overall. It's always expressed as a percentage.</a:t>
              </a:r>
            </a:p>
            <a:p>
              <a:endParaRPr lang="en-US" sz="4000" b="1" spc="600" dirty="0">
                <a:solidFill>
                  <a:schemeClr val="bg1"/>
                </a:solidFill>
                <a:latin typeface="Montserrat" pitchFamily="2" charset="77"/>
                <a:ea typeface="Roboto Medium" panose="02000000000000000000" pitchFamily="2" charset="0"/>
                <a:cs typeface="Lato Light" panose="020F0502020204030203" pitchFamily="34" charset="0"/>
              </a:endParaRPr>
            </a:p>
          </p:txBody>
        </p:sp>
        <p:sp>
          <p:nvSpPr>
            <p:cNvPr id="95" name="Rectangle 94">
              <a:extLst>
                <a:ext uri="{FF2B5EF4-FFF2-40B4-BE49-F238E27FC236}">
                  <a16:creationId xmlns:a16="http://schemas.microsoft.com/office/drawing/2014/main" id="{7479CB39-0E37-5340-8462-7AA5CC55E591}"/>
                </a:ext>
              </a:extLst>
            </p:cNvPr>
            <p:cNvSpPr/>
            <p:nvPr/>
          </p:nvSpPr>
          <p:spPr>
            <a:xfrm rot="16200000">
              <a:off x="-1360634" y="10611118"/>
              <a:ext cx="6214780" cy="229432"/>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2" name="Picture 41" descr="A picture containing light&#10;&#10;Description automatically generated">
            <a:extLst>
              <a:ext uri="{FF2B5EF4-FFF2-40B4-BE49-F238E27FC236}">
                <a16:creationId xmlns:a16="http://schemas.microsoft.com/office/drawing/2014/main" id="{AB102076-C4AE-4D06-BC04-BA4199A464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30257" y="-486216"/>
            <a:ext cx="4950437" cy="4950437"/>
          </a:xfrm>
          <a:prstGeom prst="rect">
            <a:avLst/>
          </a:prstGeom>
        </p:spPr>
      </p:pic>
    </p:spTree>
    <p:extLst>
      <p:ext uri="{BB962C8B-B14F-4D97-AF65-F5344CB8AC3E}">
        <p14:creationId xmlns:p14="http://schemas.microsoft.com/office/powerpoint/2010/main" val="135785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34F49C-588B-4DE8-8D91-9E80A3EE8FDF}"/>
              </a:ext>
            </a:extLst>
          </p:cNvPr>
          <p:cNvSpPr/>
          <p:nvPr/>
        </p:nvSpPr>
        <p:spPr>
          <a:xfrm rot="10800000" flipV="1">
            <a:off x="-10" y="3257550"/>
            <a:ext cx="24377651" cy="10458449"/>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724DB9-0797-B645-BA50-F43DA04E8CC3}"/>
              </a:ext>
            </a:extLst>
          </p:cNvPr>
          <p:cNvSpPr/>
          <p:nvPr/>
        </p:nvSpPr>
        <p:spPr>
          <a:xfrm rot="10800000" flipV="1">
            <a:off x="-6" y="2"/>
            <a:ext cx="24377651" cy="3467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D6310A3B-6227-9B4D-9578-3A57F105BB69}"/>
              </a:ext>
            </a:extLst>
          </p:cNvPr>
          <p:cNvSpPr txBox="1">
            <a:spLocks/>
          </p:cNvSpPr>
          <p:nvPr/>
        </p:nvSpPr>
        <p:spPr>
          <a:xfrm>
            <a:off x="459008" y="3934796"/>
            <a:ext cx="23459614" cy="1011765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 panose="020B0604020202020204" pitchFamily="34" charset="0"/>
              <a:buChar char="•"/>
            </a:pPr>
            <a:r>
              <a:rPr lang="en-US" sz="5400" b="1" dirty="0">
                <a:solidFill>
                  <a:schemeClr val="bg1"/>
                </a:solidFill>
                <a:latin typeface="Montserrat Medium"/>
                <a:ea typeface="Lato Light" panose="020F0502020204030203" pitchFamily="34" charset="0"/>
                <a:cs typeface="Lato Light" panose="020F0502020204030203" pitchFamily="34" charset="0"/>
              </a:rPr>
              <a:t>Cost</a:t>
            </a:r>
            <a:r>
              <a:rPr lang="en-US" sz="5400" dirty="0">
                <a:solidFill>
                  <a:schemeClr val="bg1"/>
                </a:solidFill>
                <a:latin typeface="Montserrat Medium"/>
                <a:ea typeface="Lato Light" panose="020F0502020204030203" pitchFamily="34" charset="0"/>
                <a:cs typeface="Lato Light" panose="020F0502020204030203" pitchFamily="34" charset="0"/>
              </a:rPr>
              <a:t> - The absolute cost to produce or source a product. This includes the cost of labor, materials, and variable costs. </a:t>
            </a:r>
          </a:p>
          <a:p>
            <a:pPr marL="571500" indent="-571500" algn="l">
              <a:lnSpc>
                <a:spcPct val="100000"/>
              </a:lnSpc>
              <a:buFont typeface="Arial" panose="020B0604020202020204" pitchFamily="34" charset="0"/>
              <a:buChar char="•"/>
            </a:pPr>
            <a:endParaRPr lang="en-US" sz="2000" dirty="0">
              <a:solidFill>
                <a:schemeClr val="bg1"/>
              </a:solidFill>
              <a:latin typeface="Montserrat Medium"/>
              <a:ea typeface="Lato Light" panose="020F0502020204030203" pitchFamily="34" charset="0"/>
              <a:cs typeface="Lato Light" panose="020F0502020204030203" pitchFamily="34" charset="0"/>
            </a:endParaRPr>
          </a:p>
          <a:p>
            <a:pPr marL="571500" indent="-571500" algn="l">
              <a:lnSpc>
                <a:spcPct val="100000"/>
              </a:lnSpc>
              <a:buFont typeface="Arial" panose="020B0604020202020204" pitchFamily="34" charset="0"/>
              <a:buChar char="•"/>
            </a:pPr>
            <a:r>
              <a:rPr lang="en-US" sz="5400" b="1" dirty="0">
                <a:solidFill>
                  <a:schemeClr val="bg1"/>
                </a:solidFill>
                <a:latin typeface="Montserrat Medium"/>
                <a:ea typeface="Lato Light" panose="020F0502020204030203" pitchFamily="34" charset="0"/>
                <a:cs typeface="Lato Light" panose="020F0502020204030203" pitchFamily="34" charset="0"/>
              </a:rPr>
              <a:t>Margin</a:t>
            </a:r>
            <a:r>
              <a:rPr lang="en-US" sz="5400" dirty="0">
                <a:solidFill>
                  <a:schemeClr val="bg1"/>
                </a:solidFill>
                <a:latin typeface="Montserrat Medium"/>
                <a:ea typeface="Lato Light" panose="020F0502020204030203" pitchFamily="34" charset="0"/>
                <a:cs typeface="Lato Light" panose="020F0502020204030203" pitchFamily="34" charset="0"/>
              </a:rPr>
              <a:t> - When pricing a product the margin cost is the percentage increase you apply to the cost in order to make a profit from a sale. </a:t>
            </a:r>
          </a:p>
          <a:p>
            <a:pPr marL="571500" indent="-571500" algn="l">
              <a:lnSpc>
                <a:spcPct val="100000"/>
              </a:lnSpc>
              <a:buFont typeface="Arial" panose="020B0604020202020204" pitchFamily="34" charset="0"/>
              <a:buChar char="•"/>
            </a:pPr>
            <a:endParaRPr lang="en-US" sz="2000" dirty="0">
              <a:solidFill>
                <a:schemeClr val="bg1"/>
              </a:solidFill>
              <a:latin typeface="Montserrat Medium"/>
              <a:ea typeface="Lato Light" panose="020F0502020204030203" pitchFamily="34" charset="0"/>
              <a:cs typeface="Lato Light" panose="020F0502020204030203" pitchFamily="34" charset="0"/>
            </a:endParaRPr>
          </a:p>
          <a:p>
            <a:pPr marL="571500" indent="-571500" algn="l">
              <a:lnSpc>
                <a:spcPct val="100000"/>
              </a:lnSpc>
              <a:buFont typeface="Arial" panose="020B0604020202020204" pitchFamily="34" charset="0"/>
              <a:buChar char="•"/>
            </a:pPr>
            <a:r>
              <a:rPr lang="en-US" sz="5400" b="1" dirty="0">
                <a:solidFill>
                  <a:schemeClr val="bg1"/>
                </a:solidFill>
                <a:latin typeface="Montserrat Medium"/>
                <a:ea typeface="Lato Light" panose="020F0502020204030203" pitchFamily="34" charset="0"/>
                <a:cs typeface="Lato Light" panose="020F0502020204030203" pitchFamily="34" charset="0"/>
              </a:rPr>
              <a:t>Revenue</a:t>
            </a:r>
            <a:r>
              <a:rPr lang="en-US" sz="5400" dirty="0">
                <a:solidFill>
                  <a:schemeClr val="bg1"/>
                </a:solidFill>
                <a:latin typeface="Montserrat Medium"/>
                <a:ea typeface="Lato Light" panose="020F0502020204030203" pitchFamily="34" charset="0"/>
                <a:cs typeface="Lato Light" panose="020F0502020204030203" pitchFamily="34" charset="0"/>
              </a:rPr>
              <a:t> - Profit added to the cost of the product equates to the revenue figure, which is the total amount received for a product by a customer. </a:t>
            </a:r>
          </a:p>
          <a:p>
            <a:pPr marL="571500" indent="-571500" algn="l">
              <a:lnSpc>
                <a:spcPct val="100000"/>
              </a:lnSpc>
              <a:buFont typeface="Arial" panose="020B0604020202020204" pitchFamily="34" charset="0"/>
              <a:buChar char="•"/>
            </a:pPr>
            <a:endParaRPr lang="en-US" sz="2000" dirty="0">
              <a:solidFill>
                <a:schemeClr val="bg1"/>
              </a:solidFill>
              <a:latin typeface="Montserrat Medium"/>
              <a:ea typeface="Lato Light" panose="020F0502020204030203" pitchFamily="34" charset="0"/>
              <a:cs typeface="Lato Light" panose="020F0502020204030203" pitchFamily="34" charset="0"/>
            </a:endParaRPr>
          </a:p>
          <a:p>
            <a:pPr marL="571500" indent="-571500" algn="l">
              <a:lnSpc>
                <a:spcPct val="100000"/>
              </a:lnSpc>
              <a:buFont typeface="Arial" panose="020B0604020202020204" pitchFamily="34" charset="0"/>
              <a:buChar char="•"/>
            </a:pPr>
            <a:r>
              <a:rPr lang="en-US" sz="5400" b="1" dirty="0">
                <a:solidFill>
                  <a:schemeClr val="bg1"/>
                </a:solidFill>
                <a:latin typeface="Montserrat Medium"/>
                <a:ea typeface="Lato Light" panose="020F0502020204030203" pitchFamily="34" charset="0"/>
                <a:cs typeface="Lato Light" panose="020F0502020204030203" pitchFamily="34" charset="0"/>
              </a:rPr>
              <a:t>Profit </a:t>
            </a:r>
            <a:r>
              <a:rPr lang="en-US" sz="5400" dirty="0">
                <a:solidFill>
                  <a:schemeClr val="bg1"/>
                </a:solidFill>
                <a:latin typeface="Montserrat Medium"/>
                <a:ea typeface="Lato Light" panose="020F0502020204030203" pitchFamily="34" charset="0"/>
                <a:cs typeface="Lato Light" panose="020F0502020204030203" pitchFamily="34" charset="0"/>
              </a:rPr>
              <a:t>- Your revenue minus costs. In order to benchmark success on a regular basis profit must be known. Profit should increase consistently to ensure growth in a business.</a:t>
            </a:r>
          </a:p>
          <a:p>
            <a:pPr algn="l">
              <a:lnSpc>
                <a:spcPct val="100000"/>
              </a:lnSpc>
            </a:pPr>
            <a:endParaRPr lang="en-US" sz="4400" dirty="0">
              <a:solidFill>
                <a:schemeClr val="bg1"/>
              </a:solidFill>
              <a:latin typeface="Montserrat Medium"/>
              <a:ea typeface="Lato Light" panose="020F0502020204030203" pitchFamily="34" charset="0"/>
              <a:cs typeface="Lato Light" panose="020F0502020204030203" pitchFamily="34" charset="0"/>
            </a:endParaRPr>
          </a:p>
        </p:txBody>
      </p:sp>
      <p:grpSp>
        <p:nvGrpSpPr>
          <p:cNvPr id="18" name="Group 17">
            <a:extLst>
              <a:ext uri="{FF2B5EF4-FFF2-40B4-BE49-F238E27FC236}">
                <a16:creationId xmlns:a16="http://schemas.microsoft.com/office/drawing/2014/main" id="{A08EFE81-2F3D-7441-81E2-F0D5A2FBC3DE}"/>
              </a:ext>
            </a:extLst>
          </p:cNvPr>
          <p:cNvGrpSpPr/>
          <p:nvPr/>
        </p:nvGrpSpPr>
        <p:grpSpPr>
          <a:xfrm>
            <a:off x="1896142" y="1524899"/>
            <a:ext cx="16142518" cy="1323439"/>
            <a:chOff x="1632040" y="9828663"/>
            <a:chExt cx="16142518" cy="1323439"/>
          </a:xfrm>
        </p:grpSpPr>
        <p:sp>
          <p:nvSpPr>
            <p:cNvPr id="19" name="TextBox 18">
              <a:extLst>
                <a:ext uri="{FF2B5EF4-FFF2-40B4-BE49-F238E27FC236}">
                  <a16:creationId xmlns:a16="http://schemas.microsoft.com/office/drawing/2014/main" id="{7F584256-E7B1-5B40-844F-961DB184284A}"/>
                </a:ext>
              </a:extLst>
            </p:cNvPr>
            <p:cNvSpPr txBox="1"/>
            <p:nvPr/>
          </p:nvSpPr>
          <p:spPr>
            <a:xfrm>
              <a:off x="2112199" y="9828663"/>
              <a:ext cx="15662359" cy="1323439"/>
            </a:xfrm>
            <a:prstGeom prst="rect">
              <a:avLst/>
            </a:prstGeom>
            <a:noFill/>
            <a:ln>
              <a:noFill/>
            </a:ln>
          </p:spPr>
          <p:txBody>
            <a:bodyPr wrap="square" rtlCol="0">
              <a:spAutoFit/>
            </a:bodyPr>
            <a:lstStyle/>
            <a:p>
              <a:r>
                <a:rPr lang="en-US" sz="8000" b="1" spc="600" dirty="0">
                  <a:latin typeface="Montserrat" pitchFamily="2" charset="77"/>
                  <a:ea typeface="Roboto Medium" panose="02000000000000000000" pitchFamily="2" charset="0"/>
                  <a:cs typeface="Lato Light" panose="020F0502020204030203" pitchFamily="34" charset="0"/>
                </a:rPr>
                <a:t>Key Terms and Concepts?</a:t>
              </a:r>
            </a:p>
          </p:txBody>
        </p:sp>
        <p:sp>
          <p:nvSpPr>
            <p:cNvPr id="20" name="Rectangle 19">
              <a:extLst>
                <a:ext uri="{FF2B5EF4-FFF2-40B4-BE49-F238E27FC236}">
                  <a16:creationId xmlns:a16="http://schemas.microsoft.com/office/drawing/2014/main" id="{69FEA96E-D909-584C-A834-D3DB1008147D}"/>
                </a:ext>
              </a:extLst>
            </p:cNvPr>
            <p:cNvSpPr/>
            <p:nvPr/>
          </p:nvSpPr>
          <p:spPr>
            <a:xfrm rot="16200000">
              <a:off x="1128965" y="10391968"/>
              <a:ext cx="1204726" cy="19857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picture containing light&#10;&#10;Description automatically generated">
            <a:extLst>
              <a:ext uri="{FF2B5EF4-FFF2-40B4-BE49-F238E27FC236}">
                <a16:creationId xmlns:a16="http://schemas.microsoft.com/office/drawing/2014/main" id="{35D4962D-731A-4537-A6DD-652FCC4565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038660" y="-855764"/>
            <a:ext cx="5308146" cy="5308146"/>
          </a:xfrm>
          <a:prstGeom prst="rect">
            <a:avLst/>
          </a:prstGeom>
        </p:spPr>
      </p:pic>
    </p:spTree>
    <p:extLst>
      <p:ext uri="{BB962C8B-B14F-4D97-AF65-F5344CB8AC3E}">
        <p14:creationId xmlns:p14="http://schemas.microsoft.com/office/powerpoint/2010/main" val="124842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AC5D3B7-3CD9-4ED4-B0FF-63E54676E24E}"/>
              </a:ext>
            </a:extLst>
          </p:cNvPr>
          <p:cNvSpPr/>
          <p:nvPr/>
        </p:nvSpPr>
        <p:spPr>
          <a:xfrm rot="10800000" flipV="1">
            <a:off x="-1" y="3806458"/>
            <a:ext cx="24377651" cy="990954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Rectangle 12">
            <a:extLst>
              <a:ext uri="{FF2B5EF4-FFF2-40B4-BE49-F238E27FC236}">
                <a16:creationId xmlns:a16="http://schemas.microsoft.com/office/drawing/2014/main" id="{5A724DB9-0797-B645-BA50-F43DA04E8CC3}"/>
              </a:ext>
            </a:extLst>
          </p:cNvPr>
          <p:cNvSpPr/>
          <p:nvPr/>
        </p:nvSpPr>
        <p:spPr>
          <a:xfrm rot="10800000" flipV="1">
            <a:off x="-4" y="3"/>
            <a:ext cx="24377651" cy="380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D6310A3B-6227-9B4D-9578-3A57F105BB69}"/>
              </a:ext>
            </a:extLst>
          </p:cNvPr>
          <p:cNvSpPr txBox="1">
            <a:spLocks/>
          </p:cNvSpPr>
          <p:nvPr/>
        </p:nvSpPr>
        <p:spPr>
          <a:xfrm>
            <a:off x="522731" y="4312645"/>
            <a:ext cx="23194519" cy="711375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 panose="020B0604020202020204" pitchFamily="34" charset="0"/>
              <a:buChar char="•"/>
            </a:pPr>
            <a:r>
              <a:rPr lang="en-US" sz="4400" dirty="0">
                <a:solidFill>
                  <a:schemeClr val="bg1"/>
                </a:solidFill>
                <a:latin typeface="Montserrat Medium"/>
                <a:ea typeface="Lato Light" panose="020F0502020204030203" pitchFamily="34" charset="0"/>
                <a:cs typeface="Lato Light" panose="020F0502020204030203" pitchFamily="34" charset="0"/>
              </a:rPr>
              <a:t>Profit margin can be calculated using a simple formula:</a:t>
            </a:r>
          </a:p>
          <a:p>
            <a:pPr marL="1659136" lvl="1" indent="-571500" algn="l">
              <a:lnSpc>
                <a:spcPct val="100000"/>
              </a:lnSpc>
              <a:buFont typeface="Arial" panose="020B0604020202020204" pitchFamily="34" charset="0"/>
              <a:buChar char="•"/>
            </a:pPr>
            <a:r>
              <a:rPr lang="en-US" sz="4400" dirty="0">
                <a:solidFill>
                  <a:schemeClr val="bg1"/>
                </a:solidFill>
                <a:latin typeface="Montserrat Medium"/>
                <a:ea typeface="Lato Light" panose="020F0502020204030203" pitchFamily="34" charset="0"/>
                <a:cs typeface="Lato Light" panose="020F0502020204030203" pitchFamily="34" charset="0"/>
              </a:rPr>
              <a:t>Profit Margin = (Total Sales – Total Expenses) / Total Sales  </a:t>
            </a:r>
          </a:p>
          <a:p>
            <a:pPr marL="571500" indent="-571500" algn="l">
              <a:lnSpc>
                <a:spcPct val="100000"/>
              </a:lnSpc>
              <a:buFont typeface="Arial" panose="020B0604020202020204" pitchFamily="34" charset="0"/>
              <a:buChar char="•"/>
            </a:pPr>
            <a:r>
              <a:rPr lang="en-US" sz="4400" dirty="0">
                <a:solidFill>
                  <a:schemeClr val="bg1"/>
                </a:solidFill>
                <a:latin typeface="Montserrat Medium"/>
                <a:ea typeface="Lato Light" panose="020F0502020204030203" pitchFamily="34" charset="0"/>
                <a:cs typeface="Lato Light" panose="020F0502020204030203" pitchFamily="34" charset="0"/>
              </a:rPr>
              <a:t>Example:</a:t>
            </a:r>
          </a:p>
          <a:p>
            <a:pPr marL="1659136" lvl="1" indent="-571500" algn="l">
              <a:lnSpc>
                <a:spcPct val="100000"/>
              </a:lnSpc>
              <a:buFont typeface="Arial" panose="020B0604020202020204" pitchFamily="34" charset="0"/>
              <a:buChar char="•"/>
            </a:pPr>
            <a:r>
              <a:rPr lang="en-US" sz="4400" dirty="0">
                <a:solidFill>
                  <a:schemeClr val="bg1"/>
                </a:solidFill>
                <a:latin typeface="Montserrat Medium"/>
                <a:ea typeface="Lato Light" panose="020F0502020204030203" pitchFamily="34" charset="0"/>
                <a:cs typeface="Lato Light" panose="020F0502020204030203" pitchFamily="34" charset="0"/>
              </a:rPr>
              <a:t>Your company made $500k in sales (revenue) last year. </a:t>
            </a:r>
          </a:p>
          <a:p>
            <a:pPr marL="1659136" lvl="1" indent="-571500" algn="l">
              <a:lnSpc>
                <a:spcPct val="100000"/>
              </a:lnSpc>
              <a:buFont typeface="Arial" panose="020B0604020202020204" pitchFamily="34" charset="0"/>
              <a:buChar char="•"/>
            </a:pPr>
            <a:r>
              <a:rPr lang="en-US" sz="4400" dirty="0">
                <a:solidFill>
                  <a:schemeClr val="bg1"/>
                </a:solidFill>
                <a:latin typeface="Montserrat Medium"/>
                <a:ea typeface="Lato Light" panose="020F0502020204030203" pitchFamily="34" charset="0"/>
                <a:cs typeface="Lato Light" panose="020F0502020204030203" pitchFamily="34" charset="0"/>
              </a:rPr>
              <a:t>After all of your costs and expenses (overhead), such as rent, salaries, cost of goods, etc., you’re left with net profits of $100k.   </a:t>
            </a:r>
            <a:r>
              <a:rPr lang="en-US" sz="4400" b="1" dirty="0">
                <a:solidFill>
                  <a:schemeClr val="bg1"/>
                </a:solidFill>
                <a:latin typeface="Montserrat Medium"/>
                <a:ea typeface="Lato Light" panose="020F0502020204030203" pitchFamily="34" charset="0"/>
                <a:cs typeface="Lato Light" panose="020F0502020204030203" pitchFamily="34" charset="0"/>
              </a:rPr>
              <a:t>Note: </a:t>
            </a:r>
            <a:r>
              <a:rPr lang="en-US" sz="4400" dirty="0">
                <a:solidFill>
                  <a:schemeClr val="bg1"/>
                </a:solidFill>
                <a:latin typeface="Montserrat Medium"/>
                <a:ea typeface="Lato Light" panose="020F0502020204030203" pitchFamily="34" charset="0"/>
                <a:cs typeface="Lato Light" panose="020F0502020204030203" pitchFamily="34" charset="0"/>
              </a:rPr>
              <a:t>Count what you should make…..</a:t>
            </a:r>
          </a:p>
          <a:p>
            <a:pPr marL="1659136" lvl="1" indent="-571500" algn="l">
              <a:lnSpc>
                <a:spcPct val="100000"/>
              </a:lnSpc>
              <a:buFont typeface="Arial" panose="020B0604020202020204" pitchFamily="34" charset="0"/>
              <a:buChar char="•"/>
            </a:pPr>
            <a:r>
              <a:rPr lang="en-US" sz="4400" dirty="0">
                <a:solidFill>
                  <a:schemeClr val="bg1"/>
                </a:solidFill>
                <a:latin typeface="Montserrat Medium"/>
                <a:ea typeface="Lato Light" panose="020F0502020204030203" pitchFamily="34" charset="0"/>
                <a:cs typeface="Lato Light" panose="020F0502020204030203" pitchFamily="34" charset="0"/>
              </a:rPr>
              <a:t>Now divide net profits by total sales.</a:t>
            </a:r>
          </a:p>
          <a:p>
            <a:pPr marL="2746771" lvl="2" indent="-571500" algn="l">
              <a:lnSpc>
                <a:spcPct val="100000"/>
              </a:lnSpc>
              <a:buFont typeface="Arial" panose="020B0604020202020204" pitchFamily="34" charset="0"/>
              <a:buChar char="•"/>
            </a:pPr>
            <a:r>
              <a:rPr lang="en-US" sz="4400" dirty="0">
                <a:solidFill>
                  <a:schemeClr val="bg1"/>
                </a:solidFill>
                <a:latin typeface="Montserrat Medium"/>
                <a:ea typeface="Lato Light" panose="020F0502020204030203" pitchFamily="34" charset="0"/>
                <a:cs typeface="Lato Light" panose="020F0502020204030203" pitchFamily="34" charset="0"/>
              </a:rPr>
              <a:t>$100k / $500k = 0.2, or 2%, as profit margin is typically expressed in percentages.</a:t>
            </a:r>
          </a:p>
          <a:p>
            <a:pPr marL="571500" indent="-571500" algn="l">
              <a:lnSpc>
                <a:spcPct val="100000"/>
              </a:lnSpc>
              <a:buFont typeface="Wingdings" panose="05000000000000000000" pitchFamily="2" charset="2"/>
              <a:buChar char="q"/>
            </a:pPr>
            <a:endParaRPr lang="en-US" sz="36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18" name="Group 17">
            <a:extLst>
              <a:ext uri="{FF2B5EF4-FFF2-40B4-BE49-F238E27FC236}">
                <a16:creationId xmlns:a16="http://schemas.microsoft.com/office/drawing/2014/main" id="{A08EFE81-2F3D-7441-81E2-F0D5A2FBC3DE}"/>
              </a:ext>
            </a:extLst>
          </p:cNvPr>
          <p:cNvGrpSpPr/>
          <p:nvPr/>
        </p:nvGrpSpPr>
        <p:grpSpPr>
          <a:xfrm>
            <a:off x="734117" y="443424"/>
            <a:ext cx="16084692" cy="2554545"/>
            <a:chOff x="363827" y="7904856"/>
            <a:chExt cx="16084692" cy="2554545"/>
          </a:xfrm>
        </p:grpSpPr>
        <p:sp>
          <p:nvSpPr>
            <p:cNvPr id="19" name="TextBox 18">
              <a:extLst>
                <a:ext uri="{FF2B5EF4-FFF2-40B4-BE49-F238E27FC236}">
                  <a16:creationId xmlns:a16="http://schemas.microsoft.com/office/drawing/2014/main" id="{7F584256-E7B1-5B40-844F-961DB184284A}"/>
                </a:ext>
              </a:extLst>
            </p:cNvPr>
            <p:cNvSpPr txBox="1"/>
            <p:nvPr/>
          </p:nvSpPr>
          <p:spPr>
            <a:xfrm>
              <a:off x="786160" y="7904856"/>
              <a:ext cx="15662359" cy="2554545"/>
            </a:xfrm>
            <a:prstGeom prst="rect">
              <a:avLst/>
            </a:prstGeom>
            <a:noFill/>
            <a:ln>
              <a:noFill/>
            </a:ln>
          </p:spPr>
          <p:txBody>
            <a:bodyPr wrap="square" rtlCol="0">
              <a:spAutoFit/>
            </a:bodyPr>
            <a:lstStyle/>
            <a:p>
              <a:r>
                <a:rPr lang="en-US" sz="8000" b="1" spc="600" dirty="0">
                  <a:latin typeface="Montserrat" pitchFamily="2" charset="77"/>
                  <a:ea typeface="Roboto Medium" panose="02000000000000000000" pitchFamily="2" charset="0"/>
                  <a:cs typeface="Lato Light" panose="020F0502020204030203" pitchFamily="34" charset="0"/>
                </a:rPr>
                <a:t>HOW IS PROFIT MARGIN CALCULATED?</a:t>
              </a:r>
            </a:p>
          </p:txBody>
        </p:sp>
        <p:sp>
          <p:nvSpPr>
            <p:cNvPr id="20" name="Rectangle 19">
              <a:extLst>
                <a:ext uri="{FF2B5EF4-FFF2-40B4-BE49-F238E27FC236}">
                  <a16:creationId xmlns:a16="http://schemas.microsoft.com/office/drawing/2014/main" id="{69FEA96E-D909-584C-A834-D3DB1008147D}"/>
                </a:ext>
              </a:extLst>
            </p:cNvPr>
            <p:cNvSpPr/>
            <p:nvPr/>
          </p:nvSpPr>
          <p:spPr>
            <a:xfrm rot="16200000">
              <a:off x="-734786" y="9132658"/>
              <a:ext cx="2395804" cy="19857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41890CA7-04CB-4823-9EA5-D183458D90B2}"/>
              </a:ext>
            </a:extLst>
          </p:cNvPr>
          <p:cNvSpPr/>
          <p:nvPr/>
        </p:nvSpPr>
        <p:spPr>
          <a:xfrm>
            <a:off x="6740502" y="11609217"/>
            <a:ext cx="10469118" cy="1754326"/>
          </a:xfrm>
          <a:prstGeom prst="rect">
            <a:avLst/>
          </a:prstGeom>
        </p:spPr>
        <p:txBody>
          <a:bodyPr wrap="square">
            <a:spAutoFit/>
          </a:bodyPr>
          <a:lstStyle/>
          <a:p>
            <a:pPr marL="1087636" lvl="1"/>
            <a:r>
              <a:rPr lang="en-US" sz="3600" b="1" dirty="0">
                <a:highlight>
                  <a:srgbClr val="00FF00"/>
                </a:highlight>
                <a:latin typeface="Montserrat"/>
                <a:ea typeface="Lato Light" panose="020F0502020204030203" pitchFamily="34" charset="0"/>
                <a:cs typeface="Lato Light" panose="020F0502020204030203" pitchFamily="34" charset="0"/>
              </a:rPr>
              <a:t>20% margin is considered high (or “good”)</a:t>
            </a:r>
          </a:p>
          <a:p>
            <a:pPr marL="1087636" lvl="1"/>
            <a:r>
              <a:rPr lang="en-US" sz="3600" b="1" dirty="0">
                <a:highlight>
                  <a:srgbClr val="FFFF00"/>
                </a:highlight>
                <a:latin typeface="Montserrat"/>
                <a:ea typeface="Lato Light" panose="020F0502020204030203" pitchFamily="34" charset="0"/>
                <a:cs typeface="Lato Light" panose="020F0502020204030203" pitchFamily="34" charset="0"/>
              </a:rPr>
              <a:t>10% net profit margin is considered average</a:t>
            </a:r>
          </a:p>
          <a:p>
            <a:pPr marL="1087636" lvl="1"/>
            <a:r>
              <a:rPr lang="en-US" sz="3600" b="1" dirty="0">
                <a:highlight>
                  <a:srgbClr val="FF0000"/>
                </a:highlight>
                <a:latin typeface="Montserrat"/>
                <a:ea typeface="Lato Light" panose="020F0502020204030203" pitchFamily="34" charset="0"/>
                <a:cs typeface="Lato Light" panose="020F0502020204030203" pitchFamily="34" charset="0"/>
              </a:rPr>
              <a:t>5% margin is low</a:t>
            </a:r>
          </a:p>
        </p:txBody>
      </p:sp>
      <p:pic>
        <p:nvPicPr>
          <p:cNvPr id="5" name="Graphic 4" descr="Gauge">
            <a:extLst>
              <a:ext uri="{FF2B5EF4-FFF2-40B4-BE49-F238E27FC236}">
                <a16:creationId xmlns:a16="http://schemas.microsoft.com/office/drawing/2014/main" id="{157AB3DE-151A-4F16-B7A7-FA4CB55146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13317" y="352457"/>
            <a:ext cx="1918682" cy="1918682"/>
          </a:xfrm>
          <a:prstGeom prst="rect">
            <a:avLst/>
          </a:prstGeom>
        </p:spPr>
      </p:pic>
      <p:pic>
        <p:nvPicPr>
          <p:cNvPr id="7" name="Graphic 6" descr="Money">
            <a:extLst>
              <a:ext uri="{FF2B5EF4-FFF2-40B4-BE49-F238E27FC236}">
                <a16:creationId xmlns:a16="http://schemas.microsoft.com/office/drawing/2014/main" id="{652A7D1E-7319-4967-8729-25493727AC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59792" y="352457"/>
            <a:ext cx="2010980" cy="2010980"/>
          </a:xfrm>
          <a:prstGeom prst="rect">
            <a:avLst/>
          </a:prstGeom>
        </p:spPr>
      </p:pic>
      <p:grpSp>
        <p:nvGrpSpPr>
          <p:cNvPr id="14" name="Graphic 9" descr="Car">
            <a:extLst>
              <a:ext uri="{FF2B5EF4-FFF2-40B4-BE49-F238E27FC236}">
                <a16:creationId xmlns:a16="http://schemas.microsoft.com/office/drawing/2014/main" id="{19612563-50CB-4D48-9BDC-3089EC190CFF}"/>
              </a:ext>
            </a:extLst>
          </p:cNvPr>
          <p:cNvGrpSpPr/>
          <p:nvPr/>
        </p:nvGrpSpPr>
        <p:grpSpPr>
          <a:xfrm>
            <a:off x="16874457" y="2148503"/>
            <a:ext cx="2010979" cy="1698932"/>
            <a:chOff x="20384809" y="1299037"/>
            <a:chExt cx="914400" cy="914400"/>
          </a:xfrm>
          <a:solidFill>
            <a:srgbClr val="820000"/>
          </a:solidFill>
        </p:grpSpPr>
        <p:sp>
          <p:nvSpPr>
            <p:cNvPr id="15" name="Freeform: Shape 14">
              <a:extLst>
                <a:ext uri="{FF2B5EF4-FFF2-40B4-BE49-F238E27FC236}">
                  <a16:creationId xmlns:a16="http://schemas.microsoft.com/office/drawing/2014/main" id="{F33EEC39-C773-4FB9-BC92-37846DC5527B}"/>
                </a:ext>
              </a:extLst>
            </p:cNvPr>
            <p:cNvSpPr/>
            <p:nvPr/>
          </p:nvSpPr>
          <p:spPr>
            <a:xfrm>
              <a:off x="20537209" y="1813387"/>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0AA6A14-8D35-4016-A6AA-918A90C0BEE3}"/>
                </a:ext>
              </a:extLst>
            </p:cNvPr>
            <p:cNvSpPr/>
            <p:nvPr/>
          </p:nvSpPr>
          <p:spPr>
            <a:xfrm>
              <a:off x="20994409" y="1813387"/>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CF08A93-56A8-4BAC-8443-67419246B3CF}"/>
                </a:ext>
              </a:extLst>
            </p:cNvPr>
            <p:cNvSpPr/>
            <p:nvPr/>
          </p:nvSpPr>
          <p:spPr>
            <a:xfrm>
              <a:off x="20422909" y="1546687"/>
              <a:ext cx="838200" cy="342900"/>
            </a:xfrm>
            <a:custGeom>
              <a:avLst/>
              <a:gdLst>
                <a:gd name="connsiteX0" fmla="*/ 333375 w 838200"/>
                <a:gd name="connsiteY0" fmla="*/ 152400 h 342900"/>
                <a:gd name="connsiteX1" fmla="*/ 333375 w 838200"/>
                <a:gd name="connsiteY1" fmla="*/ 38100 h 342900"/>
                <a:gd name="connsiteX2" fmla="*/ 463868 w 838200"/>
                <a:gd name="connsiteY2" fmla="*/ 38100 h 342900"/>
                <a:gd name="connsiteX3" fmla="*/ 490538 w 838200"/>
                <a:gd name="connsiteY3" fmla="*/ 49530 h 342900"/>
                <a:gd name="connsiteX4" fmla="*/ 593408 w 838200"/>
                <a:gd name="connsiteY4" fmla="*/ 152400 h 342900"/>
                <a:gd name="connsiteX5" fmla="*/ 333375 w 838200"/>
                <a:gd name="connsiteY5" fmla="*/ 152400 h 342900"/>
                <a:gd name="connsiteX6" fmla="*/ 295275 w 838200"/>
                <a:gd name="connsiteY6" fmla="*/ 152400 h 342900"/>
                <a:gd name="connsiteX7" fmla="*/ 54293 w 838200"/>
                <a:gd name="connsiteY7" fmla="*/ 152400 h 342900"/>
                <a:gd name="connsiteX8" fmla="*/ 157163 w 838200"/>
                <a:gd name="connsiteY8" fmla="*/ 49530 h 342900"/>
                <a:gd name="connsiteX9" fmla="*/ 183833 w 838200"/>
                <a:gd name="connsiteY9" fmla="*/ 38100 h 342900"/>
                <a:gd name="connsiteX10" fmla="*/ 295275 w 838200"/>
                <a:gd name="connsiteY10" fmla="*/ 38100 h 342900"/>
                <a:gd name="connsiteX11" fmla="*/ 295275 w 838200"/>
                <a:gd name="connsiteY11" fmla="*/ 152400 h 342900"/>
                <a:gd name="connsiteX12" fmla="*/ 742950 w 838200"/>
                <a:gd name="connsiteY12" fmla="*/ 152400 h 342900"/>
                <a:gd name="connsiteX13" fmla="*/ 663893 w 838200"/>
                <a:gd name="connsiteY13" fmla="*/ 152400 h 342900"/>
                <a:gd name="connsiteX14" fmla="*/ 637223 w 838200"/>
                <a:gd name="connsiteY14" fmla="*/ 140970 h 342900"/>
                <a:gd name="connsiteX15" fmla="*/ 517208 w 838200"/>
                <a:gd name="connsiteY15" fmla="*/ 21907 h 342900"/>
                <a:gd name="connsiteX16" fmla="*/ 462915 w 838200"/>
                <a:gd name="connsiteY16" fmla="*/ 0 h 342900"/>
                <a:gd name="connsiteX17" fmla="*/ 183833 w 838200"/>
                <a:gd name="connsiteY17" fmla="*/ 0 h 342900"/>
                <a:gd name="connsiteX18" fmla="*/ 129540 w 838200"/>
                <a:gd name="connsiteY18" fmla="*/ 21907 h 342900"/>
                <a:gd name="connsiteX19" fmla="*/ 11430 w 838200"/>
                <a:gd name="connsiteY19" fmla="*/ 140970 h 342900"/>
                <a:gd name="connsiteX20" fmla="*/ 0 w 838200"/>
                <a:gd name="connsiteY20" fmla="*/ 168593 h 342900"/>
                <a:gd name="connsiteX21" fmla="*/ 0 w 838200"/>
                <a:gd name="connsiteY21" fmla="*/ 266700 h 342900"/>
                <a:gd name="connsiteX22" fmla="*/ 76200 w 838200"/>
                <a:gd name="connsiteY22" fmla="*/ 342900 h 342900"/>
                <a:gd name="connsiteX23" fmla="*/ 85725 w 838200"/>
                <a:gd name="connsiteY23" fmla="*/ 342900 h 342900"/>
                <a:gd name="connsiteX24" fmla="*/ 190500 w 838200"/>
                <a:gd name="connsiteY24" fmla="*/ 238125 h 342900"/>
                <a:gd name="connsiteX25" fmla="*/ 295275 w 838200"/>
                <a:gd name="connsiteY25" fmla="*/ 342900 h 342900"/>
                <a:gd name="connsiteX26" fmla="*/ 542925 w 838200"/>
                <a:gd name="connsiteY26" fmla="*/ 342900 h 342900"/>
                <a:gd name="connsiteX27" fmla="*/ 647700 w 838200"/>
                <a:gd name="connsiteY27" fmla="*/ 238125 h 342900"/>
                <a:gd name="connsiteX28" fmla="*/ 752475 w 838200"/>
                <a:gd name="connsiteY28" fmla="*/ 342900 h 342900"/>
                <a:gd name="connsiteX29" fmla="*/ 800100 w 838200"/>
                <a:gd name="connsiteY29" fmla="*/ 342900 h 342900"/>
                <a:gd name="connsiteX30" fmla="*/ 838200 w 838200"/>
                <a:gd name="connsiteY30" fmla="*/ 304800 h 342900"/>
                <a:gd name="connsiteX31" fmla="*/ 838200 w 838200"/>
                <a:gd name="connsiteY31" fmla="*/ 247650 h 342900"/>
                <a:gd name="connsiteX32" fmla="*/ 742950 w 838200"/>
                <a:gd name="connsiteY32" fmla="*/ 1524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8200" h="342900">
                  <a:moveTo>
                    <a:pt x="333375" y="152400"/>
                  </a:moveTo>
                  <a:lnTo>
                    <a:pt x="333375" y="38100"/>
                  </a:lnTo>
                  <a:lnTo>
                    <a:pt x="463868" y="38100"/>
                  </a:lnTo>
                  <a:cubicBezTo>
                    <a:pt x="474345" y="38100"/>
                    <a:pt x="483870" y="41910"/>
                    <a:pt x="490538" y="49530"/>
                  </a:cubicBezTo>
                  <a:lnTo>
                    <a:pt x="593408" y="152400"/>
                  </a:lnTo>
                  <a:lnTo>
                    <a:pt x="333375" y="152400"/>
                  </a:lnTo>
                  <a:close/>
                  <a:moveTo>
                    <a:pt x="295275" y="152400"/>
                  </a:moveTo>
                  <a:lnTo>
                    <a:pt x="54293" y="152400"/>
                  </a:lnTo>
                  <a:lnTo>
                    <a:pt x="157163" y="49530"/>
                  </a:lnTo>
                  <a:cubicBezTo>
                    <a:pt x="164783" y="41910"/>
                    <a:pt x="174308" y="38100"/>
                    <a:pt x="183833" y="38100"/>
                  </a:cubicBezTo>
                  <a:lnTo>
                    <a:pt x="295275" y="38100"/>
                  </a:lnTo>
                  <a:lnTo>
                    <a:pt x="295275" y="152400"/>
                  </a:lnTo>
                  <a:close/>
                  <a:moveTo>
                    <a:pt x="742950" y="152400"/>
                  </a:moveTo>
                  <a:lnTo>
                    <a:pt x="663893" y="152400"/>
                  </a:lnTo>
                  <a:cubicBezTo>
                    <a:pt x="653415" y="152400"/>
                    <a:pt x="643890" y="148590"/>
                    <a:pt x="637223" y="140970"/>
                  </a:cubicBezTo>
                  <a:lnTo>
                    <a:pt x="517208" y="21907"/>
                  </a:lnTo>
                  <a:cubicBezTo>
                    <a:pt x="502920" y="7620"/>
                    <a:pt x="483870" y="0"/>
                    <a:pt x="462915" y="0"/>
                  </a:cubicBezTo>
                  <a:lnTo>
                    <a:pt x="183833" y="0"/>
                  </a:lnTo>
                  <a:cubicBezTo>
                    <a:pt x="163830" y="0"/>
                    <a:pt x="143828" y="7620"/>
                    <a:pt x="129540" y="21907"/>
                  </a:cubicBezTo>
                  <a:lnTo>
                    <a:pt x="11430" y="140970"/>
                  </a:lnTo>
                  <a:cubicBezTo>
                    <a:pt x="3810" y="148590"/>
                    <a:pt x="0" y="158115"/>
                    <a:pt x="0" y="168593"/>
                  </a:cubicBezTo>
                  <a:lnTo>
                    <a:pt x="0" y="266700"/>
                  </a:lnTo>
                  <a:cubicBezTo>
                    <a:pt x="0" y="308610"/>
                    <a:pt x="34290" y="342900"/>
                    <a:pt x="76200" y="342900"/>
                  </a:cubicBezTo>
                  <a:lnTo>
                    <a:pt x="85725" y="342900"/>
                  </a:lnTo>
                  <a:cubicBezTo>
                    <a:pt x="85725" y="284798"/>
                    <a:pt x="132398" y="238125"/>
                    <a:pt x="190500" y="238125"/>
                  </a:cubicBezTo>
                  <a:cubicBezTo>
                    <a:pt x="248603" y="238125"/>
                    <a:pt x="295275" y="284798"/>
                    <a:pt x="295275" y="342900"/>
                  </a:cubicBezTo>
                  <a:lnTo>
                    <a:pt x="542925" y="342900"/>
                  </a:lnTo>
                  <a:cubicBezTo>
                    <a:pt x="542925" y="284798"/>
                    <a:pt x="589598" y="238125"/>
                    <a:pt x="647700" y="238125"/>
                  </a:cubicBezTo>
                  <a:cubicBezTo>
                    <a:pt x="705803" y="238125"/>
                    <a:pt x="752475" y="284798"/>
                    <a:pt x="752475" y="342900"/>
                  </a:cubicBezTo>
                  <a:lnTo>
                    <a:pt x="800100" y="342900"/>
                  </a:lnTo>
                  <a:cubicBezTo>
                    <a:pt x="821055" y="342900"/>
                    <a:pt x="838200" y="325755"/>
                    <a:pt x="838200" y="304800"/>
                  </a:cubicBezTo>
                  <a:lnTo>
                    <a:pt x="838200" y="247650"/>
                  </a:lnTo>
                  <a:cubicBezTo>
                    <a:pt x="838200" y="195263"/>
                    <a:pt x="795338" y="152400"/>
                    <a:pt x="742950" y="152400"/>
                  </a:cubicBezTo>
                  <a:close/>
                </a:path>
              </a:pathLst>
            </a:custGeom>
            <a:grpFill/>
            <a:ln w="9525" cap="flat">
              <a:noFill/>
              <a:prstDash val="solid"/>
              <a:miter/>
            </a:ln>
          </p:spPr>
          <p:txBody>
            <a:bodyPr rtlCol="0" anchor="ctr"/>
            <a:lstStyle/>
            <a:p>
              <a:endParaRPr lang="en-US"/>
            </a:p>
          </p:txBody>
        </p:sp>
      </p:grpSp>
      <p:sp>
        <p:nvSpPr>
          <p:cNvPr id="22" name="Graphic 11" descr="Taxi">
            <a:extLst>
              <a:ext uri="{FF2B5EF4-FFF2-40B4-BE49-F238E27FC236}">
                <a16:creationId xmlns:a16="http://schemas.microsoft.com/office/drawing/2014/main" id="{521EDC8B-A31F-49FD-B6E5-54BE8D4FEB8E}"/>
              </a:ext>
            </a:extLst>
          </p:cNvPr>
          <p:cNvSpPr/>
          <p:nvPr/>
        </p:nvSpPr>
        <p:spPr>
          <a:xfrm>
            <a:off x="14360577" y="2290724"/>
            <a:ext cx="1504142" cy="1109007"/>
          </a:xfrm>
          <a:custGeom>
            <a:avLst/>
            <a:gdLst>
              <a:gd name="connsiteX0" fmla="*/ 590550 w 647700"/>
              <a:gd name="connsiteY0" fmla="*/ 333375 h 590550"/>
              <a:gd name="connsiteX1" fmla="*/ 571500 w 647700"/>
              <a:gd name="connsiteY1" fmla="*/ 352425 h 590550"/>
              <a:gd name="connsiteX2" fmla="*/ 514350 w 647700"/>
              <a:gd name="connsiteY2" fmla="*/ 352425 h 590550"/>
              <a:gd name="connsiteX3" fmla="*/ 495300 w 647700"/>
              <a:gd name="connsiteY3" fmla="*/ 333375 h 590550"/>
              <a:gd name="connsiteX4" fmla="*/ 495300 w 647700"/>
              <a:gd name="connsiteY4" fmla="*/ 314325 h 590550"/>
              <a:gd name="connsiteX5" fmla="*/ 514350 w 647700"/>
              <a:gd name="connsiteY5" fmla="*/ 295275 h 590550"/>
              <a:gd name="connsiteX6" fmla="*/ 571500 w 647700"/>
              <a:gd name="connsiteY6" fmla="*/ 295275 h 590550"/>
              <a:gd name="connsiteX7" fmla="*/ 590550 w 647700"/>
              <a:gd name="connsiteY7" fmla="*/ 314325 h 590550"/>
              <a:gd name="connsiteX8" fmla="*/ 590550 w 647700"/>
              <a:gd name="connsiteY8" fmla="*/ 333375 h 590550"/>
              <a:gd name="connsiteX9" fmla="*/ 98107 w 647700"/>
              <a:gd name="connsiteY9" fmla="*/ 238125 h 590550"/>
              <a:gd name="connsiteX10" fmla="*/ 153353 w 647700"/>
              <a:gd name="connsiteY10" fmla="*/ 106680 h 590550"/>
              <a:gd name="connsiteX11" fmla="*/ 170498 w 647700"/>
              <a:gd name="connsiteY11" fmla="*/ 95250 h 590550"/>
              <a:gd name="connsiteX12" fmla="*/ 475298 w 647700"/>
              <a:gd name="connsiteY12" fmla="*/ 95250 h 590550"/>
              <a:gd name="connsiteX13" fmla="*/ 492442 w 647700"/>
              <a:gd name="connsiteY13" fmla="*/ 106680 h 590550"/>
              <a:gd name="connsiteX14" fmla="*/ 549593 w 647700"/>
              <a:gd name="connsiteY14" fmla="*/ 238125 h 590550"/>
              <a:gd name="connsiteX15" fmla="*/ 98107 w 647700"/>
              <a:gd name="connsiteY15" fmla="*/ 238125 h 590550"/>
              <a:gd name="connsiteX16" fmla="*/ 152400 w 647700"/>
              <a:gd name="connsiteY16" fmla="*/ 333375 h 590550"/>
              <a:gd name="connsiteX17" fmla="*/ 133350 w 647700"/>
              <a:gd name="connsiteY17" fmla="*/ 352425 h 590550"/>
              <a:gd name="connsiteX18" fmla="*/ 76200 w 647700"/>
              <a:gd name="connsiteY18" fmla="*/ 352425 h 590550"/>
              <a:gd name="connsiteX19" fmla="*/ 57150 w 647700"/>
              <a:gd name="connsiteY19" fmla="*/ 333375 h 590550"/>
              <a:gd name="connsiteX20" fmla="*/ 57150 w 647700"/>
              <a:gd name="connsiteY20" fmla="*/ 314325 h 590550"/>
              <a:gd name="connsiteX21" fmla="*/ 76200 w 647700"/>
              <a:gd name="connsiteY21" fmla="*/ 295275 h 590550"/>
              <a:gd name="connsiteX22" fmla="*/ 133350 w 647700"/>
              <a:gd name="connsiteY22" fmla="*/ 295275 h 590550"/>
              <a:gd name="connsiteX23" fmla="*/ 152400 w 647700"/>
              <a:gd name="connsiteY23" fmla="*/ 314325 h 590550"/>
              <a:gd name="connsiteX24" fmla="*/ 152400 w 647700"/>
              <a:gd name="connsiteY24" fmla="*/ 333375 h 590550"/>
              <a:gd name="connsiteX25" fmla="*/ 590550 w 647700"/>
              <a:gd name="connsiteY25" fmla="*/ 238125 h 590550"/>
              <a:gd name="connsiteX26" fmla="*/ 528638 w 647700"/>
              <a:gd name="connsiteY26" fmla="*/ 92393 h 590550"/>
              <a:gd name="connsiteX27" fmla="*/ 476250 w 647700"/>
              <a:gd name="connsiteY27" fmla="*/ 57150 h 590550"/>
              <a:gd name="connsiteX28" fmla="*/ 400050 w 647700"/>
              <a:gd name="connsiteY28" fmla="*/ 57150 h 590550"/>
              <a:gd name="connsiteX29" fmla="*/ 400050 w 647700"/>
              <a:gd name="connsiteY29" fmla="*/ 38100 h 590550"/>
              <a:gd name="connsiteX30" fmla="*/ 361950 w 647700"/>
              <a:gd name="connsiteY30" fmla="*/ 0 h 590550"/>
              <a:gd name="connsiteX31" fmla="*/ 285750 w 647700"/>
              <a:gd name="connsiteY31" fmla="*/ 0 h 590550"/>
              <a:gd name="connsiteX32" fmla="*/ 247650 w 647700"/>
              <a:gd name="connsiteY32" fmla="*/ 38100 h 590550"/>
              <a:gd name="connsiteX33" fmla="*/ 247650 w 647700"/>
              <a:gd name="connsiteY33" fmla="*/ 57150 h 590550"/>
              <a:gd name="connsiteX34" fmla="*/ 171450 w 647700"/>
              <a:gd name="connsiteY34" fmla="*/ 57150 h 590550"/>
              <a:gd name="connsiteX35" fmla="*/ 119063 w 647700"/>
              <a:gd name="connsiteY35" fmla="*/ 92393 h 590550"/>
              <a:gd name="connsiteX36" fmla="*/ 57150 w 647700"/>
              <a:gd name="connsiteY36" fmla="*/ 238125 h 590550"/>
              <a:gd name="connsiteX37" fmla="*/ 0 w 647700"/>
              <a:gd name="connsiteY37" fmla="*/ 295275 h 590550"/>
              <a:gd name="connsiteX38" fmla="*/ 0 w 647700"/>
              <a:gd name="connsiteY38" fmla="*/ 447675 h 590550"/>
              <a:gd name="connsiteX39" fmla="*/ 38100 w 647700"/>
              <a:gd name="connsiteY39" fmla="*/ 485775 h 590550"/>
              <a:gd name="connsiteX40" fmla="*/ 57150 w 647700"/>
              <a:gd name="connsiteY40" fmla="*/ 485775 h 590550"/>
              <a:gd name="connsiteX41" fmla="*/ 57150 w 647700"/>
              <a:gd name="connsiteY41" fmla="*/ 552450 h 590550"/>
              <a:gd name="connsiteX42" fmla="*/ 95250 w 647700"/>
              <a:gd name="connsiteY42" fmla="*/ 590550 h 590550"/>
              <a:gd name="connsiteX43" fmla="*/ 114300 w 647700"/>
              <a:gd name="connsiteY43" fmla="*/ 590550 h 590550"/>
              <a:gd name="connsiteX44" fmla="*/ 152400 w 647700"/>
              <a:gd name="connsiteY44" fmla="*/ 552450 h 590550"/>
              <a:gd name="connsiteX45" fmla="*/ 152400 w 647700"/>
              <a:gd name="connsiteY45" fmla="*/ 485775 h 590550"/>
              <a:gd name="connsiteX46" fmla="*/ 495300 w 647700"/>
              <a:gd name="connsiteY46" fmla="*/ 485775 h 590550"/>
              <a:gd name="connsiteX47" fmla="*/ 495300 w 647700"/>
              <a:gd name="connsiteY47" fmla="*/ 552450 h 590550"/>
              <a:gd name="connsiteX48" fmla="*/ 533400 w 647700"/>
              <a:gd name="connsiteY48" fmla="*/ 590550 h 590550"/>
              <a:gd name="connsiteX49" fmla="*/ 552450 w 647700"/>
              <a:gd name="connsiteY49" fmla="*/ 590550 h 590550"/>
              <a:gd name="connsiteX50" fmla="*/ 590550 w 647700"/>
              <a:gd name="connsiteY50" fmla="*/ 552450 h 590550"/>
              <a:gd name="connsiteX51" fmla="*/ 590550 w 647700"/>
              <a:gd name="connsiteY51" fmla="*/ 485775 h 590550"/>
              <a:gd name="connsiteX52" fmla="*/ 609600 w 647700"/>
              <a:gd name="connsiteY52" fmla="*/ 485775 h 590550"/>
              <a:gd name="connsiteX53" fmla="*/ 647700 w 647700"/>
              <a:gd name="connsiteY53" fmla="*/ 447675 h 590550"/>
              <a:gd name="connsiteX54" fmla="*/ 647700 w 647700"/>
              <a:gd name="connsiteY54" fmla="*/ 295275 h 590550"/>
              <a:gd name="connsiteX55" fmla="*/ 590550 w 647700"/>
              <a:gd name="connsiteY55" fmla="*/ 23812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47700" h="590550">
                <a:moveTo>
                  <a:pt x="590550" y="333375"/>
                </a:moveTo>
                <a:cubicBezTo>
                  <a:pt x="590550" y="343853"/>
                  <a:pt x="581978" y="352425"/>
                  <a:pt x="571500" y="352425"/>
                </a:cubicBezTo>
                <a:lnTo>
                  <a:pt x="514350" y="352425"/>
                </a:lnTo>
                <a:cubicBezTo>
                  <a:pt x="503873" y="352425"/>
                  <a:pt x="495300" y="343853"/>
                  <a:pt x="495300" y="333375"/>
                </a:cubicBezTo>
                <a:lnTo>
                  <a:pt x="495300" y="314325"/>
                </a:lnTo>
                <a:cubicBezTo>
                  <a:pt x="495300" y="303848"/>
                  <a:pt x="503873" y="295275"/>
                  <a:pt x="514350" y="295275"/>
                </a:cubicBezTo>
                <a:lnTo>
                  <a:pt x="571500" y="295275"/>
                </a:lnTo>
                <a:cubicBezTo>
                  <a:pt x="581978" y="295275"/>
                  <a:pt x="590550" y="303848"/>
                  <a:pt x="590550" y="314325"/>
                </a:cubicBezTo>
                <a:lnTo>
                  <a:pt x="590550" y="333375"/>
                </a:lnTo>
                <a:close/>
                <a:moveTo>
                  <a:pt x="98107" y="238125"/>
                </a:moveTo>
                <a:lnTo>
                  <a:pt x="153353" y="106680"/>
                </a:lnTo>
                <a:cubicBezTo>
                  <a:pt x="156210" y="100013"/>
                  <a:pt x="162878" y="95250"/>
                  <a:pt x="170498" y="95250"/>
                </a:cubicBezTo>
                <a:lnTo>
                  <a:pt x="475298" y="95250"/>
                </a:lnTo>
                <a:cubicBezTo>
                  <a:pt x="482917" y="95250"/>
                  <a:pt x="489585" y="100013"/>
                  <a:pt x="492442" y="106680"/>
                </a:cubicBezTo>
                <a:lnTo>
                  <a:pt x="549593" y="238125"/>
                </a:lnTo>
                <a:lnTo>
                  <a:pt x="98107" y="238125"/>
                </a:lnTo>
                <a:close/>
                <a:moveTo>
                  <a:pt x="152400" y="333375"/>
                </a:moveTo>
                <a:cubicBezTo>
                  <a:pt x="152400" y="343853"/>
                  <a:pt x="143828" y="352425"/>
                  <a:pt x="133350" y="352425"/>
                </a:cubicBezTo>
                <a:lnTo>
                  <a:pt x="76200" y="352425"/>
                </a:lnTo>
                <a:cubicBezTo>
                  <a:pt x="65723" y="352425"/>
                  <a:pt x="57150" y="343853"/>
                  <a:pt x="57150" y="333375"/>
                </a:cubicBezTo>
                <a:lnTo>
                  <a:pt x="57150" y="314325"/>
                </a:lnTo>
                <a:cubicBezTo>
                  <a:pt x="57150" y="303848"/>
                  <a:pt x="65723" y="295275"/>
                  <a:pt x="76200" y="295275"/>
                </a:cubicBezTo>
                <a:lnTo>
                  <a:pt x="133350" y="295275"/>
                </a:lnTo>
                <a:cubicBezTo>
                  <a:pt x="143828" y="295275"/>
                  <a:pt x="152400" y="303848"/>
                  <a:pt x="152400" y="314325"/>
                </a:cubicBezTo>
                <a:lnTo>
                  <a:pt x="152400" y="333375"/>
                </a:lnTo>
                <a:close/>
                <a:moveTo>
                  <a:pt x="590550" y="238125"/>
                </a:moveTo>
                <a:lnTo>
                  <a:pt x="528638" y="92393"/>
                </a:lnTo>
                <a:cubicBezTo>
                  <a:pt x="520065" y="70485"/>
                  <a:pt x="499110" y="57150"/>
                  <a:pt x="476250" y="57150"/>
                </a:cubicBezTo>
                <a:lnTo>
                  <a:pt x="400050" y="57150"/>
                </a:lnTo>
                <a:lnTo>
                  <a:pt x="400050" y="38100"/>
                </a:lnTo>
                <a:cubicBezTo>
                  <a:pt x="400050" y="17145"/>
                  <a:pt x="382905" y="0"/>
                  <a:pt x="361950" y="0"/>
                </a:cubicBezTo>
                <a:lnTo>
                  <a:pt x="285750" y="0"/>
                </a:lnTo>
                <a:cubicBezTo>
                  <a:pt x="264795" y="0"/>
                  <a:pt x="247650" y="17145"/>
                  <a:pt x="247650" y="38100"/>
                </a:cubicBezTo>
                <a:lnTo>
                  <a:pt x="247650" y="57150"/>
                </a:lnTo>
                <a:lnTo>
                  <a:pt x="171450" y="57150"/>
                </a:lnTo>
                <a:cubicBezTo>
                  <a:pt x="148590" y="57150"/>
                  <a:pt x="127635" y="70485"/>
                  <a:pt x="119063" y="92393"/>
                </a:cubicBezTo>
                <a:lnTo>
                  <a:pt x="57150" y="238125"/>
                </a:lnTo>
                <a:cubicBezTo>
                  <a:pt x="25718" y="238125"/>
                  <a:pt x="0" y="263843"/>
                  <a:pt x="0" y="295275"/>
                </a:cubicBezTo>
                <a:lnTo>
                  <a:pt x="0" y="447675"/>
                </a:lnTo>
                <a:cubicBezTo>
                  <a:pt x="0" y="468630"/>
                  <a:pt x="17145" y="485775"/>
                  <a:pt x="38100" y="485775"/>
                </a:cubicBezTo>
                <a:lnTo>
                  <a:pt x="57150" y="485775"/>
                </a:lnTo>
                <a:lnTo>
                  <a:pt x="57150" y="552450"/>
                </a:lnTo>
                <a:cubicBezTo>
                  <a:pt x="57150" y="573405"/>
                  <a:pt x="74295" y="590550"/>
                  <a:pt x="95250" y="590550"/>
                </a:cubicBezTo>
                <a:lnTo>
                  <a:pt x="114300" y="590550"/>
                </a:lnTo>
                <a:cubicBezTo>
                  <a:pt x="135255" y="590550"/>
                  <a:pt x="152400" y="573405"/>
                  <a:pt x="152400" y="552450"/>
                </a:cubicBezTo>
                <a:lnTo>
                  <a:pt x="152400" y="485775"/>
                </a:lnTo>
                <a:lnTo>
                  <a:pt x="495300" y="485775"/>
                </a:lnTo>
                <a:lnTo>
                  <a:pt x="495300" y="552450"/>
                </a:lnTo>
                <a:cubicBezTo>
                  <a:pt x="495300" y="573405"/>
                  <a:pt x="512445" y="590550"/>
                  <a:pt x="533400" y="590550"/>
                </a:cubicBezTo>
                <a:lnTo>
                  <a:pt x="552450" y="590550"/>
                </a:lnTo>
                <a:cubicBezTo>
                  <a:pt x="573405" y="590550"/>
                  <a:pt x="590550" y="573405"/>
                  <a:pt x="590550" y="552450"/>
                </a:cubicBezTo>
                <a:lnTo>
                  <a:pt x="590550" y="485775"/>
                </a:lnTo>
                <a:lnTo>
                  <a:pt x="609600" y="485775"/>
                </a:lnTo>
                <a:cubicBezTo>
                  <a:pt x="630555" y="485775"/>
                  <a:pt x="647700" y="468630"/>
                  <a:pt x="647700" y="447675"/>
                </a:cubicBezTo>
                <a:lnTo>
                  <a:pt x="647700" y="295275"/>
                </a:lnTo>
                <a:cubicBezTo>
                  <a:pt x="647700" y="263843"/>
                  <a:pt x="621983" y="238125"/>
                  <a:pt x="590550" y="238125"/>
                </a:cubicBezTo>
                <a:close/>
              </a:path>
            </a:pathLst>
          </a:custGeom>
          <a:solidFill>
            <a:srgbClr val="820000"/>
          </a:solidFill>
          <a:ln w="9525" cap="flat">
            <a:noFill/>
            <a:prstDash val="solid"/>
            <a:miter/>
          </a:ln>
        </p:spPr>
        <p:txBody>
          <a:bodyPr rtlCol="0" anchor="ctr"/>
          <a:lstStyle/>
          <a:p>
            <a:endParaRPr lang="en-US"/>
          </a:p>
        </p:txBody>
      </p:sp>
      <p:pic>
        <p:nvPicPr>
          <p:cNvPr id="24" name="Graphic 23" descr="Airplane">
            <a:extLst>
              <a:ext uri="{FF2B5EF4-FFF2-40B4-BE49-F238E27FC236}">
                <a16:creationId xmlns:a16="http://schemas.microsoft.com/office/drawing/2014/main" id="{060180F6-F00A-4268-9E4A-0D9CAC25A1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37973" y="2271138"/>
            <a:ext cx="1231719" cy="1231719"/>
          </a:xfrm>
          <a:prstGeom prst="rect">
            <a:avLst/>
          </a:prstGeom>
        </p:spPr>
      </p:pic>
      <p:pic>
        <p:nvPicPr>
          <p:cNvPr id="26" name="Graphic 25" descr="Internet">
            <a:extLst>
              <a:ext uri="{FF2B5EF4-FFF2-40B4-BE49-F238E27FC236}">
                <a16:creationId xmlns:a16="http://schemas.microsoft.com/office/drawing/2014/main" id="{6FACD30D-DB73-44AE-972B-808E5F329D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84746" y="529437"/>
            <a:ext cx="1840128" cy="1840128"/>
          </a:xfrm>
          <a:prstGeom prst="rect">
            <a:avLst/>
          </a:prstGeom>
        </p:spPr>
      </p:pic>
      <p:pic>
        <p:nvPicPr>
          <p:cNvPr id="28" name="Graphic 27" descr="Marketing">
            <a:extLst>
              <a:ext uri="{FF2B5EF4-FFF2-40B4-BE49-F238E27FC236}">
                <a16:creationId xmlns:a16="http://schemas.microsoft.com/office/drawing/2014/main" id="{5975DB99-0F96-4CA8-84FF-FAAE518D94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38848" y="781686"/>
            <a:ext cx="1240096" cy="1240096"/>
          </a:xfrm>
          <a:prstGeom prst="rect">
            <a:avLst/>
          </a:prstGeom>
        </p:spPr>
      </p:pic>
      <p:pic>
        <p:nvPicPr>
          <p:cNvPr id="30" name="Graphic 29" descr="Stapler">
            <a:extLst>
              <a:ext uri="{FF2B5EF4-FFF2-40B4-BE49-F238E27FC236}">
                <a16:creationId xmlns:a16="http://schemas.microsoft.com/office/drawing/2014/main" id="{9E908615-3A38-47C3-BCE9-5C3393A109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816210" y="1885007"/>
            <a:ext cx="2027985" cy="2027985"/>
          </a:xfrm>
          <a:prstGeom prst="rect">
            <a:avLst/>
          </a:prstGeom>
        </p:spPr>
      </p:pic>
      <p:sp>
        <p:nvSpPr>
          <p:cNvPr id="3" name="TextBox 2">
            <a:extLst>
              <a:ext uri="{FF2B5EF4-FFF2-40B4-BE49-F238E27FC236}">
                <a16:creationId xmlns:a16="http://schemas.microsoft.com/office/drawing/2014/main" id="{E35755D4-5E81-4E29-BFD5-9384BE8F5A2D}"/>
              </a:ext>
            </a:extLst>
          </p:cNvPr>
          <p:cNvSpPr txBox="1"/>
          <p:nvPr/>
        </p:nvSpPr>
        <p:spPr>
          <a:xfrm>
            <a:off x="16462913" y="4476088"/>
            <a:ext cx="7181837" cy="2585323"/>
          </a:xfrm>
          <a:prstGeom prst="rect">
            <a:avLst/>
          </a:prstGeom>
          <a:noFill/>
          <a:ln w="76200">
            <a:solidFill>
              <a:schemeClr val="bg1"/>
            </a:solidFill>
          </a:ln>
        </p:spPr>
        <p:txBody>
          <a:bodyPr wrap="square" rtlCol="0">
            <a:spAutoFit/>
          </a:bodyPr>
          <a:lstStyle/>
          <a:p>
            <a:pPr algn="ctr"/>
            <a:r>
              <a:rPr lang="en-US" sz="5400" dirty="0">
                <a:solidFill>
                  <a:schemeClr val="bg1"/>
                </a:solidFill>
              </a:rPr>
              <a:t>What was your profit margin for the last quarter? </a:t>
            </a:r>
          </a:p>
        </p:txBody>
      </p:sp>
      <p:pic>
        <p:nvPicPr>
          <p:cNvPr id="23" name="Graphic 22" descr="Right pointing backhand index">
            <a:extLst>
              <a:ext uri="{FF2B5EF4-FFF2-40B4-BE49-F238E27FC236}">
                <a16:creationId xmlns:a16="http://schemas.microsoft.com/office/drawing/2014/main" id="{5296C2B8-6A03-4319-AF1C-1C8D61840FA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17527" y="11371595"/>
            <a:ext cx="2064326" cy="2064326"/>
          </a:xfrm>
          <a:prstGeom prst="rect">
            <a:avLst/>
          </a:prstGeom>
        </p:spPr>
      </p:pic>
    </p:spTree>
    <p:extLst>
      <p:ext uri="{BB962C8B-B14F-4D97-AF65-F5344CB8AC3E}">
        <p14:creationId xmlns:p14="http://schemas.microsoft.com/office/powerpoint/2010/main" val="358967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23"/>
                                        </p:tgtEl>
                                        <p:attrNameLst>
                                          <p:attrName>r</p:attrName>
                                        </p:attrNameLst>
                                      </p:cBhvr>
                                    </p:animRot>
                                    <p:animRot by="-240000">
                                      <p:cBhvr>
                                        <p:cTn id="7" dur="100" fill="hold">
                                          <p:stCondLst>
                                            <p:cond delay="100"/>
                                          </p:stCondLst>
                                        </p:cTn>
                                        <p:tgtEl>
                                          <p:spTgt spid="23"/>
                                        </p:tgtEl>
                                        <p:attrNameLst>
                                          <p:attrName>r</p:attrName>
                                        </p:attrNameLst>
                                      </p:cBhvr>
                                    </p:animRot>
                                    <p:animRot by="240000">
                                      <p:cBhvr>
                                        <p:cTn id="8" dur="100" fill="hold">
                                          <p:stCondLst>
                                            <p:cond delay="200"/>
                                          </p:stCondLst>
                                        </p:cTn>
                                        <p:tgtEl>
                                          <p:spTgt spid="23"/>
                                        </p:tgtEl>
                                        <p:attrNameLst>
                                          <p:attrName>r</p:attrName>
                                        </p:attrNameLst>
                                      </p:cBhvr>
                                    </p:animRot>
                                    <p:animRot by="-240000">
                                      <p:cBhvr>
                                        <p:cTn id="9" dur="100" fill="hold">
                                          <p:stCondLst>
                                            <p:cond delay="300"/>
                                          </p:stCondLst>
                                        </p:cTn>
                                        <p:tgtEl>
                                          <p:spTgt spid="23"/>
                                        </p:tgtEl>
                                        <p:attrNameLst>
                                          <p:attrName>r</p:attrName>
                                        </p:attrNameLst>
                                      </p:cBhvr>
                                    </p:animRot>
                                    <p:animRot by="120000">
                                      <p:cBhvr>
                                        <p:cTn id="10" dur="100" fill="hold">
                                          <p:stCondLst>
                                            <p:cond delay="400"/>
                                          </p:stCondLst>
                                        </p:cTn>
                                        <p:tgtEl>
                                          <p:spTgt spid="2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724DB9-0797-B645-BA50-F43DA04E8CC3}"/>
              </a:ext>
            </a:extLst>
          </p:cNvPr>
          <p:cNvSpPr/>
          <p:nvPr/>
        </p:nvSpPr>
        <p:spPr>
          <a:xfrm rot="10800000" flipV="1">
            <a:off x="-3" y="-179292"/>
            <a:ext cx="24377651" cy="4772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FF87D02-A9E7-BD45-872D-B5139C1B8D39}"/>
              </a:ext>
            </a:extLst>
          </p:cNvPr>
          <p:cNvSpPr txBox="1">
            <a:spLocks/>
          </p:cNvSpPr>
          <p:nvPr/>
        </p:nvSpPr>
        <p:spPr>
          <a:xfrm>
            <a:off x="2002330" y="10113750"/>
            <a:ext cx="8805689" cy="188155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3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Product should meet a certain consumer demand, or it should be so compelling that consumers believe they need it. </a:t>
            </a:r>
          </a:p>
        </p:txBody>
      </p:sp>
      <p:sp>
        <p:nvSpPr>
          <p:cNvPr id="17" name="Subtitle 2">
            <a:extLst>
              <a:ext uri="{FF2B5EF4-FFF2-40B4-BE49-F238E27FC236}">
                <a16:creationId xmlns:a16="http://schemas.microsoft.com/office/drawing/2014/main" id="{D6310A3B-6227-9B4D-9578-3A57F105BB69}"/>
              </a:ext>
            </a:extLst>
          </p:cNvPr>
          <p:cNvSpPr txBox="1">
            <a:spLocks/>
          </p:cNvSpPr>
          <p:nvPr/>
        </p:nvSpPr>
        <p:spPr>
          <a:xfrm>
            <a:off x="522731" y="4949351"/>
            <a:ext cx="22624139" cy="8030929"/>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Wingdings" panose="05000000000000000000" pitchFamily="2" charset="2"/>
              <a:buChar char="q"/>
            </a:pPr>
            <a:r>
              <a:rPr lang="en-US" sz="5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Investors compare the operating profit margin of a company with the operating profit margin of industry competitors or a benchmark index such as the Standard &amp; Poor's 500 index. </a:t>
            </a:r>
          </a:p>
          <a:p>
            <a:pPr marL="571500" indent="-571500" algn="l">
              <a:lnSpc>
                <a:spcPct val="100000"/>
              </a:lnSpc>
              <a:buFont typeface="Wingdings" panose="05000000000000000000" pitchFamily="2" charset="2"/>
              <a:buChar char="q"/>
            </a:pPr>
            <a:r>
              <a:rPr lang="en-US" sz="5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Operating profit margin is one of the key profitability ratios that investors and analysts use when evaluating a company. </a:t>
            </a:r>
          </a:p>
          <a:p>
            <a:pPr marL="1659136" lvl="1" indent="-571500" algn="l">
              <a:lnSpc>
                <a:spcPct val="100000"/>
              </a:lnSpc>
              <a:buFont typeface="Wingdings" panose="05000000000000000000" pitchFamily="2" charset="2"/>
              <a:buChar char="q"/>
            </a:pPr>
            <a:r>
              <a:rPr lang="en-US" sz="5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Operating margin is considered a good indicator of how efficiently a company manages expenses because it reveals the amount of revenue returned to a company once it has covered virtually all of its fixed and variable costs except for taxes and interest.</a:t>
            </a:r>
          </a:p>
        </p:txBody>
      </p:sp>
      <p:grpSp>
        <p:nvGrpSpPr>
          <p:cNvPr id="18" name="Group 17">
            <a:extLst>
              <a:ext uri="{FF2B5EF4-FFF2-40B4-BE49-F238E27FC236}">
                <a16:creationId xmlns:a16="http://schemas.microsoft.com/office/drawing/2014/main" id="{A08EFE81-2F3D-7441-81E2-F0D5A2FBC3DE}"/>
              </a:ext>
            </a:extLst>
          </p:cNvPr>
          <p:cNvGrpSpPr/>
          <p:nvPr/>
        </p:nvGrpSpPr>
        <p:grpSpPr>
          <a:xfrm>
            <a:off x="1896142" y="1077642"/>
            <a:ext cx="16142518" cy="2554545"/>
            <a:chOff x="1632040" y="9828663"/>
            <a:chExt cx="16142518" cy="2554545"/>
          </a:xfrm>
        </p:grpSpPr>
        <p:sp>
          <p:nvSpPr>
            <p:cNvPr id="19" name="TextBox 18">
              <a:extLst>
                <a:ext uri="{FF2B5EF4-FFF2-40B4-BE49-F238E27FC236}">
                  <a16:creationId xmlns:a16="http://schemas.microsoft.com/office/drawing/2014/main" id="{7F584256-E7B1-5B40-844F-961DB184284A}"/>
                </a:ext>
              </a:extLst>
            </p:cNvPr>
            <p:cNvSpPr txBox="1"/>
            <p:nvPr/>
          </p:nvSpPr>
          <p:spPr>
            <a:xfrm>
              <a:off x="2112199" y="9828663"/>
              <a:ext cx="15662359" cy="2554545"/>
            </a:xfrm>
            <a:prstGeom prst="rect">
              <a:avLst/>
            </a:prstGeom>
            <a:noFill/>
            <a:ln>
              <a:noFill/>
            </a:ln>
          </p:spPr>
          <p:txBody>
            <a:bodyPr wrap="square" rtlCol="0">
              <a:spAutoFit/>
            </a:bodyPr>
            <a:lstStyle/>
            <a:p>
              <a:r>
                <a:rPr lang="en-US" sz="8000" b="1" spc="600" dirty="0">
                  <a:solidFill>
                    <a:schemeClr val="bg1"/>
                  </a:solidFill>
                  <a:latin typeface="Montserrat" pitchFamily="2" charset="77"/>
                  <a:ea typeface="Roboto Medium" panose="02000000000000000000" pitchFamily="2" charset="0"/>
                  <a:cs typeface="Lato Light" panose="020F0502020204030203" pitchFamily="34" charset="0"/>
                </a:rPr>
                <a:t>WHAT IS A GOOD PROFIT MARGIN?</a:t>
              </a:r>
            </a:p>
          </p:txBody>
        </p:sp>
        <p:sp>
          <p:nvSpPr>
            <p:cNvPr id="20" name="Rectangle 19">
              <a:extLst>
                <a:ext uri="{FF2B5EF4-FFF2-40B4-BE49-F238E27FC236}">
                  <a16:creationId xmlns:a16="http://schemas.microsoft.com/office/drawing/2014/main" id="{69FEA96E-D909-584C-A834-D3DB1008147D}"/>
                </a:ext>
              </a:extLst>
            </p:cNvPr>
            <p:cNvSpPr/>
            <p:nvPr/>
          </p:nvSpPr>
          <p:spPr>
            <a:xfrm rot="16200000">
              <a:off x="1128965" y="10391968"/>
              <a:ext cx="1204726" cy="198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picture containing mirror, drawing&#10;&#10;Description automatically generated">
            <a:extLst>
              <a:ext uri="{FF2B5EF4-FFF2-40B4-BE49-F238E27FC236}">
                <a16:creationId xmlns:a16="http://schemas.microsoft.com/office/drawing/2014/main" id="{48B833C7-B98E-4B51-B50F-A02CBDB2ED9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038660" y="-56958"/>
            <a:ext cx="4527356" cy="4527356"/>
          </a:xfrm>
          <a:prstGeom prst="ellipse">
            <a:avLst/>
          </a:prstGeom>
          <a:ln>
            <a:noFill/>
          </a:ln>
          <a:effectLst>
            <a:softEdge rad="112500"/>
          </a:effectLst>
        </p:spPr>
      </p:pic>
    </p:spTree>
    <p:extLst>
      <p:ext uri="{BB962C8B-B14F-4D97-AF65-F5344CB8AC3E}">
        <p14:creationId xmlns:p14="http://schemas.microsoft.com/office/powerpoint/2010/main" val="369283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283B3D-20E4-4BA2-9221-9E3A33494800}"/>
              </a:ext>
            </a:extLst>
          </p:cNvPr>
          <p:cNvSpPr/>
          <p:nvPr/>
        </p:nvSpPr>
        <p:spPr>
          <a:xfrm rot="10800000" flipV="1">
            <a:off x="-2" y="3446041"/>
            <a:ext cx="24377651" cy="10269957"/>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Rectangle 12">
            <a:extLst>
              <a:ext uri="{FF2B5EF4-FFF2-40B4-BE49-F238E27FC236}">
                <a16:creationId xmlns:a16="http://schemas.microsoft.com/office/drawing/2014/main" id="{5A724DB9-0797-B645-BA50-F43DA04E8CC3}"/>
              </a:ext>
            </a:extLst>
          </p:cNvPr>
          <p:cNvSpPr/>
          <p:nvPr/>
        </p:nvSpPr>
        <p:spPr>
          <a:xfrm rot="10800000" flipV="1">
            <a:off x="-5" y="-179292"/>
            <a:ext cx="24377651" cy="350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FF87D02-A9E7-BD45-872D-B5139C1B8D39}"/>
              </a:ext>
            </a:extLst>
          </p:cNvPr>
          <p:cNvSpPr txBox="1">
            <a:spLocks/>
          </p:cNvSpPr>
          <p:nvPr/>
        </p:nvSpPr>
        <p:spPr>
          <a:xfrm>
            <a:off x="3085265" y="11111874"/>
            <a:ext cx="19435949" cy="143835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Don't be seduced into thinking that that which does not make a profit is without value. </a:t>
            </a:r>
          </a:p>
          <a:p>
            <a:pPr>
              <a:lnSpc>
                <a:spcPct val="100000"/>
              </a:lnSpc>
            </a:pPr>
            <a:r>
              <a:rPr lang="en-US" sz="36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Arthur Miller</a:t>
            </a:r>
          </a:p>
        </p:txBody>
      </p:sp>
      <p:sp>
        <p:nvSpPr>
          <p:cNvPr id="17" name="Subtitle 2">
            <a:extLst>
              <a:ext uri="{FF2B5EF4-FFF2-40B4-BE49-F238E27FC236}">
                <a16:creationId xmlns:a16="http://schemas.microsoft.com/office/drawing/2014/main" id="{D6310A3B-6227-9B4D-9578-3A57F105BB69}"/>
              </a:ext>
            </a:extLst>
          </p:cNvPr>
          <p:cNvSpPr txBox="1">
            <a:spLocks/>
          </p:cNvSpPr>
          <p:nvPr/>
        </p:nvSpPr>
        <p:spPr>
          <a:xfrm>
            <a:off x="672021" y="4117316"/>
            <a:ext cx="22624139" cy="674442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 panose="020B0604020202020204" pitchFamily="34" charset="0"/>
              <a:buChar char="•"/>
            </a:pP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Keep costs low and effectively managing the inventory  (inventory loss #1 culprit) </a:t>
            </a:r>
          </a:p>
          <a:p>
            <a:pPr marL="571500" indent="-571500" algn="l">
              <a:lnSpc>
                <a:spcPct val="100000"/>
              </a:lnSpc>
              <a:buFont typeface="Arial" panose="020B0604020202020204" pitchFamily="34" charset="0"/>
              <a:buChar char="•"/>
            </a:pPr>
            <a:endParaRPr lang="en-US" sz="8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Arial" panose="020B0604020202020204" pitchFamily="34" charset="0"/>
              <a:buChar char="•"/>
            </a:pP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Optimize your pricing strategy</a:t>
            </a:r>
          </a:p>
          <a:p>
            <a:pPr marL="1659136" lvl="1" indent="-571500" algn="l">
              <a:lnSpc>
                <a:spcPct val="100000"/>
              </a:lnSpc>
              <a:buFont typeface="Arial" panose="020B0604020202020204" pitchFamily="34" charset="0"/>
              <a:buChar char="•"/>
            </a:pP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Revenue optimization (Google Shopping, Yahoo Shopping, </a:t>
            </a:r>
            <a:r>
              <a:rPr lang="en-US" sz="44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Bizrate</a:t>
            </a: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44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camelcamelcamel</a:t>
            </a: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44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NexTag</a:t>
            </a: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etc.) </a:t>
            </a:r>
          </a:p>
          <a:p>
            <a:pPr marL="1659136" lvl="1" indent="-571500" algn="l">
              <a:lnSpc>
                <a:spcPct val="100000"/>
              </a:lnSpc>
              <a:buFont typeface="Arial" panose="020B0604020202020204" pitchFamily="34" charset="0"/>
              <a:buChar char="•"/>
            </a:pPr>
            <a:endParaRPr lang="en-US" sz="8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571500" indent="-571500" algn="l">
              <a:lnSpc>
                <a:spcPct val="100000"/>
              </a:lnSpc>
              <a:buFont typeface="Arial" panose="020B0604020202020204" pitchFamily="34" charset="0"/>
              <a:buChar char="•"/>
            </a:pP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Essentially, there are only two ways to achieve better profit margin:</a:t>
            </a:r>
          </a:p>
          <a:p>
            <a:pPr marL="1659136" lvl="1" indent="-571500" algn="l">
              <a:lnSpc>
                <a:spcPct val="100000"/>
              </a:lnSpc>
              <a:buFont typeface="Arial" panose="020B0604020202020204" pitchFamily="34" charset="0"/>
              <a:buChar char="•"/>
            </a:pP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Generate </a:t>
            </a:r>
            <a:r>
              <a:rPr lang="en-US" sz="4400" u="sng" dirty="0">
                <a:solidFill>
                  <a:schemeClr val="bg1"/>
                </a:solidFill>
                <a:latin typeface="Lato Light" panose="020F0502020204030203" pitchFamily="34" charset="0"/>
                <a:ea typeface="Lato Light" panose="020F0502020204030203" pitchFamily="34" charset="0"/>
                <a:cs typeface="Lato Light" panose="020F0502020204030203" pitchFamily="34" charset="0"/>
              </a:rPr>
              <a:t>more revenue </a:t>
            </a: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while keeping the </a:t>
            </a:r>
            <a:r>
              <a:rPr lang="en-US" sz="4400" u="sng" dirty="0">
                <a:solidFill>
                  <a:schemeClr val="bg1"/>
                </a:solidFill>
                <a:latin typeface="Lato Light" panose="020F0502020204030203" pitchFamily="34" charset="0"/>
                <a:ea typeface="Lato Light" panose="020F0502020204030203" pitchFamily="34" charset="0"/>
                <a:cs typeface="Lato Light" panose="020F0502020204030203" pitchFamily="34" charset="0"/>
              </a:rPr>
              <a:t>costs low</a:t>
            </a:r>
          </a:p>
          <a:p>
            <a:pPr marL="1659136" lvl="1" indent="-571500" algn="l">
              <a:lnSpc>
                <a:spcPct val="100000"/>
              </a:lnSpc>
              <a:buFont typeface="Arial" panose="020B0604020202020204" pitchFamily="34" charset="0"/>
              <a:buChar char="•"/>
            </a:pPr>
            <a:r>
              <a:rPr lang="en-US" sz="4400" u="sng" dirty="0">
                <a:solidFill>
                  <a:schemeClr val="bg1"/>
                </a:solidFill>
                <a:latin typeface="Lato Light" panose="020F0502020204030203" pitchFamily="34" charset="0"/>
                <a:ea typeface="Lato Light" panose="020F0502020204030203" pitchFamily="34" charset="0"/>
                <a:cs typeface="Lato Light" panose="020F0502020204030203" pitchFamily="34" charset="0"/>
              </a:rPr>
              <a:t>Lower the costs </a:t>
            </a: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while generating the </a:t>
            </a:r>
            <a:r>
              <a:rPr lang="en-US" sz="4400" u="sng" dirty="0">
                <a:solidFill>
                  <a:schemeClr val="bg1"/>
                </a:solidFill>
                <a:latin typeface="Lato Light" panose="020F0502020204030203" pitchFamily="34" charset="0"/>
                <a:ea typeface="Lato Light" panose="020F0502020204030203" pitchFamily="34" charset="0"/>
                <a:cs typeface="Lato Light" panose="020F0502020204030203" pitchFamily="34" charset="0"/>
              </a:rPr>
              <a:t>same amount of revenue</a:t>
            </a:r>
          </a:p>
          <a:p>
            <a:pPr marL="1659136" lvl="1" indent="-571500" algn="l">
              <a:lnSpc>
                <a:spcPct val="100000"/>
              </a:lnSpc>
              <a:buFont typeface="Arial" panose="020B0604020202020204" pitchFamily="34" charset="0"/>
              <a:buChar char="•"/>
            </a:pPr>
            <a:endPar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18" name="Group 17">
            <a:extLst>
              <a:ext uri="{FF2B5EF4-FFF2-40B4-BE49-F238E27FC236}">
                <a16:creationId xmlns:a16="http://schemas.microsoft.com/office/drawing/2014/main" id="{A08EFE81-2F3D-7441-81E2-F0D5A2FBC3DE}"/>
              </a:ext>
            </a:extLst>
          </p:cNvPr>
          <p:cNvGrpSpPr/>
          <p:nvPr/>
        </p:nvGrpSpPr>
        <p:grpSpPr>
          <a:xfrm>
            <a:off x="1896142" y="941540"/>
            <a:ext cx="16142518" cy="1323439"/>
            <a:chOff x="1632040" y="9828663"/>
            <a:chExt cx="16142518" cy="1323439"/>
          </a:xfrm>
        </p:grpSpPr>
        <p:sp>
          <p:nvSpPr>
            <p:cNvPr id="19" name="TextBox 18">
              <a:extLst>
                <a:ext uri="{FF2B5EF4-FFF2-40B4-BE49-F238E27FC236}">
                  <a16:creationId xmlns:a16="http://schemas.microsoft.com/office/drawing/2014/main" id="{7F584256-E7B1-5B40-844F-961DB184284A}"/>
                </a:ext>
              </a:extLst>
            </p:cNvPr>
            <p:cNvSpPr txBox="1"/>
            <p:nvPr/>
          </p:nvSpPr>
          <p:spPr>
            <a:xfrm>
              <a:off x="2112199" y="9828663"/>
              <a:ext cx="15662359" cy="1323439"/>
            </a:xfrm>
            <a:prstGeom prst="rect">
              <a:avLst/>
            </a:prstGeom>
            <a:noFill/>
            <a:ln>
              <a:noFill/>
            </a:ln>
          </p:spPr>
          <p:txBody>
            <a:bodyPr wrap="square" rtlCol="0">
              <a:spAutoFit/>
            </a:bodyPr>
            <a:lstStyle/>
            <a:p>
              <a:r>
                <a:rPr lang="en-US" sz="8000" b="1" spc="600" dirty="0">
                  <a:latin typeface="Montserrat" pitchFamily="2" charset="77"/>
                  <a:ea typeface="Roboto Medium" panose="02000000000000000000" pitchFamily="2" charset="0"/>
                  <a:cs typeface="Lato Light" panose="020F0502020204030203" pitchFamily="34" charset="0"/>
                </a:rPr>
                <a:t>PROFIT MARGIN SOLUTIONS</a:t>
              </a:r>
              <a:r>
                <a:rPr lang="en-US" sz="8000" b="1" spc="600" dirty="0">
                  <a:solidFill>
                    <a:schemeClr val="bg1"/>
                  </a:solidFill>
                  <a:latin typeface="Montserrat" pitchFamily="2" charset="77"/>
                  <a:ea typeface="Roboto Medium" panose="02000000000000000000" pitchFamily="2" charset="0"/>
                  <a:cs typeface="Lato Light" panose="020F0502020204030203" pitchFamily="34" charset="0"/>
                </a:rPr>
                <a:t>S</a:t>
              </a:r>
            </a:p>
          </p:txBody>
        </p:sp>
        <p:sp>
          <p:nvSpPr>
            <p:cNvPr id="20" name="Rectangle 19">
              <a:extLst>
                <a:ext uri="{FF2B5EF4-FFF2-40B4-BE49-F238E27FC236}">
                  <a16:creationId xmlns:a16="http://schemas.microsoft.com/office/drawing/2014/main" id="{69FEA96E-D909-584C-A834-D3DB1008147D}"/>
                </a:ext>
              </a:extLst>
            </p:cNvPr>
            <p:cNvSpPr/>
            <p:nvPr/>
          </p:nvSpPr>
          <p:spPr>
            <a:xfrm rot="16200000">
              <a:off x="1128965" y="10391968"/>
              <a:ext cx="1204726" cy="19857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A picture containing light&#10;&#10;Description automatically generated">
            <a:extLst>
              <a:ext uri="{FF2B5EF4-FFF2-40B4-BE49-F238E27FC236}">
                <a16:creationId xmlns:a16="http://schemas.microsoft.com/office/drawing/2014/main" id="{C2179232-42DA-46BD-A4F3-4EFEE08087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30257" y="-486216"/>
            <a:ext cx="4950437" cy="4950437"/>
          </a:xfrm>
          <a:prstGeom prst="rect">
            <a:avLst/>
          </a:prstGeom>
        </p:spPr>
      </p:pic>
      <p:pic>
        <p:nvPicPr>
          <p:cNvPr id="12" name="Graphic 11" descr="Right pointing backhand index">
            <a:extLst>
              <a:ext uri="{FF2B5EF4-FFF2-40B4-BE49-F238E27FC236}">
                <a16:creationId xmlns:a16="http://schemas.microsoft.com/office/drawing/2014/main" id="{A85C437A-7946-45AA-AD03-61AE5162A2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9422" y="10611605"/>
            <a:ext cx="2064326" cy="2064326"/>
          </a:xfrm>
          <a:prstGeom prst="rect">
            <a:avLst/>
          </a:prstGeom>
        </p:spPr>
      </p:pic>
    </p:spTree>
    <p:extLst>
      <p:ext uri="{BB962C8B-B14F-4D97-AF65-F5344CB8AC3E}">
        <p14:creationId xmlns:p14="http://schemas.microsoft.com/office/powerpoint/2010/main" val="25158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2"/>
                                        </p:tgtEl>
                                        <p:attrNameLst>
                                          <p:attrName>r</p:attrName>
                                        </p:attrNameLst>
                                      </p:cBhvr>
                                    </p:animRot>
                                    <p:animRot by="-240000">
                                      <p:cBhvr>
                                        <p:cTn id="7" dur="100" fill="hold">
                                          <p:stCondLst>
                                            <p:cond delay="100"/>
                                          </p:stCondLst>
                                        </p:cTn>
                                        <p:tgtEl>
                                          <p:spTgt spid="12"/>
                                        </p:tgtEl>
                                        <p:attrNameLst>
                                          <p:attrName>r</p:attrName>
                                        </p:attrNameLst>
                                      </p:cBhvr>
                                    </p:animRot>
                                    <p:animRot by="240000">
                                      <p:cBhvr>
                                        <p:cTn id="8" dur="100" fill="hold">
                                          <p:stCondLst>
                                            <p:cond delay="200"/>
                                          </p:stCondLst>
                                        </p:cTn>
                                        <p:tgtEl>
                                          <p:spTgt spid="12"/>
                                        </p:tgtEl>
                                        <p:attrNameLst>
                                          <p:attrName>r</p:attrName>
                                        </p:attrNameLst>
                                      </p:cBhvr>
                                    </p:animRot>
                                    <p:animRot by="-240000">
                                      <p:cBhvr>
                                        <p:cTn id="9" dur="100" fill="hold">
                                          <p:stCondLst>
                                            <p:cond delay="300"/>
                                          </p:stCondLst>
                                        </p:cTn>
                                        <p:tgtEl>
                                          <p:spTgt spid="12"/>
                                        </p:tgtEl>
                                        <p:attrNameLst>
                                          <p:attrName>r</p:attrName>
                                        </p:attrNameLst>
                                      </p:cBhvr>
                                    </p:animRot>
                                    <p:animRot by="120000">
                                      <p:cBhvr>
                                        <p:cTn id="10" dur="100" fill="hold">
                                          <p:stCondLst>
                                            <p:cond delay="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34F49C-588B-4DE8-8D91-9E80A3EE8FDF}"/>
              </a:ext>
            </a:extLst>
          </p:cNvPr>
          <p:cNvSpPr/>
          <p:nvPr/>
        </p:nvSpPr>
        <p:spPr>
          <a:xfrm rot="10800000" flipV="1">
            <a:off x="-10" y="3257550"/>
            <a:ext cx="24377651" cy="10458449"/>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724DB9-0797-B645-BA50-F43DA04E8CC3}"/>
              </a:ext>
            </a:extLst>
          </p:cNvPr>
          <p:cNvSpPr/>
          <p:nvPr/>
        </p:nvSpPr>
        <p:spPr>
          <a:xfrm rot="10800000" flipV="1">
            <a:off x="-6" y="2"/>
            <a:ext cx="24377651" cy="3467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D6310A3B-6227-9B4D-9578-3A57F105BB69}"/>
              </a:ext>
            </a:extLst>
          </p:cNvPr>
          <p:cNvSpPr txBox="1">
            <a:spLocks/>
          </p:cNvSpPr>
          <p:nvPr/>
        </p:nvSpPr>
        <p:spPr>
          <a:xfrm>
            <a:off x="459008" y="4097046"/>
            <a:ext cx="24191692" cy="664593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 panose="020B0604020202020204" pitchFamily="34" charset="0"/>
              <a:buChar char="•"/>
            </a:pPr>
            <a:r>
              <a:rPr lang="en-US" sz="4800" dirty="0">
                <a:solidFill>
                  <a:schemeClr val="bg1"/>
                </a:solidFill>
                <a:latin typeface="Montserrat Medium"/>
                <a:ea typeface="Lato Light" panose="020F0502020204030203" pitchFamily="34" charset="0"/>
                <a:cs typeface="Lato Light" panose="020F0502020204030203" pitchFamily="34" charset="0"/>
              </a:rPr>
              <a:t>Capacity = Maximum output you can produce with the available resources in a given period. </a:t>
            </a:r>
          </a:p>
          <a:p>
            <a:pPr marL="571500" indent="-571500" algn="l">
              <a:lnSpc>
                <a:spcPct val="100000"/>
              </a:lnSpc>
              <a:buFont typeface="Arial" panose="020B0604020202020204" pitchFamily="34" charset="0"/>
              <a:buChar char="•"/>
            </a:pPr>
            <a:r>
              <a:rPr lang="en-US" sz="4800" dirty="0">
                <a:solidFill>
                  <a:schemeClr val="bg1"/>
                </a:solidFill>
                <a:latin typeface="Montserrat Medium"/>
                <a:ea typeface="Lato Light" panose="020F0502020204030203" pitchFamily="34" charset="0"/>
                <a:cs typeface="Lato Light" panose="020F0502020204030203" pitchFamily="34" charset="0"/>
              </a:rPr>
              <a:t>Production capacity can be calculated based on a single type of product or a mix of products. (Intangible vs. Tangible) </a:t>
            </a:r>
          </a:p>
          <a:p>
            <a:pPr marL="1659136" lvl="1" indent="-571500" algn="l">
              <a:lnSpc>
                <a:spcPct val="100000"/>
              </a:lnSpc>
              <a:buFont typeface="Arial" panose="020B0604020202020204" pitchFamily="34" charset="0"/>
              <a:buChar char="•"/>
            </a:pPr>
            <a:r>
              <a:rPr lang="en-US" sz="4000" dirty="0">
                <a:solidFill>
                  <a:schemeClr val="bg1"/>
                </a:solidFill>
                <a:latin typeface="Montserrat Medium"/>
                <a:ea typeface="Lato Light" panose="020F0502020204030203" pitchFamily="34" charset="0"/>
                <a:cs typeface="Lato Light" panose="020F0502020204030203" pitchFamily="34" charset="0"/>
              </a:rPr>
              <a:t>How long does it take you to produce a product? How much time is left? </a:t>
            </a:r>
          </a:p>
          <a:p>
            <a:pPr marL="1659136" lvl="1" indent="-571500" algn="l">
              <a:lnSpc>
                <a:spcPct val="100000"/>
              </a:lnSpc>
              <a:buFont typeface="Arial" panose="020B0604020202020204" pitchFamily="34" charset="0"/>
              <a:buChar char="•"/>
            </a:pPr>
            <a:r>
              <a:rPr lang="en-US" sz="4000" dirty="0">
                <a:solidFill>
                  <a:schemeClr val="bg1"/>
                </a:solidFill>
                <a:latin typeface="Montserrat Medium"/>
                <a:ea typeface="Lato Light" panose="020F0502020204030203" pitchFamily="34" charset="0"/>
                <a:cs typeface="Lato Light" panose="020F0502020204030203" pitchFamily="34" charset="0"/>
              </a:rPr>
              <a:t>How long does it take you to sale a product? How much time is left? </a:t>
            </a:r>
          </a:p>
          <a:p>
            <a:pPr marL="1659136" lvl="1" indent="-571500" algn="l">
              <a:lnSpc>
                <a:spcPct val="100000"/>
              </a:lnSpc>
              <a:buFont typeface="Arial" panose="020B0604020202020204" pitchFamily="34" charset="0"/>
              <a:buChar char="•"/>
            </a:pPr>
            <a:r>
              <a:rPr lang="en-US" sz="4000" dirty="0">
                <a:solidFill>
                  <a:schemeClr val="bg1"/>
                </a:solidFill>
                <a:latin typeface="Montserrat Medium"/>
                <a:ea typeface="Lato Light" panose="020F0502020204030203" pitchFamily="34" charset="0"/>
                <a:cs typeface="Lato Light" panose="020F0502020204030203" pitchFamily="34" charset="0"/>
              </a:rPr>
              <a:t>What does it cost to make or distribute? Budget remaining? </a:t>
            </a:r>
          </a:p>
          <a:p>
            <a:pPr marL="1659136" lvl="1" indent="-571500" algn="l">
              <a:lnSpc>
                <a:spcPct val="100000"/>
              </a:lnSpc>
              <a:buFont typeface="Arial" panose="020B0604020202020204" pitchFamily="34" charset="0"/>
              <a:buChar char="•"/>
            </a:pPr>
            <a:r>
              <a:rPr lang="en-US" sz="4000" dirty="0">
                <a:solidFill>
                  <a:schemeClr val="bg1"/>
                </a:solidFill>
                <a:latin typeface="Montserrat Medium"/>
                <a:ea typeface="Lato Light" panose="020F0502020204030203" pitchFamily="34" charset="0"/>
                <a:cs typeface="Lato Light" panose="020F0502020204030203" pitchFamily="34" charset="0"/>
              </a:rPr>
              <a:t>How long does it take to distribute the item? </a:t>
            </a:r>
          </a:p>
          <a:p>
            <a:pPr marL="1659136" lvl="1" indent="-571500" algn="l">
              <a:lnSpc>
                <a:spcPct val="100000"/>
              </a:lnSpc>
              <a:buFont typeface="Arial" panose="020B0604020202020204" pitchFamily="34" charset="0"/>
              <a:buChar char="•"/>
            </a:pPr>
            <a:r>
              <a:rPr lang="en-US" sz="4000" dirty="0">
                <a:solidFill>
                  <a:schemeClr val="bg1"/>
                </a:solidFill>
                <a:latin typeface="Montserrat Medium"/>
                <a:ea typeface="Lato Light" panose="020F0502020204030203" pitchFamily="34" charset="0"/>
                <a:cs typeface="Lato Light" panose="020F0502020204030203" pitchFamily="34" charset="0"/>
              </a:rPr>
              <a:t>Intangibles: Capital, talent/skill, network, brand awareness, credibility (expert), proven wins, etc.   </a:t>
            </a:r>
          </a:p>
          <a:p>
            <a:pPr marL="571500" indent="-571500" algn="l">
              <a:lnSpc>
                <a:spcPct val="100000"/>
              </a:lnSpc>
              <a:buFont typeface="Arial" panose="020B0604020202020204" pitchFamily="34" charset="0"/>
              <a:buChar char="•"/>
            </a:pPr>
            <a:endParaRPr lang="en-US" sz="2000" dirty="0">
              <a:solidFill>
                <a:schemeClr val="bg1"/>
              </a:solidFill>
              <a:latin typeface="Montserrat Medium"/>
              <a:ea typeface="Lato Light" panose="020F0502020204030203" pitchFamily="34" charset="0"/>
              <a:cs typeface="Lato Light" panose="020F0502020204030203" pitchFamily="34" charset="0"/>
            </a:endParaRPr>
          </a:p>
        </p:txBody>
      </p:sp>
      <p:grpSp>
        <p:nvGrpSpPr>
          <p:cNvPr id="18" name="Group 17">
            <a:extLst>
              <a:ext uri="{FF2B5EF4-FFF2-40B4-BE49-F238E27FC236}">
                <a16:creationId xmlns:a16="http://schemas.microsoft.com/office/drawing/2014/main" id="{A08EFE81-2F3D-7441-81E2-F0D5A2FBC3DE}"/>
              </a:ext>
            </a:extLst>
          </p:cNvPr>
          <p:cNvGrpSpPr/>
          <p:nvPr/>
        </p:nvGrpSpPr>
        <p:grpSpPr>
          <a:xfrm>
            <a:off x="1896142" y="1524899"/>
            <a:ext cx="16142518" cy="1323439"/>
            <a:chOff x="1632040" y="9828663"/>
            <a:chExt cx="16142518" cy="1323439"/>
          </a:xfrm>
        </p:grpSpPr>
        <p:sp>
          <p:nvSpPr>
            <p:cNvPr id="19" name="TextBox 18">
              <a:extLst>
                <a:ext uri="{FF2B5EF4-FFF2-40B4-BE49-F238E27FC236}">
                  <a16:creationId xmlns:a16="http://schemas.microsoft.com/office/drawing/2014/main" id="{7F584256-E7B1-5B40-844F-961DB184284A}"/>
                </a:ext>
              </a:extLst>
            </p:cNvPr>
            <p:cNvSpPr txBox="1"/>
            <p:nvPr/>
          </p:nvSpPr>
          <p:spPr>
            <a:xfrm>
              <a:off x="2112199" y="9828663"/>
              <a:ext cx="15662359" cy="1323439"/>
            </a:xfrm>
            <a:prstGeom prst="rect">
              <a:avLst/>
            </a:prstGeom>
            <a:noFill/>
            <a:ln>
              <a:noFill/>
            </a:ln>
          </p:spPr>
          <p:txBody>
            <a:bodyPr wrap="square" rtlCol="0">
              <a:spAutoFit/>
            </a:bodyPr>
            <a:lstStyle/>
            <a:p>
              <a:r>
                <a:rPr lang="en-US" sz="8000" b="1" spc="600" dirty="0">
                  <a:latin typeface="Montserrat" pitchFamily="2" charset="77"/>
                  <a:ea typeface="Roboto Medium" panose="02000000000000000000" pitchFamily="2" charset="0"/>
                  <a:cs typeface="Lato Light" panose="020F0502020204030203" pitchFamily="34" charset="0"/>
                </a:rPr>
                <a:t>DETERMINING YOUR CAPACITY</a:t>
              </a:r>
            </a:p>
          </p:txBody>
        </p:sp>
        <p:sp>
          <p:nvSpPr>
            <p:cNvPr id="20" name="Rectangle 19">
              <a:extLst>
                <a:ext uri="{FF2B5EF4-FFF2-40B4-BE49-F238E27FC236}">
                  <a16:creationId xmlns:a16="http://schemas.microsoft.com/office/drawing/2014/main" id="{69FEA96E-D909-584C-A834-D3DB1008147D}"/>
                </a:ext>
              </a:extLst>
            </p:cNvPr>
            <p:cNvSpPr/>
            <p:nvPr/>
          </p:nvSpPr>
          <p:spPr>
            <a:xfrm rot="16200000">
              <a:off x="1128965" y="10391968"/>
              <a:ext cx="1204726" cy="19857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picture containing light&#10;&#10;Description automatically generated">
            <a:extLst>
              <a:ext uri="{FF2B5EF4-FFF2-40B4-BE49-F238E27FC236}">
                <a16:creationId xmlns:a16="http://schemas.microsoft.com/office/drawing/2014/main" id="{35D4962D-731A-4537-A6DD-652FCC4565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97678" y="-855764"/>
            <a:ext cx="5308146" cy="5308146"/>
          </a:xfrm>
          <a:prstGeom prst="rect">
            <a:avLst/>
          </a:prstGeom>
        </p:spPr>
      </p:pic>
      <p:pic>
        <p:nvPicPr>
          <p:cNvPr id="11" name="Graphic 10" descr="Right pointing backhand index">
            <a:extLst>
              <a:ext uri="{FF2B5EF4-FFF2-40B4-BE49-F238E27FC236}">
                <a16:creationId xmlns:a16="http://schemas.microsoft.com/office/drawing/2014/main" id="{644DE1AF-642D-4322-8B30-EE4FDF92A9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4893" y="11098708"/>
            <a:ext cx="2064326" cy="2064326"/>
          </a:xfrm>
          <a:prstGeom prst="rect">
            <a:avLst/>
          </a:prstGeom>
        </p:spPr>
      </p:pic>
      <p:sp>
        <p:nvSpPr>
          <p:cNvPr id="2" name="TextBox 1">
            <a:extLst>
              <a:ext uri="{FF2B5EF4-FFF2-40B4-BE49-F238E27FC236}">
                <a16:creationId xmlns:a16="http://schemas.microsoft.com/office/drawing/2014/main" id="{6DDDEB4B-1CCE-40C8-9275-75D5340905D7}"/>
              </a:ext>
            </a:extLst>
          </p:cNvPr>
          <p:cNvSpPr txBox="1"/>
          <p:nvPr/>
        </p:nvSpPr>
        <p:spPr>
          <a:xfrm>
            <a:off x="2924789" y="11580007"/>
            <a:ext cx="18090292" cy="1200329"/>
          </a:xfrm>
          <a:prstGeom prst="rect">
            <a:avLst/>
          </a:prstGeom>
          <a:noFill/>
        </p:spPr>
        <p:txBody>
          <a:bodyPr wrap="square" rtlCol="0">
            <a:spAutoFit/>
          </a:bodyPr>
          <a:lstStyle/>
          <a:p>
            <a:pPr lvl="0" algn="ctr"/>
            <a:r>
              <a:rPr lang="en-US" sz="3600" i="1" dirty="0">
                <a:solidFill>
                  <a:prstClr val="white"/>
                </a:solidFill>
                <a:latin typeface="Montserrat"/>
              </a:rPr>
              <a:t>Capacity building secret weapon: Minimize an over-reliance on outside experts as sources of knowledge, resources, and solutions.</a:t>
            </a:r>
            <a:endParaRPr lang="en-US" sz="3600" i="1" dirty="0">
              <a:solidFill>
                <a:prstClr val="white"/>
              </a:solidFill>
              <a:latin typeface="Montserrat"/>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1161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1"/>
                                        </p:tgtEl>
                                        <p:attrNameLst>
                                          <p:attrName>r</p:attrName>
                                        </p:attrNameLst>
                                      </p:cBhvr>
                                    </p:animRot>
                                    <p:animRot by="-240000">
                                      <p:cBhvr>
                                        <p:cTn id="7" dur="100" fill="hold">
                                          <p:stCondLst>
                                            <p:cond delay="100"/>
                                          </p:stCondLst>
                                        </p:cTn>
                                        <p:tgtEl>
                                          <p:spTgt spid="11"/>
                                        </p:tgtEl>
                                        <p:attrNameLst>
                                          <p:attrName>r</p:attrName>
                                        </p:attrNameLst>
                                      </p:cBhvr>
                                    </p:animRot>
                                    <p:animRot by="240000">
                                      <p:cBhvr>
                                        <p:cTn id="8" dur="100" fill="hold">
                                          <p:stCondLst>
                                            <p:cond delay="200"/>
                                          </p:stCondLst>
                                        </p:cTn>
                                        <p:tgtEl>
                                          <p:spTgt spid="11"/>
                                        </p:tgtEl>
                                        <p:attrNameLst>
                                          <p:attrName>r</p:attrName>
                                        </p:attrNameLst>
                                      </p:cBhvr>
                                    </p:animRot>
                                    <p:animRot by="-240000">
                                      <p:cBhvr>
                                        <p:cTn id="9" dur="100" fill="hold">
                                          <p:stCondLst>
                                            <p:cond delay="300"/>
                                          </p:stCondLst>
                                        </p:cTn>
                                        <p:tgtEl>
                                          <p:spTgt spid="11"/>
                                        </p:tgtEl>
                                        <p:attrNameLst>
                                          <p:attrName>r</p:attrName>
                                        </p:attrNameLst>
                                      </p:cBhvr>
                                    </p:animRot>
                                    <p:animRot by="120000">
                                      <p:cBhvr>
                                        <p:cTn id="10" dur="100" fill="hold">
                                          <p:stCondLst>
                                            <p:cond delay="4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A3DBD82-FB6A-4B6E-BB04-0EA9F0C906F4}"/>
              </a:ext>
            </a:extLst>
          </p:cNvPr>
          <p:cNvSpPr/>
          <p:nvPr/>
        </p:nvSpPr>
        <p:spPr>
          <a:xfrm rot="10800000" flipV="1">
            <a:off x="-10" y="3257550"/>
            <a:ext cx="24377651" cy="10458449"/>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3B6A86B-3B0B-48CC-9710-FE8EFB632740}"/>
              </a:ext>
            </a:extLst>
          </p:cNvPr>
          <p:cNvSpPr>
            <a:spLocks noGrp="1"/>
          </p:cNvSpPr>
          <p:nvPr>
            <p:ph sz="half" idx="1"/>
          </p:nvPr>
        </p:nvSpPr>
        <p:spPr>
          <a:xfrm>
            <a:off x="1675965" y="3651250"/>
            <a:ext cx="8068510" cy="8702676"/>
          </a:xfrm>
        </p:spPr>
        <p:txBody>
          <a:bodyPr>
            <a:normAutofit/>
          </a:bodyPr>
          <a:lstStyle/>
          <a:p>
            <a:pPr marL="0" indent="0">
              <a:buNone/>
            </a:pPr>
            <a:r>
              <a:rPr lang="en-US" sz="7200" b="1" spc="50" dirty="0">
                <a:solidFill>
                  <a:schemeClr val="bg1"/>
                </a:solidFill>
              </a:rPr>
              <a:t>Products </a:t>
            </a:r>
          </a:p>
          <a:p>
            <a:pPr marL="0" indent="0">
              <a:buNone/>
            </a:pPr>
            <a:endParaRPr lang="en-US" b="1" dirty="0">
              <a:solidFill>
                <a:schemeClr val="bg1"/>
              </a:solidFill>
            </a:endParaRPr>
          </a:p>
          <a:p>
            <a:r>
              <a:rPr lang="en-US" dirty="0">
                <a:solidFill>
                  <a:schemeClr val="bg1"/>
                </a:solidFill>
              </a:rPr>
              <a:t>Products are tangible and discernible items that the organization produces</a:t>
            </a:r>
          </a:p>
          <a:p>
            <a:r>
              <a:rPr lang="en-US" dirty="0">
                <a:solidFill>
                  <a:schemeClr val="bg1"/>
                </a:solidFill>
              </a:rPr>
              <a:t>Something you make for someone </a:t>
            </a:r>
          </a:p>
        </p:txBody>
      </p:sp>
      <p:sp>
        <p:nvSpPr>
          <p:cNvPr id="4" name="Slide Number Placeholder 3">
            <a:extLst>
              <a:ext uri="{FF2B5EF4-FFF2-40B4-BE49-F238E27FC236}">
                <a16:creationId xmlns:a16="http://schemas.microsoft.com/office/drawing/2014/main" id="{240686CE-D10E-4652-9823-3B1808B5E172}"/>
              </a:ext>
            </a:extLst>
          </p:cNvPr>
          <p:cNvSpPr>
            <a:spLocks noGrp="1"/>
          </p:cNvSpPr>
          <p:nvPr>
            <p:ph type="sldNum" sz="quarter" idx="12"/>
          </p:nvPr>
        </p:nvSpPr>
        <p:spPr>
          <a:xfrm>
            <a:off x="17216715" y="12712701"/>
            <a:ext cx="5484971" cy="730250"/>
          </a:xfrm>
        </p:spPr>
        <p:txBody>
          <a:bodyPr/>
          <a:lstStyle/>
          <a:p>
            <a:fld id="{48F63A3B-78C7-47BE-AE5E-E10140E04643}" type="slidenum">
              <a:rPr lang="en-US" smtClean="0"/>
              <a:t>16</a:t>
            </a:fld>
            <a:endParaRPr lang="en-US" dirty="0"/>
          </a:p>
        </p:txBody>
      </p:sp>
      <p:cxnSp>
        <p:nvCxnSpPr>
          <p:cNvPr id="9" name="Straight Connector 8">
            <a:extLst>
              <a:ext uri="{FF2B5EF4-FFF2-40B4-BE49-F238E27FC236}">
                <a16:creationId xmlns:a16="http://schemas.microsoft.com/office/drawing/2014/main" id="{EE403497-2011-4FB9-A753-7C47B0237A0F}"/>
              </a:ext>
            </a:extLst>
          </p:cNvPr>
          <p:cNvCxnSpPr/>
          <p:nvPr/>
        </p:nvCxnSpPr>
        <p:spPr>
          <a:xfrm>
            <a:off x="1675964" y="4937760"/>
            <a:ext cx="5730676" cy="0"/>
          </a:xfrm>
          <a:prstGeom prst="line">
            <a:avLst/>
          </a:prstGeom>
          <a:ln w="203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631E0B-1671-448C-B0C2-EE2150387ACC}"/>
              </a:ext>
            </a:extLst>
          </p:cNvPr>
          <p:cNvCxnSpPr>
            <a:cxnSpLocks/>
          </p:cNvCxnSpPr>
          <p:nvPr/>
        </p:nvCxnSpPr>
        <p:spPr>
          <a:xfrm>
            <a:off x="10559845" y="3651250"/>
            <a:ext cx="0" cy="6731615"/>
          </a:xfrm>
          <a:prstGeom prst="line">
            <a:avLst/>
          </a:prstGeom>
          <a:ln w="203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D1965E29-8584-49D3-9CCA-214503E6197F}"/>
              </a:ext>
            </a:extLst>
          </p:cNvPr>
          <p:cNvSpPr txBox="1">
            <a:spLocks/>
          </p:cNvSpPr>
          <p:nvPr/>
        </p:nvSpPr>
        <p:spPr>
          <a:xfrm>
            <a:off x="11680287" y="3651250"/>
            <a:ext cx="10360501" cy="8702676"/>
          </a:xfrm>
          <a:prstGeom prst="rect">
            <a:avLst/>
          </a:prstGeom>
        </p:spPr>
        <p:txBody>
          <a:bodyPr vert="horz" lIns="91440" tIns="45720" rIns="91440" bIns="45720" rtlCol="0">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buFont typeface="Arial" panose="020B0604020202020204" pitchFamily="34" charset="0"/>
              <a:buNone/>
            </a:pPr>
            <a:r>
              <a:rPr lang="en-US" sz="7200" b="1" spc="50" dirty="0"/>
              <a:t>  </a:t>
            </a:r>
            <a:r>
              <a:rPr lang="en-US" sz="7200" b="1" spc="50" dirty="0">
                <a:solidFill>
                  <a:schemeClr val="bg1"/>
                </a:solidFill>
              </a:rPr>
              <a:t>Services </a:t>
            </a:r>
          </a:p>
          <a:p>
            <a:pPr marL="0" indent="0">
              <a:buFont typeface="Arial" panose="020B0604020202020204" pitchFamily="34" charset="0"/>
              <a:buNone/>
            </a:pPr>
            <a:endParaRPr lang="en-US" b="1" dirty="0">
              <a:solidFill>
                <a:schemeClr val="bg1"/>
              </a:solidFill>
            </a:endParaRPr>
          </a:p>
          <a:p>
            <a:r>
              <a:rPr lang="en-US" dirty="0">
                <a:solidFill>
                  <a:schemeClr val="bg1"/>
                </a:solidFill>
              </a:rPr>
              <a:t>A service is the production of an essentially intangible benefit, </a:t>
            </a:r>
          </a:p>
          <a:p>
            <a:r>
              <a:rPr lang="en-US" dirty="0">
                <a:solidFill>
                  <a:schemeClr val="bg1"/>
                </a:solidFill>
              </a:rPr>
              <a:t>Something you do for someone</a:t>
            </a:r>
          </a:p>
          <a:p>
            <a:endParaRPr lang="en-US" dirty="0"/>
          </a:p>
        </p:txBody>
      </p:sp>
      <p:cxnSp>
        <p:nvCxnSpPr>
          <p:cNvPr id="11" name="Straight Connector 10">
            <a:extLst>
              <a:ext uri="{FF2B5EF4-FFF2-40B4-BE49-F238E27FC236}">
                <a16:creationId xmlns:a16="http://schemas.microsoft.com/office/drawing/2014/main" id="{0776F912-C23C-448D-9632-601E8C49D789}"/>
              </a:ext>
            </a:extLst>
          </p:cNvPr>
          <p:cNvCxnSpPr/>
          <p:nvPr/>
        </p:nvCxnSpPr>
        <p:spPr>
          <a:xfrm>
            <a:off x="12188825" y="4806991"/>
            <a:ext cx="5730676" cy="0"/>
          </a:xfrm>
          <a:prstGeom prst="line">
            <a:avLst/>
          </a:prstGeom>
          <a:ln w="203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F7B0E4F-3DB6-4FE7-BC0C-E1D6E636EE2D}"/>
              </a:ext>
            </a:extLst>
          </p:cNvPr>
          <p:cNvSpPr/>
          <p:nvPr/>
        </p:nvSpPr>
        <p:spPr>
          <a:xfrm>
            <a:off x="3611756" y="11349124"/>
            <a:ext cx="17154118" cy="1569660"/>
          </a:xfrm>
          <a:prstGeom prst="rect">
            <a:avLst/>
          </a:prstGeom>
        </p:spPr>
        <p:txBody>
          <a:bodyPr wrap="square">
            <a:spAutoFit/>
          </a:bodyPr>
          <a:lstStyle/>
          <a:p>
            <a:r>
              <a:rPr lang="en-US" sz="4800" b="1" dirty="0">
                <a:solidFill>
                  <a:schemeClr val="bg1"/>
                </a:solidFill>
                <a:latin typeface="Montserrat Medium"/>
                <a:ea typeface="Lato Light" panose="020F0502020204030203" pitchFamily="34" charset="0"/>
                <a:cs typeface="Lato Light" panose="020F0502020204030203" pitchFamily="34" charset="0"/>
              </a:rPr>
              <a:t>Products and services should meet a certain consumer demand, or it should be so compelling that consumers believe they need it. </a:t>
            </a:r>
          </a:p>
        </p:txBody>
      </p:sp>
      <p:grpSp>
        <p:nvGrpSpPr>
          <p:cNvPr id="15" name="Group 14">
            <a:extLst>
              <a:ext uri="{FF2B5EF4-FFF2-40B4-BE49-F238E27FC236}">
                <a16:creationId xmlns:a16="http://schemas.microsoft.com/office/drawing/2014/main" id="{F1FF3BD8-FC79-465D-BC6C-DA73DA77A745}"/>
              </a:ext>
            </a:extLst>
          </p:cNvPr>
          <p:cNvGrpSpPr/>
          <p:nvPr/>
        </p:nvGrpSpPr>
        <p:grpSpPr>
          <a:xfrm>
            <a:off x="1185917" y="1203776"/>
            <a:ext cx="20854871" cy="1323439"/>
            <a:chOff x="1632040" y="9828663"/>
            <a:chExt cx="16142518" cy="1323439"/>
          </a:xfrm>
        </p:grpSpPr>
        <p:sp>
          <p:nvSpPr>
            <p:cNvPr id="16" name="TextBox 15">
              <a:extLst>
                <a:ext uri="{FF2B5EF4-FFF2-40B4-BE49-F238E27FC236}">
                  <a16:creationId xmlns:a16="http://schemas.microsoft.com/office/drawing/2014/main" id="{2024B6B5-D066-4EFC-95B1-CB3723A522A5}"/>
                </a:ext>
              </a:extLst>
            </p:cNvPr>
            <p:cNvSpPr txBox="1"/>
            <p:nvPr/>
          </p:nvSpPr>
          <p:spPr>
            <a:xfrm>
              <a:off x="2112199" y="9828663"/>
              <a:ext cx="15662359" cy="1323439"/>
            </a:xfrm>
            <a:prstGeom prst="rect">
              <a:avLst/>
            </a:prstGeom>
            <a:noFill/>
            <a:ln>
              <a:noFill/>
            </a:ln>
          </p:spPr>
          <p:txBody>
            <a:bodyPr wrap="square" rtlCol="0">
              <a:spAutoFit/>
            </a:bodyPr>
            <a:lstStyle/>
            <a:p>
              <a:r>
                <a:rPr lang="en-US" sz="8000" b="1" dirty="0">
                  <a:latin typeface="Montserrat" pitchFamily="2" charset="77"/>
                  <a:ea typeface="Roboto Medium" panose="02000000000000000000" pitchFamily="2" charset="0"/>
                  <a:cs typeface="Lato Light" panose="020F0502020204030203" pitchFamily="34" charset="0"/>
                </a:rPr>
                <a:t>PRODUCT LINES/SERVICE DEFINED </a:t>
              </a:r>
            </a:p>
          </p:txBody>
        </p:sp>
        <p:sp>
          <p:nvSpPr>
            <p:cNvPr id="17" name="Rectangle 16">
              <a:extLst>
                <a:ext uri="{FF2B5EF4-FFF2-40B4-BE49-F238E27FC236}">
                  <a16:creationId xmlns:a16="http://schemas.microsoft.com/office/drawing/2014/main" id="{D5DCB1B8-C856-4217-A06B-87733C5D8265}"/>
                </a:ext>
              </a:extLst>
            </p:cNvPr>
            <p:cNvSpPr/>
            <p:nvPr/>
          </p:nvSpPr>
          <p:spPr>
            <a:xfrm rot="16200000">
              <a:off x="1128965" y="10391968"/>
              <a:ext cx="1204726" cy="19857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A picture containing light&#10;&#10;Description automatically generated">
            <a:extLst>
              <a:ext uri="{FF2B5EF4-FFF2-40B4-BE49-F238E27FC236}">
                <a16:creationId xmlns:a16="http://schemas.microsoft.com/office/drawing/2014/main" id="{538A6D29-A6E0-44D0-84FA-96F327CB347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443727" y="-619789"/>
            <a:ext cx="4507014" cy="4507014"/>
          </a:xfrm>
          <a:prstGeom prst="rect">
            <a:avLst/>
          </a:prstGeom>
        </p:spPr>
      </p:pic>
      <p:pic>
        <p:nvPicPr>
          <p:cNvPr id="19" name="Graphic 18" descr="Right pointing backhand index">
            <a:extLst>
              <a:ext uri="{FF2B5EF4-FFF2-40B4-BE49-F238E27FC236}">
                <a16:creationId xmlns:a16="http://schemas.microsoft.com/office/drawing/2014/main" id="{5E0A8D85-B725-4703-9FF1-7CF96C848E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893" y="11098708"/>
            <a:ext cx="2064326" cy="2064326"/>
          </a:xfrm>
          <a:prstGeom prst="rect">
            <a:avLst/>
          </a:prstGeom>
        </p:spPr>
      </p:pic>
    </p:spTree>
    <p:extLst>
      <p:ext uri="{BB962C8B-B14F-4D97-AF65-F5344CB8AC3E}">
        <p14:creationId xmlns:p14="http://schemas.microsoft.com/office/powerpoint/2010/main" val="20894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A3DBD82-FB6A-4B6E-BB04-0EA9F0C906F4}"/>
              </a:ext>
            </a:extLst>
          </p:cNvPr>
          <p:cNvSpPr/>
          <p:nvPr/>
        </p:nvSpPr>
        <p:spPr>
          <a:xfrm rot="10800000" flipV="1">
            <a:off x="-10" y="3257550"/>
            <a:ext cx="24377651" cy="10458449"/>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3B6A86B-3B0B-48CC-9710-FE8EFB632740}"/>
              </a:ext>
            </a:extLst>
          </p:cNvPr>
          <p:cNvSpPr>
            <a:spLocks noGrp="1"/>
          </p:cNvSpPr>
          <p:nvPr>
            <p:ph sz="half" idx="1"/>
          </p:nvPr>
        </p:nvSpPr>
        <p:spPr>
          <a:xfrm>
            <a:off x="1675964" y="3651250"/>
            <a:ext cx="10360501" cy="8702676"/>
          </a:xfrm>
        </p:spPr>
        <p:txBody>
          <a:bodyPr>
            <a:normAutofit/>
          </a:bodyPr>
          <a:lstStyle/>
          <a:p>
            <a:pPr marL="0" indent="0">
              <a:buNone/>
            </a:pPr>
            <a:r>
              <a:rPr lang="en-US" sz="7200" b="1" spc="50" dirty="0">
                <a:solidFill>
                  <a:schemeClr val="bg1"/>
                </a:solidFill>
              </a:rPr>
              <a:t>Key Decisions</a:t>
            </a:r>
          </a:p>
          <a:p>
            <a:pPr marL="0" indent="0">
              <a:buNone/>
            </a:pPr>
            <a:endParaRPr lang="en-US" b="1" dirty="0">
              <a:solidFill>
                <a:schemeClr val="bg1"/>
              </a:solidFill>
            </a:endParaRPr>
          </a:p>
          <a:p>
            <a:r>
              <a:rPr lang="en-US" dirty="0">
                <a:solidFill>
                  <a:schemeClr val="bg1"/>
                </a:solidFill>
              </a:rPr>
              <a:t>Individual Product </a:t>
            </a:r>
          </a:p>
          <a:p>
            <a:r>
              <a:rPr lang="en-US" dirty="0">
                <a:solidFill>
                  <a:schemeClr val="bg1"/>
                </a:solidFill>
              </a:rPr>
              <a:t>Product Line</a:t>
            </a:r>
          </a:p>
          <a:p>
            <a:r>
              <a:rPr lang="en-US" b="1" i="1" dirty="0">
                <a:solidFill>
                  <a:schemeClr val="bg1"/>
                </a:solidFill>
              </a:rPr>
              <a:t>Product Mix</a:t>
            </a:r>
          </a:p>
        </p:txBody>
      </p:sp>
      <p:sp>
        <p:nvSpPr>
          <p:cNvPr id="4" name="Slide Number Placeholder 3">
            <a:extLst>
              <a:ext uri="{FF2B5EF4-FFF2-40B4-BE49-F238E27FC236}">
                <a16:creationId xmlns:a16="http://schemas.microsoft.com/office/drawing/2014/main" id="{240686CE-D10E-4652-9823-3B1808B5E172}"/>
              </a:ext>
            </a:extLst>
          </p:cNvPr>
          <p:cNvSpPr>
            <a:spLocks noGrp="1"/>
          </p:cNvSpPr>
          <p:nvPr>
            <p:ph type="sldNum" sz="quarter" idx="12"/>
          </p:nvPr>
        </p:nvSpPr>
        <p:spPr>
          <a:xfrm>
            <a:off x="17216715" y="12712701"/>
            <a:ext cx="5484971" cy="730250"/>
          </a:xfrm>
        </p:spPr>
        <p:txBody>
          <a:bodyPr/>
          <a:lstStyle/>
          <a:p>
            <a:fld id="{48F63A3B-78C7-47BE-AE5E-E10140E04643}" type="slidenum">
              <a:rPr lang="en-US" smtClean="0"/>
              <a:t>17</a:t>
            </a:fld>
            <a:endParaRPr lang="en-US" dirty="0"/>
          </a:p>
        </p:txBody>
      </p:sp>
      <p:cxnSp>
        <p:nvCxnSpPr>
          <p:cNvPr id="9" name="Straight Connector 8">
            <a:extLst>
              <a:ext uri="{FF2B5EF4-FFF2-40B4-BE49-F238E27FC236}">
                <a16:creationId xmlns:a16="http://schemas.microsoft.com/office/drawing/2014/main" id="{EE403497-2011-4FB9-A753-7C47B0237A0F}"/>
              </a:ext>
            </a:extLst>
          </p:cNvPr>
          <p:cNvCxnSpPr/>
          <p:nvPr/>
        </p:nvCxnSpPr>
        <p:spPr>
          <a:xfrm>
            <a:off x="1675964" y="4937760"/>
            <a:ext cx="5730676" cy="0"/>
          </a:xfrm>
          <a:prstGeom prst="line">
            <a:avLst/>
          </a:prstGeom>
          <a:ln w="203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631E0B-1671-448C-B0C2-EE2150387ACC}"/>
              </a:ext>
            </a:extLst>
          </p:cNvPr>
          <p:cNvCxnSpPr>
            <a:cxnSpLocks/>
          </p:cNvCxnSpPr>
          <p:nvPr/>
        </p:nvCxnSpPr>
        <p:spPr>
          <a:xfrm>
            <a:off x="8760542" y="3615403"/>
            <a:ext cx="0" cy="6731615"/>
          </a:xfrm>
          <a:prstGeom prst="line">
            <a:avLst/>
          </a:prstGeom>
          <a:ln w="203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D1965E29-8584-49D3-9CCA-214503E6197F}"/>
              </a:ext>
            </a:extLst>
          </p:cNvPr>
          <p:cNvSpPr txBox="1">
            <a:spLocks/>
          </p:cNvSpPr>
          <p:nvPr/>
        </p:nvSpPr>
        <p:spPr>
          <a:xfrm>
            <a:off x="8760542" y="3508972"/>
            <a:ext cx="15190199" cy="8702676"/>
          </a:xfrm>
          <a:prstGeom prst="rect">
            <a:avLst/>
          </a:prstGeom>
        </p:spPr>
        <p:txBody>
          <a:bodyPr vert="horz" lIns="91440" tIns="45720" rIns="91440" bIns="45720" rtlCol="0">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buFont typeface="Arial" panose="020B0604020202020204" pitchFamily="34" charset="0"/>
              <a:buNone/>
            </a:pPr>
            <a:r>
              <a:rPr lang="en-US" sz="7200" b="1" spc="50" dirty="0"/>
              <a:t>   </a:t>
            </a:r>
            <a:r>
              <a:rPr lang="en-US" sz="7200" b="1" spc="50" dirty="0">
                <a:solidFill>
                  <a:schemeClr val="bg1"/>
                </a:solidFill>
              </a:rPr>
              <a:t>Product Mix  </a:t>
            </a:r>
          </a:p>
          <a:p>
            <a:pPr lvl="1"/>
            <a:r>
              <a:rPr lang="en-US" sz="4500" dirty="0">
                <a:solidFill>
                  <a:schemeClr val="bg1"/>
                </a:solidFill>
              </a:rPr>
              <a:t>Product mix width</a:t>
            </a:r>
          </a:p>
          <a:p>
            <a:pPr lvl="2"/>
            <a:r>
              <a:rPr lang="en-US" sz="4500" dirty="0">
                <a:solidFill>
                  <a:schemeClr val="bg1"/>
                </a:solidFill>
              </a:rPr>
              <a:t>Number of different product lines</a:t>
            </a:r>
          </a:p>
          <a:p>
            <a:pPr lvl="1"/>
            <a:r>
              <a:rPr lang="en-US" sz="4500" dirty="0">
                <a:solidFill>
                  <a:schemeClr val="bg1"/>
                </a:solidFill>
              </a:rPr>
              <a:t>Product mix depth</a:t>
            </a:r>
          </a:p>
          <a:p>
            <a:pPr lvl="2"/>
            <a:r>
              <a:rPr lang="en-US" sz="4500" dirty="0">
                <a:solidFill>
                  <a:schemeClr val="bg1"/>
                </a:solidFill>
              </a:rPr>
              <a:t>Number of versions of each product</a:t>
            </a:r>
          </a:p>
          <a:p>
            <a:pPr lvl="1"/>
            <a:r>
              <a:rPr lang="en-US" sz="4500" dirty="0">
                <a:solidFill>
                  <a:schemeClr val="bg1"/>
                </a:solidFill>
              </a:rPr>
              <a:t>Product mix length</a:t>
            </a:r>
          </a:p>
          <a:p>
            <a:pPr lvl="2"/>
            <a:r>
              <a:rPr lang="en-US" sz="4500" dirty="0">
                <a:solidFill>
                  <a:schemeClr val="bg1"/>
                </a:solidFill>
              </a:rPr>
              <a:t>Total number of products within a company’s product lines. </a:t>
            </a:r>
          </a:p>
          <a:p>
            <a:pPr lvl="3"/>
            <a:r>
              <a:rPr lang="en-US" sz="4100" dirty="0">
                <a:solidFill>
                  <a:schemeClr val="bg1"/>
                </a:solidFill>
              </a:rPr>
              <a:t>Example = 10 product lines and each line has 3 product variations then product mix length is (10×3) = 30</a:t>
            </a:r>
          </a:p>
          <a:p>
            <a:pPr lvl="1"/>
            <a:endParaRPr lang="en-US" sz="5600" dirty="0">
              <a:solidFill>
                <a:schemeClr val="bg1"/>
              </a:solidFill>
            </a:endParaRPr>
          </a:p>
          <a:p>
            <a:pPr lvl="1"/>
            <a:endParaRPr lang="en-US" sz="5600" dirty="0">
              <a:solidFill>
                <a:schemeClr val="bg1"/>
              </a:solidFill>
            </a:endParaRPr>
          </a:p>
          <a:p>
            <a:endParaRPr lang="en-US" dirty="0"/>
          </a:p>
        </p:txBody>
      </p:sp>
      <p:sp>
        <p:nvSpPr>
          <p:cNvPr id="10" name="Rectangle 9">
            <a:extLst>
              <a:ext uri="{FF2B5EF4-FFF2-40B4-BE49-F238E27FC236}">
                <a16:creationId xmlns:a16="http://schemas.microsoft.com/office/drawing/2014/main" id="{1F7B0E4F-3DB6-4FE7-BC0C-E1D6E636EE2D}"/>
              </a:ext>
            </a:extLst>
          </p:cNvPr>
          <p:cNvSpPr/>
          <p:nvPr/>
        </p:nvSpPr>
        <p:spPr>
          <a:xfrm>
            <a:off x="3611756" y="11349124"/>
            <a:ext cx="17154118" cy="1569660"/>
          </a:xfrm>
          <a:prstGeom prst="rect">
            <a:avLst/>
          </a:prstGeom>
        </p:spPr>
        <p:txBody>
          <a:bodyPr wrap="square">
            <a:spAutoFit/>
          </a:bodyPr>
          <a:lstStyle/>
          <a:p>
            <a:r>
              <a:rPr lang="en-US" sz="4800" b="1" dirty="0">
                <a:solidFill>
                  <a:schemeClr val="bg1"/>
                </a:solidFill>
                <a:latin typeface="Montserrat Medium"/>
                <a:ea typeface="Lato Light" panose="020F0502020204030203" pitchFamily="34" charset="0"/>
                <a:cs typeface="Lato Light" panose="020F0502020204030203" pitchFamily="34" charset="0"/>
              </a:rPr>
              <a:t>Products and services should meet a certain consumer demand, or it should be so compelling that consumers believe they need it. </a:t>
            </a:r>
          </a:p>
        </p:txBody>
      </p:sp>
      <p:grpSp>
        <p:nvGrpSpPr>
          <p:cNvPr id="15" name="Group 14">
            <a:extLst>
              <a:ext uri="{FF2B5EF4-FFF2-40B4-BE49-F238E27FC236}">
                <a16:creationId xmlns:a16="http://schemas.microsoft.com/office/drawing/2014/main" id="{F1FF3BD8-FC79-465D-BC6C-DA73DA77A745}"/>
              </a:ext>
            </a:extLst>
          </p:cNvPr>
          <p:cNvGrpSpPr/>
          <p:nvPr/>
        </p:nvGrpSpPr>
        <p:grpSpPr>
          <a:xfrm>
            <a:off x="1185917" y="1203776"/>
            <a:ext cx="20854871" cy="1323439"/>
            <a:chOff x="1632040" y="9828663"/>
            <a:chExt cx="16142518" cy="1323439"/>
          </a:xfrm>
        </p:grpSpPr>
        <p:sp>
          <p:nvSpPr>
            <p:cNvPr id="16" name="TextBox 15">
              <a:extLst>
                <a:ext uri="{FF2B5EF4-FFF2-40B4-BE49-F238E27FC236}">
                  <a16:creationId xmlns:a16="http://schemas.microsoft.com/office/drawing/2014/main" id="{2024B6B5-D066-4EFC-95B1-CB3723A522A5}"/>
                </a:ext>
              </a:extLst>
            </p:cNvPr>
            <p:cNvSpPr txBox="1"/>
            <p:nvPr/>
          </p:nvSpPr>
          <p:spPr>
            <a:xfrm>
              <a:off x="2112199" y="9828663"/>
              <a:ext cx="15662359" cy="1323439"/>
            </a:xfrm>
            <a:prstGeom prst="rect">
              <a:avLst/>
            </a:prstGeom>
            <a:noFill/>
            <a:ln>
              <a:noFill/>
            </a:ln>
          </p:spPr>
          <p:txBody>
            <a:bodyPr wrap="square" rtlCol="0">
              <a:spAutoFit/>
            </a:bodyPr>
            <a:lstStyle/>
            <a:p>
              <a:r>
                <a:rPr lang="en-US" sz="8000" b="1" dirty="0">
                  <a:latin typeface="Montserrat" pitchFamily="2" charset="77"/>
                  <a:ea typeface="Roboto Medium" panose="02000000000000000000" pitchFamily="2" charset="0"/>
                  <a:cs typeface="Lato Light" panose="020F0502020204030203" pitchFamily="34" charset="0"/>
                </a:rPr>
                <a:t>PRODUCT LINES/SERVICE DECISIONS </a:t>
              </a:r>
            </a:p>
          </p:txBody>
        </p:sp>
        <p:sp>
          <p:nvSpPr>
            <p:cNvPr id="17" name="Rectangle 16">
              <a:extLst>
                <a:ext uri="{FF2B5EF4-FFF2-40B4-BE49-F238E27FC236}">
                  <a16:creationId xmlns:a16="http://schemas.microsoft.com/office/drawing/2014/main" id="{D5DCB1B8-C856-4217-A06B-87733C5D8265}"/>
                </a:ext>
              </a:extLst>
            </p:cNvPr>
            <p:cNvSpPr/>
            <p:nvPr/>
          </p:nvSpPr>
          <p:spPr>
            <a:xfrm rot="16200000">
              <a:off x="1128965" y="10391968"/>
              <a:ext cx="1204726" cy="19857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A picture containing light&#10;&#10;Description automatically generated">
            <a:extLst>
              <a:ext uri="{FF2B5EF4-FFF2-40B4-BE49-F238E27FC236}">
                <a16:creationId xmlns:a16="http://schemas.microsoft.com/office/drawing/2014/main" id="{538A6D29-A6E0-44D0-84FA-96F327CB347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443727" y="-619789"/>
            <a:ext cx="4507014" cy="4507014"/>
          </a:xfrm>
          <a:prstGeom prst="rect">
            <a:avLst/>
          </a:prstGeom>
        </p:spPr>
      </p:pic>
      <p:pic>
        <p:nvPicPr>
          <p:cNvPr id="19" name="Graphic 18" descr="Right pointing backhand index">
            <a:extLst>
              <a:ext uri="{FF2B5EF4-FFF2-40B4-BE49-F238E27FC236}">
                <a16:creationId xmlns:a16="http://schemas.microsoft.com/office/drawing/2014/main" id="{5E0A8D85-B725-4703-9FF1-7CF96C848E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893" y="11098708"/>
            <a:ext cx="2064326" cy="2064326"/>
          </a:xfrm>
          <a:prstGeom prst="rect">
            <a:avLst/>
          </a:prstGeom>
        </p:spPr>
      </p:pic>
    </p:spTree>
    <p:extLst>
      <p:ext uri="{BB962C8B-B14F-4D97-AF65-F5344CB8AC3E}">
        <p14:creationId xmlns:p14="http://schemas.microsoft.com/office/powerpoint/2010/main" val="13013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33BA67-E0AF-4F45-AC59-548701C43E31}"/>
              </a:ext>
            </a:extLst>
          </p:cNvPr>
          <p:cNvSpPr/>
          <p:nvPr/>
        </p:nvSpPr>
        <p:spPr>
          <a:xfrm rot="10800000" flipV="1">
            <a:off x="-3" y="8338326"/>
            <a:ext cx="24377646" cy="53776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46972DB-E48D-AE48-ADA2-3EB1F293C3FA}"/>
              </a:ext>
            </a:extLst>
          </p:cNvPr>
          <p:cNvSpPr txBox="1"/>
          <p:nvPr/>
        </p:nvSpPr>
        <p:spPr>
          <a:xfrm>
            <a:off x="626084" y="2835560"/>
            <a:ext cx="11562736" cy="4662815"/>
          </a:xfrm>
          <a:prstGeom prst="rect">
            <a:avLst/>
          </a:prstGeom>
          <a:noFill/>
        </p:spPr>
        <p:txBody>
          <a:bodyPr wrap="square" rtlCol="0">
            <a:spAutoFit/>
          </a:bodyPr>
          <a:lstStyle/>
          <a:p>
            <a:pPr algn="ctr"/>
            <a:r>
              <a:rPr lang="en-US" sz="5500" b="1" spc="600" dirty="0">
                <a:latin typeface="Lato Medium" panose="020F0502020204030203" pitchFamily="34" charset="0"/>
                <a:ea typeface="Lato Medium" panose="020F0502020204030203" pitchFamily="34" charset="0"/>
                <a:cs typeface="Lato Medium" panose="020F0502020204030203" pitchFamily="34" charset="0"/>
              </a:rPr>
              <a:t>LEGAL CONSIDERATIONS FOR STARTING AND SUSTAINING A BUSINESS</a:t>
            </a:r>
          </a:p>
          <a:p>
            <a:pPr algn="ctr"/>
            <a:endParaRPr lang="en-US" sz="6600" b="1" spc="600" dirty="0">
              <a:latin typeface="Lato Medium" panose="020F0502020204030203" pitchFamily="34" charset="0"/>
              <a:ea typeface="Lato Medium" panose="020F0502020204030203" pitchFamily="34" charset="0"/>
              <a:cs typeface="Lato Medium" panose="020F0502020204030203" pitchFamily="34" charset="0"/>
            </a:endParaRPr>
          </a:p>
          <a:p>
            <a:pPr algn="ctr"/>
            <a:r>
              <a:rPr lang="en-US" sz="6600" b="1" spc="600" dirty="0">
                <a:latin typeface="Lato Medium" panose="020F0502020204030203" pitchFamily="34" charset="0"/>
                <a:ea typeface="Lato Medium" panose="020F0502020204030203" pitchFamily="34" charset="0"/>
                <a:cs typeface="Lato Medium" panose="020F0502020204030203" pitchFamily="34" charset="0"/>
              </a:rPr>
              <a:t> </a:t>
            </a:r>
          </a:p>
        </p:txBody>
      </p:sp>
      <p:pic>
        <p:nvPicPr>
          <p:cNvPr id="6" name="Picture Placeholder 5" descr="A person posing for the camera&#10;&#10;Description automatically generated">
            <a:extLst>
              <a:ext uri="{FF2B5EF4-FFF2-40B4-BE49-F238E27FC236}">
                <a16:creationId xmlns:a16="http://schemas.microsoft.com/office/drawing/2014/main" id="{335F477D-9F26-4B5A-BBCE-79A6EE80FED8}"/>
              </a:ext>
            </a:extLst>
          </p:cNvPr>
          <p:cNvPicPr>
            <a:picLocks noGrp="1" noChangeAspect="1"/>
          </p:cNvPicPr>
          <p:nvPr>
            <p:ph type="pic" sz="quarter" idx="14"/>
          </p:nvPr>
        </p:nvPicPr>
        <p:blipFill>
          <a:blip r:embed="rId3" cstate="email">
            <a:extLst>
              <a:ext uri="{BEBA8EAE-BF5A-486C-A8C5-ECC9F3942E4B}">
                <a14:imgProps xmlns:a14="http://schemas.microsoft.com/office/drawing/2010/main">
                  <a14:imgLayer r:embed="rId4">
                    <a14:imgEffect>
                      <a14:backgroundRemoval t="10000" b="90000" l="14352" r="85648"/>
                    </a14:imgEffect>
                  </a14:imgLayer>
                </a14:imgProps>
              </a:ext>
              <a:ext uri="{28A0092B-C50C-407E-A947-70E740481C1C}">
                <a14:useLocalDpi xmlns:a14="http://schemas.microsoft.com/office/drawing/2010/main" val="0"/>
              </a:ext>
            </a:extLst>
          </a:blip>
          <a:srcRect l="13472" r="13472"/>
          <a:stretch>
            <a:fillRect/>
          </a:stretch>
        </p:blipFill>
        <p:spPr>
          <a:xfrm flipH="1">
            <a:off x="-1117970" y="7239000"/>
            <a:ext cx="552094" cy="8636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light&#10;&#10;Description automatically generated">
            <a:extLst>
              <a:ext uri="{FF2B5EF4-FFF2-40B4-BE49-F238E27FC236}">
                <a16:creationId xmlns:a16="http://schemas.microsoft.com/office/drawing/2014/main" id="{301EF0D7-E93E-429A-A8DC-AEF0D3E2C0E0}"/>
              </a:ext>
            </a:extLst>
          </p:cNvPr>
          <p:cNvPicPr>
            <a:picLocks noChangeAspect="1"/>
          </p:cNvPicPr>
          <p:nvPr/>
        </p:nvPicPr>
        <p:blipFill>
          <a:blip r:embed="rId5" cstate="email">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7547935" y="8771761"/>
            <a:ext cx="6150924" cy="6150924"/>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134DB344-C273-4AB2-9C2D-0B9D7481F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8820" y="1437174"/>
            <a:ext cx="12319069" cy="4989223"/>
          </a:xfrm>
          <a:prstGeom prst="rect">
            <a:avLst/>
          </a:prstGeom>
        </p:spPr>
      </p:pic>
      <p:cxnSp>
        <p:nvCxnSpPr>
          <p:cNvPr id="10" name="Straight Connector 9">
            <a:extLst>
              <a:ext uri="{FF2B5EF4-FFF2-40B4-BE49-F238E27FC236}">
                <a16:creationId xmlns:a16="http://schemas.microsoft.com/office/drawing/2014/main" id="{FAE0A122-4195-47D8-BE88-5D7A97069D64}"/>
              </a:ext>
            </a:extLst>
          </p:cNvPr>
          <p:cNvCxnSpPr/>
          <p:nvPr/>
        </p:nvCxnSpPr>
        <p:spPr>
          <a:xfrm>
            <a:off x="12188820" y="1323120"/>
            <a:ext cx="0" cy="6347680"/>
          </a:xfrm>
          <a:prstGeom prst="line">
            <a:avLst/>
          </a:prstGeom>
          <a:ln w="146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9654F6D-4BD2-4683-9780-1E8F808BDA8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7578" l="9965" r="89918">
                        <a14:foregroundMark x1="67761" y1="91797" x2="35287" y2="90938"/>
                        <a14:foregroundMark x1="35287" y1="90938" x2="22157" y2="97578"/>
                      </a14:backgroundRemoval>
                    </a14:imgEffect>
                  </a14:imgLayer>
                </a14:imgProps>
              </a:ext>
            </a:extLst>
          </a:blip>
          <a:stretch>
            <a:fillRect/>
          </a:stretch>
        </p:blipFill>
        <p:spPr>
          <a:xfrm>
            <a:off x="-565876" y="5150894"/>
            <a:ext cx="5707842" cy="8565108"/>
          </a:xfrm>
          <a:prstGeom prst="rect">
            <a:avLst/>
          </a:prstGeom>
        </p:spPr>
      </p:pic>
      <p:sp>
        <p:nvSpPr>
          <p:cNvPr id="14" name="TextBox 13">
            <a:extLst>
              <a:ext uri="{FF2B5EF4-FFF2-40B4-BE49-F238E27FC236}">
                <a16:creationId xmlns:a16="http://schemas.microsoft.com/office/drawing/2014/main" id="{B420A72D-E179-49E9-B39B-B9AC50FEAC94}"/>
              </a:ext>
            </a:extLst>
          </p:cNvPr>
          <p:cNvSpPr txBox="1"/>
          <p:nvPr/>
        </p:nvSpPr>
        <p:spPr>
          <a:xfrm>
            <a:off x="4193870" y="10018227"/>
            <a:ext cx="9350478" cy="1631216"/>
          </a:xfrm>
          <a:prstGeom prst="rect">
            <a:avLst/>
          </a:prstGeom>
          <a:noFill/>
        </p:spPr>
        <p:txBody>
          <a:bodyPr wrap="square" rtlCol="0">
            <a:spAutoFit/>
          </a:bodyPr>
          <a:lstStyle/>
          <a:p>
            <a:pPr algn="ctr"/>
            <a:r>
              <a:rPr lang="en-US" sz="5000" b="1" spc="6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Dr. Reginal D. Harris Attorney </a:t>
            </a:r>
          </a:p>
        </p:txBody>
      </p:sp>
    </p:spTree>
    <p:extLst>
      <p:ext uri="{BB962C8B-B14F-4D97-AF65-F5344CB8AC3E}">
        <p14:creationId xmlns:p14="http://schemas.microsoft.com/office/powerpoint/2010/main" val="2713184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77">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88BC915B-B09E-492F-B68F-C4B59F6FB2AC}"/>
              </a:ext>
            </a:extLst>
          </p:cNvPr>
          <p:cNvPicPr>
            <a:picLocks noChangeAspect="1"/>
          </p:cNvPicPr>
          <p:nvPr/>
        </p:nvPicPr>
        <p:blipFill rotWithShape="1">
          <a:blip r:embed="rId3">
            <a:extLst>
              <a:ext uri="{28A0092B-C50C-407E-A947-70E740481C1C}">
                <a14:useLocalDpi xmlns:a14="http://schemas.microsoft.com/office/drawing/2010/main" val="0"/>
              </a:ext>
            </a:extLst>
          </a:blip>
          <a:srcRect l="29362" r="19459"/>
          <a:stretch/>
        </p:blipFill>
        <p:spPr>
          <a:xfrm>
            <a:off x="20" y="10"/>
            <a:ext cx="17332489" cy="13715990"/>
          </a:xfrm>
          <a:prstGeom prst="rect">
            <a:avLst/>
          </a:prstGeom>
          <a:solidFill>
            <a:srgbClr val="FFFFFF">
              <a:shade val="85000"/>
            </a:srgbClr>
          </a:solidFill>
        </p:spPr>
      </p:pic>
      <p:sp>
        <p:nvSpPr>
          <p:cNvPr id="80" name="Rectangle 79">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69529" y="0"/>
            <a:ext cx="19508121" cy="13716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70122" y="1211723"/>
            <a:ext cx="146304" cy="1096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0" name="Rectangle 8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01633" y="4886960"/>
            <a:ext cx="6435699"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E85330D-3AD6-4A26-A08D-42CD1DB4129C}"/>
              </a:ext>
            </a:extLst>
          </p:cNvPr>
          <p:cNvSpPr/>
          <p:nvPr/>
        </p:nvSpPr>
        <p:spPr>
          <a:xfrm>
            <a:off x="12447639" y="2306500"/>
            <a:ext cx="11605856" cy="13555726"/>
          </a:xfrm>
          <a:prstGeom prst="rect">
            <a:avLst/>
          </a:prstGeom>
        </p:spPr>
        <p:txBody>
          <a:bodyPr vert="horz" lIns="91440" tIns="45720" rIns="91440" bIns="45720" rtlCol="0" anchor="t">
            <a:normAutofit/>
          </a:bodyPr>
          <a:lstStyle/>
          <a:p>
            <a:pPr marL="628650" indent="-228600">
              <a:lnSpc>
                <a:spcPct val="90000"/>
              </a:lnSpc>
              <a:spcAft>
                <a:spcPts val="600"/>
              </a:spcAft>
              <a:buFont typeface="Arial" panose="020B0604020202020204" pitchFamily="34" charset="0"/>
              <a:buChar char="•"/>
            </a:pPr>
            <a:endParaRPr lang="en-US" sz="4800" b="1" dirty="0"/>
          </a:p>
          <a:p>
            <a:pPr marL="400050">
              <a:lnSpc>
                <a:spcPct val="90000"/>
              </a:lnSpc>
              <a:spcAft>
                <a:spcPts val="600"/>
              </a:spcAft>
            </a:pPr>
            <a:r>
              <a:rPr lang="en-US" sz="6000" b="1" dirty="0"/>
              <a:t>BUSINESS START-UP TOOL KIT</a:t>
            </a:r>
          </a:p>
          <a:p>
            <a:pPr marL="400050">
              <a:lnSpc>
                <a:spcPct val="90000"/>
              </a:lnSpc>
              <a:spcAft>
                <a:spcPts val="600"/>
              </a:spcAft>
            </a:pPr>
            <a:endParaRPr lang="en-US" sz="4000" dirty="0"/>
          </a:p>
          <a:p>
            <a:pPr marL="400050">
              <a:lnSpc>
                <a:spcPct val="90000"/>
              </a:lnSpc>
              <a:spcAft>
                <a:spcPts val="600"/>
              </a:spcAft>
            </a:pPr>
            <a:endParaRPr lang="en-US" sz="4000" dirty="0"/>
          </a:p>
          <a:p>
            <a:pPr marL="628650" indent="-228600">
              <a:lnSpc>
                <a:spcPct val="90000"/>
              </a:lnSpc>
              <a:spcAft>
                <a:spcPts val="600"/>
              </a:spcAft>
              <a:buFont typeface="Arial" panose="020B0604020202020204" pitchFamily="34" charset="0"/>
              <a:buChar char="•"/>
            </a:pPr>
            <a:r>
              <a:rPr lang="en-US" sz="4300" dirty="0"/>
              <a:t> Business Start-up Checklist</a:t>
            </a:r>
          </a:p>
          <a:p>
            <a:pPr marL="628650" indent="-228600">
              <a:lnSpc>
                <a:spcPct val="90000"/>
              </a:lnSpc>
              <a:spcAft>
                <a:spcPts val="600"/>
              </a:spcAft>
              <a:buFont typeface="Arial" panose="020B0604020202020204" pitchFamily="34" charset="0"/>
              <a:buChar char="•"/>
            </a:pPr>
            <a:r>
              <a:rPr lang="en-US" sz="4300" dirty="0"/>
              <a:t> Types of Business Entities</a:t>
            </a:r>
          </a:p>
          <a:p>
            <a:pPr marL="628650" indent="-228600">
              <a:lnSpc>
                <a:spcPct val="90000"/>
              </a:lnSpc>
              <a:spcAft>
                <a:spcPts val="600"/>
              </a:spcAft>
              <a:buFont typeface="Arial" panose="020B0604020202020204" pitchFamily="34" charset="0"/>
              <a:buChar char="•"/>
            </a:pPr>
            <a:r>
              <a:rPr lang="en-US" sz="4300" dirty="0"/>
              <a:t> Legal Formation Requirements</a:t>
            </a:r>
          </a:p>
          <a:p>
            <a:pPr marL="628650" indent="-228600">
              <a:lnSpc>
                <a:spcPct val="90000"/>
              </a:lnSpc>
              <a:spcAft>
                <a:spcPts val="600"/>
              </a:spcAft>
              <a:buFont typeface="Arial" panose="020B0604020202020204" pitchFamily="34" charset="0"/>
              <a:buChar char="•"/>
            </a:pPr>
            <a:r>
              <a:rPr lang="en-US" sz="4300" dirty="0"/>
              <a:t> Employer Identification Number (SS-4)</a:t>
            </a:r>
          </a:p>
          <a:p>
            <a:pPr marL="628650" indent="-228600">
              <a:lnSpc>
                <a:spcPct val="90000"/>
              </a:lnSpc>
              <a:spcAft>
                <a:spcPts val="600"/>
              </a:spcAft>
              <a:buFont typeface="Arial" panose="020B0604020202020204" pitchFamily="34" charset="0"/>
              <a:buChar char="•"/>
            </a:pPr>
            <a:r>
              <a:rPr lang="en-US" sz="4300" dirty="0"/>
              <a:t> County Clerk’s Office &amp; Resources</a:t>
            </a:r>
          </a:p>
          <a:p>
            <a:pPr marL="628650" indent="-228600">
              <a:lnSpc>
                <a:spcPct val="90000"/>
              </a:lnSpc>
              <a:spcAft>
                <a:spcPts val="600"/>
              </a:spcAft>
              <a:buFont typeface="Arial" panose="020B0604020202020204" pitchFamily="34" charset="0"/>
              <a:buChar char="•"/>
            </a:pPr>
            <a:r>
              <a:rPr lang="en-US" sz="4300" dirty="0"/>
              <a:t> Small Business &amp; Entrepreneurship Services</a:t>
            </a:r>
          </a:p>
          <a:p>
            <a:pPr marL="628650" indent="-228600">
              <a:lnSpc>
                <a:spcPct val="90000"/>
              </a:lnSpc>
              <a:spcAft>
                <a:spcPts val="600"/>
              </a:spcAft>
              <a:buFont typeface="Arial" panose="020B0604020202020204" pitchFamily="34" charset="0"/>
              <a:buChar char="•"/>
            </a:pPr>
            <a:r>
              <a:rPr lang="en-US" sz="4300" dirty="0"/>
              <a:t> Local &amp; State Business Certifications &amp; Benefits</a:t>
            </a:r>
          </a:p>
          <a:p>
            <a:pPr marL="628650" indent="-228600">
              <a:lnSpc>
                <a:spcPct val="90000"/>
              </a:lnSpc>
              <a:spcAft>
                <a:spcPts val="600"/>
              </a:spcAft>
              <a:buFont typeface="Arial" panose="020B0604020202020204" pitchFamily="34" charset="0"/>
              <a:buChar char="•"/>
            </a:pPr>
            <a:r>
              <a:rPr lang="en-US" sz="4300" dirty="0"/>
              <a:t> Veterans Entrepreneur Program Support &amp; Services</a:t>
            </a:r>
          </a:p>
          <a:p>
            <a:pPr marL="628650" indent="-228600">
              <a:lnSpc>
                <a:spcPct val="90000"/>
              </a:lnSpc>
              <a:spcAft>
                <a:spcPts val="600"/>
              </a:spcAft>
              <a:buFont typeface="Arial" panose="020B0604020202020204" pitchFamily="34" charset="0"/>
              <a:buChar char="•"/>
            </a:pPr>
            <a:r>
              <a:rPr lang="en-US" sz="4300" dirty="0"/>
              <a:t> Business Startup &amp; Counseling Support Organizations</a:t>
            </a:r>
          </a:p>
          <a:p>
            <a:pPr marL="628650" indent="-228600">
              <a:lnSpc>
                <a:spcPct val="90000"/>
              </a:lnSpc>
              <a:spcAft>
                <a:spcPts val="600"/>
              </a:spcAft>
              <a:buFont typeface="Arial" panose="020B0604020202020204" pitchFamily="34" charset="0"/>
              <a:buChar char="•"/>
            </a:pPr>
            <a:endParaRPr lang="en-US" sz="2600" dirty="0"/>
          </a:p>
          <a:p>
            <a:pPr marL="628650" indent="-228600">
              <a:lnSpc>
                <a:spcPct val="90000"/>
              </a:lnSpc>
              <a:spcAft>
                <a:spcPts val="600"/>
              </a:spcAft>
              <a:buFont typeface="Arial" panose="020B0604020202020204" pitchFamily="34" charset="0"/>
              <a:buChar char="•"/>
            </a:pPr>
            <a:endParaRPr lang="en-US" sz="2600" dirty="0"/>
          </a:p>
          <a:p>
            <a:pPr marL="628650" indent="-228600">
              <a:lnSpc>
                <a:spcPct val="90000"/>
              </a:lnSpc>
              <a:spcAft>
                <a:spcPts val="600"/>
              </a:spcAft>
              <a:buFont typeface="Arial" panose="020B0604020202020204" pitchFamily="34" charset="0"/>
              <a:buChar char="•"/>
            </a:pPr>
            <a:endParaRPr lang="en-US" sz="2600" dirty="0"/>
          </a:p>
          <a:p>
            <a:pPr marL="57150" indent="-228600">
              <a:lnSpc>
                <a:spcPct val="90000"/>
              </a:lnSpc>
              <a:spcAft>
                <a:spcPts val="600"/>
              </a:spcAft>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id="{7AE7AC40-AF78-4181-8D25-E3354DA4C6CA}"/>
              </a:ext>
            </a:extLst>
          </p:cNvPr>
          <p:cNvSpPr>
            <a:spLocks noGrp="1"/>
          </p:cNvSpPr>
          <p:nvPr>
            <p:ph type="sldNum" sz="quarter" idx="12"/>
          </p:nvPr>
        </p:nvSpPr>
        <p:spPr>
          <a:xfrm>
            <a:off x="18150684" y="12712700"/>
            <a:ext cx="5484971" cy="730250"/>
          </a:xfrm>
        </p:spPr>
        <p:txBody>
          <a:bodyPr vert="horz" lIns="91440" tIns="45720" rIns="91440" bIns="45720" rtlCol="0" anchor="ctr">
            <a:normAutofit/>
          </a:bodyPr>
          <a:lstStyle/>
          <a:p>
            <a:pPr>
              <a:spcAft>
                <a:spcPts val="600"/>
              </a:spcAft>
              <a:defRPr/>
            </a:pPr>
            <a:fld id="{48F63A3B-78C7-47BE-AE5E-E10140E04643}" type="slidenum">
              <a:rPr lang="en-US" sz="1200">
                <a:solidFill>
                  <a:schemeClr val="tx1"/>
                </a:solidFill>
                <a:latin typeface="Calibri" panose="020F0502020204030204"/>
              </a:rPr>
              <a:pPr>
                <a:spcAft>
                  <a:spcPts val="600"/>
                </a:spcAft>
                <a:defRPr/>
              </a:pPr>
              <a:t>19</a:t>
            </a:fld>
            <a:endParaRPr lang="en-US" sz="1200" dirty="0">
              <a:solidFill>
                <a:schemeClr val="tx1"/>
              </a:solidFill>
              <a:latin typeface="Calibri" panose="020F0502020204030204"/>
            </a:endParaRPr>
          </a:p>
        </p:txBody>
      </p:sp>
      <p:sp>
        <p:nvSpPr>
          <p:cNvPr id="8" name="Rectangle 7">
            <a:extLst>
              <a:ext uri="{FF2B5EF4-FFF2-40B4-BE49-F238E27FC236}">
                <a16:creationId xmlns:a16="http://schemas.microsoft.com/office/drawing/2014/main" id="{61120A01-1246-4903-9715-3B3943E8EF44}"/>
              </a:ext>
            </a:extLst>
          </p:cNvPr>
          <p:cNvSpPr/>
          <p:nvPr/>
        </p:nvSpPr>
        <p:spPr>
          <a:xfrm>
            <a:off x="12966986" y="1408266"/>
            <a:ext cx="8731045" cy="625184"/>
          </a:xfrm>
          <a:prstGeom prst="rect">
            <a:avLst/>
          </a:prstGeom>
          <a:solidFill>
            <a:srgbClr val="E7F2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6670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33D54606-CA3A-48FB-A310-DB9093A1E0BD}"/>
              </a:ext>
            </a:extLst>
          </p:cNvPr>
          <p:cNvPicPr>
            <a:picLocks noChangeAspect="1"/>
          </p:cNvPicPr>
          <p:nvPr/>
        </p:nvPicPr>
        <p:blipFill rotWithShape="1">
          <a:blip r:embed="rId3">
            <a:alphaModFix/>
            <a:duotone>
              <a:prstClr val="black"/>
              <a:srgbClr val="820000">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95" r="4792"/>
          <a:stretch/>
        </p:blipFill>
        <p:spPr>
          <a:xfrm>
            <a:off x="11481916" y="10"/>
            <a:ext cx="13483563" cy="13715990"/>
          </a:xfrm>
          <a:prstGeom prst="rect">
            <a:avLst/>
          </a:prstGeom>
        </p:spPr>
      </p:pic>
      <p:sp>
        <p:nvSpPr>
          <p:cNvPr id="2" name="Title 1">
            <a:extLst>
              <a:ext uri="{FF2B5EF4-FFF2-40B4-BE49-F238E27FC236}">
                <a16:creationId xmlns:a16="http://schemas.microsoft.com/office/drawing/2014/main" id="{CA6D17A5-6676-4A04-839F-253279E4BB0C}"/>
              </a:ext>
            </a:extLst>
          </p:cNvPr>
          <p:cNvSpPr>
            <a:spLocks noGrp="1"/>
          </p:cNvSpPr>
          <p:nvPr>
            <p:ph type="ctrTitle"/>
          </p:nvPr>
        </p:nvSpPr>
        <p:spPr>
          <a:xfrm>
            <a:off x="789774" y="1596890"/>
            <a:ext cx="9604771" cy="2623328"/>
          </a:xfrm>
        </p:spPr>
        <p:txBody>
          <a:bodyPr vert="horz" lIns="91440" tIns="45720" rIns="91440" bIns="45720" rtlCol="0" anchor="b">
            <a:normAutofit/>
          </a:bodyPr>
          <a:lstStyle/>
          <a:p>
            <a:pPr algn="l" defTabSz="914400"/>
            <a:r>
              <a:rPr lang="en-US" sz="7200" b="1" dirty="0">
                <a:solidFill>
                  <a:schemeClr val="tx2"/>
                </a:solidFill>
              </a:rPr>
              <a:t>Overview</a:t>
            </a:r>
            <a:br>
              <a:rPr lang="en-US" sz="7200" dirty="0">
                <a:solidFill>
                  <a:schemeClr val="tx2"/>
                </a:solidFill>
              </a:rPr>
            </a:br>
            <a:endParaRPr lang="en-US" sz="7200" dirty="0">
              <a:solidFill>
                <a:schemeClr val="tx2"/>
              </a:solidFill>
            </a:endParaRPr>
          </a:p>
        </p:txBody>
      </p:sp>
      <p:sp>
        <p:nvSpPr>
          <p:cNvPr id="4" name="Slide Number Placeholder 3">
            <a:extLst>
              <a:ext uri="{FF2B5EF4-FFF2-40B4-BE49-F238E27FC236}">
                <a16:creationId xmlns:a16="http://schemas.microsoft.com/office/drawing/2014/main" id="{7AE7AC40-AF78-4181-8D25-E3354DA4C6CA}"/>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48F63A3B-78C7-47BE-AE5E-E10140E04643}" type="slidenum">
              <a:rPr lang="en-US" sz="2400">
                <a:solidFill>
                  <a:prstClr val="black">
                    <a:tint val="75000"/>
                  </a:prstClr>
                </a:solidFill>
                <a:latin typeface="Calibri" panose="020F0502020204030204"/>
              </a:rPr>
              <a:pPr>
                <a:spcAft>
                  <a:spcPts val="600"/>
                </a:spcAft>
                <a:defRPr/>
              </a:pPr>
              <a:t>2</a:t>
            </a:fld>
            <a:endParaRPr lang="en-US" sz="2400">
              <a:solidFill>
                <a:prstClr val="black">
                  <a:tint val="75000"/>
                </a:prstClr>
              </a:solidFill>
              <a:latin typeface="Calibri" panose="020F0502020204030204"/>
            </a:endParaRPr>
          </a:p>
        </p:txBody>
      </p:sp>
      <p:sp>
        <p:nvSpPr>
          <p:cNvPr id="9" name="Rectangle 8">
            <a:extLst>
              <a:ext uri="{FF2B5EF4-FFF2-40B4-BE49-F238E27FC236}">
                <a16:creationId xmlns:a16="http://schemas.microsoft.com/office/drawing/2014/main" id="{EE85330D-3AD6-4A26-A08D-42CD1DB4129C}"/>
              </a:ext>
            </a:extLst>
          </p:cNvPr>
          <p:cNvSpPr/>
          <p:nvPr/>
        </p:nvSpPr>
        <p:spPr>
          <a:xfrm>
            <a:off x="1334584" y="3335358"/>
            <a:ext cx="10013221" cy="8489746"/>
          </a:xfrm>
          <a:prstGeom prst="rect">
            <a:avLst/>
          </a:prstGeom>
        </p:spPr>
        <p:txBody>
          <a:bodyPr vert="horz" lIns="91440" tIns="45720" rIns="91440" bIns="45720" rtlCol="0" anchor="ctr">
            <a:normAutofit/>
          </a:bodyPr>
          <a:lstStyle/>
          <a:p>
            <a:pPr marL="628650" indent="-571500">
              <a:lnSpc>
                <a:spcPct val="90000"/>
              </a:lnSpc>
              <a:spcAft>
                <a:spcPts val="600"/>
              </a:spcAft>
              <a:buFont typeface="Arial" panose="020B0604020202020204" pitchFamily="34" charset="0"/>
              <a:buChar char="•"/>
            </a:pPr>
            <a:r>
              <a:rPr lang="en-US" sz="6000" dirty="0">
                <a:solidFill>
                  <a:schemeClr val="tx2"/>
                </a:solidFill>
              </a:rPr>
              <a:t>Why Us? Why You?</a:t>
            </a:r>
          </a:p>
          <a:p>
            <a:pPr marL="628650" indent="-571500">
              <a:lnSpc>
                <a:spcPct val="90000"/>
              </a:lnSpc>
              <a:spcAft>
                <a:spcPts val="600"/>
              </a:spcAft>
              <a:buFont typeface="Arial" panose="020B0604020202020204" pitchFamily="34" charset="0"/>
              <a:buChar char="•"/>
            </a:pPr>
            <a:r>
              <a:rPr lang="en-US" sz="6000" dirty="0">
                <a:solidFill>
                  <a:schemeClr val="tx2"/>
                </a:solidFill>
              </a:rPr>
              <a:t>Conducting a Market Analysis </a:t>
            </a:r>
          </a:p>
          <a:p>
            <a:pPr marL="628650" indent="-571500">
              <a:lnSpc>
                <a:spcPct val="90000"/>
              </a:lnSpc>
              <a:spcAft>
                <a:spcPts val="600"/>
              </a:spcAft>
              <a:buFont typeface="Arial" panose="020B0604020202020204" pitchFamily="34" charset="0"/>
              <a:buChar char="•"/>
            </a:pPr>
            <a:r>
              <a:rPr lang="en-US" sz="6000" dirty="0">
                <a:solidFill>
                  <a:schemeClr val="tx2"/>
                </a:solidFill>
              </a:rPr>
              <a:t>Profit Margin Fundamentals </a:t>
            </a:r>
          </a:p>
          <a:p>
            <a:pPr marL="628650" indent="-571500">
              <a:lnSpc>
                <a:spcPct val="90000"/>
              </a:lnSpc>
              <a:spcAft>
                <a:spcPts val="600"/>
              </a:spcAft>
              <a:buFont typeface="Arial" panose="020B0604020202020204" pitchFamily="34" charset="0"/>
              <a:buChar char="•"/>
            </a:pPr>
            <a:r>
              <a:rPr lang="en-US" sz="6000" dirty="0">
                <a:solidFill>
                  <a:schemeClr val="tx2"/>
                </a:solidFill>
              </a:rPr>
              <a:t>Determining Your Capacity</a:t>
            </a:r>
          </a:p>
          <a:p>
            <a:pPr marL="628650" indent="-571500">
              <a:lnSpc>
                <a:spcPct val="90000"/>
              </a:lnSpc>
              <a:spcAft>
                <a:spcPts val="600"/>
              </a:spcAft>
              <a:buFont typeface="Arial" panose="020B0604020202020204" pitchFamily="34" charset="0"/>
              <a:buChar char="•"/>
            </a:pPr>
            <a:r>
              <a:rPr lang="en-US" sz="6000" dirty="0">
                <a:solidFill>
                  <a:schemeClr val="tx2"/>
                </a:solidFill>
              </a:rPr>
              <a:t>Product Lines And Services </a:t>
            </a:r>
          </a:p>
          <a:p>
            <a:pPr marL="628650" indent="-571500">
              <a:lnSpc>
                <a:spcPct val="90000"/>
              </a:lnSpc>
              <a:spcAft>
                <a:spcPts val="600"/>
              </a:spcAft>
              <a:buFont typeface="Arial" panose="020B0604020202020204" pitchFamily="34" charset="0"/>
              <a:buChar char="•"/>
            </a:pPr>
            <a:r>
              <a:rPr lang="en-US" sz="6000" dirty="0">
                <a:solidFill>
                  <a:schemeClr val="tx2"/>
                </a:solidFill>
              </a:rPr>
              <a:t>Hands of the Law!</a:t>
            </a:r>
          </a:p>
          <a:p>
            <a:pPr marL="628650" indent="-571500">
              <a:lnSpc>
                <a:spcPct val="90000"/>
              </a:lnSpc>
              <a:spcAft>
                <a:spcPts val="600"/>
              </a:spcAft>
              <a:buFont typeface="Arial" panose="020B0604020202020204" pitchFamily="34" charset="0"/>
              <a:buChar char="•"/>
            </a:pPr>
            <a:endParaRPr lang="en-US" sz="6000" dirty="0">
              <a:solidFill>
                <a:schemeClr val="tx2"/>
              </a:solidFill>
            </a:endParaRPr>
          </a:p>
          <a:p>
            <a:pPr marL="628650" indent="-571500">
              <a:lnSpc>
                <a:spcPct val="90000"/>
              </a:lnSpc>
              <a:spcAft>
                <a:spcPts val="600"/>
              </a:spcAft>
              <a:buFont typeface="Arial" panose="020B0604020202020204" pitchFamily="34" charset="0"/>
              <a:buChar char="•"/>
            </a:pPr>
            <a:endParaRPr lang="en-US" sz="6000" dirty="0">
              <a:solidFill>
                <a:schemeClr val="tx2"/>
              </a:solidFill>
            </a:endParaRPr>
          </a:p>
          <a:p>
            <a:pPr marL="57150">
              <a:lnSpc>
                <a:spcPct val="90000"/>
              </a:lnSpc>
              <a:spcAft>
                <a:spcPts val="600"/>
              </a:spcAft>
            </a:pPr>
            <a:endParaRPr lang="en-US" sz="6000" dirty="0">
              <a:solidFill>
                <a:schemeClr val="tx2"/>
              </a:solidFill>
            </a:endParaRPr>
          </a:p>
        </p:txBody>
      </p:sp>
      <p:pic>
        <p:nvPicPr>
          <p:cNvPr id="14" name="Picture 13" descr="A picture containing light&#10;&#10;Description automatically generated">
            <a:extLst>
              <a:ext uri="{FF2B5EF4-FFF2-40B4-BE49-F238E27FC236}">
                <a16:creationId xmlns:a16="http://schemas.microsoft.com/office/drawing/2014/main" id="{F88A2381-697A-4ADC-8EA7-42A33D69208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210" y="8116478"/>
            <a:ext cx="7417252" cy="7417252"/>
          </a:xfrm>
          <a:prstGeom prst="rect">
            <a:avLst/>
          </a:prstGeom>
        </p:spPr>
      </p:pic>
    </p:spTree>
    <p:extLst>
      <p:ext uri="{BB962C8B-B14F-4D97-AF65-F5344CB8AC3E}">
        <p14:creationId xmlns:p14="http://schemas.microsoft.com/office/powerpoint/2010/main" val="190328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33BA67-E0AF-4F45-AC59-548701C43E31}"/>
              </a:ext>
            </a:extLst>
          </p:cNvPr>
          <p:cNvSpPr/>
          <p:nvPr/>
        </p:nvSpPr>
        <p:spPr>
          <a:xfrm rot="10800000" flipV="1">
            <a:off x="-3" y="8338326"/>
            <a:ext cx="24377646" cy="53776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46972DB-E48D-AE48-ADA2-3EB1F293C3FA}"/>
              </a:ext>
            </a:extLst>
          </p:cNvPr>
          <p:cNvSpPr txBox="1"/>
          <p:nvPr/>
        </p:nvSpPr>
        <p:spPr>
          <a:xfrm>
            <a:off x="626084" y="1559064"/>
            <a:ext cx="11562736" cy="1107996"/>
          </a:xfrm>
          <a:prstGeom prst="rect">
            <a:avLst/>
          </a:prstGeom>
          <a:noFill/>
        </p:spPr>
        <p:txBody>
          <a:bodyPr wrap="square" rtlCol="0">
            <a:spAutoFit/>
          </a:bodyPr>
          <a:lstStyle/>
          <a:p>
            <a:pPr algn="ctr"/>
            <a:r>
              <a:rPr lang="en-US" sz="6600" b="1" spc="600" dirty="0">
                <a:latin typeface="Lato Medium" panose="020F0502020204030203" pitchFamily="34" charset="0"/>
                <a:ea typeface="Lato Medium" panose="020F0502020204030203" pitchFamily="34" charset="0"/>
                <a:cs typeface="Lato Medium" panose="020F0502020204030203" pitchFamily="34" charset="0"/>
              </a:rPr>
              <a:t> </a:t>
            </a:r>
          </a:p>
        </p:txBody>
      </p:sp>
      <p:pic>
        <p:nvPicPr>
          <p:cNvPr id="6" name="Picture Placeholder 5" descr="A person posing for the camera&#10;&#10;Description automatically generated">
            <a:extLst>
              <a:ext uri="{FF2B5EF4-FFF2-40B4-BE49-F238E27FC236}">
                <a16:creationId xmlns:a16="http://schemas.microsoft.com/office/drawing/2014/main" id="{335F477D-9F26-4B5A-BBCE-79A6EE80FED8}"/>
              </a:ext>
            </a:extLst>
          </p:cNvPr>
          <p:cNvPicPr>
            <a:picLocks noGrp="1" noChangeAspect="1"/>
          </p:cNvPicPr>
          <p:nvPr>
            <p:ph type="pic" sz="quarter" idx="14"/>
          </p:nvPr>
        </p:nvPicPr>
        <p:blipFill>
          <a:blip r:embed="rId3" cstate="email">
            <a:extLst>
              <a:ext uri="{BEBA8EAE-BF5A-486C-A8C5-ECC9F3942E4B}">
                <a14:imgProps xmlns:a14="http://schemas.microsoft.com/office/drawing/2010/main">
                  <a14:imgLayer r:embed="rId4">
                    <a14:imgEffect>
                      <a14:backgroundRemoval t="10000" b="90000" l="14352" r="85648"/>
                    </a14:imgEffect>
                  </a14:imgLayer>
                </a14:imgProps>
              </a:ext>
              <a:ext uri="{28A0092B-C50C-407E-A947-70E740481C1C}">
                <a14:useLocalDpi xmlns:a14="http://schemas.microsoft.com/office/drawing/2010/main" val="0"/>
              </a:ext>
            </a:extLst>
          </a:blip>
          <a:srcRect l="13472" r="13472"/>
          <a:stretch>
            <a:fillRect/>
          </a:stretch>
        </p:blipFill>
        <p:spPr>
          <a:xfrm flipH="1">
            <a:off x="-1117970" y="7239000"/>
            <a:ext cx="552094" cy="8636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light&#10;&#10;Description automatically generated">
            <a:extLst>
              <a:ext uri="{FF2B5EF4-FFF2-40B4-BE49-F238E27FC236}">
                <a16:creationId xmlns:a16="http://schemas.microsoft.com/office/drawing/2014/main" id="{301EF0D7-E93E-429A-A8DC-AEF0D3E2C0E0}"/>
              </a:ext>
            </a:extLst>
          </p:cNvPr>
          <p:cNvPicPr>
            <a:picLocks noChangeAspect="1"/>
          </p:cNvPicPr>
          <p:nvPr/>
        </p:nvPicPr>
        <p:blipFill>
          <a:blip r:embed="rId5" cstate="email">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7547935" y="8771761"/>
            <a:ext cx="6150924" cy="6150924"/>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134DB344-C273-4AB2-9C2D-0B9D7481F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8820" y="8532553"/>
            <a:ext cx="11982227" cy="4852802"/>
          </a:xfrm>
          <a:prstGeom prst="rect">
            <a:avLst/>
          </a:prstGeom>
        </p:spPr>
      </p:pic>
      <p:cxnSp>
        <p:nvCxnSpPr>
          <p:cNvPr id="10" name="Straight Connector 9">
            <a:extLst>
              <a:ext uri="{FF2B5EF4-FFF2-40B4-BE49-F238E27FC236}">
                <a16:creationId xmlns:a16="http://schemas.microsoft.com/office/drawing/2014/main" id="{FAE0A122-4195-47D8-BE88-5D7A97069D64}"/>
              </a:ext>
            </a:extLst>
          </p:cNvPr>
          <p:cNvCxnSpPr/>
          <p:nvPr/>
        </p:nvCxnSpPr>
        <p:spPr>
          <a:xfrm>
            <a:off x="12188820" y="1323120"/>
            <a:ext cx="0" cy="6347680"/>
          </a:xfrm>
          <a:prstGeom prst="line">
            <a:avLst/>
          </a:prstGeom>
          <a:ln w="146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2BB578C-4E54-426C-91AA-0B028D8A1F74}"/>
              </a:ext>
            </a:extLst>
          </p:cNvPr>
          <p:cNvPicPr>
            <a:picLocks noChangeAspect="1"/>
          </p:cNvPicPr>
          <p:nvPr/>
        </p:nvPicPr>
        <p:blipFill rotWithShape="1">
          <a:blip r:embed="rId7"/>
          <a:srcRect l="3438" t="6307" r="5437"/>
          <a:stretch/>
        </p:blipFill>
        <p:spPr>
          <a:xfrm>
            <a:off x="1256965" y="1166325"/>
            <a:ext cx="22494601" cy="6594150"/>
          </a:xfrm>
          <a:prstGeom prst="rect">
            <a:avLst/>
          </a:prstGeom>
        </p:spPr>
      </p:pic>
      <p:pic>
        <p:nvPicPr>
          <p:cNvPr id="2" name="Picture 1">
            <a:extLst>
              <a:ext uri="{FF2B5EF4-FFF2-40B4-BE49-F238E27FC236}">
                <a16:creationId xmlns:a16="http://schemas.microsoft.com/office/drawing/2014/main" id="{05D40E12-4EE2-433D-870D-C6C9A333E708}"/>
              </a:ext>
            </a:extLst>
          </p:cNvPr>
          <p:cNvPicPr>
            <a:picLocks noChangeAspect="1"/>
          </p:cNvPicPr>
          <p:nvPr/>
        </p:nvPicPr>
        <p:blipFill>
          <a:blip r:embed="rId8">
            <a:alphaModFix amt="50000"/>
          </a:blip>
          <a:stretch>
            <a:fillRect/>
          </a:stretch>
        </p:blipFill>
        <p:spPr>
          <a:xfrm>
            <a:off x="-1874477" y="-460684"/>
            <a:ext cx="9444397" cy="14176684"/>
          </a:xfrm>
          <a:prstGeom prst="rect">
            <a:avLst/>
          </a:prstGeom>
        </p:spPr>
      </p:pic>
    </p:spTree>
    <p:extLst>
      <p:ext uri="{BB962C8B-B14F-4D97-AF65-F5344CB8AC3E}">
        <p14:creationId xmlns:p14="http://schemas.microsoft.com/office/powerpoint/2010/main" val="344255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4F841-943A-844E-9D3D-48A82514C17B}"/>
              </a:ext>
            </a:extLst>
          </p:cNvPr>
          <p:cNvSpPr/>
          <p:nvPr/>
        </p:nvSpPr>
        <p:spPr>
          <a:xfrm>
            <a:off x="-19555" y="9829800"/>
            <a:ext cx="24397205" cy="388620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A0D8E8A1-6687-B44E-A2AE-C4EA8982E752}"/>
              </a:ext>
            </a:extLst>
          </p:cNvPr>
          <p:cNvGrpSpPr/>
          <p:nvPr/>
        </p:nvGrpSpPr>
        <p:grpSpPr>
          <a:xfrm>
            <a:off x="1320406" y="2513050"/>
            <a:ext cx="21196694" cy="7109639"/>
            <a:chOff x="2601932" y="2513050"/>
            <a:chExt cx="16976749" cy="7109639"/>
          </a:xfrm>
        </p:grpSpPr>
        <p:sp>
          <p:nvSpPr>
            <p:cNvPr id="42" name="TextBox 41">
              <a:extLst>
                <a:ext uri="{FF2B5EF4-FFF2-40B4-BE49-F238E27FC236}">
                  <a16:creationId xmlns:a16="http://schemas.microsoft.com/office/drawing/2014/main" id="{4B7BFA85-6B20-E146-8CDB-E480FC5646F3}"/>
                </a:ext>
              </a:extLst>
            </p:cNvPr>
            <p:cNvSpPr txBox="1"/>
            <p:nvPr/>
          </p:nvSpPr>
          <p:spPr>
            <a:xfrm>
              <a:off x="3448411" y="2513050"/>
              <a:ext cx="16130270" cy="7109639"/>
            </a:xfrm>
            <a:prstGeom prst="rect">
              <a:avLst/>
            </a:prstGeom>
            <a:noFill/>
            <a:ln>
              <a:noFill/>
            </a:ln>
          </p:spPr>
          <p:txBody>
            <a:bodyPr wrap="square" rtlCol="0">
              <a:spAutoFit/>
            </a:bodyPr>
            <a:lstStyle/>
            <a:p>
              <a:r>
                <a:rPr lang="en-US" sz="6000" dirty="0">
                  <a:latin typeface="Montserrat SemiBold" pitchFamily="2" charset="77"/>
                  <a:ea typeface="Roboto Medium" panose="02000000000000000000" pitchFamily="2" charset="0"/>
                  <a:cs typeface="Lato Light" panose="020F0502020204030203" pitchFamily="34" charset="0"/>
                </a:rPr>
                <a:t>We care—equity matters (free due to the pandemic) </a:t>
              </a:r>
            </a:p>
            <a:p>
              <a:r>
                <a:rPr lang="en-US" sz="6000" dirty="0">
                  <a:latin typeface="Montserrat SemiBold" pitchFamily="2" charset="77"/>
                  <a:ea typeface="Roboto Medium" panose="02000000000000000000" pitchFamily="2" charset="0"/>
                  <a:cs typeface="Lato Light" panose="020F0502020204030203" pitchFamily="34" charset="0"/>
                </a:rPr>
                <a:t>The data does not favor us:</a:t>
              </a:r>
            </a:p>
            <a:p>
              <a:pPr marL="1314450" lvl="1" indent="-857250">
                <a:buFont typeface="Arial" panose="020B0604020202020204" pitchFamily="34" charset="0"/>
                <a:buChar char="•"/>
              </a:pPr>
              <a:r>
                <a:rPr lang="en-US" sz="5400" dirty="0">
                  <a:latin typeface="Montserrat SemiBold" pitchFamily="2" charset="77"/>
                  <a:ea typeface="Roboto Medium" panose="02000000000000000000" pitchFamily="2" charset="0"/>
                  <a:cs typeface="Lato Light" panose="020F0502020204030203" pitchFamily="34" charset="0"/>
                </a:rPr>
                <a:t>20% of small businesses fail in their first year</a:t>
              </a:r>
            </a:p>
            <a:p>
              <a:pPr marL="1314450" lvl="1" indent="-857250">
                <a:buFont typeface="Arial" panose="020B0604020202020204" pitchFamily="34" charset="0"/>
                <a:buChar char="•"/>
              </a:pPr>
              <a:r>
                <a:rPr lang="en-US" sz="5400" dirty="0">
                  <a:latin typeface="Montserrat SemiBold" pitchFamily="2" charset="77"/>
                  <a:ea typeface="Roboto Medium" panose="02000000000000000000" pitchFamily="2" charset="0"/>
                  <a:cs typeface="Lato Light" panose="020F0502020204030203" pitchFamily="34" charset="0"/>
                </a:rPr>
                <a:t>30% in their second year</a:t>
              </a:r>
            </a:p>
            <a:p>
              <a:pPr marL="1314450" lvl="1" indent="-857250">
                <a:buFont typeface="Arial" panose="020B0604020202020204" pitchFamily="34" charset="0"/>
                <a:buChar char="•"/>
              </a:pPr>
              <a:r>
                <a:rPr lang="en-US" sz="5400" dirty="0">
                  <a:latin typeface="Montserrat SemiBold" pitchFamily="2" charset="77"/>
                  <a:ea typeface="Roboto Medium" panose="02000000000000000000" pitchFamily="2" charset="0"/>
                  <a:cs typeface="Lato Light" panose="020F0502020204030203" pitchFamily="34" charset="0"/>
                </a:rPr>
                <a:t>50% by their fifth</a:t>
              </a:r>
            </a:p>
            <a:p>
              <a:pPr marL="1314450" lvl="1" indent="-857250">
                <a:buFont typeface="Arial" panose="020B0604020202020204" pitchFamily="34" charset="0"/>
                <a:buChar char="•"/>
              </a:pPr>
              <a:r>
                <a:rPr lang="en-US" sz="5400" dirty="0">
                  <a:latin typeface="Montserrat SemiBold" pitchFamily="2" charset="77"/>
                  <a:ea typeface="Roboto Medium" panose="02000000000000000000" pitchFamily="2" charset="0"/>
                  <a:cs typeface="Lato Light" panose="020F0502020204030203" pitchFamily="34" charset="0"/>
                </a:rPr>
                <a:t>70% beyond their tenth</a:t>
              </a:r>
            </a:p>
            <a:p>
              <a:pPr lvl="1"/>
              <a:r>
                <a:rPr lang="en-US" sz="6000" dirty="0">
                  <a:latin typeface="Montserrat SemiBold" pitchFamily="2" charset="77"/>
                  <a:ea typeface="Roboto Medium" panose="02000000000000000000" pitchFamily="2" charset="0"/>
                  <a:cs typeface="Lato Light" panose="020F0502020204030203" pitchFamily="34" charset="0"/>
                </a:rPr>
                <a:t>That’s us—so why are you starting your business? </a:t>
              </a:r>
            </a:p>
            <a:p>
              <a:pPr marL="1314450" lvl="1" indent="-857250">
                <a:buFont typeface="Arial" panose="020B0604020202020204" pitchFamily="34" charset="0"/>
                <a:buChar char="•"/>
              </a:pPr>
              <a:r>
                <a:rPr lang="en-US" sz="5400" dirty="0">
                  <a:latin typeface="Montserrat SemiBold" pitchFamily="2" charset="77"/>
                  <a:ea typeface="Roboto Medium" panose="02000000000000000000" pitchFamily="2" charset="0"/>
                  <a:cs typeface="Lato Light" panose="020F0502020204030203" pitchFamily="34" charset="0"/>
                </a:rPr>
                <a:t>Why did you start your business? It matters! </a:t>
              </a:r>
            </a:p>
          </p:txBody>
        </p:sp>
        <p:sp>
          <p:nvSpPr>
            <p:cNvPr id="12" name="Rectangle 11">
              <a:extLst>
                <a:ext uri="{FF2B5EF4-FFF2-40B4-BE49-F238E27FC236}">
                  <a16:creationId xmlns:a16="http://schemas.microsoft.com/office/drawing/2014/main" id="{F6FC1EDC-7A7A-694A-882D-C49E901EB540}"/>
                </a:ext>
              </a:extLst>
            </p:cNvPr>
            <p:cNvSpPr/>
            <p:nvPr/>
          </p:nvSpPr>
          <p:spPr>
            <a:xfrm rot="16200000">
              <a:off x="-705921" y="5964701"/>
              <a:ext cx="6734803" cy="119098"/>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A picture containing light&#10;&#10;Description automatically generated">
            <a:extLst>
              <a:ext uri="{FF2B5EF4-FFF2-40B4-BE49-F238E27FC236}">
                <a16:creationId xmlns:a16="http://schemas.microsoft.com/office/drawing/2014/main" id="{E08F2269-C393-42CE-A8C1-C1F0251CAD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204121" y="-487369"/>
            <a:ext cx="4221169" cy="4221169"/>
          </a:xfrm>
          <a:prstGeom prst="rect">
            <a:avLst/>
          </a:prstGeom>
        </p:spPr>
      </p:pic>
      <p:sp>
        <p:nvSpPr>
          <p:cNvPr id="4" name="Rectangle 3">
            <a:extLst>
              <a:ext uri="{FF2B5EF4-FFF2-40B4-BE49-F238E27FC236}">
                <a16:creationId xmlns:a16="http://schemas.microsoft.com/office/drawing/2014/main" id="{86228655-094B-40F9-AF9B-6084730BB12D}"/>
              </a:ext>
            </a:extLst>
          </p:cNvPr>
          <p:cNvSpPr/>
          <p:nvPr/>
        </p:nvSpPr>
        <p:spPr>
          <a:xfrm>
            <a:off x="1320405" y="463420"/>
            <a:ext cx="14548245" cy="1323439"/>
          </a:xfrm>
          <a:prstGeom prst="rect">
            <a:avLst/>
          </a:prstGeom>
        </p:spPr>
        <p:txBody>
          <a:bodyPr wrap="square">
            <a:spAutoFit/>
          </a:bodyPr>
          <a:lstStyle/>
          <a:p>
            <a:r>
              <a:rPr lang="en-US" sz="8000" b="1" dirty="0">
                <a:latin typeface="Montserrat SemiBold" pitchFamily="2" charset="77"/>
                <a:ea typeface="Roboto Medium" panose="02000000000000000000" pitchFamily="2" charset="0"/>
                <a:cs typeface="Lato Light" panose="020F0502020204030203" pitchFamily="34" charset="0"/>
              </a:rPr>
              <a:t>Why Are We Doing This Session? </a:t>
            </a:r>
          </a:p>
        </p:txBody>
      </p:sp>
      <p:pic>
        <p:nvPicPr>
          <p:cNvPr id="19" name="Picture 18" descr="A close up of a street sign on a pole&#10;&#10;Description automatically generated">
            <a:extLst>
              <a:ext uri="{FF2B5EF4-FFF2-40B4-BE49-F238E27FC236}">
                <a16:creationId xmlns:a16="http://schemas.microsoft.com/office/drawing/2014/main" id="{1474311E-70E8-450A-B672-252A4B55B21E}"/>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69108" y="10390687"/>
            <a:ext cx="4198809" cy="2722618"/>
          </a:xfrm>
          <a:prstGeom prst="rect">
            <a:avLst/>
          </a:prstGeom>
          <a:ln>
            <a:noFill/>
          </a:ln>
          <a:effectLst>
            <a:outerShdw blurRad="292100" dist="139700" dir="2700000" algn="tl" rotWithShape="0">
              <a:srgbClr val="333333">
                <a:alpha val="65000"/>
              </a:srgbClr>
            </a:outerShdw>
          </a:effectLst>
        </p:spPr>
      </p:pic>
      <p:pic>
        <p:nvPicPr>
          <p:cNvPr id="22" name="Picture 21" descr="A stop sign&#10;&#10;Description automatically generated">
            <a:extLst>
              <a:ext uri="{FF2B5EF4-FFF2-40B4-BE49-F238E27FC236}">
                <a16:creationId xmlns:a16="http://schemas.microsoft.com/office/drawing/2014/main" id="{0347D04E-25BA-487F-B767-A0BCB52AA98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56580" y="10348880"/>
            <a:ext cx="4198808" cy="2764425"/>
          </a:xfrm>
          <a:prstGeom prst="rect">
            <a:avLst/>
          </a:prstGeom>
          <a:ln>
            <a:noFill/>
          </a:ln>
          <a:effectLst>
            <a:outerShdw blurRad="292100" dist="139700" dir="2700000" algn="tl" rotWithShape="0">
              <a:srgbClr val="333333">
                <a:alpha val="65000"/>
              </a:srgbClr>
            </a:outerShdw>
          </a:effectLst>
        </p:spPr>
      </p:pic>
      <p:pic>
        <p:nvPicPr>
          <p:cNvPr id="25" name="Picture 24" descr="A close up of a sign&#10;&#10;Description automatically generated">
            <a:extLst>
              <a:ext uri="{FF2B5EF4-FFF2-40B4-BE49-F238E27FC236}">
                <a16:creationId xmlns:a16="http://schemas.microsoft.com/office/drawing/2014/main" id="{1AFB9BA3-EDE6-4440-8A86-2BDA35CCE083}"/>
              </a:ext>
            </a:extLst>
          </p:cNvPr>
          <p:cNvPicPr>
            <a:picLocks noChangeAspect="1"/>
          </p:cNvPicPr>
          <p:nvPr/>
        </p:nvPicPr>
        <p:blipFill>
          <a:blip r:embed="rId8" cstate="email">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844051" y="10390687"/>
            <a:ext cx="4198808" cy="2764425"/>
          </a:xfrm>
          <a:prstGeom prst="rect">
            <a:avLst/>
          </a:prstGeom>
          <a:ln>
            <a:noFill/>
          </a:ln>
          <a:effectLst>
            <a:outerShdw blurRad="292100" dist="139700" dir="2700000" algn="tl" rotWithShape="0">
              <a:srgbClr val="333333">
                <a:alpha val="65000"/>
              </a:srgbClr>
            </a:outerShdw>
          </a:effectLst>
        </p:spPr>
      </p:pic>
      <p:pic>
        <p:nvPicPr>
          <p:cNvPr id="28" name="Picture 27" descr="A close up of a sign&#10;&#10;Description automatically generated">
            <a:extLst>
              <a:ext uri="{FF2B5EF4-FFF2-40B4-BE49-F238E27FC236}">
                <a16:creationId xmlns:a16="http://schemas.microsoft.com/office/drawing/2014/main" id="{3AE948C6-B29D-4BFA-8A1B-36BAFF469DE0}"/>
              </a:ext>
            </a:extLst>
          </p:cNvPr>
          <p:cNvPicPr>
            <a:picLocks noChangeAspect="1"/>
          </p:cNvPicPr>
          <p:nvPr/>
        </p:nvPicPr>
        <p:blipFill>
          <a:blip r:embed="rId10" cstate="email">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8531523" y="10348880"/>
            <a:ext cx="4198808" cy="2847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357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4F841-943A-844E-9D3D-48A82514C17B}"/>
              </a:ext>
            </a:extLst>
          </p:cNvPr>
          <p:cNvSpPr/>
          <p:nvPr/>
        </p:nvSpPr>
        <p:spPr>
          <a:xfrm>
            <a:off x="-19555" y="0"/>
            <a:ext cx="24397205" cy="1371600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A0D8E8A1-6687-B44E-A2AE-C4EA8982E752}"/>
              </a:ext>
            </a:extLst>
          </p:cNvPr>
          <p:cNvGrpSpPr/>
          <p:nvPr/>
        </p:nvGrpSpPr>
        <p:grpSpPr>
          <a:xfrm>
            <a:off x="1797523" y="5426839"/>
            <a:ext cx="17164349" cy="2862322"/>
            <a:chOff x="2601931" y="5426839"/>
            <a:chExt cx="17164349" cy="2862322"/>
          </a:xfrm>
        </p:grpSpPr>
        <p:sp>
          <p:nvSpPr>
            <p:cNvPr id="42" name="TextBox 41">
              <a:extLst>
                <a:ext uri="{FF2B5EF4-FFF2-40B4-BE49-F238E27FC236}">
                  <a16:creationId xmlns:a16="http://schemas.microsoft.com/office/drawing/2014/main" id="{4B7BFA85-6B20-E146-8CDB-E480FC5646F3}"/>
                </a:ext>
              </a:extLst>
            </p:cNvPr>
            <p:cNvSpPr txBox="1"/>
            <p:nvPr/>
          </p:nvSpPr>
          <p:spPr>
            <a:xfrm>
              <a:off x="3636010" y="5426839"/>
              <a:ext cx="16130270" cy="1938992"/>
            </a:xfrm>
            <a:prstGeom prst="rect">
              <a:avLst/>
            </a:prstGeom>
            <a:noFill/>
            <a:ln>
              <a:noFill/>
            </a:ln>
          </p:spPr>
          <p:txBody>
            <a:bodyPr wrap="square" rtlCol="0">
              <a:spAutoFit/>
            </a:bodyPr>
            <a:lstStyle/>
            <a:p>
              <a:r>
                <a:rPr lang="en-US" sz="6000" b="1" dirty="0">
                  <a:solidFill>
                    <a:schemeClr val="bg1"/>
                  </a:solidFill>
                  <a:latin typeface="Montserrat SemiBold" pitchFamily="2" charset="77"/>
                  <a:ea typeface="Roboto Medium" panose="02000000000000000000" pitchFamily="2" charset="0"/>
                  <a:cs typeface="Lato Light" panose="020F0502020204030203" pitchFamily="34" charset="0"/>
                </a:rPr>
                <a:t>Why you do something is more important than what you do, and when you do it. </a:t>
              </a:r>
              <a:endParaRPr lang="en-US" sz="6000" b="1" dirty="0">
                <a:solidFill>
                  <a:schemeClr val="accent2"/>
                </a:solidFill>
                <a:latin typeface="Montserrat SemiBold" pitchFamily="2" charset="77"/>
                <a:ea typeface="Roboto Medium" panose="02000000000000000000" pitchFamily="2" charset="0"/>
                <a:cs typeface="Lato Light" panose="020F0502020204030203" pitchFamily="34" charset="0"/>
              </a:endParaRPr>
            </a:p>
          </p:txBody>
        </p:sp>
        <p:sp>
          <p:nvSpPr>
            <p:cNvPr id="12" name="Rectangle 11">
              <a:extLst>
                <a:ext uri="{FF2B5EF4-FFF2-40B4-BE49-F238E27FC236}">
                  <a16:creationId xmlns:a16="http://schemas.microsoft.com/office/drawing/2014/main" id="{F6FC1EDC-7A7A-694A-882D-C49E901EB540}"/>
                </a:ext>
              </a:extLst>
            </p:cNvPr>
            <p:cNvSpPr/>
            <p:nvPr/>
          </p:nvSpPr>
          <p:spPr>
            <a:xfrm rot="16200000">
              <a:off x="1270058" y="6758712"/>
              <a:ext cx="2862322" cy="19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0EE34641-6B3B-4D9F-AB04-3DEDA290B6DD}"/>
              </a:ext>
            </a:extLst>
          </p:cNvPr>
          <p:cNvSpPr txBox="1"/>
          <p:nvPr/>
        </p:nvSpPr>
        <p:spPr>
          <a:xfrm>
            <a:off x="6789135" y="1301186"/>
            <a:ext cx="9132183" cy="156966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9600" b="1" dirty="0">
                <a:ln w="10160">
                  <a:solidFill>
                    <a:sysClr val="windowText" lastClr="000000"/>
                  </a:solidFill>
                  <a:prstDash val="solid"/>
                </a:ln>
                <a:solidFill>
                  <a:srgbClr val="9C4118"/>
                </a:solidFill>
                <a:effectLst>
                  <a:outerShdw blurRad="38100" dist="22860" dir="5400000" algn="tl" rotWithShape="0">
                    <a:srgbClr val="000000">
                      <a:alpha val="30000"/>
                    </a:srgbClr>
                  </a:outerShdw>
                </a:effectLst>
                <a:latin typeface="Montserrat SemiBold" pitchFamily="2" charset="77"/>
              </a:rPr>
              <a:t>Work for Yourself</a:t>
            </a:r>
            <a:endParaRPr lang="en-US" sz="9600" b="1" dirty="0">
              <a:ln w="10160">
                <a:solidFill>
                  <a:sysClr val="windowText" lastClr="000000"/>
                </a:solidFill>
                <a:prstDash val="solid"/>
              </a:ln>
              <a:solidFill>
                <a:srgbClr val="9C4118"/>
              </a:solidFill>
              <a:effectLst>
                <a:outerShdw blurRad="38100" dist="22860" dir="5400000" algn="tl" rotWithShape="0">
                  <a:srgbClr val="000000">
                    <a:alpha val="30000"/>
                  </a:srgbClr>
                </a:outerShdw>
              </a:effectLst>
            </a:endParaRPr>
          </a:p>
        </p:txBody>
      </p:sp>
      <p:sp>
        <p:nvSpPr>
          <p:cNvPr id="7" name="TextBox 6">
            <a:extLst>
              <a:ext uri="{FF2B5EF4-FFF2-40B4-BE49-F238E27FC236}">
                <a16:creationId xmlns:a16="http://schemas.microsoft.com/office/drawing/2014/main" id="{B5C55E96-8069-420D-BA42-D375DF642A1F}"/>
              </a:ext>
            </a:extLst>
          </p:cNvPr>
          <p:cNvSpPr txBox="1"/>
          <p:nvPr/>
        </p:nvSpPr>
        <p:spPr>
          <a:xfrm>
            <a:off x="1075765" y="3344714"/>
            <a:ext cx="9771529" cy="156966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6000" b="1" dirty="0">
                <a:latin typeface="Montserrat SemiBold" pitchFamily="2" charset="77"/>
                <a:ea typeface="Roboto Medium" panose="02000000000000000000" pitchFamily="2" charset="0"/>
                <a:cs typeface="Lato Light" panose="020F0502020204030203" pitchFamily="34" charset="0"/>
              </a:rPr>
              <a:t>  </a:t>
            </a:r>
            <a:r>
              <a:rPr lang="en-US" sz="6000" b="1" dirty="0">
                <a:ln>
                  <a:solidFill>
                    <a:sysClr val="windowText" lastClr="000000"/>
                  </a:solidFill>
                </a:ln>
                <a:solidFill>
                  <a:srgbClr val="9C4118"/>
                </a:solidFill>
                <a:latin typeface="Montserrat SemiBold" pitchFamily="2" charset="77"/>
                <a:ea typeface="Roboto Medium" panose="02000000000000000000" pitchFamily="2" charset="0"/>
                <a:cs typeface="Lato Light" panose="020F0502020204030203" pitchFamily="34" charset="0"/>
              </a:rPr>
              <a:t>Legacy (</a:t>
            </a:r>
            <a:r>
              <a:rPr lang="en-US" sz="9600" b="1" dirty="0">
                <a:ln>
                  <a:solidFill>
                    <a:sysClr val="windowText" lastClr="000000"/>
                  </a:solidFill>
                </a:ln>
                <a:solidFill>
                  <a:srgbClr val="9C4118"/>
                </a:solidFill>
                <a:latin typeface="Montserrat SemiBold" pitchFamily="2" charset="77"/>
                <a:ea typeface="Roboto Medium" panose="02000000000000000000" pitchFamily="2" charset="0"/>
                <a:cs typeface="Lato Light" panose="020F0502020204030203" pitchFamily="34" charset="0"/>
              </a:rPr>
              <a:t>Family</a:t>
            </a:r>
            <a:r>
              <a:rPr lang="en-US" sz="6000" b="1" dirty="0">
                <a:ln>
                  <a:solidFill>
                    <a:sysClr val="windowText" lastClr="000000"/>
                  </a:solidFill>
                </a:ln>
                <a:solidFill>
                  <a:srgbClr val="9C4118"/>
                </a:solidFill>
                <a:latin typeface="Montserrat SemiBold" pitchFamily="2" charset="77"/>
                <a:ea typeface="Roboto Medium" panose="02000000000000000000" pitchFamily="2" charset="0"/>
                <a:cs typeface="Lato Light" panose="020F0502020204030203" pitchFamily="34" charset="0"/>
              </a:rPr>
              <a:t> Business)</a:t>
            </a:r>
            <a:endParaRPr lang="en-US" dirty="0">
              <a:ln>
                <a:solidFill>
                  <a:sysClr val="windowText" lastClr="000000"/>
                </a:solidFill>
              </a:ln>
              <a:solidFill>
                <a:srgbClr val="9C4118"/>
              </a:solidFill>
            </a:endParaRPr>
          </a:p>
        </p:txBody>
      </p:sp>
      <p:sp>
        <p:nvSpPr>
          <p:cNvPr id="8" name="TextBox 7">
            <a:extLst>
              <a:ext uri="{FF2B5EF4-FFF2-40B4-BE49-F238E27FC236}">
                <a16:creationId xmlns:a16="http://schemas.microsoft.com/office/drawing/2014/main" id="{86764BED-D0D8-4AD3-B5A7-2BFAABAAB216}"/>
              </a:ext>
            </a:extLst>
          </p:cNvPr>
          <p:cNvSpPr txBox="1"/>
          <p:nvPr/>
        </p:nvSpPr>
        <p:spPr>
          <a:xfrm>
            <a:off x="6458450" y="11439014"/>
            <a:ext cx="9139515" cy="101566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6000" b="1" dirty="0">
                <a:latin typeface="Montserrat SemiBold" pitchFamily="2" charset="77"/>
                <a:ea typeface="Roboto Medium" panose="02000000000000000000" pitchFamily="2" charset="0"/>
                <a:cs typeface="Lato Light" panose="020F0502020204030203" pitchFamily="34" charset="0"/>
              </a:rPr>
              <a:t>    </a:t>
            </a:r>
            <a:r>
              <a:rPr lang="en-US" sz="6000" b="1" dirty="0">
                <a:solidFill>
                  <a:srgbClr val="9C4118"/>
                </a:solidFill>
                <a:latin typeface="Montserrat SemiBold" pitchFamily="2" charset="77"/>
                <a:ea typeface="Roboto Medium" panose="02000000000000000000" pitchFamily="2" charset="0"/>
                <a:cs typeface="Lato Light" panose="020F0502020204030203" pitchFamily="34" charset="0"/>
              </a:rPr>
              <a:t>Profit or Financial Gain </a:t>
            </a:r>
            <a:endParaRPr lang="en-US" dirty="0">
              <a:solidFill>
                <a:srgbClr val="9C4118"/>
              </a:solidFill>
            </a:endParaRPr>
          </a:p>
        </p:txBody>
      </p:sp>
      <p:sp>
        <p:nvSpPr>
          <p:cNvPr id="9" name="TextBox 8">
            <a:extLst>
              <a:ext uri="{FF2B5EF4-FFF2-40B4-BE49-F238E27FC236}">
                <a16:creationId xmlns:a16="http://schemas.microsoft.com/office/drawing/2014/main" id="{EC0BCEBD-EF18-469B-B5E3-1BEEB7673808}"/>
              </a:ext>
            </a:extLst>
          </p:cNvPr>
          <p:cNvSpPr txBox="1"/>
          <p:nvPr/>
        </p:nvSpPr>
        <p:spPr>
          <a:xfrm>
            <a:off x="16573776" y="8083447"/>
            <a:ext cx="4810716" cy="1015663"/>
          </a:xfrm>
          <a:prstGeom prst="rect">
            <a:avLst/>
          </a:prstGeom>
          <a:solidFill>
            <a:schemeClr val="bg1"/>
          </a:solidFill>
        </p:spPr>
        <p:txBody>
          <a:bodyPr wrap="square" rtlCol="0">
            <a:spAutoFit/>
          </a:bodyPr>
          <a:lstStyle/>
          <a:p>
            <a:r>
              <a:rPr lang="en-US" sz="6000" b="1" dirty="0">
                <a:solidFill>
                  <a:sysClr val="windowText" lastClr="000000"/>
                </a:solidFill>
                <a:latin typeface="Montserrat SemiBold" pitchFamily="2" charset="77"/>
              </a:rPr>
              <a:t>  </a:t>
            </a:r>
            <a:r>
              <a:rPr lang="en-US" sz="6000" b="1" dirty="0">
                <a:ln>
                  <a:solidFill>
                    <a:sysClr val="windowText" lastClr="000000"/>
                  </a:solidFill>
                </a:ln>
                <a:solidFill>
                  <a:srgbClr val="9C4118"/>
                </a:solidFill>
                <a:latin typeface="Montserrat SemiBold" pitchFamily="2" charset="77"/>
              </a:rPr>
              <a:t>Just To Do It</a:t>
            </a:r>
            <a:endParaRPr lang="en-US" dirty="0">
              <a:ln>
                <a:solidFill>
                  <a:sysClr val="windowText" lastClr="000000"/>
                </a:solidFill>
              </a:ln>
              <a:solidFill>
                <a:srgbClr val="9C4118"/>
              </a:solidFill>
            </a:endParaRPr>
          </a:p>
        </p:txBody>
      </p:sp>
      <p:sp>
        <p:nvSpPr>
          <p:cNvPr id="10" name="TextBox 9">
            <a:extLst>
              <a:ext uri="{FF2B5EF4-FFF2-40B4-BE49-F238E27FC236}">
                <a16:creationId xmlns:a16="http://schemas.microsoft.com/office/drawing/2014/main" id="{9767C065-7697-4A39-BA12-FBD0DFC91D69}"/>
              </a:ext>
            </a:extLst>
          </p:cNvPr>
          <p:cNvSpPr txBox="1"/>
          <p:nvPr/>
        </p:nvSpPr>
        <p:spPr>
          <a:xfrm>
            <a:off x="12962966" y="9746805"/>
            <a:ext cx="6829984" cy="1446550"/>
          </a:xfrm>
          <a:prstGeom prst="rect">
            <a:avLst/>
          </a:prstGeom>
          <a:solidFill>
            <a:schemeClr val="bg1"/>
          </a:solidFill>
        </p:spPr>
        <p:txBody>
          <a:bodyPr wrap="square" rtlCol="0">
            <a:spAutoFit/>
          </a:bodyPr>
          <a:lstStyle/>
          <a:p>
            <a:r>
              <a:rPr lang="en-US" sz="8800" b="1" dirty="0">
                <a:ln w="9525">
                  <a:solidFill>
                    <a:sysClr val="windowText" lastClr="000000"/>
                  </a:solidFill>
                  <a:prstDash val="solid"/>
                </a:ln>
                <a:effectLst>
                  <a:outerShdw blurRad="12700" dist="38100" dir="2700000" algn="tl" rotWithShape="0">
                    <a:schemeClr val="bg1">
                      <a:lumMod val="50000"/>
                    </a:schemeClr>
                  </a:outerShdw>
                </a:effectLst>
                <a:latin typeface="Montserrat SemiBold" pitchFamily="2" charset="77"/>
                <a:ea typeface="Roboto Medium" panose="02000000000000000000" pitchFamily="2" charset="0"/>
                <a:cs typeface="Lato Light" panose="020F0502020204030203" pitchFamily="34" charset="0"/>
              </a:rPr>
              <a:t>   </a:t>
            </a:r>
            <a:r>
              <a:rPr lang="en-US" sz="6600" b="1" dirty="0">
                <a:ln w="9525">
                  <a:solidFill>
                    <a:sysClr val="windowText" lastClr="000000"/>
                  </a:solidFill>
                  <a:prstDash val="solid"/>
                </a:ln>
                <a:solidFill>
                  <a:srgbClr val="9C4118"/>
                </a:solidFill>
                <a:effectLst>
                  <a:outerShdw blurRad="12700" dist="38100" dir="2700000" algn="tl" rotWithShape="0">
                    <a:schemeClr val="bg1">
                      <a:lumMod val="50000"/>
                    </a:schemeClr>
                  </a:outerShdw>
                </a:effectLst>
                <a:latin typeface="Montserrat SemiBold" pitchFamily="2" charset="77"/>
                <a:ea typeface="Roboto Medium" panose="02000000000000000000" pitchFamily="2" charset="0"/>
                <a:cs typeface="Lato Light" panose="020F0502020204030203" pitchFamily="34" charset="0"/>
              </a:rPr>
              <a:t>Passion For It!</a:t>
            </a:r>
            <a:endParaRPr lang="en-US" sz="6600" b="1" dirty="0">
              <a:ln w="9525">
                <a:solidFill>
                  <a:sysClr val="windowText" lastClr="000000"/>
                </a:solidFill>
                <a:prstDash val="solid"/>
              </a:ln>
              <a:solidFill>
                <a:srgbClr val="9C4118"/>
              </a:solidFill>
              <a:effectLst>
                <a:outerShdw blurRad="12700" dist="38100" dir="2700000" algn="tl" rotWithShape="0">
                  <a:schemeClr val="bg1">
                    <a:lumMod val="50000"/>
                  </a:schemeClr>
                </a:outerShdw>
              </a:effectLst>
            </a:endParaRPr>
          </a:p>
        </p:txBody>
      </p:sp>
      <p:sp>
        <p:nvSpPr>
          <p:cNvPr id="11" name="TextBox 10">
            <a:extLst>
              <a:ext uri="{FF2B5EF4-FFF2-40B4-BE49-F238E27FC236}">
                <a16:creationId xmlns:a16="http://schemas.microsoft.com/office/drawing/2014/main" id="{9555A8FF-71A6-4036-A5C0-1571E333408E}"/>
              </a:ext>
            </a:extLst>
          </p:cNvPr>
          <p:cNvSpPr txBox="1"/>
          <p:nvPr/>
        </p:nvSpPr>
        <p:spPr>
          <a:xfrm>
            <a:off x="14451106" y="4000576"/>
            <a:ext cx="8430683" cy="120032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ontserrat SemiBold" pitchFamily="2" charset="77"/>
              </a:rPr>
              <a:t>  </a:t>
            </a:r>
            <a:r>
              <a:rPr lang="en-US" sz="7200" b="1" dirty="0">
                <a:ln w="10160">
                  <a:solidFill>
                    <a:sysClr val="windowText" lastClr="000000"/>
                  </a:solidFill>
                  <a:prstDash val="solid"/>
                </a:ln>
                <a:solidFill>
                  <a:srgbClr val="9C4118"/>
                </a:solidFill>
                <a:effectLst>
                  <a:outerShdw blurRad="38100" dist="22860" dir="5400000" algn="tl" rotWithShape="0">
                    <a:srgbClr val="000000">
                      <a:alpha val="30000"/>
                    </a:srgbClr>
                  </a:outerShdw>
                </a:effectLst>
                <a:latin typeface="Montserrat SemiBold" pitchFamily="2" charset="77"/>
              </a:rPr>
              <a:t>Control</a:t>
            </a:r>
            <a:r>
              <a:rPr lang="en-US" sz="7200"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Montserrat SemiBold" pitchFamily="2" charset="77"/>
              </a:rPr>
              <a:t> </a:t>
            </a:r>
            <a:r>
              <a:rPr lang="en-US" sz="7200" b="1" dirty="0">
                <a:ln w="10160">
                  <a:solidFill>
                    <a:sysClr val="windowText" lastClr="000000"/>
                  </a:solidFill>
                  <a:prstDash val="solid"/>
                </a:ln>
                <a:solidFill>
                  <a:srgbClr val="9C4118"/>
                </a:solidFill>
                <a:effectLst>
                  <a:outerShdw blurRad="38100" dist="22860" dir="5400000" algn="tl" rotWithShape="0">
                    <a:srgbClr val="000000">
                      <a:alpha val="30000"/>
                    </a:srgbClr>
                  </a:outerShdw>
                </a:effectLst>
                <a:latin typeface="Montserrat SemiBold" pitchFamily="2" charset="77"/>
              </a:rPr>
              <a:t>Work Hours</a:t>
            </a:r>
            <a:endParaRPr lang="en-US" sz="7200" b="1" dirty="0">
              <a:ln w="10160">
                <a:solidFill>
                  <a:sysClr val="windowText" lastClr="000000"/>
                </a:solidFill>
                <a:prstDash val="solid"/>
              </a:ln>
              <a:solidFill>
                <a:srgbClr val="9C4118"/>
              </a:solidFill>
              <a:effectLst>
                <a:outerShdw blurRad="38100" dist="22860" dir="5400000" algn="tl" rotWithShape="0">
                  <a:srgbClr val="000000">
                    <a:alpha val="30000"/>
                  </a:srgbClr>
                </a:outerShdw>
              </a:effectLst>
            </a:endParaRPr>
          </a:p>
        </p:txBody>
      </p:sp>
      <p:sp>
        <p:nvSpPr>
          <p:cNvPr id="13" name="TextBox 12">
            <a:extLst>
              <a:ext uri="{FF2B5EF4-FFF2-40B4-BE49-F238E27FC236}">
                <a16:creationId xmlns:a16="http://schemas.microsoft.com/office/drawing/2014/main" id="{294E9C7D-2240-4883-9DF8-D7969DACBF66}"/>
              </a:ext>
            </a:extLst>
          </p:cNvPr>
          <p:cNvSpPr txBox="1"/>
          <p:nvPr/>
        </p:nvSpPr>
        <p:spPr>
          <a:xfrm>
            <a:off x="1412651" y="8980577"/>
            <a:ext cx="9140057" cy="144655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8800" b="1" dirty="0">
                <a:latin typeface="Montserrat SemiBold" pitchFamily="2" charset="77"/>
                <a:ea typeface="Roboto Medium" panose="02000000000000000000" pitchFamily="2" charset="0"/>
                <a:cs typeface="Lato Light" panose="020F0502020204030203" pitchFamily="34" charset="0"/>
              </a:rPr>
              <a:t> </a:t>
            </a:r>
            <a:r>
              <a:rPr lang="en-US" sz="8800" b="1" dirty="0">
                <a:ln>
                  <a:solidFill>
                    <a:sysClr val="windowText" lastClr="000000"/>
                  </a:solidFill>
                </a:ln>
                <a:solidFill>
                  <a:srgbClr val="9C4118"/>
                </a:solidFill>
                <a:latin typeface="Montserrat SemiBold" pitchFamily="2" charset="77"/>
                <a:ea typeface="Roboto Medium" panose="02000000000000000000" pitchFamily="2" charset="0"/>
                <a:cs typeface="Lato Light" panose="020F0502020204030203" pitchFamily="34" charset="0"/>
              </a:rPr>
              <a:t>You Are a Natural</a:t>
            </a:r>
            <a:endParaRPr lang="en-US" sz="8800" dirty="0">
              <a:ln>
                <a:solidFill>
                  <a:sysClr val="windowText" lastClr="000000"/>
                </a:solidFill>
              </a:ln>
              <a:solidFill>
                <a:srgbClr val="9C4118"/>
              </a:solidFill>
            </a:endParaRPr>
          </a:p>
        </p:txBody>
      </p:sp>
      <p:pic>
        <p:nvPicPr>
          <p:cNvPr id="15" name="Picture 14" descr="A picture containing light&#10;&#10;Description automatically generated">
            <a:extLst>
              <a:ext uri="{FF2B5EF4-FFF2-40B4-BE49-F238E27FC236}">
                <a16:creationId xmlns:a16="http://schemas.microsoft.com/office/drawing/2014/main" id="{E08F2269-C393-42CE-A8C1-C1F0251CAD9E}"/>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422177" y="-579915"/>
            <a:ext cx="3924629" cy="3924629"/>
          </a:xfrm>
          <a:prstGeom prst="rect">
            <a:avLst/>
          </a:prstGeom>
        </p:spPr>
      </p:pic>
      <p:sp>
        <p:nvSpPr>
          <p:cNvPr id="16" name="TextBox 15">
            <a:extLst>
              <a:ext uri="{FF2B5EF4-FFF2-40B4-BE49-F238E27FC236}">
                <a16:creationId xmlns:a16="http://schemas.microsoft.com/office/drawing/2014/main" id="{28BB92AB-9E27-4525-90E6-92B2859D1262}"/>
              </a:ext>
            </a:extLst>
          </p:cNvPr>
          <p:cNvSpPr txBox="1"/>
          <p:nvPr/>
        </p:nvSpPr>
        <p:spPr>
          <a:xfrm>
            <a:off x="418563" y="936391"/>
            <a:ext cx="6039887" cy="1446550"/>
          </a:xfrm>
          <a:prstGeom prst="rect">
            <a:avLst/>
          </a:prstGeom>
          <a:solidFill>
            <a:schemeClr val="bg1"/>
          </a:solidFill>
        </p:spPr>
        <p:txBody>
          <a:bodyPr wrap="square" rtlCol="0">
            <a:spAutoFit/>
          </a:bodyPr>
          <a:lstStyle/>
          <a:p>
            <a:r>
              <a:rPr lang="en-US" sz="8800" b="1" dirty="0">
                <a:ln w="9525">
                  <a:solidFill>
                    <a:schemeClr val="bg1"/>
                  </a:solidFill>
                  <a:prstDash val="solid"/>
                </a:ln>
                <a:effectLst>
                  <a:outerShdw blurRad="12700" dist="38100" dir="2700000" algn="tl" rotWithShape="0">
                    <a:schemeClr val="bg1">
                      <a:lumMod val="50000"/>
                    </a:schemeClr>
                  </a:outerShdw>
                </a:effectLst>
                <a:latin typeface="Montserrat SemiBold" pitchFamily="2" charset="77"/>
                <a:ea typeface="Roboto Medium" panose="02000000000000000000" pitchFamily="2" charset="0"/>
                <a:cs typeface="Lato Light" panose="020F0502020204030203" pitchFamily="34" charset="0"/>
              </a:rPr>
              <a:t>  </a:t>
            </a:r>
            <a:r>
              <a:rPr lang="en-US" sz="6600" b="1" dirty="0">
                <a:ln w="9525">
                  <a:solidFill>
                    <a:sysClr val="windowText" lastClr="000000"/>
                  </a:solidFill>
                  <a:prstDash val="solid"/>
                </a:ln>
                <a:solidFill>
                  <a:srgbClr val="9C4118"/>
                </a:solidFill>
                <a:effectLst>
                  <a:outerShdw blurRad="12700" dist="38100" dir="2700000" algn="tl" rotWithShape="0">
                    <a:schemeClr val="bg1">
                      <a:lumMod val="50000"/>
                    </a:schemeClr>
                  </a:outerShdw>
                </a:effectLst>
                <a:latin typeface="Montserrat SemiBold" pitchFamily="2" charset="77"/>
                <a:ea typeface="Roboto Medium" panose="02000000000000000000" pitchFamily="2" charset="0"/>
                <a:cs typeface="Lato Light" panose="020F0502020204030203" pitchFamily="34" charset="0"/>
              </a:rPr>
              <a:t>Impact Others</a:t>
            </a:r>
            <a:endParaRPr lang="en-US" sz="6600" b="1" dirty="0">
              <a:ln w="9525">
                <a:solidFill>
                  <a:sysClr val="windowText" lastClr="000000"/>
                </a:solidFill>
                <a:prstDash val="solid"/>
              </a:ln>
              <a:solidFill>
                <a:srgbClr val="9C4118"/>
              </a:solidFill>
              <a:effectLst>
                <a:outerShdw blurRad="12700" dist="38100" dir="2700000" algn="tl" rotWithShape="0">
                  <a:schemeClr val="bg1">
                    <a:lumMod val="50000"/>
                  </a:schemeClr>
                </a:outerShdw>
              </a:effectLst>
            </a:endParaRPr>
          </a:p>
        </p:txBody>
      </p:sp>
      <p:sp>
        <p:nvSpPr>
          <p:cNvPr id="17" name="TextBox 16">
            <a:extLst>
              <a:ext uri="{FF2B5EF4-FFF2-40B4-BE49-F238E27FC236}">
                <a16:creationId xmlns:a16="http://schemas.microsoft.com/office/drawing/2014/main" id="{AA732AE1-A791-4D5C-9C6F-5195669C9AED}"/>
              </a:ext>
            </a:extLst>
          </p:cNvPr>
          <p:cNvSpPr txBox="1"/>
          <p:nvPr/>
        </p:nvSpPr>
        <p:spPr>
          <a:xfrm>
            <a:off x="6458450" y="9746764"/>
            <a:ext cx="6188499" cy="1446550"/>
          </a:xfrm>
          <a:prstGeom prst="rect">
            <a:avLst/>
          </a:prstGeom>
          <a:solidFill>
            <a:schemeClr val="bg1"/>
          </a:solidFill>
        </p:spPr>
        <p:txBody>
          <a:bodyPr wrap="square" rtlCol="0">
            <a:spAutoFit/>
          </a:bodyPr>
          <a:lstStyle/>
          <a:p>
            <a:r>
              <a:rPr lang="en-US" sz="8800" b="1" dirty="0">
                <a:ln w="9525">
                  <a:solidFill>
                    <a:schemeClr val="bg1"/>
                  </a:solidFill>
                  <a:prstDash val="solid"/>
                </a:ln>
                <a:effectLst>
                  <a:outerShdw blurRad="12700" dist="38100" dir="2700000" algn="tl" rotWithShape="0">
                    <a:schemeClr val="bg1">
                      <a:lumMod val="50000"/>
                    </a:schemeClr>
                  </a:outerShdw>
                </a:effectLst>
                <a:latin typeface="Montserrat SemiBold" pitchFamily="2" charset="77"/>
                <a:ea typeface="Roboto Medium" panose="02000000000000000000" pitchFamily="2" charset="0"/>
                <a:cs typeface="Lato Light" panose="020F0502020204030203" pitchFamily="34" charset="0"/>
              </a:rPr>
              <a:t>  </a:t>
            </a:r>
            <a:r>
              <a:rPr lang="en-US" sz="6600" b="1" dirty="0">
                <a:ln w="9525">
                  <a:solidFill>
                    <a:sysClr val="windowText" lastClr="000000"/>
                  </a:solidFill>
                  <a:prstDash val="solid"/>
                </a:ln>
                <a:solidFill>
                  <a:srgbClr val="9C4118"/>
                </a:solidFill>
                <a:effectLst>
                  <a:outerShdw blurRad="12700" dist="38100" dir="2700000" algn="tl" rotWithShape="0">
                    <a:schemeClr val="bg1">
                      <a:lumMod val="50000"/>
                    </a:schemeClr>
                  </a:outerShdw>
                </a:effectLst>
                <a:latin typeface="Montserrat SemiBold" pitchFamily="2" charset="77"/>
                <a:ea typeface="Roboto Medium" panose="02000000000000000000" pitchFamily="2" charset="0"/>
                <a:cs typeface="Lato Light" panose="020F0502020204030203" pitchFamily="34" charset="0"/>
              </a:rPr>
              <a:t>Impact Others!</a:t>
            </a:r>
            <a:endParaRPr lang="en-US" sz="6600" b="1" dirty="0">
              <a:ln w="9525">
                <a:solidFill>
                  <a:sysClr val="windowText" lastClr="000000"/>
                </a:solidFill>
                <a:prstDash val="solid"/>
              </a:ln>
              <a:solidFill>
                <a:srgbClr val="9C4118"/>
              </a:solidFill>
              <a:effectLst>
                <a:outerShdw blurRad="12700" dist="38100" dir="2700000" algn="tl" rotWithShape="0">
                  <a:schemeClr val="bg1">
                    <a:lumMod val="50000"/>
                  </a:schemeClr>
                </a:outerShdw>
              </a:effectLst>
            </a:endParaRPr>
          </a:p>
        </p:txBody>
      </p:sp>
      <p:pic>
        <p:nvPicPr>
          <p:cNvPr id="5" name="Graphic 4" descr="Person with idea">
            <a:extLst>
              <a:ext uri="{FF2B5EF4-FFF2-40B4-BE49-F238E27FC236}">
                <a16:creationId xmlns:a16="http://schemas.microsoft.com/office/drawing/2014/main" id="{B2C94833-147F-4DEA-B84B-953C491893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4422" y="3327366"/>
            <a:ext cx="5787448" cy="5787448"/>
          </a:xfrm>
          <a:prstGeom prst="rect">
            <a:avLst/>
          </a:prstGeom>
        </p:spPr>
      </p:pic>
      <p:pic>
        <p:nvPicPr>
          <p:cNvPr id="18" name="Graphic 17" descr="Right pointing backhand index">
            <a:extLst>
              <a:ext uri="{FF2B5EF4-FFF2-40B4-BE49-F238E27FC236}">
                <a16:creationId xmlns:a16="http://schemas.microsoft.com/office/drawing/2014/main" id="{52F4206F-1AF7-4E07-8229-94AD931F2D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88205" y="9040701"/>
            <a:ext cx="3503059" cy="3503059"/>
          </a:xfrm>
          <a:prstGeom prst="rect">
            <a:avLst/>
          </a:prstGeom>
        </p:spPr>
      </p:pic>
    </p:spTree>
    <p:extLst>
      <p:ext uri="{BB962C8B-B14F-4D97-AF65-F5344CB8AC3E}">
        <p14:creationId xmlns:p14="http://schemas.microsoft.com/office/powerpoint/2010/main" val="233791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3000"/>
                                        <p:tgtEl>
                                          <p:spTgt spid="11"/>
                                        </p:tgtEl>
                                      </p:cBhvr>
                                    </p:animEffect>
                                    <p:anim calcmode="lin" valueType="num">
                                      <p:cBhvr>
                                        <p:cTn id="7" dur="3000"/>
                                        <p:tgtEl>
                                          <p:spTgt spid="11"/>
                                        </p:tgtEl>
                                        <p:attrNameLst>
                                          <p:attrName>ppt_x</p:attrName>
                                        </p:attrNameLst>
                                      </p:cBhvr>
                                      <p:tavLst>
                                        <p:tav tm="0">
                                          <p:val>
                                            <p:strVal val="ppt_x"/>
                                          </p:val>
                                        </p:tav>
                                        <p:tav tm="100000">
                                          <p:val>
                                            <p:strVal val="ppt_x"/>
                                          </p:val>
                                        </p:tav>
                                      </p:tavLst>
                                    </p:anim>
                                    <p:anim calcmode="lin" valueType="num">
                                      <p:cBhvr>
                                        <p:cTn id="8" dur="3000"/>
                                        <p:tgtEl>
                                          <p:spTgt spid="11"/>
                                        </p:tgtEl>
                                        <p:attrNameLst>
                                          <p:attrName>ppt_y</p:attrName>
                                        </p:attrNameLst>
                                      </p:cBhvr>
                                      <p:tavLst>
                                        <p:tav tm="0">
                                          <p:val>
                                            <p:strVal val="ppt_y"/>
                                          </p:val>
                                        </p:tav>
                                        <p:tav tm="100000">
                                          <p:val>
                                            <p:strVal val="ppt_y+.1"/>
                                          </p:val>
                                        </p:tav>
                                      </p:tavLst>
                                    </p:anim>
                                    <p:set>
                                      <p:cBhvr>
                                        <p:cTn id="9" dur="1" fill="hold">
                                          <p:stCondLst>
                                            <p:cond delay="2999"/>
                                          </p:stCondLst>
                                        </p:cTn>
                                        <p:tgtEl>
                                          <p:spTgt spid="1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3000"/>
                                        <p:tgtEl>
                                          <p:spTgt spid="3"/>
                                        </p:tgtEl>
                                      </p:cBhvr>
                                    </p:animEffect>
                                    <p:anim calcmode="lin" valueType="num">
                                      <p:cBhvr>
                                        <p:cTn id="12" dur="3000"/>
                                        <p:tgtEl>
                                          <p:spTgt spid="3"/>
                                        </p:tgtEl>
                                        <p:attrNameLst>
                                          <p:attrName>ppt_x</p:attrName>
                                        </p:attrNameLst>
                                      </p:cBhvr>
                                      <p:tavLst>
                                        <p:tav tm="0">
                                          <p:val>
                                            <p:strVal val="ppt_x"/>
                                          </p:val>
                                        </p:tav>
                                        <p:tav tm="100000">
                                          <p:val>
                                            <p:strVal val="ppt_x"/>
                                          </p:val>
                                        </p:tav>
                                      </p:tavLst>
                                    </p:anim>
                                    <p:anim calcmode="lin" valueType="num">
                                      <p:cBhvr>
                                        <p:cTn id="13" dur="3000"/>
                                        <p:tgtEl>
                                          <p:spTgt spid="3"/>
                                        </p:tgtEl>
                                        <p:attrNameLst>
                                          <p:attrName>ppt_y</p:attrName>
                                        </p:attrNameLst>
                                      </p:cBhvr>
                                      <p:tavLst>
                                        <p:tav tm="0">
                                          <p:val>
                                            <p:strVal val="ppt_y"/>
                                          </p:val>
                                        </p:tav>
                                        <p:tav tm="100000">
                                          <p:val>
                                            <p:strVal val="ppt_y+.1"/>
                                          </p:val>
                                        </p:tav>
                                      </p:tavLst>
                                    </p:anim>
                                    <p:set>
                                      <p:cBhvr>
                                        <p:cTn id="14" dur="1" fill="hold">
                                          <p:stCondLst>
                                            <p:cond delay="2999"/>
                                          </p:stCondLst>
                                        </p:cTn>
                                        <p:tgtEl>
                                          <p:spTgt spid="3"/>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3000"/>
                                        <p:tgtEl>
                                          <p:spTgt spid="7"/>
                                        </p:tgtEl>
                                      </p:cBhvr>
                                    </p:animEffect>
                                    <p:anim calcmode="lin" valueType="num">
                                      <p:cBhvr>
                                        <p:cTn id="17" dur="3000"/>
                                        <p:tgtEl>
                                          <p:spTgt spid="7"/>
                                        </p:tgtEl>
                                        <p:attrNameLst>
                                          <p:attrName>ppt_x</p:attrName>
                                        </p:attrNameLst>
                                      </p:cBhvr>
                                      <p:tavLst>
                                        <p:tav tm="0">
                                          <p:val>
                                            <p:strVal val="ppt_x"/>
                                          </p:val>
                                        </p:tav>
                                        <p:tav tm="100000">
                                          <p:val>
                                            <p:strVal val="ppt_x"/>
                                          </p:val>
                                        </p:tav>
                                      </p:tavLst>
                                    </p:anim>
                                    <p:anim calcmode="lin" valueType="num">
                                      <p:cBhvr>
                                        <p:cTn id="18" dur="3000"/>
                                        <p:tgtEl>
                                          <p:spTgt spid="7"/>
                                        </p:tgtEl>
                                        <p:attrNameLst>
                                          <p:attrName>ppt_y</p:attrName>
                                        </p:attrNameLst>
                                      </p:cBhvr>
                                      <p:tavLst>
                                        <p:tav tm="0">
                                          <p:val>
                                            <p:strVal val="ppt_y"/>
                                          </p:val>
                                        </p:tav>
                                        <p:tav tm="100000">
                                          <p:val>
                                            <p:strVal val="ppt_y+.1"/>
                                          </p:val>
                                        </p:tav>
                                      </p:tavLst>
                                    </p:anim>
                                    <p:set>
                                      <p:cBhvr>
                                        <p:cTn id="19" dur="1" fill="hold">
                                          <p:stCondLst>
                                            <p:cond delay="2999"/>
                                          </p:stCondLst>
                                        </p:cTn>
                                        <p:tgtEl>
                                          <p:spTgt spid="7"/>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3000"/>
                                        <p:tgtEl>
                                          <p:spTgt spid="8"/>
                                        </p:tgtEl>
                                      </p:cBhvr>
                                    </p:animEffect>
                                    <p:anim calcmode="lin" valueType="num">
                                      <p:cBhvr>
                                        <p:cTn id="22" dur="3000"/>
                                        <p:tgtEl>
                                          <p:spTgt spid="8"/>
                                        </p:tgtEl>
                                        <p:attrNameLst>
                                          <p:attrName>ppt_x</p:attrName>
                                        </p:attrNameLst>
                                      </p:cBhvr>
                                      <p:tavLst>
                                        <p:tav tm="0">
                                          <p:val>
                                            <p:strVal val="ppt_x"/>
                                          </p:val>
                                        </p:tav>
                                        <p:tav tm="100000">
                                          <p:val>
                                            <p:strVal val="ppt_x"/>
                                          </p:val>
                                        </p:tav>
                                      </p:tavLst>
                                    </p:anim>
                                    <p:anim calcmode="lin" valueType="num">
                                      <p:cBhvr>
                                        <p:cTn id="23" dur="3000"/>
                                        <p:tgtEl>
                                          <p:spTgt spid="8"/>
                                        </p:tgtEl>
                                        <p:attrNameLst>
                                          <p:attrName>ppt_y</p:attrName>
                                        </p:attrNameLst>
                                      </p:cBhvr>
                                      <p:tavLst>
                                        <p:tav tm="0">
                                          <p:val>
                                            <p:strVal val="ppt_y"/>
                                          </p:val>
                                        </p:tav>
                                        <p:tav tm="100000">
                                          <p:val>
                                            <p:strVal val="ppt_y+.1"/>
                                          </p:val>
                                        </p:tav>
                                      </p:tavLst>
                                    </p:anim>
                                    <p:set>
                                      <p:cBhvr>
                                        <p:cTn id="24" dur="1" fill="hold">
                                          <p:stCondLst>
                                            <p:cond delay="2999"/>
                                          </p:stCondLst>
                                        </p:cTn>
                                        <p:tgtEl>
                                          <p:spTgt spid="8"/>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3000"/>
                                        <p:tgtEl>
                                          <p:spTgt spid="9"/>
                                        </p:tgtEl>
                                      </p:cBhvr>
                                    </p:animEffect>
                                    <p:anim calcmode="lin" valueType="num">
                                      <p:cBhvr>
                                        <p:cTn id="27" dur="3000"/>
                                        <p:tgtEl>
                                          <p:spTgt spid="9"/>
                                        </p:tgtEl>
                                        <p:attrNameLst>
                                          <p:attrName>ppt_x</p:attrName>
                                        </p:attrNameLst>
                                      </p:cBhvr>
                                      <p:tavLst>
                                        <p:tav tm="0">
                                          <p:val>
                                            <p:strVal val="ppt_x"/>
                                          </p:val>
                                        </p:tav>
                                        <p:tav tm="100000">
                                          <p:val>
                                            <p:strVal val="ppt_x"/>
                                          </p:val>
                                        </p:tav>
                                      </p:tavLst>
                                    </p:anim>
                                    <p:anim calcmode="lin" valueType="num">
                                      <p:cBhvr>
                                        <p:cTn id="28" dur="3000"/>
                                        <p:tgtEl>
                                          <p:spTgt spid="9"/>
                                        </p:tgtEl>
                                        <p:attrNameLst>
                                          <p:attrName>ppt_y</p:attrName>
                                        </p:attrNameLst>
                                      </p:cBhvr>
                                      <p:tavLst>
                                        <p:tav tm="0">
                                          <p:val>
                                            <p:strVal val="ppt_y"/>
                                          </p:val>
                                        </p:tav>
                                        <p:tav tm="100000">
                                          <p:val>
                                            <p:strVal val="ppt_y+.1"/>
                                          </p:val>
                                        </p:tav>
                                      </p:tavLst>
                                    </p:anim>
                                    <p:set>
                                      <p:cBhvr>
                                        <p:cTn id="29" dur="1" fill="hold">
                                          <p:stCondLst>
                                            <p:cond delay="29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2000"/>
                                        <p:tgtEl>
                                          <p:spTgt spid="13"/>
                                        </p:tgtEl>
                                        <p:attrNameLst>
                                          <p:attrName>ppt_x</p:attrName>
                                        </p:attrNameLst>
                                      </p:cBhvr>
                                      <p:tavLst>
                                        <p:tav tm="0">
                                          <p:val>
                                            <p:strVal val="ppt_x"/>
                                          </p:val>
                                        </p:tav>
                                        <p:tav tm="100000">
                                          <p:val>
                                            <p:strVal val="ppt_x"/>
                                          </p:val>
                                        </p:tav>
                                      </p:tavLst>
                                    </p:anim>
                                    <p:anim calcmode="lin" valueType="num">
                                      <p:cBhvr additive="base">
                                        <p:cTn id="34" dur="2000"/>
                                        <p:tgtEl>
                                          <p:spTgt spid="13"/>
                                        </p:tgtEl>
                                        <p:attrNameLst>
                                          <p:attrName>ppt_y</p:attrName>
                                        </p:attrNameLst>
                                      </p:cBhvr>
                                      <p:tavLst>
                                        <p:tav tm="0">
                                          <p:val>
                                            <p:strVal val="ppt_y"/>
                                          </p:val>
                                        </p:tav>
                                        <p:tav tm="100000">
                                          <p:val>
                                            <p:strVal val="1+ppt_h/2"/>
                                          </p:val>
                                        </p:tav>
                                      </p:tavLst>
                                    </p:anim>
                                    <p:set>
                                      <p:cBhvr>
                                        <p:cTn id="35" dur="1" fill="hold">
                                          <p:stCondLst>
                                            <p:cond delay="1999"/>
                                          </p:stCondLst>
                                        </p:cTn>
                                        <p:tgtEl>
                                          <p:spTgt spid="13"/>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1" presetClass="exit" presetSubtype="0" fill="hold"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32" presetClass="emph" presetSubtype="0" repeatCount="indefinite" fill="hold" nodeType="withEffect">
                                  <p:stCondLst>
                                    <p:cond delay="0"/>
                                  </p:stCondLst>
                                  <p:childTnLst>
                                    <p:animRot by="120000">
                                      <p:cBhvr>
                                        <p:cTn id="52" dur="50" fill="hold">
                                          <p:stCondLst>
                                            <p:cond delay="0"/>
                                          </p:stCondLst>
                                        </p:cTn>
                                        <p:tgtEl>
                                          <p:spTgt spid="18"/>
                                        </p:tgtEl>
                                        <p:attrNameLst>
                                          <p:attrName>r</p:attrName>
                                        </p:attrNameLst>
                                      </p:cBhvr>
                                    </p:animRot>
                                    <p:animRot by="-240000">
                                      <p:cBhvr>
                                        <p:cTn id="53" dur="100" fill="hold">
                                          <p:stCondLst>
                                            <p:cond delay="100"/>
                                          </p:stCondLst>
                                        </p:cTn>
                                        <p:tgtEl>
                                          <p:spTgt spid="18"/>
                                        </p:tgtEl>
                                        <p:attrNameLst>
                                          <p:attrName>r</p:attrName>
                                        </p:attrNameLst>
                                      </p:cBhvr>
                                    </p:animRot>
                                    <p:animRot by="240000">
                                      <p:cBhvr>
                                        <p:cTn id="54" dur="100" fill="hold">
                                          <p:stCondLst>
                                            <p:cond delay="200"/>
                                          </p:stCondLst>
                                        </p:cTn>
                                        <p:tgtEl>
                                          <p:spTgt spid="18"/>
                                        </p:tgtEl>
                                        <p:attrNameLst>
                                          <p:attrName>r</p:attrName>
                                        </p:attrNameLst>
                                      </p:cBhvr>
                                    </p:animRot>
                                    <p:animRot by="-240000">
                                      <p:cBhvr>
                                        <p:cTn id="55" dur="100" fill="hold">
                                          <p:stCondLst>
                                            <p:cond delay="300"/>
                                          </p:stCondLst>
                                        </p:cTn>
                                        <p:tgtEl>
                                          <p:spTgt spid="18"/>
                                        </p:tgtEl>
                                        <p:attrNameLst>
                                          <p:attrName>r</p:attrName>
                                        </p:attrNameLst>
                                      </p:cBhvr>
                                    </p:animRot>
                                    <p:animRot by="120000">
                                      <p:cBhvr>
                                        <p:cTn id="56"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3"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6C73CC8-FABD-C44B-A2C4-7BB3ACB82353}"/>
              </a:ext>
            </a:extLst>
          </p:cNvPr>
          <p:cNvSpPr/>
          <p:nvPr/>
        </p:nvSpPr>
        <p:spPr>
          <a:xfrm>
            <a:off x="-1" y="0"/>
            <a:ext cx="11734062" cy="13735333"/>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C5E99CC-35C8-E048-9027-6E0777835B53}"/>
              </a:ext>
            </a:extLst>
          </p:cNvPr>
          <p:cNvSpPr/>
          <p:nvPr/>
        </p:nvSpPr>
        <p:spPr>
          <a:xfrm>
            <a:off x="11972260" y="0"/>
            <a:ext cx="12405390" cy="13735333"/>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13BC6E3-80EF-4D91-B578-325814A22B7D}"/>
              </a:ext>
            </a:extLst>
          </p:cNvPr>
          <p:cNvSpPr txBox="1"/>
          <p:nvPr/>
        </p:nvSpPr>
        <p:spPr>
          <a:xfrm>
            <a:off x="318977" y="2174016"/>
            <a:ext cx="11056701" cy="10926068"/>
          </a:xfrm>
          <a:prstGeom prst="rect">
            <a:avLst/>
          </a:prstGeom>
          <a:noFill/>
        </p:spPr>
        <p:txBody>
          <a:bodyPr wrap="square" rtlCol="0">
            <a:spAutoFit/>
          </a:bodyPr>
          <a:lstStyle/>
          <a:p>
            <a:pPr algn="just"/>
            <a:r>
              <a:rPr lang="en-US" sz="4400" dirty="0">
                <a:solidFill>
                  <a:schemeClr val="bg1"/>
                </a:solidFill>
                <a:latin typeface="Montserrat Medium"/>
              </a:rPr>
              <a:t>Passion is your drive, ambition and the love of what you do and who you serve. </a:t>
            </a:r>
          </a:p>
          <a:p>
            <a:pPr algn="just"/>
            <a:endParaRPr lang="en-US" sz="4400" dirty="0">
              <a:solidFill>
                <a:schemeClr val="bg1"/>
              </a:solidFill>
              <a:latin typeface="Montserrat Medium"/>
            </a:endParaRPr>
          </a:p>
          <a:p>
            <a:pPr algn="just"/>
            <a:r>
              <a:rPr lang="en-US" sz="4400" dirty="0">
                <a:solidFill>
                  <a:schemeClr val="bg1"/>
                </a:solidFill>
                <a:latin typeface="Montserrat Medium"/>
              </a:rPr>
              <a:t>It provides you with a very special view of the world that others often don’t see. </a:t>
            </a:r>
          </a:p>
          <a:p>
            <a:pPr algn="just"/>
            <a:endParaRPr lang="en-US" sz="4400" dirty="0">
              <a:solidFill>
                <a:schemeClr val="bg1"/>
              </a:solidFill>
              <a:latin typeface="Montserrat Medium"/>
            </a:endParaRPr>
          </a:p>
          <a:p>
            <a:pPr marL="571500" indent="-571500">
              <a:buFont typeface="Arial" panose="020B0604020202020204" pitchFamily="34" charset="0"/>
              <a:buChar char="•"/>
            </a:pPr>
            <a:r>
              <a:rPr lang="en-US" sz="4400" dirty="0">
                <a:solidFill>
                  <a:schemeClr val="bg1"/>
                </a:solidFill>
                <a:latin typeface="Montserrat Medium"/>
              </a:rPr>
              <a:t>Steve Jobs had the passion for a phone with one button on the front. </a:t>
            </a:r>
          </a:p>
          <a:p>
            <a:pPr marL="571500" indent="-571500">
              <a:buFont typeface="Arial" panose="020B0604020202020204" pitchFamily="34" charset="0"/>
              <a:buChar char="•"/>
            </a:pPr>
            <a:endParaRPr lang="en-US" sz="4400" dirty="0">
              <a:solidFill>
                <a:schemeClr val="bg1"/>
              </a:solidFill>
              <a:latin typeface="Montserrat Medium"/>
            </a:endParaRPr>
          </a:p>
          <a:p>
            <a:pPr marL="571500" indent="-571500">
              <a:buFont typeface="Arial" panose="020B0604020202020204" pitchFamily="34" charset="0"/>
              <a:buChar char="•"/>
            </a:pPr>
            <a:r>
              <a:rPr lang="en-US" sz="4400" dirty="0">
                <a:solidFill>
                  <a:schemeClr val="bg1"/>
                </a:solidFill>
                <a:latin typeface="Montserrat Medium"/>
              </a:rPr>
              <a:t>Jeff Bezos of Amazon had a passion for a store that sold everything.</a:t>
            </a:r>
          </a:p>
          <a:p>
            <a:pPr marL="571500" indent="-571500">
              <a:buFont typeface="Arial" panose="020B0604020202020204" pitchFamily="34" charset="0"/>
              <a:buChar char="•"/>
            </a:pPr>
            <a:endParaRPr lang="en-US" sz="4400" dirty="0">
              <a:solidFill>
                <a:schemeClr val="bg1"/>
              </a:solidFill>
              <a:latin typeface="Montserrat Medium"/>
            </a:endParaRPr>
          </a:p>
          <a:p>
            <a:pPr algn="ctr"/>
            <a:endParaRPr lang="en-US" sz="4400" dirty="0">
              <a:solidFill>
                <a:schemeClr val="bg1"/>
              </a:solidFill>
              <a:latin typeface="Montserrat Medium"/>
            </a:endParaRPr>
          </a:p>
          <a:p>
            <a:pPr algn="ctr"/>
            <a:r>
              <a:rPr lang="en-US" sz="4400" b="1" dirty="0">
                <a:solidFill>
                  <a:schemeClr val="bg1"/>
                </a:solidFill>
                <a:latin typeface="Montserrat Medium"/>
              </a:rPr>
              <a:t>Passion Test: </a:t>
            </a:r>
            <a:r>
              <a:rPr lang="en-US" sz="4400" dirty="0">
                <a:solidFill>
                  <a:schemeClr val="bg1"/>
                </a:solidFill>
                <a:latin typeface="Montserrat Medium"/>
              </a:rPr>
              <a:t>Is your passion contagious? Do others become excited when you share your passion? </a:t>
            </a:r>
          </a:p>
        </p:txBody>
      </p:sp>
      <p:sp>
        <p:nvSpPr>
          <p:cNvPr id="3" name="TextBox 2">
            <a:extLst>
              <a:ext uri="{FF2B5EF4-FFF2-40B4-BE49-F238E27FC236}">
                <a16:creationId xmlns:a16="http://schemas.microsoft.com/office/drawing/2014/main" id="{8AEC92F2-2DCB-424A-BEF7-3539432C6A66}"/>
              </a:ext>
            </a:extLst>
          </p:cNvPr>
          <p:cNvSpPr txBox="1"/>
          <p:nvPr/>
        </p:nvSpPr>
        <p:spPr>
          <a:xfrm>
            <a:off x="3512611" y="381680"/>
            <a:ext cx="4857434" cy="1569660"/>
          </a:xfrm>
          <a:prstGeom prst="rect">
            <a:avLst/>
          </a:prstGeom>
          <a:noFill/>
        </p:spPr>
        <p:txBody>
          <a:bodyPr wrap="square" rtlCol="0">
            <a:spAutoFit/>
          </a:bodyPr>
          <a:lstStyle/>
          <a:p>
            <a:r>
              <a:rPr lang="en-US" sz="9600" b="1" dirty="0">
                <a:solidFill>
                  <a:schemeClr val="bg1"/>
                </a:solidFill>
                <a:latin typeface="Montserrat Medium"/>
              </a:rPr>
              <a:t>Pa$$ion</a:t>
            </a:r>
          </a:p>
        </p:txBody>
      </p:sp>
      <p:sp>
        <p:nvSpPr>
          <p:cNvPr id="43" name="TextBox 42">
            <a:extLst>
              <a:ext uri="{FF2B5EF4-FFF2-40B4-BE49-F238E27FC236}">
                <a16:creationId xmlns:a16="http://schemas.microsoft.com/office/drawing/2014/main" id="{E822A38C-8FD2-4944-A359-8B036FC4FD2A}"/>
              </a:ext>
            </a:extLst>
          </p:cNvPr>
          <p:cNvSpPr txBox="1"/>
          <p:nvPr/>
        </p:nvSpPr>
        <p:spPr>
          <a:xfrm>
            <a:off x="16127945" y="331807"/>
            <a:ext cx="4094018" cy="1569660"/>
          </a:xfrm>
          <a:prstGeom prst="rect">
            <a:avLst/>
          </a:prstGeom>
          <a:noFill/>
        </p:spPr>
        <p:txBody>
          <a:bodyPr wrap="square" rtlCol="0">
            <a:spAutoFit/>
          </a:bodyPr>
          <a:lstStyle/>
          <a:p>
            <a:r>
              <a:rPr lang="en-US" sz="9600" b="1" dirty="0">
                <a:solidFill>
                  <a:schemeClr val="bg1"/>
                </a:solidFill>
                <a:latin typeface="Montserrat Medium"/>
              </a:rPr>
              <a:t>Impact</a:t>
            </a:r>
          </a:p>
        </p:txBody>
      </p:sp>
      <p:sp>
        <p:nvSpPr>
          <p:cNvPr id="44" name="TextBox 43">
            <a:extLst>
              <a:ext uri="{FF2B5EF4-FFF2-40B4-BE49-F238E27FC236}">
                <a16:creationId xmlns:a16="http://schemas.microsoft.com/office/drawing/2014/main" id="{E98EE479-81A4-4424-A7F6-F8CA3BB0F417}"/>
              </a:ext>
            </a:extLst>
          </p:cNvPr>
          <p:cNvSpPr txBox="1"/>
          <p:nvPr/>
        </p:nvSpPr>
        <p:spPr>
          <a:xfrm>
            <a:off x="12525732" y="2174016"/>
            <a:ext cx="11298445" cy="10248960"/>
          </a:xfrm>
          <a:prstGeom prst="rect">
            <a:avLst/>
          </a:prstGeom>
          <a:noFill/>
        </p:spPr>
        <p:txBody>
          <a:bodyPr wrap="square" rtlCol="0">
            <a:spAutoFit/>
          </a:bodyPr>
          <a:lstStyle/>
          <a:p>
            <a:pPr algn="just"/>
            <a:r>
              <a:rPr lang="en-US" sz="4400" dirty="0">
                <a:solidFill>
                  <a:schemeClr val="bg1"/>
                </a:solidFill>
                <a:latin typeface="Montserrat Medium"/>
              </a:rPr>
              <a:t>Impact should be at the core of your business. </a:t>
            </a:r>
          </a:p>
          <a:p>
            <a:pPr algn="just"/>
            <a:endParaRPr lang="en-US" sz="4400" dirty="0">
              <a:solidFill>
                <a:schemeClr val="bg1"/>
              </a:solidFill>
              <a:latin typeface="Montserrat Medium"/>
            </a:endParaRPr>
          </a:p>
          <a:p>
            <a:pPr algn="just"/>
            <a:r>
              <a:rPr lang="en-US" sz="4400" dirty="0">
                <a:solidFill>
                  <a:schemeClr val="bg1"/>
                </a:solidFill>
                <a:latin typeface="Montserrat Medium"/>
              </a:rPr>
              <a:t>Don’t wait! Start from the beginning. </a:t>
            </a:r>
          </a:p>
          <a:p>
            <a:pPr algn="just"/>
            <a:endParaRPr lang="en-US" sz="4400" dirty="0">
              <a:solidFill>
                <a:schemeClr val="bg1"/>
              </a:solidFill>
              <a:latin typeface="Montserrat Medium"/>
            </a:endParaRPr>
          </a:p>
          <a:p>
            <a:pPr algn="just"/>
            <a:r>
              <a:rPr lang="en-US" sz="4400" dirty="0">
                <a:solidFill>
                  <a:schemeClr val="bg1"/>
                </a:solidFill>
                <a:latin typeface="Montserrat Medium"/>
              </a:rPr>
              <a:t>What’s your vision for your company’s impact on the world or your local community? </a:t>
            </a:r>
          </a:p>
          <a:p>
            <a:pPr algn="just"/>
            <a:endParaRPr lang="en-US" sz="4400" dirty="0">
              <a:solidFill>
                <a:schemeClr val="bg1"/>
              </a:solidFill>
              <a:latin typeface="Montserrat Medium"/>
            </a:endParaRPr>
          </a:p>
          <a:p>
            <a:pPr algn="just"/>
            <a:r>
              <a:rPr lang="en-US" sz="4400" dirty="0">
                <a:solidFill>
                  <a:schemeClr val="bg1"/>
                </a:solidFill>
                <a:latin typeface="Montserrat Medium"/>
              </a:rPr>
              <a:t>Your customers have a conscience! </a:t>
            </a:r>
          </a:p>
          <a:p>
            <a:pPr algn="just"/>
            <a:endParaRPr lang="en-US" sz="4400" dirty="0">
              <a:solidFill>
                <a:schemeClr val="bg1"/>
              </a:solidFill>
              <a:latin typeface="Montserrat Medium"/>
            </a:endParaRPr>
          </a:p>
          <a:p>
            <a:pPr marL="571500" indent="-571500" algn="just">
              <a:buFont typeface="Arial" panose="020B0604020202020204" pitchFamily="34" charset="0"/>
              <a:buChar char="•"/>
            </a:pPr>
            <a:r>
              <a:rPr lang="en-US" sz="4400" dirty="0">
                <a:solidFill>
                  <a:schemeClr val="bg1"/>
                </a:solidFill>
                <a:latin typeface="Montserrat Medium"/>
              </a:rPr>
              <a:t>	They will support a cause over a product </a:t>
            </a:r>
          </a:p>
          <a:p>
            <a:pPr algn="just"/>
            <a:endParaRPr lang="en-US" sz="4400" dirty="0">
              <a:solidFill>
                <a:schemeClr val="bg1"/>
              </a:solidFill>
              <a:latin typeface="Montserrat Medium"/>
            </a:endParaRPr>
          </a:p>
          <a:p>
            <a:pPr algn="ctr"/>
            <a:endParaRPr lang="en-US" sz="4400" dirty="0">
              <a:solidFill>
                <a:schemeClr val="bg1"/>
              </a:solidFill>
              <a:latin typeface="Montserrat Medium"/>
            </a:endParaRPr>
          </a:p>
          <a:p>
            <a:pPr algn="ctr"/>
            <a:endParaRPr lang="en-US" sz="4400" dirty="0">
              <a:solidFill>
                <a:schemeClr val="bg1"/>
              </a:solidFill>
              <a:latin typeface="Montserrat Medium"/>
            </a:endParaRPr>
          </a:p>
          <a:p>
            <a:pPr algn="ctr"/>
            <a:r>
              <a:rPr lang="en-US" sz="4400" b="1">
                <a:solidFill>
                  <a:schemeClr val="bg1"/>
                </a:solidFill>
                <a:latin typeface="Montserrat Medium"/>
              </a:rPr>
              <a:t>Impact Test</a:t>
            </a:r>
            <a:r>
              <a:rPr lang="en-US" sz="4400" b="1" dirty="0">
                <a:solidFill>
                  <a:schemeClr val="bg1"/>
                </a:solidFill>
                <a:latin typeface="Montserrat Medium"/>
              </a:rPr>
              <a:t>: </a:t>
            </a:r>
            <a:r>
              <a:rPr lang="en-US" sz="4400" dirty="0">
                <a:solidFill>
                  <a:schemeClr val="bg1"/>
                </a:solidFill>
                <a:latin typeface="Montserrat Medium"/>
              </a:rPr>
              <a:t>If your company fails—what will be the impact? </a:t>
            </a:r>
          </a:p>
        </p:txBody>
      </p:sp>
    </p:spTree>
    <p:extLst>
      <p:ext uri="{BB962C8B-B14F-4D97-AF65-F5344CB8AC3E}">
        <p14:creationId xmlns:p14="http://schemas.microsoft.com/office/powerpoint/2010/main" val="279353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CE73624C-6293-C243-8C18-D1015BFA08CB}"/>
              </a:ext>
            </a:extLst>
          </p:cNvPr>
          <p:cNvSpPr>
            <a:spLocks noGrp="1"/>
          </p:cNvSpPr>
          <p:nvPr>
            <p:ph type="pic" sz="quarter" idx="14"/>
          </p:nvPr>
        </p:nvSpPr>
        <p:spPr/>
      </p:sp>
      <p:sp>
        <p:nvSpPr>
          <p:cNvPr id="87" name="Rectangle 86">
            <a:extLst>
              <a:ext uri="{FF2B5EF4-FFF2-40B4-BE49-F238E27FC236}">
                <a16:creationId xmlns:a16="http://schemas.microsoft.com/office/drawing/2014/main" id="{F181516C-5AA9-DC4B-88A5-EC9101610D75}"/>
              </a:ext>
            </a:extLst>
          </p:cNvPr>
          <p:cNvSpPr/>
          <p:nvPr/>
        </p:nvSpPr>
        <p:spPr>
          <a:xfrm rot="10800000" flipV="1">
            <a:off x="-1" y="1"/>
            <a:ext cx="24377650" cy="909317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nvGrpSpPr>
          <p:cNvPr id="4" name="Group 3">
            <a:extLst>
              <a:ext uri="{FF2B5EF4-FFF2-40B4-BE49-F238E27FC236}">
                <a16:creationId xmlns:a16="http://schemas.microsoft.com/office/drawing/2014/main" id="{6E55011D-D77C-954A-BA82-1CB49D09892E}"/>
              </a:ext>
            </a:extLst>
          </p:cNvPr>
          <p:cNvGrpSpPr/>
          <p:nvPr/>
        </p:nvGrpSpPr>
        <p:grpSpPr>
          <a:xfrm>
            <a:off x="-1" y="9093176"/>
            <a:ext cx="24377649" cy="4622824"/>
            <a:chOff x="0" y="4114800"/>
            <a:chExt cx="20848320" cy="5011750"/>
          </a:xfrm>
        </p:grpSpPr>
        <p:sp>
          <p:nvSpPr>
            <p:cNvPr id="34" name="Rectangle 33">
              <a:extLst>
                <a:ext uri="{FF2B5EF4-FFF2-40B4-BE49-F238E27FC236}">
                  <a16:creationId xmlns:a16="http://schemas.microsoft.com/office/drawing/2014/main" id="{4FF36A14-3F89-5249-937E-21614BD3C314}"/>
                </a:ext>
              </a:extLst>
            </p:cNvPr>
            <p:cNvSpPr/>
            <p:nvPr/>
          </p:nvSpPr>
          <p:spPr>
            <a:xfrm>
              <a:off x="0" y="4114800"/>
              <a:ext cx="5212080" cy="501175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0405420-8FB8-5D4A-9B69-27DE3228EEE9}"/>
                </a:ext>
              </a:extLst>
            </p:cNvPr>
            <p:cNvSpPr/>
            <p:nvPr/>
          </p:nvSpPr>
          <p:spPr>
            <a:xfrm>
              <a:off x="5212080" y="4114800"/>
              <a:ext cx="5212080" cy="501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0603AD6-D6C8-5E47-A807-C96FDFDA6C4C}"/>
                </a:ext>
              </a:extLst>
            </p:cNvPr>
            <p:cNvSpPr/>
            <p:nvPr/>
          </p:nvSpPr>
          <p:spPr>
            <a:xfrm>
              <a:off x="10424160" y="4114800"/>
              <a:ext cx="5212080" cy="501175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63FFF15-53BC-7A4A-8FC4-2F57AAEE548B}"/>
                </a:ext>
              </a:extLst>
            </p:cNvPr>
            <p:cNvSpPr/>
            <p:nvPr/>
          </p:nvSpPr>
          <p:spPr>
            <a:xfrm>
              <a:off x="15636240" y="4114800"/>
              <a:ext cx="5212080" cy="501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D5F5E25-EABE-2846-8EEF-711BE6F75C74}"/>
              </a:ext>
            </a:extLst>
          </p:cNvPr>
          <p:cNvGrpSpPr/>
          <p:nvPr/>
        </p:nvGrpSpPr>
        <p:grpSpPr>
          <a:xfrm>
            <a:off x="20278457" y="10241280"/>
            <a:ext cx="2054038" cy="2368262"/>
            <a:chOff x="6939292" y="3247218"/>
            <a:chExt cx="320040" cy="368999"/>
          </a:xfrm>
          <a:solidFill>
            <a:schemeClr val="bg1"/>
          </a:solidFill>
        </p:grpSpPr>
        <p:sp>
          <p:nvSpPr>
            <p:cNvPr id="36" name="Freeform 35">
              <a:extLst>
                <a:ext uri="{FF2B5EF4-FFF2-40B4-BE49-F238E27FC236}">
                  <a16:creationId xmlns:a16="http://schemas.microsoft.com/office/drawing/2014/main" id="{16F2FF7D-90CF-4045-9120-EA7D4E24B329}"/>
                </a:ext>
              </a:extLst>
            </p:cNvPr>
            <p:cNvSpPr/>
            <p:nvPr/>
          </p:nvSpPr>
          <p:spPr>
            <a:xfrm>
              <a:off x="6939292" y="3247218"/>
              <a:ext cx="320040" cy="368999"/>
            </a:xfrm>
            <a:custGeom>
              <a:avLst/>
              <a:gdLst/>
              <a:ahLst/>
              <a:cxnLst>
                <a:cxn ang="3cd4">
                  <a:pos x="hc" y="t"/>
                </a:cxn>
                <a:cxn ang="cd2">
                  <a:pos x="l" y="vc"/>
                </a:cxn>
                <a:cxn ang="cd4">
                  <a:pos x="hc" y="b"/>
                </a:cxn>
                <a:cxn ang="0">
                  <a:pos x="r" y="vc"/>
                </a:cxn>
              </a:cxnLst>
              <a:rect l="l" t="t" r="r" b="b"/>
              <a:pathLst>
                <a:path w="890" h="1026">
                  <a:moveTo>
                    <a:pt x="446" y="55"/>
                  </a:moveTo>
                  <a:cubicBezTo>
                    <a:pt x="440" y="55"/>
                    <a:pt x="435" y="57"/>
                    <a:pt x="430" y="60"/>
                  </a:cubicBezTo>
                  <a:cubicBezTo>
                    <a:pt x="376" y="100"/>
                    <a:pt x="259" y="168"/>
                    <a:pt x="80" y="182"/>
                  </a:cubicBezTo>
                  <a:cubicBezTo>
                    <a:pt x="73" y="183"/>
                    <a:pt x="66" y="186"/>
                    <a:pt x="61" y="192"/>
                  </a:cubicBezTo>
                  <a:cubicBezTo>
                    <a:pt x="57" y="198"/>
                    <a:pt x="54" y="205"/>
                    <a:pt x="55" y="212"/>
                  </a:cubicBezTo>
                  <a:cubicBezTo>
                    <a:pt x="67" y="329"/>
                    <a:pt x="107" y="619"/>
                    <a:pt x="230" y="799"/>
                  </a:cubicBezTo>
                  <a:cubicBezTo>
                    <a:pt x="287" y="883"/>
                    <a:pt x="408" y="949"/>
                    <a:pt x="445" y="968"/>
                  </a:cubicBezTo>
                  <a:cubicBezTo>
                    <a:pt x="483" y="949"/>
                    <a:pt x="604" y="883"/>
                    <a:pt x="661" y="800"/>
                  </a:cubicBezTo>
                  <a:cubicBezTo>
                    <a:pt x="783" y="620"/>
                    <a:pt x="824" y="327"/>
                    <a:pt x="835" y="210"/>
                  </a:cubicBezTo>
                  <a:cubicBezTo>
                    <a:pt x="836" y="203"/>
                    <a:pt x="834" y="196"/>
                    <a:pt x="829" y="190"/>
                  </a:cubicBezTo>
                  <a:cubicBezTo>
                    <a:pt x="824" y="184"/>
                    <a:pt x="817" y="181"/>
                    <a:pt x="810" y="180"/>
                  </a:cubicBezTo>
                  <a:cubicBezTo>
                    <a:pt x="632" y="168"/>
                    <a:pt x="516" y="100"/>
                    <a:pt x="462" y="60"/>
                  </a:cubicBezTo>
                  <a:cubicBezTo>
                    <a:pt x="457" y="57"/>
                    <a:pt x="452" y="55"/>
                    <a:pt x="446" y="55"/>
                  </a:cubicBezTo>
                  <a:close/>
                  <a:moveTo>
                    <a:pt x="434" y="974"/>
                  </a:moveTo>
                  <a:close/>
                  <a:moveTo>
                    <a:pt x="446" y="1026"/>
                  </a:moveTo>
                  <a:cubicBezTo>
                    <a:pt x="442" y="1026"/>
                    <a:pt x="438" y="1025"/>
                    <a:pt x="434" y="1024"/>
                  </a:cubicBezTo>
                  <a:cubicBezTo>
                    <a:pt x="427" y="1021"/>
                    <a:pt x="261" y="942"/>
                    <a:pt x="185" y="830"/>
                  </a:cubicBezTo>
                  <a:cubicBezTo>
                    <a:pt x="55" y="640"/>
                    <a:pt x="13" y="338"/>
                    <a:pt x="1" y="218"/>
                  </a:cubicBezTo>
                  <a:cubicBezTo>
                    <a:pt x="-2" y="195"/>
                    <a:pt x="5" y="174"/>
                    <a:pt x="19" y="157"/>
                  </a:cubicBezTo>
                  <a:cubicBezTo>
                    <a:pt x="34" y="139"/>
                    <a:pt x="54" y="129"/>
                    <a:pt x="76" y="127"/>
                  </a:cubicBezTo>
                  <a:cubicBezTo>
                    <a:pt x="241" y="115"/>
                    <a:pt x="348" y="52"/>
                    <a:pt x="398" y="16"/>
                  </a:cubicBezTo>
                  <a:cubicBezTo>
                    <a:pt x="427" y="-5"/>
                    <a:pt x="466" y="-5"/>
                    <a:pt x="495" y="16"/>
                  </a:cubicBezTo>
                  <a:cubicBezTo>
                    <a:pt x="543" y="52"/>
                    <a:pt x="649" y="114"/>
                    <a:pt x="814" y="126"/>
                  </a:cubicBezTo>
                  <a:cubicBezTo>
                    <a:pt x="836" y="127"/>
                    <a:pt x="856" y="137"/>
                    <a:pt x="871" y="155"/>
                  </a:cubicBezTo>
                  <a:cubicBezTo>
                    <a:pt x="885" y="172"/>
                    <a:pt x="892" y="193"/>
                    <a:pt x="890" y="216"/>
                  </a:cubicBezTo>
                  <a:cubicBezTo>
                    <a:pt x="878" y="337"/>
                    <a:pt x="836" y="640"/>
                    <a:pt x="706" y="831"/>
                  </a:cubicBezTo>
                  <a:cubicBezTo>
                    <a:pt x="630" y="942"/>
                    <a:pt x="464" y="1021"/>
                    <a:pt x="457" y="1024"/>
                  </a:cubicBezTo>
                  <a:cubicBezTo>
                    <a:pt x="453" y="1025"/>
                    <a:pt x="449" y="1026"/>
                    <a:pt x="446" y="10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7" name="Freeform 36">
              <a:extLst>
                <a:ext uri="{FF2B5EF4-FFF2-40B4-BE49-F238E27FC236}">
                  <a16:creationId xmlns:a16="http://schemas.microsoft.com/office/drawing/2014/main" id="{07812453-517E-994C-9376-D44E22C08963}"/>
                </a:ext>
              </a:extLst>
            </p:cNvPr>
            <p:cNvSpPr/>
            <p:nvPr/>
          </p:nvSpPr>
          <p:spPr>
            <a:xfrm>
              <a:off x="7039012" y="3422178"/>
              <a:ext cx="120600" cy="87120"/>
            </a:xfrm>
            <a:custGeom>
              <a:avLst/>
              <a:gdLst/>
              <a:ahLst/>
              <a:cxnLst>
                <a:cxn ang="3cd4">
                  <a:pos x="hc" y="t"/>
                </a:cxn>
                <a:cxn ang="cd2">
                  <a:pos x="l" y="vc"/>
                </a:cxn>
                <a:cxn ang="cd4">
                  <a:pos x="hc" y="b"/>
                </a:cxn>
                <a:cxn ang="0">
                  <a:pos x="r" y="vc"/>
                </a:cxn>
              </a:cxnLst>
              <a:rect l="l" t="t" r="r" b="b"/>
              <a:pathLst>
                <a:path w="336" h="243">
                  <a:moveTo>
                    <a:pt x="55" y="188"/>
                  </a:moveTo>
                  <a:lnTo>
                    <a:pt x="281" y="188"/>
                  </a:lnTo>
                  <a:lnTo>
                    <a:pt x="281" y="55"/>
                  </a:lnTo>
                  <a:lnTo>
                    <a:pt x="55" y="55"/>
                  </a:lnTo>
                  <a:close/>
                  <a:moveTo>
                    <a:pt x="293" y="243"/>
                  </a:moveTo>
                  <a:lnTo>
                    <a:pt x="43" y="243"/>
                  </a:lnTo>
                  <a:cubicBezTo>
                    <a:pt x="20" y="243"/>
                    <a:pt x="0" y="223"/>
                    <a:pt x="0" y="200"/>
                  </a:cubicBezTo>
                  <a:lnTo>
                    <a:pt x="0" y="43"/>
                  </a:lnTo>
                  <a:cubicBezTo>
                    <a:pt x="0" y="19"/>
                    <a:pt x="20" y="0"/>
                    <a:pt x="43" y="0"/>
                  </a:cubicBezTo>
                  <a:lnTo>
                    <a:pt x="293" y="0"/>
                  </a:lnTo>
                  <a:cubicBezTo>
                    <a:pt x="317" y="0"/>
                    <a:pt x="336" y="19"/>
                    <a:pt x="336" y="43"/>
                  </a:cubicBezTo>
                  <a:lnTo>
                    <a:pt x="336" y="200"/>
                  </a:lnTo>
                  <a:cubicBezTo>
                    <a:pt x="336" y="223"/>
                    <a:pt x="317" y="243"/>
                    <a:pt x="293" y="24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8" name="Freeform 37">
              <a:extLst>
                <a:ext uri="{FF2B5EF4-FFF2-40B4-BE49-F238E27FC236}">
                  <a16:creationId xmlns:a16="http://schemas.microsoft.com/office/drawing/2014/main" id="{C2CCC3BE-4FF7-8E4D-980C-5586D2836322}"/>
                </a:ext>
              </a:extLst>
            </p:cNvPr>
            <p:cNvSpPr/>
            <p:nvPr/>
          </p:nvSpPr>
          <p:spPr>
            <a:xfrm>
              <a:off x="7048372" y="3354498"/>
              <a:ext cx="101880" cy="87120"/>
            </a:xfrm>
            <a:custGeom>
              <a:avLst/>
              <a:gdLst/>
              <a:ahLst/>
              <a:cxnLst>
                <a:cxn ang="3cd4">
                  <a:pos x="hc" y="t"/>
                </a:cxn>
                <a:cxn ang="cd2">
                  <a:pos x="l" y="vc"/>
                </a:cxn>
                <a:cxn ang="cd4">
                  <a:pos x="hc" y="b"/>
                </a:cxn>
                <a:cxn ang="0">
                  <a:pos x="r" y="vc"/>
                </a:cxn>
              </a:cxnLst>
              <a:rect l="l" t="t" r="r" b="b"/>
              <a:pathLst>
                <a:path w="284" h="243">
                  <a:moveTo>
                    <a:pt x="256" y="243"/>
                  </a:moveTo>
                  <a:cubicBezTo>
                    <a:pt x="241" y="243"/>
                    <a:pt x="229" y="231"/>
                    <a:pt x="229" y="215"/>
                  </a:cubicBezTo>
                  <a:lnTo>
                    <a:pt x="228" y="142"/>
                  </a:lnTo>
                  <a:cubicBezTo>
                    <a:pt x="228" y="94"/>
                    <a:pt x="190" y="55"/>
                    <a:pt x="142" y="55"/>
                  </a:cubicBezTo>
                  <a:cubicBezTo>
                    <a:pt x="94" y="55"/>
                    <a:pt x="55" y="94"/>
                    <a:pt x="55" y="141"/>
                  </a:cubicBezTo>
                  <a:lnTo>
                    <a:pt x="55" y="215"/>
                  </a:lnTo>
                  <a:cubicBezTo>
                    <a:pt x="55" y="230"/>
                    <a:pt x="43" y="243"/>
                    <a:pt x="28" y="243"/>
                  </a:cubicBezTo>
                  <a:cubicBezTo>
                    <a:pt x="13" y="243"/>
                    <a:pt x="1" y="231"/>
                    <a:pt x="1" y="215"/>
                  </a:cubicBezTo>
                  <a:lnTo>
                    <a:pt x="0" y="142"/>
                  </a:lnTo>
                  <a:cubicBezTo>
                    <a:pt x="0" y="63"/>
                    <a:pt x="64" y="0"/>
                    <a:pt x="142" y="0"/>
                  </a:cubicBezTo>
                  <a:cubicBezTo>
                    <a:pt x="220" y="0"/>
                    <a:pt x="283" y="63"/>
                    <a:pt x="283" y="141"/>
                  </a:cubicBezTo>
                  <a:lnTo>
                    <a:pt x="284" y="215"/>
                  </a:lnTo>
                  <a:cubicBezTo>
                    <a:pt x="284" y="230"/>
                    <a:pt x="272" y="243"/>
                    <a:pt x="256" y="24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74" name="Group 73">
            <a:extLst>
              <a:ext uri="{FF2B5EF4-FFF2-40B4-BE49-F238E27FC236}">
                <a16:creationId xmlns:a16="http://schemas.microsoft.com/office/drawing/2014/main" id="{13593FA7-51AF-7241-9B85-886F68FFD133}"/>
              </a:ext>
            </a:extLst>
          </p:cNvPr>
          <p:cNvGrpSpPr/>
          <p:nvPr/>
        </p:nvGrpSpPr>
        <p:grpSpPr>
          <a:xfrm>
            <a:off x="2169321" y="10536507"/>
            <a:ext cx="1765778" cy="1702790"/>
            <a:chOff x="5516932" y="4053978"/>
            <a:chExt cx="282600" cy="272520"/>
          </a:xfrm>
          <a:solidFill>
            <a:schemeClr val="bg2"/>
          </a:solidFill>
        </p:grpSpPr>
        <p:sp>
          <p:nvSpPr>
            <p:cNvPr id="75" name="Freeform 74">
              <a:extLst>
                <a:ext uri="{FF2B5EF4-FFF2-40B4-BE49-F238E27FC236}">
                  <a16:creationId xmlns:a16="http://schemas.microsoft.com/office/drawing/2014/main" id="{EDE1CB1C-A462-F049-B99A-985A8FD65FB7}"/>
                </a:ext>
              </a:extLst>
            </p:cNvPr>
            <p:cNvSpPr/>
            <p:nvPr/>
          </p:nvSpPr>
          <p:spPr>
            <a:xfrm>
              <a:off x="5516932" y="4053978"/>
              <a:ext cx="19440" cy="272520"/>
            </a:xfrm>
            <a:custGeom>
              <a:avLst/>
              <a:gdLst/>
              <a:ahLst/>
              <a:cxnLst>
                <a:cxn ang="3cd4">
                  <a:pos x="hc" y="t"/>
                </a:cxn>
                <a:cxn ang="cd2">
                  <a:pos x="l" y="vc"/>
                </a:cxn>
                <a:cxn ang="cd4">
                  <a:pos x="hc" y="b"/>
                </a:cxn>
                <a:cxn ang="0">
                  <a:pos x="r" y="vc"/>
                </a:cxn>
              </a:cxnLst>
              <a:rect l="l" t="t" r="r" b="b"/>
              <a:pathLst>
                <a:path w="55" h="758">
                  <a:moveTo>
                    <a:pt x="27" y="758"/>
                  </a:moveTo>
                  <a:cubicBezTo>
                    <a:pt x="12" y="758"/>
                    <a:pt x="0" y="745"/>
                    <a:pt x="0" y="730"/>
                  </a:cubicBezTo>
                  <a:lnTo>
                    <a:pt x="0" y="28"/>
                  </a:lnTo>
                  <a:cubicBezTo>
                    <a:pt x="0" y="13"/>
                    <a:pt x="12" y="0"/>
                    <a:pt x="27" y="0"/>
                  </a:cubicBezTo>
                  <a:cubicBezTo>
                    <a:pt x="42" y="0"/>
                    <a:pt x="55" y="13"/>
                    <a:pt x="55" y="28"/>
                  </a:cubicBezTo>
                  <a:lnTo>
                    <a:pt x="55" y="730"/>
                  </a:lnTo>
                  <a:cubicBezTo>
                    <a:pt x="55" y="745"/>
                    <a:pt x="42" y="758"/>
                    <a:pt x="27" y="75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0" name="Freeform 79">
              <a:extLst>
                <a:ext uri="{FF2B5EF4-FFF2-40B4-BE49-F238E27FC236}">
                  <a16:creationId xmlns:a16="http://schemas.microsoft.com/office/drawing/2014/main" id="{6FB5273B-6F5F-F646-996F-C8A89655CE3A}"/>
                </a:ext>
              </a:extLst>
            </p:cNvPr>
            <p:cNvSpPr/>
            <p:nvPr/>
          </p:nvSpPr>
          <p:spPr>
            <a:xfrm>
              <a:off x="5516932" y="4307058"/>
              <a:ext cx="271080" cy="19080"/>
            </a:xfrm>
            <a:custGeom>
              <a:avLst/>
              <a:gdLst/>
              <a:ahLst/>
              <a:cxnLst>
                <a:cxn ang="3cd4">
                  <a:pos x="hc" y="t"/>
                </a:cxn>
                <a:cxn ang="cd2">
                  <a:pos x="l" y="vc"/>
                </a:cxn>
                <a:cxn ang="cd4">
                  <a:pos x="hc" y="b"/>
                </a:cxn>
                <a:cxn ang="0">
                  <a:pos x="r" y="vc"/>
                </a:cxn>
              </a:cxnLst>
              <a:rect l="l" t="t" r="r" b="b"/>
              <a:pathLst>
                <a:path w="754" h="54">
                  <a:moveTo>
                    <a:pt x="727" y="54"/>
                  </a:moveTo>
                  <a:lnTo>
                    <a:pt x="27" y="54"/>
                  </a:lnTo>
                  <a:cubicBezTo>
                    <a:pt x="12" y="54"/>
                    <a:pt x="0" y="42"/>
                    <a:pt x="0" y="27"/>
                  </a:cubicBezTo>
                  <a:cubicBezTo>
                    <a:pt x="0" y="12"/>
                    <a:pt x="12" y="0"/>
                    <a:pt x="27" y="0"/>
                  </a:cubicBezTo>
                  <a:lnTo>
                    <a:pt x="727" y="0"/>
                  </a:lnTo>
                  <a:cubicBezTo>
                    <a:pt x="742" y="0"/>
                    <a:pt x="754" y="12"/>
                    <a:pt x="754" y="27"/>
                  </a:cubicBezTo>
                  <a:cubicBezTo>
                    <a:pt x="754" y="42"/>
                    <a:pt x="742" y="54"/>
                    <a:pt x="727" y="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1" name="Freeform 80">
              <a:extLst>
                <a:ext uri="{FF2B5EF4-FFF2-40B4-BE49-F238E27FC236}">
                  <a16:creationId xmlns:a16="http://schemas.microsoft.com/office/drawing/2014/main" id="{F0DC4BBB-35E2-8146-988F-2D312C54F8CC}"/>
                </a:ext>
              </a:extLst>
            </p:cNvPr>
            <p:cNvSpPr/>
            <p:nvPr/>
          </p:nvSpPr>
          <p:spPr>
            <a:xfrm>
              <a:off x="5553651" y="4105458"/>
              <a:ext cx="235440" cy="189360"/>
            </a:xfrm>
            <a:custGeom>
              <a:avLst/>
              <a:gdLst/>
              <a:ahLst/>
              <a:cxnLst>
                <a:cxn ang="3cd4">
                  <a:pos x="hc" y="t"/>
                </a:cxn>
                <a:cxn ang="cd2">
                  <a:pos x="l" y="vc"/>
                </a:cxn>
                <a:cxn ang="cd4">
                  <a:pos x="hc" y="b"/>
                </a:cxn>
                <a:cxn ang="0">
                  <a:pos x="r" y="vc"/>
                </a:cxn>
              </a:cxnLst>
              <a:rect l="l" t="t" r="r" b="b"/>
              <a:pathLst>
                <a:path w="655" h="527">
                  <a:moveTo>
                    <a:pt x="347" y="527"/>
                  </a:moveTo>
                  <a:cubicBezTo>
                    <a:pt x="339" y="527"/>
                    <a:pt x="331" y="523"/>
                    <a:pt x="325" y="516"/>
                  </a:cubicBezTo>
                  <a:lnTo>
                    <a:pt x="202" y="353"/>
                  </a:lnTo>
                  <a:lnTo>
                    <a:pt x="47" y="518"/>
                  </a:lnTo>
                  <a:cubicBezTo>
                    <a:pt x="37" y="529"/>
                    <a:pt x="19" y="530"/>
                    <a:pt x="8" y="519"/>
                  </a:cubicBezTo>
                  <a:cubicBezTo>
                    <a:pt x="-3" y="509"/>
                    <a:pt x="-3" y="492"/>
                    <a:pt x="7" y="480"/>
                  </a:cubicBezTo>
                  <a:lnTo>
                    <a:pt x="184" y="292"/>
                  </a:lnTo>
                  <a:cubicBezTo>
                    <a:pt x="189" y="286"/>
                    <a:pt x="197" y="283"/>
                    <a:pt x="205" y="283"/>
                  </a:cubicBezTo>
                  <a:cubicBezTo>
                    <a:pt x="213" y="284"/>
                    <a:pt x="221" y="288"/>
                    <a:pt x="226" y="294"/>
                  </a:cubicBezTo>
                  <a:lnTo>
                    <a:pt x="344" y="450"/>
                  </a:lnTo>
                  <a:lnTo>
                    <a:pt x="604" y="13"/>
                  </a:lnTo>
                  <a:cubicBezTo>
                    <a:pt x="612" y="0"/>
                    <a:pt x="629" y="-4"/>
                    <a:pt x="642" y="4"/>
                  </a:cubicBezTo>
                  <a:cubicBezTo>
                    <a:pt x="655" y="11"/>
                    <a:pt x="659" y="28"/>
                    <a:pt x="651" y="41"/>
                  </a:cubicBezTo>
                  <a:lnTo>
                    <a:pt x="371" y="513"/>
                  </a:lnTo>
                  <a:cubicBezTo>
                    <a:pt x="366" y="521"/>
                    <a:pt x="358" y="526"/>
                    <a:pt x="349" y="527"/>
                  </a:cubicBezTo>
                  <a:cubicBezTo>
                    <a:pt x="348" y="527"/>
                    <a:pt x="348" y="527"/>
                    <a:pt x="347" y="52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2" name="Freeform 81">
              <a:extLst>
                <a:ext uri="{FF2B5EF4-FFF2-40B4-BE49-F238E27FC236}">
                  <a16:creationId xmlns:a16="http://schemas.microsoft.com/office/drawing/2014/main" id="{1C70DBBE-DAA1-8846-AB22-6DE6F8352964}"/>
                </a:ext>
              </a:extLst>
            </p:cNvPr>
            <p:cNvSpPr/>
            <p:nvPr/>
          </p:nvSpPr>
          <p:spPr>
            <a:xfrm>
              <a:off x="5769292" y="4105458"/>
              <a:ext cx="30240" cy="54720"/>
            </a:xfrm>
            <a:custGeom>
              <a:avLst/>
              <a:gdLst/>
              <a:ahLst/>
              <a:cxnLst>
                <a:cxn ang="3cd4">
                  <a:pos x="hc" y="t"/>
                </a:cxn>
                <a:cxn ang="cd2">
                  <a:pos x="l" y="vc"/>
                </a:cxn>
                <a:cxn ang="cd4">
                  <a:pos x="hc" y="b"/>
                </a:cxn>
                <a:cxn ang="0">
                  <a:pos x="r" y="vc"/>
                </a:cxn>
              </a:cxnLst>
              <a:rect l="l" t="t" r="r" b="b"/>
              <a:pathLst>
                <a:path w="85" h="153">
                  <a:moveTo>
                    <a:pt x="58" y="153"/>
                  </a:moveTo>
                  <a:cubicBezTo>
                    <a:pt x="46" y="153"/>
                    <a:pt x="35" y="146"/>
                    <a:pt x="32" y="134"/>
                  </a:cubicBezTo>
                  <a:lnTo>
                    <a:pt x="1" y="35"/>
                  </a:lnTo>
                  <a:cubicBezTo>
                    <a:pt x="-3" y="21"/>
                    <a:pt x="5" y="5"/>
                    <a:pt x="20" y="1"/>
                  </a:cubicBezTo>
                  <a:cubicBezTo>
                    <a:pt x="34" y="-4"/>
                    <a:pt x="49" y="5"/>
                    <a:pt x="54" y="19"/>
                  </a:cubicBezTo>
                  <a:lnTo>
                    <a:pt x="84" y="118"/>
                  </a:lnTo>
                  <a:cubicBezTo>
                    <a:pt x="89" y="132"/>
                    <a:pt x="80" y="147"/>
                    <a:pt x="66" y="152"/>
                  </a:cubicBezTo>
                  <a:cubicBezTo>
                    <a:pt x="63" y="153"/>
                    <a:pt x="61" y="153"/>
                    <a:pt x="58" y="1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3" name="Freeform 82">
              <a:extLst>
                <a:ext uri="{FF2B5EF4-FFF2-40B4-BE49-F238E27FC236}">
                  <a16:creationId xmlns:a16="http://schemas.microsoft.com/office/drawing/2014/main" id="{2BFDDDE8-02DB-594B-A18D-6043E8FCFD94}"/>
                </a:ext>
              </a:extLst>
            </p:cNvPr>
            <p:cNvSpPr/>
            <p:nvPr/>
          </p:nvSpPr>
          <p:spPr>
            <a:xfrm>
              <a:off x="5734012" y="4105458"/>
              <a:ext cx="54720" cy="30240"/>
            </a:xfrm>
            <a:custGeom>
              <a:avLst/>
              <a:gdLst/>
              <a:ahLst/>
              <a:cxnLst>
                <a:cxn ang="3cd4">
                  <a:pos x="hc" y="t"/>
                </a:cxn>
                <a:cxn ang="cd2">
                  <a:pos x="l" y="vc"/>
                </a:cxn>
                <a:cxn ang="cd4">
                  <a:pos x="hc" y="b"/>
                </a:cxn>
                <a:cxn ang="0">
                  <a:pos x="r" y="vc"/>
                </a:cxn>
              </a:cxnLst>
              <a:rect l="l" t="t" r="r" b="b"/>
              <a:pathLst>
                <a:path w="153" h="85">
                  <a:moveTo>
                    <a:pt x="27" y="85"/>
                  </a:moveTo>
                  <a:cubicBezTo>
                    <a:pt x="15" y="85"/>
                    <a:pt x="4" y="77"/>
                    <a:pt x="1" y="65"/>
                  </a:cubicBezTo>
                  <a:cubicBezTo>
                    <a:pt x="-4" y="51"/>
                    <a:pt x="5" y="36"/>
                    <a:pt x="19" y="31"/>
                  </a:cubicBezTo>
                  <a:lnTo>
                    <a:pt x="118" y="1"/>
                  </a:lnTo>
                  <a:cubicBezTo>
                    <a:pt x="132" y="-4"/>
                    <a:pt x="147" y="5"/>
                    <a:pt x="152" y="19"/>
                  </a:cubicBezTo>
                  <a:cubicBezTo>
                    <a:pt x="156" y="34"/>
                    <a:pt x="148" y="49"/>
                    <a:pt x="134" y="53"/>
                  </a:cubicBezTo>
                  <a:lnTo>
                    <a:pt x="35" y="84"/>
                  </a:lnTo>
                  <a:cubicBezTo>
                    <a:pt x="32" y="84"/>
                    <a:pt x="30" y="85"/>
                    <a:pt x="27"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47" name="Group 46">
            <a:extLst>
              <a:ext uri="{FF2B5EF4-FFF2-40B4-BE49-F238E27FC236}">
                <a16:creationId xmlns:a16="http://schemas.microsoft.com/office/drawing/2014/main" id="{5B8FF973-DDCF-BF43-A561-CFCB1DB2FCFA}"/>
              </a:ext>
            </a:extLst>
          </p:cNvPr>
          <p:cNvGrpSpPr/>
          <p:nvPr/>
        </p:nvGrpSpPr>
        <p:grpSpPr>
          <a:xfrm>
            <a:off x="14222771" y="10212685"/>
            <a:ext cx="2185306" cy="2237076"/>
            <a:chOff x="8434769" y="10520005"/>
            <a:chExt cx="2259560" cy="2313091"/>
          </a:xfrm>
        </p:grpSpPr>
        <p:sp>
          <p:nvSpPr>
            <p:cNvPr id="54" name="Freeform 53">
              <a:extLst>
                <a:ext uri="{FF2B5EF4-FFF2-40B4-BE49-F238E27FC236}">
                  <a16:creationId xmlns:a16="http://schemas.microsoft.com/office/drawing/2014/main" id="{AA2006F4-B0BE-DE4F-8340-4B8A3669C2E6}"/>
                </a:ext>
              </a:extLst>
            </p:cNvPr>
            <p:cNvSpPr/>
            <p:nvPr/>
          </p:nvSpPr>
          <p:spPr>
            <a:xfrm>
              <a:off x="8434769" y="11240699"/>
              <a:ext cx="1970897" cy="1592397"/>
            </a:xfrm>
            <a:custGeom>
              <a:avLst/>
              <a:gdLst/>
              <a:ahLst/>
              <a:cxnLst>
                <a:cxn ang="3cd4">
                  <a:pos x="hc" y="t"/>
                </a:cxn>
                <a:cxn ang="cd2">
                  <a:pos x="l" y="vc"/>
                </a:cxn>
                <a:cxn ang="cd4">
                  <a:pos x="hc" y="b"/>
                </a:cxn>
                <a:cxn ang="0">
                  <a:pos x="r" y="vc"/>
                </a:cxn>
              </a:cxnLst>
              <a:rect l="l" t="t" r="r" b="b"/>
              <a:pathLst>
                <a:path w="1032" h="834">
                  <a:moveTo>
                    <a:pt x="767" y="760"/>
                  </a:moveTo>
                  <a:cubicBezTo>
                    <a:pt x="772" y="772"/>
                    <a:pt x="783" y="780"/>
                    <a:pt x="796" y="780"/>
                  </a:cubicBezTo>
                  <a:cubicBezTo>
                    <a:pt x="813" y="780"/>
                    <a:pt x="827" y="766"/>
                    <a:pt x="828" y="749"/>
                  </a:cubicBezTo>
                  <a:cubicBezTo>
                    <a:pt x="828" y="731"/>
                    <a:pt x="830" y="715"/>
                    <a:pt x="832" y="704"/>
                  </a:cubicBezTo>
                  <a:cubicBezTo>
                    <a:pt x="835" y="685"/>
                    <a:pt x="840" y="665"/>
                    <a:pt x="846" y="645"/>
                  </a:cubicBezTo>
                  <a:cubicBezTo>
                    <a:pt x="862" y="591"/>
                    <a:pt x="886" y="560"/>
                    <a:pt x="914" y="524"/>
                  </a:cubicBezTo>
                  <a:cubicBezTo>
                    <a:pt x="920" y="516"/>
                    <a:pt x="927" y="508"/>
                    <a:pt x="934" y="499"/>
                  </a:cubicBezTo>
                  <a:cubicBezTo>
                    <a:pt x="962" y="461"/>
                    <a:pt x="977" y="420"/>
                    <a:pt x="977" y="378"/>
                  </a:cubicBezTo>
                  <a:cubicBezTo>
                    <a:pt x="977" y="306"/>
                    <a:pt x="934" y="237"/>
                    <a:pt x="855" y="185"/>
                  </a:cubicBezTo>
                  <a:cubicBezTo>
                    <a:pt x="774" y="130"/>
                    <a:pt x="665" y="100"/>
                    <a:pt x="548" y="100"/>
                  </a:cubicBezTo>
                  <a:cubicBezTo>
                    <a:pt x="529" y="100"/>
                    <a:pt x="510" y="101"/>
                    <a:pt x="492" y="102"/>
                  </a:cubicBezTo>
                  <a:cubicBezTo>
                    <a:pt x="491" y="102"/>
                    <a:pt x="491" y="102"/>
                    <a:pt x="490" y="102"/>
                  </a:cubicBezTo>
                  <a:cubicBezTo>
                    <a:pt x="476" y="103"/>
                    <a:pt x="344" y="107"/>
                    <a:pt x="298" y="89"/>
                  </a:cubicBezTo>
                  <a:cubicBezTo>
                    <a:pt x="282" y="83"/>
                    <a:pt x="225" y="66"/>
                    <a:pt x="183" y="59"/>
                  </a:cubicBezTo>
                  <a:lnTo>
                    <a:pt x="240" y="128"/>
                  </a:lnTo>
                  <a:cubicBezTo>
                    <a:pt x="245" y="134"/>
                    <a:pt x="247" y="142"/>
                    <a:pt x="246" y="149"/>
                  </a:cubicBezTo>
                  <a:cubicBezTo>
                    <a:pt x="245" y="157"/>
                    <a:pt x="241" y="164"/>
                    <a:pt x="235" y="168"/>
                  </a:cubicBezTo>
                  <a:cubicBezTo>
                    <a:pt x="191" y="200"/>
                    <a:pt x="168" y="233"/>
                    <a:pt x="147" y="262"/>
                  </a:cubicBezTo>
                  <a:cubicBezTo>
                    <a:pt x="124" y="296"/>
                    <a:pt x="101" y="327"/>
                    <a:pt x="58" y="332"/>
                  </a:cubicBezTo>
                  <a:cubicBezTo>
                    <a:pt x="57" y="332"/>
                    <a:pt x="56" y="333"/>
                    <a:pt x="56" y="334"/>
                  </a:cubicBezTo>
                  <a:lnTo>
                    <a:pt x="55" y="431"/>
                  </a:lnTo>
                  <a:cubicBezTo>
                    <a:pt x="55" y="432"/>
                    <a:pt x="55" y="433"/>
                    <a:pt x="56" y="433"/>
                  </a:cubicBezTo>
                  <a:cubicBezTo>
                    <a:pt x="61" y="435"/>
                    <a:pt x="66" y="437"/>
                    <a:pt x="71" y="440"/>
                  </a:cubicBezTo>
                  <a:cubicBezTo>
                    <a:pt x="97" y="450"/>
                    <a:pt x="128" y="463"/>
                    <a:pt x="157" y="496"/>
                  </a:cubicBezTo>
                  <a:cubicBezTo>
                    <a:pt x="162" y="502"/>
                    <a:pt x="182" y="509"/>
                    <a:pt x="196" y="513"/>
                  </a:cubicBezTo>
                  <a:cubicBezTo>
                    <a:pt x="225" y="523"/>
                    <a:pt x="261" y="535"/>
                    <a:pt x="268" y="568"/>
                  </a:cubicBezTo>
                  <a:lnTo>
                    <a:pt x="311" y="759"/>
                  </a:lnTo>
                  <a:cubicBezTo>
                    <a:pt x="314" y="771"/>
                    <a:pt x="325" y="780"/>
                    <a:pt x="337" y="780"/>
                  </a:cubicBezTo>
                  <a:cubicBezTo>
                    <a:pt x="352" y="780"/>
                    <a:pt x="364" y="768"/>
                    <a:pt x="364" y="753"/>
                  </a:cubicBezTo>
                  <a:lnTo>
                    <a:pt x="364" y="635"/>
                  </a:lnTo>
                  <a:cubicBezTo>
                    <a:pt x="364" y="627"/>
                    <a:pt x="368" y="619"/>
                    <a:pt x="374" y="613"/>
                  </a:cubicBezTo>
                  <a:cubicBezTo>
                    <a:pt x="381" y="608"/>
                    <a:pt x="390" y="606"/>
                    <a:pt x="398" y="608"/>
                  </a:cubicBezTo>
                  <a:cubicBezTo>
                    <a:pt x="446" y="620"/>
                    <a:pt x="496" y="626"/>
                    <a:pt x="548" y="626"/>
                  </a:cubicBezTo>
                  <a:cubicBezTo>
                    <a:pt x="598" y="626"/>
                    <a:pt x="647" y="621"/>
                    <a:pt x="693" y="610"/>
                  </a:cubicBezTo>
                  <a:cubicBezTo>
                    <a:pt x="703" y="607"/>
                    <a:pt x="714" y="611"/>
                    <a:pt x="720" y="618"/>
                  </a:cubicBezTo>
                  <a:lnTo>
                    <a:pt x="735" y="635"/>
                  </a:lnTo>
                  <a:cubicBezTo>
                    <a:pt x="748" y="650"/>
                    <a:pt x="757" y="669"/>
                    <a:pt x="759" y="689"/>
                  </a:cubicBezTo>
                  <a:close/>
                  <a:moveTo>
                    <a:pt x="796" y="834"/>
                  </a:moveTo>
                  <a:cubicBezTo>
                    <a:pt x="758" y="834"/>
                    <a:pt x="725" y="810"/>
                    <a:pt x="714" y="774"/>
                  </a:cubicBezTo>
                  <a:cubicBezTo>
                    <a:pt x="713" y="773"/>
                    <a:pt x="713" y="771"/>
                    <a:pt x="713" y="769"/>
                  </a:cubicBezTo>
                  <a:lnTo>
                    <a:pt x="704" y="695"/>
                  </a:lnTo>
                  <a:cubicBezTo>
                    <a:pt x="703" y="686"/>
                    <a:pt x="700" y="678"/>
                    <a:pt x="694" y="671"/>
                  </a:cubicBezTo>
                  <a:lnTo>
                    <a:pt x="690" y="667"/>
                  </a:lnTo>
                  <a:cubicBezTo>
                    <a:pt x="644" y="676"/>
                    <a:pt x="597" y="681"/>
                    <a:pt x="548" y="681"/>
                  </a:cubicBezTo>
                  <a:cubicBezTo>
                    <a:pt x="504" y="681"/>
                    <a:pt x="461" y="677"/>
                    <a:pt x="419" y="669"/>
                  </a:cubicBezTo>
                  <a:lnTo>
                    <a:pt x="419" y="753"/>
                  </a:lnTo>
                  <a:cubicBezTo>
                    <a:pt x="419" y="798"/>
                    <a:pt x="382" y="834"/>
                    <a:pt x="337" y="834"/>
                  </a:cubicBezTo>
                  <a:cubicBezTo>
                    <a:pt x="299" y="834"/>
                    <a:pt x="266" y="808"/>
                    <a:pt x="257" y="771"/>
                  </a:cubicBezTo>
                  <a:lnTo>
                    <a:pt x="214" y="580"/>
                  </a:lnTo>
                  <a:cubicBezTo>
                    <a:pt x="210" y="575"/>
                    <a:pt x="190" y="569"/>
                    <a:pt x="179" y="565"/>
                  </a:cubicBezTo>
                  <a:cubicBezTo>
                    <a:pt x="155" y="558"/>
                    <a:pt x="131" y="550"/>
                    <a:pt x="116" y="532"/>
                  </a:cubicBezTo>
                  <a:cubicBezTo>
                    <a:pt x="95" y="509"/>
                    <a:pt x="72" y="499"/>
                    <a:pt x="50" y="490"/>
                  </a:cubicBezTo>
                  <a:cubicBezTo>
                    <a:pt x="45" y="488"/>
                    <a:pt x="39" y="486"/>
                    <a:pt x="33" y="483"/>
                  </a:cubicBezTo>
                  <a:cubicBezTo>
                    <a:pt x="13" y="474"/>
                    <a:pt x="0" y="453"/>
                    <a:pt x="0" y="431"/>
                  </a:cubicBezTo>
                  <a:lnTo>
                    <a:pt x="1" y="334"/>
                  </a:lnTo>
                  <a:cubicBezTo>
                    <a:pt x="2" y="305"/>
                    <a:pt x="23" y="281"/>
                    <a:pt x="52" y="278"/>
                  </a:cubicBezTo>
                  <a:cubicBezTo>
                    <a:pt x="70" y="276"/>
                    <a:pt x="81" y="261"/>
                    <a:pt x="102" y="231"/>
                  </a:cubicBezTo>
                  <a:cubicBezTo>
                    <a:pt x="120" y="206"/>
                    <a:pt x="143" y="174"/>
                    <a:pt x="180" y="142"/>
                  </a:cubicBezTo>
                  <a:lnTo>
                    <a:pt x="122" y="71"/>
                  </a:lnTo>
                  <a:cubicBezTo>
                    <a:pt x="110" y="56"/>
                    <a:pt x="109" y="35"/>
                    <a:pt x="120" y="19"/>
                  </a:cubicBezTo>
                  <a:cubicBezTo>
                    <a:pt x="131" y="4"/>
                    <a:pt x="149" y="-3"/>
                    <a:pt x="166" y="1"/>
                  </a:cubicBezTo>
                  <a:cubicBezTo>
                    <a:pt x="215" y="6"/>
                    <a:pt x="298" y="31"/>
                    <a:pt x="317" y="38"/>
                  </a:cubicBezTo>
                  <a:cubicBezTo>
                    <a:pt x="344" y="48"/>
                    <a:pt x="436" y="49"/>
                    <a:pt x="488" y="48"/>
                  </a:cubicBezTo>
                  <a:cubicBezTo>
                    <a:pt x="508" y="46"/>
                    <a:pt x="528" y="45"/>
                    <a:pt x="548" y="45"/>
                  </a:cubicBezTo>
                  <a:cubicBezTo>
                    <a:pt x="675" y="45"/>
                    <a:pt x="795" y="78"/>
                    <a:pt x="886" y="139"/>
                  </a:cubicBezTo>
                  <a:cubicBezTo>
                    <a:pt x="980" y="202"/>
                    <a:pt x="1032" y="287"/>
                    <a:pt x="1032" y="378"/>
                  </a:cubicBezTo>
                  <a:cubicBezTo>
                    <a:pt x="1032" y="431"/>
                    <a:pt x="1013" y="485"/>
                    <a:pt x="978" y="531"/>
                  </a:cubicBezTo>
                  <a:cubicBezTo>
                    <a:pt x="970" y="541"/>
                    <a:pt x="964" y="550"/>
                    <a:pt x="957" y="558"/>
                  </a:cubicBezTo>
                  <a:cubicBezTo>
                    <a:pt x="929" y="593"/>
                    <a:pt x="911" y="617"/>
                    <a:pt x="898" y="661"/>
                  </a:cubicBezTo>
                  <a:cubicBezTo>
                    <a:pt x="893" y="678"/>
                    <a:pt x="889" y="696"/>
                    <a:pt x="886" y="714"/>
                  </a:cubicBezTo>
                  <a:cubicBezTo>
                    <a:pt x="885" y="720"/>
                    <a:pt x="883" y="731"/>
                    <a:pt x="882" y="752"/>
                  </a:cubicBezTo>
                  <a:cubicBezTo>
                    <a:pt x="880" y="798"/>
                    <a:pt x="842" y="834"/>
                    <a:pt x="796" y="83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AE85F9D9-EC63-144B-91DD-E22EC3DC79EC}"/>
                </a:ext>
              </a:extLst>
            </p:cNvPr>
            <p:cNvSpPr/>
            <p:nvPr/>
          </p:nvSpPr>
          <p:spPr>
            <a:xfrm>
              <a:off x="10258475" y="11506417"/>
              <a:ext cx="435854" cy="302039"/>
            </a:xfrm>
            <a:custGeom>
              <a:avLst/>
              <a:gdLst/>
              <a:ahLst/>
              <a:cxnLst>
                <a:cxn ang="3cd4">
                  <a:pos x="hc" y="t"/>
                </a:cxn>
                <a:cxn ang="cd2">
                  <a:pos x="l" y="vc"/>
                </a:cxn>
                <a:cxn ang="cd4">
                  <a:pos x="hc" y="b"/>
                </a:cxn>
                <a:cxn ang="0">
                  <a:pos x="r" y="vc"/>
                </a:cxn>
              </a:cxnLst>
              <a:rect l="l" t="t" r="r" b="b"/>
              <a:pathLst>
                <a:path w="229" h="159">
                  <a:moveTo>
                    <a:pt x="120" y="41"/>
                  </a:moveTo>
                  <a:close/>
                  <a:moveTo>
                    <a:pt x="103" y="35"/>
                  </a:moveTo>
                  <a:cubicBezTo>
                    <a:pt x="103" y="35"/>
                    <a:pt x="102" y="35"/>
                    <a:pt x="101" y="35"/>
                  </a:cubicBezTo>
                  <a:cubicBezTo>
                    <a:pt x="95" y="36"/>
                    <a:pt x="91" y="39"/>
                    <a:pt x="88" y="45"/>
                  </a:cubicBezTo>
                  <a:cubicBezTo>
                    <a:pt x="85" y="53"/>
                    <a:pt x="84" y="59"/>
                    <a:pt x="87" y="62"/>
                  </a:cubicBezTo>
                  <a:cubicBezTo>
                    <a:pt x="91" y="67"/>
                    <a:pt x="100" y="70"/>
                    <a:pt x="111" y="71"/>
                  </a:cubicBezTo>
                  <a:cubicBezTo>
                    <a:pt x="113" y="69"/>
                    <a:pt x="116" y="65"/>
                    <a:pt x="117" y="62"/>
                  </a:cubicBezTo>
                  <a:cubicBezTo>
                    <a:pt x="121" y="55"/>
                    <a:pt x="122" y="48"/>
                    <a:pt x="120" y="40"/>
                  </a:cubicBezTo>
                  <a:cubicBezTo>
                    <a:pt x="118" y="38"/>
                    <a:pt x="111" y="35"/>
                    <a:pt x="103" y="35"/>
                  </a:cubicBezTo>
                  <a:close/>
                  <a:moveTo>
                    <a:pt x="18" y="159"/>
                  </a:moveTo>
                  <a:cubicBezTo>
                    <a:pt x="10" y="159"/>
                    <a:pt x="3" y="153"/>
                    <a:pt x="1" y="146"/>
                  </a:cubicBezTo>
                  <a:cubicBezTo>
                    <a:pt x="-2" y="136"/>
                    <a:pt x="4" y="127"/>
                    <a:pt x="13" y="124"/>
                  </a:cubicBezTo>
                  <a:cubicBezTo>
                    <a:pt x="27" y="120"/>
                    <a:pt x="53" y="111"/>
                    <a:pt x="77" y="98"/>
                  </a:cubicBezTo>
                  <a:cubicBezTo>
                    <a:pt x="70" y="94"/>
                    <a:pt x="64" y="89"/>
                    <a:pt x="60" y="84"/>
                  </a:cubicBezTo>
                  <a:cubicBezTo>
                    <a:pt x="52" y="74"/>
                    <a:pt x="45" y="57"/>
                    <a:pt x="56" y="31"/>
                  </a:cubicBezTo>
                  <a:cubicBezTo>
                    <a:pt x="65" y="10"/>
                    <a:pt x="83" y="-1"/>
                    <a:pt x="106" y="0"/>
                  </a:cubicBezTo>
                  <a:cubicBezTo>
                    <a:pt x="125" y="1"/>
                    <a:pt x="147" y="11"/>
                    <a:pt x="153" y="28"/>
                  </a:cubicBezTo>
                  <a:cubicBezTo>
                    <a:pt x="158" y="43"/>
                    <a:pt x="157" y="59"/>
                    <a:pt x="151" y="73"/>
                  </a:cubicBezTo>
                  <a:cubicBezTo>
                    <a:pt x="171" y="72"/>
                    <a:pt x="192" y="70"/>
                    <a:pt x="209" y="67"/>
                  </a:cubicBezTo>
                  <a:cubicBezTo>
                    <a:pt x="218" y="65"/>
                    <a:pt x="228" y="71"/>
                    <a:pt x="229" y="80"/>
                  </a:cubicBezTo>
                  <a:cubicBezTo>
                    <a:pt x="231" y="90"/>
                    <a:pt x="225" y="99"/>
                    <a:pt x="215" y="101"/>
                  </a:cubicBezTo>
                  <a:cubicBezTo>
                    <a:pt x="214" y="101"/>
                    <a:pt x="186" y="107"/>
                    <a:pt x="153" y="108"/>
                  </a:cubicBezTo>
                  <a:cubicBezTo>
                    <a:pt x="143" y="109"/>
                    <a:pt x="133" y="109"/>
                    <a:pt x="124" y="108"/>
                  </a:cubicBezTo>
                  <a:cubicBezTo>
                    <a:pt x="111" y="119"/>
                    <a:pt x="94" y="129"/>
                    <a:pt x="74" y="139"/>
                  </a:cubicBezTo>
                  <a:cubicBezTo>
                    <a:pt x="47" y="151"/>
                    <a:pt x="24" y="158"/>
                    <a:pt x="23" y="158"/>
                  </a:cubicBezTo>
                  <a:cubicBezTo>
                    <a:pt x="21" y="158"/>
                    <a:pt x="20" y="159"/>
                    <a:pt x="18" y="15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C003626E-5F29-464F-A15F-3681BA350762}"/>
                </a:ext>
              </a:extLst>
            </p:cNvPr>
            <p:cNvSpPr/>
            <p:nvPr/>
          </p:nvSpPr>
          <p:spPr>
            <a:xfrm>
              <a:off x="8836214" y="11747284"/>
              <a:ext cx="110875" cy="112787"/>
            </a:xfrm>
            <a:custGeom>
              <a:avLst/>
              <a:gdLst/>
              <a:ahLst/>
              <a:cxnLst>
                <a:cxn ang="3cd4">
                  <a:pos x="hc" y="t"/>
                </a:cxn>
                <a:cxn ang="cd2">
                  <a:pos x="l" y="vc"/>
                </a:cxn>
                <a:cxn ang="cd4">
                  <a:pos x="hc" y="b"/>
                </a:cxn>
                <a:cxn ang="0">
                  <a:pos x="r" y="vc"/>
                </a:cxn>
              </a:cxnLst>
              <a:rect l="l" t="t" r="r" b="b"/>
              <a:pathLst>
                <a:path w="59" h="60">
                  <a:moveTo>
                    <a:pt x="0" y="30"/>
                  </a:moveTo>
                  <a:cubicBezTo>
                    <a:pt x="0" y="14"/>
                    <a:pt x="13" y="0"/>
                    <a:pt x="30" y="0"/>
                  </a:cubicBezTo>
                  <a:cubicBezTo>
                    <a:pt x="46" y="0"/>
                    <a:pt x="59" y="14"/>
                    <a:pt x="59" y="30"/>
                  </a:cubicBezTo>
                  <a:cubicBezTo>
                    <a:pt x="59" y="46"/>
                    <a:pt x="46" y="60"/>
                    <a:pt x="30" y="60"/>
                  </a:cubicBezTo>
                  <a:cubicBezTo>
                    <a:pt x="13" y="60"/>
                    <a:pt x="0" y="46"/>
                    <a:pt x="0" y="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68E92356-E28D-7C42-9CE1-425E40D9627E}"/>
                </a:ext>
              </a:extLst>
            </p:cNvPr>
            <p:cNvSpPr/>
            <p:nvPr/>
          </p:nvSpPr>
          <p:spPr>
            <a:xfrm>
              <a:off x="9323682" y="11538915"/>
              <a:ext cx="483645" cy="147196"/>
            </a:xfrm>
            <a:custGeom>
              <a:avLst/>
              <a:gdLst/>
              <a:ahLst/>
              <a:cxnLst>
                <a:cxn ang="3cd4">
                  <a:pos x="hc" y="t"/>
                </a:cxn>
                <a:cxn ang="cd2">
                  <a:pos x="l" y="vc"/>
                </a:cxn>
                <a:cxn ang="cd4">
                  <a:pos x="hc" y="b"/>
                </a:cxn>
                <a:cxn ang="0">
                  <a:pos x="r" y="vc"/>
                </a:cxn>
              </a:cxnLst>
              <a:rect l="l" t="t" r="r" b="b"/>
              <a:pathLst>
                <a:path w="254" h="78">
                  <a:moveTo>
                    <a:pt x="226" y="78"/>
                  </a:moveTo>
                  <a:cubicBezTo>
                    <a:pt x="223" y="78"/>
                    <a:pt x="221" y="78"/>
                    <a:pt x="218" y="77"/>
                  </a:cubicBezTo>
                  <a:cubicBezTo>
                    <a:pt x="182" y="66"/>
                    <a:pt x="156" y="60"/>
                    <a:pt x="115" y="55"/>
                  </a:cubicBezTo>
                  <a:cubicBezTo>
                    <a:pt x="98" y="53"/>
                    <a:pt x="52" y="55"/>
                    <a:pt x="32" y="58"/>
                  </a:cubicBezTo>
                  <a:cubicBezTo>
                    <a:pt x="17" y="61"/>
                    <a:pt x="3" y="51"/>
                    <a:pt x="0" y="36"/>
                  </a:cubicBezTo>
                  <a:cubicBezTo>
                    <a:pt x="-2" y="21"/>
                    <a:pt x="8" y="7"/>
                    <a:pt x="23" y="4"/>
                  </a:cubicBezTo>
                  <a:cubicBezTo>
                    <a:pt x="47" y="0"/>
                    <a:pt x="99" y="-2"/>
                    <a:pt x="122" y="1"/>
                  </a:cubicBezTo>
                  <a:cubicBezTo>
                    <a:pt x="166" y="6"/>
                    <a:pt x="195" y="13"/>
                    <a:pt x="234" y="25"/>
                  </a:cubicBezTo>
                  <a:cubicBezTo>
                    <a:pt x="248" y="29"/>
                    <a:pt x="257" y="45"/>
                    <a:pt x="252" y="59"/>
                  </a:cubicBezTo>
                  <a:cubicBezTo>
                    <a:pt x="249" y="71"/>
                    <a:pt x="238" y="78"/>
                    <a:pt x="226" y="7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8054831C-BBD5-9742-817F-296A2BE0F9AE}"/>
                </a:ext>
              </a:extLst>
            </p:cNvPr>
            <p:cNvSpPr/>
            <p:nvPr/>
          </p:nvSpPr>
          <p:spPr>
            <a:xfrm>
              <a:off x="9317947" y="10520005"/>
              <a:ext cx="693926" cy="693926"/>
            </a:xfrm>
            <a:custGeom>
              <a:avLst/>
              <a:gdLst/>
              <a:ahLst/>
              <a:cxnLst>
                <a:cxn ang="3cd4">
                  <a:pos x="hc" y="t"/>
                </a:cxn>
                <a:cxn ang="cd2">
                  <a:pos x="l" y="vc"/>
                </a:cxn>
                <a:cxn ang="cd4">
                  <a:pos x="hc" y="b"/>
                </a:cxn>
                <a:cxn ang="0">
                  <a:pos x="r" y="vc"/>
                </a:cxn>
              </a:cxnLst>
              <a:rect l="l" t="t" r="r" b="b"/>
              <a:pathLst>
                <a:path w="364" h="364">
                  <a:moveTo>
                    <a:pt x="223" y="28"/>
                  </a:moveTo>
                  <a:cubicBezTo>
                    <a:pt x="138" y="5"/>
                    <a:pt x="50" y="56"/>
                    <a:pt x="28" y="141"/>
                  </a:cubicBezTo>
                  <a:cubicBezTo>
                    <a:pt x="5" y="227"/>
                    <a:pt x="56" y="314"/>
                    <a:pt x="141" y="337"/>
                  </a:cubicBezTo>
                  <a:cubicBezTo>
                    <a:pt x="226" y="360"/>
                    <a:pt x="314" y="309"/>
                    <a:pt x="337" y="224"/>
                  </a:cubicBezTo>
                  <a:cubicBezTo>
                    <a:pt x="359" y="138"/>
                    <a:pt x="308" y="50"/>
                    <a:pt x="223" y="28"/>
                  </a:cubicBezTo>
                  <a:close/>
                  <a:moveTo>
                    <a:pt x="135" y="358"/>
                  </a:moveTo>
                  <a:cubicBezTo>
                    <a:pt x="88" y="346"/>
                    <a:pt x="49" y="316"/>
                    <a:pt x="24" y="274"/>
                  </a:cubicBezTo>
                  <a:cubicBezTo>
                    <a:pt x="0" y="232"/>
                    <a:pt x="-6" y="183"/>
                    <a:pt x="6" y="136"/>
                  </a:cubicBezTo>
                  <a:cubicBezTo>
                    <a:pt x="18" y="89"/>
                    <a:pt x="49" y="49"/>
                    <a:pt x="91" y="25"/>
                  </a:cubicBezTo>
                  <a:cubicBezTo>
                    <a:pt x="133" y="0"/>
                    <a:pt x="182" y="-6"/>
                    <a:pt x="229" y="6"/>
                  </a:cubicBezTo>
                  <a:cubicBezTo>
                    <a:pt x="276" y="19"/>
                    <a:pt x="315" y="49"/>
                    <a:pt x="340" y="91"/>
                  </a:cubicBezTo>
                  <a:cubicBezTo>
                    <a:pt x="364" y="133"/>
                    <a:pt x="371" y="182"/>
                    <a:pt x="358" y="229"/>
                  </a:cubicBezTo>
                  <a:cubicBezTo>
                    <a:pt x="346" y="276"/>
                    <a:pt x="316" y="316"/>
                    <a:pt x="273" y="340"/>
                  </a:cubicBezTo>
                  <a:cubicBezTo>
                    <a:pt x="231" y="364"/>
                    <a:pt x="182" y="371"/>
                    <a:pt x="135" y="35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ABC26FCF-96F1-2242-8741-F334AC541F63}"/>
                </a:ext>
              </a:extLst>
            </p:cNvPr>
            <p:cNvSpPr/>
            <p:nvPr/>
          </p:nvSpPr>
          <p:spPr>
            <a:xfrm>
              <a:off x="9400148" y="10604117"/>
              <a:ext cx="531436" cy="531436"/>
            </a:xfrm>
            <a:custGeom>
              <a:avLst/>
              <a:gdLst/>
              <a:ahLst/>
              <a:cxnLst>
                <a:cxn ang="3cd4">
                  <a:pos x="hc" y="t"/>
                </a:cxn>
                <a:cxn ang="cd2">
                  <a:pos x="l" y="vc"/>
                </a:cxn>
                <a:cxn ang="cd4">
                  <a:pos x="hc" y="b"/>
                </a:cxn>
                <a:cxn ang="0">
                  <a:pos x="r" y="vc"/>
                </a:cxn>
              </a:cxnLst>
              <a:rect l="l" t="t" r="r" b="b"/>
              <a:pathLst>
                <a:path w="279" h="279">
                  <a:moveTo>
                    <a:pt x="169" y="27"/>
                  </a:moveTo>
                  <a:cubicBezTo>
                    <a:pt x="107" y="10"/>
                    <a:pt x="43" y="47"/>
                    <a:pt x="26" y="110"/>
                  </a:cubicBezTo>
                  <a:cubicBezTo>
                    <a:pt x="10" y="172"/>
                    <a:pt x="47" y="236"/>
                    <a:pt x="109" y="253"/>
                  </a:cubicBezTo>
                  <a:cubicBezTo>
                    <a:pt x="172" y="269"/>
                    <a:pt x="236" y="232"/>
                    <a:pt x="252" y="170"/>
                  </a:cubicBezTo>
                  <a:cubicBezTo>
                    <a:pt x="269" y="107"/>
                    <a:pt x="232" y="43"/>
                    <a:pt x="169" y="27"/>
                  </a:cubicBezTo>
                  <a:close/>
                  <a:moveTo>
                    <a:pt x="104" y="274"/>
                  </a:moveTo>
                  <a:cubicBezTo>
                    <a:pt x="29" y="255"/>
                    <a:pt x="-15" y="178"/>
                    <a:pt x="5" y="104"/>
                  </a:cubicBezTo>
                  <a:cubicBezTo>
                    <a:pt x="24" y="30"/>
                    <a:pt x="101" y="-15"/>
                    <a:pt x="175" y="5"/>
                  </a:cubicBezTo>
                  <a:cubicBezTo>
                    <a:pt x="249" y="25"/>
                    <a:pt x="294" y="101"/>
                    <a:pt x="274" y="175"/>
                  </a:cubicBezTo>
                  <a:cubicBezTo>
                    <a:pt x="254" y="250"/>
                    <a:pt x="178" y="294"/>
                    <a:pt x="104" y="27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A20D41D4-899B-054C-BC6D-445A65AFBD9D}"/>
                </a:ext>
              </a:extLst>
            </p:cNvPr>
            <p:cNvSpPr/>
            <p:nvPr/>
          </p:nvSpPr>
          <p:spPr>
            <a:xfrm>
              <a:off x="9579837" y="10760877"/>
              <a:ext cx="170136" cy="212192"/>
            </a:xfrm>
            <a:custGeom>
              <a:avLst/>
              <a:gdLst/>
              <a:ahLst/>
              <a:cxnLst>
                <a:cxn ang="3cd4">
                  <a:pos x="hc" y="t"/>
                </a:cxn>
                <a:cxn ang="cd2">
                  <a:pos x="l" y="vc"/>
                </a:cxn>
                <a:cxn ang="cd4">
                  <a:pos x="hc" y="b"/>
                </a:cxn>
                <a:cxn ang="0">
                  <a:pos x="r" y="vc"/>
                </a:cxn>
              </a:cxnLst>
              <a:rect l="l" t="t" r="r" b="b"/>
              <a:pathLst>
                <a:path w="90" h="112">
                  <a:moveTo>
                    <a:pt x="28" y="110"/>
                  </a:moveTo>
                  <a:cubicBezTo>
                    <a:pt x="19" y="108"/>
                    <a:pt x="10" y="104"/>
                    <a:pt x="2" y="97"/>
                  </a:cubicBezTo>
                  <a:cubicBezTo>
                    <a:pt x="-1" y="95"/>
                    <a:pt x="-1" y="91"/>
                    <a:pt x="1" y="88"/>
                  </a:cubicBezTo>
                  <a:cubicBezTo>
                    <a:pt x="3" y="86"/>
                    <a:pt x="7" y="85"/>
                    <a:pt x="10" y="87"/>
                  </a:cubicBezTo>
                  <a:cubicBezTo>
                    <a:pt x="23" y="98"/>
                    <a:pt x="38" y="102"/>
                    <a:pt x="49" y="98"/>
                  </a:cubicBezTo>
                  <a:cubicBezTo>
                    <a:pt x="54" y="96"/>
                    <a:pt x="58" y="92"/>
                    <a:pt x="60" y="86"/>
                  </a:cubicBezTo>
                  <a:cubicBezTo>
                    <a:pt x="62" y="79"/>
                    <a:pt x="51" y="70"/>
                    <a:pt x="41" y="61"/>
                  </a:cubicBezTo>
                  <a:cubicBezTo>
                    <a:pt x="35" y="55"/>
                    <a:pt x="29" y="50"/>
                    <a:pt x="24" y="44"/>
                  </a:cubicBezTo>
                  <a:cubicBezTo>
                    <a:pt x="18" y="36"/>
                    <a:pt x="16" y="29"/>
                    <a:pt x="18" y="22"/>
                  </a:cubicBezTo>
                  <a:cubicBezTo>
                    <a:pt x="21" y="12"/>
                    <a:pt x="28" y="5"/>
                    <a:pt x="38" y="2"/>
                  </a:cubicBezTo>
                  <a:cubicBezTo>
                    <a:pt x="52" y="-3"/>
                    <a:pt x="72" y="1"/>
                    <a:pt x="88" y="14"/>
                  </a:cubicBezTo>
                  <a:cubicBezTo>
                    <a:pt x="90" y="16"/>
                    <a:pt x="91" y="20"/>
                    <a:pt x="89" y="23"/>
                  </a:cubicBezTo>
                  <a:cubicBezTo>
                    <a:pt x="87" y="25"/>
                    <a:pt x="83" y="26"/>
                    <a:pt x="80" y="24"/>
                  </a:cubicBezTo>
                  <a:cubicBezTo>
                    <a:pt x="67" y="14"/>
                    <a:pt x="52" y="10"/>
                    <a:pt x="42" y="14"/>
                  </a:cubicBezTo>
                  <a:cubicBezTo>
                    <a:pt x="36" y="16"/>
                    <a:pt x="32" y="20"/>
                    <a:pt x="30" y="26"/>
                  </a:cubicBezTo>
                  <a:cubicBezTo>
                    <a:pt x="29" y="33"/>
                    <a:pt x="39" y="42"/>
                    <a:pt x="49" y="51"/>
                  </a:cubicBezTo>
                  <a:cubicBezTo>
                    <a:pt x="55" y="56"/>
                    <a:pt x="62" y="62"/>
                    <a:pt x="66" y="68"/>
                  </a:cubicBezTo>
                  <a:cubicBezTo>
                    <a:pt x="72" y="76"/>
                    <a:pt x="74" y="83"/>
                    <a:pt x="72" y="90"/>
                  </a:cubicBezTo>
                  <a:cubicBezTo>
                    <a:pt x="69" y="100"/>
                    <a:pt x="62" y="107"/>
                    <a:pt x="53" y="110"/>
                  </a:cubicBezTo>
                  <a:cubicBezTo>
                    <a:pt x="45" y="113"/>
                    <a:pt x="37" y="113"/>
                    <a:pt x="28" y="11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1" name="Freeform 60">
              <a:extLst>
                <a:ext uri="{FF2B5EF4-FFF2-40B4-BE49-F238E27FC236}">
                  <a16:creationId xmlns:a16="http://schemas.microsoft.com/office/drawing/2014/main" id="{E87F8FC5-A255-6849-A07B-315AA748D88F}"/>
                </a:ext>
              </a:extLst>
            </p:cNvPr>
            <p:cNvSpPr/>
            <p:nvPr/>
          </p:nvSpPr>
          <p:spPr>
            <a:xfrm>
              <a:off x="9686894" y="10707351"/>
              <a:ext cx="28675" cy="43968"/>
            </a:xfrm>
            <a:custGeom>
              <a:avLst/>
              <a:gdLst/>
              <a:ahLst/>
              <a:cxnLst>
                <a:cxn ang="3cd4">
                  <a:pos x="hc" y="t"/>
                </a:cxn>
                <a:cxn ang="cd2">
                  <a:pos x="l" y="vc"/>
                </a:cxn>
                <a:cxn ang="cd4">
                  <a:pos x="hc" y="b"/>
                </a:cxn>
                <a:cxn ang="0">
                  <a:pos x="r" y="vc"/>
                </a:cxn>
              </a:cxnLst>
              <a:rect l="l" t="t" r="r" b="b"/>
              <a:pathLst>
                <a:path w="16" h="24">
                  <a:moveTo>
                    <a:pt x="5" y="24"/>
                  </a:moveTo>
                  <a:cubicBezTo>
                    <a:pt x="1" y="23"/>
                    <a:pt x="-1" y="19"/>
                    <a:pt x="0" y="16"/>
                  </a:cubicBezTo>
                  <a:lnTo>
                    <a:pt x="3" y="5"/>
                  </a:lnTo>
                  <a:cubicBezTo>
                    <a:pt x="4" y="2"/>
                    <a:pt x="8" y="0"/>
                    <a:pt x="11" y="0"/>
                  </a:cubicBezTo>
                  <a:cubicBezTo>
                    <a:pt x="14" y="1"/>
                    <a:pt x="16" y="5"/>
                    <a:pt x="15" y="8"/>
                  </a:cubicBezTo>
                  <a:lnTo>
                    <a:pt x="12" y="19"/>
                  </a:lnTo>
                  <a:cubicBezTo>
                    <a:pt x="12" y="23"/>
                    <a:pt x="8" y="25"/>
                    <a:pt x="5" y="2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D3B26106-E08B-2C44-8616-6085120736AC}"/>
                </a:ext>
              </a:extLst>
            </p:cNvPr>
            <p:cNvSpPr/>
            <p:nvPr/>
          </p:nvSpPr>
          <p:spPr>
            <a:xfrm>
              <a:off x="9614252" y="10982627"/>
              <a:ext cx="28675" cy="43968"/>
            </a:xfrm>
            <a:custGeom>
              <a:avLst/>
              <a:gdLst/>
              <a:ahLst/>
              <a:cxnLst>
                <a:cxn ang="3cd4">
                  <a:pos x="hc" y="t"/>
                </a:cxn>
                <a:cxn ang="cd2">
                  <a:pos x="l" y="vc"/>
                </a:cxn>
                <a:cxn ang="cd4">
                  <a:pos x="hc" y="b"/>
                </a:cxn>
                <a:cxn ang="0">
                  <a:pos x="r" y="vc"/>
                </a:cxn>
              </a:cxnLst>
              <a:rect l="l" t="t" r="r" b="b"/>
              <a:pathLst>
                <a:path w="16" h="24">
                  <a:moveTo>
                    <a:pt x="5" y="23"/>
                  </a:moveTo>
                  <a:cubicBezTo>
                    <a:pt x="1" y="22"/>
                    <a:pt x="-1" y="19"/>
                    <a:pt x="0" y="15"/>
                  </a:cubicBezTo>
                  <a:lnTo>
                    <a:pt x="3" y="4"/>
                  </a:lnTo>
                  <a:cubicBezTo>
                    <a:pt x="4" y="1"/>
                    <a:pt x="7" y="-1"/>
                    <a:pt x="11" y="0"/>
                  </a:cubicBezTo>
                  <a:cubicBezTo>
                    <a:pt x="14" y="1"/>
                    <a:pt x="16" y="4"/>
                    <a:pt x="15" y="8"/>
                  </a:cubicBezTo>
                  <a:lnTo>
                    <a:pt x="12" y="19"/>
                  </a:lnTo>
                  <a:cubicBezTo>
                    <a:pt x="12" y="22"/>
                    <a:pt x="8" y="24"/>
                    <a:pt x="5" y="2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63" name="Group 62">
            <a:extLst>
              <a:ext uri="{FF2B5EF4-FFF2-40B4-BE49-F238E27FC236}">
                <a16:creationId xmlns:a16="http://schemas.microsoft.com/office/drawing/2014/main" id="{37A6396A-6024-8944-829A-B7C9DB4B4A40}"/>
              </a:ext>
            </a:extLst>
          </p:cNvPr>
          <p:cNvGrpSpPr/>
          <p:nvPr/>
        </p:nvGrpSpPr>
        <p:grpSpPr>
          <a:xfrm>
            <a:off x="8103833" y="10296925"/>
            <a:ext cx="1942178" cy="1957556"/>
            <a:chOff x="1252732" y="18285098"/>
            <a:chExt cx="1689891" cy="1703272"/>
          </a:xfrm>
        </p:grpSpPr>
        <p:sp>
          <p:nvSpPr>
            <p:cNvPr id="64" name="Freeform 63">
              <a:extLst>
                <a:ext uri="{FF2B5EF4-FFF2-40B4-BE49-F238E27FC236}">
                  <a16:creationId xmlns:a16="http://schemas.microsoft.com/office/drawing/2014/main" id="{EF554875-E5AE-794D-8298-B6565514C8D6}"/>
                </a:ext>
              </a:extLst>
            </p:cNvPr>
            <p:cNvSpPr/>
            <p:nvPr/>
          </p:nvSpPr>
          <p:spPr>
            <a:xfrm>
              <a:off x="1252732" y="18917851"/>
              <a:ext cx="1689891" cy="1070519"/>
            </a:xfrm>
            <a:custGeom>
              <a:avLst/>
              <a:gdLst/>
              <a:ahLst/>
              <a:cxnLst>
                <a:cxn ang="3cd4">
                  <a:pos x="hc" y="t"/>
                </a:cxn>
                <a:cxn ang="cd2">
                  <a:pos x="l" y="vc"/>
                </a:cxn>
                <a:cxn ang="cd4">
                  <a:pos x="hc" y="b"/>
                </a:cxn>
                <a:cxn ang="0">
                  <a:pos x="r" y="vc"/>
                </a:cxn>
              </a:cxnLst>
              <a:rect l="l" t="t" r="r" b="b"/>
              <a:pathLst>
                <a:path w="885" h="561">
                  <a:moveTo>
                    <a:pt x="849" y="41"/>
                  </a:moveTo>
                  <a:close/>
                  <a:moveTo>
                    <a:pt x="849" y="561"/>
                  </a:moveTo>
                  <a:lnTo>
                    <a:pt x="36" y="561"/>
                  </a:lnTo>
                  <a:cubicBezTo>
                    <a:pt x="16" y="561"/>
                    <a:pt x="0" y="546"/>
                    <a:pt x="0" y="526"/>
                  </a:cubicBezTo>
                  <a:lnTo>
                    <a:pt x="0" y="35"/>
                  </a:lnTo>
                  <a:cubicBezTo>
                    <a:pt x="0" y="15"/>
                    <a:pt x="16" y="0"/>
                    <a:pt x="36" y="0"/>
                  </a:cubicBezTo>
                  <a:lnTo>
                    <a:pt x="159" y="0"/>
                  </a:lnTo>
                  <a:cubicBezTo>
                    <a:pt x="170" y="0"/>
                    <a:pt x="179" y="9"/>
                    <a:pt x="179" y="20"/>
                  </a:cubicBezTo>
                  <a:cubicBezTo>
                    <a:pt x="179" y="32"/>
                    <a:pt x="170" y="41"/>
                    <a:pt x="159" y="41"/>
                  </a:cubicBezTo>
                  <a:lnTo>
                    <a:pt x="41" y="41"/>
                  </a:lnTo>
                  <a:lnTo>
                    <a:pt x="41" y="520"/>
                  </a:lnTo>
                  <a:lnTo>
                    <a:pt x="844" y="520"/>
                  </a:lnTo>
                  <a:lnTo>
                    <a:pt x="844" y="41"/>
                  </a:lnTo>
                  <a:lnTo>
                    <a:pt x="722" y="41"/>
                  </a:lnTo>
                  <a:cubicBezTo>
                    <a:pt x="711" y="41"/>
                    <a:pt x="702" y="32"/>
                    <a:pt x="702" y="20"/>
                  </a:cubicBezTo>
                  <a:cubicBezTo>
                    <a:pt x="702" y="9"/>
                    <a:pt x="711" y="0"/>
                    <a:pt x="722" y="0"/>
                  </a:cubicBezTo>
                  <a:lnTo>
                    <a:pt x="849" y="0"/>
                  </a:lnTo>
                  <a:cubicBezTo>
                    <a:pt x="869" y="0"/>
                    <a:pt x="885" y="15"/>
                    <a:pt x="885" y="35"/>
                  </a:cubicBezTo>
                  <a:lnTo>
                    <a:pt x="885" y="526"/>
                  </a:lnTo>
                  <a:cubicBezTo>
                    <a:pt x="885" y="546"/>
                    <a:pt x="869" y="561"/>
                    <a:pt x="849" y="56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5" name="Freeform 64">
              <a:extLst>
                <a:ext uri="{FF2B5EF4-FFF2-40B4-BE49-F238E27FC236}">
                  <a16:creationId xmlns:a16="http://schemas.microsoft.com/office/drawing/2014/main" id="{3E366B63-6287-B443-8714-06752A4BADCB}"/>
                </a:ext>
              </a:extLst>
            </p:cNvPr>
            <p:cNvSpPr/>
            <p:nvPr/>
          </p:nvSpPr>
          <p:spPr>
            <a:xfrm>
              <a:off x="2057528" y="18935056"/>
              <a:ext cx="885090" cy="487469"/>
            </a:xfrm>
            <a:custGeom>
              <a:avLst/>
              <a:gdLst/>
              <a:ahLst/>
              <a:cxnLst>
                <a:cxn ang="3cd4">
                  <a:pos x="hc" y="t"/>
                </a:cxn>
                <a:cxn ang="cd2">
                  <a:pos x="l" y="vc"/>
                </a:cxn>
                <a:cxn ang="cd4">
                  <a:pos x="hc" y="b"/>
                </a:cxn>
                <a:cxn ang="0">
                  <a:pos x="r" y="vc"/>
                </a:cxn>
              </a:cxnLst>
              <a:rect l="l" t="t" r="r" b="b"/>
              <a:pathLst>
                <a:path w="464" h="256">
                  <a:moveTo>
                    <a:pt x="20" y="256"/>
                  </a:moveTo>
                  <a:cubicBezTo>
                    <a:pt x="13" y="256"/>
                    <a:pt x="6" y="252"/>
                    <a:pt x="2" y="245"/>
                  </a:cubicBezTo>
                  <a:cubicBezTo>
                    <a:pt x="-3" y="235"/>
                    <a:pt x="1" y="222"/>
                    <a:pt x="11" y="217"/>
                  </a:cubicBezTo>
                  <a:lnTo>
                    <a:pt x="434" y="3"/>
                  </a:lnTo>
                  <a:cubicBezTo>
                    <a:pt x="444" y="-3"/>
                    <a:pt x="457" y="1"/>
                    <a:pt x="462" y="11"/>
                  </a:cubicBezTo>
                  <a:cubicBezTo>
                    <a:pt x="467" y="22"/>
                    <a:pt x="463" y="34"/>
                    <a:pt x="453" y="39"/>
                  </a:cubicBezTo>
                  <a:lnTo>
                    <a:pt x="30" y="254"/>
                  </a:lnTo>
                  <a:cubicBezTo>
                    <a:pt x="27" y="255"/>
                    <a:pt x="23" y="256"/>
                    <a:pt x="20" y="25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D2314F6-84E2-6F42-9DF1-8E03F9072DF3}"/>
                </a:ext>
              </a:extLst>
            </p:cNvPr>
            <p:cNvSpPr/>
            <p:nvPr/>
          </p:nvSpPr>
          <p:spPr>
            <a:xfrm>
              <a:off x="1252732" y="18935056"/>
              <a:ext cx="881267" cy="487469"/>
            </a:xfrm>
            <a:custGeom>
              <a:avLst/>
              <a:gdLst/>
              <a:ahLst/>
              <a:cxnLst>
                <a:cxn ang="3cd4">
                  <a:pos x="hc" y="t"/>
                </a:cxn>
                <a:cxn ang="cd2">
                  <a:pos x="l" y="vc"/>
                </a:cxn>
                <a:cxn ang="cd4">
                  <a:pos x="hc" y="b"/>
                </a:cxn>
                <a:cxn ang="0">
                  <a:pos x="r" y="vc"/>
                </a:cxn>
              </a:cxnLst>
              <a:rect l="l" t="t" r="r" b="b"/>
              <a:pathLst>
                <a:path w="462" h="256">
                  <a:moveTo>
                    <a:pt x="441" y="256"/>
                  </a:moveTo>
                  <a:cubicBezTo>
                    <a:pt x="438" y="256"/>
                    <a:pt x="435" y="255"/>
                    <a:pt x="432" y="254"/>
                  </a:cubicBezTo>
                  <a:lnTo>
                    <a:pt x="11" y="39"/>
                  </a:lnTo>
                  <a:cubicBezTo>
                    <a:pt x="1" y="34"/>
                    <a:pt x="-3" y="22"/>
                    <a:pt x="2" y="11"/>
                  </a:cubicBezTo>
                  <a:cubicBezTo>
                    <a:pt x="7" y="1"/>
                    <a:pt x="19" y="-3"/>
                    <a:pt x="30" y="3"/>
                  </a:cubicBezTo>
                  <a:lnTo>
                    <a:pt x="451" y="217"/>
                  </a:lnTo>
                  <a:cubicBezTo>
                    <a:pt x="461" y="222"/>
                    <a:pt x="465" y="235"/>
                    <a:pt x="460" y="245"/>
                  </a:cubicBezTo>
                  <a:cubicBezTo>
                    <a:pt x="456" y="252"/>
                    <a:pt x="449" y="256"/>
                    <a:pt x="441" y="25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D58BBDA5-BE58-8245-9FF2-E575C1788CC5}"/>
                </a:ext>
              </a:extLst>
            </p:cNvPr>
            <p:cNvSpPr/>
            <p:nvPr/>
          </p:nvSpPr>
          <p:spPr>
            <a:xfrm>
              <a:off x="2330898" y="19376645"/>
              <a:ext cx="602167" cy="604079"/>
            </a:xfrm>
            <a:custGeom>
              <a:avLst/>
              <a:gdLst/>
              <a:ahLst/>
              <a:cxnLst>
                <a:cxn ang="3cd4">
                  <a:pos x="hc" y="t"/>
                </a:cxn>
                <a:cxn ang="cd2">
                  <a:pos x="l" y="vc"/>
                </a:cxn>
                <a:cxn ang="cd4">
                  <a:pos x="hc" y="b"/>
                </a:cxn>
                <a:cxn ang="0">
                  <a:pos x="r" y="vc"/>
                </a:cxn>
              </a:cxnLst>
              <a:rect l="l" t="t" r="r" b="b"/>
              <a:pathLst>
                <a:path w="316" h="317">
                  <a:moveTo>
                    <a:pt x="296" y="317"/>
                  </a:moveTo>
                  <a:cubicBezTo>
                    <a:pt x="290" y="317"/>
                    <a:pt x="285" y="315"/>
                    <a:pt x="281" y="311"/>
                  </a:cubicBezTo>
                  <a:lnTo>
                    <a:pt x="6" y="36"/>
                  </a:lnTo>
                  <a:cubicBezTo>
                    <a:pt x="-2" y="28"/>
                    <a:pt x="-2" y="15"/>
                    <a:pt x="6" y="7"/>
                  </a:cubicBezTo>
                  <a:cubicBezTo>
                    <a:pt x="14" y="-2"/>
                    <a:pt x="27" y="-2"/>
                    <a:pt x="35" y="7"/>
                  </a:cubicBezTo>
                  <a:lnTo>
                    <a:pt x="310" y="282"/>
                  </a:lnTo>
                  <a:cubicBezTo>
                    <a:pt x="318" y="290"/>
                    <a:pt x="318" y="303"/>
                    <a:pt x="310" y="311"/>
                  </a:cubicBezTo>
                  <a:cubicBezTo>
                    <a:pt x="306" y="315"/>
                    <a:pt x="301" y="317"/>
                    <a:pt x="296" y="31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8" name="Freeform 67">
              <a:extLst>
                <a:ext uri="{FF2B5EF4-FFF2-40B4-BE49-F238E27FC236}">
                  <a16:creationId xmlns:a16="http://schemas.microsoft.com/office/drawing/2014/main" id="{F7163813-8D4A-324D-B6C3-95CFC818100B}"/>
                </a:ext>
              </a:extLst>
            </p:cNvPr>
            <p:cNvSpPr/>
            <p:nvPr/>
          </p:nvSpPr>
          <p:spPr>
            <a:xfrm>
              <a:off x="1273760" y="19376645"/>
              <a:ext cx="588786" cy="588786"/>
            </a:xfrm>
            <a:custGeom>
              <a:avLst/>
              <a:gdLst/>
              <a:ahLst/>
              <a:cxnLst>
                <a:cxn ang="3cd4">
                  <a:pos x="hc" y="t"/>
                </a:cxn>
                <a:cxn ang="cd2">
                  <a:pos x="l" y="vc"/>
                </a:cxn>
                <a:cxn ang="cd4">
                  <a:pos x="hc" y="b"/>
                </a:cxn>
                <a:cxn ang="0">
                  <a:pos x="r" y="vc"/>
                </a:cxn>
              </a:cxnLst>
              <a:rect l="l" t="t" r="r" b="b"/>
              <a:pathLst>
                <a:path w="309" h="309">
                  <a:moveTo>
                    <a:pt x="21" y="309"/>
                  </a:moveTo>
                  <a:cubicBezTo>
                    <a:pt x="16" y="309"/>
                    <a:pt x="11" y="307"/>
                    <a:pt x="7" y="303"/>
                  </a:cubicBezTo>
                  <a:cubicBezTo>
                    <a:pt x="-2" y="295"/>
                    <a:pt x="-2" y="282"/>
                    <a:pt x="7" y="274"/>
                  </a:cubicBezTo>
                  <a:lnTo>
                    <a:pt x="274" y="7"/>
                  </a:lnTo>
                  <a:cubicBezTo>
                    <a:pt x="282" y="-2"/>
                    <a:pt x="295" y="-2"/>
                    <a:pt x="303" y="7"/>
                  </a:cubicBezTo>
                  <a:cubicBezTo>
                    <a:pt x="311" y="15"/>
                    <a:pt x="311" y="28"/>
                    <a:pt x="303" y="36"/>
                  </a:cubicBezTo>
                  <a:lnTo>
                    <a:pt x="36" y="303"/>
                  </a:lnTo>
                  <a:cubicBezTo>
                    <a:pt x="32" y="307"/>
                    <a:pt x="26" y="309"/>
                    <a:pt x="21" y="30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9" name="Freeform 68">
              <a:extLst>
                <a:ext uri="{FF2B5EF4-FFF2-40B4-BE49-F238E27FC236}">
                  <a16:creationId xmlns:a16="http://schemas.microsoft.com/office/drawing/2014/main" id="{EC2F0A39-CECA-B64A-BCA6-E7E4C178C5B2}"/>
                </a:ext>
              </a:extLst>
            </p:cNvPr>
            <p:cNvSpPr/>
            <p:nvPr/>
          </p:nvSpPr>
          <p:spPr>
            <a:xfrm>
              <a:off x="1505069" y="18285098"/>
              <a:ext cx="1183306" cy="844945"/>
            </a:xfrm>
            <a:custGeom>
              <a:avLst/>
              <a:gdLst/>
              <a:ahLst/>
              <a:cxnLst>
                <a:cxn ang="3cd4">
                  <a:pos x="hc" y="t"/>
                </a:cxn>
                <a:cxn ang="cd2">
                  <a:pos x="l" y="vc"/>
                </a:cxn>
                <a:cxn ang="cd4">
                  <a:pos x="hc" y="b"/>
                </a:cxn>
                <a:cxn ang="0">
                  <a:pos x="r" y="vc"/>
                </a:cxn>
              </a:cxnLst>
              <a:rect l="l" t="t" r="r" b="b"/>
              <a:pathLst>
                <a:path w="620" h="443">
                  <a:moveTo>
                    <a:pt x="593" y="443"/>
                  </a:moveTo>
                  <a:cubicBezTo>
                    <a:pt x="577" y="443"/>
                    <a:pt x="565" y="431"/>
                    <a:pt x="565" y="416"/>
                  </a:cubicBezTo>
                  <a:lnTo>
                    <a:pt x="565" y="55"/>
                  </a:lnTo>
                  <a:lnTo>
                    <a:pt x="55" y="55"/>
                  </a:lnTo>
                  <a:lnTo>
                    <a:pt x="54" y="416"/>
                  </a:lnTo>
                  <a:cubicBezTo>
                    <a:pt x="54" y="431"/>
                    <a:pt x="42" y="443"/>
                    <a:pt x="27" y="443"/>
                  </a:cubicBezTo>
                  <a:cubicBezTo>
                    <a:pt x="12" y="443"/>
                    <a:pt x="-1" y="431"/>
                    <a:pt x="0" y="416"/>
                  </a:cubicBezTo>
                  <a:lnTo>
                    <a:pt x="0" y="38"/>
                  </a:lnTo>
                  <a:cubicBezTo>
                    <a:pt x="0" y="17"/>
                    <a:pt x="16" y="0"/>
                    <a:pt x="36" y="0"/>
                  </a:cubicBezTo>
                  <a:lnTo>
                    <a:pt x="583" y="0"/>
                  </a:lnTo>
                  <a:cubicBezTo>
                    <a:pt x="604" y="0"/>
                    <a:pt x="620" y="17"/>
                    <a:pt x="620" y="38"/>
                  </a:cubicBezTo>
                  <a:lnTo>
                    <a:pt x="620" y="416"/>
                  </a:lnTo>
                  <a:cubicBezTo>
                    <a:pt x="620" y="431"/>
                    <a:pt x="608" y="443"/>
                    <a:pt x="593" y="44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0" name="Freeform 69">
              <a:extLst>
                <a:ext uri="{FF2B5EF4-FFF2-40B4-BE49-F238E27FC236}">
                  <a16:creationId xmlns:a16="http://schemas.microsoft.com/office/drawing/2014/main" id="{7AB922B2-5E80-6648-B075-C429B4EB0F3A}"/>
                </a:ext>
              </a:extLst>
            </p:cNvPr>
            <p:cNvSpPr/>
            <p:nvPr/>
          </p:nvSpPr>
          <p:spPr>
            <a:xfrm>
              <a:off x="1948569" y="18602430"/>
              <a:ext cx="296304" cy="479822"/>
            </a:xfrm>
            <a:custGeom>
              <a:avLst/>
              <a:gdLst/>
              <a:ahLst/>
              <a:cxnLst>
                <a:cxn ang="3cd4">
                  <a:pos x="hc" y="t"/>
                </a:cxn>
                <a:cxn ang="cd2">
                  <a:pos x="l" y="vc"/>
                </a:cxn>
                <a:cxn ang="cd4">
                  <a:pos x="hc" y="b"/>
                </a:cxn>
                <a:cxn ang="0">
                  <a:pos x="r" y="vc"/>
                </a:cxn>
              </a:cxnLst>
              <a:rect l="l" t="t" r="r" b="b"/>
              <a:pathLst>
                <a:path w="156" h="252">
                  <a:moveTo>
                    <a:pt x="72" y="252"/>
                  </a:moveTo>
                  <a:cubicBezTo>
                    <a:pt x="53" y="252"/>
                    <a:pt x="32" y="248"/>
                    <a:pt x="11" y="239"/>
                  </a:cubicBezTo>
                  <a:cubicBezTo>
                    <a:pt x="2" y="235"/>
                    <a:pt x="-2" y="224"/>
                    <a:pt x="2" y="215"/>
                  </a:cubicBezTo>
                  <a:cubicBezTo>
                    <a:pt x="6" y="206"/>
                    <a:pt x="16" y="202"/>
                    <a:pt x="25" y="206"/>
                  </a:cubicBezTo>
                  <a:cubicBezTo>
                    <a:pt x="56" y="220"/>
                    <a:pt x="88" y="220"/>
                    <a:pt x="107" y="208"/>
                  </a:cubicBezTo>
                  <a:cubicBezTo>
                    <a:pt x="116" y="202"/>
                    <a:pt x="121" y="193"/>
                    <a:pt x="121" y="181"/>
                  </a:cubicBezTo>
                  <a:cubicBezTo>
                    <a:pt x="121" y="167"/>
                    <a:pt x="94" y="154"/>
                    <a:pt x="70" y="142"/>
                  </a:cubicBezTo>
                  <a:cubicBezTo>
                    <a:pt x="37" y="125"/>
                    <a:pt x="0" y="107"/>
                    <a:pt x="0" y="72"/>
                  </a:cubicBezTo>
                  <a:cubicBezTo>
                    <a:pt x="0" y="48"/>
                    <a:pt x="11" y="28"/>
                    <a:pt x="31" y="15"/>
                  </a:cubicBezTo>
                  <a:cubicBezTo>
                    <a:pt x="60" y="-4"/>
                    <a:pt x="103" y="-5"/>
                    <a:pt x="144" y="12"/>
                  </a:cubicBezTo>
                  <a:cubicBezTo>
                    <a:pt x="153" y="16"/>
                    <a:pt x="158" y="26"/>
                    <a:pt x="154" y="35"/>
                  </a:cubicBezTo>
                  <a:cubicBezTo>
                    <a:pt x="150" y="44"/>
                    <a:pt x="140" y="48"/>
                    <a:pt x="131" y="45"/>
                  </a:cubicBezTo>
                  <a:cubicBezTo>
                    <a:pt x="101" y="32"/>
                    <a:pt x="69" y="32"/>
                    <a:pt x="50" y="44"/>
                  </a:cubicBezTo>
                  <a:cubicBezTo>
                    <a:pt x="41" y="51"/>
                    <a:pt x="36" y="60"/>
                    <a:pt x="36" y="72"/>
                  </a:cubicBezTo>
                  <a:cubicBezTo>
                    <a:pt x="36" y="85"/>
                    <a:pt x="63" y="99"/>
                    <a:pt x="86" y="110"/>
                  </a:cubicBezTo>
                  <a:cubicBezTo>
                    <a:pt x="119" y="127"/>
                    <a:pt x="156" y="145"/>
                    <a:pt x="156" y="181"/>
                  </a:cubicBezTo>
                  <a:cubicBezTo>
                    <a:pt x="156" y="205"/>
                    <a:pt x="145" y="225"/>
                    <a:pt x="126" y="237"/>
                  </a:cubicBezTo>
                  <a:cubicBezTo>
                    <a:pt x="111" y="247"/>
                    <a:pt x="92" y="252"/>
                    <a:pt x="72" y="25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1" name="Freeform 70">
              <a:extLst>
                <a:ext uri="{FF2B5EF4-FFF2-40B4-BE49-F238E27FC236}">
                  <a16:creationId xmlns:a16="http://schemas.microsoft.com/office/drawing/2014/main" id="{BE339507-E44E-414C-AC0A-CCB7858E90E1}"/>
                </a:ext>
              </a:extLst>
            </p:cNvPr>
            <p:cNvSpPr/>
            <p:nvPr/>
          </p:nvSpPr>
          <p:spPr>
            <a:xfrm>
              <a:off x="2063268" y="18483908"/>
              <a:ext cx="64996" cy="110875"/>
            </a:xfrm>
            <a:custGeom>
              <a:avLst/>
              <a:gdLst/>
              <a:ahLst/>
              <a:cxnLst>
                <a:cxn ang="3cd4">
                  <a:pos x="hc" y="t"/>
                </a:cxn>
                <a:cxn ang="cd2">
                  <a:pos x="l" y="vc"/>
                </a:cxn>
                <a:cxn ang="cd4">
                  <a:pos x="hc" y="b"/>
                </a:cxn>
                <a:cxn ang="0">
                  <a:pos x="r" y="vc"/>
                </a:cxn>
              </a:cxnLst>
              <a:rect l="l" t="t" r="r" b="b"/>
              <a:pathLst>
                <a:path w="35" h="59">
                  <a:moveTo>
                    <a:pt x="18" y="59"/>
                  </a:moveTo>
                  <a:cubicBezTo>
                    <a:pt x="8" y="59"/>
                    <a:pt x="0" y="52"/>
                    <a:pt x="0" y="42"/>
                  </a:cubicBezTo>
                  <a:lnTo>
                    <a:pt x="0" y="18"/>
                  </a:lnTo>
                  <a:cubicBezTo>
                    <a:pt x="0" y="8"/>
                    <a:pt x="8" y="0"/>
                    <a:pt x="18" y="0"/>
                  </a:cubicBezTo>
                  <a:cubicBezTo>
                    <a:pt x="27" y="0"/>
                    <a:pt x="35" y="8"/>
                    <a:pt x="35" y="18"/>
                  </a:cubicBezTo>
                  <a:lnTo>
                    <a:pt x="35" y="42"/>
                  </a:lnTo>
                  <a:cubicBezTo>
                    <a:pt x="35" y="52"/>
                    <a:pt x="27" y="59"/>
                    <a:pt x="18" y="5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3" name="Freeform 72">
              <a:extLst>
                <a:ext uri="{FF2B5EF4-FFF2-40B4-BE49-F238E27FC236}">
                  <a16:creationId xmlns:a16="http://schemas.microsoft.com/office/drawing/2014/main" id="{4C38A348-96D8-D948-B19C-1E64FDA77D13}"/>
                </a:ext>
              </a:extLst>
            </p:cNvPr>
            <p:cNvSpPr/>
            <p:nvPr/>
          </p:nvSpPr>
          <p:spPr>
            <a:xfrm>
              <a:off x="2063268" y="19087987"/>
              <a:ext cx="64996" cy="110875"/>
            </a:xfrm>
            <a:custGeom>
              <a:avLst/>
              <a:gdLst/>
              <a:ahLst/>
              <a:cxnLst>
                <a:cxn ang="3cd4">
                  <a:pos x="hc" y="t"/>
                </a:cxn>
                <a:cxn ang="cd2">
                  <a:pos x="l" y="vc"/>
                </a:cxn>
                <a:cxn ang="cd4">
                  <a:pos x="hc" y="b"/>
                </a:cxn>
                <a:cxn ang="0">
                  <a:pos x="r" y="vc"/>
                </a:cxn>
              </a:cxnLst>
              <a:rect l="l" t="t" r="r" b="b"/>
              <a:pathLst>
                <a:path w="35" h="59">
                  <a:moveTo>
                    <a:pt x="18" y="59"/>
                  </a:moveTo>
                  <a:cubicBezTo>
                    <a:pt x="8" y="59"/>
                    <a:pt x="0" y="52"/>
                    <a:pt x="0" y="42"/>
                  </a:cubicBezTo>
                  <a:lnTo>
                    <a:pt x="0" y="18"/>
                  </a:lnTo>
                  <a:cubicBezTo>
                    <a:pt x="0" y="8"/>
                    <a:pt x="8" y="0"/>
                    <a:pt x="18" y="0"/>
                  </a:cubicBezTo>
                  <a:cubicBezTo>
                    <a:pt x="27" y="0"/>
                    <a:pt x="35" y="8"/>
                    <a:pt x="35" y="18"/>
                  </a:cubicBezTo>
                  <a:lnTo>
                    <a:pt x="35" y="42"/>
                  </a:lnTo>
                  <a:cubicBezTo>
                    <a:pt x="35" y="52"/>
                    <a:pt x="27" y="59"/>
                    <a:pt x="18" y="5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93" name="Group 92">
            <a:extLst>
              <a:ext uri="{FF2B5EF4-FFF2-40B4-BE49-F238E27FC236}">
                <a16:creationId xmlns:a16="http://schemas.microsoft.com/office/drawing/2014/main" id="{93959210-F6D6-904F-98A3-95016DD7558E}"/>
              </a:ext>
            </a:extLst>
          </p:cNvPr>
          <p:cNvGrpSpPr/>
          <p:nvPr/>
        </p:nvGrpSpPr>
        <p:grpSpPr>
          <a:xfrm>
            <a:off x="2244628" y="3163575"/>
            <a:ext cx="19085814" cy="6247864"/>
            <a:chOff x="1632040" y="9828663"/>
            <a:chExt cx="12548934" cy="6247864"/>
          </a:xfrm>
        </p:grpSpPr>
        <p:sp>
          <p:nvSpPr>
            <p:cNvPr id="94" name="TextBox 93">
              <a:extLst>
                <a:ext uri="{FF2B5EF4-FFF2-40B4-BE49-F238E27FC236}">
                  <a16:creationId xmlns:a16="http://schemas.microsoft.com/office/drawing/2014/main" id="{C4C26921-A999-A445-8044-D4E6CD5A47BD}"/>
                </a:ext>
              </a:extLst>
            </p:cNvPr>
            <p:cNvSpPr txBox="1"/>
            <p:nvPr/>
          </p:nvSpPr>
          <p:spPr>
            <a:xfrm>
              <a:off x="2112199" y="9828663"/>
              <a:ext cx="12068775" cy="6247864"/>
            </a:xfrm>
            <a:prstGeom prst="rect">
              <a:avLst/>
            </a:prstGeom>
            <a:noFill/>
            <a:ln>
              <a:noFill/>
            </a:ln>
          </p:spPr>
          <p:txBody>
            <a:bodyPr wrap="square" rtlCol="0">
              <a:spAutoFit/>
            </a:bodyPr>
            <a:lstStyle/>
            <a:p>
              <a:r>
                <a:rPr lang="en-US" sz="8000" b="1" spc="600" dirty="0">
                  <a:latin typeface="Montserrat" pitchFamily="2" charset="77"/>
                  <a:ea typeface="Roboto Medium" panose="02000000000000000000" pitchFamily="2" charset="0"/>
                  <a:cs typeface="Lato Light" panose="020F0502020204030203" pitchFamily="34" charset="0"/>
                </a:rPr>
                <a:t>CONDUCTING A MARKET ANALYSIS</a:t>
              </a:r>
            </a:p>
            <a:p>
              <a:endParaRPr lang="en-US" sz="4000" b="1" spc="600" dirty="0">
                <a:latin typeface="Montserrat" pitchFamily="2" charset="77"/>
                <a:ea typeface="Roboto Medium" panose="02000000000000000000" pitchFamily="2" charset="0"/>
                <a:cs typeface="Lato Light" panose="020F0502020204030203" pitchFamily="34" charset="0"/>
              </a:endParaRPr>
            </a:p>
            <a:p>
              <a:r>
                <a:rPr lang="en-US" sz="4000" b="1" spc="600" dirty="0">
                  <a:latin typeface="Montserrat" pitchFamily="2" charset="77"/>
                  <a:ea typeface="Roboto Medium" panose="02000000000000000000" pitchFamily="2" charset="0"/>
                  <a:cs typeface="Lato Light" panose="020F0502020204030203" pitchFamily="34" charset="0"/>
                </a:rPr>
                <a:t>Part of your Business Plan—a market analysis is the process of gathering information about a market within an industry. </a:t>
              </a:r>
            </a:p>
            <a:p>
              <a:endParaRPr lang="en-US" sz="4000" b="1" spc="600" dirty="0">
                <a:latin typeface="Montserrat" pitchFamily="2" charset="77"/>
                <a:ea typeface="Roboto Medium" panose="02000000000000000000" pitchFamily="2" charset="0"/>
                <a:cs typeface="Lato Light" panose="020F0502020204030203" pitchFamily="34" charset="0"/>
              </a:endParaRPr>
            </a:p>
            <a:p>
              <a:r>
                <a:rPr lang="en-US" sz="4000" b="1" spc="600" dirty="0">
                  <a:latin typeface="Montserrat" pitchFamily="2" charset="77"/>
                  <a:ea typeface="Roboto Medium" panose="02000000000000000000" pitchFamily="2" charset="0"/>
                  <a:cs typeface="Lato Light" panose="020F0502020204030203" pitchFamily="34" charset="0"/>
                </a:rPr>
                <a:t>Your analysis studies the dynamics of a market and what makes potential customers tick. </a:t>
              </a:r>
            </a:p>
            <a:p>
              <a:endParaRPr lang="en-US" sz="4000" b="1" spc="600" dirty="0">
                <a:solidFill>
                  <a:schemeClr val="bg1"/>
                </a:solidFill>
                <a:latin typeface="Montserrat" pitchFamily="2" charset="77"/>
                <a:ea typeface="Roboto Medium" panose="02000000000000000000" pitchFamily="2" charset="0"/>
                <a:cs typeface="Lato Light" panose="020F0502020204030203" pitchFamily="34" charset="0"/>
              </a:endParaRPr>
            </a:p>
            <a:p>
              <a:endParaRPr lang="en-US" sz="4000" b="1" spc="600" dirty="0">
                <a:solidFill>
                  <a:schemeClr val="bg1"/>
                </a:solidFill>
                <a:latin typeface="Montserrat" pitchFamily="2" charset="77"/>
                <a:ea typeface="Roboto Medium" panose="02000000000000000000" pitchFamily="2" charset="0"/>
                <a:cs typeface="Lato Light" panose="020F0502020204030203" pitchFamily="34" charset="0"/>
              </a:endParaRPr>
            </a:p>
          </p:txBody>
        </p:sp>
        <p:sp>
          <p:nvSpPr>
            <p:cNvPr id="95" name="Rectangle 94">
              <a:extLst>
                <a:ext uri="{FF2B5EF4-FFF2-40B4-BE49-F238E27FC236}">
                  <a16:creationId xmlns:a16="http://schemas.microsoft.com/office/drawing/2014/main" id="{7479CB39-0E37-5340-8462-7AA5CC55E591}"/>
                </a:ext>
              </a:extLst>
            </p:cNvPr>
            <p:cNvSpPr/>
            <p:nvPr/>
          </p:nvSpPr>
          <p:spPr>
            <a:xfrm rot="16200000">
              <a:off x="-415735" y="11936667"/>
              <a:ext cx="4246401" cy="150852"/>
            </a:xfrm>
            <a:prstGeom prst="rect">
              <a:avLst/>
            </a:prstGeom>
            <a:solidFill>
              <a:srgbClr val="9C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2" name="Picture 41" descr="A picture containing light&#10;&#10;Description automatically generated">
            <a:extLst>
              <a:ext uri="{FF2B5EF4-FFF2-40B4-BE49-F238E27FC236}">
                <a16:creationId xmlns:a16="http://schemas.microsoft.com/office/drawing/2014/main" id="{34F53856-EF5C-49DD-852D-6B8FF722E7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22177" y="-463762"/>
            <a:ext cx="3924629" cy="3924629"/>
          </a:xfrm>
          <a:prstGeom prst="rect">
            <a:avLst/>
          </a:prstGeom>
        </p:spPr>
      </p:pic>
    </p:spTree>
    <p:extLst>
      <p:ext uri="{BB962C8B-B14F-4D97-AF65-F5344CB8AC3E}">
        <p14:creationId xmlns:p14="http://schemas.microsoft.com/office/powerpoint/2010/main" val="191771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587B08C-38D8-BC40-98C5-8F73887D189E}"/>
              </a:ext>
            </a:extLst>
          </p:cNvPr>
          <p:cNvSpPr/>
          <p:nvPr/>
        </p:nvSpPr>
        <p:spPr>
          <a:xfrm rot="10800000" flipV="1">
            <a:off x="0" y="-1"/>
            <a:ext cx="24377650" cy="13716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atin typeface="Montserrat Medium"/>
            </a:endParaRPr>
          </a:p>
        </p:txBody>
      </p:sp>
      <p:grpSp>
        <p:nvGrpSpPr>
          <p:cNvPr id="45" name="Group 44">
            <a:extLst>
              <a:ext uri="{FF2B5EF4-FFF2-40B4-BE49-F238E27FC236}">
                <a16:creationId xmlns:a16="http://schemas.microsoft.com/office/drawing/2014/main" id="{69901429-DDF6-764C-9AFF-A15EF79854BB}"/>
              </a:ext>
            </a:extLst>
          </p:cNvPr>
          <p:cNvGrpSpPr/>
          <p:nvPr/>
        </p:nvGrpSpPr>
        <p:grpSpPr>
          <a:xfrm>
            <a:off x="2169321" y="1918307"/>
            <a:ext cx="20303696" cy="1323439"/>
            <a:chOff x="1632040" y="9828663"/>
            <a:chExt cx="20303696" cy="1323439"/>
          </a:xfrm>
        </p:grpSpPr>
        <p:sp>
          <p:nvSpPr>
            <p:cNvPr id="46" name="TextBox 45">
              <a:extLst>
                <a:ext uri="{FF2B5EF4-FFF2-40B4-BE49-F238E27FC236}">
                  <a16:creationId xmlns:a16="http://schemas.microsoft.com/office/drawing/2014/main" id="{39E780D9-0FBF-D045-A5EE-A1F3D88F468E}"/>
                </a:ext>
              </a:extLst>
            </p:cNvPr>
            <p:cNvSpPr txBox="1"/>
            <p:nvPr/>
          </p:nvSpPr>
          <p:spPr>
            <a:xfrm>
              <a:off x="2112198" y="9828663"/>
              <a:ext cx="19823538" cy="1323439"/>
            </a:xfrm>
            <a:prstGeom prst="rect">
              <a:avLst/>
            </a:prstGeom>
            <a:noFill/>
            <a:ln>
              <a:noFill/>
            </a:ln>
          </p:spPr>
          <p:txBody>
            <a:bodyPr wrap="square" rtlCol="0">
              <a:spAutoFit/>
            </a:bodyPr>
            <a:lstStyle/>
            <a:p>
              <a:r>
                <a:rPr lang="en-US" sz="8000" b="1" spc="600" dirty="0">
                  <a:latin typeface="Montserrat Medium"/>
                  <a:ea typeface="Roboto Medium" panose="02000000000000000000" pitchFamily="2" charset="0"/>
                  <a:cs typeface="Lato Light" panose="020F0502020204030203" pitchFamily="34" charset="0"/>
                </a:rPr>
                <a:t>Key Questions = Key Answers </a:t>
              </a:r>
            </a:p>
          </p:txBody>
        </p:sp>
        <p:sp>
          <p:nvSpPr>
            <p:cNvPr id="47" name="Rectangle 46">
              <a:extLst>
                <a:ext uri="{FF2B5EF4-FFF2-40B4-BE49-F238E27FC236}">
                  <a16:creationId xmlns:a16="http://schemas.microsoft.com/office/drawing/2014/main" id="{6C6C0C90-3ECE-2246-BFAC-6B66485C689E}"/>
                </a:ext>
              </a:extLst>
            </p:cNvPr>
            <p:cNvSpPr/>
            <p:nvPr/>
          </p:nvSpPr>
          <p:spPr>
            <a:xfrm rot="16200000">
              <a:off x="1128965" y="10391968"/>
              <a:ext cx="1204726" cy="19857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a:endParaRPr>
            </a:p>
          </p:txBody>
        </p:sp>
      </p:grpSp>
      <p:grpSp>
        <p:nvGrpSpPr>
          <p:cNvPr id="5" name="Group 4">
            <a:extLst>
              <a:ext uri="{FF2B5EF4-FFF2-40B4-BE49-F238E27FC236}">
                <a16:creationId xmlns:a16="http://schemas.microsoft.com/office/drawing/2014/main" id="{62A462DA-80AE-A64F-90F1-E02A4745347C}"/>
              </a:ext>
            </a:extLst>
          </p:cNvPr>
          <p:cNvGrpSpPr/>
          <p:nvPr/>
        </p:nvGrpSpPr>
        <p:grpSpPr>
          <a:xfrm>
            <a:off x="2169321" y="3902476"/>
            <a:ext cx="7495196" cy="7482783"/>
            <a:chOff x="2579794" y="4521200"/>
            <a:chExt cx="7495196" cy="7482783"/>
          </a:xfrm>
        </p:grpSpPr>
        <p:sp>
          <p:nvSpPr>
            <p:cNvPr id="3" name="Rectangle 2">
              <a:extLst>
                <a:ext uri="{FF2B5EF4-FFF2-40B4-BE49-F238E27FC236}">
                  <a16:creationId xmlns:a16="http://schemas.microsoft.com/office/drawing/2014/main" id="{3F517018-6A03-9949-9F34-41E0F77777CC}"/>
                </a:ext>
              </a:extLst>
            </p:cNvPr>
            <p:cNvSpPr/>
            <p:nvPr/>
          </p:nvSpPr>
          <p:spPr>
            <a:xfrm>
              <a:off x="2579794" y="4521200"/>
              <a:ext cx="3666381" cy="36663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a:endParaRPr>
            </a:p>
          </p:txBody>
        </p:sp>
        <p:sp>
          <p:nvSpPr>
            <p:cNvPr id="104" name="Rectangle 103">
              <a:extLst>
                <a:ext uri="{FF2B5EF4-FFF2-40B4-BE49-F238E27FC236}">
                  <a16:creationId xmlns:a16="http://schemas.microsoft.com/office/drawing/2014/main" id="{4D7BA902-94D4-0A40-8059-6268A5E77EF4}"/>
                </a:ext>
              </a:extLst>
            </p:cNvPr>
            <p:cNvSpPr/>
            <p:nvPr/>
          </p:nvSpPr>
          <p:spPr>
            <a:xfrm>
              <a:off x="6408609" y="4521200"/>
              <a:ext cx="3666381" cy="3666381"/>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a:endParaRPr>
            </a:p>
          </p:txBody>
        </p:sp>
        <p:sp>
          <p:nvSpPr>
            <p:cNvPr id="105" name="Rectangle 104">
              <a:extLst>
                <a:ext uri="{FF2B5EF4-FFF2-40B4-BE49-F238E27FC236}">
                  <a16:creationId xmlns:a16="http://schemas.microsoft.com/office/drawing/2014/main" id="{84FC8264-CF8F-A24C-BD37-70DA3C14F508}"/>
                </a:ext>
              </a:extLst>
            </p:cNvPr>
            <p:cNvSpPr/>
            <p:nvPr/>
          </p:nvSpPr>
          <p:spPr>
            <a:xfrm>
              <a:off x="2579794" y="8337602"/>
              <a:ext cx="3666381" cy="3666381"/>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a:endParaRPr>
            </a:p>
          </p:txBody>
        </p:sp>
        <p:sp>
          <p:nvSpPr>
            <p:cNvPr id="106" name="Rectangle 105">
              <a:extLst>
                <a:ext uri="{FF2B5EF4-FFF2-40B4-BE49-F238E27FC236}">
                  <a16:creationId xmlns:a16="http://schemas.microsoft.com/office/drawing/2014/main" id="{B04F81FC-E09E-6F40-9896-6C120CD60E3A}"/>
                </a:ext>
              </a:extLst>
            </p:cNvPr>
            <p:cNvSpPr/>
            <p:nvPr/>
          </p:nvSpPr>
          <p:spPr>
            <a:xfrm>
              <a:off x="6408609" y="8337602"/>
              <a:ext cx="3666381" cy="36663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a:endParaRPr>
            </a:p>
          </p:txBody>
        </p:sp>
        <p:grpSp>
          <p:nvGrpSpPr>
            <p:cNvPr id="7" name="Group 6">
              <a:extLst>
                <a:ext uri="{FF2B5EF4-FFF2-40B4-BE49-F238E27FC236}">
                  <a16:creationId xmlns:a16="http://schemas.microsoft.com/office/drawing/2014/main" id="{1216E967-10BD-3F47-A15D-5020E77B0CED}"/>
                </a:ext>
              </a:extLst>
            </p:cNvPr>
            <p:cNvGrpSpPr/>
            <p:nvPr/>
          </p:nvGrpSpPr>
          <p:grpSpPr>
            <a:xfrm>
              <a:off x="7464372" y="9444484"/>
              <a:ext cx="1448790" cy="1452616"/>
              <a:chOff x="16475127" y="3318857"/>
              <a:chExt cx="1447113" cy="1450936"/>
            </a:xfrm>
          </p:grpSpPr>
          <p:sp>
            <p:nvSpPr>
              <p:cNvPr id="49" name="Freeform 48">
                <a:extLst>
                  <a:ext uri="{FF2B5EF4-FFF2-40B4-BE49-F238E27FC236}">
                    <a16:creationId xmlns:a16="http://schemas.microsoft.com/office/drawing/2014/main" id="{75F71B6E-617F-D04B-A771-D190C7E3FBB7}"/>
                  </a:ext>
                </a:extLst>
              </p:cNvPr>
              <p:cNvSpPr/>
              <p:nvPr/>
            </p:nvSpPr>
            <p:spPr>
              <a:xfrm>
                <a:off x="16475127" y="3318857"/>
                <a:ext cx="107052" cy="1450936"/>
              </a:xfrm>
              <a:custGeom>
                <a:avLst/>
                <a:gdLst/>
                <a:ahLst/>
                <a:cxnLst>
                  <a:cxn ang="3cd4">
                    <a:pos x="hc" y="t"/>
                  </a:cxn>
                  <a:cxn ang="cd2">
                    <a:pos x="l" y="vc"/>
                  </a:cxn>
                  <a:cxn ang="cd4">
                    <a:pos x="hc" y="b"/>
                  </a:cxn>
                  <a:cxn ang="0">
                    <a:pos x="r" y="vc"/>
                  </a:cxn>
                </a:cxnLst>
                <a:rect l="l" t="t" r="r" b="b"/>
                <a:pathLst>
                  <a:path w="57" h="760">
                    <a:moveTo>
                      <a:pt x="27" y="760"/>
                    </a:moveTo>
                    <a:cubicBezTo>
                      <a:pt x="12" y="760"/>
                      <a:pt x="0" y="747"/>
                      <a:pt x="0" y="732"/>
                    </a:cubicBezTo>
                    <a:lnTo>
                      <a:pt x="3" y="28"/>
                    </a:lnTo>
                    <a:cubicBezTo>
                      <a:pt x="3" y="13"/>
                      <a:pt x="15" y="0"/>
                      <a:pt x="30" y="0"/>
                    </a:cubicBezTo>
                    <a:cubicBezTo>
                      <a:pt x="45" y="1"/>
                      <a:pt x="58" y="13"/>
                      <a:pt x="57" y="28"/>
                    </a:cubicBezTo>
                    <a:lnTo>
                      <a:pt x="55" y="732"/>
                    </a:lnTo>
                    <a:cubicBezTo>
                      <a:pt x="55" y="748"/>
                      <a:pt x="42" y="760"/>
                      <a:pt x="27" y="76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50" name="Freeform 49">
                <a:extLst>
                  <a:ext uri="{FF2B5EF4-FFF2-40B4-BE49-F238E27FC236}">
                    <a16:creationId xmlns:a16="http://schemas.microsoft.com/office/drawing/2014/main" id="{8DE18F7E-C1C1-FA42-9B09-9CC93D674348}"/>
                  </a:ext>
                </a:extLst>
              </p:cNvPr>
              <p:cNvSpPr/>
              <p:nvPr/>
            </p:nvSpPr>
            <p:spPr>
              <a:xfrm>
                <a:off x="16475127" y="4666564"/>
                <a:ext cx="1447113" cy="103229"/>
              </a:xfrm>
              <a:custGeom>
                <a:avLst/>
                <a:gdLst/>
                <a:ahLst/>
                <a:cxnLst>
                  <a:cxn ang="3cd4">
                    <a:pos x="hc" y="t"/>
                  </a:cxn>
                  <a:cxn ang="cd2">
                    <a:pos x="l" y="vc"/>
                  </a:cxn>
                  <a:cxn ang="cd4">
                    <a:pos x="hc" y="b"/>
                  </a:cxn>
                  <a:cxn ang="0">
                    <a:pos x="r" y="vc"/>
                  </a:cxn>
                </a:cxnLst>
                <a:rect l="l" t="t" r="r" b="b"/>
                <a:pathLst>
                  <a:path w="758" h="55">
                    <a:moveTo>
                      <a:pt x="27" y="55"/>
                    </a:moveTo>
                    <a:cubicBezTo>
                      <a:pt x="12" y="55"/>
                      <a:pt x="0" y="42"/>
                      <a:pt x="0" y="27"/>
                    </a:cubicBezTo>
                    <a:cubicBezTo>
                      <a:pt x="0" y="12"/>
                      <a:pt x="12" y="0"/>
                      <a:pt x="27" y="0"/>
                    </a:cubicBezTo>
                    <a:lnTo>
                      <a:pt x="731" y="0"/>
                    </a:lnTo>
                    <a:cubicBezTo>
                      <a:pt x="746" y="0"/>
                      <a:pt x="758" y="12"/>
                      <a:pt x="758" y="27"/>
                    </a:cubicBezTo>
                    <a:cubicBezTo>
                      <a:pt x="758" y="42"/>
                      <a:pt x="746" y="55"/>
                      <a:pt x="731" y="5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51" name="Freeform 50">
                <a:extLst>
                  <a:ext uri="{FF2B5EF4-FFF2-40B4-BE49-F238E27FC236}">
                    <a16:creationId xmlns:a16="http://schemas.microsoft.com/office/drawing/2014/main" id="{419C0666-B08C-CA4F-AD2E-AADA5E69FBFB}"/>
                  </a:ext>
                </a:extLst>
              </p:cNvPr>
              <p:cNvSpPr/>
              <p:nvPr/>
            </p:nvSpPr>
            <p:spPr>
              <a:xfrm>
                <a:off x="16742763" y="3859846"/>
                <a:ext cx="370858" cy="909941"/>
              </a:xfrm>
              <a:custGeom>
                <a:avLst/>
                <a:gdLst/>
                <a:ahLst/>
                <a:cxnLst>
                  <a:cxn ang="3cd4">
                    <a:pos x="hc" y="t"/>
                  </a:cxn>
                  <a:cxn ang="cd2">
                    <a:pos x="l" y="vc"/>
                  </a:cxn>
                  <a:cxn ang="cd4">
                    <a:pos x="hc" y="b"/>
                  </a:cxn>
                  <a:cxn ang="0">
                    <a:pos x="r" y="vc"/>
                  </a:cxn>
                </a:cxnLst>
                <a:rect l="l" t="t" r="r" b="b"/>
                <a:pathLst>
                  <a:path w="195" h="477">
                    <a:moveTo>
                      <a:pt x="55" y="422"/>
                    </a:moveTo>
                    <a:lnTo>
                      <a:pt x="140" y="422"/>
                    </a:lnTo>
                    <a:lnTo>
                      <a:pt x="140" y="55"/>
                    </a:lnTo>
                    <a:lnTo>
                      <a:pt x="55" y="55"/>
                    </a:lnTo>
                    <a:close/>
                    <a:moveTo>
                      <a:pt x="168" y="477"/>
                    </a:moveTo>
                    <a:lnTo>
                      <a:pt x="28" y="477"/>
                    </a:lnTo>
                    <a:cubicBezTo>
                      <a:pt x="13" y="477"/>
                      <a:pt x="0" y="464"/>
                      <a:pt x="0" y="449"/>
                    </a:cubicBezTo>
                    <a:lnTo>
                      <a:pt x="0" y="27"/>
                    </a:lnTo>
                    <a:cubicBezTo>
                      <a:pt x="0" y="12"/>
                      <a:pt x="13" y="0"/>
                      <a:pt x="28" y="0"/>
                    </a:cubicBezTo>
                    <a:lnTo>
                      <a:pt x="168" y="0"/>
                    </a:lnTo>
                    <a:cubicBezTo>
                      <a:pt x="183" y="0"/>
                      <a:pt x="195" y="12"/>
                      <a:pt x="195" y="27"/>
                    </a:cubicBezTo>
                    <a:lnTo>
                      <a:pt x="195" y="449"/>
                    </a:lnTo>
                    <a:cubicBezTo>
                      <a:pt x="195" y="464"/>
                      <a:pt x="183" y="477"/>
                      <a:pt x="168" y="47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52" name="Freeform 51">
                <a:extLst>
                  <a:ext uri="{FF2B5EF4-FFF2-40B4-BE49-F238E27FC236}">
                    <a16:creationId xmlns:a16="http://schemas.microsoft.com/office/drawing/2014/main" id="{0B1F1C15-6A4C-4B46-84D5-546B3B8C0381}"/>
                  </a:ext>
                </a:extLst>
              </p:cNvPr>
              <p:cNvSpPr/>
              <p:nvPr/>
            </p:nvSpPr>
            <p:spPr>
              <a:xfrm>
                <a:off x="17014216" y="3445025"/>
                <a:ext cx="370858" cy="1324767"/>
              </a:xfrm>
              <a:custGeom>
                <a:avLst/>
                <a:gdLst/>
                <a:ahLst/>
                <a:cxnLst>
                  <a:cxn ang="3cd4">
                    <a:pos x="hc" y="t"/>
                  </a:cxn>
                  <a:cxn ang="cd2">
                    <a:pos x="l" y="vc"/>
                  </a:cxn>
                  <a:cxn ang="cd4">
                    <a:pos x="hc" y="b"/>
                  </a:cxn>
                  <a:cxn ang="0">
                    <a:pos x="r" y="vc"/>
                  </a:cxn>
                </a:cxnLst>
                <a:rect l="l" t="t" r="r" b="b"/>
                <a:pathLst>
                  <a:path w="195" h="694">
                    <a:moveTo>
                      <a:pt x="54" y="639"/>
                    </a:moveTo>
                    <a:lnTo>
                      <a:pt x="140" y="639"/>
                    </a:lnTo>
                    <a:lnTo>
                      <a:pt x="140" y="54"/>
                    </a:lnTo>
                    <a:lnTo>
                      <a:pt x="54" y="54"/>
                    </a:lnTo>
                    <a:close/>
                    <a:moveTo>
                      <a:pt x="167" y="694"/>
                    </a:moveTo>
                    <a:lnTo>
                      <a:pt x="27" y="694"/>
                    </a:lnTo>
                    <a:cubicBezTo>
                      <a:pt x="12" y="694"/>
                      <a:pt x="0" y="681"/>
                      <a:pt x="0" y="666"/>
                    </a:cubicBezTo>
                    <a:lnTo>
                      <a:pt x="0" y="27"/>
                    </a:lnTo>
                    <a:cubicBezTo>
                      <a:pt x="0" y="12"/>
                      <a:pt x="12" y="0"/>
                      <a:pt x="27" y="0"/>
                    </a:cubicBezTo>
                    <a:lnTo>
                      <a:pt x="167" y="0"/>
                    </a:lnTo>
                    <a:cubicBezTo>
                      <a:pt x="182" y="0"/>
                      <a:pt x="195" y="12"/>
                      <a:pt x="195" y="27"/>
                    </a:cubicBezTo>
                    <a:lnTo>
                      <a:pt x="195" y="666"/>
                    </a:lnTo>
                    <a:cubicBezTo>
                      <a:pt x="195" y="681"/>
                      <a:pt x="182" y="694"/>
                      <a:pt x="167" y="69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53" name="Freeform 52">
                <a:extLst>
                  <a:ext uri="{FF2B5EF4-FFF2-40B4-BE49-F238E27FC236}">
                    <a16:creationId xmlns:a16="http://schemas.microsoft.com/office/drawing/2014/main" id="{914F2CF0-0E42-FC42-A2CE-CF6AFB533214}"/>
                  </a:ext>
                </a:extLst>
              </p:cNvPr>
              <p:cNvSpPr/>
              <p:nvPr/>
            </p:nvSpPr>
            <p:spPr>
              <a:xfrm>
                <a:off x="17281845" y="3586487"/>
                <a:ext cx="370858" cy="1183306"/>
              </a:xfrm>
              <a:custGeom>
                <a:avLst/>
                <a:gdLst/>
                <a:ahLst/>
                <a:cxnLst>
                  <a:cxn ang="3cd4">
                    <a:pos x="hc" y="t"/>
                  </a:cxn>
                  <a:cxn ang="cd2">
                    <a:pos x="l" y="vc"/>
                  </a:cxn>
                  <a:cxn ang="cd4">
                    <a:pos x="hc" y="b"/>
                  </a:cxn>
                  <a:cxn ang="0">
                    <a:pos x="r" y="vc"/>
                  </a:cxn>
                </a:cxnLst>
                <a:rect l="l" t="t" r="r" b="b"/>
                <a:pathLst>
                  <a:path w="195" h="620">
                    <a:moveTo>
                      <a:pt x="54" y="565"/>
                    </a:moveTo>
                    <a:lnTo>
                      <a:pt x="140" y="565"/>
                    </a:lnTo>
                    <a:lnTo>
                      <a:pt x="140" y="55"/>
                    </a:lnTo>
                    <a:lnTo>
                      <a:pt x="54" y="55"/>
                    </a:lnTo>
                    <a:close/>
                    <a:moveTo>
                      <a:pt x="167" y="620"/>
                    </a:moveTo>
                    <a:lnTo>
                      <a:pt x="27" y="620"/>
                    </a:lnTo>
                    <a:cubicBezTo>
                      <a:pt x="12" y="620"/>
                      <a:pt x="0" y="607"/>
                      <a:pt x="0" y="592"/>
                    </a:cubicBezTo>
                    <a:lnTo>
                      <a:pt x="0" y="28"/>
                    </a:lnTo>
                    <a:cubicBezTo>
                      <a:pt x="0" y="12"/>
                      <a:pt x="12" y="0"/>
                      <a:pt x="27" y="0"/>
                    </a:cubicBezTo>
                    <a:lnTo>
                      <a:pt x="167" y="0"/>
                    </a:lnTo>
                    <a:cubicBezTo>
                      <a:pt x="182" y="0"/>
                      <a:pt x="195" y="12"/>
                      <a:pt x="195" y="28"/>
                    </a:cubicBezTo>
                    <a:lnTo>
                      <a:pt x="195" y="592"/>
                    </a:lnTo>
                    <a:cubicBezTo>
                      <a:pt x="195" y="607"/>
                      <a:pt x="182" y="620"/>
                      <a:pt x="167" y="62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grpSp>
        <p:grpSp>
          <p:nvGrpSpPr>
            <p:cNvPr id="8" name="Group 7">
              <a:extLst>
                <a:ext uri="{FF2B5EF4-FFF2-40B4-BE49-F238E27FC236}">
                  <a16:creationId xmlns:a16="http://schemas.microsoft.com/office/drawing/2014/main" id="{DA8CF882-99A5-F74E-961D-BD7A8387C482}"/>
                </a:ext>
              </a:extLst>
            </p:cNvPr>
            <p:cNvGrpSpPr/>
            <p:nvPr/>
          </p:nvGrpSpPr>
          <p:grpSpPr>
            <a:xfrm>
              <a:off x="8283682" y="5453674"/>
              <a:ext cx="85358" cy="268957"/>
              <a:chOff x="9614252" y="10707351"/>
              <a:chExt cx="101317" cy="319244"/>
            </a:xfrm>
          </p:grpSpPr>
          <p:sp>
            <p:nvSpPr>
              <p:cNvPr id="61" name="Freeform 60">
                <a:extLst>
                  <a:ext uri="{FF2B5EF4-FFF2-40B4-BE49-F238E27FC236}">
                    <a16:creationId xmlns:a16="http://schemas.microsoft.com/office/drawing/2014/main" id="{42CCD749-09A8-7C42-8620-BF8437209E3E}"/>
                  </a:ext>
                </a:extLst>
              </p:cNvPr>
              <p:cNvSpPr/>
              <p:nvPr/>
            </p:nvSpPr>
            <p:spPr>
              <a:xfrm>
                <a:off x="9686894" y="10707351"/>
                <a:ext cx="28675" cy="43968"/>
              </a:xfrm>
              <a:custGeom>
                <a:avLst/>
                <a:gdLst/>
                <a:ahLst/>
                <a:cxnLst>
                  <a:cxn ang="3cd4">
                    <a:pos x="hc" y="t"/>
                  </a:cxn>
                  <a:cxn ang="cd2">
                    <a:pos x="l" y="vc"/>
                  </a:cxn>
                  <a:cxn ang="cd4">
                    <a:pos x="hc" y="b"/>
                  </a:cxn>
                  <a:cxn ang="0">
                    <a:pos x="r" y="vc"/>
                  </a:cxn>
                </a:cxnLst>
                <a:rect l="l" t="t" r="r" b="b"/>
                <a:pathLst>
                  <a:path w="16" h="24">
                    <a:moveTo>
                      <a:pt x="5" y="24"/>
                    </a:moveTo>
                    <a:cubicBezTo>
                      <a:pt x="1" y="23"/>
                      <a:pt x="-1" y="19"/>
                      <a:pt x="0" y="16"/>
                    </a:cubicBezTo>
                    <a:lnTo>
                      <a:pt x="3" y="5"/>
                    </a:lnTo>
                    <a:cubicBezTo>
                      <a:pt x="4" y="2"/>
                      <a:pt x="8" y="0"/>
                      <a:pt x="11" y="0"/>
                    </a:cubicBezTo>
                    <a:cubicBezTo>
                      <a:pt x="14" y="1"/>
                      <a:pt x="16" y="5"/>
                      <a:pt x="15" y="8"/>
                    </a:cubicBezTo>
                    <a:lnTo>
                      <a:pt x="12" y="19"/>
                    </a:lnTo>
                    <a:cubicBezTo>
                      <a:pt x="12" y="23"/>
                      <a:pt x="8" y="25"/>
                      <a:pt x="5" y="2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62" name="Freeform 61">
                <a:extLst>
                  <a:ext uri="{FF2B5EF4-FFF2-40B4-BE49-F238E27FC236}">
                    <a16:creationId xmlns:a16="http://schemas.microsoft.com/office/drawing/2014/main" id="{D67B438C-E0B8-6E4D-BE99-09D5F793B111}"/>
                  </a:ext>
                </a:extLst>
              </p:cNvPr>
              <p:cNvSpPr/>
              <p:nvPr/>
            </p:nvSpPr>
            <p:spPr>
              <a:xfrm>
                <a:off x="9614252" y="10982627"/>
                <a:ext cx="28675" cy="43968"/>
              </a:xfrm>
              <a:custGeom>
                <a:avLst/>
                <a:gdLst/>
                <a:ahLst/>
                <a:cxnLst>
                  <a:cxn ang="3cd4">
                    <a:pos x="hc" y="t"/>
                  </a:cxn>
                  <a:cxn ang="cd2">
                    <a:pos x="l" y="vc"/>
                  </a:cxn>
                  <a:cxn ang="cd4">
                    <a:pos x="hc" y="b"/>
                  </a:cxn>
                  <a:cxn ang="0">
                    <a:pos x="r" y="vc"/>
                  </a:cxn>
                </a:cxnLst>
                <a:rect l="l" t="t" r="r" b="b"/>
                <a:pathLst>
                  <a:path w="16" h="24">
                    <a:moveTo>
                      <a:pt x="5" y="23"/>
                    </a:moveTo>
                    <a:cubicBezTo>
                      <a:pt x="1" y="22"/>
                      <a:pt x="-1" y="19"/>
                      <a:pt x="0" y="15"/>
                    </a:cubicBezTo>
                    <a:lnTo>
                      <a:pt x="3" y="4"/>
                    </a:lnTo>
                    <a:cubicBezTo>
                      <a:pt x="4" y="1"/>
                      <a:pt x="7" y="-1"/>
                      <a:pt x="11" y="0"/>
                    </a:cubicBezTo>
                    <a:cubicBezTo>
                      <a:pt x="14" y="1"/>
                      <a:pt x="16" y="4"/>
                      <a:pt x="15" y="8"/>
                    </a:cubicBezTo>
                    <a:lnTo>
                      <a:pt x="12" y="19"/>
                    </a:lnTo>
                    <a:cubicBezTo>
                      <a:pt x="12" y="22"/>
                      <a:pt x="8" y="24"/>
                      <a:pt x="5" y="2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grpSp>
        <p:grpSp>
          <p:nvGrpSpPr>
            <p:cNvPr id="9" name="Group 8">
              <a:extLst>
                <a:ext uri="{FF2B5EF4-FFF2-40B4-BE49-F238E27FC236}">
                  <a16:creationId xmlns:a16="http://schemas.microsoft.com/office/drawing/2014/main" id="{F9F4DACB-D5B9-ED41-AD71-1746A9556A62}"/>
                </a:ext>
              </a:extLst>
            </p:cNvPr>
            <p:cNvGrpSpPr/>
            <p:nvPr/>
          </p:nvGrpSpPr>
          <p:grpSpPr>
            <a:xfrm>
              <a:off x="3569658" y="5447725"/>
              <a:ext cx="1691850" cy="1705246"/>
              <a:chOff x="1252732" y="18285098"/>
              <a:chExt cx="1689891" cy="1703272"/>
            </a:xfrm>
          </p:grpSpPr>
          <p:sp>
            <p:nvSpPr>
              <p:cNvPr id="63" name="Freeform 62">
                <a:extLst>
                  <a:ext uri="{FF2B5EF4-FFF2-40B4-BE49-F238E27FC236}">
                    <a16:creationId xmlns:a16="http://schemas.microsoft.com/office/drawing/2014/main" id="{11F94F49-C52A-AC45-9302-BE8222B013D3}"/>
                  </a:ext>
                </a:extLst>
              </p:cNvPr>
              <p:cNvSpPr/>
              <p:nvPr/>
            </p:nvSpPr>
            <p:spPr>
              <a:xfrm>
                <a:off x="1252732" y="18917851"/>
                <a:ext cx="1689891" cy="1070519"/>
              </a:xfrm>
              <a:custGeom>
                <a:avLst/>
                <a:gdLst/>
                <a:ahLst/>
                <a:cxnLst>
                  <a:cxn ang="3cd4">
                    <a:pos x="hc" y="t"/>
                  </a:cxn>
                  <a:cxn ang="cd2">
                    <a:pos x="l" y="vc"/>
                  </a:cxn>
                  <a:cxn ang="cd4">
                    <a:pos x="hc" y="b"/>
                  </a:cxn>
                  <a:cxn ang="0">
                    <a:pos x="r" y="vc"/>
                  </a:cxn>
                </a:cxnLst>
                <a:rect l="l" t="t" r="r" b="b"/>
                <a:pathLst>
                  <a:path w="885" h="561">
                    <a:moveTo>
                      <a:pt x="849" y="41"/>
                    </a:moveTo>
                    <a:close/>
                    <a:moveTo>
                      <a:pt x="849" y="561"/>
                    </a:moveTo>
                    <a:lnTo>
                      <a:pt x="36" y="561"/>
                    </a:lnTo>
                    <a:cubicBezTo>
                      <a:pt x="16" y="561"/>
                      <a:pt x="0" y="546"/>
                      <a:pt x="0" y="526"/>
                    </a:cubicBezTo>
                    <a:lnTo>
                      <a:pt x="0" y="35"/>
                    </a:lnTo>
                    <a:cubicBezTo>
                      <a:pt x="0" y="15"/>
                      <a:pt x="16" y="0"/>
                      <a:pt x="36" y="0"/>
                    </a:cubicBezTo>
                    <a:lnTo>
                      <a:pt x="159" y="0"/>
                    </a:lnTo>
                    <a:cubicBezTo>
                      <a:pt x="170" y="0"/>
                      <a:pt x="179" y="9"/>
                      <a:pt x="179" y="20"/>
                    </a:cubicBezTo>
                    <a:cubicBezTo>
                      <a:pt x="179" y="32"/>
                      <a:pt x="170" y="41"/>
                      <a:pt x="159" y="41"/>
                    </a:cubicBezTo>
                    <a:lnTo>
                      <a:pt x="41" y="41"/>
                    </a:lnTo>
                    <a:lnTo>
                      <a:pt x="41" y="520"/>
                    </a:lnTo>
                    <a:lnTo>
                      <a:pt x="844" y="520"/>
                    </a:lnTo>
                    <a:lnTo>
                      <a:pt x="844" y="41"/>
                    </a:lnTo>
                    <a:lnTo>
                      <a:pt x="722" y="41"/>
                    </a:lnTo>
                    <a:cubicBezTo>
                      <a:pt x="711" y="41"/>
                      <a:pt x="702" y="32"/>
                      <a:pt x="702" y="20"/>
                    </a:cubicBezTo>
                    <a:cubicBezTo>
                      <a:pt x="702" y="9"/>
                      <a:pt x="711" y="0"/>
                      <a:pt x="722" y="0"/>
                    </a:cubicBezTo>
                    <a:lnTo>
                      <a:pt x="849" y="0"/>
                    </a:lnTo>
                    <a:cubicBezTo>
                      <a:pt x="869" y="0"/>
                      <a:pt x="885" y="15"/>
                      <a:pt x="885" y="35"/>
                    </a:cubicBezTo>
                    <a:lnTo>
                      <a:pt x="885" y="526"/>
                    </a:lnTo>
                    <a:cubicBezTo>
                      <a:pt x="885" y="546"/>
                      <a:pt x="869" y="561"/>
                      <a:pt x="849" y="56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64" name="Freeform 63">
                <a:extLst>
                  <a:ext uri="{FF2B5EF4-FFF2-40B4-BE49-F238E27FC236}">
                    <a16:creationId xmlns:a16="http://schemas.microsoft.com/office/drawing/2014/main" id="{8F3B94AA-CCE2-5649-9C72-679C88DFADB4}"/>
                  </a:ext>
                </a:extLst>
              </p:cNvPr>
              <p:cNvSpPr/>
              <p:nvPr/>
            </p:nvSpPr>
            <p:spPr>
              <a:xfrm>
                <a:off x="2057528" y="18935056"/>
                <a:ext cx="885090" cy="487469"/>
              </a:xfrm>
              <a:custGeom>
                <a:avLst/>
                <a:gdLst/>
                <a:ahLst/>
                <a:cxnLst>
                  <a:cxn ang="3cd4">
                    <a:pos x="hc" y="t"/>
                  </a:cxn>
                  <a:cxn ang="cd2">
                    <a:pos x="l" y="vc"/>
                  </a:cxn>
                  <a:cxn ang="cd4">
                    <a:pos x="hc" y="b"/>
                  </a:cxn>
                  <a:cxn ang="0">
                    <a:pos x="r" y="vc"/>
                  </a:cxn>
                </a:cxnLst>
                <a:rect l="l" t="t" r="r" b="b"/>
                <a:pathLst>
                  <a:path w="464" h="256">
                    <a:moveTo>
                      <a:pt x="20" y="256"/>
                    </a:moveTo>
                    <a:cubicBezTo>
                      <a:pt x="13" y="256"/>
                      <a:pt x="6" y="252"/>
                      <a:pt x="2" y="245"/>
                    </a:cubicBezTo>
                    <a:cubicBezTo>
                      <a:pt x="-3" y="235"/>
                      <a:pt x="1" y="222"/>
                      <a:pt x="11" y="217"/>
                    </a:cubicBezTo>
                    <a:lnTo>
                      <a:pt x="434" y="3"/>
                    </a:lnTo>
                    <a:cubicBezTo>
                      <a:pt x="444" y="-3"/>
                      <a:pt x="457" y="1"/>
                      <a:pt x="462" y="11"/>
                    </a:cubicBezTo>
                    <a:cubicBezTo>
                      <a:pt x="467" y="22"/>
                      <a:pt x="463" y="34"/>
                      <a:pt x="453" y="39"/>
                    </a:cubicBezTo>
                    <a:lnTo>
                      <a:pt x="30" y="254"/>
                    </a:lnTo>
                    <a:cubicBezTo>
                      <a:pt x="27" y="255"/>
                      <a:pt x="23" y="256"/>
                      <a:pt x="20" y="25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65" name="Freeform 64">
                <a:extLst>
                  <a:ext uri="{FF2B5EF4-FFF2-40B4-BE49-F238E27FC236}">
                    <a16:creationId xmlns:a16="http://schemas.microsoft.com/office/drawing/2014/main" id="{3209284B-529E-E64C-8C7E-B423DDD6E6C2}"/>
                  </a:ext>
                </a:extLst>
              </p:cNvPr>
              <p:cNvSpPr/>
              <p:nvPr/>
            </p:nvSpPr>
            <p:spPr>
              <a:xfrm>
                <a:off x="1252732" y="18935056"/>
                <a:ext cx="881267" cy="487469"/>
              </a:xfrm>
              <a:custGeom>
                <a:avLst/>
                <a:gdLst/>
                <a:ahLst/>
                <a:cxnLst>
                  <a:cxn ang="3cd4">
                    <a:pos x="hc" y="t"/>
                  </a:cxn>
                  <a:cxn ang="cd2">
                    <a:pos x="l" y="vc"/>
                  </a:cxn>
                  <a:cxn ang="cd4">
                    <a:pos x="hc" y="b"/>
                  </a:cxn>
                  <a:cxn ang="0">
                    <a:pos x="r" y="vc"/>
                  </a:cxn>
                </a:cxnLst>
                <a:rect l="l" t="t" r="r" b="b"/>
                <a:pathLst>
                  <a:path w="462" h="256">
                    <a:moveTo>
                      <a:pt x="441" y="256"/>
                    </a:moveTo>
                    <a:cubicBezTo>
                      <a:pt x="438" y="256"/>
                      <a:pt x="435" y="255"/>
                      <a:pt x="432" y="254"/>
                    </a:cubicBezTo>
                    <a:lnTo>
                      <a:pt x="11" y="39"/>
                    </a:lnTo>
                    <a:cubicBezTo>
                      <a:pt x="1" y="34"/>
                      <a:pt x="-3" y="22"/>
                      <a:pt x="2" y="11"/>
                    </a:cubicBezTo>
                    <a:cubicBezTo>
                      <a:pt x="7" y="1"/>
                      <a:pt x="19" y="-3"/>
                      <a:pt x="30" y="3"/>
                    </a:cubicBezTo>
                    <a:lnTo>
                      <a:pt x="451" y="217"/>
                    </a:lnTo>
                    <a:cubicBezTo>
                      <a:pt x="461" y="222"/>
                      <a:pt x="465" y="235"/>
                      <a:pt x="460" y="245"/>
                    </a:cubicBezTo>
                    <a:cubicBezTo>
                      <a:pt x="456" y="252"/>
                      <a:pt x="449" y="256"/>
                      <a:pt x="441" y="256"/>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66" name="Freeform 65">
                <a:extLst>
                  <a:ext uri="{FF2B5EF4-FFF2-40B4-BE49-F238E27FC236}">
                    <a16:creationId xmlns:a16="http://schemas.microsoft.com/office/drawing/2014/main" id="{9D47F5C6-AFD7-0445-9F54-C86A377F5962}"/>
                  </a:ext>
                </a:extLst>
              </p:cNvPr>
              <p:cNvSpPr/>
              <p:nvPr/>
            </p:nvSpPr>
            <p:spPr>
              <a:xfrm>
                <a:off x="2330898" y="19376645"/>
                <a:ext cx="602167" cy="604079"/>
              </a:xfrm>
              <a:custGeom>
                <a:avLst/>
                <a:gdLst/>
                <a:ahLst/>
                <a:cxnLst>
                  <a:cxn ang="3cd4">
                    <a:pos x="hc" y="t"/>
                  </a:cxn>
                  <a:cxn ang="cd2">
                    <a:pos x="l" y="vc"/>
                  </a:cxn>
                  <a:cxn ang="cd4">
                    <a:pos x="hc" y="b"/>
                  </a:cxn>
                  <a:cxn ang="0">
                    <a:pos x="r" y="vc"/>
                  </a:cxn>
                </a:cxnLst>
                <a:rect l="l" t="t" r="r" b="b"/>
                <a:pathLst>
                  <a:path w="316" h="317">
                    <a:moveTo>
                      <a:pt x="296" y="317"/>
                    </a:moveTo>
                    <a:cubicBezTo>
                      <a:pt x="290" y="317"/>
                      <a:pt x="285" y="315"/>
                      <a:pt x="281" y="311"/>
                    </a:cubicBezTo>
                    <a:lnTo>
                      <a:pt x="6" y="36"/>
                    </a:lnTo>
                    <a:cubicBezTo>
                      <a:pt x="-2" y="28"/>
                      <a:pt x="-2" y="15"/>
                      <a:pt x="6" y="7"/>
                    </a:cubicBezTo>
                    <a:cubicBezTo>
                      <a:pt x="14" y="-2"/>
                      <a:pt x="27" y="-2"/>
                      <a:pt x="35" y="7"/>
                    </a:cubicBezTo>
                    <a:lnTo>
                      <a:pt x="310" y="282"/>
                    </a:lnTo>
                    <a:cubicBezTo>
                      <a:pt x="318" y="290"/>
                      <a:pt x="318" y="303"/>
                      <a:pt x="310" y="311"/>
                    </a:cubicBezTo>
                    <a:cubicBezTo>
                      <a:pt x="306" y="315"/>
                      <a:pt x="301" y="317"/>
                      <a:pt x="296" y="31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67" name="Freeform 66">
                <a:extLst>
                  <a:ext uri="{FF2B5EF4-FFF2-40B4-BE49-F238E27FC236}">
                    <a16:creationId xmlns:a16="http://schemas.microsoft.com/office/drawing/2014/main" id="{32097490-401C-8848-A81D-165458D67384}"/>
                  </a:ext>
                </a:extLst>
              </p:cNvPr>
              <p:cNvSpPr/>
              <p:nvPr/>
            </p:nvSpPr>
            <p:spPr>
              <a:xfrm>
                <a:off x="1273760" y="19376645"/>
                <a:ext cx="588786" cy="588786"/>
              </a:xfrm>
              <a:custGeom>
                <a:avLst/>
                <a:gdLst/>
                <a:ahLst/>
                <a:cxnLst>
                  <a:cxn ang="3cd4">
                    <a:pos x="hc" y="t"/>
                  </a:cxn>
                  <a:cxn ang="cd2">
                    <a:pos x="l" y="vc"/>
                  </a:cxn>
                  <a:cxn ang="cd4">
                    <a:pos x="hc" y="b"/>
                  </a:cxn>
                  <a:cxn ang="0">
                    <a:pos x="r" y="vc"/>
                  </a:cxn>
                </a:cxnLst>
                <a:rect l="l" t="t" r="r" b="b"/>
                <a:pathLst>
                  <a:path w="309" h="309">
                    <a:moveTo>
                      <a:pt x="21" y="309"/>
                    </a:moveTo>
                    <a:cubicBezTo>
                      <a:pt x="16" y="309"/>
                      <a:pt x="11" y="307"/>
                      <a:pt x="7" y="303"/>
                    </a:cubicBezTo>
                    <a:cubicBezTo>
                      <a:pt x="-2" y="295"/>
                      <a:pt x="-2" y="282"/>
                      <a:pt x="7" y="274"/>
                    </a:cubicBezTo>
                    <a:lnTo>
                      <a:pt x="274" y="7"/>
                    </a:lnTo>
                    <a:cubicBezTo>
                      <a:pt x="282" y="-2"/>
                      <a:pt x="295" y="-2"/>
                      <a:pt x="303" y="7"/>
                    </a:cubicBezTo>
                    <a:cubicBezTo>
                      <a:pt x="311" y="15"/>
                      <a:pt x="311" y="28"/>
                      <a:pt x="303" y="36"/>
                    </a:cubicBezTo>
                    <a:lnTo>
                      <a:pt x="36" y="303"/>
                    </a:lnTo>
                    <a:cubicBezTo>
                      <a:pt x="32" y="307"/>
                      <a:pt x="26" y="309"/>
                      <a:pt x="21" y="30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68" name="Freeform 67">
                <a:extLst>
                  <a:ext uri="{FF2B5EF4-FFF2-40B4-BE49-F238E27FC236}">
                    <a16:creationId xmlns:a16="http://schemas.microsoft.com/office/drawing/2014/main" id="{E781B1D9-F211-3847-9FA0-3A8667DB3623}"/>
                  </a:ext>
                </a:extLst>
              </p:cNvPr>
              <p:cNvSpPr/>
              <p:nvPr/>
            </p:nvSpPr>
            <p:spPr>
              <a:xfrm>
                <a:off x="1505069" y="18285098"/>
                <a:ext cx="1183306" cy="844945"/>
              </a:xfrm>
              <a:custGeom>
                <a:avLst/>
                <a:gdLst/>
                <a:ahLst/>
                <a:cxnLst>
                  <a:cxn ang="3cd4">
                    <a:pos x="hc" y="t"/>
                  </a:cxn>
                  <a:cxn ang="cd2">
                    <a:pos x="l" y="vc"/>
                  </a:cxn>
                  <a:cxn ang="cd4">
                    <a:pos x="hc" y="b"/>
                  </a:cxn>
                  <a:cxn ang="0">
                    <a:pos x="r" y="vc"/>
                  </a:cxn>
                </a:cxnLst>
                <a:rect l="l" t="t" r="r" b="b"/>
                <a:pathLst>
                  <a:path w="620" h="443">
                    <a:moveTo>
                      <a:pt x="593" y="443"/>
                    </a:moveTo>
                    <a:cubicBezTo>
                      <a:pt x="577" y="443"/>
                      <a:pt x="565" y="431"/>
                      <a:pt x="565" y="416"/>
                    </a:cubicBezTo>
                    <a:lnTo>
                      <a:pt x="565" y="55"/>
                    </a:lnTo>
                    <a:lnTo>
                      <a:pt x="55" y="55"/>
                    </a:lnTo>
                    <a:lnTo>
                      <a:pt x="54" y="416"/>
                    </a:lnTo>
                    <a:cubicBezTo>
                      <a:pt x="54" y="431"/>
                      <a:pt x="42" y="443"/>
                      <a:pt x="27" y="443"/>
                    </a:cubicBezTo>
                    <a:cubicBezTo>
                      <a:pt x="12" y="443"/>
                      <a:pt x="-1" y="431"/>
                      <a:pt x="0" y="416"/>
                    </a:cubicBezTo>
                    <a:lnTo>
                      <a:pt x="0" y="38"/>
                    </a:lnTo>
                    <a:cubicBezTo>
                      <a:pt x="0" y="17"/>
                      <a:pt x="16" y="0"/>
                      <a:pt x="36" y="0"/>
                    </a:cubicBezTo>
                    <a:lnTo>
                      <a:pt x="583" y="0"/>
                    </a:lnTo>
                    <a:cubicBezTo>
                      <a:pt x="604" y="0"/>
                      <a:pt x="620" y="17"/>
                      <a:pt x="620" y="38"/>
                    </a:cubicBezTo>
                    <a:lnTo>
                      <a:pt x="620" y="416"/>
                    </a:lnTo>
                    <a:cubicBezTo>
                      <a:pt x="620" y="431"/>
                      <a:pt x="608" y="443"/>
                      <a:pt x="593" y="443"/>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69" name="Freeform 68">
                <a:extLst>
                  <a:ext uri="{FF2B5EF4-FFF2-40B4-BE49-F238E27FC236}">
                    <a16:creationId xmlns:a16="http://schemas.microsoft.com/office/drawing/2014/main" id="{62603C30-6A70-B747-90A8-892192CD84C5}"/>
                  </a:ext>
                </a:extLst>
              </p:cNvPr>
              <p:cNvSpPr/>
              <p:nvPr/>
            </p:nvSpPr>
            <p:spPr>
              <a:xfrm>
                <a:off x="1948569" y="18602430"/>
                <a:ext cx="296304" cy="479822"/>
              </a:xfrm>
              <a:custGeom>
                <a:avLst/>
                <a:gdLst/>
                <a:ahLst/>
                <a:cxnLst>
                  <a:cxn ang="3cd4">
                    <a:pos x="hc" y="t"/>
                  </a:cxn>
                  <a:cxn ang="cd2">
                    <a:pos x="l" y="vc"/>
                  </a:cxn>
                  <a:cxn ang="cd4">
                    <a:pos x="hc" y="b"/>
                  </a:cxn>
                  <a:cxn ang="0">
                    <a:pos x="r" y="vc"/>
                  </a:cxn>
                </a:cxnLst>
                <a:rect l="l" t="t" r="r" b="b"/>
                <a:pathLst>
                  <a:path w="156" h="252">
                    <a:moveTo>
                      <a:pt x="72" y="252"/>
                    </a:moveTo>
                    <a:cubicBezTo>
                      <a:pt x="53" y="252"/>
                      <a:pt x="32" y="248"/>
                      <a:pt x="11" y="239"/>
                    </a:cubicBezTo>
                    <a:cubicBezTo>
                      <a:pt x="2" y="235"/>
                      <a:pt x="-2" y="224"/>
                      <a:pt x="2" y="215"/>
                    </a:cubicBezTo>
                    <a:cubicBezTo>
                      <a:pt x="6" y="206"/>
                      <a:pt x="16" y="202"/>
                      <a:pt x="25" y="206"/>
                    </a:cubicBezTo>
                    <a:cubicBezTo>
                      <a:pt x="56" y="220"/>
                      <a:pt x="88" y="220"/>
                      <a:pt x="107" y="208"/>
                    </a:cubicBezTo>
                    <a:cubicBezTo>
                      <a:pt x="116" y="202"/>
                      <a:pt x="121" y="193"/>
                      <a:pt x="121" y="181"/>
                    </a:cubicBezTo>
                    <a:cubicBezTo>
                      <a:pt x="121" y="167"/>
                      <a:pt x="94" y="154"/>
                      <a:pt x="70" y="142"/>
                    </a:cubicBezTo>
                    <a:cubicBezTo>
                      <a:pt x="37" y="125"/>
                      <a:pt x="0" y="107"/>
                      <a:pt x="0" y="72"/>
                    </a:cubicBezTo>
                    <a:cubicBezTo>
                      <a:pt x="0" y="48"/>
                      <a:pt x="11" y="28"/>
                      <a:pt x="31" y="15"/>
                    </a:cubicBezTo>
                    <a:cubicBezTo>
                      <a:pt x="60" y="-4"/>
                      <a:pt x="103" y="-5"/>
                      <a:pt x="144" y="12"/>
                    </a:cubicBezTo>
                    <a:cubicBezTo>
                      <a:pt x="153" y="16"/>
                      <a:pt x="158" y="26"/>
                      <a:pt x="154" y="35"/>
                    </a:cubicBezTo>
                    <a:cubicBezTo>
                      <a:pt x="150" y="44"/>
                      <a:pt x="140" y="48"/>
                      <a:pt x="131" y="45"/>
                    </a:cubicBezTo>
                    <a:cubicBezTo>
                      <a:pt x="101" y="32"/>
                      <a:pt x="69" y="32"/>
                      <a:pt x="50" y="44"/>
                    </a:cubicBezTo>
                    <a:cubicBezTo>
                      <a:pt x="41" y="51"/>
                      <a:pt x="36" y="60"/>
                      <a:pt x="36" y="72"/>
                    </a:cubicBezTo>
                    <a:cubicBezTo>
                      <a:pt x="36" y="85"/>
                      <a:pt x="63" y="99"/>
                      <a:pt x="86" y="110"/>
                    </a:cubicBezTo>
                    <a:cubicBezTo>
                      <a:pt x="119" y="127"/>
                      <a:pt x="156" y="145"/>
                      <a:pt x="156" y="181"/>
                    </a:cubicBezTo>
                    <a:cubicBezTo>
                      <a:pt x="156" y="205"/>
                      <a:pt x="145" y="225"/>
                      <a:pt x="126" y="237"/>
                    </a:cubicBezTo>
                    <a:cubicBezTo>
                      <a:pt x="111" y="247"/>
                      <a:pt x="92" y="252"/>
                      <a:pt x="72" y="25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70" name="Freeform 69">
                <a:extLst>
                  <a:ext uri="{FF2B5EF4-FFF2-40B4-BE49-F238E27FC236}">
                    <a16:creationId xmlns:a16="http://schemas.microsoft.com/office/drawing/2014/main" id="{6A502D99-58B9-DA4A-BBE9-3708DD5EA06D}"/>
                  </a:ext>
                </a:extLst>
              </p:cNvPr>
              <p:cNvSpPr/>
              <p:nvPr/>
            </p:nvSpPr>
            <p:spPr>
              <a:xfrm>
                <a:off x="2063268" y="18483908"/>
                <a:ext cx="64996" cy="110875"/>
              </a:xfrm>
              <a:custGeom>
                <a:avLst/>
                <a:gdLst/>
                <a:ahLst/>
                <a:cxnLst>
                  <a:cxn ang="3cd4">
                    <a:pos x="hc" y="t"/>
                  </a:cxn>
                  <a:cxn ang="cd2">
                    <a:pos x="l" y="vc"/>
                  </a:cxn>
                  <a:cxn ang="cd4">
                    <a:pos x="hc" y="b"/>
                  </a:cxn>
                  <a:cxn ang="0">
                    <a:pos x="r" y="vc"/>
                  </a:cxn>
                </a:cxnLst>
                <a:rect l="l" t="t" r="r" b="b"/>
                <a:pathLst>
                  <a:path w="35" h="59">
                    <a:moveTo>
                      <a:pt x="18" y="59"/>
                    </a:moveTo>
                    <a:cubicBezTo>
                      <a:pt x="8" y="59"/>
                      <a:pt x="0" y="52"/>
                      <a:pt x="0" y="42"/>
                    </a:cubicBezTo>
                    <a:lnTo>
                      <a:pt x="0" y="18"/>
                    </a:lnTo>
                    <a:cubicBezTo>
                      <a:pt x="0" y="8"/>
                      <a:pt x="8" y="0"/>
                      <a:pt x="18" y="0"/>
                    </a:cubicBezTo>
                    <a:cubicBezTo>
                      <a:pt x="27" y="0"/>
                      <a:pt x="35" y="8"/>
                      <a:pt x="35" y="18"/>
                    </a:cubicBezTo>
                    <a:lnTo>
                      <a:pt x="35" y="42"/>
                    </a:lnTo>
                    <a:cubicBezTo>
                      <a:pt x="35" y="52"/>
                      <a:pt x="27" y="59"/>
                      <a:pt x="18" y="5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71" name="Freeform 70">
                <a:extLst>
                  <a:ext uri="{FF2B5EF4-FFF2-40B4-BE49-F238E27FC236}">
                    <a16:creationId xmlns:a16="http://schemas.microsoft.com/office/drawing/2014/main" id="{C700B145-26F0-C742-8283-597A5A376BD7}"/>
                  </a:ext>
                </a:extLst>
              </p:cNvPr>
              <p:cNvSpPr/>
              <p:nvPr/>
            </p:nvSpPr>
            <p:spPr>
              <a:xfrm>
                <a:off x="2063268" y="19087987"/>
                <a:ext cx="64996" cy="110875"/>
              </a:xfrm>
              <a:custGeom>
                <a:avLst/>
                <a:gdLst/>
                <a:ahLst/>
                <a:cxnLst>
                  <a:cxn ang="3cd4">
                    <a:pos x="hc" y="t"/>
                  </a:cxn>
                  <a:cxn ang="cd2">
                    <a:pos x="l" y="vc"/>
                  </a:cxn>
                  <a:cxn ang="cd4">
                    <a:pos x="hc" y="b"/>
                  </a:cxn>
                  <a:cxn ang="0">
                    <a:pos x="r" y="vc"/>
                  </a:cxn>
                </a:cxnLst>
                <a:rect l="l" t="t" r="r" b="b"/>
                <a:pathLst>
                  <a:path w="35" h="59">
                    <a:moveTo>
                      <a:pt x="18" y="59"/>
                    </a:moveTo>
                    <a:cubicBezTo>
                      <a:pt x="8" y="59"/>
                      <a:pt x="0" y="52"/>
                      <a:pt x="0" y="42"/>
                    </a:cubicBezTo>
                    <a:lnTo>
                      <a:pt x="0" y="18"/>
                    </a:lnTo>
                    <a:cubicBezTo>
                      <a:pt x="0" y="8"/>
                      <a:pt x="8" y="0"/>
                      <a:pt x="18" y="0"/>
                    </a:cubicBezTo>
                    <a:cubicBezTo>
                      <a:pt x="27" y="0"/>
                      <a:pt x="35" y="8"/>
                      <a:pt x="35" y="18"/>
                    </a:cubicBezTo>
                    <a:lnTo>
                      <a:pt x="35" y="42"/>
                    </a:lnTo>
                    <a:cubicBezTo>
                      <a:pt x="35" y="52"/>
                      <a:pt x="27" y="59"/>
                      <a:pt x="18" y="59"/>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grpSp>
        <p:grpSp>
          <p:nvGrpSpPr>
            <p:cNvPr id="107" name="Group 106">
              <a:extLst>
                <a:ext uri="{FF2B5EF4-FFF2-40B4-BE49-F238E27FC236}">
                  <a16:creationId xmlns:a16="http://schemas.microsoft.com/office/drawing/2014/main" id="{587EF5D8-2FE5-5542-A991-AE7BC60EAA3D}"/>
                </a:ext>
              </a:extLst>
            </p:cNvPr>
            <p:cNvGrpSpPr/>
            <p:nvPr/>
          </p:nvGrpSpPr>
          <p:grpSpPr>
            <a:xfrm>
              <a:off x="3713989" y="9404048"/>
              <a:ext cx="1399266" cy="1613324"/>
              <a:chOff x="6939292" y="3247218"/>
              <a:chExt cx="320040" cy="368999"/>
            </a:xfrm>
            <a:solidFill>
              <a:schemeClr val="bg1"/>
            </a:solidFill>
          </p:grpSpPr>
          <p:sp>
            <p:nvSpPr>
              <p:cNvPr id="108" name="Freeform 107">
                <a:extLst>
                  <a:ext uri="{FF2B5EF4-FFF2-40B4-BE49-F238E27FC236}">
                    <a16:creationId xmlns:a16="http://schemas.microsoft.com/office/drawing/2014/main" id="{487D0F7C-37F5-0E45-B94C-B4DF72E07375}"/>
                  </a:ext>
                </a:extLst>
              </p:cNvPr>
              <p:cNvSpPr/>
              <p:nvPr/>
            </p:nvSpPr>
            <p:spPr>
              <a:xfrm>
                <a:off x="6939292" y="3247218"/>
                <a:ext cx="320040" cy="368999"/>
              </a:xfrm>
              <a:custGeom>
                <a:avLst/>
                <a:gdLst/>
                <a:ahLst/>
                <a:cxnLst>
                  <a:cxn ang="3cd4">
                    <a:pos x="hc" y="t"/>
                  </a:cxn>
                  <a:cxn ang="cd2">
                    <a:pos x="l" y="vc"/>
                  </a:cxn>
                  <a:cxn ang="cd4">
                    <a:pos x="hc" y="b"/>
                  </a:cxn>
                  <a:cxn ang="0">
                    <a:pos x="r" y="vc"/>
                  </a:cxn>
                </a:cxnLst>
                <a:rect l="l" t="t" r="r" b="b"/>
                <a:pathLst>
                  <a:path w="890" h="1026">
                    <a:moveTo>
                      <a:pt x="446" y="55"/>
                    </a:moveTo>
                    <a:cubicBezTo>
                      <a:pt x="440" y="55"/>
                      <a:pt x="435" y="57"/>
                      <a:pt x="430" y="60"/>
                    </a:cubicBezTo>
                    <a:cubicBezTo>
                      <a:pt x="376" y="100"/>
                      <a:pt x="259" y="168"/>
                      <a:pt x="80" y="182"/>
                    </a:cubicBezTo>
                    <a:cubicBezTo>
                      <a:pt x="73" y="183"/>
                      <a:pt x="66" y="186"/>
                      <a:pt x="61" y="192"/>
                    </a:cubicBezTo>
                    <a:cubicBezTo>
                      <a:pt x="57" y="198"/>
                      <a:pt x="54" y="205"/>
                      <a:pt x="55" y="212"/>
                    </a:cubicBezTo>
                    <a:cubicBezTo>
                      <a:pt x="67" y="329"/>
                      <a:pt x="107" y="619"/>
                      <a:pt x="230" y="799"/>
                    </a:cubicBezTo>
                    <a:cubicBezTo>
                      <a:pt x="287" y="883"/>
                      <a:pt x="408" y="949"/>
                      <a:pt x="445" y="968"/>
                    </a:cubicBezTo>
                    <a:cubicBezTo>
                      <a:pt x="483" y="949"/>
                      <a:pt x="604" y="883"/>
                      <a:pt x="661" y="800"/>
                    </a:cubicBezTo>
                    <a:cubicBezTo>
                      <a:pt x="783" y="620"/>
                      <a:pt x="824" y="327"/>
                      <a:pt x="835" y="210"/>
                    </a:cubicBezTo>
                    <a:cubicBezTo>
                      <a:pt x="836" y="203"/>
                      <a:pt x="834" y="196"/>
                      <a:pt x="829" y="190"/>
                    </a:cubicBezTo>
                    <a:cubicBezTo>
                      <a:pt x="824" y="184"/>
                      <a:pt x="817" y="181"/>
                      <a:pt x="810" y="180"/>
                    </a:cubicBezTo>
                    <a:cubicBezTo>
                      <a:pt x="632" y="168"/>
                      <a:pt x="516" y="100"/>
                      <a:pt x="462" y="60"/>
                    </a:cubicBezTo>
                    <a:cubicBezTo>
                      <a:pt x="457" y="57"/>
                      <a:pt x="452" y="55"/>
                      <a:pt x="446" y="55"/>
                    </a:cubicBezTo>
                    <a:close/>
                    <a:moveTo>
                      <a:pt x="434" y="974"/>
                    </a:moveTo>
                    <a:close/>
                    <a:moveTo>
                      <a:pt x="446" y="1026"/>
                    </a:moveTo>
                    <a:cubicBezTo>
                      <a:pt x="442" y="1026"/>
                      <a:pt x="438" y="1025"/>
                      <a:pt x="434" y="1024"/>
                    </a:cubicBezTo>
                    <a:cubicBezTo>
                      <a:pt x="427" y="1021"/>
                      <a:pt x="261" y="942"/>
                      <a:pt x="185" y="830"/>
                    </a:cubicBezTo>
                    <a:cubicBezTo>
                      <a:pt x="55" y="640"/>
                      <a:pt x="13" y="338"/>
                      <a:pt x="1" y="218"/>
                    </a:cubicBezTo>
                    <a:cubicBezTo>
                      <a:pt x="-2" y="195"/>
                      <a:pt x="5" y="174"/>
                      <a:pt x="19" y="157"/>
                    </a:cubicBezTo>
                    <a:cubicBezTo>
                      <a:pt x="34" y="139"/>
                      <a:pt x="54" y="129"/>
                      <a:pt x="76" y="127"/>
                    </a:cubicBezTo>
                    <a:cubicBezTo>
                      <a:pt x="241" y="115"/>
                      <a:pt x="348" y="52"/>
                      <a:pt x="398" y="16"/>
                    </a:cubicBezTo>
                    <a:cubicBezTo>
                      <a:pt x="427" y="-5"/>
                      <a:pt x="466" y="-5"/>
                      <a:pt x="495" y="16"/>
                    </a:cubicBezTo>
                    <a:cubicBezTo>
                      <a:pt x="543" y="52"/>
                      <a:pt x="649" y="114"/>
                      <a:pt x="814" y="126"/>
                    </a:cubicBezTo>
                    <a:cubicBezTo>
                      <a:pt x="836" y="127"/>
                      <a:pt x="856" y="137"/>
                      <a:pt x="871" y="155"/>
                    </a:cubicBezTo>
                    <a:cubicBezTo>
                      <a:pt x="885" y="172"/>
                      <a:pt x="892" y="193"/>
                      <a:pt x="890" y="216"/>
                    </a:cubicBezTo>
                    <a:cubicBezTo>
                      <a:pt x="878" y="337"/>
                      <a:pt x="836" y="640"/>
                      <a:pt x="706" y="831"/>
                    </a:cubicBezTo>
                    <a:cubicBezTo>
                      <a:pt x="630" y="942"/>
                      <a:pt x="464" y="1021"/>
                      <a:pt x="457" y="1024"/>
                    </a:cubicBezTo>
                    <a:cubicBezTo>
                      <a:pt x="453" y="1025"/>
                      <a:pt x="449" y="1026"/>
                      <a:pt x="446" y="10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109" name="Freeform 108">
                <a:extLst>
                  <a:ext uri="{FF2B5EF4-FFF2-40B4-BE49-F238E27FC236}">
                    <a16:creationId xmlns:a16="http://schemas.microsoft.com/office/drawing/2014/main" id="{87E07840-B861-2347-AD26-B553AB97532C}"/>
                  </a:ext>
                </a:extLst>
              </p:cNvPr>
              <p:cNvSpPr/>
              <p:nvPr/>
            </p:nvSpPr>
            <p:spPr>
              <a:xfrm>
                <a:off x="7039012" y="3422178"/>
                <a:ext cx="120600" cy="87120"/>
              </a:xfrm>
              <a:custGeom>
                <a:avLst/>
                <a:gdLst/>
                <a:ahLst/>
                <a:cxnLst>
                  <a:cxn ang="3cd4">
                    <a:pos x="hc" y="t"/>
                  </a:cxn>
                  <a:cxn ang="cd2">
                    <a:pos x="l" y="vc"/>
                  </a:cxn>
                  <a:cxn ang="cd4">
                    <a:pos x="hc" y="b"/>
                  </a:cxn>
                  <a:cxn ang="0">
                    <a:pos x="r" y="vc"/>
                  </a:cxn>
                </a:cxnLst>
                <a:rect l="l" t="t" r="r" b="b"/>
                <a:pathLst>
                  <a:path w="336" h="243">
                    <a:moveTo>
                      <a:pt x="55" y="188"/>
                    </a:moveTo>
                    <a:lnTo>
                      <a:pt x="281" y="188"/>
                    </a:lnTo>
                    <a:lnTo>
                      <a:pt x="281" y="55"/>
                    </a:lnTo>
                    <a:lnTo>
                      <a:pt x="55" y="55"/>
                    </a:lnTo>
                    <a:close/>
                    <a:moveTo>
                      <a:pt x="293" y="243"/>
                    </a:moveTo>
                    <a:lnTo>
                      <a:pt x="43" y="243"/>
                    </a:lnTo>
                    <a:cubicBezTo>
                      <a:pt x="20" y="243"/>
                      <a:pt x="0" y="223"/>
                      <a:pt x="0" y="200"/>
                    </a:cubicBezTo>
                    <a:lnTo>
                      <a:pt x="0" y="43"/>
                    </a:lnTo>
                    <a:cubicBezTo>
                      <a:pt x="0" y="19"/>
                      <a:pt x="20" y="0"/>
                      <a:pt x="43" y="0"/>
                    </a:cubicBezTo>
                    <a:lnTo>
                      <a:pt x="293" y="0"/>
                    </a:lnTo>
                    <a:cubicBezTo>
                      <a:pt x="317" y="0"/>
                      <a:pt x="336" y="19"/>
                      <a:pt x="336" y="43"/>
                    </a:cubicBezTo>
                    <a:lnTo>
                      <a:pt x="336" y="200"/>
                    </a:lnTo>
                    <a:cubicBezTo>
                      <a:pt x="336" y="223"/>
                      <a:pt x="317" y="243"/>
                      <a:pt x="293" y="24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sp>
            <p:nvSpPr>
              <p:cNvPr id="110" name="Freeform 109">
                <a:extLst>
                  <a:ext uri="{FF2B5EF4-FFF2-40B4-BE49-F238E27FC236}">
                    <a16:creationId xmlns:a16="http://schemas.microsoft.com/office/drawing/2014/main" id="{FD5596C9-BC8B-E440-8643-F9D8A3429BA4}"/>
                  </a:ext>
                </a:extLst>
              </p:cNvPr>
              <p:cNvSpPr/>
              <p:nvPr/>
            </p:nvSpPr>
            <p:spPr>
              <a:xfrm>
                <a:off x="7048372" y="3354498"/>
                <a:ext cx="101880" cy="87120"/>
              </a:xfrm>
              <a:custGeom>
                <a:avLst/>
                <a:gdLst/>
                <a:ahLst/>
                <a:cxnLst>
                  <a:cxn ang="3cd4">
                    <a:pos x="hc" y="t"/>
                  </a:cxn>
                  <a:cxn ang="cd2">
                    <a:pos x="l" y="vc"/>
                  </a:cxn>
                  <a:cxn ang="cd4">
                    <a:pos x="hc" y="b"/>
                  </a:cxn>
                  <a:cxn ang="0">
                    <a:pos x="r" y="vc"/>
                  </a:cxn>
                </a:cxnLst>
                <a:rect l="l" t="t" r="r" b="b"/>
                <a:pathLst>
                  <a:path w="284" h="243">
                    <a:moveTo>
                      <a:pt x="256" y="243"/>
                    </a:moveTo>
                    <a:cubicBezTo>
                      <a:pt x="241" y="243"/>
                      <a:pt x="229" y="231"/>
                      <a:pt x="229" y="215"/>
                    </a:cubicBezTo>
                    <a:lnTo>
                      <a:pt x="228" y="142"/>
                    </a:lnTo>
                    <a:cubicBezTo>
                      <a:pt x="228" y="94"/>
                      <a:pt x="190" y="55"/>
                      <a:pt x="142" y="55"/>
                    </a:cubicBezTo>
                    <a:cubicBezTo>
                      <a:pt x="94" y="55"/>
                      <a:pt x="55" y="94"/>
                      <a:pt x="55" y="141"/>
                    </a:cubicBezTo>
                    <a:lnTo>
                      <a:pt x="55" y="215"/>
                    </a:lnTo>
                    <a:cubicBezTo>
                      <a:pt x="55" y="230"/>
                      <a:pt x="43" y="243"/>
                      <a:pt x="28" y="243"/>
                    </a:cubicBezTo>
                    <a:cubicBezTo>
                      <a:pt x="13" y="243"/>
                      <a:pt x="1" y="231"/>
                      <a:pt x="1" y="215"/>
                    </a:cubicBezTo>
                    <a:lnTo>
                      <a:pt x="0" y="142"/>
                    </a:lnTo>
                    <a:cubicBezTo>
                      <a:pt x="0" y="63"/>
                      <a:pt x="64" y="0"/>
                      <a:pt x="142" y="0"/>
                    </a:cubicBezTo>
                    <a:cubicBezTo>
                      <a:pt x="220" y="0"/>
                      <a:pt x="283" y="63"/>
                      <a:pt x="283" y="141"/>
                    </a:cubicBezTo>
                    <a:lnTo>
                      <a:pt x="284" y="215"/>
                    </a:lnTo>
                    <a:cubicBezTo>
                      <a:pt x="284" y="230"/>
                      <a:pt x="272" y="243"/>
                      <a:pt x="256" y="24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Montserrat Medium"/>
                  <a:ea typeface="Arial Unicode MS" pitchFamily="2"/>
                  <a:cs typeface="Arial Unicode MS" pitchFamily="2"/>
                </a:endParaRPr>
              </a:p>
            </p:txBody>
          </p:sp>
        </p:grpSp>
      </p:grpSp>
      <p:grpSp>
        <p:nvGrpSpPr>
          <p:cNvPr id="6" name="Group 5">
            <a:extLst>
              <a:ext uri="{FF2B5EF4-FFF2-40B4-BE49-F238E27FC236}">
                <a16:creationId xmlns:a16="http://schemas.microsoft.com/office/drawing/2014/main" id="{2F758A2C-010D-874B-A020-444300CF8DDE}"/>
              </a:ext>
            </a:extLst>
          </p:cNvPr>
          <p:cNvGrpSpPr/>
          <p:nvPr/>
        </p:nvGrpSpPr>
        <p:grpSpPr>
          <a:xfrm>
            <a:off x="11200959" y="3804308"/>
            <a:ext cx="12509606" cy="7993385"/>
            <a:chOff x="11243061" y="4298664"/>
            <a:chExt cx="10965268" cy="9898097"/>
          </a:xfrm>
        </p:grpSpPr>
        <p:grpSp>
          <p:nvGrpSpPr>
            <p:cNvPr id="4" name="Group 3">
              <a:extLst>
                <a:ext uri="{FF2B5EF4-FFF2-40B4-BE49-F238E27FC236}">
                  <a16:creationId xmlns:a16="http://schemas.microsoft.com/office/drawing/2014/main" id="{0A409019-996F-0940-9605-A855746E5A7B}"/>
                </a:ext>
              </a:extLst>
            </p:cNvPr>
            <p:cNvGrpSpPr/>
            <p:nvPr/>
          </p:nvGrpSpPr>
          <p:grpSpPr>
            <a:xfrm>
              <a:off x="11243061" y="4298664"/>
              <a:ext cx="10965268" cy="3662258"/>
              <a:chOff x="13022434" y="4664730"/>
              <a:chExt cx="10965268" cy="3662258"/>
            </a:xfrm>
          </p:grpSpPr>
          <p:sp>
            <p:nvSpPr>
              <p:cNvPr id="78" name="Subtitle 2">
                <a:extLst>
                  <a:ext uri="{FF2B5EF4-FFF2-40B4-BE49-F238E27FC236}">
                    <a16:creationId xmlns:a16="http://schemas.microsoft.com/office/drawing/2014/main" id="{54430107-C667-3443-959C-6CC77F4EF8C5}"/>
                  </a:ext>
                </a:extLst>
              </p:cNvPr>
              <p:cNvSpPr txBox="1">
                <a:spLocks/>
              </p:cNvSpPr>
              <p:nvPr/>
            </p:nvSpPr>
            <p:spPr>
              <a:xfrm>
                <a:off x="13690677" y="4664730"/>
                <a:ext cx="10297025" cy="95788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3600" dirty="0">
                    <a:solidFill>
                      <a:schemeClr val="tx1"/>
                    </a:solidFill>
                    <a:latin typeface="Montserrat Medium"/>
                    <a:ea typeface="Lato Light" panose="020F0502020204030203" pitchFamily="34" charset="0"/>
                    <a:cs typeface="Lato Light" panose="020F0502020204030203" pitchFamily="34" charset="0"/>
                  </a:rPr>
                  <a:t>Who are my potential customers? </a:t>
                </a:r>
              </a:p>
            </p:txBody>
          </p:sp>
          <p:sp>
            <p:nvSpPr>
              <p:cNvPr id="103" name="Rectangle 102">
                <a:extLst>
                  <a:ext uri="{FF2B5EF4-FFF2-40B4-BE49-F238E27FC236}">
                    <a16:creationId xmlns:a16="http://schemas.microsoft.com/office/drawing/2014/main" id="{2168AF6F-51A3-1E48-B489-E56882CC4047}"/>
                  </a:ext>
                </a:extLst>
              </p:cNvPr>
              <p:cNvSpPr/>
              <p:nvPr/>
            </p:nvSpPr>
            <p:spPr>
              <a:xfrm>
                <a:off x="13022434" y="4913800"/>
                <a:ext cx="278296" cy="27829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a:endParaRPr>
              </a:p>
            </p:txBody>
          </p:sp>
          <p:sp>
            <p:nvSpPr>
              <p:cNvPr id="101" name="Rectangle 100">
                <a:extLst>
                  <a:ext uri="{FF2B5EF4-FFF2-40B4-BE49-F238E27FC236}">
                    <a16:creationId xmlns:a16="http://schemas.microsoft.com/office/drawing/2014/main" id="{B0BA6CB8-037C-9E4B-BCD6-229C6F4335C3}"/>
                  </a:ext>
                </a:extLst>
              </p:cNvPr>
              <p:cNvSpPr/>
              <p:nvPr/>
            </p:nvSpPr>
            <p:spPr>
              <a:xfrm>
                <a:off x="13022434" y="6790568"/>
                <a:ext cx="278296" cy="27829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a:endParaRPr>
              </a:p>
            </p:txBody>
          </p:sp>
          <p:sp>
            <p:nvSpPr>
              <p:cNvPr id="111" name="Subtitle 2">
                <a:extLst>
                  <a:ext uri="{FF2B5EF4-FFF2-40B4-BE49-F238E27FC236}">
                    <a16:creationId xmlns:a16="http://schemas.microsoft.com/office/drawing/2014/main" id="{353ED55A-F68D-A640-AF12-06C9232AE8EA}"/>
                  </a:ext>
                </a:extLst>
              </p:cNvPr>
              <p:cNvSpPr txBox="1">
                <a:spLocks/>
              </p:cNvSpPr>
              <p:nvPr/>
            </p:nvSpPr>
            <p:spPr>
              <a:xfrm>
                <a:off x="13690677" y="6545893"/>
                <a:ext cx="10297025" cy="178109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3600" dirty="0">
                    <a:solidFill>
                      <a:schemeClr val="tx1"/>
                    </a:solidFill>
                    <a:latin typeface="Montserrat Medium"/>
                    <a:ea typeface="Lato Light" panose="020F0502020204030203" pitchFamily="34" charset="0"/>
                    <a:cs typeface="Lato Light" panose="020F0502020204030203" pitchFamily="34" charset="0"/>
                  </a:rPr>
                  <a:t>What are my customers’ shopping and buying habits?</a:t>
                </a:r>
              </a:p>
              <a:p>
                <a:pPr algn="l">
                  <a:lnSpc>
                    <a:spcPct val="100000"/>
                  </a:lnSpc>
                </a:pPr>
                <a:endParaRPr lang="en-US" sz="3600" dirty="0">
                  <a:solidFill>
                    <a:schemeClr val="bg1"/>
                  </a:solidFill>
                  <a:latin typeface="Montserrat Medium"/>
                  <a:ea typeface="Lato Light" panose="020F0502020204030203" pitchFamily="34" charset="0"/>
                  <a:cs typeface="Lato Light" panose="020F0502020204030203" pitchFamily="34" charset="0"/>
                </a:endParaRPr>
              </a:p>
            </p:txBody>
          </p:sp>
        </p:grpSp>
        <p:grpSp>
          <p:nvGrpSpPr>
            <p:cNvPr id="113" name="Group 112">
              <a:extLst>
                <a:ext uri="{FF2B5EF4-FFF2-40B4-BE49-F238E27FC236}">
                  <a16:creationId xmlns:a16="http://schemas.microsoft.com/office/drawing/2014/main" id="{D4251C61-6C80-8F42-BA8F-E6BBD5994BE2}"/>
                </a:ext>
              </a:extLst>
            </p:cNvPr>
            <p:cNvGrpSpPr/>
            <p:nvPr/>
          </p:nvGrpSpPr>
          <p:grpSpPr>
            <a:xfrm>
              <a:off x="11243061" y="8060990"/>
              <a:ext cx="10965268" cy="6135771"/>
              <a:chOff x="13022434" y="4664730"/>
              <a:chExt cx="10965268" cy="6135771"/>
            </a:xfrm>
          </p:grpSpPr>
          <p:sp>
            <p:nvSpPr>
              <p:cNvPr id="114" name="Subtitle 2">
                <a:extLst>
                  <a:ext uri="{FF2B5EF4-FFF2-40B4-BE49-F238E27FC236}">
                    <a16:creationId xmlns:a16="http://schemas.microsoft.com/office/drawing/2014/main" id="{88E0494D-D4B0-4E40-AA0A-6F7824A69611}"/>
                  </a:ext>
                </a:extLst>
              </p:cNvPr>
              <p:cNvSpPr txBox="1">
                <a:spLocks/>
              </p:cNvSpPr>
              <p:nvPr/>
            </p:nvSpPr>
            <p:spPr>
              <a:xfrm>
                <a:off x="13690677" y="4664730"/>
                <a:ext cx="10297025" cy="95788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3600" dirty="0">
                    <a:solidFill>
                      <a:schemeClr val="tx1"/>
                    </a:solidFill>
                    <a:latin typeface="Montserrat Medium"/>
                    <a:ea typeface="Lato Light" panose="020F0502020204030203" pitchFamily="34" charset="0"/>
                    <a:cs typeface="Lato Light" panose="020F0502020204030203" pitchFamily="34" charset="0"/>
                  </a:rPr>
                  <a:t>How large is my target market?</a:t>
                </a:r>
              </a:p>
            </p:txBody>
          </p:sp>
          <p:sp>
            <p:nvSpPr>
              <p:cNvPr id="115" name="Rectangle 114">
                <a:extLst>
                  <a:ext uri="{FF2B5EF4-FFF2-40B4-BE49-F238E27FC236}">
                    <a16:creationId xmlns:a16="http://schemas.microsoft.com/office/drawing/2014/main" id="{EBAEB416-F38C-9B44-91E9-EEC47F32B140}"/>
                  </a:ext>
                </a:extLst>
              </p:cNvPr>
              <p:cNvSpPr/>
              <p:nvPr/>
            </p:nvSpPr>
            <p:spPr>
              <a:xfrm>
                <a:off x="13022434" y="4913800"/>
                <a:ext cx="278296" cy="27829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a:endParaRPr>
              </a:p>
            </p:txBody>
          </p:sp>
          <p:sp>
            <p:nvSpPr>
              <p:cNvPr id="116" name="Rectangle 115">
                <a:extLst>
                  <a:ext uri="{FF2B5EF4-FFF2-40B4-BE49-F238E27FC236}">
                    <a16:creationId xmlns:a16="http://schemas.microsoft.com/office/drawing/2014/main" id="{B14B7431-D199-554D-B14A-BDD0A4E4E9F9}"/>
                  </a:ext>
                </a:extLst>
              </p:cNvPr>
              <p:cNvSpPr/>
              <p:nvPr/>
            </p:nvSpPr>
            <p:spPr>
              <a:xfrm>
                <a:off x="13049870" y="6970117"/>
                <a:ext cx="278296" cy="278296"/>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a:endParaRPr>
              </a:p>
            </p:txBody>
          </p:sp>
          <p:sp>
            <p:nvSpPr>
              <p:cNvPr id="117" name="Subtitle 2">
                <a:extLst>
                  <a:ext uri="{FF2B5EF4-FFF2-40B4-BE49-F238E27FC236}">
                    <a16:creationId xmlns:a16="http://schemas.microsoft.com/office/drawing/2014/main" id="{7A910CC6-F4D8-1146-99CE-0A53824AB46F}"/>
                  </a:ext>
                </a:extLst>
              </p:cNvPr>
              <p:cNvSpPr txBox="1">
                <a:spLocks/>
              </p:cNvSpPr>
              <p:nvPr/>
            </p:nvSpPr>
            <p:spPr>
              <a:xfrm>
                <a:off x="13685985" y="6549778"/>
                <a:ext cx="10297025" cy="425072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3600" dirty="0">
                    <a:solidFill>
                      <a:schemeClr val="tx1"/>
                    </a:solidFill>
                    <a:latin typeface="Montserrat Medium"/>
                    <a:ea typeface="Lato Light" panose="020F0502020204030203" pitchFamily="34" charset="0"/>
                    <a:cs typeface="Lato Light" panose="020F0502020204030203" pitchFamily="34" charset="0"/>
                  </a:rPr>
                  <a:t>How much are potential customers willing to pay? </a:t>
                </a:r>
              </a:p>
              <a:p>
                <a:pPr algn="l">
                  <a:lnSpc>
                    <a:spcPct val="100000"/>
                  </a:lnSpc>
                </a:pPr>
                <a:endParaRPr lang="en-US" sz="3600" dirty="0">
                  <a:solidFill>
                    <a:schemeClr val="tx1"/>
                  </a:solidFill>
                  <a:latin typeface="Montserrat Medium"/>
                  <a:ea typeface="Lato Light" panose="020F0502020204030203" pitchFamily="34" charset="0"/>
                  <a:cs typeface="Lato Light" panose="020F0502020204030203" pitchFamily="34" charset="0"/>
                </a:endParaRPr>
              </a:p>
              <a:p>
                <a:pPr algn="l">
                  <a:lnSpc>
                    <a:spcPct val="100000"/>
                  </a:lnSpc>
                </a:pPr>
                <a:r>
                  <a:rPr lang="en-US" sz="3600" dirty="0">
                    <a:solidFill>
                      <a:schemeClr val="tx1"/>
                    </a:solidFill>
                    <a:latin typeface="Montserrat Medium"/>
                    <a:ea typeface="Lato Light" panose="020F0502020204030203" pitchFamily="34" charset="0"/>
                    <a:cs typeface="Lato Light" panose="020F0502020204030203" pitchFamily="34" charset="0"/>
                  </a:rPr>
                  <a:t>Who is my competition?</a:t>
                </a:r>
              </a:p>
              <a:p>
                <a:pPr algn="l">
                  <a:lnSpc>
                    <a:spcPct val="100000"/>
                  </a:lnSpc>
                </a:pPr>
                <a:endParaRPr lang="en-US" sz="3600" dirty="0">
                  <a:solidFill>
                    <a:schemeClr val="tx1"/>
                  </a:solidFill>
                  <a:latin typeface="Montserrat Medium"/>
                  <a:ea typeface="Lato Light" panose="020F0502020204030203" pitchFamily="34" charset="0"/>
                  <a:cs typeface="Lato Light" panose="020F0502020204030203" pitchFamily="34" charset="0"/>
                </a:endParaRPr>
              </a:p>
              <a:p>
                <a:pPr algn="l">
                  <a:lnSpc>
                    <a:spcPct val="100000"/>
                  </a:lnSpc>
                </a:pPr>
                <a:r>
                  <a:rPr lang="en-US" sz="3600" dirty="0">
                    <a:solidFill>
                      <a:schemeClr val="tx1"/>
                    </a:solidFill>
                    <a:latin typeface="Montserrat Medium"/>
                    <a:ea typeface="Lato Light" panose="020F0502020204030203" pitchFamily="34" charset="0"/>
                    <a:cs typeface="Lato Light" panose="020F0502020204030203" pitchFamily="34" charset="0"/>
                  </a:rPr>
                  <a:t>What are my competitors’ strengths and weaknesses? </a:t>
                </a:r>
              </a:p>
            </p:txBody>
          </p:sp>
        </p:grpSp>
      </p:grpSp>
      <p:sp>
        <p:nvSpPr>
          <p:cNvPr id="73" name="Rectangle 72">
            <a:extLst>
              <a:ext uri="{FF2B5EF4-FFF2-40B4-BE49-F238E27FC236}">
                <a16:creationId xmlns:a16="http://schemas.microsoft.com/office/drawing/2014/main" id="{E94C12A8-5214-4C19-9AA2-9B950E1BAED5}"/>
              </a:ext>
            </a:extLst>
          </p:cNvPr>
          <p:cNvSpPr/>
          <p:nvPr/>
        </p:nvSpPr>
        <p:spPr>
          <a:xfrm>
            <a:off x="11220555" y="9979186"/>
            <a:ext cx="310725" cy="224743"/>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a:endParaRPr>
          </a:p>
        </p:txBody>
      </p:sp>
      <p:sp>
        <p:nvSpPr>
          <p:cNvPr id="74" name="Rectangle 73">
            <a:extLst>
              <a:ext uri="{FF2B5EF4-FFF2-40B4-BE49-F238E27FC236}">
                <a16:creationId xmlns:a16="http://schemas.microsoft.com/office/drawing/2014/main" id="{7DF4ABCA-4E9F-41C2-9BA2-8D74110F62C2}"/>
              </a:ext>
            </a:extLst>
          </p:cNvPr>
          <p:cNvSpPr/>
          <p:nvPr/>
        </p:nvSpPr>
        <p:spPr>
          <a:xfrm>
            <a:off x="11203471" y="11320833"/>
            <a:ext cx="327810" cy="224743"/>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a:endParaRPr>
          </a:p>
        </p:txBody>
      </p:sp>
      <p:pic>
        <p:nvPicPr>
          <p:cNvPr id="72" name="Picture 71" descr="A picture containing light&#10;&#10;Description automatically generated">
            <a:extLst>
              <a:ext uri="{FF2B5EF4-FFF2-40B4-BE49-F238E27FC236}">
                <a16:creationId xmlns:a16="http://schemas.microsoft.com/office/drawing/2014/main" id="{AC61D923-C9E6-4003-9F71-7DCFA04500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22177" y="-256799"/>
            <a:ext cx="3924629" cy="3924629"/>
          </a:xfrm>
          <a:prstGeom prst="rect">
            <a:avLst/>
          </a:prstGeom>
        </p:spPr>
      </p:pic>
      <p:sp>
        <p:nvSpPr>
          <p:cNvPr id="2" name="TextBox 1">
            <a:extLst>
              <a:ext uri="{FF2B5EF4-FFF2-40B4-BE49-F238E27FC236}">
                <a16:creationId xmlns:a16="http://schemas.microsoft.com/office/drawing/2014/main" id="{4CE9B70E-D4C3-4D03-B9BD-B9BCD329D88B}"/>
              </a:ext>
            </a:extLst>
          </p:cNvPr>
          <p:cNvSpPr txBox="1"/>
          <p:nvPr/>
        </p:nvSpPr>
        <p:spPr>
          <a:xfrm>
            <a:off x="7321845" y="12449225"/>
            <a:ext cx="11201400" cy="769441"/>
          </a:xfrm>
          <a:prstGeom prst="rect">
            <a:avLst/>
          </a:prstGeom>
          <a:noFill/>
        </p:spPr>
        <p:txBody>
          <a:bodyPr wrap="square" rtlCol="0">
            <a:spAutoFit/>
          </a:bodyPr>
          <a:lstStyle/>
          <a:p>
            <a:pPr lvl="0"/>
            <a:r>
              <a:rPr lang="en-US" sz="4400" b="1" dirty="0">
                <a:latin typeface="Montserrat Medium"/>
                <a:ea typeface="Lato Light" panose="020F0502020204030203" pitchFamily="34" charset="0"/>
                <a:cs typeface="Lato Light" panose="020F0502020204030203" pitchFamily="34" charset="0"/>
              </a:rPr>
              <a:t>Secret Weapon is a Competitive Analysis </a:t>
            </a:r>
          </a:p>
        </p:txBody>
      </p:sp>
      <p:pic>
        <p:nvPicPr>
          <p:cNvPr id="11" name="Graphic 10" descr="Right pointing backhand index">
            <a:extLst>
              <a:ext uri="{FF2B5EF4-FFF2-40B4-BE49-F238E27FC236}">
                <a16:creationId xmlns:a16="http://schemas.microsoft.com/office/drawing/2014/main" id="{0720A033-1D2A-464D-8B8D-DD697D4C3F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8158" y="11827829"/>
            <a:ext cx="2064326" cy="2064326"/>
          </a:xfrm>
          <a:prstGeom prst="rect">
            <a:avLst/>
          </a:prstGeom>
        </p:spPr>
      </p:pic>
      <p:pic>
        <p:nvPicPr>
          <p:cNvPr id="13" name="Graphic 12" descr="Shopping cart">
            <a:extLst>
              <a:ext uri="{FF2B5EF4-FFF2-40B4-BE49-F238E27FC236}">
                <a16:creationId xmlns:a16="http://schemas.microsoft.com/office/drawing/2014/main" id="{A76857B5-2812-4207-AFB7-A0578CDDE0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42059" y="4619617"/>
            <a:ext cx="2110615" cy="2110615"/>
          </a:xfrm>
          <a:prstGeom prst="rect">
            <a:avLst/>
          </a:prstGeom>
        </p:spPr>
      </p:pic>
    </p:spTree>
    <p:extLst>
      <p:ext uri="{BB962C8B-B14F-4D97-AF65-F5344CB8AC3E}">
        <p14:creationId xmlns:p14="http://schemas.microsoft.com/office/powerpoint/2010/main" val="161334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1"/>
                                        </p:tgtEl>
                                        <p:attrNameLst>
                                          <p:attrName>r</p:attrName>
                                        </p:attrNameLst>
                                      </p:cBhvr>
                                    </p:animRot>
                                    <p:animRot by="-240000">
                                      <p:cBhvr>
                                        <p:cTn id="7" dur="100" fill="hold">
                                          <p:stCondLst>
                                            <p:cond delay="100"/>
                                          </p:stCondLst>
                                        </p:cTn>
                                        <p:tgtEl>
                                          <p:spTgt spid="11"/>
                                        </p:tgtEl>
                                        <p:attrNameLst>
                                          <p:attrName>r</p:attrName>
                                        </p:attrNameLst>
                                      </p:cBhvr>
                                    </p:animRot>
                                    <p:animRot by="240000">
                                      <p:cBhvr>
                                        <p:cTn id="8" dur="100" fill="hold">
                                          <p:stCondLst>
                                            <p:cond delay="200"/>
                                          </p:stCondLst>
                                        </p:cTn>
                                        <p:tgtEl>
                                          <p:spTgt spid="11"/>
                                        </p:tgtEl>
                                        <p:attrNameLst>
                                          <p:attrName>r</p:attrName>
                                        </p:attrNameLst>
                                      </p:cBhvr>
                                    </p:animRot>
                                    <p:animRot by="-240000">
                                      <p:cBhvr>
                                        <p:cTn id="9" dur="100" fill="hold">
                                          <p:stCondLst>
                                            <p:cond delay="300"/>
                                          </p:stCondLst>
                                        </p:cTn>
                                        <p:tgtEl>
                                          <p:spTgt spid="11"/>
                                        </p:tgtEl>
                                        <p:attrNameLst>
                                          <p:attrName>r</p:attrName>
                                        </p:attrNameLst>
                                      </p:cBhvr>
                                    </p:animRot>
                                    <p:animRot by="120000">
                                      <p:cBhvr>
                                        <p:cTn id="10" dur="100" fill="hold">
                                          <p:stCondLst>
                                            <p:cond delay="4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3B84B34-D587-4097-8D19-50D86EB96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1DF0D52-C7EB-4160-AF4A-64FAD17F7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2724" y="4505902"/>
            <a:ext cx="4436185" cy="4659282"/>
          </a:xfrm>
          <a:prstGeom prst="rect">
            <a:avLst/>
          </a:prstGeom>
          <a:solidFill>
            <a:srgbClr val="FFFFFF"/>
          </a:solidFill>
          <a:ln w="31750" cap="sq">
            <a:solidFill>
              <a:srgbClr val="E4CB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1" name="Rectangle 40">
            <a:extLst>
              <a:ext uri="{FF2B5EF4-FFF2-40B4-BE49-F238E27FC236}">
                <a16:creationId xmlns:a16="http://schemas.microsoft.com/office/drawing/2014/main" id="{8CEBB63E-FF19-493F-9618-BFFB451D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06167" y="-4"/>
            <a:ext cx="15071483" cy="13716004"/>
          </a:xfrm>
          <a:prstGeom prst="rect">
            <a:avLst/>
          </a:prstGeom>
          <a:solidFill>
            <a:srgbClr val="7B1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D3618A-7AA2-4231-AC04-B13D72E33F83}"/>
              </a:ext>
            </a:extLst>
          </p:cNvPr>
          <p:cNvSpPr/>
          <p:nvPr/>
        </p:nvSpPr>
        <p:spPr>
          <a:xfrm>
            <a:off x="10130930" y="-935425"/>
            <a:ext cx="12565978" cy="39695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000" b="1" i="0" cap="all" dirty="0">
                <a:solidFill>
                  <a:srgbClr val="FFFFFF"/>
                </a:solidFill>
                <a:effectLst/>
                <a:latin typeface="+mj-lt"/>
                <a:ea typeface="+mj-ea"/>
                <a:cs typeface="+mj-cs"/>
              </a:rPr>
              <a:t>Use competitive analysis to find advantages</a:t>
            </a:r>
          </a:p>
        </p:txBody>
      </p:sp>
      <p:pic>
        <p:nvPicPr>
          <p:cNvPr id="25" name="Picture 24" descr="A picture containing light&#10;&#10;Description automatically generated">
            <a:extLst>
              <a:ext uri="{FF2B5EF4-FFF2-40B4-BE49-F238E27FC236}">
                <a16:creationId xmlns:a16="http://schemas.microsoft.com/office/drawing/2014/main" id="{CACFC907-D9F3-4732-A118-9FCE88C4D6E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526" b="1"/>
          <a:stretch/>
        </p:blipFill>
        <p:spPr>
          <a:xfrm>
            <a:off x="2707938" y="4906296"/>
            <a:ext cx="3828811" cy="3888108"/>
          </a:xfrm>
          <a:prstGeom prst="rect">
            <a:avLst/>
          </a:prstGeom>
        </p:spPr>
      </p:pic>
      <p:sp>
        <p:nvSpPr>
          <p:cNvPr id="8" name="Rectangle 7">
            <a:extLst>
              <a:ext uri="{FF2B5EF4-FFF2-40B4-BE49-F238E27FC236}">
                <a16:creationId xmlns:a16="http://schemas.microsoft.com/office/drawing/2014/main" id="{0B89038E-70DA-4287-8BED-DFE6C3E608E2}"/>
              </a:ext>
            </a:extLst>
          </p:cNvPr>
          <p:cNvSpPr/>
          <p:nvPr/>
        </p:nvSpPr>
        <p:spPr>
          <a:xfrm>
            <a:off x="9995534" y="3203374"/>
            <a:ext cx="14001115" cy="10305296"/>
          </a:xfrm>
          <a:prstGeom prst="rect">
            <a:avLst/>
          </a:prstGeom>
        </p:spPr>
        <p:txBody>
          <a:bodyPr vert="horz" lIns="91440" tIns="45720" rIns="91440" bIns="45720" rtlCol="0" anchor="t">
            <a:normAutofit fontScale="92500"/>
          </a:bodyPr>
          <a:lstStyle/>
          <a:p>
            <a:pPr indent="-228600">
              <a:lnSpc>
                <a:spcPct val="90000"/>
              </a:lnSpc>
              <a:spcAft>
                <a:spcPts val="600"/>
              </a:spcAft>
              <a:buFont typeface="Arial" panose="020B0604020202020204" pitchFamily="34" charset="0"/>
              <a:buChar char="•"/>
            </a:pPr>
            <a:endParaRPr lang="en-US" sz="2800" dirty="0">
              <a:solidFill>
                <a:srgbClr val="FFFFFF"/>
              </a:solidFill>
            </a:endParaRPr>
          </a:p>
          <a:p>
            <a:pPr indent="-228600">
              <a:lnSpc>
                <a:spcPct val="90000"/>
              </a:lnSpc>
              <a:spcAft>
                <a:spcPts val="600"/>
              </a:spcAft>
              <a:buFont typeface="Arial" panose="020B0604020202020204" pitchFamily="34" charset="0"/>
              <a:buChar char="•"/>
            </a:pPr>
            <a:r>
              <a:rPr lang="en-US" sz="4800" i="0" dirty="0">
                <a:solidFill>
                  <a:srgbClr val="FFFFFF"/>
                </a:solidFill>
                <a:effectLst/>
              </a:rPr>
              <a:t> This is key to defining a competitive edge that </a:t>
            </a:r>
            <a:r>
              <a:rPr lang="en-US" sz="4800" i="0" u="sng" dirty="0">
                <a:solidFill>
                  <a:srgbClr val="FFFFFF"/>
                </a:solidFill>
                <a:effectLst/>
              </a:rPr>
              <a:t>creates sustainable revenue (Sales)</a:t>
            </a:r>
            <a:r>
              <a:rPr lang="en-US" sz="4800" i="0" dirty="0">
                <a:solidFill>
                  <a:srgbClr val="FFFFFF"/>
                </a:solidFill>
                <a:effectLst/>
              </a:rPr>
              <a:t>. </a:t>
            </a:r>
          </a:p>
          <a:p>
            <a:pPr indent="-228600">
              <a:lnSpc>
                <a:spcPct val="90000"/>
              </a:lnSpc>
              <a:spcAft>
                <a:spcPts val="600"/>
              </a:spcAft>
              <a:buFont typeface="Arial" panose="020B0604020202020204" pitchFamily="34" charset="0"/>
              <a:buChar char="•"/>
            </a:pPr>
            <a:endParaRPr lang="en-US" sz="4800" dirty="0">
              <a:solidFill>
                <a:srgbClr val="FFFFFF"/>
              </a:solidFill>
            </a:endParaRPr>
          </a:p>
          <a:p>
            <a:pPr indent="-228600">
              <a:lnSpc>
                <a:spcPct val="90000"/>
              </a:lnSpc>
              <a:spcAft>
                <a:spcPts val="600"/>
              </a:spcAft>
              <a:buFont typeface="Arial" panose="020B0604020202020204" pitchFamily="34" charset="0"/>
              <a:buChar char="•"/>
            </a:pPr>
            <a:r>
              <a:rPr lang="en-US" sz="4800" i="0" dirty="0">
                <a:solidFill>
                  <a:srgbClr val="FFFFFF"/>
                </a:solidFill>
                <a:effectLst/>
              </a:rPr>
              <a:t> Your competitive analysis should </a:t>
            </a:r>
            <a:r>
              <a:rPr lang="en-US" sz="4800" i="0" u="sng" dirty="0">
                <a:solidFill>
                  <a:srgbClr val="FFFFFF"/>
                </a:solidFill>
                <a:effectLst/>
              </a:rPr>
              <a:t>identify</a:t>
            </a:r>
            <a:r>
              <a:rPr lang="en-US" sz="4800" i="0" dirty="0">
                <a:solidFill>
                  <a:srgbClr val="FFFFFF"/>
                </a:solidFill>
                <a:effectLst/>
              </a:rPr>
              <a:t> your </a:t>
            </a:r>
            <a:r>
              <a:rPr lang="en-US" sz="4800" i="0" u="sng" dirty="0">
                <a:solidFill>
                  <a:srgbClr val="FFFFFF"/>
                </a:solidFill>
                <a:effectLst/>
              </a:rPr>
              <a:t>competition by product line </a:t>
            </a:r>
            <a:r>
              <a:rPr lang="en-US" sz="4800" i="0" dirty="0">
                <a:solidFill>
                  <a:srgbClr val="FFFFFF"/>
                </a:solidFill>
                <a:effectLst/>
              </a:rPr>
              <a:t>or </a:t>
            </a:r>
            <a:r>
              <a:rPr lang="en-US" sz="4800" i="0" u="sng" dirty="0">
                <a:solidFill>
                  <a:srgbClr val="FFFFFF"/>
                </a:solidFill>
                <a:effectLst/>
              </a:rPr>
              <a:t>service</a:t>
            </a:r>
            <a:r>
              <a:rPr lang="en-US" sz="4800" i="0" dirty="0">
                <a:solidFill>
                  <a:srgbClr val="FFFFFF"/>
                </a:solidFill>
                <a:effectLst/>
              </a:rPr>
              <a:t> and </a:t>
            </a:r>
            <a:r>
              <a:rPr lang="en-US" sz="4800" i="0" u="sng" dirty="0">
                <a:solidFill>
                  <a:srgbClr val="FFFFFF"/>
                </a:solidFill>
                <a:effectLst/>
              </a:rPr>
              <a:t>market segment</a:t>
            </a:r>
            <a:r>
              <a:rPr lang="en-US" sz="4800" i="0" dirty="0">
                <a:solidFill>
                  <a:srgbClr val="FFFFFF"/>
                </a:solidFill>
                <a:effectLst/>
              </a:rPr>
              <a:t>. </a:t>
            </a:r>
          </a:p>
          <a:p>
            <a:pPr indent="-228600">
              <a:lnSpc>
                <a:spcPct val="90000"/>
              </a:lnSpc>
              <a:spcAft>
                <a:spcPts val="600"/>
              </a:spcAft>
              <a:buFont typeface="Arial" panose="020B0604020202020204" pitchFamily="34" charset="0"/>
              <a:buChar char="•"/>
            </a:pPr>
            <a:endParaRPr lang="en-US" sz="4800" dirty="0">
              <a:solidFill>
                <a:srgbClr val="FFFFFF"/>
              </a:solidFill>
            </a:endParaRPr>
          </a:p>
          <a:p>
            <a:pPr indent="-228600">
              <a:lnSpc>
                <a:spcPct val="90000"/>
              </a:lnSpc>
              <a:spcAft>
                <a:spcPts val="600"/>
              </a:spcAft>
              <a:buFont typeface="Arial" panose="020B0604020202020204" pitchFamily="34" charset="0"/>
              <a:buChar char="•"/>
            </a:pPr>
            <a:r>
              <a:rPr lang="en-US" sz="4800" b="0" i="0" dirty="0">
                <a:solidFill>
                  <a:srgbClr val="FFFFFF"/>
                </a:solidFill>
                <a:effectLst/>
              </a:rPr>
              <a:t> Assess the following: </a:t>
            </a:r>
          </a:p>
          <a:p>
            <a:pPr marL="1028700" lvl="1" indent="-228600">
              <a:lnSpc>
                <a:spcPct val="90000"/>
              </a:lnSpc>
              <a:spcAft>
                <a:spcPts val="600"/>
              </a:spcAft>
              <a:buFont typeface="Arial" panose="020B0604020202020204" pitchFamily="34" charset="0"/>
              <a:buChar char="•"/>
            </a:pPr>
            <a:r>
              <a:rPr lang="en-US" sz="4800" b="0" i="0" dirty="0">
                <a:solidFill>
                  <a:srgbClr val="FFFFFF"/>
                </a:solidFill>
                <a:effectLst/>
              </a:rPr>
              <a:t> Market share</a:t>
            </a:r>
          </a:p>
          <a:p>
            <a:pPr marL="1028700" lvl="1" indent="-228600">
              <a:lnSpc>
                <a:spcPct val="90000"/>
              </a:lnSpc>
              <a:spcAft>
                <a:spcPts val="600"/>
              </a:spcAft>
              <a:buFont typeface="Arial" panose="020B0604020202020204" pitchFamily="34" charset="0"/>
              <a:buChar char="•"/>
            </a:pPr>
            <a:r>
              <a:rPr lang="en-US" sz="4800" b="0" i="0" dirty="0">
                <a:solidFill>
                  <a:srgbClr val="FFFFFF"/>
                </a:solidFill>
                <a:effectLst/>
              </a:rPr>
              <a:t> Strengths and weaknesses</a:t>
            </a:r>
          </a:p>
          <a:p>
            <a:pPr marL="1028700" lvl="1" indent="-228600">
              <a:lnSpc>
                <a:spcPct val="90000"/>
              </a:lnSpc>
              <a:spcAft>
                <a:spcPts val="600"/>
              </a:spcAft>
              <a:buFont typeface="Arial" panose="020B0604020202020204" pitchFamily="34" charset="0"/>
              <a:buChar char="•"/>
            </a:pPr>
            <a:r>
              <a:rPr lang="en-US" sz="4800" b="0" i="0" dirty="0">
                <a:solidFill>
                  <a:srgbClr val="FFFFFF"/>
                </a:solidFill>
                <a:effectLst/>
              </a:rPr>
              <a:t> Your window of opportunity to enter the market</a:t>
            </a:r>
          </a:p>
          <a:p>
            <a:pPr marL="1028700" lvl="1" indent="-228600">
              <a:lnSpc>
                <a:spcPct val="90000"/>
              </a:lnSpc>
              <a:spcAft>
                <a:spcPts val="600"/>
              </a:spcAft>
              <a:buFont typeface="Arial" panose="020B0604020202020204" pitchFamily="34" charset="0"/>
              <a:buChar char="•"/>
            </a:pPr>
            <a:r>
              <a:rPr lang="en-US" sz="4800" dirty="0">
                <a:solidFill>
                  <a:srgbClr val="FFFFFF"/>
                </a:solidFill>
              </a:rPr>
              <a:t> I</a:t>
            </a:r>
            <a:r>
              <a:rPr lang="en-US" sz="4800" b="0" i="0" dirty="0">
                <a:solidFill>
                  <a:srgbClr val="FFFFFF"/>
                </a:solidFill>
                <a:effectLst/>
              </a:rPr>
              <a:t>mportance of your target market to your competitors</a:t>
            </a:r>
          </a:p>
          <a:p>
            <a:pPr marL="1028700" lvl="1" indent="-228600">
              <a:lnSpc>
                <a:spcPct val="90000"/>
              </a:lnSpc>
              <a:spcAft>
                <a:spcPts val="600"/>
              </a:spcAft>
              <a:buFont typeface="Arial" panose="020B0604020202020204" pitchFamily="34" charset="0"/>
              <a:buChar char="•"/>
            </a:pPr>
            <a:r>
              <a:rPr lang="en-US" sz="4800" b="0" i="0" dirty="0">
                <a:solidFill>
                  <a:srgbClr val="FFFFFF"/>
                </a:solidFill>
                <a:effectLst/>
              </a:rPr>
              <a:t> </a:t>
            </a:r>
            <a:r>
              <a:rPr lang="en-US" sz="4800" dirty="0">
                <a:solidFill>
                  <a:srgbClr val="FFFFFF"/>
                </a:solidFill>
              </a:rPr>
              <a:t>B</a:t>
            </a:r>
            <a:r>
              <a:rPr lang="en-US" sz="4800" b="0" i="0" dirty="0">
                <a:solidFill>
                  <a:srgbClr val="FFFFFF"/>
                </a:solidFill>
                <a:effectLst/>
              </a:rPr>
              <a:t>arriers that may hinder you as you enter the market</a:t>
            </a:r>
          </a:p>
          <a:p>
            <a:pPr marL="1028700" lvl="1" indent="-228600">
              <a:lnSpc>
                <a:spcPct val="90000"/>
              </a:lnSpc>
              <a:spcAft>
                <a:spcPts val="600"/>
              </a:spcAft>
              <a:buFont typeface="Arial" panose="020B0604020202020204" pitchFamily="34" charset="0"/>
              <a:buChar char="•"/>
            </a:pPr>
            <a:r>
              <a:rPr lang="en-US" sz="4800" b="0" i="0" dirty="0">
                <a:solidFill>
                  <a:srgbClr val="FFFFFF"/>
                </a:solidFill>
                <a:effectLst/>
              </a:rPr>
              <a:t> Indirect/secondary competitors who may impact you</a:t>
            </a:r>
          </a:p>
        </p:txBody>
      </p:sp>
      <p:sp>
        <p:nvSpPr>
          <p:cNvPr id="7" name="Rectangle 6">
            <a:extLst>
              <a:ext uri="{FF2B5EF4-FFF2-40B4-BE49-F238E27FC236}">
                <a16:creationId xmlns:a16="http://schemas.microsoft.com/office/drawing/2014/main" id="{1005138A-61CF-4352-801F-AEA10EE59D1F}"/>
              </a:ext>
            </a:extLst>
          </p:cNvPr>
          <p:cNvSpPr/>
          <p:nvPr/>
        </p:nvSpPr>
        <p:spPr>
          <a:xfrm>
            <a:off x="637340" y="2786495"/>
            <a:ext cx="8058453" cy="7862455"/>
          </a:xfrm>
          <a:prstGeom prst="ellipse">
            <a:avLst/>
          </a:prstGeom>
          <a:solidFill>
            <a:schemeClr val="bg1"/>
          </a:solidFill>
          <a:ln w="174625" cmpd="thinThick">
            <a:noFill/>
          </a:ln>
        </p:spPr>
        <p:txBody>
          <a:bodyPr vert="horz" lIns="91440" tIns="45720" rIns="91440" bIns="45720" rtlCol="0" anchor="ctr">
            <a:normAutofit/>
          </a:bodyPr>
          <a:lstStyle/>
          <a:p>
            <a:pPr algn="ctr">
              <a:lnSpc>
                <a:spcPct val="90000"/>
              </a:lnSpc>
              <a:spcBef>
                <a:spcPct val="0"/>
              </a:spcBef>
              <a:spcAft>
                <a:spcPts val="600"/>
              </a:spcAft>
            </a:pPr>
            <a:r>
              <a:rPr lang="en-US" sz="4900" b="1" dirty="0">
                <a:solidFill>
                  <a:srgbClr val="FFFFFF"/>
                </a:solidFill>
                <a:latin typeface="+mj-lt"/>
                <a:ea typeface="+mj-ea"/>
                <a:cs typeface="+mj-cs"/>
              </a:rPr>
              <a:t>Competitive analysis helps you learn from businesses competing for your potential customers. </a:t>
            </a:r>
          </a:p>
        </p:txBody>
      </p:sp>
    </p:spTree>
    <p:extLst>
      <p:ext uri="{BB962C8B-B14F-4D97-AF65-F5344CB8AC3E}">
        <p14:creationId xmlns:p14="http://schemas.microsoft.com/office/powerpoint/2010/main" val="4081035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C1F53694-0A4C-4207-A60E-81712A9DD1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799" y="643469"/>
            <a:ext cx="10042108" cy="6214531"/>
          </a:xfrm>
          <a:prstGeom prst="rect">
            <a:avLst/>
          </a:prstGeom>
          <a:ln w="76200">
            <a:solidFill>
              <a:srgbClr val="820000"/>
            </a:solidFill>
          </a:ln>
        </p:spPr>
      </p:pic>
      <p:pic>
        <p:nvPicPr>
          <p:cNvPr id="13" name="Picture 12" descr="A screenshot of a cell phone&#10;&#10;Description automatically generated">
            <a:extLst>
              <a:ext uri="{FF2B5EF4-FFF2-40B4-BE49-F238E27FC236}">
                <a16:creationId xmlns:a16="http://schemas.microsoft.com/office/drawing/2014/main" id="{56B79DC6-EC32-4366-8B28-3F6EC6DB6B2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1372" y="7262192"/>
            <a:ext cx="10040535" cy="5806108"/>
          </a:xfrm>
          <a:prstGeom prst="rect">
            <a:avLst/>
          </a:prstGeom>
          <a:ln w="76200">
            <a:solidFill>
              <a:srgbClr val="820000"/>
            </a:solidFill>
          </a:ln>
        </p:spPr>
      </p:pic>
      <p:sp>
        <p:nvSpPr>
          <p:cNvPr id="2" name="Slide Number Placeholder 1">
            <a:extLst>
              <a:ext uri="{FF2B5EF4-FFF2-40B4-BE49-F238E27FC236}">
                <a16:creationId xmlns:a16="http://schemas.microsoft.com/office/drawing/2014/main" id="{5CDF448B-C873-4BEC-A960-C710C30C4F76}"/>
              </a:ext>
            </a:extLst>
          </p:cNvPr>
          <p:cNvSpPr>
            <a:spLocks noGrp="1"/>
          </p:cNvSpPr>
          <p:nvPr>
            <p:ph type="sldNum" sz="quarter" idx="12"/>
          </p:nvPr>
        </p:nvSpPr>
        <p:spPr>
          <a:prstGeom prst="ellipse">
            <a:avLst/>
          </a:prstGeom>
        </p:spPr>
        <p:txBody>
          <a:bodyPr>
            <a:normAutofit/>
          </a:bodyPr>
          <a:lstStyle/>
          <a:p>
            <a:pPr>
              <a:spcAft>
                <a:spcPts val="600"/>
              </a:spcAft>
            </a:pPr>
            <a:fld id="{48F63A3B-78C7-47BE-AE5E-E10140E04643}" type="slidenum">
              <a:rPr lang="en-US"/>
              <a:pPr>
                <a:spcAft>
                  <a:spcPts val="600"/>
                </a:spcAft>
              </a:pPr>
              <a:t>9</a:t>
            </a:fld>
            <a:endParaRPr lang="en-US"/>
          </a:p>
        </p:txBody>
      </p:sp>
      <p:pic>
        <p:nvPicPr>
          <p:cNvPr id="4" name="Picture 3" descr="A screenshot of a cell phone&#10;&#10;Description automatically generated">
            <a:extLst>
              <a:ext uri="{FF2B5EF4-FFF2-40B4-BE49-F238E27FC236}">
                <a16:creationId xmlns:a16="http://schemas.microsoft.com/office/drawing/2014/main" id="{96031231-8464-4CBC-83BF-2B3E9D37301A}"/>
              </a:ext>
            </a:extLst>
          </p:cNvPr>
          <p:cNvPicPr>
            <a:picLocks noChangeAspect="1"/>
          </p:cNvPicPr>
          <p:nvPr/>
        </p:nvPicPr>
        <p:blipFill rotWithShape="1">
          <a:blip r:embed="rId5" cstate="email">
            <a:grayscl/>
            <a:extLst>
              <a:ext uri="{28A0092B-C50C-407E-A947-70E740481C1C}">
                <a14:useLocalDpi xmlns:a14="http://schemas.microsoft.com/office/drawing/2010/main" val="0"/>
              </a:ext>
            </a:extLst>
          </a:blip>
          <a:srcRect b="8159"/>
          <a:stretch/>
        </p:blipFill>
        <p:spPr>
          <a:xfrm>
            <a:off x="10882736" y="643469"/>
            <a:ext cx="13143542" cy="12424832"/>
          </a:xfrm>
          <a:prstGeom prst="rect">
            <a:avLst/>
          </a:prstGeom>
          <a:ln w="76200">
            <a:solidFill>
              <a:srgbClr val="820000"/>
            </a:solidFill>
          </a:ln>
        </p:spPr>
      </p:pic>
    </p:spTree>
    <p:extLst>
      <p:ext uri="{BB962C8B-B14F-4D97-AF65-F5344CB8AC3E}">
        <p14:creationId xmlns:p14="http://schemas.microsoft.com/office/powerpoint/2010/main" val="38264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1591</TotalTime>
  <Words>2980</Words>
  <Application>Microsoft Office PowerPoint</Application>
  <PresentationFormat>Custom</PresentationFormat>
  <Paragraphs>306</Paragraphs>
  <Slides>20</Slides>
  <Notes>16</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Calibri Light</vt:lpstr>
      <vt:lpstr>Gill Sans MT</vt:lpstr>
      <vt:lpstr>Lato Light</vt:lpstr>
      <vt:lpstr>Lato Medium</vt:lpstr>
      <vt:lpstr>Montserrat</vt:lpstr>
      <vt:lpstr>Montserrat Light</vt:lpstr>
      <vt:lpstr>Montserrat Medium</vt:lpstr>
      <vt:lpstr>Montserrat SemiBold</vt:lpstr>
      <vt:lpstr>Wingdings</vt:lpstr>
      <vt:lpstr>Office Theme</vt:lpstr>
      <vt:lpstr>PowerPoint Presentation</vt:lpstr>
      <vt:lpstr>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Dorian Williams</dc:creator>
  <cp:lastModifiedBy>Dorian Williams</cp:lastModifiedBy>
  <cp:revision>6</cp:revision>
  <dcterms:created xsi:type="dcterms:W3CDTF">2020-05-09T12:00:57Z</dcterms:created>
  <dcterms:modified xsi:type="dcterms:W3CDTF">2020-05-12T20:12:40Z</dcterms:modified>
</cp:coreProperties>
</file>