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31"/>
  </p:handoutMasterIdLst>
  <p:sldIdLst>
    <p:sldId id="256" r:id="rId2"/>
    <p:sldId id="257" r:id="rId3"/>
    <p:sldId id="272" r:id="rId4"/>
    <p:sldId id="258" r:id="rId5"/>
    <p:sldId id="259" r:id="rId6"/>
    <p:sldId id="260" r:id="rId7"/>
    <p:sldId id="261" r:id="rId8"/>
    <p:sldId id="271" r:id="rId9"/>
    <p:sldId id="262" r:id="rId10"/>
    <p:sldId id="273" r:id="rId11"/>
    <p:sldId id="275" r:id="rId12"/>
    <p:sldId id="263" r:id="rId13"/>
    <p:sldId id="274" r:id="rId14"/>
    <p:sldId id="282" r:id="rId15"/>
    <p:sldId id="264" r:id="rId16"/>
    <p:sldId id="265" r:id="rId17"/>
    <p:sldId id="283" r:id="rId18"/>
    <p:sldId id="284" r:id="rId19"/>
    <p:sldId id="285" r:id="rId20"/>
    <p:sldId id="267" r:id="rId21"/>
    <p:sldId id="276" r:id="rId22"/>
    <p:sldId id="277" r:id="rId23"/>
    <p:sldId id="278" r:id="rId24"/>
    <p:sldId id="279" r:id="rId25"/>
    <p:sldId id="280" r:id="rId26"/>
    <p:sldId id="281" r:id="rId27"/>
    <p:sldId id="268" r:id="rId28"/>
    <p:sldId id="269" r:id="rId29"/>
    <p:sldId id="270" r:id="rId30"/>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8498300E-D56F-4069-84C2-274789920A13}" type="datetimeFigureOut">
              <a:rPr lang="en-GB" smtClean="0"/>
              <a:t>16/06/2018</a:t>
            </a:fld>
            <a:endParaRPr lang="en-GB"/>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B0F8F320-899C-4A0F-A86E-0040F825B819}" type="slidenum">
              <a:rPr lang="en-GB" smtClean="0"/>
              <a:t>‹#›</a:t>
            </a:fld>
            <a:endParaRPr lang="en-GB"/>
          </a:p>
        </p:txBody>
      </p:sp>
    </p:spTree>
    <p:extLst>
      <p:ext uri="{BB962C8B-B14F-4D97-AF65-F5344CB8AC3E}">
        <p14:creationId xmlns:p14="http://schemas.microsoft.com/office/powerpoint/2010/main" val="6898312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340B80-1821-4A1A-B1C3-2B0F8C2DFAA5}" type="datetimeFigureOut">
              <a:rPr lang="en-GB" smtClean="0"/>
              <a:t>16/06/2018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9393F-41A8-42D3-A3A3-23C7292054E0}" type="slidenum">
              <a:rPr lang="en-GB" smtClean="0"/>
              <a:t>‹#›</a:t>
            </a:fld>
            <a:endParaRPr lang="en-GB"/>
          </a:p>
        </p:txBody>
      </p:sp>
    </p:spTree>
    <p:extLst>
      <p:ext uri="{BB962C8B-B14F-4D97-AF65-F5344CB8AC3E}">
        <p14:creationId xmlns:p14="http://schemas.microsoft.com/office/powerpoint/2010/main" val="2374653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340B80-1821-4A1A-B1C3-2B0F8C2DFAA5}" type="datetimeFigureOut">
              <a:rPr lang="en-GB" smtClean="0"/>
              <a:t>16/06/2018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9393F-41A8-42D3-A3A3-23C7292054E0}" type="slidenum">
              <a:rPr lang="en-GB" smtClean="0"/>
              <a:t>‹#›</a:t>
            </a:fld>
            <a:endParaRPr lang="en-GB"/>
          </a:p>
        </p:txBody>
      </p:sp>
    </p:spTree>
    <p:extLst>
      <p:ext uri="{BB962C8B-B14F-4D97-AF65-F5344CB8AC3E}">
        <p14:creationId xmlns:p14="http://schemas.microsoft.com/office/powerpoint/2010/main" val="261567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340B80-1821-4A1A-B1C3-2B0F8C2DFAA5}" type="datetimeFigureOut">
              <a:rPr lang="en-GB" smtClean="0"/>
              <a:t>16/06/2018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9393F-41A8-42D3-A3A3-23C7292054E0}" type="slidenum">
              <a:rPr lang="en-GB" smtClean="0"/>
              <a:t>‹#›</a:t>
            </a:fld>
            <a:endParaRPr lang="en-GB"/>
          </a:p>
        </p:txBody>
      </p:sp>
    </p:spTree>
    <p:extLst>
      <p:ext uri="{BB962C8B-B14F-4D97-AF65-F5344CB8AC3E}">
        <p14:creationId xmlns:p14="http://schemas.microsoft.com/office/powerpoint/2010/main" val="400366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340B80-1821-4A1A-B1C3-2B0F8C2DFAA5}" type="datetimeFigureOut">
              <a:rPr lang="en-GB" smtClean="0"/>
              <a:t>16/06/2018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9393F-41A8-42D3-A3A3-23C7292054E0}" type="slidenum">
              <a:rPr lang="en-GB" smtClean="0"/>
              <a:t>‹#›</a:t>
            </a:fld>
            <a:endParaRPr lang="en-GB"/>
          </a:p>
        </p:txBody>
      </p:sp>
    </p:spTree>
    <p:extLst>
      <p:ext uri="{BB962C8B-B14F-4D97-AF65-F5344CB8AC3E}">
        <p14:creationId xmlns:p14="http://schemas.microsoft.com/office/powerpoint/2010/main" val="322878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340B80-1821-4A1A-B1C3-2B0F8C2DFAA5}" type="datetimeFigureOut">
              <a:rPr lang="en-GB" smtClean="0"/>
              <a:t>16/06/2018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9393F-41A8-42D3-A3A3-23C7292054E0}" type="slidenum">
              <a:rPr lang="en-GB" smtClean="0"/>
              <a:t>‹#›</a:t>
            </a:fld>
            <a:endParaRPr lang="en-GB"/>
          </a:p>
        </p:txBody>
      </p:sp>
    </p:spTree>
    <p:extLst>
      <p:ext uri="{BB962C8B-B14F-4D97-AF65-F5344CB8AC3E}">
        <p14:creationId xmlns:p14="http://schemas.microsoft.com/office/powerpoint/2010/main" val="270564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340B80-1821-4A1A-B1C3-2B0F8C2DFAA5}" type="datetimeFigureOut">
              <a:rPr lang="en-GB" smtClean="0"/>
              <a:t>16/06/2018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59393F-41A8-42D3-A3A3-23C7292054E0}" type="slidenum">
              <a:rPr lang="en-GB" smtClean="0"/>
              <a:t>‹#›</a:t>
            </a:fld>
            <a:endParaRPr lang="en-GB"/>
          </a:p>
        </p:txBody>
      </p:sp>
    </p:spTree>
    <p:extLst>
      <p:ext uri="{BB962C8B-B14F-4D97-AF65-F5344CB8AC3E}">
        <p14:creationId xmlns:p14="http://schemas.microsoft.com/office/powerpoint/2010/main" val="2679804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340B80-1821-4A1A-B1C3-2B0F8C2DFAA5}" type="datetimeFigureOut">
              <a:rPr lang="en-GB" smtClean="0"/>
              <a:t>16/06/2018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59393F-41A8-42D3-A3A3-23C7292054E0}" type="slidenum">
              <a:rPr lang="en-GB" smtClean="0"/>
              <a:t>‹#›</a:t>
            </a:fld>
            <a:endParaRPr lang="en-GB"/>
          </a:p>
        </p:txBody>
      </p:sp>
    </p:spTree>
    <p:extLst>
      <p:ext uri="{BB962C8B-B14F-4D97-AF65-F5344CB8AC3E}">
        <p14:creationId xmlns:p14="http://schemas.microsoft.com/office/powerpoint/2010/main" val="151836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340B80-1821-4A1A-B1C3-2B0F8C2DFAA5}" type="datetimeFigureOut">
              <a:rPr lang="en-GB" smtClean="0"/>
              <a:t>16/06/2018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59393F-41A8-42D3-A3A3-23C7292054E0}" type="slidenum">
              <a:rPr lang="en-GB" smtClean="0"/>
              <a:t>‹#›</a:t>
            </a:fld>
            <a:endParaRPr lang="en-GB"/>
          </a:p>
        </p:txBody>
      </p:sp>
    </p:spTree>
    <p:extLst>
      <p:ext uri="{BB962C8B-B14F-4D97-AF65-F5344CB8AC3E}">
        <p14:creationId xmlns:p14="http://schemas.microsoft.com/office/powerpoint/2010/main" val="355756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40B80-1821-4A1A-B1C3-2B0F8C2DFAA5}" type="datetimeFigureOut">
              <a:rPr lang="en-GB" smtClean="0"/>
              <a:t>16/06/2018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59393F-41A8-42D3-A3A3-23C7292054E0}" type="slidenum">
              <a:rPr lang="en-GB" smtClean="0"/>
              <a:t>‹#›</a:t>
            </a:fld>
            <a:endParaRPr lang="en-GB"/>
          </a:p>
        </p:txBody>
      </p:sp>
    </p:spTree>
    <p:extLst>
      <p:ext uri="{BB962C8B-B14F-4D97-AF65-F5344CB8AC3E}">
        <p14:creationId xmlns:p14="http://schemas.microsoft.com/office/powerpoint/2010/main" val="338611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40B80-1821-4A1A-B1C3-2B0F8C2DFAA5}" type="datetimeFigureOut">
              <a:rPr lang="en-GB" smtClean="0"/>
              <a:t>16/06/2018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59393F-41A8-42D3-A3A3-23C7292054E0}" type="slidenum">
              <a:rPr lang="en-GB" smtClean="0"/>
              <a:t>‹#›</a:t>
            </a:fld>
            <a:endParaRPr lang="en-GB"/>
          </a:p>
        </p:txBody>
      </p:sp>
    </p:spTree>
    <p:extLst>
      <p:ext uri="{BB962C8B-B14F-4D97-AF65-F5344CB8AC3E}">
        <p14:creationId xmlns:p14="http://schemas.microsoft.com/office/powerpoint/2010/main" val="152912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40B80-1821-4A1A-B1C3-2B0F8C2DFAA5}" type="datetimeFigureOut">
              <a:rPr lang="en-GB" smtClean="0"/>
              <a:t>16/06/2018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59393F-41A8-42D3-A3A3-23C7292054E0}" type="slidenum">
              <a:rPr lang="en-GB" smtClean="0"/>
              <a:t>‹#›</a:t>
            </a:fld>
            <a:endParaRPr lang="en-GB"/>
          </a:p>
        </p:txBody>
      </p:sp>
    </p:spTree>
    <p:extLst>
      <p:ext uri="{BB962C8B-B14F-4D97-AF65-F5344CB8AC3E}">
        <p14:creationId xmlns:p14="http://schemas.microsoft.com/office/powerpoint/2010/main" val="137347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40B80-1821-4A1A-B1C3-2B0F8C2DFAA5}" type="datetimeFigureOut">
              <a:rPr lang="en-GB" smtClean="0"/>
              <a:t>16/06/2018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9393F-41A8-42D3-A3A3-23C7292054E0}" type="slidenum">
              <a:rPr lang="en-GB" smtClean="0"/>
              <a:t>‹#›</a:t>
            </a:fld>
            <a:endParaRPr lang="en-GB"/>
          </a:p>
        </p:txBody>
      </p:sp>
    </p:spTree>
    <p:extLst>
      <p:ext uri="{BB962C8B-B14F-4D97-AF65-F5344CB8AC3E}">
        <p14:creationId xmlns:p14="http://schemas.microsoft.com/office/powerpoint/2010/main" val="29477177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udemy.com/elocution/learn/v4/overview" TargetMode="External"/><Relationship Id="rId2" Type="http://schemas.openxmlformats.org/officeDocument/2006/relationships/hyperlink" Target="http://www.midwintertuition.co.uk/" TargetMode="Externa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midwintertuition.co.uk/"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857250"/>
            <a:ext cx="5143500" cy="5143500"/>
          </a:xfrm>
          <a:prstGeom prst="rect">
            <a:avLst/>
          </a:prstGeom>
        </p:spPr>
      </p:pic>
    </p:spTree>
    <p:extLst>
      <p:ext uri="{BB962C8B-B14F-4D97-AF65-F5344CB8AC3E}">
        <p14:creationId xmlns:p14="http://schemas.microsoft.com/office/powerpoint/2010/main" val="1517317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29" y="397000"/>
            <a:ext cx="7151381" cy="701731"/>
          </a:xfrm>
        </p:spPr>
        <p:txBody>
          <a:bodyPr/>
          <a:lstStyle/>
          <a:p>
            <a:r>
              <a:rPr lang="en-GB" dirty="0" smtClean="0"/>
              <a:t>Resonance</a:t>
            </a:r>
            <a:endParaRPr lang="en-GB" dirty="0"/>
          </a:p>
        </p:txBody>
      </p:sp>
      <p:sp>
        <p:nvSpPr>
          <p:cNvPr id="5" name="Text Placeholder 4"/>
          <p:cNvSpPr>
            <a:spLocks noGrp="1"/>
          </p:cNvSpPr>
          <p:nvPr>
            <p:ph type="body" idx="1"/>
          </p:nvPr>
        </p:nvSpPr>
        <p:spPr>
          <a:xfrm>
            <a:off x="279729" y="1139448"/>
            <a:ext cx="3868340" cy="617934"/>
          </a:xfrm>
        </p:spPr>
        <p:txBody>
          <a:bodyPr/>
          <a:lstStyle/>
          <a:p>
            <a:r>
              <a:rPr lang="en-GB" dirty="0" smtClean="0"/>
              <a:t>Try this:</a:t>
            </a:r>
            <a:endParaRPr lang="en-GB" dirty="0"/>
          </a:p>
        </p:txBody>
      </p:sp>
      <p:sp>
        <p:nvSpPr>
          <p:cNvPr id="3" name="Content Placeholder 2"/>
          <p:cNvSpPr>
            <a:spLocks noGrp="1"/>
          </p:cNvSpPr>
          <p:nvPr>
            <p:ph sz="half" idx="2"/>
          </p:nvPr>
        </p:nvSpPr>
        <p:spPr>
          <a:xfrm>
            <a:off x="502276" y="2365874"/>
            <a:ext cx="3934497" cy="3202584"/>
          </a:xfrm>
        </p:spPr>
        <p:txBody>
          <a:bodyPr>
            <a:noAutofit/>
          </a:bodyPr>
          <a:lstStyle/>
          <a:p>
            <a:r>
              <a:rPr lang="en-GB" dirty="0"/>
              <a:t>Yawn / sigh</a:t>
            </a:r>
          </a:p>
          <a:p>
            <a:r>
              <a:rPr lang="en-GB" dirty="0"/>
              <a:t>Drop tongue – ‘hah’</a:t>
            </a:r>
          </a:p>
          <a:p>
            <a:r>
              <a:rPr lang="en-GB" dirty="0"/>
              <a:t>Keep relaxed “Eve ate apples all afternoon’ </a:t>
            </a:r>
          </a:p>
          <a:p>
            <a:r>
              <a:rPr lang="en-GB" dirty="0"/>
              <a:t>…contrast with tension in all areas of voice.</a:t>
            </a:r>
          </a:p>
          <a:p>
            <a:pPr marL="0" indent="0">
              <a:buNone/>
            </a:pPr>
            <a:endParaRPr lang="en-GB" sz="1350" dirty="0"/>
          </a:p>
        </p:txBody>
      </p:sp>
      <p:sp>
        <p:nvSpPr>
          <p:cNvPr id="6" name="Text Placeholder 5"/>
          <p:cNvSpPr>
            <a:spLocks noGrp="1"/>
          </p:cNvSpPr>
          <p:nvPr>
            <p:ph type="body" sz="quarter" idx="3"/>
          </p:nvPr>
        </p:nvSpPr>
        <p:spPr>
          <a:xfrm>
            <a:off x="4844872" y="521514"/>
            <a:ext cx="3887391" cy="617934"/>
          </a:xfrm>
        </p:spPr>
        <p:txBody>
          <a:bodyPr>
            <a:normAutofit fontScale="92500" lnSpcReduction="20000"/>
          </a:bodyPr>
          <a:lstStyle/>
          <a:p>
            <a:r>
              <a:rPr lang="en-GB" dirty="0"/>
              <a:t>Breathe through some vowel sounds</a:t>
            </a:r>
          </a:p>
        </p:txBody>
      </p:sp>
      <p:sp>
        <p:nvSpPr>
          <p:cNvPr id="7" name="Content Placeholder 6"/>
          <p:cNvSpPr>
            <a:spLocks noGrp="1"/>
          </p:cNvSpPr>
          <p:nvPr>
            <p:ph sz="quarter" idx="4"/>
          </p:nvPr>
        </p:nvSpPr>
        <p:spPr>
          <a:xfrm>
            <a:off x="4573191" y="1749030"/>
            <a:ext cx="4300353" cy="3750469"/>
          </a:xfrm>
        </p:spPr>
        <p:txBody>
          <a:bodyPr numCol="2">
            <a:noAutofit/>
          </a:bodyPr>
          <a:lstStyle/>
          <a:p>
            <a:pPr marL="257175" indent="-257175"/>
            <a:r>
              <a:rPr lang="en-GB" dirty="0" smtClean="0"/>
              <a:t>/o/ as in hot</a:t>
            </a:r>
          </a:p>
          <a:p>
            <a:pPr marL="257175" indent="-257175"/>
            <a:r>
              <a:rPr lang="en-GB" dirty="0" smtClean="0"/>
              <a:t>/</a:t>
            </a:r>
            <a:r>
              <a:rPr lang="en-GB" dirty="0"/>
              <a:t>ah/ as in park</a:t>
            </a:r>
          </a:p>
          <a:p>
            <a:pPr marL="257175" indent="-257175"/>
            <a:r>
              <a:rPr lang="en-GB" dirty="0"/>
              <a:t>/u/ as in hut</a:t>
            </a:r>
          </a:p>
          <a:p>
            <a:pPr marL="257175" indent="-257175"/>
            <a:r>
              <a:rPr lang="en-GB" dirty="0"/>
              <a:t>/</a:t>
            </a:r>
            <a:r>
              <a:rPr lang="en-GB" dirty="0" err="1"/>
              <a:t>er</a:t>
            </a:r>
            <a:r>
              <a:rPr lang="en-GB" dirty="0"/>
              <a:t>/ as in curl</a:t>
            </a:r>
          </a:p>
          <a:p>
            <a:pPr marL="257175" indent="-257175"/>
            <a:r>
              <a:rPr lang="en-GB" dirty="0"/>
              <a:t>/e/ as in set</a:t>
            </a:r>
          </a:p>
          <a:p>
            <a:pPr marL="257175" indent="-257175"/>
            <a:r>
              <a:rPr lang="en-GB" dirty="0"/>
              <a:t>/ay/ as in make</a:t>
            </a:r>
          </a:p>
          <a:p>
            <a:pPr marL="257175" indent="-257175"/>
            <a:r>
              <a:rPr lang="en-GB" dirty="0"/>
              <a:t>/</a:t>
            </a:r>
            <a:r>
              <a:rPr lang="en-GB" dirty="0" err="1"/>
              <a:t>i</a:t>
            </a:r>
            <a:r>
              <a:rPr lang="en-GB" dirty="0"/>
              <a:t>/ as in it</a:t>
            </a:r>
          </a:p>
          <a:p>
            <a:pPr marL="257175" indent="-257175"/>
            <a:r>
              <a:rPr lang="en-GB" dirty="0"/>
              <a:t>/ah/ as in park</a:t>
            </a:r>
          </a:p>
          <a:p>
            <a:pPr marL="257175" indent="-257175"/>
            <a:r>
              <a:rPr lang="en-GB" dirty="0"/>
              <a:t>/</a:t>
            </a:r>
            <a:r>
              <a:rPr lang="en-GB" dirty="0" err="1"/>
              <a:t>ee</a:t>
            </a:r>
            <a:r>
              <a:rPr lang="en-GB" dirty="0"/>
              <a:t>/ as in </a:t>
            </a:r>
            <a:r>
              <a:rPr lang="en-GB" dirty="0" smtClean="0"/>
              <a:t>sea</a:t>
            </a:r>
          </a:p>
          <a:p>
            <a:pPr marL="257175" indent="-257175"/>
            <a:r>
              <a:rPr lang="en-GB" dirty="0" smtClean="0"/>
              <a:t>/</a:t>
            </a:r>
            <a:r>
              <a:rPr lang="en-GB" dirty="0" err="1" smtClean="0"/>
              <a:t>oo</a:t>
            </a:r>
            <a:r>
              <a:rPr lang="en-GB" dirty="0" smtClean="0"/>
              <a:t>/ as in cool</a:t>
            </a:r>
          </a:p>
          <a:p>
            <a:pPr marL="257175" indent="-257175"/>
            <a:r>
              <a:rPr lang="en-GB" dirty="0" smtClean="0"/>
              <a:t>/oh/ as in snow</a:t>
            </a:r>
          </a:p>
          <a:p>
            <a:pPr marL="257175" indent="-257175"/>
            <a:r>
              <a:rPr lang="en-GB" dirty="0" smtClean="0"/>
              <a:t>/aw/ as in Paul</a:t>
            </a:r>
          </a:p>
        </p:txBody>
      </p:sp>
    </p:spTree>
    <p:extLst>
      <p:ext uri="{BB962C8B-B14F-4D97-AF65-F5344CB8AC3E}">
        <p14:creationId xmlns:p14="http://schemas.microsoft.com/office/powerpoint/2010/main" val="1641996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Warm Up – Free Gift!</a:t>
            </a:r>
            <a:endParaRPr lang="en-GB" dirty="0"/>
          </a:p>
        </p:txBody>
      </p:sp>
      <p:sp>
        <p:nvSpPr>
          <p:cNvPr id="8" name="Content Placeholder 7"/>
          <p:cNvSpPr>
            <a:spLocks noGrp="1"/>
          </p:cNvSpPr>
          <p:nvPr>
            <p:ph idx="1"/>
          </p:nvPr>
        </p:nvSpPr>
        <p:spPr/>
        <p:txBody>
          <a:bodyPr>
            <a:normAutofit/>
          </a:bodyPr>
          <a:lstStyle/>
          <a:p>
            <a:r>
              <a:rPr lang="en-GB" sz="3900" dirty="0"/>
              <a:t>Hum</a:t>
            </a:r>
          </a:p>
          <a:p>
            <a:r>
              <a:rPr lang="en-GB" sz="3900" dirty="0"/>
              <a:t>Hum / ahhhh</a:t>
            </a:r>
          </a:p>
          <a:p>
            <a:r>
              <a:rPr lang="en-GB" sz="3900" dirty="0"/>
              <a:t>Flutters</a:t>
            </a:r>
          </a:p>
          <a:p>
            <a:r>
              <a:rPr lang="en-GB" sz="3900" dirty="0"/>
              <a:t>Where is your spoon?</a:t>
            </a:r>
          </a:p>
          <a:p>
            <a:r>
              <a:rPr lang="en-GB" sz="3900" dirty="0"/>
              <a:t>Try this with the spoon in:</a:t>
            </a:r>
          </a:p>
          <a:p>
            <a:endParaRPr lang="en-GB" dirty="0"/>
          </a:p>
          <a:p>
            <a:pPr marL="0" indent="0" algn="ctr">
              <a:buNone/>
            </a:pPr>
            <a:r>
              <a:rPr lang="en-GB" sz="2700" dirty="0"/>
              <a:t>B, C, D, F, G, H, J, K, L, M, N, P, Q, R, S, T, V, W, X, Y, Z</a:t>
            </a:r>
          </a:p>
          <a:p>
            <a:endParaRPr lang="en-GB" dirty="0"/>
          </a:p>
        </p:txBody>
      </p:sp>
    </p:spTree>
    <p:extLst>
      <p:ext uri="{BB962C8B-B14F-4D97-AF65-F5344CB8AC3E}">
        <p14:creationId xmlns:p14="http://schemas.microsoft.com/office/powerpoint/2010/main" val="2157096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1" y="875149"/>
            <a:ext cx="7111435" cy="5125601"/>
          </a:xfrm>
          <a:prstGeom prst="rect">
            <a:avLst/>
          </a:prstGeom>
        </p:spPr>
      </p:pic>
    </p:spTree>
    <p:extLst>
      <p:ext uri="{BB962C8B-B14F-4D97-AF65-F5344CB8AC3E}">
        <p14:creationId xmlns:p14="http://schemas.microsoft.com/office/powerpoint/2010/main" val="615810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Vowels – created in the spaces!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5544241"/>
              </p:ext>
            </p:extLst>
          </p:nvPr>
        </p:nvGraphicFramePr>
        <p:xfrm>
          <a:off x="787624" y="1880315"/>
          <a:ext cx="7568752" cy="3150123"/>
        </p:xfrm>
        <a:graphic>
          <a:graphicData uri="http://schemas.openxmlformats.org/drawingml/2006/table">
            <a:tbl>
              <a:tblPr firstRow="1" firstCol="1" bandRow="1"/>
              <a:tblGrid>
                <a:gridCol w="1261186"/>
                <a:gridCol w="1406402"/>
                <a:gridCol w="1397309"/>
                <a:gridCol w="979847"/>
                <a:gridCol w="1262004"/>
                <a:gridCol w="1262004"/>
              </a:tblGrid>
              <a:tr h="3150123">
                <a:tc>
                  <a:txBody>
                    <a:bodyPr/>
                    <a:lstStyle/>
                    <a:p>
                      <a:pPr marL="228600">
                        <a:lnSpc>
                          <a:spcPct val="107000"/>
                        </a:lnSpc>
                        <a:spcAft>
                          <a:spcPts val="800"/>
                        </a:spcAft>
                      </a:pPr>
                      <a:r>
                        <a:rPr lang="en-GB" sz="5400" b="1" u="words"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GB" sz="5400" b="1" u="words"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4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228600">
                        <a:lnSpc>
                          <a:spcPct val="107000"/>
                        </a:lnSpc>
                        <a:spcAft>
                          <a:spcPts val="800"/>
                        </a:spcAft>
                      </a:pPr>
                      <a:r>
                        <a:rPr lang="en-GB" sz="5400" b="1" u="words" dirty="0">
                          <a:effectLst/>
                          <a:latin typeface="Calibri" panose="020F0502020204030204" pitchFamily="34" charset="0"/>
                          <a:ea typeface="Times New Roman" panose="02020603050405020304" pitchFamily="18" charset="0"/>
                          <a:cs typeface="Times New Roman" panose="02020603050405020304" pitchFamily="18" charset="0"/>
                        </a:rPr>
                        <a:t>Aw/Or</a:t>
                      </a:r>
                      <a:endParaRPr lang="en-GB" sz="4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228600">
                        <a:lnSpc>
                          <a:spcPct val="107000"/>
                        </a:lnSpc>
                        <a:spcAft>
                          <a:spcPts val="800"/>
                        </a:spcAft>
                      </a:pPr>
                      <a:r>
                        <a:rPr lang="en-GB" sz="5400" b="1" u="words">
                          <a:effectLst/>
                          <a:latin typeface="Calibri" panose="020F0502020204030204" pitchFamily="34" charset="0"/>
                          <a:ea typeface="Times New Roman" panose="02020603050405020304" pitchFamily="18" charset="0"/>
                          <a:cs typeface="Times New Roman" panose="02020603050405020304" pitchFamily="18" charset="0"/>
                        </a:rPr>
                        <a:t>Ah/Ar</a:t>
                      </a:r>
                      <a:endParaRPr lang="en-GB" sz="41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28600">
                        <a:lnSpc>
                          <a:spcPct val="107000"/>
                        </a:lnSpc>
                        <a:spcAft>
                          <a:spcPts val="800"/>
                        </a:spcAft>
                      </a:pPr>
                      <a:r>
                        <a:rPr lang="en-GB" sz="5400" b="1" u="words">
                          <a:effectLst/>
                          <a:latin typeface="Calibri" panose="020F0502020204030204" pitchFamily="34" charset="0"/>
                          <a:ea typeface="Times New Roman" panose="02020603050405020304" pitchFamily="18" charset="0"/>
                          <a:cs typeface="Times New Roman" panose="02020603050405020304" pitchFamily="18" charset="0"/>
                        </a:rPr>
                        <a:t>I</a:t>
                      </a:r>
                      <a:endParaRPr lang="en-GB" sz="41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228600">
                        <a:lnSpc>
                          <a:spcPct val="107000"/>
                        </a:lnSpc>
                        <a:spcAft>
                          <a:spcPts val="800"/>
                        </a:spcAft>
                      </a:pPr>
                      <a:r>
                        <a:rPr lang="en-GB" sz="5400" b="1" u="words" dirty="0">
                          <a:effectLst/>
                          <a:latin typeface="Calibri" panose="020F0502020204030204" pitchFamily="34" charset="0"/>
                          <a:ea typeface="Times New Roman" panose="02020603050405020304" pitchFamily="18" charset="0"/>
                          <a:cs typeface="Times New Roman" panose="02020603050405020304" pitchFamily="18" charset="0"/>
                        </a:rPr>
                        <a:t>Ay</a:t>
                      </a:r>
                      <a:endParaRPr lang="en-GB" sz="4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228600">
                        <a:lnSpc>
                          <a:spcPct val="107000"/>
                        </a:lnSpc>
                        <a:spcAft>
                          <a:spcPts val="800"/>
                        </a:spcAft>
                      </a:pPr>
                      <a:r>
                        <a:rPr lang="en-GB" sz="5400" b="1" u="words" dirty="0" err="1">
                          <a:effectLst/>
                          <a:latin typeface="Calibri" panose="020F0502020204030204" pitchFamily="34" charset="0"/>
                          <a:ea typeface="Times New Roman" panose="02020603050405020304" pitchFamily="18" charset="0"/>
                          <a:cs typeface="Times New Roman" panose="02020603050405020304" pitchFamily="18" charset="0"/>
                        </a:rPr>
                        <a:t>Ee</a:t>
                      </a:r>
                      <a:endParaRPr lang="en-GB" sz="4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bl>
          </a:graphicData>
        </a:graphic>
      </p:graphicFrame>
      <p:sp>
        <p:nvSpPr>
          <p:cNvPr id="3" name="TextBox 2"/>
          <p:cNvSpPr txBox="1"/>
          <p:nvPr/>
        </p:nvSpPr>
        <p:spPr>
          <a:xfrm>
            <a:off x="787623" y="5220692"/>
            <a:ext cx="7568753" cy="507831"/>
          </a:xfrm>
          <a:prstGeom prst="rect">
            <a:avLst/>
          </a:prstGeom>
          <a:noFill/>
        </p:spPr>
        <p:txBody>
          <a:bodyPr wrap="square" rtlCol="0">
            <a:spAutoFit/>
          </a:bodyPr>
          <a:lstStyle/>
          <a:p>
            <a:r>
              <a:rPr lang="en-GB" sz="2700" dirty="0"/>
              <a:t>Let’s watch each other’s mouths for observation…..</a:t>
            </a:r>
          </a:p>
        </p:txBody>
      </p:sp>
    </p:spTree>
    <p:extLst>
      <p:ext uri="{BB962C8B-B14F-4D97-AF65-F5344CB8AC3E}">
        <p14:creationId xmlns:p14="http://schemas.microsoft.com/office/powerpoint/2010/main" val="1971430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Minimal pairs - /e/ and /ʌ/</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3707760"/>
              </p:ext>
            </p:extLst>
          </p:nvPr>
        </p:nvGraphicFramePr>
        <p:xfrm>
          <a:off x="743752" y="1937478"/>
          <a:ext cx="7300112" cy="3620960"/>
        </p:xfrm>
        <a:graphic>
          <a:graphicData uri="http://schemas.openxmlformats.org/drawingml/2006/table">
            <a:tbl>
              <a:tblPr/>
              <a:tblGrid>
                <a:gridCol w="1825028"/>
                <a:gridCol w="1825028"/>
                <a:gridCol w="1825028"/>
                <a:gridCol w="1825028"/>
              </a:tblGrid>
              <a:tr h="362096">
                <a:tc>
                  <a:txBody>
                    <a:bodyPr/>
                    <a:lstStyle/>
                    <a:p>
                      <a:pPr algn="ctr"/>
                      <a:r>
                        <a:rPr lang="en-GB" sz="2100" dirty="0"/>
                        <a:t>bet</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a:t>but</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2100" dirty="0"/>
                        <a:t>hemp</a:t>
                      </a:r>
                    </a:p>
                  </a:txBody>
                  <a:tcPr marL="21028" marR="21028" marT="21028" marB="21028">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dirty="0"/>
                        <a:t>hump</a:t>
                      </a:r>
                    </a:p>
                  </a:txBody>
                  <a:tcPr marL="21028" marR="21028" marT="21028" marB="21028">
                    <a:lnL>
                      <a:noFill/>
                    </a:lnL>
                    <a:lnR>
                      <a:noFill/>
                    </a:lnR>
                    <a:lnT>
                      <a:noFill/>
                    </a:lnT>
                    <a:lnB w="12700" cap="flat" cmpd="sng" algn="ctr">
                      <a:solidFill>
                        <a:schemeClr val="tx1"/>
                      </a:solidFill>
                      <a:prstDash val="solid"/>
                      <a:round/>
                      <a:headEnd type="none" w="med" len="med"/>
                      <a:tailEnd type="none" w="med" len="med"/>
                    </a:lnB>
                    <a:solidFill>
                      <a:srgbClr val="FFFFFF"/>
                    </a:solidFill>
                  </a:tcPr>
                </a:tc>
              </a:tr>
              <a:tr h="362096">
                <a:tc>
                  <a:txBody>
                    <a:bodyPr/>
                    <a:lstStyle/>
                    <a:p>
                      <a:pPr algn="ctr"/>
                      <a:r>
                        <a:rPr lang="en-GB" sz="2100" dirty="0"/>
                        <a:t>net</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a:t>nut</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2100" dirty="0"/>
                        <a:t>leg</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dirty="0"/>
                        <a:t>lug</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2096">
                <a:tc>
                  <a:txBody>
                    <a:bodyPr/>
                    <a:lstStyle/>
                    <a:p>
                      <a:pPr algn="ctr"/>
                      <a:r>
                        <a:rPr lang="en-GB" sz="2100" dirty="0"/>
                        <a:t>hem</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dirty="0"/>
                        <a:t>hum</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2100" dirty="0"/>
                        <a:t>Ben</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dirty="0"/>
                        <a:t>bun</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2096">
                <a:tc>
                  <a:txBody>
                    <a:bodyPr/>
                    <a:lstStyle/>
                    <a:p>
                      <a:pPr algn="ctr"/>
                      <a:r>
                        <a:rPr lang="en-GB" sz="2100" dirty="0"/>
                        <a:t>said</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dirty="0" err="1"/>
                        <a:t>sud</a:t>
                      </a:r>
                      <a:endParaRPr lang="en-GB" sz="2100" dirty="0"/>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2100" dirty="0"/>
                        <a:t>dead</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dirty="0"/>
                        <a:t>dud</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2096">
                <a:tc>
                  <a:txBody>
                    <a:bodyPr/>
                    <a:lstStyle/>
                    <a:p>
                      <a:pPr algn="ctr"/>
                      <a:r>
                        <a:rPr lang="en-GB" sz="2100" dirty="0"/>
                        <a:t>sex</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dirty="0"/>
                        <a:t>sucks</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2100" dirty="0"/>
                        <a:t>send</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dirty="0"/>
                        <a:t>sunned</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2096">
                <a:tc>
                  <a:txBody>
                    <a:bodyPr/>
                    <a:lstStyle/>
                    <a:p>
                      <a:pPr algn="ctr"/>
                      <a:r>
                        <a:rPr lang="en-GB" sz="2100" dirty="0"/>
                        <a:t>better</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dirty="0"/>
                        <a:t>butter</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2100"/>
                        <a:t>bed</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dirty="0"/>
                        <a:t>bud</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2096">
                <a:tc>
                  <a:txBody>
                    <a:bodyPr/>
                    <a:lstStyle/>
                    <a:p>
                      <a:pPr algn="ctr"/>
                      <a:r>
                        <a:rPr lang="en-GB" sz="2100" dirty="0"/>
                        <a:t>wren</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dirty="0"/>
                        <a:t>run</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2100"/>
                        <a:t>Fen</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dirty="0"/>
                        <a:t>fun</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2096">
                <a:tc>
                  <a:txBody>
                    <a:bodyPr/>
                    <a:lstStyle/>
                    <a:p>
                      <a:pPr algn="ctr"/>
                      <a:r>
                        <a:rPr lang="en-GB" sz="2100" dirty="0"/>
                        <a:t>Ben</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dirty="0"/>
                        <a:t>bun</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2100" dirty="0"/>
                        <a:t>rest</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dirty="0"/>
                        <a:t>rust</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2096">
                <a:tc>
                  <a:txBody>
                    <a:bodyPr/>
                    <a:lstStyle/>
                    <a:p>
                      <a:pPr algn="ctr"/>
                      <a:r>
                        <a:rPr lang="en-GB" sz="2100" dirty="0"/>
                        <a:t>trek</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dirty="0"/>
                        <a:t>truck</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2100"/>
                        <a:t>ten</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dirty="0"/>
                        <a:t>ton</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2096">
                <a:tc>
                  <a:txBody>
                    <a:bodyPr/>
                    <a:lstStyle/>
                    <a:p>
                      <a:pPr algn="ctr"/>
                      <a:r>
                        <a:rPr lang="en-GB" sz="2100" dirty="0" smtClean="0"/>
                        <a:t>Steph</a:t>
                      </a:r>
                      <a:endParaRPr lang="en-GB" sz="2100" dirty="0"/>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dirty="0"/>
                        <a:t>stuff</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2100" dirty="0"/>
                        <a:t>pedal</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2100" dirty="0"/>
                        <a:t>puddle</a:t>
                      </a:r>
                    </a:p>
                  </a:txBody>
                  <a:tcPr marL="21028" marR="21028" marT="21028" marB="21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950210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094" y="1103711"/>
            <a:ext cx="5357813" cy="4650581"/>
          </a:xfrm>
          <a:prstGeom prst="rect">
            <a:avLst/>
          </a:prstGeom>
        </p:spPr>
      </p:pic>
    </p:spTree>
    <p:extLst>
      <p:ext uri="{BB962C8B-B14F-4D97-AF65-F5344CB8AC3E}">
        <p14:creationId xmlns:p14="http://schemas.microsoft.com/office/powerpoint/2010/main" val="202093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57" y="1183005"/>
            <a:ext cx="8792036" cy="4406265"/>
          </a:xfrm>
          <a:prstGeom prst="rect">
            <a:avLst/>
          </a:prstGeom>
        </p:spPr>
      </p:pic>
    </p:spTree>
    <p:extLst>
      <p:ext uri="{BB962C8B-B14F-4D97-AF65-F5344CB8AC3E}">
        <p14:creationId xmlns:p14="http://schemas.microsoft.com/office/powerpoint/2010/main" val="2300734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 – one of the most common sounds I have to work on – voiceless fricative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4527101"/>
              </p:ext>
            </p:extLst>
          </p:nvPr>
        </p:nvGraphicFramePr>
        <p:xfrm>
          <a:off x="628650" y="1957589"/>
          <a:ext cx="8116104" cy="4381500"/>
        </p:xfrm>
        <a:graphic>
          <a:graphicData uri="http://schemas.openxmlformats.org/drawingml/2006/table">
            <a:tbl>
              <a:tblPr firstRow="1" bandRow="1">
                <a:tableStyleId>{5C22544A-7EE6-4342-B048-85BDC9FD1C3A}</a:tableStyleId>
              </a:tblPr>
              <a:tblGrid>
                <a:gridCol w="2029026"/>
                <a:gridCol w="2029026"/>
                <a:gridCol w="2029026"/>
                <a:gridCol w="2029026"/>
              </a:tblGrid>
              <a:tr h="974127">
                <a:tc>
                  <a:txBody>
                    <a:bodyPr/>
                    <a:lstStyle/>
                    <a:p>
                      <a:r>
                        <a:rPr lang="en-GB" sz="3200" b="1" dirty="0" smtClean="0">
                          <a:solidFill>
                            <a:srgbClr val="FF0000"/>
                          </a:solidFill>
                        </a:rPr>
                        <a:t>Th</a:t>
                      </a:r>
                      <a:r>
                        <a:rPr lang="en-GB" sz="3200" b="1" dirty="0" smtClean="0"/>
                        <a:t>ank</a:t>
                      </a:r>
                      <a:endParaRPr lang="en-GB" sz="3200" b="1" dirty="0"/>
                    </a:p>
                  </a:txBody>
                  <a:tcPr marL="68580" marR="68580" marT="34290" marB="34290"/>
                </a:tc>
                <a:tc>
                  <a:txBody>
                    <a:bodyPr/>
                    <a:lstStyle/>
                    <a:p>
                      <a:r>
                        <a:rPr lang="en-GB" sz="3200" b="1" dirty="0" smtClean="0">
                          <a:solidFill>
                            <a:srgbClr val="FF0000"/>
                          </a:solidFill>
                        </a:rPr>
                        <a:t>T</a:t>
                      </a:r>
                      <a:r>
                        <a:rPr lang="en-GB" sz="3200" b="1" dirty="0" smtClean="0"/>
                        <a:t>ank</a:t>
                      </a:r>
                      <a:endParaRPr lang="en-GB" sz="3200" b="1" dirty="0"/>
                    </a:p>
                  </a:txBody>
                  <a:tcPr marL="68580" marR="68580" marT="34290" marB="34290"/>
                </a:tc>
                <a:tc>
                  <a:txBody>
                    <a:bodyPr/>
                    <a:lstStyle/>
                    <a:p>
                      <a:r>
                        <a:rPr lang="en-GB" sz="3200" b="1" dirty="0" smtClean="0"/>
                        <a:t>dea</a:t>
                      </a:r>
                      <a:r>
                        <a:rPr lang="en-GB" sz="3200" b="1" dirty="0" smtClean="0">
                          <a:solidFill>
                            <a:srgbClr val="FF0000"/>
                          </a:solidFill>
                        </a:rPr>
                        <a:t>th</a:t>
                      </a:r>
                      <a:endParaRPr lang="en-GB" sz="3200" b="1" dirty="0">
                        <a:solidFill>
                          <a:srgbClr val="FF0000"/>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smtClean="0"/>
                        <a:t>deb</a:t>
                      </a:r>
                      <a:r>
                        <a:rPr lang="en-GB" sz="3200" b="1" dirty="0" smtClean="0">
                          <a:solidFill>
                            <a:srgbClr val="FF0000"/>
                          </a:solidFill>
                        </a:rPr>
                        <a:t>t</a:t>
                      </a:r>
                    </a:p>
                    <a:p>
                      <a:endParaRPr lang="en-GB" sz="3200" b="1" dirty="0"/>
                    </a:p>
                  </a:txBody>
                  <a:tcPr marL="68580" marR="68580" marT="34290" marB="34290"/>
                </a:tc>
              </a:tr>
              <a:tr h="528812">
                <a:tc>
                  <a:txBody>
                    <a:bodyPr/>
                    <a:lstStyle/>
                    <a:p>
                      <a:r>
                        <a:rPr lang="en-GB" sz="3200" b="1" dirty="0" smtClean="0"/>
                        <a:t>Thread</a:t>
                      </a:r>
                      <a:endParaRPr lang="en-GB" sz="3200" b="1" dirty="0"/>
                    </a:p>
                  </a:txBody>
                  <a:tcPr marL="68580" marR="68580" marT="34290" marB="34290"/>
                </a:tc>
                <a:tc>
                  <a:txBody>
                    <a:bodyPr/>
                    <a:lstStyle/>
                    <a:p>
                      <a:r>
                        <a:rPr lang="en-GB" sz="3200" b="1" dirty="0" smtClean="0"/>
                        <a:t>Tread</a:t>
                      </a:r>
                      <a:endParaRPr lang="en-GB" sz="3200" b="1" dirty="0"/>
                    </a:p>
                  </a:txBody>
                  <a:tcPr marL="68580" marR="68580" marT="34290" marB="34290"/>
                </a:tc>
                <a:tc>
                  <a:txBody>
                    <a:bodyPr/>
                    <a:lstStyle/>
                    <a:p>
                      <a:r>
                        <a:rPr lang="en-GB" sz="3200" b="1" dirty="0" smtClean="0"/>
                        <a:t>Thought</a:t>
                      </a:r>
                      <a:endParaRPr lang="en-GB" sz="3200" b="1" dirty="0"/>
                    </a:p>
                  </a:txBody>
                  <a:tcPr marL="68580" marR="68580" marT="34290" marB="34290"/>
                </a:tc>
                <a:tc>
                  <a:txBody>
                    <a:bodyPr/>
                    <a:lstStyle/>
                    <a:p>
                      <a:r>
                        <a:rPr lang="en-GB" sz="3200" b="1" dirty="0" smtClean="0"/>
                        <a:t>Taught</a:t>
                      </a:r>
                      <a:endParaRPr lang="en-GB" sz="3200" b="1" dirty="0"/>
                    </a:p>
                  </a:txBody>
                  <a:tcPr marL="68580" marR="68580" marT="34290" marB="34290"/>
                </a:tc>
              </a:tr>
              <a:tr h="528812">
                <a:tc>
                  <a:txBody>
                    <a:bodyPr/>
                    <a:lstStyle/>
                    <a:p>
                      <a:r>
                        <a:rPr lang="en-GB" sz="3200" b="1" dirty="0" smtClean="0"/>
                        <a:t>Both</a:t>
                      </a:r>
                      <a:endParaRPr lang="en-GB" sz="3200" b="1" dirty="0"/>
                    </a:p>
                  </a:txBody>
                  <a:tcPr marL="68580" marR="68580" marT="34290" marB="34290"/>
                </a:tc>
                <a:tc>
                  <a:txBody>
                    <a:bodyPr/>
                    <a:lstStyle/>
                    <a:p>
                      <a:r>
                        <a:rPr lang="en-GB" sz="3200" b="1" dirty="0" smtClean="0"/>
                        <a:t>Boat</a:t>
                      </a:r>
                      <a:endParaRPr lang="en-GB" sz="3200" b="1" dirty="0"/>
                    </a:p>
                  </a:txBody>
                  <a:tcPr marL="68580" marR="68580" marT="34290" marB="34290"/>
                </a:tc>
                <a:tc>
                  <a:txBody>
                    <a:bodyPr/>
                    <a:lstStyle/>
                    <a:p>
                      <a:r>
                        <a:rPr lang="en-GB" sz="3200" b="1" dirty="0" smtClean="0"/>
                        <a:t>Thin</a:t>
                      </a:r>
                      <a:endParaRPr lang="en-GB" sz="3200" b="1" dirty="0"/>
                    </a:p>
                  </a:txBody>
                  <a:tcPr marL="68580" marR="68580" marT="34290" marB="34290"/>
                </a:tc>
                <a:tc>
                  <a:txBody>
                    <a:bodyPr/>
                    <a:lstStyle/>
                    <a:p>
                      <a:r>
                        <a:rPr lang="en-GB" sz="3200" b="1" dirty="0" smtClean="0"/>
                        <a:t>Tin</a:t>
                      </a:r>
                      <a:endParaRPr lang="en-GB" sz="3200" b="1" dirty="0"/>
                    </a:p>
                  </a:txBody>
                  <a:tcPr marL="68580" marR="68580" marT="34290" marB="34290"/>
                </a:tc>
              </a:tr>
              <a:tr h="528812">
                <a:tc>
                  <a:txBody>
                    <a:bodyPr/>
                    <a:lstStyle/>
                    <a:p>
                      <a:r>
                        <a:rPr lang="en-GB" sz="3200" b="1" dirty="0" smtClean="0"/>
                        <a:t>Through</a:t>
                      </a:r>
                      <a:endParaRPr lang="en-GB" sz="3200" b="1" dirty="0"/>
                    </a:p>
                  </a:txBody>
                  <a:tcPr marL="68580" marR="68580" marT="34290" marB="34290"/>
                </a:tc>
                <a:tc>
                  <a:txBody>
                    <a:bodyPr/>
                    <a:lstStyle/>
                    <a:p>
                      <a:r>
                        <a:rPr lang="en-GB" sz="3200" b="1" dirty="0" smtClean="0"/>
                        <a:t>True</a:t>
                      </a:r>
                      <a:endParaRPr lang="en-GB" sz="3200" b="1" dirty="0"/>
                    </a:p>
                  </a:txBody>
                  <a:tcPr marL="68580" marR="68580" marT="34290" marB="34290"/>
                </a:tc>
                <a:tc>
                  <a:txBody>
                    <a:bodyPr/>
                    <a:lstStyle/>
                    <a:p>
                      <a:r>
                        <a:rPr lang="en-GB" sz="3200" b="1" dirty="0" smtClean="0"/>
                        <a:t>Thigh</a:t>
                      </a:r>
                      <a:endParaRPr lang="en-GB" sz="3200" b="1" dirty="0"/>
                    </a:p>
                  </a:txBody>
                  <a:tcPr marL="68580" marR="68580" marT="34290" marB="34290"/>
                </a:tc>
                <a:tc>
                  <a:txBody>
                    <a:bodyPr/>
                    <a:lstStyle/>
                    <a:p>
                      <a:r>
                        <a:rPr lang="en-GB" sz="3200" b="1" dirty="0" smtClean="0"/>
                        <a:t>Tie</a:t>
                      </a:r>
                      <a:endParaRPr lang="en-GB" sz="3200" b="1" dirty="0"/>
                    </a:p>
                  </a:txBody>
                  <a:tcPr marL="68580" marR="68580" marT="34290" marB="34290"/>
                </a:tc>
              </a:tr>
              <a:tr h="528812">
                <a:tc>
                  <a:txBody>
                    <a:bodyPr/>
                    <a:lstStyle/>
                    <a:p>
                      <a:r>
                        <a:rPr lang="en-GB" sz="3200" b="1" dirty="0" smtClean="0"/>
                        <a:t>Three</a:t>
                      </a:r>
                      <a:endParaRPr lang="en-GB" sz="3200" b="1" dirty="0"/>
                    </a:p>
                  </a:txBody>
                  <a:tcPr marL="68580" marR="68580" marT="34290" marB="34290"/>
                </a:tc>
                <a:tc>
                  <a:txBody>
                    <a:bodyPr/>
                    <a:lstStyle/>
                    <a:p>
                      <a:r>
                        <a:rPr lang="en-GB" sz="3200" b="1" dirty="0" smtClean="0"/>
                        <a:t>Tree</a:t>
                      </a:r>
                      <a:endParaRPr lang="en-GB" sz="3200" b="1" dirty="0"/>
                    </a:p>
                  </a:txBody>
                  <a:tcPr marL="68580" marR="68580" marT="34290" marB="34290"/>
                </a:tc>
                <a:tc>
                  <a:txBody>
                    <a:bodyPr/>
                    <a:lstStyle/>
                    <a:p>
                      <a:r>
                        <a:rPr lang="en-GB" sz="3200" b="1" dirty="0" smtClean="0"/>
                        <a:t>Theme</a:t>
                      </a:r>
                      <a:endParaRPr lang="en-GB" sz="3200" b="1" dirty="0"/>
                    </a:p>
                  </a:txBody>
                  <a:tcPr marL="68580" marR="68580" marT="34290" marB="34290"/>
                </a:tc>
                <a:tc>
                  <a:txBody>
                    <a:bodyPr/>
                    <a:lstStyle/>
                    <a:p>
                      <a:r>
                        <a:rPr lang="en-GB" sz="3200" b="1" dirty="0" smtClean="0"/>
                        <a:t>Team</a:t>
                      </a:r>
                      <a:endParaRPr lang="en-GB" sz="3200" b="1" dirty="0"/>
                    </a:p>
                  </a:txBody>
                  <a:tcPr marL="68580" marR="68580" marT="34290" marB="34290"/>
                </a:tc>
              </a:tr>
              <a:tr h="528812">
                <a:tc>
                  <a:txBody>
                    <a:bodyPr/>
                    <a:lstStyle/>
                    <a:p>
                      <a:r>
                        <a:rPr lang="en-GB" sz="3200" b="1" dirty="0" smtClean="0"/>
                        <a:t>Faith</a:t>
                      </a:r>
                      <a:endParaRPr lang="en-GB" sz="3200" b="1" dirty="0"/>
                    </a:p>
                  </a:txBody>
                  <a:tcPr marL="68580" marR="68580" marT="34290" marB="34290"/>
                </a:tc>
                <a:tc>
                  <a:txBody>
                    <a:bodyPr/>
                    <a:lstStyle/>
                    <a:p>
                      <a:r>
                        <a:rPr lang="en-GB" sz="3200" b="1" dirty="0" smtClean="0"/>
                        <a:t>Fate</a:t>
                      </a:r>
                      <a:endParaRPr lang="en-GB" sz="3200" b="1" dirty="0"/>
                    </a:p>
                  </a:txBody>
                  <a:tcPr marL="68580" marR="68580" marT="34290" marB="34290"/>
                </a:tc>
                <a:tc>
                  <a:txBody>
                    <a:bodyPr/>
                    <a:lstStyle/>
                    <a:p>
                      <a:r>
                        <a:rPr lang="en-GB" sz="3200" b="1" dirty="0" smtClean="0"/>
                        <a:t>Path</a:t>
                      </a:r>
                      <a:endParaRPr lang="en-GB" sz="3200" b="1" dirty="0"/>
                    </a:p>
                  </a:txBody>
                  <a:tcPr marL="68580" marR="68580" marT="34290" marB="34290"/>
                </a:tc>
                <a:tc>
                  <a:txBody>
                    <a:bodyPr/>
                    <a:lstStyle/>
                    <a:p>
                      <a:r>
                        <a:rPr lang="en-GB" sz="3200" b="1" dirty="0" smtClean="0"/>
                        <a:t>part</a:t>
                      </a:r>
                      <a:endParaRPr lang="en-GB" sz="3200" b="1" dirty="0"/>
                    </a:p>
                  </a:txBody>
                  <a:tcPr marL="68580" marR="68580" marT="34290" marB="34290"/>
                </a:tc>
              </a:tr>
              <a:tr h="528812">
                <a:tc>
                  <a:txBody>
                    <a:bodyPr/>
                    <a:lstStyle/>
                    <a:p>
                      <a:r>
                        <a:rPr lang="en-GB" sz="3200" b="1" dirty="0" smtClean="0"/>
                        <a:t>Maths</a:t>
                      </a:r>
                      <a:endParaRPr lang="en-GB" sz="3200" b="1" dirty="0"/>
                    </a:p>
                  </a:txBody>
                  <a:tcPr marL="68580" marR="68580" marT="34290" marB="34290"/>
                </a:tc>
                <a:tc>
                  <a:txBody>
                    <a:bodyPr/>
                    <a:lstStyle/>
                    <a:p>
                      <a:r>
                        <a:rPr lang="en-GB" sz="3200" b="1" dirty="0" smtClean="0"/>
                        <a:t>Mats</a:t>
                      </a:r>
                      <a:endParaRPr lang="en-GB" sz="3200" b="1" dirty="0"/>
                    </a:p>
                  </a:txBody>
                  <a:tcPr marL="68580" marR="68580" marT="34290" marB="34290"/>
                </a:tc>
                <a:tc>
                  <a:txBody>
                    <a:bodyPr/>
                    <a:lstStyle/>
                    <a:p>
                      <a:r>
                        <a:rPr lang="en-GB" sz="3200" b="1" dirty="0" smtClean="0"/>
                        <a:t>Fourth</a:t>
                      </a:r>
                      <a:endParaRPr lang="en-GB" sz="3200" b="1" dirty="0"/>
                    </a:p>
                  </a:txBody>
                  <a:tcPr marL="68580" marR="68580" marT="34290" marB="34290"/>
                </a:tc>
                <a:tc>
                  <a:txBody>
                    <a:bodyPr/>
                    <a:lstStyle/>
                    <a:p>
                      <a:r>
                        <a:rPr lang="en-GB" sz="3200" b="1" dirty="0" smtClean="0"/>
                        <a:t>fort</a:t>
                      </a:r>
                      <a:endParaRPr lang="en-GB" sz="3200" b="1" dirty="0"/>
                    </a:p>
                  </a:txBody>
                  <a:tcPr marL="68580" marR="68580" marT="34290" marB="34290"/>
                </a:tc>
              </a:tr>
            </a:tbl>
          </a:graphicData>
        </a:graphic>
      </p:graphicFrame>
    </p:spTree>
    <p:extLst>
      <p:ext uri="{BB962C8B-B14F-4D97-AF65-F5344CB8AC3E}">
        <p14:creationId xmlns:p14="http://schemas.microsoft.com/office/powerpoint/2010/main" val="1822931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YOUR target sounds?</a:t>
            </a:r>
            <a:endParaRPr lang="en-GB" dirty="0"/>
          </a:p>
        </p:txBody>
      </p:sp>
      <p:sp>
        <p:nvSpPr>
          <p:cNvPr id="3" name="TextBox 2"/>
          <p:cNvSpPr txBox="1"/>
          <p:nvPr/>
        </p:nvSpPr>
        <p:spPr>
          <a:xfrm>
            <a:off x="628650" y="2489648"/>
            <a:ext cx="7497919" cy="1200329"/>
          </a:xfrm>
          <a:prstGeom prst="rect">
            <a:avLst/>
          </a:prstGeom>
          <a:noFill/>
        </p:spPr>
        <p:txBody>
          <a:bodyPr wrap="square" rtlCol="0">
            <a:spAutoFit/>
          </a:bodyPr>
          <a:lstStyle/>
          <a:p>
            <a:r>
              <a:rPr lang="en-GB" sz="3600" dirty="0"/>
              <a:t>Make a note now of the sounds you’d like to work on…..</a:t>
            </a:r>
          </a:p>
        </p:txBody>
      </p:sp>
    </p:spTree>
    <p:extLst>
      <p:ext uri="{BB962C8B-B14F-4D97-AF65-F5344CB8AC3E}">
        <p14:creationId xmlns:p14="http://schemas.microsoft.com/office/powerpoint/2010/main" val="3959570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can I work on them, alone? </a:t>
            </a:r>
            <a:br>
              <a:rPr lang="en-GB" dirty="0" smtClean="0"/>
            </a:br>
            <a:r>
              <a:rPr lang="en-GB" dirty="0" smtClean="0"/>
              <a:t>Links on my website </a:t>
            </a:r>
            <a:r>
              <a:rPr lang="en-GB" dirty="0" smtClean="0">
                <a:hlinkClick r:id="rId2"/>
              </a:rPr>
              <a:t>www.midwintertuition.co.uk</a:t>
            </a:r>
            <a:r>
              <a:rPr lang="en-GB" dirty="0" smtClean="0"/>
              <a:t> </a:t>
            </a:r>
            <a:endParaRPr lang="en-GB" dirty="0"/>
          </a:p>
        </p:txBody>
      </p:sp>
      <p:sp>
        <p:nvSpPr>
          <p:cNvPr id="6" name="Content Placeholder 5"/>
          <p:cNvSpPr>
            <a:spLocks noGrp="1"/>
          </p:cNvSpPr>
          <p:nvPr>
            <p:ph sz="half" idx="1"/>
          </p:nvPr>
        </p:nvSpPr>
        <p:spPr/>
        <p:txBody>
          <a:bodyPr/>
          <a:lstStyle/>
          <a:p>
            <a:r>
              <a:rPr lang="en-GB" dirty="0" smtClean="0"/>
              <a:t>Take an online course – mine is on </a:t>
            </a:r>
            <a:r>
              <a:rPr lang="en-GB" dirty="0" err="1" smtClean="0"/>
              <a:t>Udemy</a:t>
            </a:r>
            <a:endParaRPr lang="en-GB" dirty="0" smtClean="0"/>
          </a:p>
          <a:p>
            <a:r>
              <a:rPr lang="en-GB" dirty="0">
                <a:hlinkClick r:id="rId3"/>
              </a:rPr>
              <a:t>https://</a:t>
            </a:r>
            <a:r>
              <a:rPr lang="en-GB" dirty="0" smtClean="0">
                <a:hlinkClick r:id="rId3"/>
              </a:rPr>
              <a:t>www.udemy.com/elocution/learn/v4/overview</a:t>
            </a:r>
            <a:endParaRPr lang="en-GB" dirty="0" smtClean="0"/>
          </a:p>
          <a:p>
            <a:endParaRPr lang="en-GB" dirty="0" smtClean="0"/>
          </a:p>
          <a:p>
            <a:endParaRPr lang="en-GB" dirty="0"/>
          </a:p>
        </p:txBody>
      </p:sp>
      <p:sp>
        <p:nvSpPr>
          <p:cNvPr id="7" name="Content Placeholder 6"/>
          <p:cNvSpPr>
            <a:spLocks noGrp="1"/>
          </p:cNvSpPr>
          <p:nvPr>
            <p:ph sz="half" idx="2"/>
          </p:nvPr>
        </p:nvSpPr>
        <p:spPr/>
        <p:txBody>
          <a:bodyPr/>
          <a:lstStyle/>
          <a:p>
            <a:r>
              <a:rPr lang="en-GB" dirty="0" smtClean="0"/>
              <a:t>Use free resources like YouTube</a:t>
            </a:r>
          </a:p>
          <a:p>
            <a:endParaRPr lang="en-GB" dirty="0"/>
          </a:p>
          <a:p>
            <a:endParaRPr lang="en-GB" dirty="0" smtClean="0"/>
          </a:p>
          <a:p>
            <a:r>
              <a:rPr lang="en-GB" dirty="0" smtClean="0"/>
              <a:t>Podcasts </a:t>
            </a:r>
          </a:p>
          <a:p>
            <a:endParaRPr lang="en-GB" dirty="0" smtClean="0"/>
          </a:p>
          <a:p>
            <a:r>
              <a:rPr lang="en-GB" dirty="0" smtClean="0"/>
              <a:t>And podcasts…</a:t>
            </a:r>
            <a:endParaRPr lang="en-GB" dirty="0"/>
          </a:p>
        </p:txBody>
      </p:sp>
      <p:pic>
        <p:nvPicPr>
          <p:cNvPr id="8" name="Picture 7"/>
          <p:cNvPicPr>
            <a:picLocks noChangeAspect="1"/>
          </p:cNvPicPr>
          <p:nvPr/>
        </p:nvPicPr>
        <p:blipFill>
          <a:blip r:embed="rId4"/>
          <a:stretch>
            <a:fillRect/>
          </a:stretch>
        </p:blipFill>
        <p:spPr>
          <a:xfrm>
            <a:off x="798567" y="4009929"/>
            <a:ext cx="3546365" cy="909801"/>
          </a:xfrm>
          <a:prstGeom prst="rect">
            <a:avLst/>
          </a:prstGeom>
        </p:spPr>
      </p:pic>
      <p:pic>
        <p:nvPicPr>
          <p:cNvPr id="9" name="Picture 8"/>
          <p:cNvPicPr>
            <a:picLocks noChangeAspect="1"/>
          </p:cNvPicPr>
          <p:nvPr/>
        </p:nvPicPr>
        <p:blipFill>
          <a:blip r:embed="rId5"/>
          <a:stretch>
            <a:fillRect/>
          </a:stretch>
        </p:blipFill>
        <p:spPr>
          <a:xfrm>
            <a:off x="4990261" y="2675717"/>
            <a:ext cx="3163977" cy="806843"/>
          </a:xfrm>
          <a:prstGeom prst="rect">
            <a:avLst/>
          </a:prstGeom>
        </p:spPr>
      </p:pic>
      <p:pic>
        <p:nvPicPr>
          <p:cNvPr id="10" name="Picture 9"/>
          <p:cNvPicPr>
            <a:picLocks noChangeAspect="1"/>
          </p:cNvPicPr>
          <p:nvPr/>
        </p:nvPicPr>
        <p:blipFill>
          <a:blip r:embed="rId6"/>
          <a:stretch>
            <a:fillRect/>
          </a:stretch>
        </p:blipFill>
        <p:spPr>
          <a:xfrm>
            <a:off x="4720405" y="4269324"/>
            <a:ext cx="3058435" cy="1305998"/>
          </a:xfrm>
          <a:prstGeom prst="rect">
            <a:avLst/>
          </a:prstGeom>
        </p:spPr>
      </p:pic>
    </p:spTree>
    <p:extLst>
      <p:ext uri="{BB962C8B-B14F-4D97-AF65-F5344CB8AC3E}">
        <p14:creationId xmlns:p14="http://schemas.microsoft.com/office/powerpoint/2010/main" val="3628455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41" y="165011"/>
            <a:ext cx="3994060" cy="599109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192" y="165010"/>
            <a:ext cx="4611475" cy="308046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192" y="3245475"/>
            <a:ext cx="4798427" cy="1197736"/>
          </a:xfrm>
          <a:prstGeom prst="rect">
            <a:avLst/>
          </a:prstGeom>
        </p:spPr>
      </p:pic>
    </p:spTree>
    <p:extLst>
      <p:ext uri="{BB962C8B-B14F-4D97-AF65-F5344CB8AC3E}">
        <p14:creationId xmlns:p14="http://schemas.microsoft.com/office/powerpoint/2010/main" val="246393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658" y="857250"/>
            <a:ext cx="5190688" cy="5143500"/>
          </a:xfrm>
          <a:prstGeom prst="rect">
            <a:avLst/>
          </a:prstGeom>
        </p:spPr>
      </p:pic>
    </p:spTree>
    <p:extLst>
      <p:ext uri="{BB962C8B-B14F-4D97-AF65-F5344CB8AC3E}">
        <p14:creationId xmlns:p14="http://schemas.microsoft.com/office/powerpoint/2010/main" val="3576773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Tongue Twisters – firstly /s/ and /</a:t>
            </a:r>
            <a:r>
              <a:rPr lang="en-GB" dirty="0" err="1" smtClean="0"/>
              <a:t>sh</a:t>
            </a:r>
            <a:r>
              <a:rPr lang="en-GB" dirty="0" smtClean="0"/>
              <a:t>/</a:t>
            </a:r>
            <a:endParaRPr lang="en-GB" dirty="0"/>
          </a:p>
        </p:txBody>
      </p:sp>
      <p:pic>
        <p:nvPicPr>
          <p:cNvPr id="4" name="Content Placeholder 3"/>
          <p:cNvPicPr>
            <a:picLocks noGrp="1" noChangeAspect="1"/>
          </p:cNvPicPr>
          <p:nvPr>
            <p:ph idx="1"/>
          </p:nvPr>
        </p:nvPicPr>
        <p:blipFill>
          <a:blip r:embed="rId2"/>
          <a:stretch>
            <a:fillRect/>
          </a:stretch>
        </p:blipFill>
        <p:spPr>
          <a:xfrm>
            <a:off x="241480" y="2391035"/>
            <a:ext cx="8644943" cy="1383281"/>
          </a:xfrm>
          <a:prstGeom prst="rect">
            <a:avLst/>
          </a:prstGeom>
        </p:spPr>
      </p:pic>
    </p:spTree>
    <p:extLst>
      <p:ext uri="{BB962C8B-B14F-4D97-AF65-F5344CB8AC3E}">
        <p14:creationId xmlns:p14="http://schemas.microsoft.com/office/powerpoint/2010/main" val="3906843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 and /s/ </a:t>
            </a:r>
            <a:endParaRPr lang="en-GB" dirty="0"/>
          </a:p>
        </p:txBody>
      </p:sp>
      <p:pic>
        <p:nvPicPr>
          <p:cNvPr id="4" name="Content Placeholder 3"/>
          <p:cNvPicPr>
            <a:picLocks noGrp="1" noChangeAspect="1"/>
          </p:cNvPicPr>
          <p:nvPr>
            <p:ph idx="1"/>
          </p:nvPr>
        </p:nvPicPr>
        <p:blipFill>
          <a:blip r:embed="rId2"/>
          <a:stretch>
            <a:fillRect/>
          </a:stretch>
        </p:blipFill>
        <p:spPr>
          <a:xfrm>
            <a:off x="305548" y="2125268"/>
            <a:ext cx="8486027" cy="1069499"/>
          </a:xfrm>
          <a:prstGeom prst="rect">
            <a:avLst/>
          </a:prstGeom>
        </p:spPr>
      </p:pic>
    </p:spTree>
    <p:extLst>
      <p:ext uri="{BB962C8B-B14F-4D97-AF65-F5344CB8AC3E}">
        <p14:creationId xmlns:p14="http://schemas.microsoft.com/office/powerpoint/2010/main" val="3232330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 and /t/</a:t>
            </a:r>
            <a:endParaRPr lang="en-GB" dirty="0"/>
          </a:p>
        </p:txBody>
      </p:sp>
      <p:sp>
        <p:nvSpPr>
          <p:cNvPr id="3" name="Content Placeholder 2"/>
          <p:cNvSpPr>
            <a:spLocks noGrp="1"/>
          </p:cNvSpPr>
          <p:nvPr>
            <p:ph idx="1"/>
          </p:nvPr>
        </p:nvSpPr>
        <p:spPr/>
        <p:txBody>
          <a:bodyPr>
            <a:normAutofit/>
          </a:bodyPr>
          <a:lstStyle/>
          <a:p>
            <a:pPr marL="0" indent="0">
              <a:buNone/>
            </a:pPr>
            <a:r>
              <a:rPr lang="en-GB" sz="2700" dirty="0"/>
              <a:t>Oh what to-do, to die today, at a minute or two 'til two,</a:t>
            </a:r>
          </a:p>
          <a:p>
            <a:pPr marL="0" indent="0">
              <a:buNone/>
            </a:pPr>
            <a:r>
              <a:rPr lang="en-GB" sz="2700" dirty="0"/>
              <a:t> A thing distinctly hard to say, yet harder still to do,</a:t>
            </a:r>
          </a:p>
          <a:p>
            <a:pPr marL="0" indent="0">
              <a:buNone/>
            </a:pPr>
            <a:r>
              <a:rPr lang="en-GB" sz="2700" dirty="0"/>
              <a:t> For they'll beat a tattoo, at twenty to two,</a:t>
            </a:r>
          </a:p>
          <a:p>
            <a:pPr marL="0" indent="0">
              <a:buNone/>
            </a:pPr>
            <a:r>
              <a:rPr lang="en-GB" sz="2700" dirty="0"/>
              <a:t> With a </a:t>
            </a:r>
            <a:r>
              <a:rPr lang="en-GB" sz="2700" dirty="0" err="1"/>
              <a:t>rattatta</a:t>
            </a:r>
            <a:r>
              <a:rPr lang="en-GB" sz="2700" dirty="0"/>
              <a:t> </a:t>
            </a:r>
            <a:r>
              <a:rPr lang="en-GB" sz="2700" dirty="0" err="1"/>
              <a:t>tattatta</a:t>
            </a:r>
            <a:r>
              <a:rPr lang="en-GB" sz="2700" dirty="0"/>
              <a:t> </a:t>
            </a:r>
            <a:r>
              <a:rPr lang="en-GB" sz="2700" dirty="0" err="1"/>
              <a:t>tattatta</a:t>
            </a:r>
            <a:r>
              <a:rPr lang="en-GB" sz="2700" dirty="0"/>
              <a:t> too,</a:t>
            </a:r>
          </a:p>
          <a:p>
            <a:pPr marL="0" indent="0">
              <a:buNone/>
            </a:pPr>
            <a:r>
              <a:rPr lang="en-GB" sz="2700" dirty="0"/>
              <a:t> And the dragon will come when he hears the drum ,</a:t>
            </a:r>
          </a:p>
          <a:p>
            <a:pPr marL="0" indent="0">
              <a:buNone/>
            </a:pPr>
            <a:r>
              <a:rPr lang="en-GB" sz="2700" dirty="0"/>
              <a:t>At a minute or two 'til two today </a:t>
            </a:r>
          </a:p>
          <a:p>
            <a:pPr marL="0" indent="0">
              <a:buNone/>
            </a:pPr>
            <a:r>
              <a:rPr lang="en-GB" sz="2700" dirty="0"/>
              <a:t>At a minute or two 'til two.</a:t>
            </a:r>
          </a:p>
        </p:txBody>
      </p:sp>
    </p:spTree>
    <p:extLst>
      <p:ext uri="{BB962C8B-B14F-4D97-AF65-F5344CB8AC3E}">
        <p14:creationId xmlns:p14="http://schemas.microsoft.com/office/powerpoint/2010/main" val="1734451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 and /</a:t>
            </a:r>
            <a:r>
              <a:rPr lang="en-GB" dirty="0" err="1" smtClean="0"/>
              <a:t>dzh</a:t>
            </a:r>
            <a:r>
              <a:rPr lang="en-GB" dirty="0" smtClean="0"/>
              <a:t>/</a:t>
            </a:r>
            <a:endParaRPr lang="en-GB" dirty="0"/>
          </a:p>
        </p:txBody>
      </p:sp>
      <p:pic>
        <p:nvPicPr>
          <p:cNvPr id="4" name="Content Placeholder 3"/>
          <p:cNvPicPr>
            <a:picLocks noGrp="1" noChangeAspect="1"/>
          </p:cNvPicPr>
          <p:nvPr>
            <p:ph idx="1"/>
          </p:nvPr>
        </p:nvPicPr>
        <p:blipFill>
          <a:blip r:embed="rId2"/>
          <a:stretch>
            <a:fillRect/>
          </a:stretch>
        </p:blipFill>
        <p:spPr>
          <a:xfrm>
            <a:off x="628650" y="1450373"/>
            <a:ext cx="8515350" cy="4731485"/>
          </a:xfrm>
          <a:prstGeom prst="rect">
            <a:avLst/>
          </a:prstGeom>
        </p:spPr>
      </p:pic>
    </p:spTree>
    <p:extLst>
      <p:ext uri="{BB962C8B-B14F-4D97-AF65-F5344CB8AC3E}">
        <p14:creationId xmlns:p14="http://schemas.microsoft.com/office/powerpoint/2010/main" val="390529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 and /</a:t>
            </a:r>
            <a:r>
              <a:rPr lang="en-GB" dirty="0" err="1" smtClean="0"/>
              <a:t>th</a:t>
            </a:r>
            <a:r>
              <a:rPr lang="en-GB" dirty="0" smtClean="0"/>
              <a:t>/</a:t>
            </a:r>
            <a:endParaRPr lang="en-GB" dirty="0"/>
          </a:p>
        </p:txBody>
      </p:sp>
      <p:pic>
        <p:nvPicPr>
          <p:cNvPr id="4" name="Content Placeholder 3"/>
          <p:cNvPicPr>
            <a:picLocks noGrp="1" noChangeAspect="1"/>
          </p:cNvPicPr>
          <p:nvPr>
            <p:ph idx="1"/>
          </p:nvPr>
        </p:nvPicPr>
        <p:blipFill>
          <a:blip r:embed="rId2"/>
          <a:stretch>
            <a:fillRect/>
          </a:stretch>
        </p:blipFill>
        <p:spPr>
          <a:xfrm>
            <a:off x="763678" y="1690689"/>
            <a:ext cx="6062125" cy="4929018"/>
          </a:xfrm>
          <a:prstGeom prst="rect">
            <a:avLst/>
          </a:prstGeom>
        </p:spPr>
      </p:pic>
    </p:spTree>
    <p:extLst>
      <p:ext uri="{BB962C8B-B14F-4D97-AF65-F5344CB8AC3E}">
        <p14:creationId xmlns:p14="http://schemas.microsoft.com/office/powerpoint/2010/main" val="95626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English is a tricky language…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9562240"/>
              </p:ext>
            </p:extLst>
          </p:nvPr>
        </p:nvGraphicFramePr>
        <p:xfrm>
          <a:off x="895082" y="1532839"/>
          <a:ext cx="6191520" cy="4937760"/>
        </p:xfrm>
        <a:graphic>
          <a:graphicData uri="http://schemas.openxmlformats.org/drawingml/2006/table">
            <a:tbl>
              <a:tblPr firstRow="1" bandRow="1">
                <a:tableStyleId>{5C22544A-7EE6-4342-B048-85BDC9FD1C3A}</a:tableStyleId>
              </a:tblPr>
              <a:tblGrid>
                <a:gridCol w="3095760"/>
                <a:gridCol w="3095760"/>
              </a:tblGrid>
              <a:tr h="446990">
                <a:tc>
                  <a:txBody>
                    <a:bodyPr/>
                    <a:lstStyle/>
                    <a:p>
                      <a:r>
                        <a:rPr lang="en-GB" sz="3600" b="1" dirty="0" smtClean="0"/>
                        <a:t>Buffet</a:t>
                      </a:r>
                      <a:endParaRPr lang="en-GB" sz="3600" b="1" dirty="0"/>
                    </a:p>
                  </a:txBody>
                  <a:tcPr marL="68580" marR="68580" marT="34290" marB="34290"/>
                </a:tc>
                <a:tc>
                  <a:txBody>
                    <a:bodyPr/>
                    <a:lstStyle/>
                    <a:p>
                      <a:r>
                        <a:rPr lang="en-GB" sz="3600" b="1" dirty="0" smtClean="0"/>
                        <a:t>Ballet</a:t>
                      </a:r>
                      <a:endParaRPr lang="en-GB" sz="3600" b="1" dirty="0"/>
                    </a:p>
                  </a:txBody>
                  <a:tcPr marL="68580" marR="68580" marT="34290" marB="34290"/>
                </a:tc>
              </a:tr>
              <a:tr h="446990">
                <a:tc>
                  <a:txBody>
                    <a:bodyPr/>
                    <a:lstStyle/>
                    <a:p>
                      <a:r>
                        <a:rPr lang="en-GB" sz="3600" b="1" dirty="0" smtClean="0"/>
                        <a:t>Brochure</a:t>
                      </a:r>
                      <a:endParaRPr lang="en-GB" sz="3600" b="1" dirty="0"/>
                    </a:p>
                  </a:txBody>
                  <a:tcPr marL="68580" marR="68580" marT="34290" marB="34290"/>
                </a:tc>
                <a:tc>
                  <a:txBody>
                    <a:bodyPr/>
                    <a:lstStyle/>
                    <a:p>
                      <a:r>
                        <a:rPr lang="en-GB" sz="3600" b="1" dirty="0" smtClean="0"/>
                        <a:t>Gear</a:t>
                      </a:r>
                      <a:endParaRPr lang="en-GB" sz="3600" b="1" dirty="0"/>
                    </a:p>
                  </a:txBody>
                  <a:tcPr marL="68580" marR="68580" marT="34290" marB="34290"/>
                </a:tc>
              </a:tr>
              <a:tr h="446990">
                <a:tc>
                  <a:txBody>
                    <a:bodyPr/>
                    <a:lstStyle/>
                    <a:p>
                      <a:r>
                        <a:rPr lang="en-GB" sz="3600" b="1" dirty="0" smtClean="0"/>
                        <a:t>Castle</a:t>
                      </a:r>
                      <a:endParaRPr lang="en-GB" sz="3600" b="1" dirty="0"/>
                    </a:p>
                  </a:txBody>
                  <a:tcPr marL="68580" marR="68580" marT="34290" marB="34290"/>
                </a:tc>
                <a:tc>
                  <a:txBody>
                    <a:bodyPr/>
                    <a:lstStyle/>
                    <a:p>
                      <a:r>
                        <a:rPr lang="en-GB" sz="3600" b="1" dirty="0" smtClean="0"/>
                        <a:t>Fasten</a:t>
                      </a:r>
                      <a:endParaRPr lang="en-GB" sz="3600" b="1" dirty="0"/>
                    </a:p>
                  </a:txBody>
                  <a:tcPr marL="68580" marR="68580" marT="34290" marB="34290"/>
                </a:tc>
              </a:tr>
              <a:tr h="446990">
                <a:tc>
                  <a:txBody>
                    <a:bodyPr/>
                    <a:lstStyle/>
                    <a:p>
                      <a:r>
                        <a:rPr lang="en-GB" sz="3600" b="1" dirty="0" smtClean="0"/>
                        <a:t>Champagne</a:t>
                      </a:r>
                      <a:endParaRPr lang="en-GB" sz="3600" b="1" dirty="0"/>
                    </a:p>
                  </a:txBody>
                  <a:tcPr marL="68580" marR="68580" marT="34290" marB="34290"/>
                </a:tc>
                <a:tc>
                  <a:txBody>
                    <a:bodyPr/>
                    <a:lstStyle/>
                    <a:p>
                      <a:r>
                        <a:rPr lang="en-GB" sz="3600" b="1" dirty="0" smtClean="0"/>
                        <a:t>Comb</a:t>
                      </a:r>
                      <a:endParaRPr lang="en-GB" sz="3600" b="1" dirty="0"/>
                    </a:p>
                  </a:txBody>
                  <a:tcPr marL="68580" marR="68580" marT="34290" marB="34290"/>
                </a:tc>
              </a:tr>
              <a:tr h="446990">
                <a:tc>
                  <a:txBody>
                    <a:bodyPr/>
                    <a:lstStyle/>
                    <a:p>
                      <a:r>
                        <a:rPr lang="en-GB" sz="3600" b="1" dirty="0" smtClean="0"/>
                        <a:t>Bomb</a:t>
                      </a:r>
                      <a:endParaRPr lang="en-GB" sz="3600" b="1" dirty="0"/>
                    </a:p>
                  </a:txBody>
                  <a:tcPr marL="68580" marR="68580" marT="34290" marB="34290"/>
                </a:tc>
                <a:tc>
                  <a:txBody>
                    <a:bodyPr/>
                    <a:lstStyle/>
                    <a:p>
                      <a:r>
                        <a:rPr lang="en-GB" sz="3600" b="1" dirty="0" smtClean="0"/>
                        <a:t>Plumber</a:t>
                      </a:r>
                      <a:endParaRPr lang="en-GB" sz="3600" b="1" dirty="0"/>
                    </a:p>
                  </a:txBody>
                  <a:tcPr marL="68580" marR="68580" marT="34290" marB="34290"/>
                </a:tc>
              </a:tr>
              <a:tr h="446990">
                <a:tc>
                  <a:txBody>
                    <a:bodyPr/>
                    <a:lstStyle/>
                    <a:p>
                      <a:r>
                        <a:rPr lang="en-GB" sz="3600" b="1" dirty="0" smtClean="0"/>
                        <a:t>Cruel</a:t>
                      </a:r>
                      <a:endParaRPr lang="en-GB" sz="3600" b="1" dirty="0"/>
                    </a:p>
                  </a:txBody>
                  <a:tcPr marL="68580" marR="68580" marT="34290" marB="34290"/>
                </a:tc>
                <a:tc>
                  <a:txBody>
                    <a:bodyPr/>
                    <a:lstStyle/>
                    <a:p>
                      <a:r>
                        <a:rPr lang="en-GB" sz="3600" b="1" dirty="0" smtClean="0"/>
                        <a:t>Fuel</a:t>
                      </a:r>
                      <a:endParaRPr lang="en-GB" sz="3600" b="1" dirty="0"/>
                    </a:p>
                  </a:txBody>
                  <a:tcPr marL="68580" marR="68580" marT="34290" marB="34290"/>
                </a:tc>
              </a:tr>
              <a:tr h="446990">
                <a:tc>
                  <a:txBody>
                    <a:bodyPr/>
                    <a:lstStyle/>
                    <a:p>
                      <a:r>
                        <a:rPr lang="en-GB" sz="3600" b="1" dirty="0" smtClean="0"/>
                        <a:t>Debt</a:t>
                      </a:r>
                      <a:endParaRPr lang="en-GB" sz="3600" b="1" dirty="0"/>
                    </a:p>
                  </a:txBody>
                  <a:tcPr marL="68580" marR="68580" marT="34290" marB="34290"/>
                </a:tc>
                <a:tc>
                  <a:txBody>
                    <a:bodyPr/>
                    <a:lstStyle/>
                    <a:p>
                      <a:r>
                        <a:rPr lang="en-GB" sz="3600" b="1" dirty="0" smtClean="0"/>
                        <a:t>Issues</a:t>
                      </a:r>
                      <a:endParaRPr lang="en-GB" sz="3600" b="1" dirty="0"/>
                    </a:p>
                  </a:txBody>
                  <a:tcPr marL="68580" marR="68580" marT="34290" marB="34290"/>
                </a:tc>
              </a:tr>
              <a:tr h="446990">
                <a:tc>
                  <a:txBody>
                    <a:bodyPr/>
                    <a:lstStyle/>
                    <a:p>
                      <a:r>
                        <a:rPr lang="en-GB" sz="3600" b="1" dirty="0" smtClean="0"/>
                        <a:t>Often</a:t>
                      </a:r>
                      <a:endParaRPr lang="en-GB" sz="3600" b="1" dirty="0"/>
                    </a:p>
                  </a:txBody>
                  <a:tcPr marL="68580" marR="68580" marT="34290" marB="34290"/>
                </a:tc>
                <a:tc>
                  <a:txBody>
                    <a:bodyPr/>
                    <a:lstStyle/>
                    <a:p>
                      <a:r>
                        <a:rPr lang="en-GB" sz="3600" b="1" dirty="0" smtClean="0"/>
                        <a:t>Wednesday</a:t>
                      </a:r>
                      <a:endParaRPr lang="en-GB" sz="3600" b="1" dirty="0"/>
                    </a:p>
                  </a:txBody>
                  <a:tcPr marL="68580" marR="68580" marT="34290" marB="34290"/>
                </a:tc>
              </a:tr>
            </a:tbl>
          </a:graphicData>
        </a:graphic>
      </p:graphicFrame>
    </p:spTree>
    <p:extLst>
      <p:ext uri="{BB962C8B-B14F-4D97-AF65-F5344CB8AC3E}">
        <p14:creationId xmlns:p14="http://schemas.microsoft.com/office/powerpoint/2010/main" val="2193270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0049" y="2257828"/>
            <a:ext cx="6027313" cy="1419619"/>
          </a:xfrm>
          <a:prstGeom prst="rect">
            <a:avLst/>
          </a:prstGeom>
          <a:noFill/>
        </p:spPr>
        <p:txBody>
          <a:bodyPr wrap="square" rtlCol="0">
            <a:spAutoFit/>
          </a:bodyPr>
          <a:lstStyle/>
          <a:p>
            <a:r>
              <a:rPr lang="en-GB" sz="8625" dirty="0"/>
              <a:t>Storytelling…</a:t>
            </a:r>
          </a:p>
        </p:txBody>
      </p:sp>
    </p:spTree>
    <p:extLst>
      <p:ext uri="{BB962C8B-B14F-4D97-AF65-F5344CB8AC3E}">
        <p14:creationId xmlns:p14="http://schemas.microsoft.com/office/powerpoint/2010/main" val="2243895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5121" y="2243823"/>
            <a:ext cx="6592830" cy="1419619"/>
          </a:xfrm>
          <a:prstGeom prst="rect">
            <a:avLst/>
          </a:prstGeom>
          <a:noFill/>
        </p:spPr>
        <p:txBody>
          <a:bodyPr wrap="none" rtlCol="0">
            <a:spAutoFit/>
          </a:bodyPr>
          <a:lstStyle/>
          <a:p>
            <a:r>
              <a:rPr lang="en-GB" sz="8625" dirty="0"/>
              <a:t>Disfluencies….</a:t>
            </a:r>
          </a:p>
        </p:txBody>
      </p:sp>
    </p:spTree>
    <p:extLst>
      <p:ext uri="{BB962C8B-B14F-4D97-AF65-F5344CB8AC3E}">
        <p14:creationId xmlns:p14="http://schemas.microsoft.com/office/powerpoint/2010/main" val="674910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586" y="0"/>
            <a:ext cx="3749684" cy="3749684"/>
          </a:xfrm>
          <a:prstGeom prst="rect">
            <a:avLst/>
          </a:prstGeom>
        </p:spPr>
      </p:pic>
      <p:sp>
        <p:nvSpPr>
          <p:cNvPr id="3" name="TextBox 2"/>
          <p:cNvSpPr txBox="1"/>
          <p:nvPr/>
        </p:nvSpPr>
        <p:spPr>
          <a:xfrm>
            <a:off x="3504859" y="3316632"/>
            <a:ext cx="4547657" cy="2169825"/>
          </a:xfrm>
          <a:prstGeom prst="rect">
            <a:avLst/>
          </a:prstGeom>
          <a:noFill/>
        </p:spPr>
        <p:txBody>
          <a:bodyPr wrap="square" rtlCol="0">
            <a:spAutoFit/>
          </a:bodyPr>
          <a:lstStyle/>
          <a:p>
            <a:r>
              <a:rPr lang="en-GB" sz="2700" dirty="0">
                <a:hlinkClick r:id="rId3"/>
              </a:rPr>
              <a:t>www.midwintertuition.co.uk</a:t>
            </a:r>
            <a:endParaRPr lang="en-GB" sz="2700" dirty="0"/>
          </a:p>
          <a:p>
            <a:endParaRPr lang="en-GB" sz="2700" dirty="0"/>
          </a:p>
          <a:p>
            <a:r>
              <a:rPr lang="en-GB" sz="2700" dirty="0"/>
              <a:t>01502 471701</a:t>
            </a:r>
          </a:p>
          <a:p>
            <a:endParaRPr lang="en-GB" sz="2700" dirty="0"/>
          </a:p>
          <a:p>
            <a:r>
              <a:rPr lang="en-GB" sz="2700" dirty="0"/>
              <a:t>07851920306</a:t>
            </a:r>
          </a:p>
        </p:txBody>
      </p:sp>
    </p:spTree>
    <p:extLst>
      <p:ext uri="{BB962C8B-B14F-4D97-AF65-F5344CB8AC3E}">
        <p14:creationId xmlns:p14="http://schemas.microsoft.com/office/powerpoint/2010/main" val="3773959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 1</a:t>
            </a:r>
            <a:endParaRPr lang="en-GB" dirty="0"/>
          </a:p>
        </p:txBody>
      </p:sp>
      <p:sp>
        <p:nvSpPr>
          <p:cNvPr id="3" name="Content Placeholder 2"/>
          <p:cNvSpPr>
            <a:spLocks noGrp="1"/>
          </p:cNvSpPr>
          <p:nvPr>
            <p:ph idx="1"/>
          </p:nvPr>
        </p:nvSpPr>
        <p:spPr/>
        <p:txBody>
          <a:bodyPr>
            <a:normAutofit/>
          </a:bodyPr>
          <a:lstStyle/>
          <a:p>
            <a:r>
              <a:rPr lang="en-GB" sz="3300" dirty="0"/>
              <a:t>PTSD</a:t>
            </a:r>
          </a:p>
          <a:p>
            <a:r>
              <a:rPr lang="en-GB" sz="3300" dirty="0"/>
              <a:t>Spoke in a whisper</a:t>
            </a:r>
          </a:p>
          <a:p>
            <a:r>
              <a:rPr lang="en-GB" sz="3300" dirty="0"/>
              <a:t>We played with tongue twisters until she found a giggle inside her that just had to come out</a:t>
            </a:r>
          </a:p>
          <a:p>
            <a:r>
              <a:rPr lang="en-GB" sz="3300" dirty="0"/>
              <a:t>She was able to use her voice again</a:t>
            </a:r>
          </a:p>
        </p:txBody>
      </p:sp>
    </p:spTree>
    <p:extLst>
      <p:ext uri="{BB962C8B-B14F-4D97-AF65-F5344CB8AC3E}">
        <p14:creationId xmlns:p14="http://schemas.microsoft.com/office/powerpoint/2010/main" val="2679558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7778" y="857250"/>
            <a:ext cx="3857625" cy="5143500"/>
          </a:xfrm>
          <a:prstGeom prst="rect">
            <a:avLst/>
          </a:prstGeom>
        </p:spPr>
      </p:pic>
      <p:sp>
        <p:nvSpPr>
          <p:cNvPr id="3" name="TextBox 2"/>
          <p:cNvSpPr txBox="1"/>
          <p:nvPr/>
        </p:nvSpPr>
        <p:spPr>
          <a:xfrm>
            <a:off x="257175" y="1200150"/>
            <a:ext cx="4303395" cy="1477328"/>
          </a:xfrm>
          <a:prstGeom prst="rect">
            <a:avLst/>
          </a:prstGeom>
          <a:noFill/>
        </p:spPr>
        <p:txBody>
          <a:bodyPr wrap="square" rtlCol="0">
            <a:spAutoFit/>
          </a:bodyPr>
          <a:lstStyle/>
          <a:p>
            <a:r>
              <a:rPr lang="en-GB" sz="4500" dirty="0"/>
              <a:t>Let’s start at the beginning…</a:t>
            </a:r>
          </a:p>
        </p:txBody>
      </p:sp>
      <p:sp>
        <p:nvSpPr>
          <p:cNvPr id="4" name="TextBox 3"/>
          <p:cNvSpPr txBox="1"/>
          <p:nvPr/>
        </p:nvSpPr>
        <p:spPr>
          <a:xfrm>
            <a:off x="531495" y="3206116"/>
            <a:ext cx="4320540" cy="2585323"/>
          </a:xfrm>
          <a:prstGeom prst="rect">
            <a:avLst/>
          </a:prstGeom>
          <a:noFill/>
        </p:spPr>
        <p:txBody>
          <a:bodyPr wrap="square" rtlCol="0">
            <a:spAutoFit/>
          </a:bodyPr>
          <a:lstStyle/>
          <a:p>
            <a:r>
              <a:rPr lang="en-GB" sz="2700" dirty="0"/>
              <a:t>Mirroring</a:t>
            </a:r>
          </a:p>
          <a:p>
            <a:endParaRPr lang="en-GB" sz="2700" dirty="0"/>
          </a:p>
          <a:p>
            <a:r>
              <a:rPr lang="en-GB" sz="2700" dirty="0"/>
              <a:t>Children / adults / peers</a:t>
            </a:r>
          </a:p>
          <a:p>
            <a:endParaRPr lang="en-GB" sz="2700" dirty="0"/>
          </a:p>
          <a:p>
            <a:r>
              <a:rPr lang="en-GB" sz="2700" dirty="0"/>
              <a:t>Student 2 – child who struggled with TH sounds</a:t>
            </a:r>
          </a:p>
        </p:txBody>
      </p:sp>
    </p:spTree>
    <p:extLst>
      <p:ext uri="{BB962C8B-B14F-4D97-AF65-F5344CB8AC3E}">
        <p14:creationId xmlns:p14="http://schemas.microsoft.com/office/powerpoint/2010/main" val="2150321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 y="996315"/>
            <a:ext cx="4762500" cy="4762500"/>
          </a:xfrm>
          <a:prstGeom prst="rect">
            <a:avLst/>
          </a:prstGeom>
        </p:spPr>
      </p:pic>
      <p:sp>
        <p:nvSpPr>
          <p:cNvPr id="3" name="TextBox 2"/>
          <p:cNvSpPr txBox="1"/>
          <p:nvPr/>
        </p:nvSpPr>
        <p:spPr>
          <a:xfrm>
            <a:off x="4912995" y="1371602"/>
            <a:ext cx="3796665" cy="4247317"/>
          </a:xfrm>
          <a:prstGeom prst="rect">
            <a:avLst/>
          </a:prstGeom>
          <a:noFill/>
        </p:spPr>
        <p:txBody>
          <a:bodyPr wrap="square" rtlCol="0">
            <a:spAutoFit/>
          </a:bodyPr>
          <a:lstStyle/>
          <a:p>
            <a:r>
              <a:rPr lang="en-GB" sz="3000" dirty="0"/>
              <a:t>Student 3</a:t>
            </a:r>
          </a:p>
          <a:p>
            <a:endParaRPr lang="en-GB" sz="3000" dirty="0"/>
          </a:p>
          <a:p>
            <a:pPr marL="428625" indent="-428625">
              <a:buFont typeface="Arial" panose="020B0604020202020204" pitchFamily="34" charset="0"/>
              <a:buChar char="•"/>
            </a:pPr>
            <a:r>
              <a:rPr lang="en-GB" sz="3000" dirty="0"/>
              <a:t>Eastern Europe, strong accent</a:t>
            </a:r>
          </a:p>
          <a:p>
            <a:pPr marL="428625" indent="-428625">
              <a:buFont typeface="Arial" panose="020B0604020202020204" pitchFamily="34" charset="0"/>
              <a:buChar char="•"/>
            </a:pPr>
            <a:r>
              <a:rPr lang="en-GB" sz="3000" dirty="0"/>
              <a:t>Lawyer</a:t>
            </a:r>
          </a:p>
          <a:p>
            <a:pPr marL="428625" indent="-428625">
              <a:buFont typeface="Arial" panose="020B0604020202020204" pitchFamily="34" charset="0"/>
              <a:buChar char="•"/>
            </a:pPr>
            <a:r>
              <a:rPr lang="en-GB" sz="3000" dirty="0"/>
              <a:t>Spoke too fast</a:t>
            </a:r>
          </a:p>
          <a:p>
            <a:pPr marL="428625" indent="-428625">
              <a:buFont typeface="Arial" panose="020B0604020202020204" pitchFamily="34" charset="0"/>
              <a:buChar char="•"/>
            </a:pPr>
            <a:r>
              <a:rPr lang="en-GB" sz="3000" dirty="0"/>
              <a:t>In court she was frequently misunderstood</a:t>
            </a:r>
          </a:p>
        </p:txBody>
      </p:sp>
    </p:spTree>
    <p:extLst>
      <p:ext uri="{BB962C8B-B14F-4D97-AF65-F5344CB8AC3E}">
        <p14:creationId xmlns:p14="http://schemas.microsoft.com/office/powerpoint/2010/main" val="3420995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735" y="1163410"/>
            <a:ext cx="4063365" cy="4837340"/>
          </a:xfrm>
          <a:prstGeom prst="rect">
            <a:avLst/>
          </a:prstGeom>
        </p:spPr>
      </p:pic>
    </p:spTree>
    <p:extLst>
      <p:ext uri="{BB962C8B-B14F-4D97-AF65-F5344CB8AC3E}">
        <p14:creationId xmlns:p14="http://schemas.microsoft.com/office/powerpoint/2010/main" val="2885970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333" y="1075913"/>
            <a:ext cx="8686799" cy="4916731"/>
          </a:xfrm>
          <a:prstGeom prst="rect">
            <a:avLst/>
          </a:prstGeom>
          <a:noFill/>
        </p:spPr>
        <p:txBody>
          <a:bodyPr wrap="square" rtlCol="0">
            <a:spAutoFit/>
          </a:bodyPr>
          <a:lstStyle/>
          <a:p>
            <a:pPr algn="ctr"/>
            <a:r>
              <a:rPr lang="en-US" sz="3000" b="1" i="1" dirty="0"/>
              <a:t>Voice work makes use of the whole body from head to toe. The way you stand, the angle of your head, the drop of your shoulders, the position of your spine and pelvis all contribute to the production of a strong voice. Speaking (and singing) is really the end result of a whole series of reflexive physical actions and body placement which you simply must become aware of in order to gain mastery and control over your vocal instrument. </a:t>
            </a:r>
            <a:endParaRPr lang="en-GB" sz="3000" b="1" i="1" dirty="0"/>
          </a:p>
          <a:p>
            <a:pPr algn="ctr"/>
            <a:r>
              <a:rPr lang="en-US" sz="3000" b="1" i="1" dirty="0"/>
              <a:t>(Patsy </a:t>
            </a:r>
            <a:r>
              <a:rPr lang="en-US" sz="3000" b="1" i="1" dirty="0" err="1"/>
              <a:t>Rodenburg</a:t>
            </a:r>
            <a:r>
              <a:rPr lang="en-US" sz="3000" b="1" i="1" dirty="0"/>
              <a:t>, The Actor Speaks)</a:t>
            </a:r>
            <a:endParaRPr lang="en-GB" sz="3000" b="1" i="1" dirty="0"/>
          </a:p>
          <a:p>
            <a:endParaRPr lang="en-GB" sz="1350" dirty="0"/>
          </a:p>
        </p:txBody>
      </p:sp>
    </p:spTree>
    <p:extLst>
      <p:ext uri="{BB962C8B-B14F-4D97-AF65-F5344CB8AC3E}">
        <p14:creationId xmlns:p14="http://schemas.microsoft.com/office/powerpoint/2010/main" val="3008131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522" y="933213"/>
            <a:ext cx="2949178" cy="529275"/>
          </a:xfrm>
        </p:spPr>
        <p:txBody>
          <a:bodyPr>
            <a:normAutofit fontScale="90000"/>
          </a:bodyPr>
          <a:lstStyle/>
          <a:p>
            <a:r>
              <a:rPr lang="en-GB" dirty="0" smtClean="0"/>
              <a:t>Breathing Exercises</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4877" y="1197853"/>
            <a:ext cx="4127386" cy="439083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55521" y="1462489"/>
            <a:ext cx="4230767" cy="4801314"/>
          </a:xfrm>
          <a:prstGeom prst="rect">
            <a:avLst/>
          </a:prstGeom>
        </p:spPr>
        <p:txBody>
          <a:bodyPr wrap="square">
            <a:spAutoFit/>
          </a:bodyPr>
          <a:lstStyle/>
          <a:p>
            <a:pPr marL="257175" indent="-257175">
              <a:buFont typeface="+mj-lt"/>
              <a:buAutoNum type="arabicPeriod"/>
            </a:pPr>
            <a:r>
              <a:rPr lang="en-GB" sz="2100" dirty="0"/>
              <a:t>Relax your stomach to allow it to inflate when breathing. </a:t>
            </a:r>
          </a:p>
          <a:p>
            <a:pPr marL="257175" indent="-257175">
              <a:buFont typeface="+mj-lt"/>
              <a:buAutoNum type="arabicPeriod"/>
            </a:pPr>
            <a:r>
              <a:rPr lang="en-GB" sz="2100" dirty="0"/>
              <a:t>Sit up straight.</a:t>
            </a:r>
          </a:p>
          <a:p>
            <a:pPr marL="257175" indent="-257175">
              <a:buFont typeface="+mj-lt"/>
              <a:buAutoNum type="arabicPeriod"/>
            </a:pPr>
            <a:r>
              <a:rPr lang="en-GB" sz="2100" dirty="0"/>
              <a:t>Breathe in slowly through your nose and out slowly through your mouth. </a:t>
            </a:r>
          </a:p>
          <a:p>
            <a:pPr marL="257175" indent="-257175">
              <a:buFont typeface="+mj-lt"/>
              <a:buAutoNum type="arabicPeriod"/>
            </a:pPr>
            <a:r>
              <a:rPr lang="en-GB" sz="2100" dirty="0"/>
              <a:t>On the exhale count aloud slowly.</a:t>
            </a:r>
          </a:p>
          <a:p>
            <a:pPr marL="257175" indent="-257175">
              <a:buFont typeface="+mj-lt"/>
              <a:buAutoNum type="arabicPeriod"/>
            </a:pPr>
            <a:r>
              <a:rPr lang="en-GB" sz="2100" dirty="0"/>
              <a:t>Now try and count higher.</a:t>
            </a:r>
          </a:p>
          <a:p>
            <a:pPr marL="257175" indent="-257175">
              <a:buFont typeface="+mj-lt"/>
              <a:buAutoNum type="arabicPeriod"/>
            </a:pPr>
            <a:r>
              <a:rPr lang="en-GB" sz="2100" dirty="0"/>
              <a:t>Breathe in for a count of five, hold for a count of five, and then breathe out for a count of five.</a:t>
            </a:r>
          </a:p>
          <a:p>
            <a:pPr marL="257175" indent="-257175">
              <a:buFont typeface="+mj-lt"/>
              <a:buAutoNum type="arabicPeriod"/>
            </a:pPr>
            <a:r>
              <a:rPr lang="en-GB" sz="2100" dirty="0"/>
              <a:t>Now try ten... Increase this number - eleven, twelve, thirteen and so on.</a:t>
            </a:r>
          </a:p>
          <a:p>
            <a:endParaRPr lang="en-GB" sz="1200" dirty="0"/>
          </a:p>
        </p:txBody>
      </p:sp>
    </p:spTree>
    <p:extLst>
      <p:ext uri="{BB962C8B-B14F-4D97-AF65-F5344CB8AC3E}">
        <p14:creationId xmlns:p14="http://schemas.microsoft.com/office/powerpoint/2010/main" val="3632697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8730" y="872089"/>
            <a:ext cx="6625709" cy="5128663"/>
          </a:xfrm>
          <a:prstGeom prst="rect">
            <a:avLst/>
          </a:prstGeom>
        </p:spPr>
      </p:pic>
    </p:spTree>
    <p:extLst>
      <p:ext uri="{BB962C8B-B14F-4D97-AF65-F5344CB8AC3E}">
        <p14:creationId xmlns:p14="http://schemas.microsoft.com/office/powerpoint/2010/main" val="2116627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TotalTime>
  <Words>735</Words>
  <Application>Microsoft Office PowerPoint</Application>
  <PresentationFormat>On-screen Show (4:3)</PresentationFormat>
  <Paragraphs>179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PowerPoint Presentation</vt:lpstr>
      <vt:lpstr>PowerPoint Presentation</vt:lpstr>
      <vt:lpstr>Student 1</vt:lpstr>
      <vt:lpstr>PowerPoint Presentation</vt:lpstr>
      <vt:lpstr>PowerPoint Presentation</vt:lpstr>
      <vt:lpstr>PowerPoint Presentation</vt:lpstr>
      <vt:lpstr>PowerPoint Presentation</vt:lpstr>
      <vt:lpstr>Breathing Exercises</vt:lpstr>
      <vt:lpstr>PowerPoint Presentation</vt:lpstr>
      <vt:lpstr>Resonance</vt:lpstr>
      <vt:lpstr>Warm Up – Free Gift!</vt:lpstr>
      <vt:lpstr>PowerPoint Presentation</vt:lpstr>
      <vt:lpstr>Vowels – created in the spaces!</vt:lpstr>
      <vt:lpstr>Minimal pairs - /e/ and /ʌ/</vt:lpstr>
      <vt:lpstr>PowerPoint Presentation</vt:lpstr>
      <vt:lpstr>PowerPoint Presentation</vt:lpstr>
      <vt:lpstr>TH – one of the most common sounds I have to work on – voiceless fricative</vt:lpstr>
      <vt:lpstr>What are YOUR target sounds?</vt:lpstr>
      <vt:lpstr>How can I work on them, alone?  Links on my website www.midwintertuition.co.uk </vt:lpstr>
      <vt:lpstr>PowerPoint Presentation</vt:lpstr>
      <vt:lpstr>Tongue Twisters – firstly /s/ and /sh/</vt:lpstr>
      <vt:lpstr>/f/ and /s/ </vt:lpstr>
      <vt:lpstr>/d/ and /t/</vt:lpstr>
      <vt:lpstr>/d/ and /dzh/</vt:lpstr>
      <vt:lpstr>/w/ and /th/</vt:lpstr>
      <vt:lpstr>English is a tricky language…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Pauline Midwinter</dc:creator>
  <cp:lastModifiedBy>Pauline Midwinter</cp:lastModifiedBy>
  <cp:revision>18</cp:revision>
  <dcterms:created xsi:type="dcterms:W3CDTF">2018-05-29T09:58:26Z</dcterms:created>
  <dcterms:modified xsi:type="dcterms:W3CDTF">2018-06-16T07:57:57Z</dcterms:modified>
</cp:coreProperties>
</file>