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344" r:id="rId3"/>
    <p:sldId id="258" r:id="rId4"/>
    <p:sldId id="364" r:id="rId5"/>
    <p:sldId id="366" r:id="rId6"/>
    <p:sldId id="361" r:id="rId7"/>
    <p:sldId id="367" r:id="rId8"/>
    <p:sldId id="368" r:id="rId9"/>
    <p:sldId id="362" r:id="rId10"/>
    <p:sldId id="365" r:id="rId11"/>
    <p:sldId id="396" r:id="rId12"/>
    <p:sldId id="395" r:id="rId13"/>
    <p:sldId id="3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78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12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14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09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49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05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532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33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054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87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8554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515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635" y="1058007"/>
            <a:ext cx="8394785" cy="4433034"/>
          </a:xfrm>
          <a:prstGeom prst="rect">
            <a:avLst/>
          </a:prstGeom>
        </p:spPr>
        <p:txBody>
          <a:bodyPr lIns="99549" tIns="49773" rIns="99549" bIns="49773"/>
          <a:lstStyle>
            <a:lvl1pPr marL="0" indent="0" algn="l">
              <a:buFontTx/>
              <a:buNone/>
              <a:defRPr sz="1632" b="0" i="1" kern="1200" baseline="0">
                <a:solidFill>
                  <a:schemeClr val="tx1"/>
                </a:solidFill>
                <a:latin typeface="Times New Roman"/>
                <a:cs typeface="Arial"/>
              </a:defRPr>
            </a:lvl1pPr>
            <a:lvl2pPr marL="45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56118" y="380304"/>
            <a:ext cx="8398470" cy="605915"/>
          </a:xfrm>
          <a:prstGeom prst="rect">
            <a:avLst/>
          </a:prstGeom>
        </p:spPr>
        <p:txBody>
          <a:bodyPr/>
          <a:lstStyle>
            <a:lvl1pPr>
              <a:defRPr sz="27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40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983" y="2428"/>
            <a:ext cx="9157983" cy="68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34782"/>
            <a:ext cx="7772400" cy="714516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6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47" y="1541192"/>
            <a:ext cx="8592677" cy="428795"/>
          </a:xfrm>
        </p:spPr>
        <p:txBody>
          <a:bodyPr anchor="b"/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147" y="2057392"/>
            <a:ext cx="8592677" cy="38637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7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966" y="1529524"/>
            <a:ext cx="424488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9524"/>
            <a:ext cx="426939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65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1" y="1419492"/>
            <a:ext cx="4258490" cy="40059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latin typeface="Nexa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1" y="1904153"/>
            <a:ext cx="4258490" cy="408734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5542" y="1419492"/>
            <a:ext cx="4282997" cy="40059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latin typeface="Nexa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5542" y="1904153"/>
            <a:ext cx="4282997" cy="408734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1806" y="295455"/>
            <a:ext cx="5336734" cy="6450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64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243" y="1280149"/>
            <a:ext cx="2949178" cy="1236623"/>
          </a:xfrm>
        </p:spPr>
        <p:txBody>
          <a:bodyPr anchor="b"/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751" y="1280150"/>
            <a:ext cx="5552700" cy="475429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243" y="2656106"/>
            <a:ext cx="2949178" cy="3378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33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38751" y="1280150"/>
            <a:ext cx="5543992" cy="475429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9243" y="1280149"/>
            <a:ext cx="2949178" cy="1236623"/>
          </a:xfrm>
        </p:spPr>
        <p:txBody>
          <a:bodyPr anchor="b"/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243" y="2656106"/>
            <a:ext cx="2949178" cy="3378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0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F65687A-9161-4CFB-BD79-16244832DD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E6DA199A-DD5D-413F-86C8-DBA855AADB12}" type="slidenum">
              <a:rPr lang="en-US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9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1805" y="295455"/>
            <a:ext cx="5336734" cy="64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298" y="1381486"/>
            <a:ext cx="8618241" cy="460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6" y="188411"/>
            <a:ext cx="3335084" cy="859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09" y="5986471"/>
            <a:ext cx="1274064" cy="8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9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8" r:id="rId7"/>
    <p:sldLayoutId id="2147483669" r:id="rId8"/>
    <p:sldLayoutId id="2147483685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Nexa Bold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xa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xa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Nexa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exa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Nexa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85A3-7C8B-9346-91DD-2B460C991709}" type="datetimeFigureOut">
              <a:t>9/11/2019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23E4-9BB2-C64A-A9B0-5677992A51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02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9" y="558104"/>
            <a:ext cx="4380870" cy="483801"/>
          </a:xfrm>
        </p:spPr>
        <p:txBody>
          <a:bodyPr/>
          <a:lstStyle/>
          <a:p>
            <a:r>
              <a:rPr lang="en-US" dirty="0"/>
              <a:t>Comments</a:t>
            </a:r>
            <a:br>
              <a:rPr lang="en-US" dirty="0"/>
            </a:br>
            <a:r>
              <a:rPr lang="en-US" dirty="0"/>
              <a:t>Gail Bozeman</a:t>
            </a:r>
            <a:endParaRPr lang="en-US" dirty="0">
              <a:latin typeface="Nexa Light" panose="020000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9CB96-148D-49F8-BACF-A73ABAA459BD}"/>
              </a:ext>
            </a:extLst>
          </p:cNvPr>
          <p:cNvCxnSpPr/>
          <p:nvPr/>
        </p:nvCxnSpPr>
        <p:spPr>
          <a:xfrm>
            <a:off x="4745334" y="1555107"/>
            <a:ext cx="0" cy="429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FD098D-7A0E-4EA5-BA93-CFDFD652A23D}"/>
              </a:ext>
            </a:extLst>
          </p:cNvPr>
          <p:cNvCxnSpPr/>
          <p:nvPr/>
        </p:nvCxnSpPr>
        <p:spPr>
          <a:xfrm>
            <a:off x="1436098" y="3388823"/>
            <a:ext cx="6533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D90798-D6F1-40D4-9F6F-E2908D40AE9A}"/>
              </a:ext>
            </a:extLst>
          </p:cNvPr>
          <p:cNvSpPr txBox="1"/>
          <p:nvPr/>
        </p:nvSpPr>
        <p:spPr>
          <a:xfrm>
            <a:off x="3858560" y="1359120"/>
            <a:ext cx="161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Working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65E9F-D9DB-4CD2-9AC4-A6729680B6FF}"/>
              </a:ext>
            </a:extLst>
          </p:cNvPr>
          <p:cNvSpPr txBox="1"/>
          <p:nvPr/>
        </p:nvSpPr>
        <p:spPr>
          <a:xfrm>
            <a:off x="602908" y="2029575"/>
            <a:ext cx="369904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DSD / Distributor Sales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Developed markets</a:t>
            </a:r>
          </a:p>
          <a:p>
            <a:pPr defTabSz="3429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EC98E-FA4D-406E-9B81-0A45874F143C}"/>
              </a:ext>
            </a:extLst>
          </p:cNvPr>
          <p:cNvSpPr txBox="1"/>
          <p:nvPr/>
        </p:nvSpPr>
        <p:spPr>
          <a:xfrm>
            <a:off x="5027448" y="1981162"/>
            <a:ext cx="3634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Developing long-term business relationships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Scheduling delivery/sales calls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Educating retailers to ‘text’ or ‘call’ me with their orders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DDE10F-12E1-4720-B344-3F6A0F6DC68E}"/>
              </a:ext>
            </a:extLst>
          </p:cNvPr>
          <p:cNvSpPr txBox="1"/>
          <p:nvPr/>
        </p:nvSpPr>
        <p:spPr>
          <a:xfrm>
            <a:off x="602907" y="4023254"/>
            <a:ext cx="396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Distributors need to carry all SKU’s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Provide more detailed sales data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Provide better work/life balance creating more focused sales managers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Transition from DSD to more focus on sales (more clients = more sales)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FB56A-A1AD-4861-95A9-0735C7473233}"/>
              </a:ext>
            </a:extLst>
          </p:cNvPr>
          <p:cNvSpPr txBox="1"/>
          <p:nvPr/>
        </p:nvSpPr>
        <p:spPr>
          <a:xfrm>
            <a:off x="4966772" y="4022629"/>
            <a:ext cx="342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More effective Pre-call planning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Increase client service focus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Provide more profitable revenue to the organization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1BBB87-C2CA-4715-BED6-735A05F07374}"/>
              </a:ext>
            </a:extLst>
          </p:cNvPr>
          <p:cNvSpPr txBox="1"/>
          <p:nvPr/>
        </p:nvSpPr>
        <p:spPr>
          <a:xfrm>
            <a:off x="3567167" y="3352799"/>
            <a:ext cx="2362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Needs Improvement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AB9CF-6387-40FB-B5AA-80A99031870A}"/>
              </a:ext>
            </a:extLst>
          </p:cNvPr>
          <p:cNvSpPr txBox="1"/>
          <p:nvPr/>
        </p:nvSpPr>
        <p:spPr>
          <a:xfrm>
            <a:off x="5715464" y="1576451"/>
            <a:ext cx="98719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3429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Personal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7F885-BE8B-4ED0-945B-9CDE9967A1FA}"/>
              </a:ext>
            </a:extLst>
          </p:cNvPr>
          <p:cNvSpPr txBox="1"/>
          <p:nvPr/>
        </p:nvSpPr>
        <p:spPr>
          <a:xfrm>
            <a:off x="5892755" y="3525922"/>
            <a:ext cx="98719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3429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Personal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98C0C8-28F8-4F2E-AAE3-32C352320BCF}"/>
              </a:ext>
            </a:extLst>
          </p:cNvPr>
          <p:cNvSpPr txBox="1"/>
          <p:nvPr/>
        </p:nvSpPr>
        <p:spPr>
          <a:xfrm>
            <a:off x="1944021" y="1576451"/>
            <a:ext cx="106843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3429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Company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B7946-C69E-418C-9C73-2ED25FD7D554}"/>
              </a:ext>
            </a:extLst>
          </p:cNvPr>
          <p:cNvSpPr txBox="1"/>
          <p:nvPr/>
        </p:nvSpPr>
        <p:spPr>
          <a:xfrm>
            <a:off x="2004167" y="3525922"/>
            <a:ext cx="106843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3429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88083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C556-4C15-46D0-83D2-5E94AD6D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48" y="295455"/>
            <a:ext cx="5732391" cy="645068"/>
          </a:xfrm>
        </p:spPr>
        <p:txBody>
          <a:bodyPr/>
          <a:lstStyle/>
          <a:p>
            <a:r>
              <a:rPr lang="en-US" dirty="0"/>
              <a:t>Positive Trends, But Are We Missing Opportunities?</a:t>
            </a:r>
            <a:br>
              <a:rPr lang="en-US" dirty="0"/>
            </a:br>
            <a:r>
              <a:rPr lang="en-US" dirty="0"/>
              <a:t>Gail Bozeman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F748-19F2-486F-B548-E765FD585EFE}"/>
              </a:ext>
            </a:extLst>
          </p:cNvPr>
          <p:cNvSpPr txBox="1"/>
          <p:nvPr/>
        </p:nvSpPr>
        <p:spPr>
          <a:xfrm>
            <a:off x="70338" y="2204139"/>
            <a:ext cx="32666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Avg 17 Calls/day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Avg 9 hrs. / day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Primarily deliverable calls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What if 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We reduced calls from  17 to 14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My Can sales trend would continue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Laser-focus on sales to new retail partners 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5E39D-B9DE-4662-97B8-2F42CE16BB61}"/>
              </a:ext>
            </a:extLst>
          </p:cNvPr>
          <p:cNvSpPr/>
          <p:nvPr/>
        </p:nvSpPr>
        <p:spPr>
          <a:xfrm>
            <a:off x="119213" y="1728269"/>
            <a:ext cx="169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42900"/>
            <a:r>
              <a:rPr lang="en-US" b="1" dirty="0">
                <a:solidFill>
                  <a:prstClr val="black"/>
                </a:solidFill>
              </a:rPr>
              <a:t>Current Trends: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701C3-CD5E-46CC-B441-3275B271432D}"/>
              </a:ext>
            </a:extLst>
          </p:cNvPr>
          <p:cNvSpPr/>
          <p:nvPr/>
        </p:nvSpPr>
        <p:spPr>
          <a:xfrm>
            <a:off x="41569" y="5446599"/>
            <a:ext cx="4409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b="1" dirty="0">
                <a:solidFill>
                  <a:prstClr val="black"/>
                </a:solidFill>
              </a:rPr>
              <a:t>Generates more profitable revenue faster: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7F9C5-B19D-464F-91C9-CF55C6C33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48" y="1351439"/>
            <a:ext cx="5525006" cy="37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0AEB1-0428-4BF4-92C5-F47B7F599568}"/>
              </a:ext>
            </a:extLst>
          </p:cNvPr>
          <p:cNvSpPr/>
          <p:nvPr/>
        </p:nvSpPr>
        <p:spPr>
          <a:xfrm>
            <a:off x="263522" y="1051401"/>
            <a:ext cx="8616951" cy="23775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2095" y="285406"/>
            <a:ext cx="5336734" cy="645068"/>
          </a:xfrm>
        </p:spPr>
        <p:txBody>
          <a:bodyPr/>
          <a:lstStyle/>
          <a:p>
            <a:r>
              <a:rPr lang="en-US" dirty="0"/>
              <a:t>Need Help</a:t>
            </a:r>
            <a:br>
              <a:rPr lang="en-US" dirty="0"/>
            </a:br>
            <a:r>
              <a:rPr lang="en-US" dirty="0"/>
              <a:t>Gail Bozeman</a:t>
            </a:r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B0494-522B-403A-A2B5-48C355A1CECD}"/>
              </a:ext>
            </a:extLst>
          </p:cNvPr>
          <p:cNvSpPr txBox="1"/>
          <p:nvPr/>
        </p:nvSpPr>
        <p:spPr>
          <a:xfrm>
            <a:off x="522514" y="3928905"/>
            <a:ext cx="8436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Citrus</a:t>
            </a:r>
            <a:r>
              <a:rPr lang="en-US" dirty="0"/>
              <a:t> is selling well, however we need ideas to drive sales from other flavors/strengths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other SKU’s don’t sell, they will be delisted and/or they will expire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Good News </a:t>
            </a:r>
            <a:r>
              <a:rPr lang="en-US" dirty="0"/>
              <a:t>– Moved from DSD to McLain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Thoughts and ideas?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35E992-1412-4087-AE5C-C82AD5CF5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6467"/>
              </p:ext>
            </p:extLst>
          </p:nvPr>
        </p:nvGraphicFramePr>
        <p:xfrm>
          <a:off x="351692" y="1103356"/>
          <a:ext cx="8430572" cy="2273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390">
                  <a:extLst>
                    <a:ext uri="{9D8B030D-6E8A-4147-A177-3AD203B41FA5}">
                      <a16:colId xmlns:a16="http://schemas.microsoft.com/office/drawing/2014/main" val="2963606100"/>
                    </a:ext>
                  </a:extLst>
                </a:gridCol>
                <a:gridCol w="764277">
                  <a:extLst>
                    <a:ext uri="{9D8B030D-6E8A-4147-A177-3AD203B41FA5}">
                      <a16:colId xmlns:a16="http://schemas.microsoft.com/office/drawing/2014/main" val="1129493762"/>
                    </a:ext>
                  </a:extLst>
                </a:gridCol>
                <a:gridCol w="893616">
                  <a:extLst>
                    <a:ext uri="{9D8B030D-6E8A-4147-A177-3AD203B41FA5}">
                      <a16:colId xmlns:a16="http://schemas.microsoft.com/office/drawing/2014/main" val="2189386790"/>
                    </a:ext>
                  </a:extLst>
                </a:gridCol>
                <a:gridCol w="564390">
                  <a:extLst>
                    <a:ext uri="{9D8B030D-6E8A-4147-A177-3AD203B41FA5}">
                      <a16:colId xmlns:a16="http://schemas.microsoft.com/office/drawing/2014/main" val="877077358"/>
                    </a:ext>
                  </a:extLst>
                </a:gridCol>
                <a:gridCol w="564390">
                  <a:extLst>
                    <a:ext uri="{9D8B030D-6E8A-4147-A177-3AD203B41FA5}">
                      <a16:colId xmlns:a16="http://schemas.microsoft.com/office/drawing/2014/main" val="3866812515"/>
                    </a:ext>
                  </a:extLst>
                </a:gridCol>
                <a:gridCol w="564390">
                  <a:extLst>
                    <a:ext uri="{9D8B030D-6E8A-4147-A177-3AD203B41FA5}">
                      <a16:colId xmlns:a16="http://schemas.microsoft.com/office/drawing/2014/main" val="2838297456"/>
                    </a:ext>
                  </a:extLst>
                </a:gridCol>
                <a:gridCol w="123103">
                  <a:extLst>
                    <a:ext uri="{9D8B030D-6E8A-4147-A177-3AD203B41FA5}">
                      <a16:colId xmlns:a16="http://schemas.microsoft.com/office/drawing/2014/main" val="1772209863"/>
                    </a:ext>
                  </a:extLst>
                </a:gridCol>
                <a:gridCol w="441286">
                  <a:extLst>
                    <a:ext uri="{9D8B030D-6E8A-4147-A177-3AD203B41FA5}">
                      <a16:colId xmlns:a16="http://schemas.microsoft.com/office/drawing/2014/main" val="424653676"/>
                    </a:ext>
                  </a:extLst>
                </a:gridCol>
                <a:gridCol w="564390">
                  <a:extLst>
                    <a:ext uri="{9D8B030D-6E8A-4147-A177-3AD203B41FA5}">
                      <a16:colId xmlns:a16="http://schemas.microsoft.com/office/drawing/2014/main" val="78383724"/>
                    </a:ext>
                  </a:extLst>
                </a:gridCol>
                <a:gridCol w="422167">
                  <a:extLst>
                    <a:ext uri="{9D8B030D-6E8A-4147-A177-3AD203B41FA5}">
                      <a16:colId xmlns:a16="http://schemas.microsoft.com/office/drawing/2014/main" val="3836561963"/>
                    </a:ext>
                  </a:extLst>
                </a:gridCol>
                <a:gridCol w="142223">
                  <a:extLst>
                    <a:ext uri="{9D8B030D-6E8A-4147-A177-3AD203B41FA5}">
                      <a16:colId xmlns:a16="http://schemas.microsoft.com/office/drawing/2014/main" val="2353818852"/>
                    </a:ext>
                  </a:extLst>
                </a:gridCol>
                <a:gridCol w="564390">
                  <a:extLst>
                    <a:ext uri="{9D8B030D-6E8A-4147-A177-3AD203B41FA5}">
                      <a16:colId xmlns:a16="http://schemas.microsoft.com/office/drawing/2014/main" val="4203413106"/>
                    </a:ext>
                  </a:extLst>
                </a:gridCol>
                <a:gridCol w="564390">
                  <a:extLst>
                    <a:ext uri="{9D8B030D-6E8A-4147-A177-3AD203B41FA5}">
                      <a16:colId xmlns:a16="http://schemas.microsoft.com/office/drawing/2014/main" val="522997310"/>
                    </a:ext>
                  </a:extLst>
                </a:gridCol>
                <a:gridCol w="564390">
                  <a:extLst>
                    <a:ext uri="{9D8B030D-6E8A-4147-A177-3AD203B41FA5}">
                      <a16:colId xmlns:a16="http://schemas.microsoft.com/office/drawing/2014/main" val="2158365473"/>
                    </a:ext>
                  </a:extLst>
                </a:gridCol>
                <a:gridCol w="564390">
                  <a:extLst>
                    <a:ext uri="{9D8B030D-6E8A-4147-A177-3AD203B41FA5}">
                      <a16:colId xmlns:a16="http://schemas.microsoft.com/office/drawing/2014/main" val="335235095"/>
                    </a:ext>
                  </a:extLst>
                </a:gridCol>
                <a:gridCol w="564390">
                  <a:extLst>
                    <a:ext uri="{9D8B030D-6E8A-4147-A177-3AD203B41FA5}">
                      <a16:colId xmlns:a16="http://schemas.microsoft.com/office/drawing/2014/main" val="2699863919"/>
                    </a:ext>
                  </a:extLst>
                </a:gridCol>
              </a:tblGrid>
              <a:tr h="5892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extLst>
                  <a:ext uri="{0D108BD9-81ED-4DB2-BD59-A6C34878D82A}">
                    <a16:rowId xmlns:a16="http://schemas.microsoft.com/office/drawing/2014/main" val="4072405701"/>
                  </a:ext>
                </a:extLst>
              </a:tr>
              <a:tr h="3262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Weekly Sales Data for 7-Eleven, 6350 West 135th. Street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extLst>
                  <a:ext uri="{0D108BD9-81ED-4DB2-BD59-A6C34878D82A}">
                    <a16:rowId xmlns:a16="http://schemas.microsoft.com/office/drawing/2014/main" val="933895988"/>
                  </a:ext>
                </a:extLst>
              </a:tr>
              <a:tr h="5019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Flavor / Strength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20-Dec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27-Dec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3-Jan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10-Jan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17-Jan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24-Jan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31-Jan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7-Feb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14-Feb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21-Feb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Totals units sold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extLst>
                  <a:ext uri="{0D108BD9-81ED-4DB2-BD59-A6C34878D82A}">
                    <a16:rowId xmlns:a16="http://schemas.microsoft.com/office/drawing/2014/main" val="3532724344"/>
                  </a:ext>
                </a:extLst>
              </a:tr>
              <a:tr h="16733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Citrus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extLst>
                  <a:ext uri="{0D108BD9-81ED-4DB2-BD59-A6C34878D82A}">
                    <a16:rowId xmlns:a16="http://schemas.microsoft.com/office/drawing/2014/main" val="3964098867"/>
                  </a:ext>
                </a:extLst>
              </a:tr>
              <a:tr h="16733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Wintergreen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extLst>
                  <a:ext uri="{0D108BD9-81ED-4DB2-BD59-A6C34878D82A}">
                    <a16:rowId xmlns:a16="http://schemas.microsoft.com/office/drawing/2014/main" val="1891172754"/>
                  </a:ext>
                </a:extLst>
              </a:tr>
              <a:tr h="16733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Cinnamon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extLst>
                  <a:ext uri="{0D108BD9-81ED-4DB2-BD59-A6C34878D82A}">
                    <a16:rowId xmlns:a16="http://schemas.microsoft.com/office/drawing/2014/main" val="4216580723"/>
                  </a:ext>
                </a:extLst>
              </a:tr>
              <a:tr h="17569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Mint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extLst>
                  <a:ext uri="{0D108BD9-81ED-4DB2-BD59-A6C34878D82A}">
                    <a16:rowId xmlns:a16="http://schemas.microsoft.com/office/drawing/2014/main" val="2395801735"/>
                  </a:ext>
                </a:extLst>
              </a:tr>
              <a:tr h="17569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14" marR="9014" marT="9014" marB="0" anchor="b"/>
                </a:tc>
                <a:extLst>
                  <a:ext uri="{0D108BD9-81ED-4DB2-BD59-A6C34878D82A}">
                    <a16:rowId xmlns:a16="http://schemas.microsoft.com/office/drawing/2014/main" val="218907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20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68736"/>
            <a:ext cx="7772400" cy="3608590"/>
          </a:xfrm>
        </p:spPr>
        <p:txBody>
          <a:bodyPr/>
          <a:lstStyle/>
          <a:p>
            <a:r>
              <a:rPr lang="en-US" dirty="0"/>
              <a:t>Sales and Strategy</a:t>
            </a:r>
            <a:br>
              <a:rPr lang="en-US" dirty="0"/>
            </a:br>
            <a:r>
              <a:rPr lang="en-US" sz="2800" dirty="0">
                <a:latin typeface="Nexa Light" panose="02000000000000000000" pitchFamily="50" charset="0"/>
              </a:rPr>
              <a:t>Name: Gail Bozeman</a:t>
            </a:r>
            <a:br>
              <a:rPr lang="en-US" sz="2800" dirty="0">
                <a:latin typeface="Nexa Light" panose="02000000000000000000" pitchFamily="50" charset="0"/>
              </a:rPr>
            </a:br>
            <a:r>
              <a:rPr lang="en-US" sz="2800" dirty="0">
                <a:latin typeface="Nexa Light" panose="02000000000000000000" pitchFamily="50" charset="0"/>
              </a:rPr>
              <a:t>Region: Midwest    </a:t>
            </a:r>
            <a:br>
              <a:rPr lang="en-US" sz="2800" dirty="0">
                <a:latin typeface="Nexa Light" panose="02000000000000000000" pitchFamily="50" charset="0"/>
              </a:rPr>
            </a:br>
            <a:r>
              <a:rPr lang="en-US" sz="2800" dirty="0">
                <a:latin typeface="Nexa Light" panose="02000000000000000000" pitchFamily="50" charset="0"/>
              </a:rPr>
              <a:t>Area: South Chicago &amp; NW Indiana</a:t>
            </a:r>
            <a:br>
              <a:rPr lang="en-US" sz="2000" dirty="0">
                <a:latin typeface="Nexa Light" panose="02000000000000000000" pitchFamily="50" charset="0"/>
              </a:rPr>
            </a:br>
            <a:endParaRPr lang="en-US" dirty="0"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0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5DA414-AE9B-4AE5-9BD9-90F4B639D198}"/>
              </a:ext>
            </a:extLst>
          </p:cNvPr>
          <p:cNvSpPr/>
          <p:nvPr/>
        </p:nvSpPr>
        <p:spPr>
          <a:xfrm>
            <a:off x="208547" y="1020758"/>
            <a:ext cx="8689992" cy="3124558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Review</a:t>
            </a:r>
            <a:br>
              <a:rPr lang="en-US" dirty="0"/>
            </a:br>
            <a:r>
              <a:rPr lang="en-US" dirty="0"/>
              <a:t>Gail Bozeman</a:t>
            </a:r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386" y="1269679"/>
            <a:ext cx="8952614" cy="55883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600" dirty="0"/>
              <a:t>Q1 Goal Alignment</a:t>
            </a:r>
          </a:p>
          <a:p>
            <a:pPr lvl="1"/>
            <a:r>
              <a:rPr lang="en-US" sz="1600" dirty="0"/>
              <a:t>Securing “Proper” new accounts: 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r>
              <a:rPr lang="en-US" sz="1600" dirty="0"/>
              <a:t>Reducing DSD:  </a:t>
            </a:r>
          </a:p>
          <a:p>
            <a:pPr lvl="2"/>
            <a:r>
              <a:rPr lang="en-US" sz="1400" dirty="0"/>
              <a:t>Turning over some accounts to AM Distribution, Adjust assortment in several stores </a:t>
            </a:r>
          </a:p>
          <a:p>
            <a:pPr marL="914400" lvl="2" indent="0">
              <a:buNone/>
            </a:pPr>
            <a:r>
              <a:rPr lang="en-US" sz="1400" dirty="0"/>
              <a:t>      to allow them to order directly from their distributor</a:t>
            </a:r>
          </a:p>
          <a:p>
            <a:endParaRPr lang="en-US" sz="1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874A94-1E40-4050-8F2F-6C4AD0B5E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81070"/>
              </p:ext>
            </p:extLst>
          </p:nvPr>
        </p:nvGraphicFramePr>
        <p:xfrm>
          <a:off x="208547" y="1269679"/>
          <a:ext cx="8689992" cy="273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498">
                  <a:extLst>
                    <a:ext uri="{9D8B030D-6E8A-4147-A177-3AD203B41FA5}">
                      <a16:colId xmlns:a16="http://schemas.microsoft.com/office/drawing/2014/main" val="697388367"/>
                    </a:ext>
                  </a:extLst>
                </a:gridCol>
                <a:gridCol w="2172498">
                  <a:extLst>
                    <a:ext uri="{9D8B030D-6E8A-4147-A177-3AD203B41FA5}">
                      <a16:colId xmlns:a16="http://schemas.microsoft.com/office/drawing/2014/main" val="4057947136"/>
                    </a:ext>
                  </a:extLst>
                </a:gridCol>
                <a:gridCol w="2172498">
                  <a:extLst>
                    <a:ext uri="{9D8B030D-6E8A-4147-A177-3AD203B41FA5}">
                      <a16:colId xmlns:a16="http://schemas.microsoft.com/office/drawing/2014/main" val="3242880171"/>
                    </a:ext>
                  </a:extLst>
                </a:gridCol>
                <a:gridCol w="2172498">
                  <a:extLst>
                    <a:ext uri="{9D8B030D-6E8A-4147-A177-3AD203B41FA5}">
                      <a16:colId xmlns:a16="http://schemas.microsoft.com/office/drawing/2014/main" val="2271200407"/>
                    </a:ext>
                  </a:extLst>
                </a:gridCol>
              </a:tblGrid>
              <a:tr h="447370">
                <a:tc>
                  <a:txBody>
                    <a:bodyPr/>
                    <a:lstStyle/>
                    <a:p>
                      <a:r>
                        <a:rPr lang="en-US" dirty="0"/>
                        <a:t>Topic /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133262"/>
                  </a:ext>
                </a:extLst>
              </a:tr>
              <a:tr h="593998">
                <a:tc>
                  <a:txBody>
                    <a:bodyPr/>
                    <a:lstStyle/>
                    <a:p>
                      <a:r>
                        <a:rPr lang="en-US" dirty="0"/>
                        <a:t>Average Calls Per Working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09777"/>
                  </a:ext>
                </a:extLst>
              </a:tr>
              <a:tr h="339427">
                <a:tc>
                  <a:txBody>
                    <a:bodyPr/>
                    <a:lstStyle/>
                    <a:p>
                      <a:r>
                        <a:rPr lang="en-US" dirty="0"/>
                        <a:t>DSD Cans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86262"/>
                  </a:ext>
                </a:extLst>
              </a:tr>
              <a:tr h="593998">
                <a:tc>
                  <a:txBody>
                    <a:bodyPr/>
                    <a:lstStyle/>
                    <a:p>
                      <a:r>
                        <a:rPr lang="en-US" dirty="0"/>
                        <a:t>New Accounts Gained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0210"/>
                  </a:ext>
                </a:extLst>
              </a:tr>
              <a:tr h="593998">
                <a:tc>
                  <a:txBody>
                    <a:bodyPr/>
                    <a:lstStyle/>
                    <a:p>
                      <a:r>
                        <a:rPr lang="en-US" dirty="0"/>
                        <a:t>Consumer Engagements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7068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DB510F-A2A8-454C-BC0D-A6CD17D58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22267"/>
              </p:ext>
            </p:extLst>
          </p:nvPr>
        </p:nvGraphicFramePr>
        <p:xfrm>
          <a:off x="1323032" y="4826322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20">
                  <a:extLst>
                    <a:ext uri="{9D8B030D-6E8A-4147-A177-3AD203B41FA5}">
                      <a16:colId xmlns:a16="http://schemas.microsoft.com/office/drawing/2014/main" val="483560876"/>
                    </a:ext>
                  </a:extLst>
                </a:gridCol>
                <a:gridCol w="1115367">
                  <a:extLst>
                    <a:ext uri="{9D8B030D-6E8A-4147-A177-3AD203B41FA5}">
                      <a16:colId xmlns:a16="http://schemas.microsoft.com/office/drawing/2014/main" val="904954683"/>
                    </a:ext>
                  </a:extLst>
                </a:gridCol>
                <a:gridCol w="974690">
                  <a:extLst>
                    <a:ext uri="{9D8B030D-6E8A-4147-A177-3AD203B41FA5}">
                      <a16:colId xmlns:a16="http://schemas.microsoft.com/office/drawing/2014/main" val="3889622785"/>
                    </a:ext>
                  </a:extLst>
                </a:gridCol>
                <a:gridCol w="1065125">
                  <a:extLst>
                    <a:ext uri="{9D8B030D-6E8A-4147-A177-3AD203B41FA5}">
                      <a16:colId xmlns:a16="http://schemas.microsoft.com/office/drawing/2014/main" val="3230593394"/>
                    </a:ext>
                  </a:extLst>
                </a:gridCol>
                <a:gridCol w="826198">
                  <a:extLst>
                    <a:ext uri="{9D8B030D-6E8A-4147-A177-3AD203B41FA5}">
                      <a16:colId xmlns:a16="http://schemas.microsoft.com/office/drawing/2014/main" val="23953357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9715930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r>
                        <a:rPr lang="en-US" dirty="0"/>
                        <a:t>TTL New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Tobacco Retailers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 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C-Stores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Vape 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Smoke Shops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0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47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Review</a:t>
            </a:r>
            <a:br>
              <a:rPr lang="en-US" dirty="0"/>
            </a:br>
            <a:r>
              <a:rPr lang="en-US" dirty="0"/>
              <a:t>Gail Bozeman</a:t>
            </a:r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060" y="1020758"/>
            <a:ext cx="8952614" cy="566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F4525A-55E5-469D-A0C2-3A9676F8B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57445"/>
              </p:ext>
            </p:extLst>
          </p:nvPr>
        </p:nvGraphicFramePr>
        <p:xfrm>
          <a:off x="336882" y="1212516"/>
          <a:ext cx="8454192" cy="540619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95801">
                  <a:extLst>
                    <a:ext uri="{9D8B030D-6E8A-4147-A177-3AD203B41FA5}">
                      <a16:colId xmlns:a16="http://schemas.microsoft.com/office/drawing/2014/main" val="1381454039"/>
                    </a:ext>
                  </a:extLst>
                </a:gridCol>
                <a:gridCol w="5258391">
                  <a:extLst>
                    <a:ext uri="{9D8B030D-6E8A-4147-A177-3AD203B41FA5}">
                      <a16:colId xmlns:a16="http://schemas.microsoft.com/office/drawing/2014/main" val="1110902987"/>
                    </a:ext>
                  </a:extLst>
                </a:gridCol>
              </a:tblGrid>
              <a:tr h="450516">
                <a:tc>
                  <a:txBody>
                    <a:bodyPr/>
                    <a:lstStyle/>
                    <a:p>
                      <a:r>
                        <a:rPr lang="en-US" dirty="0"/>
                        <a:t>Number of Accounts, by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049207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	Convenience Store/Gas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5190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VAPE	Vape Stores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806009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WM	Wholesale Distributor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55367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	Tobacco 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090068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	Newsstand/Bodega/Deli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49266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LS	Liquor Store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66015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	Grocery Store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28799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	Drive Through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054700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	Bar/Other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99486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	Cigarette Deep Discount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48200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ALL ACTIVE ACCOUNTS IN SA UNIVERSE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58015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3A9C21-2F6C-44B1-92B6-EAE27CFB6BC5}"/>
              </a:ext>
            </a:extLst>
          </p:cNvPr>
          <p:cNvCxnSpPr>
            <a:cxnSpLocks/>
          </p:cNvCxnSpPr>
          <p:nvPr/>
        </p:nvCxnSpPr>
        <p:spPr>
          <a:xfrm>
            <a:off x="336882" y="6176211"/>
            <a:ext cx="8454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4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  <a:br>
              <a:rPr lang="en-US" dirty="0"/>
            </a:br>
            <a:r>
              <a:rPr lang="en-US" dirty="0"/>
              <a:t>Gail Bozeman</a:t>
            </a:r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060" y="1391534"/>
            <a:ext cx="8952614" cy="4851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AM Distributor- Alsip, IL </a:t>
            </a:r>
          </a:p>
          <a:p>
            <a:pPr lvl="2"/>
            <a:r>
              <a:rPr lang="en-US" sz="2000" dirty="0"/>
              <a:t>New wholesaler – currently carrying 5 flavors/all strengths</a:t>
            </a:r>
          </a:p>
          <a:p>
            <a:pPr lvl="2"/>
            <a:r>
              <a:rPr lang="en-US" sz="2000" dirty="0"/>
              <a:t>Merchandised Cash and Carry custom display</a:t>
            </a:r>
          </a:p>
          <a:p>
            <a:pPr lvl="2"/>
            <a:r>
              <a:rPr lang="en-US" sz="2000" dirty="0"/>
              <a:t>AM Distributor agreed to provide their customer list </a:t>
            </a:r>
          </a:p>
          <a:p>
            <a:pPr lvl="2"/>
            <a:r>
              <a:rPr lang="en-US" sz="2000" dirty="0"/>
              <a:t>Part of strategy to reduce DSD to focus more on sales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3CD6-2C95-4F09-9BE6-CE5A4BC79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87" y="3205980"/>
            <a:ext cx="2853732" cy="34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3FD1F0-843C-42DC-BB7C-C01D8C3DA47D}"/>
              </a:ext>
            </a:extLst>
          </p:cNvPr>
          <p:cNvSpPr/>
          <p:nvPr/>
        </p:nvSpPr>
        <p:spPr>
          <a:xfrm>
            <a:off x="10048" y="2970853"/>
            <a:ext cx="4213015" cy="3173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CE8EF5-EFF1-4D6D-8833-53791AF1611F}"/>
              </a:ext>
            </a:extLst>
          </p:cNvPr>
          <p:cNvSpPr/>
          <p:nvPr/>
        </p:nvSpPr>
        <p:spPr>
          <a:xfrm>
            <a:off x="4297939" y="2970853"/>
            <a:ext cx="4213015" cy="323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  <a:br>
              <a:rPr lang="en-US" dirty="0"/>
            </a:br>
            <a:r>
              <a:rPr lang="en-US" dirty="0"/>
              <a:t>Gail Bozeman</a:t>
            </a:r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060" y="1391534"/>
            <a:ext cx="8952614" cy="4851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Gas Express Citgo- Chicago, IL </a:t>
            </a:r>
          </a:p>
          <a:p>
            <a:pPr lvl="2"/>
            <a:r>
              <a:rPr lang="en-US" sz="2000" dirty="0"/>
              <a:t>Saw an opportunity to add an additional SKU to drive sales</a:t>
            </a:r>
          </a:p>
          <a:p>
            <a:pPr lvl="2"/>
            <a:r>
              <a:rPr lang="en-US" sz="2000" dirty="0"/>
              <a:t>Modified display to accommodate the 7</a:t>
            </a:r>
            <a:r>
              <a:rPr lang="en-US" sz="2000" baseline="30000" dirty="0"/>
              <a:t>th</a:t>
            </a:r>
            <a:r>
              <a:rPr lang="en-US" sz="2000" dirty="0"/>
              <a:t> SKU</a:t>
            </a:r>
          </a:p>
          <a:p>
            <a:endParaRPr lang="en-US" dirty="0"/>
          </a:p>
        </p:txBody>
      </p:sp>
      <p:pic>
        <p:nvPicPr>
          <p:cNvPr id="1026" name="Picture 2" descr="35b947fd-a25f-4ea4-86de-9fedfb74ce78@namprd04">
            <a:extLst>
              <a:ext uri="{FF2B5EF4-FFF2-40B4-BE49-F238E27FC236}">
                <a16:creationId xmlns:a16="http://schemas.microsoft.com/office/drawing/2014/main" id="{E2B4FDE8-859F-44E3-B37B-D23641FE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3429000"/>
            <a:ext cx="4039264" cy="27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e084787-e320-43c6-9a92-a1f81ebbbd3e@namprd04">
            <a:extLst>
              <a:ext uri="{FF2B5EF4-FFF2-40B4-BE49-F238E27FC236}">
                <a16:creationId xmlns:a16="http://schemas.microsoft.com/office/drawing/2014/main" id="{7A1891A8-DAF2-4E87-BCDC-A7CDE6E9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39" y="3340185"/>
            <a:ext cx="3929195" cy="28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92AC8-F1F1-4B3B-A373-82CA3A79DCE2}"/>
              </a:ext>
            </a:extLst>
          </p:cNvPr>
          <p:cNvSpPr txBox="1"/>
          <p:nvPr/>
        </p:nvSpPr>
        <p:spPr>
          <a:xfrm>
            <a:off x="918043" y="2610587"/>
            <a:ext cx="252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adding SKU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784B6-11C0-4453-ACDE-4704F21D574D}"/>
              </a:ext>
            </a:extLst>
          </p:cNvPr>
          <p:cNvSpPr txBox="1"/>
          <p:nvPr/>
        </p:nvSpPr>
        <p:spPr>
          <a:xfrm>
            <a:off x="4969103" y="2610587"/>
            <a:ext cx="252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adding SKU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F1BC719-F84C-47AC-92CF-AF78DEE6F66D}"/>
              </a:ext>
            </a:extLst>
          </p:cNvPr>
          <p:cNvSpPr/>
          <p:nvPr/>
        </p:nvSpPr>
        <p:spPr>
          <a:xfrm rot="19532058">
            <a:off x="1385232" y="3390304"/>
            <a:ext cx="375902" cy="6690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432784E-CA9B-498E-92C5-CDACA982C945}"/>
              </a:ext>
            </a:extLst>
          </p:cNvPr>
          <p:cNvSpPr/>
          <p:nvPr/>
        </p:nvSpPr>
        <p:spPr>
          <a:xfrm rot="19532058">
            <a:off x="6140179" y="3968227"/>
            <a:ext cx="375902" cy="66905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4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6B375C8-41CA-4931-BF3C-1297A96AD360}"/>
              </a:ext>
            </a:extLst>
          </p:cNvPr>
          <p:cNvSpPr/>
          <p:nvPr/>
        </p:nvSpPr>
        <p:spPr>
          <a:xfrm>
            <a:off x="4571999" y="1293035"/>
            <a:ext cx="4326539" cy="172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8AE2E2-2B6B-4D69-96E4-03EB24B0A540}"/>
              </a:ext>
            </a:extLst>
          </p:cNvPr>
          <p:cNvSpPr/>
          <p:nvPr/>
        </p:nvSpPr>
        <p:spPr>
          <a:xfrm>
            <a:off x="118067" y="3794164"/>
            <a:ext cx="4213015" cy="291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3FD1F0-843C-42DC-BB7C-C01D8C3DA47D}"/>
              </a:ext>
            </a:extLst>
          </p:cNvPr>
          <p:cNvSpPr/>
          <p:nvPr/>
        </p:nvSpPr>
        <p:spPr>
          <a:xfrm>
            <a:off x="110528" y="1021755"/>
            <a:ext cx="4213015" cy="271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CE8EF5-EFF1-4D6D-8833-53791AF1611F}"/>
              </a:ext>
            </a:extLst>
          </p:cNvPr>
          <p:cNvSpPr/>
          <p:nvPr/>
        </p:nvSpPr>
        <p:spPr>
          <a:xfrm>
            <a:off x="4708674" y="3840109"/>
            <a:ext cx="4213015" cy="291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  <a:br>
              <a:rPr lang="en-US" dirty="0"/>
            </a:br>
            <a:r>
              <a:rPr lang="en-US" dirty="0"/>
              <a:t>Gail Bozeman</a:t>
            </a:r>
            <a:endParaRPr lang="en-US" dirty="0">
              <a:latin typeface="Nexa Light" panose="02000000000000000000" pitchFamily="50" charset="0"/>
            </a:endParaRPr>
          </a:p>
        </p:txBody>
      </p:sp>
      <p:pic>
        <p:nvPicPr>
          <p:cNvPr id="2050" name="Picture 2" descr="443b3444-1162-4186-b647-454ae64bf6d1@namprd04">
            <a:extLst>
              <a:ext uri="{FF2B5EF4-FFF2-40B4-BE49-F238E27FC236}">
                <a16:creationId xmlns:a16="http://schemas.microsoft.com/office/drawing/2014/main" id="{73ED221F-4180-4F4E-9F72-D555D3C1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9" y="1073812"/>
            <a:ext cx="4083093" cy="258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EDA5A-4264-4CEE-82C2-499321637F07}"/>
              </a:ext>
            </a:extLst>
          </p:cNvPr>
          <p:cNvSpPr txBox="1"/>
          <p:nvPr/>
        </p:nvSpPr>
        <p:spPr>
          <a:xfrm>
            <a:off x="279021" y="3059668"/>
            <a:ext cx="373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Facing customers inside store</a:t>
            </a:r>
          </a:p>
        </p:txBody>
      </p:sp>
      <p:pic>
        <p:nvPicPr>
          <p:cNvPr id="2051" name="Picture 3" descr="220d7bfc-7bf1-4956-9a4a-9dcb5f3ac990@namprd04">
            <a:extLst>
              <a:ext uri="{FF2B5EF4-FFF2-40B4-BE49-F238E27FC236}">
                <a16:creationId xmlns:a16="http://schemas.microsoft.com/office/drawing/2014/main" id="{BEF56121-A15F-4C54-AB44-778320B2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7" y="4031091"/>
            <a:ext cx="4067933" cy="282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C53FEC-F4EE-412B-BAFD-577CF210C963}"/>
              </a:ext>
            </a:extLst>
          </p:cNvPr>
          <p:cNvSpPr/>
          <p:nvPr/>
        </p:nvSpPr>
        <p:spPr>
          <a:xfrm>
            <a:off x="4972716" y="923703"/>
            <a:ext cx="3477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Gas Express Citgo- Chicago, IL </a:t>
            </a:r>
          </a:p>
        </p:txBody>
      </p:sp>
      <p:pic>
        <p:nvPicPr>
          <p:cNvPr id="2052" name="Picture 4" descr="e53fe82e-3777-4244-a257-781598a75aed@namprd04">
            <a:extLst>
              <a:ext uri="{FF2B5EF4-FFF2-40B4-BE49-F238E27FC236}">
                <a16:creationId xmlns:a16="http://schemas.microsoft.com/office/drawing/2014/main" id="{EACF1C43-F712-4462-92F0-D67E6174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94" y="3946967"/>
            <a:ext cx="3993265" cy="27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D0606B-A3B4-49DC-A212-F21FFD69C516}"/>
              </a:ext>
            </a:extLst>
          </p:cNvPr>
          <p:cNvSpPr txBox="1"/>
          <p:nvPr/>
        </p:nvSpPr>
        <p:spPr>
          <a:xfrm>
            <a:off x="4572000" y="1435261"/>
            <a:ext cx="4224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Relocated  and modified secondary display so customers can see product from all directions (whether inside or out)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743F5D-0C65-47C5-AE20-564EF97A843A}"/>
              </a:ext>
            </a:extLst>
          </p:cNvPr>
          <p:cNvSpPr txBox="1"/>
          <p:nvPr/>
        </p:nvSpPr>
        <p:spPr>
          <a:xfrm>
            <a:off x="110527" y="6097975"/>
            <a:ext cx="373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After changes inside store 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544886-0696-4EA4-B239-969E168F963D}"/>
              </a:ext>
            </a:extLst>
          </p:cNvPr>
          <p:cNvSpPr txBox="1"/>
          <p:nvPr/>
        </p:nvSpPr>
        <p:spPr>
          <a:xfrm>
            <a:off x="4719249" y="6227882"/>
            <a:ext cx="373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After changes outside store view</a:t>
            </a:r>
          </a:p>
        </p:txBody>
      </p:sp>
    </p:spTree>
    <p:extLst>
      <p:ext uri="{BB962C8B-B14F-4D97-AF65-F5344CB8AC3E}">
        <p14:creationId xmlns:p14="http://schemas.microsoft.com/office/powerpoint/2010/main" val="103763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Opportunities</a:t>
            </a:r>
            <a:br>
              <a:rPr lang="en-US" dirty="0"/>
            </a:br>
            <a:r>
              <a:rPr lang="en-US" dirty="0"/>
              <a:t> Gail Bozeman</a:t>
            </a:r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693" y="1309547"/>
            <a:ext cx="8952614" cy="4849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Possible regional chains in area to secure</a:t>
            </a:r>
          </a:p>
          <a:p>
            <a:pPr lvl="1"/>
            <a:r>
              <a:rPr lang="en-US" dirty="0"/>
              <a:t>Luke Oil- Hobart, IN (27 stores)</a:t>
            </a:r>
          </a:p>
          <a:p>
            <a:pPr lvl="1"/>
            <a:r>
              <a:rPr lang="en-US" dirty="0"/>
              <a:t>Good to Go Oil – Winamac, IN (16 stores)</a:t>
            </a:r>
          </a:p>
          <a:p>
            <a:r>
              <a:rPr lang="en-US" dirty="0"/>
              <a:t>Possible Wholesalers in area to secure</a:t>
            </a:r>
          </a:p>
          <a:p>
            <a:pPr lvl="1"/>
            <a:r>
              <a:rPr lang="en-US" dirty="0"/>
              <a:t>Expo Wholesale Inc.</a:t>
            </a:r>
          </a:p>
          <a:p>
            <a:pPr lvl="1"/>
            <a:r>
              <a:rPr lang="en-US" dirty="0"/>
              <a:t>Continually looking for Wholesalers in territory</a:t>
            </a:r>
          </a:p>
          <a:p>
            <a:r>
              <a:rPr lang="en-US" dirty="0"/>
              <a:t>Plan to reduce DSD</a:t>
            </a:r>
          </a:p>
          <a:p>
            <a:pPr lvl="1"/>
            <a:r>
              <a:rPr lang="en-US" dirty="0"/>
              <a:t>Working with Wholesalers/Distributors and retail partners</a:t>
            </a:r>
          </a:p>
          <a:p>
            <a:r>
              <a:rPr lang="en-US" dirty="0"/>
              <a:t>Plan to secure “Proper” new accounts</a:t>
            </a:r>
          </a:p>
          <a:p>
            <a:pPr lvl="1"/>
            <a:r>
              <a:rPr lang="en-US" dirty="0"/>
              <a:t>Spend more time researching the account vs the shot gun approach </a:t>
            </a:r>
          </a:p>
          <a:p>
            <a:pPr marL="457200" lvl="1" indent="0">
              <a:buNone/>
            </a:pPr>
            <a:r>
              <a:rPr lang="en-US" dirty="0"/>
              <a:t>	Develop and follow store call process</a:t>
            </a:r>
          </a:p>
          <a:p>
            <a:r>
              <a:rPr lang="en-US" dirty="0"/>
              <a:t>Plan to increase Consumer Engagements</a:t>
            </a:r>
          </a:p>
          <a:p>
            <a:pPr lvl="1"/>
            <a:r>
              <a:rPr lang="en-US" dirty="0"/>
              <a:t>Coordinate with retailers for best possible times to engage customers</a:t>
            </a:r>
          </a:p>
          <a:p>
            <a:pPr lvl="1"/>
            <a:r>
              <a:rPr lang="en-US" dirty="0"/>
              <a:t>Work with marketing to create ‘demo like’ experience while performing consumer engagements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1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2095" y="285406"/>
            <a:ext cx="5336734" cy="645068"/>
          </a:xfrm>
        </p:spPr>
        <p:txBody>
          <a:bodyPr/>
          <a:lstStyle/>
          <a:p>
            <a:r>
              <a:rPr lang="en-US" dirty="0"/>
              <a:t>SWOT ANALYSIS</a:t>
            </a:r>
            <a:br>
              <a:rPr lang="en-US" dirty="0"/>
            </a:br>
            <a:r>
              <a:rPr lang="en-US" dirty="0"/>
              <a:t>Gail Bozeman</a:t>
            </a:r>
            <a:endParaRPr lang="en-US" dirty="0">
              <a:latin typeface="Nexa Light" panose="020000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9CB96-148D-49F8-BACF-A73ABAA459BD}"/>
              </a:ext>
            </a:extLst>
          </p:cNvPr>
          <p:cNvCxnSpPr/>
          <p:nvPr/>
        </p:nvCxnSpPr>
        <p:spPr>
          <a:xfrm>
            <a:off x="4803112" y="930474"/>
            <a:ext cx="0" cy="572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FD098D-7A0E-4EA5-BA93-CFDFD652A23D}"/>
              </a:ext>
            </a:extLst>
          </p:cNvPr>
          <p:cNvCxnSpPr/>
          <p:nvPr/>
        </p:nvCxnSpPr>
        <p:spPr>
          <a:xfrm>
            <a:off x="351692" y="3429000"/>
            <a:ext cx="8711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D90798-D6F1-40D4-9F6F-E2908D40AE9A}"/>
              </a:ext>
            </a:extLst>
          </p:cNvPr>
          <p:cNvSpPr txBox="1"/>
          <p:nvPr/>
        </p:nvSpPr>
        <p:spPr>
          <a:xfrm>
            <a:off x="2256859" y="97464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68D245-37F5-4439-8BE7-8C0A30240FC9}"/>
              </a:ext>
            </a:extLst>
          </p:cNvPr>
          <p:cNvSpPr txBox="1"/>
          <p:nvPr/>
        </p:nvSpPr>
        <p:spPr>
          <a:xfrm>
            <a:off x="6704056" y="978743"/>
            <a:ext cx="31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25562E-D8C0-4B05-8B6E-C1448D0D073A}"/>
              </a:ext>
            </a:extLst>
          </p:cNvPr>
          <p:cNvSpPr txBox="1"/>
          <p:nvPr/>
        </p:nvSpPr>
        <p:spPr>
          <a:xfrm>
            <a:off x="2146328" y="343458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F0CCC-AB3F-47FC-AF84-3ED2B348FC47}"/>
              </a:ext>
            </a:extLst>
          </p:cNvPr>
          <p:cNvSpPr txBox="1"/>
          <p:nvPr/>
        </p:nvSpPr>
        <p:spPr>
          <a:xfrm rot="10800000" flipV="1">
            <a:off x="6553203" y="3361174"/>
            <a:ext cx="38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65E9F-D9DB-4CD2-9AC4-A6729680B6FF}"/>
              </a:ext>
            </a:extLst>
          </p:cNvPr>
          <p:cNvSpPr txBox="1"/>
          <p:nvPr/>
        </p:nvSpPr>
        <p:spPr>
          <a:xfrm>
            <a:off x="513001" y="1368221"/>
            <a:ext cx="377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entry into market from Al Capone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is in some of the top 10  US convenience store distributors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Convenience store news listed On as one of their best New Products for 2018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EC98E-FA4D-406E-9B81-0A45874F143C}"/>
              </a:ext>
            </a:extLst>
          </p:cNvPr>
          <p:cNvSpPr txBox="1"/>
          <p:nvPr/>
        </p:nvSpPr>
        <p:spPr>
          <a:xfrm>
            <a:off x="5124585" y="1441073"/>
            <a:ext cx="3456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new to the category and outlet, but learning very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Distributors not carrying all SKU’s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Competitor has better eye- catching display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DDE10F-12E1-4720-B344-3F6A0F6DC68E}"/>
              </a:ext>
            </a:extLst>
          </p:cNvPr>
          <p:cNvSpPr txBox="1"/>
          <p:nvPr/>
        </p:nvSpPr>
        <p:spPr>
          <a:xfrm>
            <a:off x="451569" y="3842499"/>
            <a:ext cx="3989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sales data by quarter and period for more fact-based selling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more on selling to small/medium retailers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to build business relationships to drive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Marketing and advertising needs to be more visible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FB56A-A1AD-4861-95A9-0735C7473233}"/>
              </a:ext>
            </a:extLst>
          </p:cNvPr>
          <p:cNvSpPr txBox="1"/>
          <p:nvPr/>
        </p:nvSpPr>
        <p:spPr>
          <a:xfrm>
            <a:off x="5124659" y="3842499"/>
            <a:ext cx="3456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Zyn potential rollout at Corp 7-Eleven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JUUL, while not in our category continues growing with Millennials and Gen Xers for both genders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Dryft and others tighten category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Recreational Marijuana</a:t>
            </a:r>
          </a:p>
        </p:txBody>
      </p:sp>
    </p:spTree>
    <p:extLst>
      <p:ext uri="{BB962C8B-B14F-4D97-AF65-F5344CB8AC3E}">
        <p14:creationId xmlns:p14="http://schemas.microsoft.com/office/powerpoint/2010/main" val="167509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1205</TotalTime>
  <Words>729</Words>
  <Application>Microsoft Office PowerPoint</Application>
  <PresentationFormat>On-screen Show (4:3)</PresentationFormat>
  <Paragraphs>230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Nexa Bold</vt:lpstr>
      <vt:lpstr>Nexa Light</vt:lpstr>
      <vt:lpstr>Times New Roman</vt:lpstr>
      <vt:lpstr>Office Theme</vt:lpstr>
      <vt:lpstr>Office</vt:lpstr>
      <vt:lpstr>PowerPoint Presentation</vt:lpstr>
      <vt:lpstr>Sales and Strategy Name: Gail Bozeman Region: Midwest     Area: South Chicago &amp; NW Indiana </vt:lpstr>
      <vt:lpstr>Sales Review Gail Bozeman</vt:lpstr>
      <vt:lpstr>Sales Review Gail Bozeman</vt:lpstr>
      <vt:lpstr>Accomplishments Gail Bozeman</vt:lpstr>
      <vt:lpstr>Accomplishments Gail Bozeman</vt:lpstr>
      <vt:lpstr>Accomplishments Gail Bozeman</vt:lpstr>
      <vt:lpstr>Q2 Opportunities  Gail Bozeman</vt:lpstr>
      <vt:lpstr>SWOT ANALYSIS Gail Bozeman</vt:lpstr>
      <vt:lpstr>Comments Gail Bozeman</vt:lpstr>
      <vt:lpstr>Positive Trends, But Are We Missing Opportunities? Gail Bozeman</vt:lpstr>
      <vt:lpstr>Need Help Gail Bozeman</vt:lpstr>
    </vt:vector>
  </TitlesOfParts>
  <Company>Dannemann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HOFMAENNER</dc:creator>
  <cp:lastModifiedBy>Ray Thomas</cp:lastModifiedBy>
  <cp:revision>168</cp:revision>
  <dcterms:created xsi:type="dcterms:W3CDTF">2018-01-18T08:20:36Z</dcterms:created>
  <dcterms:modified xsi:type="dcterms:W3CDTF">2019-09-11T19:18:38Z</dcterms:modified>
</cp:coreProperties>
</file>