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78" r:id="rId5"/>
    <p:sldId id="279" r:id="rId6"/>
    <p:sldId id="258" r:id="rId7"/>
    <p:sldId id="260" r:id="rId8"/>
    <p:sldId id="261" r:id="rId9"/>
    <p:sldId id="262" r:id="rId10"/>
    <p:sldId id="263" r:id="rId11"/>
    <p:sldId id="264" r:id="rId12"/>
    <p:sldId id="265" r:id="rId13"/>
    <p:sldId id="267" r:id="rId14"/>
    <p:sldId id="266" r:id="rId15"/>
    <p:sldId id="268" r:id="rId16"/>
    <p:sldId id="269" r:id="rId17"/>
    <p:sldId id="270" r:id="rId18"/>
    <p:sldId id="271" r:id="rId19"/>
    <p:sldId id="272" r:id="rId20"/>
    <p:sldId id="273" r:id="rId21"/>
    <p:sldId id="274" r:id="rId22"/>
    <p:sldId id="259"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115"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ED6A-2EE2-4772-9069-D08A84D711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CF7916-3250-437B-963C-CE511E85F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D2B7E-BA47-4A2D-84F5-A5918FAA3674}"/>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5" name="Footer Placeholder 4">
            <a:extLst>
              <a:ext uri="{FF2B5EF4-FFF2-40B4-BE49-F238E27FC236}">
                <a16:creationId xmlns:a16="http://schemas.microsoft.com/office/drawing/2014/main" id="{E570DE13-C7B9-4FBF-B84A-FB7036CF1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5E994-D647-424F-BDAD-05A93D992C8F}"/>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282694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F6CF-96C6-4ECD-9C87-FC0DD1A670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86B723-91E1-4E61-9601-B0069BF57F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442E0-A633-40A4-A928-6AE647E4B7C0}"/>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5" name="Footer Placeholder 4">
            <a:extLst>
              <a:ext uri="{FF2B5EF4-FFF2-40B4-BE49-F238E27FC236}">
                <a16:creationId xmlns:a16="http://schemas.microsoft.com/office/drawing/2014/main" id="{0C5B6907-5FC0-4F94-BD21-5D05FB12C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59366-967B-408B-9562-D6FDD95BBADC}"/>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192023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9DBB-9887-4BF6-AEBB-15F86FE833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DDC0F9-DBAD-4468-ADF5-430145BBAF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3050D-5924-48B0-929F-337C3703E9B8}"/>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5" name="Footer Placeholder 4">
            <a:extLst>
              <a:ext uri="{FF2B5EF4-FFF2-40B4-BE49-F238E27FC236}">
                <a16:creationId xmlns:a16="http://schemas.microsoft.com/office/drawing/2014/main" id="{39710EE5-1B0B-477B-A1CB-099ECABBF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FF192-87D2-4DB5-8152-2B16FFE5CD22}"/>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960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E749-ADB9-470F-9171-46FDE186E8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9B1E68-26EA-4889-B45A-7A27A7B37B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61AB8-518C-431D-B6BD-5E31EF7F21A4}"/>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5" name="Footer Placeholder 4">
            <a:extLst>
              <a:ext uri="{FF2B5EF4-FFF2-40B4-BE49-F238E27FC236}">
                <a16:creationId xmlns:a16="http://schemas.microsoft.com/office/drawing/2014/main" id="{1BC63351-9C6F-4077-9FBF-76A3D15BB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D1AD2-4987-4B55-BD93-89B626FC6C30}"/>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203266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FAE7-1648-4A66-B1D5-B0D807E446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E72C33-ADC1-46C4-A1D6-4641A58B42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63016D-71BB-41A5-B25C-4B15F768F507}"/>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5" name="Footer Placeholder 4">
            <a:extLst>
              <a:ext uri="{FF2B5EF4-FFF2-40B4-BE49-F238E27FC236}">
                <a16:creationId xmlns:a16="http://schemas.microsoft.com/office/drawing/2014/main" id="{27E4BE83-66B4-44DB-B66D-94F3BEEEB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DD4FB-F5CB-4B28-AF03-B3811068FE64}"/>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354355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9861-C167-4941-8F48-EC8A5A20B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6F35BD-04EA-4E62-BCE2-6E0422550B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2ED5B8-2406-478F-ACCA-899C1750B4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69FD6E-D824-4E11-880A-73CB23B5919E}"/>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6" name="Footer Placeholder 5">
            <a:extLst>
              <a:ext uri="{FF2B5EF4-FFF2-40B4-BE49-F238E27FC236}">
                <a16:creationId xmlns:a16="http://schemas.microsoft.com/office/drawing/2014/main" id="{6F429302-A16F-4AA6-ABD9-C9AD06BC7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CF457-46C7-42BE-8D03-B4D679F8D367}"/>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3102322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A16F-DDC1-4DE6-8224-CCCBC52BF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F45489-0F9B-4883-A577-FF560F0E6B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66F0B2-B952-4AF5-A09B-562D5530DC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C9A3AE-1376-4A31-858C-9715765C4A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EF1376-9664-47B3-A20C-BB7D554F34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28D807-74AF-48F4-B9B9-EC36353D3F05}"/>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8" name="Footer Placeholder 7">
            <a:extLst>
              <a:ext uri="{FF2B5EF4-FFF2-40B4-BE49-F238E27FC236}">
                <a16:creationId xmlns:a16="http://schemas.microsoft.com/office/drawing/2014/main" id="{9EC4C894-359D-45CD-9881-3764864C05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0DC6E-B5D5-4161-AE94-86BA94AF9EE2}"/>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222123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573D-EC6E-4A04-B672-A0B56B808F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BD5AA6-74AD-4A94-82C1-A2A36A62DEBA}"/>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4" name="Footer Placeholder 3">
            <a:extLst>
              <a:ext uri="{FF2B5EF4-FFF2-40B4-BE49-F238E27FC236}">
                <a16:creationId xmlns:a16="http://schemas.microsoft.com/office/drawing/2014/main" id="{A2A12EFE-91D6-4145-8A8A-D7B73BDDA6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82FAFC-79CA-4C5E-AE5B-922782530D38}"/>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212455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C3EDF-6B7F-49CD-98F8-BD588BC23B6F}"/>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3" name="Footer Placeholder 2">
            <a:extLst>
              <a:ext uri="{FF2B5EF4-FFF2-40B4-BE49-F238E27FC236}">
                <a16:creationId xmlns:a16="http://schemas.microsoft.com/office/drawing/2014/main" id="{8A27D632-EAEB-4F94-B6D5-DB18031840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AC48EA-FB69-476B-93AE-3D0B45288079}"/>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55137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D039-EB47-4DE6-BE3F-3086E2D07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8AFA2D-81EF-456D-A3CC-518009BA2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6AA7C-0E61-4A34-A365-C60D653CE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50BB0-E4DA-47E6-87D3-DA1D164A84B5}"/>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6" name="Footer Placeholder 5">
            <a:extLst>
              <a:ext uri="{FF2B5EF4-FFF2-40B4-BE49-F238E27FC236}">
                <a16:creationId xmlns:a16="http://schemas.microsoft.com/office/drawing/2014/main" id="{E7F4616A-3D70-4D18-B5C2-662C18F51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308F3-7D0A-409D-8EDB-BEFC9B31F940}"/>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256792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EB68-F797-4AAB-8257-3919573F8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813BCC-9DFD-4A39-B634-42EB71C95A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5ABB1E-1B99-4BCC-BC93-2BD58C80F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52DA08-A4A4-409E-8C70-CAC923CEC86F}"/>
              </a:ext>
            </a:extLst>
          </p:cNvPr>
          <p:cNvSpPr>
            <a:spLocks noGrp="1"/>
          </p:cNvSpPr>
          <p:nvPr>
            <p:ph type="dt" sz="half" idx="10"/>
          </p:nvPr>
        </p:nvSpPr>
        <p:spPr/>
        <p:txBody>
          <a:bodyPr/>
          <a:lstStyle/>
          <a:p>
            <a:fld id="{9525A25A-90A1-4B42-B9AB-20ADB7BAAD6A}" type="datetimeFigureOut">
              <a:rPr lang="en-US" smtClean="0"/>
              <a:t>1/12/2023</a:t>
            </a:fld>
            <a:endParaRPr lang="en-US"/>
          </a:p>
        </p:txBody>
      </p:sp>
      <p:sp>
        <p:nvSpPr>
          <p:cNvPr id="6" name="Footer Placeholder 5">
            <a:extLst>
              <a:ext uri="{FF2B5EF4-FFF2-40B4-BE49-F238E27FC236}">
                <a16:creationId xmlns:a16="http://schemas.microsoft.com/office/drawing/2014/main" id="{74A18B08-6C28-43BE-895B-A407116F0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19126-28A0-4A76-997B-DD720CE8B666}"/>
              </a:ext>
            </a:extLst>
          </p:cNvPr>
          <p:cNvSpPr>
            <a:spLocks noGrp="1"/>
          </p:cNvSpPr>
          <p:nvPr>
            <p:ph type="sldNum" sz="quarter" idx="12"/>
          </p:nvPr>
        </p:nvSpPr>
        <p:spPr/>
        <p:txBody>
          <a:bodyPr/>
          <a:lstStyle/>
          <a:p>
            <a:fld id="{805001F3-E945-47C5-8F27-5A2E0BA75F19}" type="slidenum">
              <a:rPr lang="en-US" smtClean="0"/>
              <a:t>‹#›</a:t>
            </a:fld>
            <a:endParaRPr lang="en-US"/>
          </a:p>
        </p:txBody>
      </p:sp>
    </p:spTree>
    <p:extLst>
      <p:ext uri="{BB962C8B-B14F-4D97-AF65-F5344CB8AC3E}">
        <p14:creationId xmlns:p14="http://schemas.microsoft.com/office/powerpoint/2010/main" val="35817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06C05-F2D3-4596-8530-82A1C5D99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A59C3-5F55-4CB9-98F6-EA20181B8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04D0C-C59C-43B6-B81A-623A50D155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5A25A-90A1-4B42-B9AB-20ADB7BAAD6A}" type="datetimeFigureOut">
              <a:rPr lang="en-US" smtClean="0"/>
              <a:t>1/12/2023</a:t>
            </a:fld>
            <a:endParaRPr lang="en-US"/>
          </a:p>
        </p:txBody>
      </p:sp>
      <p:sp>
        <p:nvSpPr>
          <p:cNvPr id="5" name="Footer Placeholder 4">
            <a:extLst>
              <a:ext uri="{FF2B5EF4-FFF2-40B4-BE49-F238E27FC236}">
                <a16:creationId xmlns:a16="http://schemas.microsoft.com/office/drawing/2014/main" id="{357B72A6-B1E2-406F-9514-0DF061D0F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E2EEEA-15BC-40B5-8000-B8695ECF6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001F3-E945-47C5-8F27-5A2E0BA75F19}" type="slidenum">
              <a:rPr lang="en-US" smtClean="0"/>
              <a:t>‹#›</a:t>
            </a:fld>
            <a:endParaRPr lang="en-US"/>
          </a:p>
        </p:txBody>
      </p:sp>
    </p:spTree>
    <p:extLst>
      <p:ext uri="{BB962C8B-B14F-4D97-AF65-F5344CB8AC3E}">
        <p14:creationId xmlns:p14="http://schemas.microsoft.com/office/powerpoint/2010/main" val="3475485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4.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835F1-4375-4F9F-A074-0CD96BC15E04}"/>
              </a:ext>
            </a:extLst>
          </p:cNvPr>
          <p:cNvSpPr>
            <a:spLocks noGrp="1"/>
          </p:cNvSpPr>
          <p:nvPr>
            <p:ph type="ctrTitle"/>
          </p:nvPr>
        </p:nvSpPr>
        <p:spPr/>
        <p:txBody>
          <a:bodyPr>
            <a:normAutofit fontScale="90000"/>
          </a:bodyPr>
          <a:lstStyle/>
          <a:p>
            <a:r>
              <a:rPr lang="en-US" dirty="0">
                <a:latin typeface="Vivaldi" panose="03020602050506090804" pitchFamily="66" charset="0"/>
              </a:rPr>
              <a:t>Homecoming 2023</a:t>
            </a:r>
            <a:r>
              <a:rPr lang="en-US" dirty="0"/>
              <a:t>:</a:t>
            </a:r>
            <a:br>
              <a:rPr lang="en-US" dirty="0"/>
            </a:br>
            <a:r>
              <a:rPr lang="en-US" sz="13900" dirty="0">
                <a:latin typeface="Playbill" panose="040506030A0602020202" pitchFamily="82" charset="0"/>
              </a:rPr>
              <a:t>Wild, Wild West</a:t>
            </a:r>
            <a:endParaRPr lang="en-US" dirty="0">
              <a:latin typeface="Playbill" panose="040506030A0602020202" pitchFamily="82" charset="0"/>
            </a:endParaRPr>
          </a:p>
        </p:txBody>
      </p:sp>
      <p:sp>
        <p:nvSpPr>
          <p:cNvPr id="3" name="Subtitle 2">
            <a:extLst>
              <a:ext uri="{FF2B5EF4-FFF2-40B4-BE49-F238E27FC236}">
                <a16:creationId xmlns:a16="http://schemas.microsoft.com/office/drawing/2014/main" id="{CCD00F0F-CF09-4768-A5C2-98036761A5D0}"/>
              </a:ext>
            </a:extLst>
          </p:cNvPr>
          <p:cNvSpPr>
            <a:spLocks noGrp="1"/>
          </p:cNvSpPr>
          <p:nvPr>
            <p:ph type="subTitle" idx="1"/>
          </p:nvPr>
        </p:nvSpPr>
        <p:spPr/>
        <p:txBody>
          <a:bodyPr/>
          <a:lstStyle/>
          <a:p>
            <a:r>
              <a:rPr lang="en-US" dirty="0">
                <a:latin typeface="Rockwell" panose="02060603020205020403" pitchFamily="18" charset="0"/>
              </a:rPr>
              <a:t>Dress Code Guidelines</a:t>
            </a:r>
          </a:p>
        </p:txBody>
      </p:sp>
    </p:spTree>
    <p:extLst>
      <p:ext uri="{BB962C8B-B14F-4D97-AF65-F5344CB8AC3E}">
        <p14:creationId xmlns:p14="http://schemas.microsoft.com/office/powerpoint/2010/main" val="3105890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539483" y="1244118"/>
            <a:ext cx="5070143" cy="523220"/>
          </a:xfrm>
          <a:prstGeom prst="rect">
            <a:avLst/>
          </a:prstGeom>
          <a:noFill/>
        </p:spPr>
        <p:txBody>
          <a:bodyPr wrap="square" rtlCol="0">
            <a:spAutoFit/>
          </a:bodyPr>
          <a:lstStyle/>
          <a:p>
            <a:pPr algn="ctr"/>
            <a:r>
              <a:rPr lang="en-US" sz="2800" b="1" dirty="0">
                <a:solidFill>
                  <a:srgbClr val="FF0000"/>
                </a:solidFill>
              </a:rPr>
              <a:t>Modest Necklines = YES!</a:t>
            </a:r>
          </a:p>
        </p:txBody>
      </p:sp>
      <p:pic>
        <p:nvPicPr>
          <p:cNvPr id="10" name="Picture 9">
            <a:extLst>
              <a:ext uri="{FF2B5EF4-FFF2-40B4-BE49-F238E27FC236}">
                <a16:creationId xmlns:a16="http://schemas.microsoft.com/office/drawing/2014/main" id="{BB701719-39C7-44B9-82FE-94A7CA48FD5B}"/>
              </a:ext>
            </a:extLst>
          </p:cNvPr>
          <p:cNvPicPr>
            <a:picLocks noChangeAspect="1"/>
          </p:cNvPicPr>
          <p:nvPr/>
        </p:nvPicPr>
        <p:blipFill>
          <a:blip r:embed="rId2"/>
          <a:stretch>
            <a:fillRect/>
          </a:stretch>
        </p:blipFill>
        <p:spPr>
          <a:xfrm>
            <a:off x="198061" y="1825625"/>
            <a:ext cx="2139504" cy="2357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675C00F4-6F28-45FC-966B-522E46C4937F}"/>
              </a:ext>
            </a:extLst>
          </p:cNvPr>
          <p:cNvPicPr>
            <a:picLocks noChangeAspect="1"/>
          </p:cNvPicPr>
          <p:nvPr/>
        </p:nvPicPr>
        <p:blipFill>
          <a:blip r:embed="rId3"/>
          <a:stretch>
            <a:fillRect/>
          </a:stretch>
        </p:blipFill>
        <p:spPr>
          <a:xfrm>
            <a:off x="10008962" y="1825625"/>
            <a:ext cx="1920406" cy="3101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D1BD71C2-0038-4CF8-8BDE-7225776CE97E}"/>
              </a:ext>
            </a:extLst>
          </p:cNvPr>
          <p:cNvPicPr>
            <a:picLocks noChangeAspect="1"/>
          </p:cNvPicPr>
          <p:nvPr/>
        </p:nvPicPr>
        <p:blipFill rotWithShape="1">
          <a:blip r:embed="rId4"/>
          <a:srcRect l="13025"/>
          <a:stretch/>
        </p:blipFill>
        <p:spPr>
          <a:xfrm>
            <a:off x="1336070" y="4026370"/>
            <a:ext cx="1970982" cy="2622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856B0D58-8DCB-45A9-8EAF-21FFDC65757A}"/>
              </a:ext>
            </a:extLst>
          </p:cNvPr>
          <p:cNvPicPr>
            <a:picLocks noChangeAspect="1"/>
          </p:cNvPicPr>
          <p:nvPr/>
        </p:nvPicPr>
        <p:blipFill rotWithShape="1">
          <a:blip r:embed="rId5"/>
          <a:srcRect l="6321"/>
          <a:stretch/>
        </p:blipFill>
        <p:spPr>
          <a:xfrm>
            <a:off x="8609626" y="3996405"/>
            <a:ext cx="1970982" cy="2682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C5AF02F8-5CDE-408D-85D7-15F5420C4B3E}"/>
              </a:ext>
            </a:extLst>
          </p:cNvPr>
          <p:cNvPicPr>
            <a:picLocks noChangeAspect="1"/>
          </p:cNvPicPr>
          <p:nvPr/>
        </p:nvPicPr>
        <p:blipFill>
          <a:blip r:embed="rId6"/>
          <a:stretch>
            <a:fillRect/>
          </a:stretch>
        </p:blipFill>
        <p:spPr>
          <a:xfrm>
            <a:off x="3037233" y="1942199"/>
            <a:ext cx="2121895" cy="3004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C7A96561-FF6A-4199-905F-BABF5CFF2358}"/>
              </a:ext>
            </a:extLst>
          </p:cNvPr>
          <p:cNvPicPr>
            <a:picLocks noChangeAspect="1"/>
          </p:cNvPicPr>
          <p:nvPr/>
        </p:nvPicPr>
        <p:blipFill rotWithShape="1">
          <a:blip r:embed="rId7"/>
          <a:srcRect l="15945"/>
          <a:stretch/>
        </p:blipFill>
        <p:spPr>
          <a:xfrm>
            <a:off x="7281363" y="1942199"/>
            <a:ext cx="1867901" cy="2402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56534F-7570-4E66-85F8-AFBC177739FB}"/>
              </a:ext>
            </a:extLst>
          </p:cNvPr>
          <p:cNvPicPr>
            <a:picLocks noChangeAspect="1"/>
          </p:cNvPicPr>
          <p:nvPr/>
        </p:nvPicPr>
        <p:blipFill>
          <a:blip r:embed="rId8"/>
          <a:stretch>
            <a:fillRect/>
          </a:stretch>
        </p:blipFill>
        <p:spPr>
          <a:xfrm>
            <a:off x="5008215" y="3773682"/>
            <a:ext cx="2579666" cy="2905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5396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Inappropriate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17E1AA21-D354-4FFB-89CC-469C10C11372}"/>
              </a:ext>
            </a:extLst>
          </p:cNvPr>
          <p:cNvPicPr>
            <a:picLocks noChangeAspect="1"/>
          </p:cNvPicPr>
          <p:nvPr/>
        </p:nvPicPr>
        <p:blipFill rotWithShape="1">
          <a:blip r:embed="rId2"/>
          <a:srcRect l="20606"/>
          <a:stretch/>
        </p:blipFill>
        <p:spPr>
          <a:xfrm>
            <a:off x="8451076" y="3721683"/>
            <a:ext cx="2060811" cy="2760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5FC14B65-657B-4BB8-87DD-34D649C2B534}"/>
              </a:ext>
            </a:extLst>
          </p:cNvPr>
          <p:cNvPicPr>
            <a:picLocks noChangeAspect="1"/>
          </p:cNvPicPr>
          <p:nvPr/>
        </p:nvPicPr>
        <p:blipFill rotWithShape="1">
          <a:blip r:embed="rId3"/>
          <a:srcRect l="15481"/>
          <a:stretch/>
        </p:blipFill>
        <p:spPr>
          <a:xfrm>
            <a:off x="93312" y="1023877"/>
            <a:ext cx="1870396" cy="2888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D26BBEED-405D-4A0D-B18F-1C2311B1CA34}"/>
              </a:ext>
            </a:extLst>
          </p:cNvPr>
          <p:cNvPicPr>
            <a:picLocks noChangeAspect="1"/>
          </p:cNvPicPr>
          <p:nvPr/>
        </p:nvPicPr>
        <p:blipFill rotWithShape="1">
          <a:blip r:embed="rId4"/>
          <a:srcRect l="23197"/>
          <a:stretch/>
        </p:blipFill>
        <p:spPr>
          <a:xfrm>
            <a:off x="1510506" y="3509696"/>
            <a:ext cx="1768257" cy="2760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98B0B330-0D1A-43CE-9DD3-1EFA985F3C4B}"/>
              </a:ext>
            </a:extLst>
          </p:cNvPr>
          <p:cNvPicPr>
            <a:picLocks noChangeAspect="1"/>
          </p:cNvPicPr>
          <p:nvPr/>
        </p:nvPicPr>
        <p:blipFill rotWithShape="1">
          <a:blip r:embed="rId5"/>
          <a:srcRect l="15850"/>
          <a:stretch/>
        </p:blipFill>
        <p:spPr>
          <a:xfrm>
            <a:off x="10186586" y="245661"/>
            <a:ext cx="2029066" cy="4578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2CD59404-272D-4774-9ADF-9A8E1B70054E}"/>
              </a:ext>
            </a:extLst>
          </p:cNvPr>
          <p:cNvPicPr>
            <a:picLocks noChangeAspect="1"/>
          </p:cNvPicPr>
          <p:nvPr/>
        </p:nvPicPr>
        <p:blipFill rotWithShape="1">
          <a:blip r:embed="rId6"/>
          <a:srcRect l="14233"/>
          <a:stretch/>
        </p:blipFill>
        <p:spPr>
          <a:xfrm>
            <a:off x="6205182" y="2092206"/>
            <a:ext cx="1631008" cy="2888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D28A4BA-34E5-483C-9BB6-AE5A8BE9633C}"/>
              </a:ext>
            </a:extLst>
          </p:cNvPr>
          <p:cNvSpPr txBox="1"/>
          <p:nvPr/>
        </p:nvSpPr>
        <p:spPr>
          <a:xfrm>
            <a:off x="3507475" y="1390249"/>
            <a:ext cx="5070143" cy="523220"/>
          </a:xfrm>
          <a:prstGeom prst="rect">
            <a:avLst/>
          </a:prstGeom>
          <a:noFill/>
        </p:spPr>
        <p:txBody>
          <a:bodyPr wrap="square" rtlCol="0">
            <a:spAutoFit/>
          </a:bodyPr>
          <a:lstStyle/>
          <a:p>
            <a:pPr algn="ctr"/>
            <a:r>
              <a:rPr lang="en-US" sz="2800" b="1" dirty="0">
                <a:solidFill>
                  <a:srgbClr val="FF0000"/>
                </a:solidFill>
              </a:rPr>
              <a:t>Immodest necklines = No!</a:t>
            </a:r>
          </a:p>
        </p:txBody>
      </p:sp>
      <p:sp>
        <p:nvSpPr>
          <p:cNvPr id="10" name="TextBox 9">
            <a:extLst>
              <a:ext uri="{FF2B5EF4-FFF2-40B4-BE49-F238E27FC236}">
                <a16:creationId xmlns:a16="http://schemas.microsoft.com/office/drawing/2014/main" id="{1FEDEEC4-3FBB-4F7D-8CC0-652AED02FBD9}"/>
              </a:ext>
            </a:extLst>
          </p:cNvPr>
          <p:cNvSpPr txBox="1"/>
          <p:nvPr/>
        </p:nvSpPr>
        <p:spPr>
          <a:xfrm>
            <a:off x="2012665" y="2637608"/>
            <a:ext cx="1468053" cy="646331"/>
          </a:xfrm>
          <a:prstGeom prst="rect">
            <a:avLst/>
          </a:prstGeom>
          <a:noFill/>
        </p:spPr>
        <p:txBody>
          <a:bodyPr wrap="square" rtlCol="0">
            <a:spAutoFit/>
          </a:bodyPr>
          <a:lstStyle/>
          <a:p>
            <a:r>
              <a:rPr lang="en-US" b="1" dirty="0">
                <a:solidFill>
                  <a:srgbClr val="FF0000"/>
                </a:solidFill>
              </a:rPr>
              <a:t>Cleavage showing!</a:t>
            </a:r>
          </a:p>
        </p:txBody>
      </p:sp>
      <p:sp>
        <p:nvSpPr>
          <p:cNvPr id="11" name="TextBox 10">
            <a:extLst>
              <a:ext uri="{FF2B5EF4-FFF2-40B4-BE49-F238E27FC236}">
                <a16:creationId xmlns:a16="http://schemas.microsoft.com/office/drawing/2014/main" id="{A3B84A53-D32B-44E4-9FF7-AC861442A722}"/>
              </a:ext>
            </a:extLst>
          </p:cNvPr>
          <p:cNvSpPr txBox="1"/>
          <p:nvPr/>
        </p:nvSpPr>
        <p:spPr>
          <a:xfrm>
            <a:off x="8862529" y="2674478"/>
            <a:ext cx="1525416" cy="646331"/>
          </a:xfrm>
          <a:prstGeom prst="rect">
            <a:avLst/>
          </a:prstGeom>
          <a:noFill/>
        </p:spPr>
        <p:txBody>
          <a:bodyPr wrap="square" rtlCol="0">
            <a:spAutoFit/>
          </a:bodyPr>
          <a:lstStyle/>
          <a:p>
            <a:r>
              <a:rPr lang="en-US" b="1" dirty="0">
                <a:solidFill>
                  <a:srgbClr val="FF0000"/>
                </a:solidFill>
              </a:rPr>
              <a:t>Plunging necklines!</a:t>
            </a:r>
          </a:p>
        </p:txBody>
      </p:sp>
      <p:sp>
        <p:nvSpPr>
          <p:cNvPr id="12" name="TextBox 11">
            <a:extLst>
              <a:ext uri="{FF2B5EF4-FFF2-40B4-BE49-F238E27FC236}">
                <a16:creationId xmlns:a16="http://schemas.microsoft.com/office/drawing/2014/main" id="{7DA59F85-8B61-40FA-9ED8-2B8E307F45D0}"/>
              </a:ext>
            </a:extLst>
          </p:cNvPr>
          <p:cNvSpPr txBox="1"/>
          <p:nvPr/>
        </p:nvSpPr>
        <p:spPr>
          <a:xfrm>
            <a:off x="4012704" y="5808495"/>
            <a:ext cx="2295934" cy="923330"/>
          </a:xfrm>
          <a:prstGeom prst="rect">
            <a:avLst/>
          </a:prstGeom>
          <a:noFill/>
        </p:spPr>
        <p:txBody>
          <a:bodyPr wrap="square" rtlCol="0">
            <a:spAutoFit/>
          </a:bodyPr>
          <a:lstStyle/>
          <a:p>
            <a:r>
              <a:rPr lang="en-US" b="1" dirty="0">
                <a:solidFill>
                  <a:srgbClr val="FF0000"/>
                </a:solidFill>
              </a:rPr>
              <a:t>Nude mesh fabric still gives an immodest look = NO!</a:t>
            </a:r>
          </a:p>
        </p:txBody>
      </p:sp>
      <p:pic>
        <p:nvPicPr>
          <p:cNvPr id="13" name="Picture 12">
            <a:extLst>
              <a:ext uri="{FF2B5EF4-FFF2-40B4-BE49-F238E27FC236}">
                <a16:creationId xmlns:a16="http://schemas.microsoft.com/office/drawing/2014/main" id="{84528B37-5C63-4BEE-AC1B-21B6F710DF4D}"/>
              </a:ext>
            </a:extLst>
          </p:cNvPr>
          <p:cNvPicPr>
            <a:picLocks noChangeAspect="1"/>
          </p:cNvPicPr>
          <p:nvPr/>
        </p:nvPicPr>
        <p:blipFill rotWithShape="1">
          <a:blip r:embed="rId7"/>
          <a:srcRect l="15515" r="12170"/>
          <a:stretch/>
        </p:blipFill>
        <p:spPr>
          <a:xfrm>
            <a:off x="4054928" y="3063809"/>
            <a:ext cx="2083137" cy="2667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8DDBEC01-7F9F-4C08-8035-A78D40625B08}"/>
              </a:ext>
            </a:extLst>
          </p:cNvPr>
          <p:cNvCxnSpPr/>
          <p:nvPr/>
        </p:nvCxnSpPr>
        <p:spPr>
          <a:xfrm>
            <a:off x="6042546" y="2534837"/>
            <a:ext cx="1136467" cy="8941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1E7C124-38AF-440A-B3FC-C94A2E5E7FA1}"/>
              </a:ext>
            </a:extLst>
          </p:cNvPr>
          <p:cNvCxnSpPr/>
          <p:nvPr/>
        </p:nvCxnSpPr>
        <p:spPr>
          <a:xfrm flipH="1" flipV="1">
            <a:off x="5415064" y="4579751"/>
            <a:ext cx="571755" cy="551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4DC03CB-657C-4A9C-A6B7-89D646FD4385}"/>
              </a:ext>
            </a:extLst>
          </p:cNvPr>
          <p:cNvCxnSpPr/>
          <p:nvPr/>
        </p:nvCxnSpPr>
        <p:spPr>
          <a:xfrm flipH="1">
            <a:off x="4887731" y="3585099"/>
            <a:ext cx="605154" cy="757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37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787856"/>
          </a:xfrm>
        </p:spPr>
        <p:txBody>
          <a:bodyPr>
            <a:normAutofit/>
          </a:bodyPr>
          <a:lstStyle/>
          <a:p>
            <a:pPr algn="ctr"/>
            <a:r>
              <a:rPr lang="en-US" sz="3200" dirty="0">
                <a:latin typeface="Rockwell" panose="02060603020205020403" pitchFamily="18" charset="0"/>
              </a:rPr>
              <a:t>Dresses must not be low cut in the back.  </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r>
              <a:rPr lang="en-US" dirty="0"/>
              <a:t>Backs of dresses may be cut no lower than armpit height. </a:t>
            </a:r>
          </a:p>
          <a:p>
            <a:pPr marL="0" indent="0">
              <a:buNone/>
            </a:pPr>
            <a:r>
              <a:rPr lang="en-US" dirty="0"/>
              <a:t>Dresses that are cut lower than armpit height must be covered with a wrap, or covered with a jacket, or covered with a garment worn under the dress. The covering must remain in place the entire evening. </a:t>
            </a:r>
          </a:p>
        </p:txBody>
      </p:sp>
    </p:spTree>
    <p:extLst>
      <p:ext uri="{BB962C8B-B14F-4D97-AF65-F5344CB8AC3E}">
        <p14:creationId xmlns:p14="http://schemas.microsoft.com/office/powerpoint/2010/main" val="122197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539483" y="1244118"/>
            <a:ext cx="5070143" cy="954107"/>
          </a:xfrm>
          <a:prstGeom prst="rect">
            <a:avLst/>
          </a:prstGeom>
          <a:noFill/>
        </p:spPr>
        <p:txBody>
          <a:bodyPr wrap="square" rtlCol="0">
            <a:spAutoFit/>
          </a:bodyPr>
          <a:lstStyle/>
          <a:p>
            <a:pPr algn="ctr"/>
            <a:r>
              <a:rPr lang="en-US" sz="2800" b="1" dirty="0">
                <a:solidFill>
                  <a:srgbClr val="FF0000"/>
                </a:solidFill>
              </a:rPr>
              <a:t>High Backs = YES!</a:t>
            </a:r>
          </a:p>
          <a:p>
            <a:pPr algn="ctr"/>
            <a:r>
              <a:rPr lang="en-US" sz="2800" b="1" dirty="0">
                <a:solidFill>
                  <a:srgbClr val="FF0000"/>
                </a:solidFill>
              </a:rPr>
              <a:t>Appropriate Coverings = YES!</a:t>
            </a:r>
          </a:p>
        </p:txBody>
      </p:sp>
      <p:pic>
        <p:nvPicPr>
          <p:cNvPr id="4" name="Picture 3">
            <a:extLst>
              <a:ext uri="{FF2B5EF4-FFF2-40B4-BE49-F238E27FC236}">
                <a16:creationId xmlns:a16="http://schemas.microsoft.com/office/drawing/2014/main" id="{07979313-F8E9-4674-9709-0CCF079A22C3}"/>
              </a:ext>
            </a:extLst>
          </p:cNvPr>
          <p:cNvPicPr>
            <a:picLocks noChangeAspect="1"/>
          </p:cNvPicPr>
          <p:nvPr/>
        </p:nvPicPr>
        <p:blipFill rotWithShape="1">
          <a:blip r:embed="rId2"/>
          <a:srcRect l="11488" r="13230"/>
          <a:stretch/>
        </p:blipFill>
        <p:spPr>
          <a:xfrm>
            <a:off x="109786" y="4126032"/>
            <a:ext cx="1675191" cy="2731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71B913DE-B623-4B51-A672-D6EA58F1B65C}"/>
              </a:ext>
            </a:extLst>
          </p:cNvPr>
          <p:cNvPicPr>
            <a:picLocks noChangeAspect="1"/>
          </p:cNvPicPr>
          <p:nvPr/>
        </p:nvPicPr>
        <p:blipFill rotWithShape="1">
          <a:blip r:embed="rId3"/>
          <a:srcRect l="10979"/>
          <a:stretch/>
        </p:blipFill>
        <p:spPr>
          <a:xfrm>
            <a:off x="10341609" y="245662"/>
            <a:ext cx="1593466" cy="2951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CA6C78A2-22C3-465F-B675-8867F54F0DE1}"/>
              </a:ext>
            </a:extLst>
          </p:cNvPr>
          <p:cNvPicPr>
            <a:picLocks noChangeAspect="1"/>
          </p:cNvPicPr>
          <p:nvPr/>
        </p:nvPicPr>
        <p:blipFill rotWithShape="1">
          <a:blip r:embed="rId4"/>
          <a:srcRect l="10279"/>
          <a:stretch/>
        </p:blipFill>
        <p:spPr>
          <a:xfrm>
            <a:off x="10337849" y="3755551"/>
            <a:ext cx="1719811" cy="2856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6E0F24FC-3F49-4DEB-842C-F6CE68B438A6}"/>
              </a:ext>
            </a:extLst>
          </p:cNvPr>
          <p:cNvPicPr>
            <a:picLocks noChangeAspect="1"/>
          </p:cNvPicPr>
          <p:nvPr/>
        </p:nvPicPr>
        <p:blipFill rotWithShape="1">
          <a:blip r:embed="rId5"/>
          <a:srcRect l="7784"/>
          <a:stretch/>
        </p:blipFill>
        <p:spPr>
          <a:xfrm>
            <a:off x="268361" y="227029"/>
            <a:ext cx="1781537" cy="2688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6464867-975F-4C2B-A0C7-72DEB6B9DB22}"/>
              </a:ext>
            </a:extLst>
          </p:cNvPr>
          <p:cNvPicPr>
            <a:picLocks noChangeAspect="1"/>
          </p:cNvPicPr>
          <p:nvPr/>
        </p:nvPicPr>
        <p:blipFill>
          <a:blip r:embed="rId6"/>
          <a:stretch>
            <a:fillRect/>
          </a:stretch>
        </p:blipFill>
        <p:spPr>
          <a:xfrm>
            <a:off x="5360555" y="4690980"/>
            <a:ext cx="2616654" cy="2167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D507BFE4-C9B1-4D4D-A77D-CD9C624DA7D0}"/>
              </a:ext>
            </a:extLst>
          </p:cNvPr>
          <p:cNvPicPr>
            <a:picLocks noChangeAspect="1"/>
          </p:cNvPicPr>
          <p:nvPr/>
        </p:nvPicPr>
        <p:blipFill>
          <a:blip r:embed="rId7"/>
          <a:stretch>
            <a:fillRect/>
          </a:stretch>
        </p:blipFill>
        <p:spPr>
          <a:xfrm>
            <a:off x="6359964" y="2315940"/>
            <a:ext cx="1916846" cy="2257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78B49BEF-4749-43BC-8D01-D802D16E8B09}"/>
              </a:ext>
            </a:extLst>
          </p:cNvPr>
          <p:cNvPicPr>
            <a:picLocks noChangeAspect="1"/>
          </p:cNvPicPr>
          <p:nvPr/>
        </p:nvPicPr>
        <p:blipFill>
          <a:blip r:embed="rId8"/>
          <a:stretch>
            <a:fillRect/>
          </a:stretch>
        </p:blipFill>
        <p:spPr>
          <a:xfrm>
            <a:off x="3992182" y="2507510"/>
            <a:ext cx="2042368" cy="2776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D1DBC930-1609-4C53-ABBD-94014EC36503}"/>
              </a:ext>
            </a:extLst>
          </p:cNvPr>
          <p:cNvPicPr>
            <a:picLocks noChangeAspect="1"/>
          </p:cNvPicPr>
          <p:nvPr/>
        </p:nvPicPr>
        <p:blipFill rotWithShape="1">
          <a:blip r:embed="rId9"/>
          <a:srcRect l="12342" r="11313"/>
          <a:stretch/>
        </p:blipFill>
        <p:spPr>
          <a:xfrm>
            <a:off x="1654110" y="2571810"/>
            <a:ext cx="1781537" cy="2488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04599E9C-92EF-4AA2-920B-249F941B5C16}"/>
              </a:ext>
            </a:extLst>
          </p:cNvPr>
          <p:cNvPicPr>
            <a:picLocks noChangeAspect="1"/>
          </p:cNvPicPr>
          <p:nvPr/>
        </p:nvPicPr>
        <p:blipFill>
          <a:blip r:embed="rId10"/>
          <a:stretch>
            <a:fillRect/>
          </a:stretch>
        </p:blipFill>
        <p:spPr>
          <a:xfrm>
            <a:off x="8609626" y="2592506"/>
            <a:ext cx="1853228" cy="2408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52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Inappropriate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609833" y="1128639"/>
            <a:ext cx="5070143" cy="954107"/>
          </a:xfrm>
          <a:prstGeom prst="rect">
            <a:avLst/>
          </a:prstGeom>
          <a:noFill/>
        </p:spPr>
        <p:txBody>
          <a:bodyPr wrap="square" rtlCol="0">
            <a:spAutoFit/>
          </a:bodyPr>
          <a:lstStyle/>
          <a:p>
            <a:pPr algn="ctr"/>
            <a:r>
              <a:rPr lang="en-US" sz="2800" b="1" dirty="0">
                <a:solidFill>
                  <a:srgbClr val="FF0000"/>
                </a:solidFill>
              </a:rPr>
              <a:t>Plunging Backs, Bare Backs = No!</a:t>
            </a:r>
          </a:p>
          <a:p>
            <a:pPr algn="ctr"/>
            <a:r>
              <a:rPr lang="en-US" sz="2800" b="1" dirty="0">
                <a:solidFill>
                  <a:srgbClr val="FF0000"/>
                </a:solidFill>
              </a:rPr>
              <a:t>Cover-up Needed!</a:t>
            </a:r>
          </a:p>
        </p:txBody>
      </p:sp>
      <p:pic>
        <p:nvPicPr>
          <p:cNvPr id="12" name="Picture 11">
            <a:extLst>
              <a:ext uri="{FF2B5EF4-FFF2-40B4-BE49-F238E27FC236}">
                <a16:creationId xmlns:a16="http://schemas.microsoft.com/office/drawing/2014/main" id="{F6D810F8-BF70-458B-90EF-30E375A542A4}"/>
              </a:ext>
            </a:extLst>
          </p:cNvPr>
          <p:cNvPicPr>
            <a:picLocks noChangeAspect="1"/>
          </p:cNvPicPr>
          <p:nvPr/>
        </p:nvPicPr>
        <p:blipFill rotWithShape="1">
          <a:blip r:embed="rId2"/>
          <a:srcRect l="11182" r="9415"/>
          <a:stretch/>
        </p:blipFill>
        <p:spPr>
          <a:xfrm>
            <a:off x="516920" y="381169"/>
            <a:ext cx="1500880" cy="2888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E3C9A305-9BE6-4DFF-AA98-8CECD3C8E7AC}"/>
              </a:ext>
            </a:extLst>
          </p:cNvPr>
          <p:cNvPicPr>
            <a:picLocks noChangeAspect="1"/>
          </p:cNvPicPr>
          <p:nvPr/>
        </p:nvPicPr>
        <p:blipFill rotWithShape="1">
          <a:blip r:embed="rId3"/>
          <a:srcRect l="11952"/>
          <a:stretch/>
        </p:blipFill>
        <p:spPr>
          <a:xfrm>
            <a:off x="2578398" y="2329528"/>
            <a:ext cx="1694044" cy="2573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E1C5DB56-6ADB-47B6-9C7B-E0E5F4CEC3AA}"/>
              </a:ext>
            </a:extLst>
          </p:cNvPr>
          <p:cNvPicPr>
            <a:picLocks noChangeAspect="1"/>
          </p:cNvPicPr>
          <p:nvPr/>
        </p:nvPicPr>
        <p:blipFill rotWithShape="1">
          <a:blip r:embed="rId4"/>
          <a:srcRect l="12618" r="10122"/>
          <a:stretch/>
        </p:blipFill>
        <p:spPr>
          <a:xfrm>
            <a:off x="6074956" y="2260860"/>
            <a:ext cx="1866406" cy="291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3F9F5630-F45D-4517-BB9E-EC8138E03C5C}"/>
              </a:ext>
            </a:extLst>
          </p:cNvPr>
          <p:cNvPicPr>
            <a:picLocks noChangeAspect="1"/>
          </p:cNvPicPr>
          <p:nvPr/>
        </p:nvPicPr>
        <p:blipFill rotWithShape="1">
          <a:blip r:embed="rId5"/>
          <a:srcRect t="9132"/>
          <a:stretch/>
        </p:blipFill>
        <p:spPr>
          <a:xfrm>
            <a:off x="510822" y="4060209"/>
            <a:ext cx="1809268" cy="2484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F7BA3E0-1FDD-484A-AA8D-9B9F2F6ABC5B}"/>
              </a:ext>
            </a:extLst>
          </p:cNvPr>
          <p:cNvPicPr>
            <a:picLocks noChangeAspect="1"/>
          </p:cNvPicPr>
          <p:nvPr/>
        </p:nvPicPr>
        <p:blipFill>
          <a:blip r:embed="rId6"/>
          <a:stretch>
            <a:fillRect/>
          </a:stretch>
        </p:blipFill>
        <p:spPr>
          <a:xfrm>
            <a:off x="4570007" y="3863933"/>
            <a:ext cx="1780819" cy="2680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D2CCD609-F439-416B-8F35-2D88E6266F81}"/>
              </a:ext>
            </a:extLst>
          </p:cNvPr>
          <p:cNvPicPr>
            <a:picLocks noChangeAspect="1"/>
          </p:cNvPicPr>
          <p:nvPr/>
        </p:nvPicPr>
        <p:blipFill>
          <a:blip r:embed="rId7"/>
          <a:stretch>
            <a:fillRect/>
          </a:stretch>
        </p:blipFill>
        <p:spPr>
          <a:xfrm>
            <a:off x="10402291" y="381169"/>
            <a:ext cx="1602231" cy="2962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571F8B9C-7106-4295-828D-084A300CEFF0}"/>
              </a:ext>
            </a:extLst>
          </p:cNvPr>
          <p:cNvPicPr>
            <a:picLocks noChangeAspect="1"/>
          </p:cNvPicPr>
          <p:nvPr/>
        </p:nvPicPr>
        <p:blipFill>
          <a:blip r:embed="rId8"/>
          <a:stretch>
            <a:fillRect/>
          </a:stretch>
        </p:blipFill>
        <p:spPr>
          <a:xfrm>
            <a:off x="10516741" y="3886615"/>
            <a:ext cx="1534835" cy="25310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E3ADD675-0BD4-4067-8567-EAC3224ED095}"/>
              </a:ext>
            </a:extLst>
          </p:cNvPr>
          <p:cNvPicPr>
            <a:picLocks noChangeAspect="1"/>
          </p:cNvPicPr>
          <p:nvPr/>
        </p:nvPicPr>
        <p:blipFill>
          <a:blip r:embed="rId9"/>
          <a:stretch>
            <a:fillRect/>
          </a:stretch>
        </p:blipFill>
        <p:spPr>
          <a:xfrm>
            <a:off x="8526115" y="2329528"/>
            <a:ext cx="1743336" cy="2615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687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539483" y="1244118"/>
            <a:ext cx="5070143" cy="954107"/>
          </a:xfrm>
          <a:prstGeom prst="rect">
            <a:avLst/>
          </a:prstGeom>
          <a:noFill/>
        </p:spPr>
        <p:txBody>
          <a:bodyPr wrap="square" rtlCol="0">
            <a:spAutoFit/>
          </a:bodyPr>
          <a:lstStyle/>
          <a:p>
            <a:pPr algn="ctr"/>
            <a:r>
              <a:rPr lang="en-US" sz="2800" b="1" dirty="0">
                <a:solidFill>
                  <a:srgbClr val="FF0000"/>
                </a:solidFill>
              </a:rPr>
              <a:t>Appropriate Coverings For A Too Open Back = YES!</a:t>
            </a:r>
          </a:p>
        </p:txBody>
      </p:sp>
      <p:pic>
        <p:nvPicPr>
          <p:cNvPr id="10" name="Picture 9">
            <a:extLst>
              <a:ext uri="{FF2B5EF4-FFF2-40B4-BE49-F238E27FC236}">
                <a16:creationId xmlns:a16="http://schemas.microsoft.com/office/drawing/2014/main" id="{E083EC1A-C1BB-45E7-9246-6AFD23B6A371}"/>
              </a:ext>
            </a:extLst>
          </p:cNvPr>
          <p:cNvPicPr>
            <a:picLocks noChangeAspect="1"/>
          </p:cNvPicPr>
          <p:nvPr/>
        </p:nvPicPr>
        <p:blipFill>
          <a:blip r:embed="rId2"/>
          <a:stretch>
            <a:fillRect/>
          </a:stretch>
        </p:blipFill>
        <p:spPr>
          <a:xfrm>
            <a:off x="233752" y="245661"/>
            <a:ext cx="1601605" cy="2975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E1B57A34-E899-4C05-9214-64C1464CFA02}"/>
              </a:ext>
            </a:extLst>
          </p:cNvPr>
          <p:cNvPicPr>
            <a:picLocks noChangeAspect="1"/>
          </p:cNvPicPr>
          <p:nvPr/>
        </p:nvPicPr>
        <p:blipFill>
          <a:blip r:embed="rId3"/>
          <a:stretch>
            <a:fillRect/>
          </a:stretch>
        </p:blipFill>
        <p:spPr>
          <a:xfrm>
            <a:off x="226246" y="4320719"/>
            <a:ext cx="1609111" cy="2291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CB601E8D-A327-4CCB-BF8A-2C8121CAADF9}"/>
              </a:ext>
            </a:extLst>
          </p:cNvPr>
          <p:cNvPicPr>
            <a:picLocks noChangeAspect="1"/>
          </p:cNvPicPr>
          <p:nvPr/>
        </p:nvPicPr>
        <p:blipFill>
          <a:blip r:embed="rId4"/>
          <a:stretch>
            <a:fillRect/>
          </a:stretch>
        </p:blipFill>
        <p:spPr>
          <a:xfrm>
            <a:off x="9947656" y="3936764"/>
            <a:ext cx="2129287" cy="2772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772A2E7F-60B3-4CBD-9169-90B6356292FA}"/>
              </a:ext>
            </a:extLst>
          </p:cNvPr>
          <p:cNvPicPr>
            <a:picLocks noChangeAspect="1"/>
          </p:cNvPicPr>
          <p:nvPr/>
        </p:nvPicPr>
        <p:blipFill rotWithShape="1">
          <a:blip r:embed="rId5"/>
          <a:srcRect l="18397" r="11739"/>
          <a:stretch/>
        </p:blipFill>
        <p:spPr>
          <a:xfrm>
            <a:off x="9939980" y="232725"/>
            <a:ext cx="2025773" cy="2899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254F8260-CEDA-444C-B5FE-9231FD670B02}"/>
              </a:ext>
            </a:extLst>
          </p:cNvPr>
          <p:cNvPicPr>
            <a:picLocks noChangeAspect="1"/>
          </p:cNvPicPr>
          <p:nvPr/>
        </p:nvPicPr>
        <p:blipFill>
          <a:blip r:embed="rId6"/>
          <a:stretch>
            <a:fillRect/>
          </a:stretch>
        </p:blipFill>
        <p:spPr>
          <a:xfrm>
            <a:off x="7509616" y="2970213"/>
            <a:ext cx="2365094" cy="2214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C6122927-5D22-43B0-BBF2-1E2E1F6773ED}"/>
              </a:ext>
            </a:extLst>
          </p:cNvPr>
          <p:cNvPicPr>
            <a:picLocks noChangeAspect="1"/>
          </p:cNvPicPr>
          <p:nvPr/>
        </p:nvPicPr>
        <p:blipFill>
          <a:blip r:embed="rId7"/>
          <a:stretch>
            <a:fillRect/>
          </a:stretch>
        </p:blipFill>
        <p:spPr>
          <a:xfrm>
            <a:off x="1682798" y="2790954"/>
            <a:ext cx="2932454" cy="2291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281074A0-74DC-42C6-BC57-E4B11E5C2388}"/>
              </a:ext>
            </a:extLst>
          </p:cNvPr>
          <p:cNvPicPr>
            <a:picLocks noChangeAspect="1"/>
          </p:cNvPicPr>
          <p:nvPr/>
        </p:nvPicPr>
        <p:blipFill>
          <a:blip r:embed="rId8"/>
          <a:stretch>
            <a:fillRect/>
          </a:stretch>
        </p:blipFill>
        <p:spPr>
          <a:xfrm>
            <a:off x="4873320" y="2522741"/>
            <a:ext cx="2402468" cy="3424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241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33734" y="736980"/>
            <a:ext cx="10515600" cy="1787856"/>
          </a:xfrm>
        </p:spPr>
        <p:txBody>
          <a:bodyPr>
            <a:normAutofit fontScale="90000"/>
          </a:bodyPr>
          <a:lstStyle/>
          <a:p>
            <a:pPr algn="ctr"/>
            <a:r>
              <a:rPr lang="en-US" sz="3200" dirty="0">
                <a:latin typeface="Rockwell" panose="02060603020205020403" pitchFamily="18" charset="0"/>
              </a:rPr>
              <a:t>The length of the dress must fall to the top of the knee when standing AND when seated. </a:t>
            </a:r>
            <a:br>
              <a:rPr lang="en-US" sz="3200" dirty="0">
                <a:latin typeface="Rockwell" panose="02060603020205020403" pitchFamily="18" charset="0"/>
              </a:rPr>
            </a:br>
            <a:br>
              <a:rPr lang="en-US" sz="3200" dirty="0">
                <a:latin typeface="Rockwell" panose="02060603020205020403" pitchFamily="18" charset="0"/>
              </a:rPr>
            </a:br>
            <a:r>
              <a:rPr lang="en-US" sz="3200" dirty="0">
                <a:latin typeface="Rockwell" panose="02060603020205020403" pitchFamily="18" charset="0"/>
              </a:rPr>
              <a:t>If a dress has a slit, it may rise no higher than the top of the knee when standing AND when seated.  </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a:xfrm>
            <a:off x="3124199" y="3360997"/>
            <a:ext cx="6134669" cy="2760023"/>
          </a:xfrm>
        </p:spPr>
        <p:txBody>
          <a:bodyPr/>
          <a:lstStyle/>
          <a:p>
            <a:pPr marL="0" indent="0" algn="ctr">
              <a:buNone/>
            </a:pPr>
            <a:r>
              <a:rPr lang="en-US" dirty="0"/>
              <a:t>Try the dress on and look in a mirror when standing straight up as well as when sitting in a chair!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3210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539483" y="1244118"/>
            <a:ext cx="5070143" cy="523220"/>
          </a:xfrm>
          <a:prstGeom prst="rect">
            <a:avLst/>
          </a:prstGeom>
          <a:noFill/>
        </p:spPr>
        <p:txBody>
          <a:bodyPr wrap="square" rtlCol="0">
            <a:spAutoFit/>
          </a:bodyPr>
          <a:lstStyle/>
          <a:p>
            <a:pPr algn="ctr"/>
            <a:r>
              <a:rPr lang="en-US" sz="2800" b="1" dirty="0">
                <a:solidFill>
                  <a:srgbClr val="FF0000"/>
                </a:solidFill>
              </a:rPr>
              <a:t>Knee length or longer = YES!</a:t>
            </a:r>
          </a:p>
        </p:txBody>
      </p:sp>
      <p:pic>
        <p:nvPicPr>
          <p:cNvPr id="11" name="Picture 10">
            <a:extLst>
              <a:ext uri="{FF2B5EF4-FFF2-40B4-BE49-F238E27FC236}">
                <a16:creationId xmlns:a16="http://schemas.microsoft.com/office/drawing/2014/main" id="{EA3A4CEB-B6ED-4576-8421-2A7FEDE6C799}"/>
              </a:ext>
            </a:extLst>
          </p:cNvPr>
          <p:cNvPicPr>
            <a:picLocks noChangeAspect="1"/>
          </p:cNvPicPr>
          <p:nvPr/>
        </p:nvPicPr>
        <p:blipFill>
          <a:blip r:embed="rId2"/>
          <a:stretch>
            <a:fillRect/>
          </a:stretch>
        </p:blipFill>
        <p:spPr>
          <a:xfrm>
            <a:off x="106496" y="3805387"/>
            <a:ext cx="1778669" cy="2849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0CBF400-B351-48DD-950D-5FA17E7124D7}"/>
              </a:ext>
            </a:extLst>
          </p:cNvPr>
          <p:cNvPicPr>
            <a:picLocks noChangeAspect="1"/>
          </p:cNvPicPr>
          <p:nvPr/>
        </p:nvPicPr>
        <p:blipFill>
          <a:blip r:embed="rId3"/>
          <a:stretch>
            <a:fillRect/>
          </a:stretch>
        </p:blipFill>
        <p:spPr>
          <a:xfrm>
            <a:off x="10189063" y="146762"/>
            <a:ext cx="1852834" cy="2810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8F848908-E3FB-4B7F-B575-DE6A9D057D0C}"/>
              </a:ext>
            </a:extLst>
          </p:cNvPr>
          <p:cNvPicPr>
            <a:picLocks noChangeAspect="1"/>
          </p:cNvPicPr>
          <p:nvPr/>
        </p:nvPicPr>
        <p:blipFill>
          <a:blip r:embed="rId4"/>
          <a:stretch>
            <a:fillRect/>
          </a:stretch>
        </p:blipFill>
        <p:spPr>
          <a:xfrm>
            <a:off x="10313089" y="3638588"/>
            <a:ext cx="1619626" cy="31096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D98A634D-239E-4BE1-A007-3CA81448649D}"/>
              </a:ext>
            </a:extLst>
          </p:cNvPr>
          <p:cNvPicPr>
            <a:picLocks noChangeAspect="1"/>
          </p:cNvPicPr>
          <p:nvPr/>
        </p:nvPicPr>
        <p:blipFill>
          <a:blip r:embed="rId5"/>
          <a:stretch>
            <a:fillRect/>
          </a:stretch>
        </p:blipFill>
        <p:spPr>
          <a:xfrm>
            <a:off x="3958803" y="2666508"/>
            <a:ext cx="1807904" cy="3766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4DB9A8B3-3450-4AF5-A348-1BC314C6D4A7}"/>
              </a:ext>
            </a:extLst>
          </p:cNvPr>
          <p:cNvPicPr>
            <a:picLocks noChangeAspect="1"/>
          </p:cNvPicPr>
          <p:nvPr/>
        </p:nvPicPr>
        <p:blipFill>
          <a:blip r:embed="rId6"/>
          <a:stretch>
            <a:fillRect/>
          </a:stretch>
        </p:blipFill>
        <p:spPr>
          <a:xfrm>
            <a:off x="8449374" y="2083432"/>
            <a:ext cx="1555802" cy="3443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6E606D0B-98C7-4D7C-8A4D-0A5D31673837}"/>
              </a:ext>
            </a:extLst>
          </p:cNvPr>
          <p:cNvPicPr>
            <a:picLocks noChangeAspect="1"/>
          </p:cNvPicPr>
          <p:nvPr/>
        </p:nvPicPr>
        <p:blipFill>
          <a:blip r:embed="rId7"/>
          <a:stretch>
            <a:fillRect/>
          </a:stretch>
        </p:blipFill>
        <p:spPr>
          <a:xfrm>
            <a:off x="2116644" y="2083432"/>
            <a:ext cx="1740216" cy="3533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4FB364E7-562C-44B1-88F0-A7D0EE00224C}"/>
              </a:ext>
            </a:extLst>
          </p:cNvPr>
          <p:cNvPicPr>
            <a:picLocks noChangeAspect="1"/>
          </p:cNvPicPr>
          <p:nvPr/>
        </p:nvPicPr>
        <p:blipFill>
          <a:blip r:embed="rId8"/>
          <a:stretch>
            <a:fillRect/>
          </a:stretch>
        </p:blipFill>
        <p:spPr>
          <a:xfrm>
            <a:off x="6115868" y="2458752"/>
            <a:ext cx="1955594" cy="4229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20F21FA-D0A1-41EE-8F61-EC80EA2CBE33}"/>
              </a:ext>
            </a:extLst>
          </p:cNvPr>
          <p:cNvPicPr>
            <a:picLocks noChangeAspect="1"/>
          </p:cNvPicPr>
          <p:nvPr/>
        </p:nvPicPr>
        <p:blipFill>
          <a:blip r:embed="rId9"/>
          <a:stretch>
            <a:fillRect/>
          </a:stretch>
        </p:blipFill>
        <p:spPr>
          <a:xfrm>
            <a:off x="225492" y="122831"/>
            <a:ext cx="1181823" cy="3339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0862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Inappropriate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539483" y="1244118"/>
            <a:ext cx="5070143" cy="523220"/>
          </a:xfrm>
          <a:prstGeom prst="rect">
            <a:avLst/>
          </a:prstGeom>
          <a:noFill/>
        </p:spPr>
        <p:txBody>
          <a:bodyPr wrap="square" rtlCol="0">
            <a:spAutoFit/>
          </a:bodyPr>
          <a:lstStyle/>
          <a:p>
            <a:pPr algn="ctr"/>
            <a:r>
              <a:rPr lang="en-US" sz="2800" b="1" dirty="0">
                <a:solidFill>
                  <a:srgbClr val="FF0000"/>
                </a:solidFill>
              </a:rPr>
              <a:t>Higher than knee length = NO!</a:t>
            </a:r>
          </a:p>
        </p:txBody>
      </p:sp>
      <p:pic>
        <p:nvPicPr>
          <p:cNvPr id="4" name="Picture 3">
            <a:extLst>
              <a:ext uri="{FF2B5EF4-FFF2-40B4-BE49-F238E27FC236}">
                <a16:creationId xmlns:a16="http://schemas.microsoft.com/office/drawing/2014/main" id="{C343DFA0-D6D8-406D-83DB-8DFD8A67AE09}"/>
              </a:ext>
            </a:extLst>
          </p:cNvPr>
          <p:cNvPicPr>
            <a:picLocks noChangeAspect="1"/>
          </p:cNvPicPr>
          <p:nvPr/>
        </p:nvPicPr>
        <p:blipFill>
          <a:blip r:embed="rId2"/>
          <a:stretch>
            <a:fillRect/>
          </a:stretch>
        </p:blipFill>
        <p:spPr>
          <a:xfrm>
            <a:off x="10365350" y="136590"/>
            <a:ext cx="1566200" cy="3864704"/>
          </a:xfrm>
          <a:prstGeom prst="rect">
            <a:avLst/>
          </a:prstGeom>
        </p:spPr>
      </p:pic>
      <p:pic>
        <p:nvPicPr>
          <p:cNvPr id="5" name="Picture 4">
            <a:extLst>
              <a:ext uri="{FF2B5EF4-FFF2-40B4-BE49-F238E27FC236}">
                <a16:creationId xmlns:a16="http://schemas.microsoft.com/office/drawing/2014/main" id="{DA406659-33E8-4557-9511-C0D281FF0467}"/>
              </a:ext>
            </a:extLst>
          </p:cNvPr>
          <p:cNvPicPr>
            <a:picLocks noChangeAspect="1"/>
          </p:cNvPicPr>
          <p:nvPr/>
        </p:nvPicPr>
        <p:blipFill>
          <a:blip r:embed="rId3"/>
          <a:stretch>
            <a:fillRect/>
          </a:stretch>
        </p:blipFill>
        <p:spPr>
          <a:xfrm>
            <a:off x="8573977" y="1311838"/>
            <a:ext cx="1336998" cy="3601042"/>
          </a:xfrm>
          <a:prstGeom prst="rect">
            <a:avLst/>
          </a:prstGeom>
        </p:spPr>
      </p:pic>
      <p:pic>
        <p:nvPicPr>
          <p:cNvPr id="6" name="Picture 5">
            <a:extLst>
              <a:ext uri="{FF2B5EF4-FFF2-40B4-BE49-F238E27FC236}">
                <a16:creationId xmlns:a16="http://schemas.microsoft.com/office/drawing/2014/main" id="{B2214A96-1B10-4D04-9BAF-1F7303E7E3C4}"/>
              </a:ext>
            </a:extLst>
          </p:cNvPr>
          <p:cNvPicPr>
            <a:picLocks noChangeAspect="1"/>
          </p:cNvPicPr>
          <p:nvPr/>
        </p:nvPicPr>
        <p:blipFill>
          <a:blip r:embed="rId4"/>
          <a:stretch>
            <a:fillRect/>
          </a:stretch>
        </p:blipFill>
        <p:spPr>
          <a:xfrm>
            <a:off x="2432398" y="2202714"/>
            <a:ext cx="1420849" cy="3346230"/>
          </a:xfrm>
          <a:prstGeom prst="rect">
            <a:avLst/>
          </a:prstGeom>
        </p:spPr>
      </p:pic>
      <p:pic>
        <p:nvPicPr>
          <p:cNvPr id="7" name="Picture 6">
            <a:extLst>
              <a:ext uri="{FF2B5EF4-FFF2-40B4-BE49-F238E27FC236}">
                <a16:creationId xmlns:a16="http://schemas.microsoft.com/office/drawing/2014/main" id="{CD974946-F7DA-4721-96F6-1B0A934F316F}"/>
              </a:ext>
            </a:extLst>
          </p:cNvPr>
          <p:cNvPicPr>
            <a:picLocks noChangeAspect="1"/>
          </p:cNvPicPr>
          <p:nvPr/>
        </p:nvPicPr>
        <p:blipFill>
          <a:blip r:embed="rId5"/>
          <a:stretch>
            <a:fillRect/>
          </a:stretch>
        </p:blipFill>
        <p:spPr>
          <a:xfrm>
            <a:off x="9795880" y="3345165"/>
            <a:ext cx="1498272" cy="2831798"/>
          </a:xfrm>
          <a:prstGeom prst="rect">
            <a:avLst/>
          </a:prstGeom>
        </p:spPr>
      </p:pic>
      <p:pic>
        <p:nvPicPr>
          <p:cNvPr id="8" name="Picture 7">
            <a:extLst>
              <a:ext uri="{FF2B5EF4-FFF2-40B4-BE49-F238E27FC236}">
                <a16:creationId xmlns:a16="http://schemas.microsoft.com/office/drawing/2014/main" id="{0409ACEF-CB2F-4E0A-84A2-ACC4275B6519}"/>
              </a:ext>
            </a:extLst>
          </p:cNvPr>
          <p:cNvPicPr>
            <a:picLocks noChangeAspect="1"/>
          </p:cNvPicPr>
          <p:nvPr/>
        </p:nvPicPr>
        <p:blipFill>
          <a:blip r:embed="rId6"/>
          <a:stretch>
            <a:fillRect/>
          </a:stretch>
        </p:blipFill>
        <p:spPr>
          <a:xfrm>
            <a:off x="6029072" y="2983126"/>
            <a:ext cx="1889323" cy="3633010"/>
          </a:xfrm>
          <a:prstGeom prst="rect">
            <a:avLst/>
          </a:prstGeom>
        </p:spPr>
      </p:pic>
      <p:pic>
        <p:nvPicPr>
          <p:cNvPr id="13" name="Picture 12">
            <a:extLst>
              <a:ext uri="{FF2B5EF4-FFF2-40B4-BE49-F238E27FC236}">
                <a16:creationId xmlns:a16="http://schemas.microsoft.com/office/drawing/2014/main" id="{6A93ED28-4090-4427-8966-31AD43168D2E}"/>
              </a:ext>
            </a:extLst>
          </p:cNvPr>
          <p:cNvPicPr>
            <a:picLocks noChangeAspect="1"/>
          </p:cNvPicPr>
          <p:nvPr/>
        </p:nvPicPr>
        <p:blipFill>
          <a:blip r:embed="rId7"/>
          <a:stretch>
            <a:fillRect/>
          </a:stretch>
        </p:blipFill>
        <p:spPr>
          <a:xfrm>
            <a:off x="4590726" y="2089752"/>
            <a:ext cx="1736563" cy="3547774"/>
          </a:xfrm>
          <a:prstGeom prst="rect">
            <a:avLst/>
          </a:prstGeom>
        </p:spPr>
      </p:pic>
      <p:pic>
        <p:nvPicPr>
          <p:cNvPr id="14" name="Picture 13">
            <a:extLst>
              <a:ext uri="{FF2B5EF4-FFF2-40B4-BE49-F238E27FC236}">
                <a16:creationId xmlns:a16="http://schemas.microsoft.com/office/drawing/2014/main" id="{293E297F-6538-473F-AA90-0F8B6C238B88}"/>
              </a:ext>
            </a:extLst>
          </p:cNvPr>
          <p:cNvPicPr>
            <a:picLocks noChangeAspect="1"/>
          </p:cNvPicPr>
          <p:nvPr/>
        </p:nvPicPr>
        <p:blipFill>
          <a:blip r:embed="rId8"/>
          <a:stretch>
            <a:fillRect/>
          </a:stretch>
        </p:blipFill>
        <p:spPr>
          <a:xfrm>
            <a:off x="292796" y="153650"/>
            <a:ext cx="2092695" cy="3978322"/>
          </a:xfrm>
          <a:prstGeom prst="rect">
            <a:avLst/>
          </a:prstGeom>
        </p:spPr>
      </p:pic>
      <p:sp>
        <p:nvSpPr>
          <p:cNvPr id="15" name="TextBox 14">
            <a:extLst>
              <a:ext uri="{FF2B5EF4-FFF2-40B4-BE49-F238E27FC236}">
                <a16:creationId xmlns:a16="http://schemas.microsoft.com/office/drawing/2014/main" id="{9CC5FA47-1E62-4760-8B65-8B67FC044071}"/>
              </a:ext>
            </a:extLst>
          </p:cNvPr>
          <p:cNvSpPr txBox="1"/>
          <p:nvPr/>
        </p:nvSpPr>
        <p:spPr>
          <a:xfrm>
            <a:off x="122830" y="4476466"/>
            <a:ext cx="2065964" cy="646331"/>
          </a:xfrm>
          <a:prstGeom prst="rect">
            <a:avLst/>
          </a:prstGeom>
          <a:noFill/>
        </p:spPr>
        <p:txBody>
          <a:bodyPr wrap="square" rtlCol="0">
            <a:spAutoFit/>
          </a:bodyPr>
          <a:lstStyle/>
          <a:p>
            <a:pPr algn="ctr"/>
            <a:r>
              <a:rPr lang="en-US" b="1" dirty="0">
                <a:solidFill>
                  <a:srgbClr val="FF0000"/>
                </a:solidFill>
              </a:rPr>
              <a:t>High-low is too high in front!</a:t>
            </a:r>
          </a:p>
        </p:txBody>
      </p:sp>
      <p:sp>
        <p:nvSpPr>
          <p:cNvPr id="16" name="TextBox 15">
            <a:extLst>
              <a:ext uri="{FF2B5EF4-FFF2-40B4-BE49-F238E27FC236}">
                <a16:creationId xmlns:a16="http://schemas.microsoft.com/office/drawing/2014/main" id="{F8C1E3CA-2DB9-4F01-89E0-C2213CAE9F2F}"/>
              </a:ext>
            </a:extLst>
          </p:cNvPr>
          <p:cNvSpPr txBox="1"/>
          <p:nvPr/>
        </p:nvSpPr>
        <p:spPr>
          <a:xfrm>
            <a:off x="4435482" y="5901653"/>
            <a:ext cx="1426231" cy="646331"/>
          </a:xfrm>
          <a:prstGeom prst="rect">
            <a:avLst/>
          </a:prstGeom>
          <a:noFill/>
        </p:spPr>
        <p:txBody>
          <a:bodyPr wrap="square" rtlCol="0">
            <a:spAutoFit/>
          </a:bodyPr>
          <a:lstStyle/>
          <a:p>
            <a:pPr algn="ctr"/>
            <a:r>
              <a:rPr lang="en-US" b="1" dirty="0">
                <a:solidFill>
                  <a:srgbClr val="FF0000"/>
                </a:solidFill>
              </a:rPr>
              <a:t>Slit is too high!</a:t>
            </a:r>
          </a:p>
        </p:txBody>
      </p:sp>
      <p:sp>
        <p:nvSpPr>
          <p:cNvPr id="17" name="TextBox 16">
            <a:extLst>
              <a:ext uri="{FF2B5EF4-FFF2-40B4-BE49-F238E27FC236}">
                <a16:creationId xmlns:a16="http://schemas.microsoft.com/office/drawing/2014/main" id="{6E4FAEAF-3863-498C-A3E5-64E013DE8A59}"/>
              </a:ext>
            </a:extLst>
          </p:cNvPr>
          <p:cNvSpPr txBox="1"/>
          <p:nvPr/>
        </p:nvSpPr>
        <p:spPr>
          <a:xfrm>
            <a:off x="8463799" y="5233916"/>
            <a:ext cx="1295803" cy="369332"/>
          </a:xfrm>
          <a:prstGeom prst="rect">
            <a:avLst/>
          </a:prstGeom>
          <a:noFill/>
        </p:spPr>
        <p:txBody>
          <a:bodyPr wrap="square" rtlCol="0">
            <a:spAutoFit/>
          </a:bodyPr>
          <a:lstStyle/>
          <a:p>
            <a:r>
              <a:rPr lang="en-US" b="1" dirty="0">
                <a:solidFill>
                  <a:srgbClr val="FF0000"/>
                </a:solidFill>
              </a:rPr>
              <a:t>Too short!!</a:t>
            </a:r>
          </a:p>
        </p:txBody>
      </p:sp>
    </p:spTree>
    <p:extLst>
      <p:ext uri="{BB962C8B-B14F-4D97-AF65-F5344CB8AC3E}">
        <p14:creationId xmlns:p14="http://schemas.microsoft.com/office/powerpoint/2010/main" val="4055583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726210" y="315448"/>
            <a:ext cx="10515600" cy="877811"/>
          </a:xfrm>
        </p:spPr>
        <p:txBody>
          <a:bodyPr>
            <a:normAutofit/>
          </a:bodyPr>
          <a:lstStyle/>
          <a:p>
            <a:pPr algn="ctr"/>
            <a:r>
              <a:rPr lang="en-US" sz="3200" dirty="0">
                <a:latin typeface="Rockwell" panose="02060603020205020403" pitchFamily="18" charset="0"/>
              </a:rPr>
              <a:t>Dresses must fit but not be skin tight or too form fitting. </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a:xfrm>
            <a:off x="660779" y="3265464"/>
            <a:ext cx="10515600" cy="2760023"/>
          </a:xfrm>
        </p:spPr>
        <p:txBody>
          <a:bodyPr/>
          <a:lstStyle/>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6CF50EF2-DAD5-43C6-BA82-707BB08B0623}"/>
              </a:ext>
            </a:extLst>
          </p:cNvPr>
          <p:cNvSpPr txBox="1"/>
          <p:nvPr/>
        </p:nvSpPr>
        <p:spPr>
          <a:xfrm>
            <a:off x="3057727" y="1006656"/>
            <a:ext cx="6076545" cy="523220"/>
          </a:xfrm>
          <a:prstGeom prst="rect">
            <a:avLst/>
          </a:prstGeom>
          <a:noFill/>
        </p:spPr>
        <p:txBody>
          <a:bodyPr wrap="square" rtlCol="0">
            <a:spAutoFit/>
          </a:bodyPr>
          <a:lstStyle/>
          <a:p>
            <a:pPr algn="ctr"/>
            <a:r>
              <a:rPr lang="en-US" sz="2800" b="1" dirty="0">
                <a:solidFill>
                  <a:srgbClr val="FF0000"/>
                </a:solidFill>
              </a:rPr>
              <a:t>Appropriate Dresses</a:t>
            </a:r>
          </a:p>
        </p:txBody>
      </p:sp>
      <p:pic>
        <p:nvPicPr>
          <p:cNvPr id="6" name="Picture 5">
            <a:extLst>
              <a:ext uri="{FF2B5EF4-FFF2-40B4-BE49-F238E27FC236}">
                <a16:creationId xmlns:a16="http://schemas.microsoft.com/office/drawing/2014/main" id="{DBA846E9-E9D0-4196-81A9-54EFD1522162}"/>
              </a:ext>
            </a:extLst>
          </p:cNvPr>
          <p:cNvPicPr>
            <a:picLocks noChangeAspect="1"/>
          </p:cNvPicPr>
          <p:nvPr/>
        </p:nvPicPr>
        <p:blipFill>
          <a:blip r:embed="rId2"/>
          <a:stretch>
            <a:fillRect/>
          </a:stretch>
        </p:blipFill>
        <p:spPr>
          <a:xfrm>
            <a:off x="5439645" y="1818647"/>
            <a:ext cx="1458824" cy="31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5ABE25CD-0442-4DB2-8FAE-E91BDF98274F}"/>
              </a:ext>
            </a:extLst>
          </p:cNvPr>
          <p:cNvPicPr>
            <a:picLocks noChangeAspect="1"/>
          </p:cNvPicPr>
          <p:nvPr/>
        </p:nvPicPr>
        <p:blipFill>
          <a:blip r:embed="rId3"/>
          <a:stretch>
            <a:fillRect/>
          </a:stretch>
        </p:blipFill>
        <p:spPr>
          <a:xfrm>
            <a:off x="10872752" y="1443062"/>
            <a:ext cx="1106331" cy="2933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F738A7F-5B6C-4893-9CE5-523240A73A20}"/>
              </a:ext>
            </a:extLst>
          </p:cNvPr>
          <p:cNvPicPr>
            <a:picLocks noChangeAspect="1"/>
          </p:cNvPicPr>
          <p:nvPr/>
        </p:nvPicPr>
        <p:blipFill>
          <a:blip r:embed="rId4"/>
          <a:stretch>
            <a:fillRect/>
          </a:stretch>
        </p:blipFill>
        <p:spPr>
          <a:xfrm>
            <a:off x="75690" y="1610863"/>
            <a:ext cx="1268595" cy="2974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B8529FB-9842-46D8-A8B9-E1ACC8BCE6A0}"/>
              </a:ext>
            </a:extLst>
          </p:cNvPr>
          <p:cNvPicPr>
            <a:picLocks noChangeAspect="1"/>
          </p:cNvPicPr>
          <p:nvPr/>
        </p:nvPicPr>
        <p:blipFill>
          <a:blip r:embed="rId5"/>
          <a:stretch>
            <a:fillRect/>
          </a:stretch>
        </p:blipFill>
        <p:spPr>
          <a:xfrm>
            <a:off x="1495032" y="3272915"/>
            <a:ext cx="1203415" cy="2956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9E917AAC-6546-4523-82BD-7EBE044A7F9F}"/>
              </a:ext>
            </a:extLst>
          </p:cNvPr>
          <p:cNvPicPr>
            <a:picLocks noChangeAspect="1"/>
          </p:cNvPicPr>
          <p:nvPr/>
        </p:nvPicPr>
        <p:blipFill>
          <a:blip r:embed="rId6"/>
          <a:stretch>
            <a:fillRect/>
          </a:stretch>
        </p:blipFill>
        <p:spPr>
          <a:xfrm>
            <a:off x="7011689" y="3680237"/>
            <a:ext cx="1356399" cy="2933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B09D9E3A-DB7E-4B2D-8CF1-59780AD936E4}"/>
              </a:ext>
            </a:extLst>
          </p:cNvPr>
          <p:cNvPicPr>
            <a:picLocks noChangeAspect="1"/>
          </p:cNvPicPr>
          <p:nvPr/>
        </p:nvPicPr>
        <p:blipFill>
          <a:blip r:embed="rId7"/>
          <a:stretch>
            <a:fillRect/>
          </a:stretch>
        </p:blipFill>
        <p:spPr>
          <a:xfrm>
            <a:off x="9751905" y="3334197"/>
            <a:ext cx="1052282" cy="3208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32C276C0-D36E-4AF3-BCC3-C2124041C42F}"/>
              </a:ext>
            </a:extLst>
          </p:cNvPr>
          <p:cNvPicPr>
            <a:picLocks noChangeAspect="1"/>
          </p:cNvPicPr>
          <p:nvPr/>
        </p:nvPicPr>
        <p:blipFill>
          <a:blip r:embed="rId8"/>
          <a:stretch>
            <a:fillRect/>
          </a:stretch>
        </p:blipFill>
        <p:spPr>
          <a:xfrm>
            <a:off x="2830071" y="1450794"/>
            <a:ext cx="1123788" cy="3154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2E08E24-9FD8-4A73-9C91-A786F50C7644}"/>
              </a:ext>
            </a:extLst>
          </p:cNvPr>
          <p:cNvPicPr>
            <a:picLocks noChangeAspect="1"/>
          </p:cNvPicPr>
          <p:nvPr/>
        </p:nvPicPr>
        <p:blipFill>
          <a:blip r:embed="rId9"/>
          <a:stretch>
            <a:fillRect/>
          </a:stretch>
        </p:blipFill>
        <p:spPr>
          <a:xfrm>
            <a:off x="4100391" y="3251183"/>
            <a:ext cx="1207630" cy="3054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D968D900-A86A-45DD-A6AC-986F614F9177}"/>
              </a:ext>
            </a:extLst>
          </p:cNvPr>
          <p:cNvPicPr>
            <a:picLocks noChangeAspect="1"/>
          </p:cNvPicPr>
          <p:nvPr/>
        </p:nvPicPr>
        <p:blipFill rotWithShape="1">
          <a:blip r:embed="rId10"/>
          <a:srcRect l="20581" r="15323"/>
          <a:stretch/>
        </p:blipFill>
        <p:spPr>
          <a:xfrm>
            <a:off x="8481308" y="1281596"/>
            <a:ext cx="1169098" cy="2933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387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E624-AFBF-4CB2-B5B0-26A4CFE3FE95}"/>
              </a:ext>
            </a:extLst>
          </p:cNvPr>
          <p:cNvSpPr>
            <a:spLocks noGrp="1"/>
          </p:cNvSpPr>
          <p:nvPr>
            <p:ph type="title"/>
          </p:nvPr>
        </p:nvSpPr>
        <p:spPr/>
        <p:txBody>
          <a:bodyPr>
            <a:normAutofit/>
          </a:bodyPr>
          <a:lstStyle/>
          <a:p>
            <a:pPr algn="ctr"/>
            <a:r>
              <a:rPr lang="en-US" sz="6600" dirty="0">
                <a:latin typeface="Playbill" panose="040506030A0602020202" pitchFamily="82" charset="0"/>
              </a:rPr>
              <a:t>Dress Code – Formal Attire</a:t>
            </a:r>
          </a:p>
        </p:txBody>
      </p:sp>
      <p:sp>
        <p:nvSpPr>
          <p:cNvPr id="3" name="Content Placeholder 2">
            <a:extLst>
              <a:ext uri="{FF2B5EF4-FFF2-40B4-BE49-F238E27FC236}">
                <a16:creationId xmlns:a16="http://schemas.microsoft.com/office/drawing/2014/main" id="{14C2118E-A2DC-4E14-900F-37B8B47C8ED1}"/>
              </a:ext>
            </a:extLst>
          </p:cNvPr>
          <p:cNvSpPr>
            <a:spLocks noGrp="1"/>
          </p:cNvSpPr>
          <p:nvPr>
            <p:ph idx="1"/>
          </p:nvPr>
        </p:nvSpPr>
        <p:spPr/>
        <p:txBody>
          <a:bodyPr/>
          <a:lstStyle/>
          <a:p>
            <a:pPr marL="0" indent="0">
              <a:buNone/>
            </a:pPr>
            <a:r>
              <a:rPr lang="en-US" dirty="0">
                <a:latin typeface="Rockwell" panose="02060603020205020403" pitchFamily="18" charset="0"/>
              </a:rPr>
              <a:t>For girls, dresses and attire that reflect modesty are required. Each year, the most difficult task for administrators is the determination of modesty for girls. Traditional interpretations are often at odds with fashion and cultural trends. </a:t>
            </a:r>
          </a:p>
          <a:p>
            <a:pPr marL="0" indent="0">
              <a:buNone/>
            </a:pPr>
            <a:endParaRPr lang="en-US" dirty="0">
              <a:latin typeface="Rockwell" panose="02060603020205020403" pitchFamily="18" charset="0"/>
            </a:endParaRPr>
          </a:p>
          <a:p>
            <a:pPr marL="0" indent="0">
              <a:buNone/>
            </a:pPr>
            <a:r>
              <a:rPr lang="en-US" dirty="0">
                <a:latin typeface="Rockwell" panose="02060603020205020403" pitchFamily="18" charset="0"/>
              </a:rPr>
              <a:t>Following the guidelines put into place can prevent from making one feel uncomfortable because they have been asked to modify their attire. </a:t>
            </a:r>
          </a:p>
        </p:txBody>
      </p:sp>
    </p:spTree>
    <p:extLst>
      <p:ext uri="{BB962C8B-B14F-4D97-AF65-F5344CB8AC3E}">
        <p14:creationId xmlns:p14="http://schemas.microsoft.com/office/powerpoint/2010/main" val="1764084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144588"/>
          </a:xfrm>
        </p:spPr>
        <p:txBody>
          <a:bodyPr>
            <a:normAutofit/>
          </a:bodyPr>
          <a:lstStyle/>
          <a:p>
            <a:pPr algn="ctr"/>
            <a:r>
              <a:rPr lang="en-US" sz="3200" dirty="0">
                <a:latin typeface="Rockwell" panose="02060603020205020403" pitchFamily="18" charset="0"/>
              </a:rPr>
              <a:t>Inappropriate Dresses</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ED28A4BA-34E5-483C-9BB6-AE5A8BE9633C}"/>
              </a:ext>
            </a:extLst>
          </p:cNvPr>
          <p:cNvSpPr txBox="1"/>
          <p:nvPr/>
        </p:nvSpPr>
        <p:spPr>
          <a:xfrm>
            <a:off x="3539483" y="1244118"/>
            <a:ext cx="5070143" cy="523220"/>
          </a:xfrm>
          <a:prstGeom prst="rect">
            <a:avLst/>
          </a:prstGeom>
          <a:noFill/>
        </p:spPr>
        <p:txBody>
          <a:bodyPr wrap="square" rtlCol="0">
            <a:spAutoFit/>
          </a:bodyPr>
          <a:lstStyle/>
          <a:p>
            <a:pPr algn="ctr"/>
            <a:r>
              <a:rPr lang="en-US" sz="2800" b="1" dirty="0">
                <a:solidFill>
                  <a:srgbClr val="FF0000"/>
                </a:solidFill>
              </a:rPr>
              <a:t>Too tight = NO!</a:t>
            </a:r>
          </a:p>
        </p:txBody>
      </p:sp>
      <p:pic>
        <p:nvPicPr>
          <p:cNvPr id="11" name="Picture 10">
            <a:extLst>
              <a:ext uri="{FF2B5EF4-FFF2-40B4-BE49-F238E27FC236}">
                <a16:creationId xmlns:a16="http://schemas.microsoft.com/office/drawing/2014/main" id="{BA3A47D3-0D37-4023-9277-4006C5F87078}"/>
              </a:ext>
            </a:extLst>
          </p:cNvPr>
          <p:cNvPicPr>
            <a:picLocks noChangeAspect="1"/>
          </p:cNvPicPr>
          <p:nvPr/>
        </p:nvPicPr>
        <p:blipFill>
          <a:blip r:embed="rId2"/>
          <a:stretch>
            <a:fillRect/>
          </a:stretch>
        </p:blipFill>
        <p:spPr>
          <a:xfrm>
            <a:off x="301559" y="1005971"/>
            <a:ext cx="2106187" cy="4718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1F35EC15-2B1C-4D1C-BC00-23EFB9C19712}"/>
              </a:ext>
            </a:extLst>
          </p:cNvPr>
          <p:cNvPicPr>
            <a:picLocks noChangeAspect="1"/>
          </p:cNvPicPr>
          <p:nvPr/>
        </p:nvPicPr>
        <p:blipFill>
          <a:blip r:embed="rId3"/>
          <a:stretch>
            <a:fillRect/>
          </a:stretch>
        </p:blipFill>
        <p:spPr>
          <a:xfrm>
            <a:off x="5342664" y="2209903"/>
            <a:ext cx="1725036" cy="4540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18668160-0BF7-44EE-977A-A56DCAB3886F}"/>
              </a:ext>
            </a:extLst>
          </p:cNvPr>
          <p:cNvPicPr>
            <a:picLocks noChangeAspect="1"/>
          </p:cNvPicPr>
          <p:nvPr/>
        </p:nvPicPr>
        <p:blipFill>
          <a:blip r:embed="rId4"/>
          <a:stretch>
            <a:fillRect/>
          </a:stretch>
        </p:blipFill>
        <p:spPr>
          <a:xfrm>
            <a:off x="10130958" y="995946"/>
            <a:ext cx="1868665" cy="4738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A0F74696-836A-47F5-8A01-C4CA93186B19}"/>
              </a:ext>
            </a:extLst>
          </p:cNvPr>
          <p:cNvPicPr>
            <a:picLocks noChangeAspect="1"/>
          </p:cNvPicPr>
          <p:nvPr/>
        </p:nvPicPr>
        <p:blipFill>
          <a:blip r:embed="rId5"/>
          <a:stretch>
            <a:fillRect/>
          </a:stretch>
        </p:blipFill>
        <p:spPr>
          <a:xfrm>
            <a:off x="7854428" y="1622870"/>
            <a:ext cx="2037253" cy="474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B1131EE3-8AAD-4D82-8D39-DF1BB7DD16B8}"/>
              </a:ext>
            </a:extLst>
          </p:cNvPr>
          <p:cNvPicPr>
            <a:picLocks noChangeAspect="1"/>
          </p:cNvPicPr>
          <p:nvPr/>
        </p:nvPicPr>
        <p:blipFill rotWithShape="1">
          <a:blip r:embed="rId6"/>
          <a:srcRect l="23539" r="15305"/>
          <a:stretch/>
        </p:blipFill>
        <p:spPr>
          <a:xfrm>
            <a:off x="2892357" y="1709424"/>
            <a:ext cx="1820767" cy="4790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19745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726210" y="315448"/>
            <a:ext cx="10515600" cy="877811"/>
          </a:xfrm>
        </p:spPr>
        <p:txBody>
          <a:bodyPr>
            <a:normAutofit/>
          </a:bodyPr>
          <a:lstStyle/>
          <a:p>
            <a:pPr algn="ctr"/>
            <a:r>
              <a:rPr lang="en-US" sz="3200" dirty="0">
                <a:latin typeface="Rockwell" panose="02060603020205020403" pitchFamily="18" charset="0"/>
              </a:rPr>
              <a:t>No bare or sheer midriffs or cutouts. </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a:xfrm>
            <a:off x="660779" y="3265464"/>
            <a:ext cx="10515600" cy="2760023"/>
          </a:xfrm>
        </p:spPr>
        <p:txBody>
          <a:bodyPr/>
          <a:lstStyle/>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6CF50EF2-DAD5-43C6-BA82-707BB08B0623}"/>
              </a:ext>
            </a:extLst>
          </p:cNvPr>
          <p:cNvSpPr txBox="1"/>
          <p:nvPr/>
        </p:nvSpPr>
        <p:spPr>
          <a:xfrm>
            <a:off x="771728" y="1533371"/>
            <a:ext cx="10914433"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Two-piece dresses must overlap, even when arms are raised. </a:t>
            </a:r>
          </a:p>
          <a:p>
            <a:pPr marL="457200" indent="-457200">
              <a:buFont typeface="Arial" panose="020B0604020202020204" pitchFamily="34" charset="0"/>
              <a:buChar char="•"/>
            </a:pPr>
            <a:r>
              <a:rPr lang="en-US" sz="2800" dirty="0"/>
              <a:t>No cutouts are permitted. </a:t>
            </a:r>
          </a:p>
          <a:p>
            <a:pPr marL="457200" indent="-457200">
              <a:buFont typeface="Arial" panose="020B0604020202020204" pitchFamily="34" charset="0"/>
              <a:buChar char="•"/>
            </a:pPr>
            <a:r>
              <a:rPr lang="en-US" sz="2800" dirty="0"/>
              <a:t>No nude colored inserts, which give the illusion of skin showing where it should not be. </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314803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38161-DA45-49BB-9BA1-C228C1A3444A}"/>
              </a:ext>
            </a:extLst>
          </p:cNvPr>
          <p:cNvPicPr>
            <a:picLocks noChangeAspect="1"/>
          </p:cNvPicPr>
          <p:nvPr/>
        </p:nvPicPr>
        <p:blipFill>
          <a:blip r:embed="rId2"/>
          <a:stretch>
            <a:fillRect/>
          </a:stretch>
        </p:blipFill>
        <p:spPr>
          <a:xfrm>
            <a:off x="215389" y="173590"/>
            <a:ext cx="1283075" cy="3254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DBFFD8-0C0D-4A01-A466-36A5DBA500A9}"/>
              </a:ext>
            </a:extLst>
          </p:cNvPr>
          <p:cNvPicPr>
            <a:picLocks noChangeAspect="1"/>
          </p:cNvPicPr>
          <p:nvPr/>
        </p:nvPicPr>
        <p:blipFill>
          <a:blip r:embed="rId3"/>
          <a:stretch>
            <a:fillRect/>
          </a:stretch>
        </p:blipFill>
        <p:spPr>
          <a:xfrm>
            <a:off x="1957038" y="2089457"/>
            <a:ext cx="1562911" cy="3989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252EC8E-CDE9-44C5-8DF3-F6EB9F0B9C92}"/>
              </a:ext>
            </a:extLst>
          </p:cNvPr>
          <p:cNvPicPr>
            <a:picLocks noChangeAspect="1"/>
          </p:cNvPicPr>
          <p:nvPr/>
        </p:nvPicPr>
        <p:blipFill>
          <a:blip r:embed="rId4"/>
          <a:stretch>
            <a:fillRect/>
          </a:stretch>
        </p:blipFill>
        <p:spPr>
          <a:xfrm>
            <a:off x="269413" y="3513794"/>
            <a:ext cx="1428482" cy="3194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8F50A9E2-44AA-4882-91AF-CC846E9BAAC3}"/>
              </a:ext>
            </a:extLst>
          </p:cNvPr>
          <p:cNvPicPr>
            <a:picLocks noChangeAspect="1"/>
          </p:cNvPicPr>
          <p:nvPr/>
        </p:nvPicPr>
        <p:blipFill rotWithShape="1">
          <a:blip r:embed="rId5"/>
          <a:srcRect l="10764" r="9936"/>
          <a:stretch/>
        </p:blipFill>
        <p:spPr>
          <a:xfrm>
            <a:off x="4237566" y="3437244"/>
            <a:ext cx="1364088" cy="3235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8E4F1A3-3243-4974-8301-80C4B8FC1AAC}"/>
              </a:ext>
            </a:extLst>
          </p:cNvPr>
          <p:cNvPicPr>
            <a:picLocks noChangeAspect="1"/>
          </p:cNvPicPr>
          <p:nvPr/>
        </p:nvPicPr>
        <p:blipFill>
          <a:blip r:embed="rId6"/>
          <a:stretch>
            <a:fillRect/>
          </a:stretch>
        </p:blipFill>
        <p:spPr>
          <a:xfrm>
            <a:off x="4049274" y="1562532"/>
            <a:ext cx="1468019" cy="1810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8859C21D-63BC-4AB1-9D44-1342737E7674}"/>
              </a:ext>
            </a:extLst>
          </p:cNvPr>
          <p:cNvPicPr>
            <a:picLocks noChangeAspect="1"/>
          </p:cNvPicPr>
          <p:nvPr/>
        </p:nvPicPr>
        <p:blipFill rotWithShape="1">
          <a:blip r:embed="rId7"/>
          <a:srcRect b="20737"/>
          <a:stretch/>
        </p:blipFill>
        <p:spPr>
          <a:xfrm>
            <a:off x="6904479" y="1268452"/>
            <a:ext cx="1392442" cy="21011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ED2A7ADD-F3E0-42AA-99EF-B295EFF4C45E}"/>
              </a:ext>
            </a:extLst>
          </p:cNvPr>
          <p:cNvPicPr>
            <a:picLocks noChangeAspect="1"/>
          </p:cNvPicPr>
          <p:nvPr/>
        </p:nvPicPr>
        <p:blipFill>
          <a:blip r:embed="rId8"/>
          <a:stretch>
            <a:fillRect/>
          </a:stretch>
        </p:blipFill>
        <p:spPr>
          <a:xfrm>
            <a:off x="515270" y="-272886"/>
            <a:ext cx="10516511" cy="1146147"/>
          </a:xfrm>
          <a:prstGeom prst="rect">
            <a:avLst/>
          </a:prstGeom>
        </p:spPr>
      </p:pic>
      <p:sp>
        <p:nvSpPr>
          <p:cNvPr id="16" name="TextBox 15">
            <a:extLst>
              <a:ext uri="{FF2B5EF4-FFF2-40B4-BE49-F238E27FC236}">
                <a16:creationId xmlns:a16="http://schemas.microsoft.com/office/drawing/2014/main" id="{93E06B8F-5861-44B0-A7D6-69E41DE48B66}"/>
              </a:ext>
            </a:extLst>
          </p:cNvPr>
          <p:cNvSpPr txBox="1"/>
          <p:nvPr/>
        </p:nvSpPr>
        <p:spPr>
          <a:xfrm>
            <a:off x="2136865" y="1322297"/>
            <a:ext cx="1562911" cy="646331"/>
          </a:xfrm>
          <a:prstGeom prst="rect">
            <a:avLst/>
          </a:prstGeom>
          <a:noFill/>
        </p:spPr>
        <p:txBody>
          <a:bodyPr wrap="square" rtlCol="0">
            <a:spAutoFit/>
          </a:bodyPr>
          <a:lstStyle/>
          <a:p>
            <a:r>
              <a:rPr lang="en-US" b="1" dirty="0">
                <a:solidFill>
                  <a:srgbClr val="FF0000"/>
                </a:solidFill>
              </a:rPr>
              <a:t>Bare Midriff = NO!</a:t>
            </a:r>
          </a:p>
        </p:txBody>
      </p:sp>
      <p:sp>
        <p:nvSpPr>
          <p:cNvPr id="19" name="TextBox 18">
            <a:extLst>
              <a:ext uri="{FF2B5EF4-FFF2-40B4-BE49-F238E27FC236}">
                <a16:creationId xmlns:a16="http://schemas.microsoft.com/office/drawing/2014/main" id="{0056B992-1BAC-411A-B59C-EB7F4FE18212}"/>
              </a:ext>
            </a:extLst>
          </p:cNvPr>
          <p:cNvSpPr txBox="1"/>
          <p:nvPr/>
        </p:nvSpPr>
        <p:spPr>
          <a:xfrm>
            <a:off x="5645486" y="3204152"/>
            <a:ext cx="1562911" cy="646331"/>
          </a:xfrm>
          <a:prstGeom prst="rect">
            <a:avLst/>
          </a:prstGeom>
          <a:noFill/>
        </p:spPr>
        <p:txBody>
          <a:bodyPr wrap="square" rtlCol="0">
            <a:spAutoFit/>
          </a:bodyPr>
          <a:lstStyle/>
          <a:p>
            <a:pPr algn="ctr"/>
            <a:r>
              <a:rPr lang="en-US" b="1" dirty="0">
                <a:solidFill>
                  <a:srgbClr val="FF0000"/>
                </a:solidFill>
              </a:rPr>
              <a:t>Cut-outs = NO!</a:t>
            </a:r>
          </a:p>
        </p:txBody>
      </p:sp>
      <p:cxnSp>
        <p:nvCxnSpPr>
          <p:cNvPr id="21" name="Straight Arrow Connector 20">
            <a:extLst>
              <a:ext uri="{FF2B5EF4-FFF2-40B4-BE49-F238E27FC236}">
                <a16:creationId xmlns:a16="http://schemas.microsoft.com/office/drawing/2014/main" id="{46270CE3-DF9C-48FE-A5C5-2803101288D1}"/>
              </a:ext>
            </a:extLst>
          </p:cNvPr>
          <p:cNvCxnSpPr/>
          <p:nvPr/>
        </p:nvCxnSpPr>
        <p:spPr>
          <a:xfrm flipH="1">
            <a:off x="5066578" y="2526427"/>
            <a:ext cx="901430" cy="5049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31C0C0-FC0C-4EFB-AA49-C29CD143A13F}"/>
              </a:ext>
            </a:extLst>
          </p:cNvPr>
          <p:cNvCxnSpPr>
            <a:cxnSpLocks/>
          </p:cNvCxnSpPr>
          <p:nvPr/>
        </p:nvCxnSpPr>
        <p:spPr>
          <a:xfrm flipH="1" flipV="1">
            <a:off x="4971591" y="4438438"/>
            <a:ext cx="1014598" cy="7099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C87D028-1CCE-47D4-83E9-69D80FEC4E17}"/>
              </a:ext>
            </a:extLst>
          </p:cNvPr>
          <p:cNvCxnSpPr>
            <a:cxnSpLocks/>
          </p:cNvCxnSpPr>
          <p:nvPr/>
        </p:nvCxnSpPr>
        <p:spPr>
          <a:xfrm>
            <a:off x="6569388" y="2473695"/>
            <a:ext cx="947931" cy="2010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5523357-22FC-4CCF-BCA9-3659E35DD924}"/>
              </a:ext>
            </a:extLst>
          </p:cNvPr>
          <p:cNvPicPr>
            <a:picLocks noChangeAspect="1"/>
          </p:cNvPicPr>
          <p:nvPr/>
        </p:nvPicPr>
        <p:blipFill>
          <a:blip r:embed="rId9"/>
          <a:stretch>
            <a:fillRect/>
          </a:stretch>
        </p:blipFill>
        <p:spPr>
          <a:xfrm>
            <a:off x="6859930" y="3664284"/>
            <a:ext cx="1577187" cy="2361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Picture 39">
            <a:extLst>
              <a:ext uri="{FF2B5EF4-FFF2-40B4-BE49-F238E27FC236}">
                <a16:creationId xmlns:a16="http://schemas.microsoft.com/office/drawing/2014/main" id="{AF0CE5EB-8152-4F3E-AF2A-BFFD3248894A}"/>
              </a:ext>
            </a:extLst>
          </p:cNvPr>
          <p:cNvPicPr>
            <a:picLocks noChangeAspect="1"/>
          </p:cNvPicPr>
          <p:nvPr/>
        </p:nvPicPr>
        <p:blipFill>
          <a:blip r:embed="rId10"/>
          <a:stretch>
            <a:fillRect/>
          </a:stretch>
        </p:blipFill>
        <p:spPr>
          <a:xfrm>
            <a:off x="8995916" y="1562881"/>
            <a:ext cx="2993971" cy="4817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TextBox 32">
            <a:extLst>
              <a:ext uri="{FF2B5EF4-FFF2-40B4-BE49-F238E27FC236}">
                <a16:creationId xmlns:a16="http://schemas.microsoft.com/office/drawing/2014/main" id="{5A020D95-FB66-4E2E-8A79-43BEE5862AF4}"/>
              </a:ext>
            </a:extLst>
          </p:cNvPr>
          <p:cNvSpPr txBox="1"/>
          <p:nvPr/>
        </p:nvSpPr>
        <p:spPr>
          <a:xfrm>
            <a:off x="9538801" y="804763"/>
            <a:ext cx="1409919" cy="646331"/>
          </a:xfrm>
          <a:prstGeom prst="rect">
            <a:avLst/>
          </a:prstGeom>
          <a:noFill/>
        </p:spPr>
        <p:txBody>
          <a:bodyPr wrap="square" rtlCol="0">
            <a:spAutoFit/>
          </a:bodyPr>
          <a:lstStyle/>
          <a:p>
            <a:r>
              <a:rPr lang="en-US" b="1" dirty="0">
                <a:solidFill>
                  <a:srgbClr val="FF0000"/>
                </a:solidFill>
              </a:rPr>
              <a:t>Nude insets = NO!</a:t>
            </a:r>
          </a:p>
        </p:txBody>
      </p:sp>
      <p:cxnSp>
        <p:nvCxnSpPr>
          <p:cNvPr id="35" name="Straight Arrow Connector 34">
            <a:extLst>
              <a:ext uri="{FF2B5EF4-FFF2-40B4-BE49-F238E27FC236}">
                <a16:creationId xmlns:a16="http://schemas.microsoft.com/office/drawing/2014/main" id="{5F458596-BCD8-4A81-9002-9DE450DD78ED}"/>
              </a:ext>
            </a:extLst>
          </p:cNvPr>
          <p:cNvCxnSpPr>
            <a:cxnSpLocks/>
          </p:cNvCxnSpPr>
          <p:nvPr/>
        </p:nvCxnSpPr>
        <p:spPr>
          <a:xfrm>
            <a:off x="9712172" y="1910518"/>
            <a:ext cx="704604" cy="6208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9CA490-E192-4936-92DD-B49D41D156E9}"/>
              </a:ext>
            </a:extLst>
          </p:cNvPr>
          <p:cNvCxnSpPr>
            <a:cxnSpLocks/>
          </p:cNvCxnSpPr>
          <p:nvPr/>
        </p:nvCxnSpPr>
        <p:spPr>
          <a:xfrm flipH="1">
            <a:off x="10830037" y="2133028"/>
            <a:ext cx="721650" cy="554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AF4FF44-AAD3-467B-B5DF-2350D0E4E07C}"/>
              </a:ext>
            </a:extLst>
          </p:cNvPr>
          <p:cNvCxnSpPr>
            <a:cxnSpLocks/>
          </p:cNvCxnSpPr>
          <p:nvPr/>
        </p:nvCxnSpPr>
        <p:spPr>
          <a:xfrm flipV="1">
            <a:off x="6769597" y="5220783"/>
            <a:ext cx="739377" cy="4899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44B14B2-1DA0-4AD6-AAA7-D34338B71316}"/>
              </a:ext>
            </a:extLst>
          </p:cNvPr>
          <p:cNvCxnSpPr/>
          <p:nvPr/>
        </p:nvCxnSpPr>
        <p:spPr>
          <a:xfrm flipH="1" flipV="1">
            <a:off x="7888406" y="5404513"/>
            <a:ext cx="791570" cy="621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883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84510D-D209-445C-B0E9-4A24893B8BF9}"/>
              </a:ext>
            </a:extLst>
          </p:cNvPr>
          <p:cNvPicPr>
            <a:picLocks noChangeAspect="1"/>
          </p:cNvPicPr>
          <p:nvPr/>
        </p:nvPicPr>
        <p:blipFill rotWithShape="1">
          <a:blip r:embed="rId2"/>
          <a:srcRect l="19908" r="15454"/>
          <a:stretch/>
        </p:blipFill>
        <p:spPr>
          <a:xfrm>
            <a:off x="310613" y="1527067"/>
            <a:ext cx="1670090" cy="5056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BBC8D5CD-73C8-466B-8297-C0D38C9480CE}"/>
              </a:ext>
            </a:extLst>
          </p:cNvPr>
          <p:cNvPicPr>
            <a:picLocks noChangeAspect="1"/>
          </p:cNvPicPr>
          <p:nvPr/>
        </p:nvPicPr>
        <p:blipFill rotWithShape="1">
          <a:blip r:embed="rId3"/>
          <a:srcRect l="8753" r="12925"/>
          <a:stretch/>
        </p:blipFill>
        <p:spPr>
          <a:xfrm>
            <a:off x="5003754" y="1454426"/>
            <a:ext cx="1948278" cy="4992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ED5B1226-3C02-4902-82B0-A5F25A50C122}"/>
              </a:ext>
            </a:extLst>
          </p:cNvPr>
          <p:cNvPicPr>
            <a:picLocks noChangeAspect="1"/>
          </p:cNvPicPr>
          <p:nvPr/>
        </p:nvPicPr>
        <p:blipFill rotWithShape="1">
          <a:blip r:embed="rId4"/>
          <a:srcRect l="8872" r="15388"/>
          <a:stretch/>
        </p:blipFill>
        <p:spPr>
          <a:xfrm>
            <a:off x="2302246" y="1458815"/>
            <a:ext cx="2343867" cy="4983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ED2A7ADD-F3E0-42AA-99EF-B295EFF4C45E}"/>
              </a:ext>
            </a:extLst>
          </p:cNvPr>
          <p:cNvPicPr>
            <a:picLocks noChangeAspect="1"/>
          </p:cNvPicPr>
          <p:nvPr/>
        </p:nvPicPr>
        <p:blipFill>
          <a:blip r:embed="rId5"/>
          <a:stretch>
            <a:fillRect/>
          </a:stretch>
        </p:blipFill>
        <p:spPr>
          <a:xfrm>
            <a:off x="518137" y="-53821"/>
            <a:ext cx="10516511" cy="1146147"/>
          </a:xfrm>
          <a:prstGeom prst="rect">
            <a:avLst/>
          </a:prstGeom>
        </p:spPr>
      </p:pic>
      <p:pic>
        <p:nvPicPr>
          <p:cNvPr id="2" name="Picture 1">
            <a:extLst>
              <a:ext uri="{FF2B5EF4-FFF2-40B4-BE49-F238E27FC236}">
                <a16:creationId xmlns:a16="http://schemas.microsoft.com/office/drawing/2014/main" id="{23F1E2CA-FCBE-424D-9FC5-18F340CD5CB5}"/>
              </a:ext>
            </a:extLst>
          </p:cNvPr>
          <p:cNvPicPr>
            <a:picLocks noChangeAspect="1"/>
          </p:cNvPicPr>
          <p:nvPr/>
        </p:nvPicPr>
        <p:blipFill rotWithShape="1">
          <a:blip r:embed="rId6"/>
          <a:srcRect l="16514" t="1369" r="17983" b="-1369"/>
          <a:stretch/>
        </p:blipFill>
        <p:spPr>
          <a:xfrm>
            <a:off x="7311525" y="1458815"/>
            <a:ext cx="2029839" cy="4983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033AA9FE-0682-4B12-945B-7AAEAD9623C5}"/>
              </a:ext>
            </a:extLst>
          </p:cNvPr>
          <p:cNvPicPr>
            <a:picLocks noChangeAspect="1"/>
          </p:cNvPicPr>
          <p:nvPr/>
        </p:nvPicPr>
        <p:blipFill rotWithShape="1">
          <a:blip r:embed="rId7"/>
          <a:srcRect l="17837" r="6334"/>
          <a:stretch/>
        </p:blipFill>
        <p:spPr>
          <a:xfrm>
            <a:off x="9773118" y="1458815"/>
            <a:ext cx="1916285" cy="49132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8B68B04-7C17-43A0-A8FB-BE1ABF9A8073}"/>
              </a:ext>
            </a:extLst>
          </p:cNvPr>
          <p:cNvSpPr txBox="1"/>
          <p:nvPr/>
        </p:nvSpPr>
        <p:spPr>
          <a:xfrm>
            <a:off x="2228133" y="922692"/>
            <a:ext cx="6796391" cy="369332"/>
          </a:xfrm>
          <a:prstGeom prst="rect">
            <a:avLst/>
          </a:prstGeom>
          <a:noFill/>
        </p:spPr>
        <p:txBody>
          <a:bodyPr wrap="square" rtlCol="0">
            <a:spAutoFit/>
          </a:bodyPr>
          <a:lstStyle/>
          <a:p>
            <a:pPr algn="ctr"/>
            <a:r>
              <a:rPr lang="en-US" b="1" dirty="0">
                <a:solidFill>
                  <a:srgbClr val="FF0000"/>
                </a:solidFill>
              </a:rPr>
              <a:t>Sheer Midriff or Sheer Cutouts = NO!</a:t>
            </a:r>
          </a:p>
        </p:txBody>
      </p:sp>
    </p:spTree>
    <p:extLst>
      <p:ext uri="{BB962C8B-B14F-4D97-AF65-F5344CB8AC3E}">
        <p14:creationId xmlns:p14="http://schemas.microsoft.com/office/powerpoint/2010/main" val="1111043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5039-C207-41D4-A5B8-02678F6FEADD}"/>
              </a:ext>
            </a:extLst>
          </p:cNvPr>
          <p:cNvSpPr>
            <a:spLocks noGrp="1"/>
          </p:cNvSpPr>
          <p:nvPr>
            <p:ph type="title"/>
          </p:nvPr>
        </p:nvSpPr>
        <p:spPr>
          <a:xfrm>
            <a:off x="4310164" y="1326204"/>
            <a:ext cx="3383604" cy="1325563"/>
          </a:xfrm>
        </p:spPr>
        <p:txBody>
          <a:bodyPr>
            <a:normAutofit/>
          </a:bodyPr>
          <a:lstStyle/>
          <a:p>
            <a:r>
              <a:rPr lang="en-US" sz="6000" b="1" dirty="0">
                <a:latin typeface="Edwardian Script ITC" panose="030303020407070D0804" pitchFamily="66" charset="0"/>
              </a:rPr>
              <a:t>Have Fun!</a:t>
            </a:r>
          </a:p>
        </p:txBody>
      </p:sp>
      <p:sp>
        <p:nvSpPr>
          <p:cNvPr id="3" name="Title 1">
            <a:extLst>
              <a:ext uri="{FF2B5EF4-FFF2-40B4-BE49-F238E27FC236}">
                <a16:creationId xmlns:a16="http://schemas.microsoft.com/office/drawing/2014/main" id="{40D53DDE-143C-42E7-B417-4920313C6A35}"/>
              </a:ext>
            </a:extLst>
          </p:cNvPr>
          <p:cNvSpPr txBox="1">
            <a:spLocks/>
          </p:cNvSpPr>
          <p:nvPr/>
        </p:nvSpPr>
        <p:spPr>
          <a:xfrm>
            <a:off x="3060970" y="2651767"/>
            <a:ext cx="588199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Edwardian Script ITC" panose="030303020407070D0804" pitchFamily="66" charset="0"/>
              </a:rPr>
              <a:t>Show Your Personal Style</a:t>
            </a:r>
          </a:p>
        </p:txBody>
      </p:sp>
      <p:sp>
        <p:nvSpPr>
          <p:cNvPr id="4" name="Title 1">
            <a:extLst>
              <a:ext uri="{FF2B5EF4-FFF2-40B4-BE49-F238E27FC236}">
                <a16:creationId xmlns:a16="http://schemas.microsoft.com/office/drawing/2014/main" id="{3F4E6A76-D52B-4A9B-A32B-8ADD5C424F38}"/>
              </a:ext>
            </a:extLst>
          </p:cNvPr>
          <p:cNvSpPr txBox="1">
            <a:spLocks/>
          </p:cNvSpPr>
          <p:nvPr/>
        </p:nvSpPr>
        <p:spPr>
          <a:xfrm>
            <a:off x="3349558" y="4068120"/>
            <a:ext cx="5881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Edwardian Script ITC" panose="030303020407070D0804" pitchFamily="66" charset="0"/>
              </a:rPr>
              <a:t>Make Good Choices!</a:t>
            </a:r>
          </a:p>
        </p:txBody>
      </p:sp>
    </p:spTree>
    <p:extLst>
      <p:ext uri="{BB962C8B-B14F-4D97-AF65-F5344CB8AC3E}">
        <p14:creationId xmlns:p14="http://schemas.microsoft.com/office/powerpoint/2010/main" val="115019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E624-AFBF-4CB2-B5B0-26A4CFE3FE95}"/>
              </a:ext>
            </a:extLst>
          </p:cNvPr>
          <p:cNvSpPr>
            <a:spLocks noGrp="1"/>
          </p:cNvSpPr>
          <p:nvPr>
            <p:ph type="title"/>
          </p:nvPr>
        </p:nvSpPr>
        <p:spPr>
          <a:xfrm>
            <a:off x="838200" y="112642"/>
            <a:ext cx="10515600" cy="1325563"/>
          </a:xfrm>
        </p:spPr>
        <p:txBody>
          <a:bodyPr>
            <a:normAutofit/>
          </a:bodyPr>
          <a:lstStyle/>
          <a:p>
            <a:pPr algn="ctr"/>
            <a:r>
              <a:rPr lang="en-US" sz="6600" dirty="0">
                <a:latin typeface="Playbill" panose="040506030A0602020202" pitchFamily="82" charset="0"/>
              </a:rPr>
              <a:t>Dress Code – Formal Attire</a:t>
            </a:r>
          </a:p>
        </p:txBody>
      </p:sp>
      <p:sp>
        <p:nvSpPr>
          <p:cNvPr id="3" name="Content Placeholder 2">
            <a:extLst>
              <a:ext uri="{FF2B5EF4-FFF2-40B4-BE49-F238E27FC236}">
                <a16:creationId xmlns:a16="http://schemas.microsoft.com/office/drawing/2014/main" id="{14C2118E-A2DC-4E14-900F-37B8B47C8ED1}"/>
              </a:ext>
            </a:extLst>
          </p:cNvPr>
          <p:cNvSpPr>
            <a:spLocks noGrp="1"/>
          </p:cNvSpPr>
          <p:nvPr>
            <p:ph idx="1"/>
          </p:nvPr>
        </p:nvSpPr>
        <p:spPr>
          <a:xfrm>
            <a:off x="838200" y="1438205"/>
            <a:ext cx="10515600" cy="5133192"/>
          </a:xfrm>
        </p:spPr>
        <p:txBody>
          <a:bodyPr>
            <a:normAutofit fontScale="92500" lnSpcReduction="10000"/>
          </a:bodyPr>
          <a:lstStyle/>
          <a:p>
            <a:pPr marL="0" indent="0">
              <a:buNone/>
            </a:pPr>
            <a:r>
              <a:rPr lang="en-US" dirty="0">
                <a:latin typeface="Rockwell" panose="02060603020205020403" pitchFamily="18" charset="0"/>
              </a:rPr>
              <a:t>Homecoming attire should reflect more of a formal family occasion rather than a night on the town or a at club.</a:t>
            </a:r>
          </a:p>
          <a:p>
            <a:pPr marL="0" indent="0">
              <a:buNone/>
            </a:pPr>
            <a:endParaRPr lang="en-US" dirty="0">
              <a:latin typeface="Rockwell" panose="02060603020205020403" pitchFamily="18" charset="0"/>
            </a:endParaRPr>
          </a:p>
          <a:p>
            <a:pPr marL="0" indent="0">
              <a:buNone/>
            </a:pPr>
            <a:r>
              <a:rPr lang="en-US" dirty="0">
                <a:latin typeface="Rockwell" panose="02060603020205020403" pitchFamily="18" charset="0"/>
              </a:rPr>
              <a:t>For boys, dress slacks, collared button-down shirts, and ties or bowties are expected. </a:t>
            </a:r>
          </a:p>
          <a:p>
            <a:pPr marL="0" indent="0">
              <a:buNone/>
            </a:pPr>
            <a:endParaRPr lang="en-US" dirty="0">
              <a:latin typeface="Rockwell" panose="02060603020205020403" pitchFamily="18" charset="0"/>
            </a:endParaRPr>
          </a:p>
          <a:p>
            <a:pPr marL="0" indent="0">
              <a:buNone/>
            </a:pPr>
            <a:r>
              <a:rPr lang="en-US" dirty="0">
                <a:latin typeface="Rockwell" panose="02060603020205020403" pitchFamily="18" charset="0"/>
              </a:rPr>
              <a:t>For girls, dresses are expected. Dresses that are strapless, too revealing, skin-tight or form-fitting, expose midriffs or cleavage, or are too short in length are not appropriate. </a:t>
            </a:r>
          </a:p>
          <a:p>
            <a:pPr marL="0" indent="0">
              <a:buNone/>
            </a:pPr>
            <a:endParaRPr lang="en-US" dirty="0">
              <a:latin typeface="Rockwell" panose="02060603020205020403" pitchFamily="18" charset="0"/>
            </a:endParaRPr>
          </a:p>
          <a:p>
            <a:pPr marL="0" indent="0">
              <a:buNone/>
            </a:pPr>
            <a:r>
              <a:rPr lang="en-US" dirty="0">
                <a:latin typeface="Rockwell" panose="02060603020205020403" pitchFamily="18" charset="0"/>
              </a:rPr>
              <a:t>Themed items such as cowboy boots and hats, bolo ties (boys), denim jackets and vests are permitted at the Homecoming Dinner and Reception. </a:t>
            </a:r>
          </a:p>
        </p:txBody>
      </p:sp>
    </p:spTree>
    <p:extLst>
      <p:ext uri="{BB962C8B-B14F-4D97-AF65-F5344CB8AC3E}">
        <p14:creationId xmlns:p14="http://schemas.microsoft.com/office/powerpoint/2010/main" val="276642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E624-AFBF-4CB2-B5B0-26A4CFE3FE95}"/>
              </a:ext>
            </a:extLst>
          </p:cNvPr>
          <p:cNvSpPr>
            <a:spLocks noGrp="1"/>
          </p:cNvSpPr>
          <p:nvPr>
            <p:ph type="title"/>
          </p:nvPr>
        </p:nvSpPr>
        <p:spPr/>
        <p:txBody>
          <a:bodyPr>
            <a:normAutofit/>
          </a:bodyPr>
          <a:lstStyle/>
          <a:p>
            <a:pPr algn="ctr"/>
            <a:r>
              <a:rPr lang="en-US" sz="6600" dirty="0">
                <a:latin typeface="Playbill" panose="040506030A0602020202" pitchFamily="82" charset="0"/>
              </a:rPr>
              <a:t>Dress Code – Formal Attire</a:t>
            </a:r>
          </a:p>
        </p:txBody>
      </p:sp>
      <p:sp>
        <p:nvSpPr>
          <p:cNvPr id="3" name="Content Placeholder 2">
            <a:extLst>
              <a:ext uri="{FF2B5EF4-FFF2-40B4-BE49-F238E27FC236}">
                <a16:creationId xmlns:a16="http://schemas.microsoft.com/office/drawing/2014/main" id="{14C2118E-A2DC-4E14-900F-37B8B47C8ED1}"/>
              </a:ext>
            </a:extLst>
          </p:cNvPr>
          <p:cNvSpPr>
            <a:spLocks noGrp="1"/>
          </p:cNvSpPr>
          <p:nvPr>
            <p:ph idx="1"/>
          </p:nvPr>
        </p:nvSpPr>
        <p:spPr/>
        <p:txBody>
          <a:bodyPr/>
          <a:lstStyle/>
          <a:p>
            <a:pPr marL="0" indent="0">
              <a:buNone/>
            </a:pPr>
            <a:r>
              <a:rPr lang="en-US" dirty="0">
                <a:latin typeface="Rockwell" panose="02060603020205020403" pitchFamily="18" charset="0"/>
              </a:rPr>
              <a:t>Modesty is admittedly a subjective interpretation, but one which we have the duty to uphold. Girls should therefore err on the side of modesty and formality. These guidelines should be referred to before choosing a dress for Homecoming. We expect nothing less than full cooperation from students and parents on this issue. </a:t>
            </a:r>
          </a:p>
        </p:txBody>
      </p:sp>
    </p:spTree>
    <p:extLst>
      <p:ext uri="{BB962C8B-B14F-4D97-AF65-F5344CB8AC3E}">
        <p14:creationId xmlns:p14="http://schemas.microsoft.com/office/powerpoint/2010/main" val="3687030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E624-AFBF-4CB2-B5B0-26A4CFE3FE95}"/>
              </a:ext>
            </a:extLst>
          </p:cNvPr>
          <p:cNvSpPr>
            <a:spLocks noGrp="1"/>
          </p:cNvSpPr>
          <p:nvPr>
            <p:ph type="title"/>
          </p:nvPr>
        </p:nvSpPr>
        <p:spPr>
          <a:xfrm>
            <a:off x="838200" y="-172814"/>
            <a:ext cx="10515600" cy="1325563"/>
          </a:xfrm>
        </p:spPr>
        <p:txBody>
          <a:bodyPr>
            <a:normAutofit/>
          </a:bodyPr>
          <a:lstStyle/>
          <a:p>
            <a:pPr algn="ctr"/>
            <a:r>
              <a:rPr lang="en-US" sz="6600" dirty="0">
                <a:latin typeface="Playbill" panose="040506030A0602020202" pitchFamily="82" charset="0"/>
              </a:rPr>
              <a:t>Specifics for Dresses</a:t>
            </a:r>
          </a:p>
        </p:txBody>
      </p:sp>
      <p:sp>
        <p:nvSpPr>
          <p:cNvPr id="3" name="Content Placeholder 2">
            <a:extLst>
              <a:ext uri="{FF2B5EF4-FFF2-40B4-BE49-F238E27FC236}">
                <a16:creationId xmlns:a16="http://schemas.microsoft.com/office/drawing/2014/main" id="{14C2118E-A2DC-4E14-900F-37B8B47C8ED1}"/>
              </a:ext>
            </a:extLst>
          </p:cNvPr>
          <p:cNvSpPr>
            <a:spLocks noGrp="1"/>
          </p:cNvSpPr>
          <p:nvPr>
            <p:ph idx="1"/>
          </p:nvPr>
        </p:nvSpPr>
        <p:spPr>
          <a:xfrm>
            <a:off x="838200" y="1050878"/>
            <a:ext cx="10515600" cy="5670643"/>
          </a:xfrm>
        </p:spPr>
        <p:txBody>
          <a:bodyPr>
            <a:normAutofit lnSpcReduction="10000"/>
          </a:bodyPr>
          <a:lstStyle/>
          <a:p>
            <a:r>
              <a:rPr lang="en-US" sz="2200" dirty="0"/>
              <a:t>All dresses must have straps. No strapless dresses are permitted. </a:t>
            </a:r>
          </a:p>
          <a:p>
            <a:r>
              <a:rPr lang="en-US" sz="2200" dirty="0"/>
              <a:t>Dresses must not be low-cut in the front. Be careful with scoop and sweetheart necklines!</a:t>
            </a:r>
          </a:p>
          <a:p>
            <a:pPr lvl="1"/>
            <a:r>
              <a:rPr lang="en-US" sz="2200" dirty="0"/>
              <a:t>NO plunging necklines or visible cleavage is permitted. </a:t>
            </a:r>
          </a:p>
          <a:p>
            <a:r>
              <a:rPr lang="en-US" sz="2200" dirty="0"/>
              <a:t>Dress backs may not be lower than the armpit.</a:t>
            </a:r>
          </a:p>
          <a:p>
            <a:pPr lvl="1"/>
            <a:r>
              <a:rPr lang="en-US" sz="2200" dirty="0"/>
              <a:t>Dresses with more open backs may be worn if covered by a shawl, shrug, vest, jacket, etc. that must remain in place throughout the entire evening. </a:t>
            </a:r>
          </a:p>
          <a:p>
            <a:r>
              <a:rPr lang="en-US" sz="2200" dirty="0"/>
              <a:t>The length of the dress must fall to the top of the knee while standing and while sitting. If a dress has a slit, it may rise no higher than the top of the knee (not above the knee) when standing AND when seated. </a:t>
            </a:r>
          </a:p>
          <a:p>
            <a:r>
              <a:rPr lang="en-US" sz="2200" dirty="0"/>
              <a:t>Dresses must fit but not be skin tight or too form fitting. </a:t>
            </a:r>
          </a:p>
          <a:p>
            <a:pPr lvl="1"/>
            <a:r>
              <a:rPr lang="en-US" sz="2200" dirty="0"/>
              <a:t>Appropriate undergarments should be worn based on the style of the dress. Foundation garments must not be visible while wearing the dress. </a:t>
            </a:r>
          </a:p>
          <a:p>
            <a:r>
              <a:rPr lang="en-US" sz="2200" dirty="0"/>
              <a:t>No bare or sheer midriffs or cutouts are permitted. </a:t>
            </a:r>
          </a:p>
          <a:p>
            <a:pPr lvl="1"/>
            <a:r>
              <a:rPr lang="en-US" sz="2200" dirty="0"/>
              <a:t>Two piece dresses must overlap, even when the arms are raised. </a:t>
            </a:r>
          </a:p>
          <a:p>
            <a:pPr lvl="1"/>
            <a:r>
              <a:rPr lang="en-US" sz="2200" dirty="0"/>
              <a:t>Nude colored inserts give the illusion of skin showing where it should not be and are not permitted. </a:t>
            </a:r>
          </a:p>
          <a:p>
            <a:pPr lvl="1"/>
            <a:endParaRPr lang="en-US" sz="1600" dirty="0">
              <a:latin typeface="Rockwell" panose="02060603020205020403" pitchFamily="18" charset="0"/>
            </a:endParaRPr>
          </a:p>
          <a:p>
            <a:endParaRPr lang="en-US" sz="2000" dirty="0">
              <a:latin typeface="Rockwell" panose="02060603020205020403" pitchFamily="18" charset="0"/>
            </a:endParaRPr>
          </a:p>
        </p:txBody>
      </p:sp>
    </p:spTree>
    <p:extLst>
      <p:ext uri="{BB962C8B-B14F-4D97-AF65-F5344CB8AC3E}">
        <p14:creationId xmlns:p14="http://schemas.microsoft.com/office/powerpoint/2010/main" val="397118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p:txBody>
          <a:bodyPr>
            <a:normAutofit/>
          </a:bodyPr>
          <a:lstStyle/>
          <a:p>
            <a:pPr algn="ctr"/>
            <a:r>
              <a:rPr lang="en-US" sz="3200" dirty="0">
                <a:latin typeface="Rockwell" panose="02060603020205020403" pitchFamily="18" charset="0"/>
              </a:rPr>
              <a:t>All dresses must have straps. </a:t>
            </a:r>
            <a:br>
              <a:rPr lang="en-US" sz="3200" dirty="0">
                <a:latin typeface="Rockwell" panose="02060603020205020403" pitchFamily="18" charset="0"/>
              </a:rPr>
            </a:br>
            <a:r>
              <a:rPr lang="en-US" sz="3200" dirty="0">
                <a:latin typeface="Rockwell" panose="02060603020205020403" pitchFamily="18" charset="0"/>
              </a:rPr>
              <a:t>No strapless dresses are permitted.</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p:txBody>
          <a:bodyPr/>
          <a:lstStyle/>
          <a:p>
            <a:pPr marL="0" indent="0">
              <a:buNone/>
            </a:pPr>
            <a:r>
              <a:rPr lang="en-US" dirty="0"/>
              <a:t>If your dress does not have a spot for your arm to pass through, it is considered strapless. </a:t>
            </a:r>
          </a:p>
          <a:p>
            <a:pPr marL="0" indent="0">
              <a:buNone/>
            </a:pPr>
            <a:endParaRPr lang="en-US" dirty="0"/>
          </a:p>
          <a:p>
            <a:pPr marL="0" indent="0">
              <a:buNone/>
            </a:pPr>
            <a:r>
              <a:rPr lang="en-US" dirty="0"/>
              <a:t>Halter-style dresses, spaghetti straps, off-the-shoulder are acceptable.</a:t>
            </a:r>
          </a:p>
        </p:txBody>
      </p:sp>
    </p:spTree>
    <p:extLst>
      <p:ext uri="{BB962C8B-B14F-4D97-AF65-F5344CB8AC3E}">
        <p14:creationId xmlns:p14="http://schemas.microsoft.com/office/powerpoint/2010/main" val="3547453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E624-AFBF-4CB2-B5B0-26A4CFE3FE95}"/>
              </a:ext>
            </a:extLst>
          </p:cNvPr>
          <p:cNvSpPr>
            <a:spLocks noGrp="1"/>
          </p:cNvSpPr>
          <p:nvPr>
            <p:ph type="title"/>
          </p:nvPr>
        </p:nvSpPr>
        <p:spPr>
          <a:xfrm>
            <a:off x="38442" y="380171"/>
            <a:ext cx="10515600" cy="798438"/>
          </a:xfrm>
        </p:spPr>
        <p:txBody>
          <a:bodyPr>
            <a:normAutofit fontScale="90000"/>
          </a:bodyPr>
          <a:lstStyle/>
          <a:p>
            <a:pPr algn="ctr"/>
            <a:r>
              <a:rPr lang="en-US" sz="6600" dirty="0">
                <a:latin typeface="Playbill" panose="040506030A0602020202" pitchFamily="82" charset="0"/>
              </a:rPr>
              <a:t>			Appropriate Dresses			</a:t>
            </a:r>
          </a:p>
        </p:txBody>
      </p:sp>
      <p:pic>
        <p:nvPicPr>
          <p:cNvPr id="4" name="Content Placeholder 3">
            <a:extLst>
              <a:ext uri="{FF2B5EF4-FFF2-40B4-BE49-F238E27FC236}">
                <a16:creationId xmlns:a16="http://schemas.microsoft.com/office/drawing/2014/main" id="{C7A691B9-F15A-441C-9E15-D139CB9A615F}"/>
              </a:ext>
            </a:extLst>
          </p:cNvPr>
          <p:cNvPicPr>
            <a:picLocks noGrp="1" noChangeAspect="1"/>
          </p:cNvPicPr>
          <p:nvPr>
            <p:ph idx="1"/>
          </p:nvPr>
        </p:nvPicPr>
        <p:blipFill rotWithShape="1">
          <a:blip r:embed="rId2"/>
          <a:srcRect l="19722" r="18668" b="50234"/>
          <a:stretch/>
        </p:blipFill>
        <p:spPr>
          <a:xfrm>
            <a:off x="254919" y="267605"/>
            <a:ext cx="1781270" cy="2397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A89B400-E309-4FBE-9187-A6BE4C8E868D}"/>
              </a:ext>
            </a:extLst>
          </p:cNvPr>
          <p:cNvPicPr>
            <a:picLocks noChangeAspect="1"/>
          </p:cNvPicPr>
          <p:nvPr/>
        </p:nvPicPr>
        <p:blipFill rotWithShape="1">
          <a:blip r:embed="rId3"/>
          <a:srcRect l="15720" b="46765"/>
          <a:stretch/>
        </p:blipFill>
        <p:spPr>
          <a:xfrm>
            <a:off x="10111254" y="3151412"/>
            <a:ext cx="1956536" cy="2612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54B75332-63FD-484B-9AF0-C626A9E22EB8}"/>
              </a:ext>
            </a:extLst>
          </p:cNvPr>
          <p:cNvPicPr>
            <a:picLocks noChangeAspect="1"/>
          </p:cNvPicPr>
          <p:nvPr/>
        </p:nvPicPr>
        <p:blipFill rotWithShape="1">
          <a:blip r:embed="rId4"/>
          <a:srcRect l="11329" r="10696" b="51526"/>
          <a:stretch/>
        </p:blipFill>
        <p:spPr>
          <a:xfrm>
            <a:off x="2326753" y="4457651"/>
            <a:ext cx="2128884" cy="220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BBB69C52-34D6-44E8-8B43-D4B9399FEBD3}"/>
              </a:ext>
            </a:extLst>
          </p:cNvPr>
          <p:cNvPicPr>
            <a:picLocks noChangeAspect="1"/>
          </p:cNvPicPr>
          <p:nvPr/>
        </p:nvPicPr>
        <p:blipFill rotWithShape="1">
          <a:blip r:embed="rId5"/>
          <a:srcRect l="27584" r="12504" b="44481"/>
          <a:stretch/>
        </p:blipFill>
        <p:spPr>
          <a:xfrm>
            <a:off x="9985451" y="112830"/>
            <a:ext cx="1951630" cy="2410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7376B563-AACD-443A-A069-DD100F555461}"/>
              </a:ext>
            </a:extLst>
          </p:cNvPr>
          <p:cNvPicPr>
            <a:picLocks noChangeAspect="1"/>
          </p:cNvPicPr>
          <p:nvPr/>
        </p:nvPicPr>
        <p:blipFill rotWithShape="1">
          <a:blip r:embed="rId6"/>
          <a:srcRect l="34767" r="35365" b="56993"/>
          <a:stretch/>
        </p:blipFill>
        <p:spPr>
          <a:xfrm>
            <a:off x="243405" y="3286318"/>
            <a:ext cx="1665153" cy="2397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8E25BEC1-5933-45B1-8C5D-DA49455DFF33}"/>
              </a:ext>
            </a:extLst>
          </p:cNvPr>
          <p:cNvPicPr>
            <a:picLocks noChangeAspect="1"/>
          </p:cNvPicPr>
          <p:nvPr/>
        </p:nvPicPr>
        <p:blipFill rotWithShape="1">
          <a:blip r:embed="rId7"/>
          <a:srcRect l="14597"/>
          <a:stretch/>
        </p:blipFill>
        <p:spPr>
          <a:xfrm>
            <a:off x="4873833" y="2139716"/>
            <a:ext cx="2369337" cy="4161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410F88AA-79BF-4728-AA28-191232EA86CE}"/>
              </a:ext>
            </a:extLst>
          </p:cNvPr>
          <p:cNvSpPr txBox="1"/>
          <p:nvPr/>
        </p:nvSpPr>
        <p:spPr>
          <a:xfrm>
            <a:off x="3450389" y="1184340"/>
            <a:ext cx="4401402" cy="523220"/>
          </a:xfrm>
          <a:prstGeom prst="rect">
            <a:avLst/>
          </a:prstGeom>
          <a:noFill/>
        </p:spPr>
        <p:txBody>
          <a:bodyPr wrap="square" rtlCol="0">
            <a:spAutoFit/>
          </a:bodyPr>
          <a:lstStyle/>
          <a:p>
            <a:r>
              <a:rPr lang="en-US" sz="2800" dirty="0">
                <a:solidFill>
                  <a:srgbClr val="FF0000"/>
                </a:solidFill>
              </a:rPr>
              <a:t>Straps and/or sleeves = YES!</a:t>
            </a:r>
          </a:p>
        </p:txBody>
      </p:sp>
      <p:pic>
        <p:nvPicPr>
          <p:cNvPr id="3" name="Picture 2">
            <a:extLst>
              <a:ext uri="{FF2B5EF4-FFF2-40B4-BE49-F238E27FC236}">
                <a16:creationId xmlns:a16="http://schemas.microsoft.com/office/drawing/2014/main" id="{451678E2-039A-4AC3-A692-CDC0BAF51DFF}"/>
              </a:ext>
            </a:extLst>
          </p:cNvPr>
          <p:cNvPicPr>
            <a:picLocks noChangeAspect="1"/>
          </p:cNvPicPr>
          <p:nvPr/>
        </p:nvPicPr>
        <p:blipFill rotWithShape="1">
          <a:blip r:embed="rId8"/>
          <a:srcRect l="15127" t="4336"/>
          <a:stretch/>
        </p:blipFill>
        <p:spPr>
          <a:xfrm>
            <a:off x="8122950" y="1572597"/>
            <a:ext cx="1480377" cy="2491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D5FAEFF4-B71D-47B9-8071-BAF69641B6EF}"/>
              </a:ext>
            </a:extLst>
          </p:cNvPr>
          <p:cNvPicPr>
            <a:picLocks noChangeAspect="1"/>
          </p:cNvPicPr>
          <p:nvPr/>
        </p:nvPicPr>
        <p:blipFill rotWithShape="1">
          <a:blip r:embed="rId9"/>
          <a:srcRect l="14979" r="14541" b="55231"/>
          <a:stretch/>
        </p:blipFill>
        <p:spPr>
          <a:xfrm>
            <a:off x="8122950" y="4329529"/>
            <a:ext cx="1792528" cy="2425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E7B9130C-2D76-490E-974C-EEDF8140F340}"/>
              </a:ext>
            </a:extLst>
          </p:cNvPr>
          <p:cNvPicPr>
            <a:picLocks noChangeAspect="1"/>
          </p:cNvPicPr>
          <p:nvPr/>
        </p:nvPicPr>
        <p:blipFill rotWithShape="1">
          <a:blip r:embed="rId10"/>
          <a:srcRect l="13423"/>
          <a:stretch/>
        </p:blipFill>
        <p:spPr>
          <a:xfrm>
            <a:off x="2549380" y="1865423"/>
            <a:ext cx="1665153" cy="208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1114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E624-AFBF-4CB2-B5B0-26A4CFE3FE95}"/>
              </a:ext>
            </a:extLst>
          </p:cNvPr>
          <p:cNvSpPr>
            <a:spLocks noGrp="1"/>
          </p:cNvSpPr>
          <p:nvPr>
            <p:ph type="title"/>
          </p:nvPr>
        </p:nvSpPr>
        <p:spPr/>
        <p:txBody>
          <a:bodyPr>
            <a:normAutofit/>
          </a:bodyPr>
          <a:lstStyle/>
          <a:p>
            <a:pPr algn="ctr"/>
            <a:r>
              <a:rPr lang="en-US" sz="6600" dirty="0">
                <a:latin typeface="Playbill" panose="040506030A0602020202" pitchFamily="82" charset="0"/>
              </a:rPr>
              <a:t>Inappropriate Dresses</a:t>
            </a:r>
          </a:p>
        </p:txBody>
      </p:sp>
      <p:pic>
        <p:nvPicPr>
          <p:cNvPr id="6" name="Picture 5">
            <a:extLst>
              <a:ext uri="{FF2B5EF4-FFF2-40B4-BE49-F238E27FC236}">
                <a16:creationId xmlns:a16="http://schemas.microsoft.com/office/drawing/2014/main" id="{ECC5CBBF-F106-464E-AABD-68BC4051774A}"/>
              </a:ext>
            </a:extLst>
          </p:cNvPr>
          <p:cNvPicPr>
            <a:picLocks noChangeAspect="1"/>
          </p:cNvPicPr>
          <p:nvPr/>
        </p:nvPicPr>
        <p:blipFill>
          <a:blip r:embed="rId2"/>
          <a:stretch>
            <a:fillRect/>
          </a:stretch>
        </p:blipFill>
        <p:spPr>
          <a:xfrm>
            <a:off x="1069316" y="1690688"/>
            <a:ext cx="2820297" cy="474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AC45DFAA-53DD-437B-B7D2-CAE5E81CAD16}"/>
              </a:ext>
            </a:extLst>
          </p:cNvPr>
          <p:cNvPicPr>
            <a:picLocks noChangeAspect="1"/>
          </p:cNvPicPr>
          <p:nvPr/>
        </p:nvPicPr>
        <p:blipFill>
          <a:blip r:embed="rId3"/>
          <a:stretch>
            <a:fillRect/>
          </a:stretch>
        </p:blipFill>
        <p:spPr>
          <a:xfrm>
            <a:off x="9116705" y="1643462"/>
            <a:ext cx="2352957" cy="4791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FC7A8871-27B8-4760-8473-267213FE2A96}"/>
              </a:ext>
            </a:extLst>
          </p:cNvPr>
          <p:cNvSpPr txBox="1"/>
          <p:nvPr/>
        </p:nvSpPr>
        <p:spPr>
          <a:xfrm>
            <a:off x="4187019" y="2493066"/>
            <a:ext cx="3817962" cy="1569660"/>
          </a:xfrm>
          <a:prstGeom prst="rect">
            <a:avLst/>
          </a:prstGeom>
          <a:noFill/>
        </p:spPr>
        <p:txBody>
          <a:bodyPr wrap="square" rtlCol="0">
            <a:spAutoFit/>
          </a:bodyPr>
          <a:lstStyle/>
          <a:p>
            <a:pPr algn="ctr"/>
            <a:r>
              <a:rPr lang="en-US" sz="3200" b="1" dirty="0">
                <a:solidFill>
                  <a:srgbClr val="FF0000"/>
                </a:solidFill>
              </a:rPr>
              <a:t>No Straps</a:t>
            </a:r>
          </a:p>
          <a:p>
            <a:pPr algn="ctr"/>
            <a:r>
              <a:rPr lang="en-US" sz="3200" b="1" dirty="0">
                <a:solidFill>
                  <a:srgbClr val="FF0000"/>
                </a:solidFill>
              </a:rPr>
              <a:t> = </a:t>
            </a:r>
          </a:p>
          <a:p>
            <a:pPr algn="ctr"/>
            <a:r>
              <a:rPr lang="en-US" sz="3200" b="1" dirty="0">
                <a:solidFill>
                  <a:srgbClr val="FF0000"/>
                </a:solidFill>
              </a:rPr>
              <a:t>Not Permitted!</a:t>
            </a:r>
          </a:p>
        </p:txBody>
      </p:sp>
      <p:cxnSp>
        <p:nvCxnSpPr>
          <p:cNvPr id="16" name="Straight Arrow Connector 15">
            <a:extLst>
              <a:ext uri="{FF2B5EF4-FFF2-40B4-BE49-F238E27FC236}">
                <a16:creationId xmlns:a16="http://schemas.microsoft.com/office/drawing/2014/main" id="{A9537AF3-431F-4D7D-9801-B6D134D78212}"/>
              </a:ext>
            </a:extLst>
          </p:cNvPr>
          <p:cNvCxnSpPr/>
          <p:nvPr/>
        </p:nvCxnSpPr>
        <p:spPr>
          <a:xfrm flipH="1" flipV="1">
            <a:off x="2479464" y="2415654"/>
            <a:ext cx="2501969" cy="798394"/>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D5614449-CD76-4D77-8E1E-A338F73C3DA5}"/>
              </a:ext>
            </a:extLst>
          </p:cNvPr>
          <p:cNvCxnSpPr/>
          <p:nvPr/>
        </p:nvCxnSpPr>
        <p:spPr>
          <a:xfrm flipV="1">
            <a:off x="7594979" y="2620370"/>
            <a:ext cx="2156346" cy="8086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0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C1A3-5422-4FC0-B5CF-E74CA8794349}"/>
              </a:ext>
            </a:extLst>
          </p:cNvPr>
          <p:cNvSpPr>
            <a:spLocks noGrp="1"/>
          </p:cNvSpPr>
          <p:nvPr>
            <p:ph type="title"/>
          </p:nvPr>
        </p:nvSpPr>
        <p:spPr>
          <a:xfrm>
            <a:off x="947382" y="245661"/>
            <a:ext cx="10515600" cy="1787856"/>
          </a:xfrm>
        </p:spPr>
        <p:txBody>
          <a:bodyPr>
            <a:normAutofit/>
          </a:bodyPr>
          <a:lstStyle/>
          <a:p>
            <a:pPr algn="ctr"/>
            <a:r>
              <a:rPr lang="en-US" sz="3200" dirty="0">
                <a:latin typeface="Rockwell" panose="02060603020205020403" pitchFamily="18" charset="0"/>
              </a:rPr>
              <a:t>Dresses must not be lowcut in the front. </a:t>
            </a:r>
          </a:p>
        </p:txBody>
      </p:sp>
      <p:sp>
        <p:nvSpPr>
          <p:cNvPr id="3" name="Content Placeholder 2">
            <a:extLst>
              <a:ext uri="{FF2B5EF4-FFF2-40B4-BE49-F238E27FC236}">
                <a16:creationId xmlns:a16="http://schemas.microsoft.com/office/drawing/2014/main" id="{3F0EF91A-E46A-4D21-9043-7DA05728A781}"/>
              </a:ext>
            </a:extLst>
          </p:cNvPr>
          <p:cNvSpPr>
            <a:spLocks noGrp="1"/>
          </p:cNvSpPr>
          <p:nvPr>
            <p:ph idx="1"/>
          </p:nvPr>
        </p:nvSpPr>
        <p:spPr>
          <a:xfrm>
            <a:off x="3308444" y="1771034"/>
            <a:ext cx="6074392" cy="4351338"/>
          </a:xfrm>
        </p:spPr>
        <p:txBody>
          <a:bodyPr/>
          <a:lstStyle/>
          <a:p>
            <a:pPr marL="0" indent="0">
              <a:buNone/>
            </a:pPr>
            <a:endParaRPr lang="en-US" dirty="0"/>
          </a:p>
          <a:p>
            <a:pPr marL="0" indent="0" algn="ctr">
              <a:buNone/>
            </a:pPr>
            <a:r>
              <a:rPr lang="en-US" dirty="0"/>
              <a:t>No plunging necklines.</a:t>
            </a:r>
          </a:p>
          <a:p>
            <a:pPr marL="0" indent="0" algn="ctr">
              <a:buNone/>
            </a:pPr>
            <a:r>
              <a:rPr lang="en-US" dirty="0"/>
              <a:t>No cleavage.</a:t>
            </a:r>
          </a:p>
          <a:p>
            <a:pPr marL="0" indent="0" algn="ctr">
              <a:buNone/>
            </a:pPr>
            <a:r>
              <a:rPr lang="en-US" dirty="0"/>
              <a:t>No nude insets that give the appearance there is skin showing that should not be.</a:t>
            </a:r>
          </a:p>
          <a:p>
            <a:pPr marL="0" indent="0" algn="ctr">
              <a:buNone/>
            </a:pPr>
            <a:endParaRPr lang="en-US" dirty="0"/>
          </a:p>
          <a:p>
            <a:pPr marL="0" indent="0" algn="ctr">
              <a:buNone/>
            </a:pPr>
            <a:r>
              <a:rPr lang="en-US" dirty="0"/>
              <a:t>Be careful of scoop neck and  sweetheart necklines!</a:t>
            </a:r>
          </a:p>
        </p:txBody>
      </p:sp>
    </p:spTree>
    <p:extLst>
      <p:ext uri="{BB962C8B-B14F-4D97-AF65-F5344CB8AC3E}">
        <p14:creationId xmlns:p14="http://schemas.microsoft.com/office/powerpoint/2010/main" val="2563800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895</Words>
  <Application>Microsoft Office PowerPoint</Application>
  <PresentationFormat>Widescreen</PresentationFormat>
  <Paragraphs>87</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Edwardian Script ITC</vt:lpstr>
      <vt:lpstr>Playbill</vt:lpstr>
      <vt:lpstr>Rockwell</vt:lpstr>
      <vt:lpstr>Vivaldi</vt:lpstr>
      <vt:lpstr>Office Theme</vt:lpstr>
      <vt:lpstr>Homecoming 2023: Wild, Wild West</vt:lpstr>
      <vt:lpstr>Dress Code – Formal Attire</vt:lpstr>
      <vt:lpstr>Dress Code – Formal Attire</vt:lpstr>
      <vt:lpstr>Dress Code – Formal Attire</vt:lpstr>
      <vt:lpstr>Specifics for Dresses</vt:lpstr>
      <vt:lpstr>All dresses must have straps.  No strapless dresses are permitted.</vt:lpstr>
      <vt:lpstr>   Appropriate Dresses   </vt:lpstr>
      <vt:lpstr>Inappropriate Dresses</vt:lpstr>
      <vt:lpstr>Dresses must not be lowcut in the front. </vt:lpstr>
      <vt:lpstr>Appropriate Dresses</vt:lpstr>
      <vt:lpstr>Inappropriate Dresses</vt:lpstr>
      <vt:lpstr>Dresses must not be low cut in the back.  </vt:lpstr>
      <vt:lpstr>Appropriate Dresses</vt:lpstr>
      <vt:lpstr>Inappropriate Dresses</vt:lpstr>
      <vt:lpstr>Appropriate Dresses</vt:lpstr>
      <vt:lpstr>The length of the dress must fall to the top of the knee when standing AND when seated.   If a dress has a slit, it may rise no higher than the top of the knee when standing AND when seated.  </vt:lpstr>
      <vt:lpstr>Appropriate Dresses</vt:lpstr>
      <vt:lpstr>Inappropriate Dresses</vt:lpstr>
      <vt:lpstr>Dresses must fit but not be skin tight or too form fitting. </vt:lpstr>
      <vt:lpstr>Inappropriate Dresses</vt:lpstr>
      <vt:lpstr>No bare or sheer midriffs or cutouts. </vt:lpstr>
      <vt:lpstr>PowerPoint Presentation</vt:lpstr>
      <vt:lpstr>PowerPoint Presentation</vt:lpstr>
      <vt:lpstr>Have Fun!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Homecoming 2023: Wild Wild West</dc:title>
  <dc:creator>Erica Crawley</dc:creator>
  <cp:lastModifiedBy>Erica Crawley</cp:lastModifiedBy>
  <cp:revision>47</cp:revision>
  <dcterms:created xsi:type="dcterms:W3CDTF">2023-01-11T17:58:21Z</dcterms:created>
  <dcterms:modified xsi:type="dcterms:W3CDTF">2023-01-12T15:25:35Z</dcterms:modified>
</cp:coreProperties>
</file>