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0"/>
  </p:notesMasterIdLst>
  <p:handoutMasterIdLst>
    <p:handoutMasterId r:id="rId41"/>
  </p:handoutMasterIdLst>
  <p:sldIdLst>
    <p:sldId id="342" r:id="rId2"/>
    <p:sldId id="341" r:id="rId3"/>
    <p:sldId id="343" r:id="rId4"/>
    <p:sldId id="344" r:id="rId5"/>
    <p:sldId id="350" r:id="rId6"/>
    <p:sldId id="351" r:id="rId7"/>
    <p:sldId id="352" r:id="rId8"/>
    <p:sldId id="354" r:id="rId9"/>
    <p:sldId id="356" r:id="rId10"/>
    <p:sldId id="358" r:id="rId11"/>
    <p:sldId id="360" r:id="rId12"/>
    <p:sldId id="363" r:id="rId13"/>
    <p:sldId id="364" r:id="rId14"/>
    <p:sldId id="367" r:id="rId15"/>
    <p:sldId id="370" r:id="rId16"/>
    <p:sldId id="366" r:id="rId17"/>
    <p:sldId id="373" r:id="rId18"/>
    <p:sldId id="374" r:id="rId19"/>
    <p:sldId id="376" r:id="rId20"/>
    <p:sldId id="377" r:id="rId21"/>
    <p:sldId id="378" r:id="rId22"/>
    <p:sldId id="379" r:id="rId23"/>
    <p:sldId id="380" r:id="rId24"/>
    <p:sldId id="382" r:id="rId25"/>
    <p:sldId id="383" r:id="rId26"/>
    <p:sldId id="384" r:id="rId27"/>
    <p:sldId id="385" r:id="rId28"/>
    <p:sldId id="387" r:id="rId29"/>
    <p:sldId id="402" r:id="rId30"/>
    <p:sldId id="393" r:id="rId31"/>
    <p:sldId id="394" r:id="rId32"/>
    <p:sldId id="395" r:id="rId33"/>
    <p:sldId id="396" r:id="rId34"/>
    <p:sldId id="397" r:id="rId35"/>
    <p:sldId id="398" r:id="rId36"/>
    <p:sldId id="399" r:id="rId37"/>
    <p:sldId id="400" r:id="rId38"/>
    <p:sldId id="391" r:id="rId39"/>
  </p:sldIdLst>
  <p:sldSz cx="9144000" cy="6858000" type="screen4x3"/>
  <p:notesSz cx="6858000" cy="90836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024" autoAdjust="0"/>
  </p:normalViewPr>
  <p:slideViewPr>
    <p:cSldViewPr>
      <p:cViewPr>
        <p:scale>
          <a:sx n="76" d="100"/>
          <a:sy n="76" d="100"/>
        </p:scale>
        <p:origin x="-157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4184"/>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4184"/>
          </a:xfrm>
          <a:prstGeom prst="rect">
            <a:avLst/>
          </a:prstGeom>
        </p:spPr>
        <p:txBody>
          <a:bodyPr vert="horz" rtlCol="0"/>
          <a:lstStyle>
            <a:lvl1pPr algn="r">
              <a:defRPr sz="1200"/>
            </a:lvl1pPr>
            <a:extLst/>
          </a:lstStyle>
          <a:p>
            <a:fld id="{68F88C59-319B-4332-9A1D-2A62CFCB00D8}" type="datetimeFigureOut">
              <a:rPr lang="en-US" smtClean="0"/>
              <a:pPr/>
              <a:t>1/23/2014</a:t>
            </a:fld>
            <a:endParaRPr lang="en-US"/>
          </a:p>
        </p:txBody>
      </p:sp>
      <p:sp>
        <p:nvSpPr>
          <p:cNvPr id="4" name="Rectangle 4"/>
          <p:cNvSpPr>
            <a:spLocks noGrp="1"/>
          </p:cNvSpPr>
          <p:nvPr>
            <p:ph type="ftr" sz="quarter" idx="2"/>
          </p:nvPr>
        </p:nvSpPr>
        <p:spPr>
          <a:xfrm>
            <a:off x="0" y="8627915"/>
            <a:ext cx="2971800" cy="454184"/>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27915"/>
            <a:ext cx="2971800" cy="454184"/>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1062838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4184"/>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4184"/>
          </a:xfrm>
          <a:prstGeom prst="rect">
            <a:avLst/>
          </a:prstGeom>
        </p:spPr>
        <p:txBody>
          <a:bodyPr vert="horz" rtlCol="0"/>
          <a:lstStyle>
            <a:lvl1pPr algn="r">
              <a:defRPr sz="1200"/>
            </a:lvl1pPr>
            <a:extLst/>
          </a:lstStyle>
          <a:p>
            <a:fld id="{968B300D-05F0-4B43-940D-46DED5A791AD}" type="datetimeFigureOut">
              <a:rPr lang="en-US" smtClean="0"/>
              <a:pPr/>
              <a:t>1/23/2014</a:t>
            </a:fld>
            <a:endParaRPr lang="en-US"/>
          </a:p>
        </p:txBody>
      </p:sp>
      <p:sp>
        <p:nvSpPr>
          <p:cNvPr id="4" name="Rectangle 4"/>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14746"/>
            <a:ext cx="5486400" cy="4087654"/>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27915"/>
            <a:ext cx="2971800" cy="454184"/>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27915"/>
            <a:ext cx="2971800" cy="454184"/>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356320411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1/23/2014</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57855D-6A7F-4637-998C-EDA2E5508B2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6F4B466-F147-483A-B102-02E8B756942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AB38B73B-03E2-4739-81EA-4AC9D1316F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1/23/2014</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1/23/2014</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gi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1905000"/>
            <a:ext cx="8077200" cy="4267200"/>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endParaRPr lang="en-US" sz="3200" b="1" dirty="0" smtClean="0">
              <a:solidFill>
                <a:srgbClr val="00B050"/>
              </a:solidFill>
            </a:endParaRPr>
          </a:p>
          <a:p>
            <a:r>
              <a:rPr lang="en-US" sz="3200" b="1" dirty="0" smtClean="0">
                <a:solidFill>
                  <a:srgbClr val="00B050"/>
                </a:solidFill>
                <a:effectLst>
                  <a:outerShdw blurRad="38100" dist="38100" dir="2700000" algn="tl">
                    <a:srgbClr val="000000">
                      <a:alpha val="43137"/>
                    </a:srgbClr>
                  </a:outerShdw>
                </a:effectLst>
              </a:rPr>
              <a:t>Warm Up</a:t>
            </a:r>
            <a:r>
              <a:rPr lang="en-US" sz="3200" dirty="0" smtClean="0">
                <a:solidFill>
                  <a:schemeClr val="accent2">
                    <a:lumMod val="60000"/>
                    <a:lumOff val="40000"/>
                  </a:schemeClr>
                </a:solidFill>
              </a:rPr>
              <a:t>:  Answer in your notebook.  Write in complete sentences.  Don’t forget your topic sentence!</a:t>
            </a:r>
          </a:p>
          <a:p>
            <a:r>
              <a:rPr lang="en-US" sz="3200" dirty="0" smtClean="0"/>
              <a:t>What would it take to make your world perfect?</a:t>
            </a:r>
          </a:p>
          <a:p>
            <a:endParaRPr lang="en-US" sz="3200" dirty="0" smtClean="0"/>
          </a:p>
          <a:p>
            <a:r>
              <a:rPr lang="en-US" sz="3200" dirty="0" smtClean="0"/>
              <a:t>What would you be willing to give up to have your world perfect?</a:t>
            </a:r>
          </a:p>
          <a:p>
            <a:endParaRPr lang="en-US" dirty="0" smtClean="0"/>
          </a:p>
          <a:p>
            <a:r>
              <a:rPr lang="en-US" b="1" dirty="0" smtClean="0">
                <a:solidFill>
                  <a:srgbClr val="FF0000"/>
                </a:solidFill>
              </a:rPr>
              <a:t>Novels  &amp; study questions will be given out while you complete the warm up.  I will record the number on your book.  You must return this book at the end of the unit or pay $ 7.  </a:t>
            </a:r>
          </a:p>
          <a:p>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667000" y="990600"/>
            <a:ext cx="5715000" cy="9144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l">
              <a:defRPr/>
            </a:pPr>
            <a:r>
              <a:rPr lang="en-US" sz="6000" b="1" dirty="0">
                <a:solidFill>
                  <a:srgbClr val="FF0000"/>
                </a:solidFill>
                <a:effectLst>
                  <a:outerShdw blurRad="38100" dist="38100" dir="2700000" algn="tl">
                    <a:srgbClr val="000000"/>
                  </a:outerShdw>
                </a:effectLst>
                <a:latin typeface="Impact" pitchFamily="34" charset="0"/>
              </a:rPr>
              <a:t>About Her Writing</a:t>
            </a:r>
          </a:p>
        </p:txBody>
      </p:sp>
      <p:sp>
        <p:nvSpPr>
          <p:cNvPr id="64515" name="Text Box 3"/>
          <p:cNvSpPr txBox="1">
            <a:spLocks noChangeArrowheads="1"/>
          </p:cNvSpPr>
          <p:nvPr/>
        </p:nvSpPr>
        <p:spPr bwMode="auto">
          <a:xfrm>
            <a:off x="990600" y="623888"/>
            <a:ext cx="4267200" cy="519112"/>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64516" name="Text Box 4"/>
          <p:cNvSpPr txBox="1">
            <a:spLocks noChangeArrowheads="1"/>
          </p:cNvSpPr>
          <p:nvPr/>
        </p:nvSpPr>
        <p:spPr bwMode="auto">
          <a:xfrm>
            <a:off x="0" y="1812925"/>
            <a:ext cx="9144000" cy="473075"/>
          </a:xfrm>
          <a:prstGeom prst="rect">
            <a:avLst/>
          </a:prstGeom>
          <a:noFill/>
          <a:ln w="9525">
            <a:noFill/>
            <a:miter lim="800000"/>
            <a:headEnd/>
            <a:tailEnd/>
          </a:ln>
          <a:effectLst/>
        </p:spPr>
        <p:txBody>
          <a:bodyPr>
            <a:spAutoFit/>
          </a:bodyPr>
          <a:lstStyle/>
          <a:p>
            <a:pPr>
              <a:spcBef>
                <a:spcPct val="50000"/>
              </a:spcBef>
              <a:defRPr/>
            </a:pPr>
            <a:r>
              <a:rPr lang="en-US" sz="2500" i="1" dirty="0" smtClean="0">
                <a:solidFill>
                  <a:schemeClr val="folHlink"/>
                </a:solidFill>
                <a:effectLst>
                  <a:outerShdw blurRad="38100" dist="38100" dir="2700000" algn="tl">
                    <a:srgbClr val="000000"/>
                  </a:outerShdw>
                </a:effectLst>
                <a:latin typeface="Arial Narrow" pitchFamily="34" charset="0"/>
              </a:rPr>
              <a:t>“</a:t>
            </a:r>
            <a:endParaRPr lang="en-US" sz="2500" i="1" dirty="0">
              <a:solidFill>
                <a:schemeClr val="folHlink"/>
              </a:solidFill>
              <a:effectLst>
                <a:outerShdw blurRad="38100" dist="38100" dir="2700000" algn="tl">
                  <a:srgbClr val="000000"/>
                </a:outerShdw>
              </a:effectLst>
              <a:latin typeface="Arial Narrow" pitchFamily="34" charset="0"/>
            </a:endParaRPr>
          </a:p>
        </p:txBody>
      </p:sp>
      <p:sp>
        <p:nvSpPr>
          <p:cNvPr id="9221" name="Rectangle 5"/>
          <p:cNvSpPr>
            <a:spLocks noChangeArrowheads="1"/>
          </p:cNvSpPr>
          <p:nvPr/>
        </p:nvSpPr>
        <p:spPr bwMode="auto">
          <a:xfrm>
            <a:off x="685800" y="2667000"/>
            <a:ext cx="7772400" cy="3581400"/>
          </a:xfrm>
          <a:prstGeom prst="rect">
            <a:avLst/>
          </a:prstGeom>
          <a:noFill/>
          <a:ln w="9525">
            <a:noFill/>
            <a:miter lim="800000"/>
            <a:headEnd/>
            <a:tailEnd/>
          </a:ln>
        </p:spPr>
        <p:txBody>
          <a:bodyPr/>
          <a:lstStyle/>
          <a:p>
            <a:pPr marL="342900" indent="-342900" algn="l">
              <a:spcBef>
                <a:spcPct val="20000"/>
              </a:spcBef>
              <a:buClr>
                <a:schemeClr val="accent1"/>
              </a:buClr>
              <a:buSzPct val="80000"/>
              <a:buFont typeface="Wingdings" pitchFamily="2" charset="2"/>
              <a:buNone/>
            </a:pPr>
            <a:endParaRPr lang="en-US" sz="3200">
              <a:latin typeface="Arial Narrow" pitchFamily="34" charset="0"/>
            </a:endParaRPr>
          </a:p>
          <a:p>
            <a:pPr marL="342900" indent="-342900" algn="l">
              <a:spcBef>
                <a:spcPct val="20000"/>
              </a:spcBef>
              <a:buClr>
                <a:schemeClr val="accent1"/>
              </a:buClr>
              <a:buSzPct val="80000"/>
              <a:buFont typeface="Wingdings" pitchFamily="2" charset="2"/>
              <a:buNone/>
            </a:pPr>
            <a:endParaRPr lang="en-US" sz="3200">
              <a:latin typeface="Arial Narrow" pitchFamily="34" charset="0"/>
            </a:endParaRPr>
          </a:p>
          <a:p>
            <a:pPr marL="342900" indent="-342900" algn="l">
              <a:spcBef>
                <a:spcPct val="20000"/>
              </a:spcBef>
              <a:buClr>
                <a:schemeClr val="accent1"/>
              </a:buClr>
              <a:buSzPct val="80000"/>
              <a:buFont typeface="Wingdings" pitchFamily="2" charset="2"/>
              <a:buNone/>
            </a:pPr>
            <a:endParaRPr lang="en-US" sz="3200">
              <a:latin typeface="Arial Narrow" pitchFamily="34" charset="0"/>
            </a:endParaRPr>
          </a:p>
        </p:txBody>
      </p:sp>
      <p:sp>
        <p:nvSpPr>
          <p:cNvPr id="9226" name="Text Box 14"/>
          <p:cNvSpPr txBox="1">
            <a:spLocks noChangeArrowheads="1"/>
          </p:cNvSpPr>
          <p:nvPr/>
        </p:nvSpPr>
        <p:spPr bwMode="auto">
          <a:xfrm>
            <a:off x="304800" y="2879725"/>
            <a:ext cx="8839200" cy="1920875"/>
          </a:xfrm>
          <a:prstGeom prst="rect">
            <a:avLst/>
          </a:prstGeom>
          <a:noFill/>
          <a:ln w="9525">
            <a:noFill/>
            <a:miter lim="800000"/>
            <a:headEnd/>
            <a:tailEnd/>
          </a:ln>
        </p:spPr>
        <p:txBody>
          <a:bodyPr>
            <a:spAutoFit/>
          </a:bodyPr>
          <a:lstStyle/>
          <a:p>
            <a:pPr>
              <a:spcBef>
                <a:spcPct val="50000"/>
              </a:spcBef>
            </a:pPr>
            <a:r>
              <a:rPr lang="en-US" sz="3000" b="1" dirty="0">
                <a:latin typeface="Arial Narrow" pitchFamily="34" charset="0"/>
              </a:rPr>
              <a:t>She has tackled a number of topics in her literature including adoption, mental illness, cancer, the Holocaust and futuristic societies. Whatever the theme, Lowry portrays realistic life experiences to her audience.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667000" y="990600"/>
            <a:ext cx="5715000" cy="9144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lgn="l">
              <a:defRPr/>
            </a:pPr>
            <a:r>
              <a:rPr lang="en-US" sz="6000" dirty="0">
                <a:solidFill>
                  <a:srgbClr val="FF0000"/>
                </a:solidFill>
                <a:effectLst>
                  <a:outerShdw blurRad="38100" dist="38100" dir="2700000" algn="tl">
                    <a:srgbClr val="000000"/>
                  </a:outerShdw>
                </a:effectLst>
                <a:latin typeface="Impact" pitchFamily="34" charset="0"/>
              </a:rPr>
              <a:t>About Her Writing</a:t>
            </a:r>
          </a:p>
        </p:txBody>
      </p:sp>
      <p:sp>
        <p:nvSpPr>
          <p:cNvPr id="65539" name="Text Box 3"/>
          <p:cNvSpPr txBox="1">
            <a:spLocks noChangeArrowheads="1"/>
          </p:cNvSpPr>
          <p:nvPr/>
        </p:nvSpPr>
        <p:spPr bwMode="auto">
          <a:xfrm>
            <a:off x="990600" y="623888"/>
            <a:ext cx="4267200" cy="519112"/>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65540" name="Text Box 4"/>
          <p:cNvSpPr txBox="1">
            <a:spLocks noChangeArrowheads="1"/>
          </p:cNvSpPr>
          <p:nvPr/>
        </p:nvSpPr>
        <p:spPr bwMode="auto">
          <a:xfrm>
            <a:off x="0" y="1812925"/>
            <a:ext cx="9144000" cy="473075"/>
          </a:xfrm>
          <a:prstGeom prst="rect">
            <a:avLst/>
          </a:prstGeom>
          <a:noFill/>
          <a:ln w="9525">
            <a:noFill/>
            <a:miter lim="800000"/>
            <a:headEnd/>
            <a:tailEnd/>
          </a:ln>
          <a:effectLst/>
        </p:spPr>
        <p:txBody>
          <a:bodyPr>
            <a:spAutoFit/>
          </a:bodyPr>
          <a:lstStyle/>
          <a:p>
            <a:pPr>
              <a:spcBef>
                <a:spcPct val="50000"/>
              </a:spcBef>
              <a:defRPr/>
            </a:pPr>
            <a:r>
              <a:rPr lang="en-US" sz="2500" i="1">
                <a:solidFill>
                  <a:schemeClr val="folHlink"/>
                </a:solidFill>
                <a:effectLst>
                  <a:outerShdw blurRad="38100" dist="38100" dir="2700000" algn="tl">
                    <a:srgbClr val="000000"/>
                  </a:outerShdw>
                </a:effectLst>
                <a:latin typeface="Arial Narrow" pitchFamily="34" charset="0"/>
              </a:rPr>
              <a:t>“She fulfilled a childhood dream when she began writing in the mid-1970’s”</a:t>
            </a:r>
          </a:p>
        </p:txBody>
      </p:sp>
      <p:sp>
        <p:nvSpPr>
          <p:cNvPr id="10249" name="Text Box 9"/>
          <p:cNvSpPr txBox="1">
            <a:spLocks noChangeArrowheads="1"/>
          </p:cNvSpPr>
          <p:nvPr/>
        </p:nvSpPr>
        <p:spPr bwMode="auto">
          <a:xfrm>
            <a:off x="381000" y="2590800"/>
            <a:ext cx="3810000" cy="4031873"/>
          </a:xfrm>
          <a:prstGeom prst="rect">
            <a:avLst/>
          </a:prstGeom>
          <a:noFill/>
          <a:ln w="9525">
            <a:noFill/>
            <a:miter lim="800000"/>
            <a:headEnd/>
            <a:tailEnd/>
          </a:ln>
        </p:spPr>
        <p:txBody>
          <a:bodyPr>
            <a:spAutoFit/>
          </a:bodyPr>
          <a:lstStyle/>
          <a:p>
            <a:pPr algn="l">
              <a:spcBef>
                <a:spcPct val="50000"/>
              </a:spcBef>
            </a:pPr>
            <a:r>
              <a:rPr lang="en-US" sz="3200" b="1" dirty="0"/>
              <a:t>In her books, Lois Lowry throws her characters and readers into many thought-provoking situations</a:t>
            </a:r>
            <a:r>
              <a:rPr lang="en-US" sz="3200" dirty="0"/>
              <a:t>.</a:t>
            </a:r>
          </a:p>
        </p:txBody>
      </p:sp>
      <p:pic>
        <p:nvPicPr>
          <p:cNvPr id="10250" name="Picture 12" descr="C:\My Documents\My Pictures\Brad's ClipArt\flying-over-face.gif"/>
          <p:cNvPicPr>
            <a:picLocks noChangeAspect="1" noChangeArrowheads="1" noCrop="1"/>
          </p:cNvPicPr>
          <p:nvPr/>
        </p:nvPicPr>
        <p:blipFill>
          <a:blip r:embed="rId2" cstate="print"/>
          <a:srcRect/>
          <a:stretch>
            <a:fillRect/>
          </a:stretch>
        </p:blipFill>
        <p:spPr bwMode="auto">
          <a:xfrm>
            <a:off x="4343400" y="2590800"/>
            <a:ext cx="3886200" cy="29892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85800"/>
            <a:ext cx="7772400" cy="990600"/>
          </a:xfrm>
        </p:spPr>
        <p:txBody>
          <a:bodyPr>
            <a:normAutofit fontScale="90000"/>
          </a:bodyPr>
          <a:lstStyle/>
          <a:p>
            <a:pPr algn="ctr" eaLnBrk="1" hangingPunct="1">
              <a:defRPr/>
            </a:pPr>
            <a:r>
              <a:rPr lang="en-US" sz="6000" dirty="0" smtClean="0">
                <a:solidFill>
                  <a:srgbClr val="FF0000"/>
                </a:solidFill>
                <a:effectLst>
                  <a:outerShdw blurRad="38100" dist="38100" dir="2700000" algn="tl">
                    <a:srgbClr val="000000"/>
                  </a:outerShdw>
                </a:effectLst>
              </a:rPr>
              <a:t>Book Reviews</a:t>
            </a:r>
          </a:p>
        </p:txBody>
      </p:sp>
      <p:sp>
        <p:nvSpPr>
          <p:cNvPr id="11267" name="Rectangle 3"/>
          <p:cNvSpPr>
            <a:spLocks noGrp="1" noChangeArrowheads="1"/>
          </p:cNvSpPr>
          <p:nvPr>
            <p:ph type="body" sz="half" idx="1"/>
          </p:nvPr>
        </p:nvSpPr>
        <p:spPr>
          <a:xfrm>
            <a:off x="685800" y="1905000"/>
            <a:ext cx="3810000" cy="3886200"/>
          </a:xfrm>
        </p:spPr>
        <p:txBody>
          <a:bodyPr>
            <a:normAutofit fontScale="92500" lnSpcReduction="10000"/>
          </a:bodyPr>
          <a:lstStyle/>
          <a:p>
            <a:pPr eaLnBrk="1" hangingPunct="1">
              <a:lnSpc>
                <a:spcPct val="90000"/>
              </a:lnSpc>
            </a:pPr>
            <a:r>
              <a:rPr lang="en-US" sz="2800" b="1" i="1" dirty="0" smtClean="0"/>
              <a:t>“Lowry is once again in top form – raising many questions while answering few, and unwinding a tale fit for the most adventurous readers.” </a:t>
            </a:r>
          </a:p>
          <a:p>
            <a:pPr algn="r" eaLnBrk="1" hangingPunct="1">
              <a:lnSpc>
                <a:spcPct val="90000"/>
              </a:lnSpc>
              <a:buFont typeface="Wingdings" pitchFamily="2" charset="2"/>
              <a:buNone/>
            </a:pPr>
            <a:r>
              <a:rPr lang="en-US" sz="2800" dirty="0" smtClean="0"/>
              <a:t>	</a:t>
            </a:r>
            <a:r>
              <a:rPr lang="en-US" sz="2600" dirty="0" smtClean="0"/>
              <a:t>Publishers Weekly</a:t>
            </a:r>
          </a:p>
          <a:p>
            <a:pPr algn="r" eaLnBrk="1" hangingPunct="1">
              <a:lnSpc>
                <a:spcPct val="90000"/>
              </a:lnSpc>
              <a:buFont typeface="Wingdings" pitchFamily="2" charset="2"/>
              <a:buNone/>
            </a:pPr>
            <a:r>
              <a:rPr lang="en-US" sz="2600" dirty="0" smtClean="0"/>
              <a:t>	</a:t>
            </a:r>
            <a:endParaRPr lang="en-US" sz="2800" dirty="0" smtClean="0"/>
          </a:p>
        </p:txBody>
      </p:sp>
      <p:sp>
        <p:nvSpPr>
          <p:cNvPr id="66565" name="Text Box 5"/>
          <p:cNvSpPr txBox="1">
            <a:spLocks noChangeArrowheads="1"/>
          </p:cNvSpPr>
          <p:nvPr/>
        </p:nvSpPr>
        <p:spPr bwMode="auto">
          <a:xfrm>
            <a:off x="990600" y="395288"/>
            <a:ext cx="4267200" cy="519112"/>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accent2">
                    <a:lumMod val="40000"/>
                    <a:lumOff val="6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lumMod val="40000"/>
                    <a:lumOff val="6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lumMod val="40000"/>
                    <a:lumOff val="6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pic>
        <p:nvPicPr>
          <p:cNvPr id="11269" name="Picture 7" descr="C:\My Documents\My Pictures\Brad's ClipArt\thegivercover.jpg"/>
          <p:cNvPicPr>
            <a:picLocks noGrp="1" noChangeAspect="1" noChangeArrowheads="1"/>
          </p:cNvPicPr>
          <p:nvPr>
            <p:ph type="clipArt" sz="half" idx="2"/>
          </p:nvPr>
        </p:nvPicPr>
        <p:blipFill>
          <a:blip r:embed="rId2" cstate="print"/>
          <a:srcRect/>
          <a:stretch>
            <a:fillRect/>
          </a:stretch>
        </p:blipFill>
        <p:spPr>
          <a:xfrm>
            <a:off x="5143500" y="1981200"/>
            <a:ext cx="2871788" cy="4191000"/>
          </a:xfrm>
          <a:noFill/>
        </p:spPr>
      </p:pic>
      <p:sp>
        <p:nvSpPr>
          <p:cNvPr id="11270" name="Text Box 8"/>
          <p:cNvSpPr txBox="1">
            <a:spLocks noChangeArrowheads="1"/>
          </p:cNvSpPr>
          <p:nvPr/>
        </p:nvSpPr>
        <p:spPr bwMode="auto">
          <a:xfrm>
            <a:off x="1600200" y="5029200"/>
            <a:ext cx="3352800" cy="488950"/>
          </a:xfrm>
          <a:prstGeom prst="rect">
            <a:avLst/>
          </a:prstGeom>
          <a:noFill/>
          <a:ln w="9525">
            <a:noFill/>
            <a:miter lim="800000"/>
            <a:headEnd/>
            <a:tailEnd/>
          </a:ln>
        </p:spPr>
        <p:txBody>
          <a:bodyPr>
            <a:spAutoFit/>
          </a:bodyPr>
          <a:lstStyle/>
          <a:p>
            <a:pPr>
              <a:spcBef>
                <a:spcPct val="50000"/>
              </a:spcBef>
            </a:pPr>
            <a:r>
              <a:rPr lang="en-US" sz="2600">
                <a:latin typeface="Arial Narrow" pitchFamily="34" charset="0"/>
              </a:rPr>
              <a:t>February 15, 1993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ChangeArrowheads="1"/>
          </p:cNvSpPr>
          <p:nvPr/>
        </p:nvSpPr>
        <p:spPr bwMode="auto">
          <a:xfrm>
            <a:off x="381000" y="762000"/>
            <a:ext cx="7772400" cy="9906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defRPr/>
            </a:pPr>
            <a:r>
              <a:rPr lang="en-US" sz="6000" b="1" dirty="0">
                <a:solidFill>
                  <a:srgbClr val="FF0000"/>
                </a:solidFill>
                <a:effectLst>
                  <a:outerShdw blurRad="38100" dist="38100" dir="2700000" algn="tl">
                    <a:srgbClr val="000000"/>
                  </a:outerShdw>
                </a:effectLst>
                <a:latin typeface="Impact" pitchFamily="34" charset="0"/>
              </a:rPr>
              <a:t>Book Reviews</a:t>
            </a:r>
          </a:p>
        </p:txBody>
      </p:sp>
      <p:sp>
        <p:nvSpPr>
          <p:cNvPr id="67590" name="Text Box 6"/>
          <p:cNvSpPr txBox="1">
            <a:spLocks noChangeArrowheads="1"/>
          </p:cNvSpPr>
          <p:nvPr/>
        </p:nvSpPr>
        <p:spPr bwMode="auto">
          <a:xfrm>
            <a:off x="990600" y="395288"/>
            <a:ext cx="4267200" cy="519112"/>
          </a:xfrm>
          <a:prstGeom prst="rect">
            <a:avLst/>
          </a:prstGeom>
          <a:noFill/>
          <a:ln w="9525">
            <a:noFill/>
            <a:miter lim="800000"/>
            <a:headEnd/>
            <a:tailEnd/>
          </a:ln>
          <a:effectLst/>
        </p:spPr>
        <p:txBody>
          <a:bodyPr>
            <a:spAutoFit/>
          </a:bodyPr>
          <a:lstStyle/>
          <a:p>
            <a:pPr>
              <a:spcBef>
                <a:spcPct val="50000"/>
              </a:spcBef>
              <a:defRPr/>
            </a:pPr>
            <a:r>
              <a:rPr lang="en-US" sz="2800" b="1" dirty="0">
                <a:solidFill>
                  <a:srgbClr val="FFC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rgbClr val="FFC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rgbClr val="FFC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12292" name="Rectangle 7"/>
          <p:cNvSpPr>
            <a:spLocks noGrp="1" noChangeArrowheads="1"/>
          </p:cNvSpPr>
          <p:nvPr>
            <p:ph type="body" sz="half" idx="1"/>
          </p:nvPr>
        </p:nvSpPr>
        <p:spPr>
          <a:xfrm>
            <a:off x="685800" y="1981200"/>
            <a:ext cx="3810000" cy="3124200"/>
          </a:xfrm>
          <a:noFill/>
        </p:spPr>
        <p:txBody>
          <a:bodyPr>
            <a:normAutofit fontScale="47500" lnSpcReduction="20000"/>
          </a:bodyPr>
          <a:lstStyle/>
          <a:p>
            <a:pPr eaLnBrk="1" hangingPunct="1"/>
            <a:r>
              <a:rPr lang="en-US" sz="5100" b="1" i="1" dirty="0" smtClean="0"/>
              <a:t>“…The Giver, a powerful and provocative novel, is sure to keep older children reading and thinking!” </a:t>
            </a:r>
          </a:p>
          <a:p>
            <a:pPr algn="r" eaLnBrk="1" hangingPunct="1">
              <a:buFont typeface="Wingdings" pitchFamily="2" charset="2"/>
              <a:buNone/>
            </a:pPr>
            <a:endParaRPr lang="en-US" sz="2800" dirty="0" smtClean="0"/>
          </a:p>
          <a:p>
            <a:pPr algn="r" eaLnBrk="1" hangingPunct="1">
              <a:buFont typeface="Wingdings" pitchFamily="2" charset="2"/>
              <a:buNone/>
            </a:pPr>
            <a:endParaRPr lang="en-US" sz="2800" dirty="0" smtClean="0"/>
          </a:p>
          <a:p>
            <a:pPr algn="r" eaLnBrk="1" hangingPunct="1">
              <a:buFont typeface="Wingdings" pitchFamily="2" charset="2"/>
              <a:buNone/>
            </a:pPr>
            <a:r>
              <a:rPr lang="en-US" sz="2800" dirty="0" smtClean="0"/>
              <a:t>Karen Ray of the</a:t>
            </a:r>
          </a:p>
          <a:p>
            <a:pPr algn="r" eaLnBrk="1" hangingPunct="1">
              <a:buFont typeface="Wingdings" pitchFamily="2" charset="2"/>
              <a:buNone/>
            </a:pPr>
            <a:endParaRPr lang="en-US" sz="2800" dirty="0" smtClean="0"/>
          </a:p>
          <a:p>
            <a:pPr algn="r" eaLnBrk="1" hangingPunct="1">
              <a:buFont typeface="Wingdings" pitchFamily="2" charset="2"/>
              <a:buNone/>
            </a:pPr>
            <a:r>
              <a:rPr lang="en-US" sz="2800" dirty="0" smtClean="0"/>
              <a:t> </a:t>
            </a:r>
          </a:p>
          <a:p>
            <a:pPr algn="r" eaLnBrk="1" hangingPunct="1">
              <a:buFont typeface="Wingdings" pitchFamily="2" charset="2"/>
              <a:buNone/>
            </a:pPr>
            <a:endParaRPr lang="en-US" sz="2600" dirty="0" smtClean="0"/>
          </a:p>
        </p:txBody>
      </p:sp>
      <p:pic>
        <p:nvPicPr>
          <p:cNvPr id="12293" name="Picture 8" descr="C:\My Documents\My Pictures\Brad's ClipArt\thegivercover.jpg"/>
          <p:cNvPicPr>
            <a:picLocks noGrp="1" noChangeAspect="1" noChangeArrowheads="1"/>
          </p:cNvPicPr>
          <p:nvPr>
            <p:ph type="clipArt" sz="half" idx="2"/>
          </p:nvPr>
        </p:nvPicPr>
        <p:blipFill>
          <a:blip r:embed="rId2" cstate="print"/>
          <a:srcRect/>
          <a:stretch>
            <a:fillRect/>
          </a:stretch>
        </p:blipFill>
        <p:spPr>
          <a:xfrm>
            <a:off x="5143500" y="1981200"/>
            <a:ext cx="2871788" cy="4191000"/>
          </a:xfrm>
          <a:noFill/>
        </p:spPr>
      </p:pic>
      <p:sp>
        <p:nvSpPr>
          <p:cNvPr id="12294" name="Text Box 11"/>
          <p:cNvSpPr txBox="1">
            <a:spLocks noChangeArrowheads="1"/>
          </p:cNvSpPr>
          <p:nvPr/>
        </p:nvSpPr>
        <p:spPr bwMode="auto">
          <a:xfrm>
            <a:off x="1600200" y="5029200"/>
            <a:ext cx="3352800" cy="492443"/>
          </a:xfrm>
          <a:prstGeom prst="rect">
            <a:avLst/>
          </a:prstGeom>
          <a:noFill/>
          <a:ln w="9525">
            <a:noFill/>
            <a:miter lim="800000"/>
            <a:headEnd/>
            <a:tailEnd/>
          </a:ln>
        </p:spPr>
        <p:txBody>
          <a:bodyPr wrap="square">
            <a:spAutoFit/>
          </a:bodyPr>
          <a:lstStyle/>
          <a:p>
            <a:pPr>
              <a:spcBef>
                <a:spcPct val="50000"/>
              </a:spcBef>
            </a:pPr>
            <a:r>
              <a:rPr lang="en-US" sz="2600" dirty="0">
                <a:latin typeface="Arial Narrow" pitchFamily="34" charset="0"/>
              </a:rPr>
              <a:t>October 26, 1993</a:t>
            </a:r>
          </a:p>
        </p:txBody>
      </p:sp>
      <p:sp>
        <p:nvSpPr>
          <p:cNvPr id="12295" name="Text Box 12"/>
          <p:cNvSpPr txBox="1">
            <a:spLocks noChangeArrowheads="1"/>
          </p:cNvSpPr>
          <p:nvPr/>
        </p:nvSpPr>
        <p:spPr bwMode="auto">
          <a:xfrm>
            <a:off x="1524000" y="4343400"/>
            <a:ext cx="3352800" cy="492443"/>
          </a:xfrm>
          <a:prstGeom prst="rect">
            <a:avLst/>
          </a:prstGeom>
          <a:noFill/>
          <a:ln w="9525">
            <a:noFill/>
            <a:miter lim="800000"/>
            <a:headEnd/>
            <a:tailEnd/>
          </a:ln>
        </p:spPr>
        <p:txBody>
          <a:bodyPr wrap="square">
            <a:spAutoFit/>
          </a:bodyPr>
          <a:lstStyle/>
          <a:p>
            <a:pPr>
              <a:spcBef>
                <a:spcPct val="50000"/>
              </a:spcBef>
            </a:pPr>
            <a:r>
              <a:rPr lang="en-US" sz="2600" dirty="0">
                <a:latin typeface="Arial Narrow" pitchFamily="34" charset="0"/>
              </a:rPr>
              <a:t>New </a:t>
            </a:r>
            <a:r>
              <a:rPr lang="en-US" sz="2600" dirty="0" smtClean="0">
                <a:latin typeface="Arial Narrow" pitchFamily="34" charset="0"/>
              </a:rPr>
              <a:t>York </a:t>
            </a:r>
            <a:r>
              <a:rPr lang="en-US" sz="2600" dirty="0">
                <a:latin typeface="Arial Narrow" pitchFamily="34" charset="0"/>
              </a:rPr>
              <a:t>Times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0"/>
            <a:ext cx="7772400" cy="1143000"/>
          </a:xfrm>
        </p:spPr>
        <p:txBody>
          <a:bodyPr>
            <a:normAutofit fontScale="90000"/>
          </a:bodyPr>
          <a:lstStyle/>
          <a:p>
            <a:pPr algn="ctr" eaLnBrk="1" hangingPunct="1">
              <a:defRPr/>
            </a:pPr>
            <a:r>
              <a:rPr lang="en-US" sz="6000" smtClean="0">
                <a:effectLst>
                  <a:outerShdw blurRad="38100" dist="38100" dir="2700000" algn="tl">
                    <a:srgbClr val="000000"/>
                  </a:outerShdw>
                </a:effectLst>
              </a:rPr>
              <a:t>Bonus Question?</a:t>
            </a:r>
          </a:p>
        </p:txBody>
      </p:sp>
      <p:sp>
        <p:nvSpPr>
          <p:cNvPr id="14339" name="Rectangle 3"/>
          <p:cNvSpPr>
            <a:spLocks noGrp="1" noChangeArrowheads="1"/>
          </p:cNvSpPr>
          <p:nvPr>
            <p:ph type="body" idx="1"/>
          </p:nvPr>
        </p:nvSpPr>
        <p:spPr>
          <a:solidFill>
            <a:srgbClr val="FFFFFF"/>
          </a:solidFill>
          <a:ln w="25400">
            <a:solidFill>
              <a:schemeClr val="tx2"/>
            </a:solidFill>
          </a:ln>
        </p:spPr>
        <p:txBody>
          <a:bodyPr/>
          <a:lstStyle/>
          <a:p>
            <a:pPr eaLnBrk="1" hangingPunct="1">
              <a:buFont typeface="Wingdings" pitchFamily="2" charset="2"/>
              <a:buNone/>
            </a:pPr>
            <a:r>
              <a:rPr lang="en-US" sz="2000" smtClean="0">
                <a:solidFill>
                  <a:srgbClr val="D14A2F"/>
                </a:solidFill>
                <a:latin typeface="Arial" charset="0"/>
              </a:rPr>
              <a:t>	</a:t>
            </a:r>
          </a:p>
          <a:p>
            <a:pPr eaLnBrk="1" hangingPunct="1">
              <a:buFont typeface="Wingdings" pitchFamily="2" charset="2"/>
              <a:buNone/>
            </a:pPr>
            <a:r>
              <a:rPr lang="en-US" sz="2000" b="1" smtClean="0">
                <a:solidFill>
                  <a:srgbClr val="D14A2F"/>
                </a:solidFill>
                <a:latin typeface="Arial" charset="0"/>
              </a:rPr>
              <a:t>	</a:t>
            </a:r>
            <a:r>
              <a:rPr lang="en-US" sz="4400" b="1" smtClean="0">
                <a:solidFill>
                  <a:srgbClr val="D14A2F"/>
                </a:solidFill>
                <a:latin typeface="Arial Black" pitchFamily="34" charset="0"/>
              </a:rPr>
              <a:t>What was</a:t>
            </a:r>
          </a:p>
          <a:p>
            <a:pPr eaLnBrk="1" hangingPunct="1">
              <a:buFont typeface="Wingdings" pitchFamily="2" charset="2"/>
              <a:buNone/>
            </a:pPr>
            <a:r>
              <a:rPr lang="en-US" sz="4400" b="1" smtClean="0">
                <a:solidFill>
                  <a:srgbClr val="D14A2F"/>
                </a:solidFill>
                <a:latin typeface="Arial Black" pitchFamily="34" charset="0"/>
              </a:rPr>
              <a:t>	Lois Lowry’s</a:t>
            </a:r>
          </a:p>
          <a:p>
            <a:pPr eaLnBrk="1" hangingPunct="1">
              <a:buFont typeface="Wingdings" pitchFamily="2" charset="2"/>
              <a:buNone/>
            </a:pPr>
            <a:r>
              <a:rPr lang="en-US" sz="4400" b="1" smtClean="0">
                <a:solidFill>
                  <a:srgbClr val="D14A2F"/>
                </a:solidFill>
                <a:latin typeface="Arial Black" pitchFamily="34" charset="0"/>
              </a:rPr>
              <a:t>	Dog’s name?</a:t>
            </a:r>
          </a:p>
        </p:txBody>
      </p:sp>
      <p:pic>
        <p:nvPicPr>
          <p:cNvPr id="14340" name="Picture 4" descr="C:\My Documents\My Pictures\Brad's ClipArt\traffic_light_green_md_wht.gif"/>
          <p:cNvPicPr>
            <a:picLocks noChangeAspect="1" noChangeArrowheads="1" noCrop="1"/>
          </p:cNvPicPr>
          <p:nvPr/>
        </p:nvPicPr>
        <p:blipFill>
          <a:blip r:embed="rId2" cstate="print"/>
          <a:srcRect/>
          <a:stretch>
            <a:fillRect/>
          </a:stretch>
        </p:blipFill>
        <p:spPr bwMode="auto">
          <a:xfrm>
            <a:off x="5259388" y="2373313"/>
            <a:ext cx="912812" cy="2503487"/>
          </a:xfrm>
          <a:prstGeom prst="rect">
            <a:avLst/>
          </a:prstGeom>
          <a:noFill/>
          <a:ln w="9525">
            <a:noFill/>
            <a:miter lim="800000"/>
            <a:headEnd/>
            <a:tailEnd/>
          </a:ln>
        </p:spPr>
      </p:pic>
      <p:pic>
        <p:nvPicPr>
          <p:cNvPr id="14341" name="Picture 5" descr="C:\My Documents\My Pictures\Brad's ClipArt\MAGICBUS.gif"/>
          <p:cNvPicPr>
            <a:picLocks noChangeAspect="1" noChangeArrowheads="1" noCrop="1"/>
          </p:cNvPicPr>
          <p:nvPr/>
        </p:nvPicPr>
        <p:blipFill>
          <a:blip r:embed="rId3" cstate="print"/>
          <a:srcRect/>
          <a:stretch>
            <a:fillRect/>
          </a:stretch>
        </p:blipFill>
        <p:spPr bwMode="auto">
          <a:xfrm>
            <a:off x="304800" y="4816475"/>
            <a:ext cx="8458200" cy="9747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defRPr/>
            </a:pPr>
            <a:r>
              <a:rPr lang="en-US" sz="6000" smtClean="0">
                <a:effectLst>
                  <a:outerShdw blurRad="38100" dist="38100" dir="2700000" algn="tl">
                    <a:srgbClr val="000000"/>
                  </a:outerShdw>
                </a:effectLst>
              </a:rPr>
              <a:t>Bonus Answer!</a:t>
            </a:r>
          </a:p>
        </p:txBody>
      </p:sp>
      <p:sp>
        <p:nvSpPr>
          <p:cNvPr id="15363" name="Rectangle 3"/>
          <p:cNvSpPr>
            <a:spLocks noChangeArrowheads="1"/>
          </p:cNvSpPr>
          <p:nvPr/>
        </p:nvSpPr>
        <p:spPr bwMode="auto">
          <a:xfrm>
            <a:off x="685800" y="1981200"/>
            <a:ext cx="7772400" cy="4114800"/>
          </a:xfrm>
          <a:prstGeom prst="rect">
            <a:avLst/>
          </a:prstGeom>
          <a:solidFill>
            <a:srgbClr val="FFFFFF"/>
          </a:solidFill>
          <a:ln w="25400">
            <a:solidFill>
              <a:schemeClr val="tx2"/>
            </a:solidFill>
            <a:miter lim="800000"/>
            <a:headEnd/>
            <a:tailEnd/>
          </a:ln>
        </p:spPr>
        <p:txBody>
          <a:bodyPr/>
          <a:lstStyle/>
          <a:p>
            <a:pPr marL="342900" indent="-342900" algn="l">
              <a:spcBef>
                <a:spcPct val="20000"/>
              </a:spcBef>
              <a:buClr>
                <a:schemeClr val="accent1"/>
              </a:buClr>
              <a:buSzPct val="80000"/>
              <a:buFont typeface="Wingdings" pitchFamily="2" charset="2"/>
              <a:buNone/>
            </a:pPr>
            <a:r>
              <a:rPr lang="en-US" sz="2000" dirty="0">
                <a:solidFill>
                  <a:srgbClr val="D14A2F"/>
                </a:solidFill>
                <a:latin typeface="Arial" charset="0"/>
              </a:rPr>
              <a:t>	</a:t>
            </a:r>
          </a:p>
          <a:p>
            <a:pPr marL="342900" indent="-342900" algn="l">
              <a:spcBef>
                <a:spcPct val="20000"/>
              </a:spcBef>
              <a:buClr>
                <a:schemeClr val="accent1"/>
              </a:buClr>
              <a:buSzPct val="80000"/>
              <a:buFont typeface="Wingdings" pitchFamily="2" charset="2"/>
              <a:buNone/>
            </a:pPr>
            <a:endParaRPr lang="en-US" sz="2000" dirty="0">
              <a:solidFill>
                <a:srgbClr val="D14A2F"/>
              </a:solidFill>
              <a:latin typeface="Arial" charset="0"/>
            </a:endParaRPr>
          </a:p>
          <a:p>
            <a:pPr marL="342900" indent="-342900" algn="l">
              <a:spcBef>
                <a:spcPct val="20000"/>
              </a:spcBef>
              <a:buClr>
                <a:schemeClr val="accent1"/>
              </a:buClr>
              <a:buSzPct val="80000"/>
              <a:buFont typeface="Wingdings" pitchFamily="2" charset="2"/>
              <a:buNone/>
            </a:pPr>
            <a:endParaRPr lang="en-US" sz="2000" dirty="0">
              <a:solidFill>
                <a:srgbClr val="D14A2F"/>
              </a:solidFill>
              <a:latin typeface="Arial" charset="0"/>
            </a:endParaRPr>
          </a:p>
          <a:p>
            <a:pPr marL="342900" indent="-342900" algn="l">
              <a:spcBef>
                <a:spcPct val="20000"/>
              </a:spcBef>
              <a:buClr>
                <a:schemeClr val="accent1"/>
              </a:buClr>
              <a:buSzPct val="80000"/>
              <a:buFont typeface="Wingdings" pitchFamily="2" charset="2"/>
              <a:buNone/>
            </a:pPr>
            <a:r>
              <a:rPr lang="en-US" sz="2000" b="1" dirty="0">
                <a:solidFill>
                  <a:srgbClr val="D14A2F"/>
                </a:solidFill>
                <a:latin typeface="Arial" charset="0"/>
              </a:rPr>
              <a:t>	</a:t>
            </a:r>
            <a:r>
              <a:rPr lang="en-US" sz="7200" b="1" u="sng" dirty="0">
                <a:solidFill>
                  <a:srgbClr val="D14A2F"/>
                </a:solidFill>
                <a:latin typeface="Arial Black" pitchFamily="34" charset="0"/>
              </a:rPr>
              <a:t>Bandit</a:t>
            </a:r>
            <a:r>
              <a:rPr lang="en-US" sz="7200" b="1" dirty="0">
                <a:solidFill>
                  <a:srgbClr val="D14A2F"/>
                </a:solidFill>
                <a:latin typeface="Arial Black" pitchFamily="34" charset="0"/>
              </a:rPr>
              <a:t>!</a:t>
            </a:r>
          </a:p>
        </p:txBody>
      </p:sp>
      <p:pic>
        <p:nvPicPr>
          <p:cNvPr id="15364" name="Picture 4" descr="C:\My Documents\My Pictures\Brad's ClipArt\traffic_light_green_md_wht.gif"/>
          <p:cNvPicPr>
            <a:picLocks noChangeAspect="1" noChangeArrowheads="1" noCrop="1"/>
          </p:cNvPicPr>
          <p:nvPr/>
        </p:nvPicPr>
        <p:blipFill>
          <a:blip r:embed="rId2" cstate="print"/>
          <a:srcRect/>
          <a:stretch>
            <a:fillRect/>
          </a:stretch>
        </p:blipFill>
        <p:spPr bwMode="auto">
          <a:xfrm>
            <a:off x="5259388" y="2373313"/>
            <a:ext cx="912812" cy="2503487"/>
          </a:xfrm>
          <a:prstGeom prst="rect">
            <a:avLst/>
          </a:prstGeom>
          <a:noFill/>
          <a:ln w="9525">
            <a:noFill/>
            <a:miter lim="800000"/>
            <a:headEnd/>
            <a:tailEnd/>
          </a:ln>
        </p:spPr>
      </p:pic>
      <p:pic>
        <p:nvPicPr>
          <p:cNvPr id="15365" name="Picture 6" descr="C:\My Documents\My Pictures\Brad's ClipArt\dogrun.gif"/>
          <p:cNvPicPr>
            <a:picLocks noChangeAspect="1" noChangeArrowheads="1" noCrop="1"/>
          </p:cNvPicPr>
          <p:nvPr/>
        </p:nvPicPr>
        <p:blipFill>
          <a:blip r:embed="rId3" cstate="print"/>
          <a:srcRect/>
          <a:stretch>
            <a:fillRect/>
          </a:stretch>
        </p:blipFill>
        <p:spPr bwMode="auto">
          <a:xfrm>
            <a:off x="990600" y="5029200"/>
            <a:ext cx="7086600" cy="914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C:\My Documents\My Pictures\Brad's ClipArt\usflag.gif"/>
          <p:cNvPicPr>
            <a:picLocks noChangeAspect="1" noChangeArrowheads="1" noCrop="1"/>
          </p:cNvPicPr>
          <p:nvPr/>
        </p:nvPicPr>
        <p:blipFill>
          <a:blip r:embed="rId2" cstate="print"/>
          <a:srcRect/>
          <a:stretch>
            <a:fillRect/>
          </a:stretch>
        </p:blipFill>
        <p:spPr bwMode="auto">
          <a:xfrm>
            <a:off x="7908925" y="571500"/>
            <a:ext cx="854075" cy="627063"/>
          </a:xfrm>
          <a:prstGeom prst="rect">
            <a:avLst/>
          </a:prstGeom>
          <a:noFill/>
          <a:ln w="9525">
            <a:noFill/>
            <a:miter lim="800000"/>
            <a:headEnd/>
            <a:tailEnd/>
          </a:ln>
        </p:spPr>
      </p:pic>
      <p:sp>
        <p:nvSpPr>
          <p:cNvPr id="13315" name="Rectangle 10"/>
          <p:cNvSpPr>
            <a:spLocks noGrp="1" noChangeArrowheads="1"/>
          </p:cNvSpPr>
          <p:nvPr>
            <p:ph type="body" idx="4294967295"/>
          </p:nvPr>
        </p:nvSpPr>
        <p:spPr/>
        <p:txBody>
          <a:bodyPr/>
          <a:lstStyle/>
          <a:p>
            <a:pPr algn="r" eaLnBrk="1" hangingPunct="1">
              <a:buFont typeface="Wingdings" pitchFamily="2" charset="2"/>
              <a:buNone/>
            </a:pPr>
            <a:r>
              <a:rPr lang="en-US" sz="3000" dirty="0" smtClean="0"/>
              <a:t>	</a:t>
            </a:r>
            <a:endParaRPr lang="en-US" dirty="0" smtClean="0"/>
          </a:p>
        </p:txBody>
      </p:sp>
      <p:sp>
        <p:nvSpPr>
          <p:cNvPr id="60427" name="Text Box 11"/>
          <p:cNvSpPr txBox="1">
            <a:spLocks noGrp="1" noChangeArrowheads="1"/>
          </p:cNvSpPr>
          <p:nvPr>
            <p:ph type="title"/>
          </p:nvPr>
        </p:nvSpPr>
        <p:spPr>
          <a:xfrm>
            <a:off x="228600" y="457200"/>
            <a:ext cx="7772400" cy="914400"/>
          </a:xfrm>
          <a:effectLst/>
        </p:spPr>
        <p:txBody>
          <a:bodyPr>
            <a:normAutofit fontScale="90000"/>
          </a:bodyPr>
          <a:lstStyle/>
          <a:p>
            <a:pPr algn="ctr" eaLnBrk="1" hangingPunct="1">
              <a:spcBef>
                <a:spcPct val="50000"/>
              </a:spcBef>
              <a:defRPr/>
            </a:pPr>
            <a:r>
              <a:rPr lang="en-US" sz="6000" b="1" dirty="0" smtClean="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latin typeface="Times New Roman" charset="0"/>
              </a:rPr>
              <a:t>L  o  </a:t>
            </a:r>
            <a:r>
              <a:rPr lang="en-US" sz="6000" b="1" dirty="0" err="1" smtClean="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latin typeface="Times New Roman" charset="0"/>
              </a:rPr>
              <a:t>i</a:t>
            </a:r>
            <a:r>
              <a:rPr lang="en-US" sz="6000" b="1" dirty="0" smtClean="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latin typeface="Times New Roman" charset="0"/>
              </a:rPr>
              <a:t>  s    L  o  w  r  y</a:t>
            </a:r>
          </a:p>
        </p:txBody>
      </p:sp>
      <p:sp>
        <p:nvSpPr>
          <p:cNvPr id="60428" name="Text Box 12"/>
          <p:cNvSpPr txBox="1">
            <a:spLocks noChangeArrowheads="1"/>
          </p:cNvSpPr>
          <p:nvPr/>
        </p:nvSpPr>
        <p:spPr bwMode="auto">
          <a:xfrm>
            <a:off x="533400" y="5045075"/>
            <a:ext cx="8229600" cy="646331"/>
          </a:xfrm>
          <a:prstGeom prst="rect">
            <a:avLst/>
          </a:prstGeom>
          <a:noFill/>
          <a:ln w="9525">
            <a:noFill/>
            <a:miter lim="800000"/>
            <a:headEnd/>
            <a:tailEnd/>
          </a:ln>
          <a:effectLst/>
        </p:spPr>
        <p:txBody>
          <a:bodyPr>
            <a:spAutoFit/>
          </a:bodyPr>
          <a:lstStyle/>
          <a:p>
            <a:pPr>
              <a:spcBef>
                <a:spcPct val="50000"/>
              </a:spcBef>
              <a:defRPr/>
            </a:pPr>
            <a:r>
              <a:rPr lang="en-US" b="1" i="1" dirty="0">
                <a:solidFill>
                  <a:schemeClr val="tx2"/>
                </a:solidFill>
                <a:effectLst>
                  <a:outerShdw blurRad="38100" dist="38100" dir="2700000" algn="tl">
                    <a:srgbClr val="000000"/>
                  </a:outerShdw>
                </a:effectLst>
              </a:rPr>
              <a:t>Once readers make contact with Lowry’s treasure, they may never see </a:t>
            </a:r>
            <a:r>
              <a:rPr lang="en-US" b="1" i="1" dirty="0" smtClean="0">
                <a:solidFill>
                  <a:schemeClr val="tx2"/>
                </a:solidFill>
                <a:effectLst>
                  <a:outerShdw blurRad="38100" dist="38100" dir="2700000" algn="tl">
                    <a:srgbClr val="000000"/>
                  </a:outerShdw>
                </a:effectLst>
              </a:rPr>
              <a:t> things </a:t>
            </a:r>
            <a:r>
              <a:rPr lang="en-US" b="1" i="1" dirty="0">
                <a:solidFill>
                  <a:schemeClr val="tx2"/>
                </a:solidFill>
                <a:effectLst>
                  <a:outerShdw blurRad="38100" dist="38100" dir="2700000" algn="tl">
                    <a:srgbClr val="000000"/>
                  </a:outerShdw>
                </a:effectLst>
              </a:rPr>
              <a:t>exactly </a:t>
            </a:r>
            <a:r>
              <a:rPr lang="en-US" b="1" i="1" dirty="0" smtClean="0">
                <a:solidFill>
                  <a:schemeClr val="tx2"/>
                </a:solidFill>
                <a:effectLst>
                  <a:outerShdw blurRad="38100" dist="38100" dir="2700000" algn="tl">
                    <a:srgbClr val="000000"/>
                  </a:outerShdw>
                </a:effectLst>
              </a:rPr>
              <a:t> quite  </a:t>
            </a:r>
            <a:r>
              <a:rPr lang="en-US" b="1" i="1" dirty="0">
                <a:solidFill>
                  <a:schemeClr val="tx2"/>
                </a:solidFill>
                <a:effectLst>
                  <a:outerShdw blurRad="38100" dist="38100" dir="2700000" algn="tl">
                    <a:srgbClr val="000000"/>
                  </a:outerShdw>
                </a:effectLst>
              </a:rPr>
              <a:t>the same.</a:t>
            </a:r>
          </a:p>
        </p:txBody>
      </p:sp>
      <p:pic>
        <p:nvPicPr>
          <p:cNvPr id="13318" name="Picture 13" descr="C:\My Documents\My Pictures\Brad's ClipArt\lois lowry.jpg"/>
          <p:cNvPicPr>
            <a:picLocks noChangeAspect="1" noChangeArrowheads="1"/>
          </p:cNvPicPr>
          <p:nvPr/>
        </p:nvPicPr>
        <p:blipFill>
          <a:blip r:embed="rId3" cstate="print"/>
          <a:srcRect/>
          <a:stretch>
            <a:fillRect/>
          </a:stretch>
        </p:blipFill>
        <p:spPr bwMode="auto">
          <a:xfrm>
            <a:off x="2514600" y="1487488"/>
            <a:ext cx="4164013" cy="34655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09600"/>
            <a:ext cx="8229600" cy="2133600"/>
          </a:xfrm>
        </p:spPr>
        <p:txBody>
          <a:bodyPr>
            <a:normAutofit fontScale="90000"/>
          </a:bodyPr>
          <a:lstStyle/>
          <a:p>
            <a:pPr eaLnBrk="1" hangingPunct="1">
              <a:defRPr/>
            </a:pPr>
            <a:r>
              <a:rPr lang="en-US" sz="6900" dirty="0" smtClean="0">
                <a:solidFill>
                  <a:srgbClr val="FF0000"/>
                </a:solidFill>
                <a:latin typeface="Bookman Old Style" pitchFamily="18" charset="0"/>
              </a:rPr>
              <a:t>What is a utopia?</a:t>
            </a:r>
          </a:p>
        </p:txBody>
      </p:sp>
      <p:sp>
        <p:nvSpPr>
          <p:cNvPr id="54275" name="Rectangle 3"/>
          <p:cNvSpPr>
            <a:spLocks noGrp="1" noChangeArrowheads="1"/>
          </p:cNvSpPr>
          <p:nvPr>
            <p:ph type="body" idx="1"/>
          </p:nvPr>
        </p:nvSpPr>
        <p:spPr>
          <a:xfrm>
            <a:off x="457200" y="2971800"/>
            <a:ext cx="8229600" cy="2819400"/>
          </a:xfrm>
        </p:spPr>
        <p:txBody>
          <a:bodyPr>
            <a:normAutofit fontScale="92500"/>
          </a:bodyPr>
          <a:lstStyle/>
          <a:p>
            <a:pPr eaLnBrk="1" hangingPunct="1">
              <a:buFont typeface="Wingdings" pitchFamily="2" charset="2"/>
              <a:buNone/>
              <a:defRPr/>
            </a:pPr>
            <a:r>
              <a:rPr lang="en-US" sz="4000" b="1" dirty="0" smtClean="0">
                <a:solidFill>
                  <a:schemeClr val="hlink"/>
                </a:solidFill>
                <a:effectLst>
                  <a:outerShdw blurRad="38100" dist="38100" dir="2700000" algn="tl">
                    <a:srgbClr val="000000">
                      <a:alpha val="43137"/>
                    </a:srgbClr>
                  </a:outerShdw>
                </a:effectLst>
                <a:latin typeface="Bookman Old Style" pitchFamily="18" charset="0"/>
              </a:rPr>
              <a:t>Utopia is a perfect place where people can lead perfect lives.  </a:t>
            </a:r>
            <a:r>
              <a:rPr lang="en-US" sz="4000" b="1" i="1" dirty="0" smtClean="0">
                <a:solidFill>
                  <a:schemeClr val="hlink"/>
                </a:solidFill>
                <a:effectLst>
                  <a:outerShdw blurRad="38100" dist="38100" dir="2700000" algn="tl">
                    <a:srgbClr val="000000">
                      <a:alpha val="43137"/>
                    </a:srgbClr>
                  </a:outerShdw>
                </a:effectLst>
                <a:latin typeface="Bookman Old Style" pitchFamily="18" charset="0"/>
              </a:rPr>
              <a:t>The Giver </a:t>
            </a:r>
            <a:r>
              <a:rPr lang="en-US" sz="4000" b="1" dirty="0" smtClean="0">
                <a:solidFill>
                  <a:schemeClr val="hlink"/>
                </a:solidFill>
                <a:effectLst>
                  <a:outerShdw blurRad="38100" dist="38100" dir="2700000" algn="tl">
                    <a:srgbClr val="000000">
                      <a:alpha val="43137"/>
                    </a:srgbClr>
                  </a:outerShdw>
                </a:effectLst>
                <a:latin typeface="Bookman Old Style" pitchFamily="18" charset="0"/>
              </a:rPr>
              <a:t>takes place in such an ideal community.</a:t>
            </a:r>
            <a:endParaRPr lang="en-US" sz="4000" b="1" i="1" dirty="0" smtClean="0">
              <a:solidFill>
                <a:schemeClr val="hlink"/>
              </a:solidFill>
              <a:effectLst>
                <a:outerShdw blurRad="38100" dist="38100" dir="2700000" algn="tl">
                  <a:srgbClr val="000000">
                    <a:alpha val="43137"/>
                  </a:srgbClr>
                </a:outerShdw>
              </a:effectLst>
              <a:latin typeface="Bookman Old Style" pitchFamily="18" charset="0"/>
            </a:endParaRPr>
          </a:p>
          <a:p>
            <a:pPr eaLnBrk="1" hangingPunct="1">
              <a:buFont typeface="Wingdings" pitchFamily="2" charset="2"/>
              <a:buNone/>
              <a:defRPr/>
            </a:pPr>
            <a:endParaRPr lang="en-US" sz="4000" i="1" dirty="0" smtClean="0">
              <a:solidFill>
                <a:schemeClr val="hlink"/>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609600"/>
            <a:ext cx="8229600" cy="2209800"/>
          </a:xfrm>
        </p:spPr>
        <p:txBody>
          <a:bodyPr>
            <a:normAutofit fontScale="90000"/>
          </a:bodyPr>
          <a:lstStyle/>
          <a:p>
            <a:pPr eaLnBrk="1" hangingPunct="1">
              <a:defRPr/>
            </a:pPr>
            <a:r>
              <a:rPr lang="en-US" sz="4000" b="1" dirty="0" smtClean="0">
                <a:solidFill>
                  <a:srgbClr val="FF0000"/>
                </a:solidFill>
                <a:latin typeface="Bookman Old Style" pitchFamily="18" charset="0"/>
              </a:rPr>
              <a:t>Here are other utopias that people have described or written about through the ages.</a:t>
            </a:r>
          </a:p>
        </p:txBody>
      </p:sp>
      <p:sp>
        <p:nvSpPr>
          <p:cNvPr id="68611" name="Rectangle 3"/>
          <p:cNvSpPr>
            <a:spLocks noGrp="1" noChangeArrowheads="1"/>
          </p:cNvSpPr>
          <p:nvPr>
            <p:ph type="body" idx="1"/>
          </p:nvPr>
        </p:nvSpPr>
        <p:spPr>
          <a:xfrm>
            <a:off x="457200" y="3048000"/>
            <a:ext cx="8229600" cy="3048000"/>
          </a:xfrm>
        </p:spPr>
        <p:txBody>
          <a:bodyPr/>
          <a:lstStyle/>
          <a:p>
            <a:pPr eaLnBrk="1" hangingPunct="1">
              <a:defRPr/>
            </a:pPr>
            <a:r>
              <a:rPr lang="en-US" sz="3600" dirty="0" smtClean="0">
                <a:latin typeface="Bookman Old Style" pitchFamily="18" charset="0"/>
              </a:rPr>
              <a:t>The Golden Age</a:t>
            </a:r>
          </a:p>
          <a:p>
            <a:pPr eaLnBrk="1" hangingPunct="1">
              <a:defRPr/>
            </a:pPr>
            <a:r>
              <a:rPr lang="en-US" sz="3600" dirty="0" smtClean="0">
                <a:latin typeface="Bookman Old Style" pitchFamily="18" charset="0"/>
              </a:rPr>
              <a:t>The Garden of </a:t>
            </a:r>
            <a:r>
              <a:rPr lang="en-US" sz="4000" dirty="0" smtClean="0">
                <a:latin typeface="Bookman Old Style" pitchFamily="18" charset="0"/>
              </a:rPr>
              <a:t>Eden</a:t>
            </a:r>
          </a:p>
          <a:p>
            <a:pPr eaLnBrk="1" hangingPunct="1">
              <a:defRPr/>
            </a:pPr>
            <a:r>
              <a:rPr lang="en-US" sz="3600" dirty="0" smtClean="0">
                <a:latin typeface="Bookman Old Style" pitchFamily="18" charset="0"/>
              </a:rPr>
              <a:t>Atlantis</a:t>
            </a:r>
          </a:p>
          <a:p>
            <a:pPr eaLnBrk="1" hangingPunct="1">
              <a:defRPr/>
            </a:pPr>
            <a:endParaRPr lang="en-US" sz="3600"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defRPr/>
            </a:pPr>
            <a:r>
              <a:rPr lang="en-US" sz="4400" b="1" dirty="0" smtClean="0">
                <a:solidFill>
                  <a:srgbClr val="FF0000"/>
                </a:solidFill>
              </a:rPr>
              <a:t>Utopia is A Greek Term</a:t>
            </a:r>
          </a:p>
        </p:txBody>
      </p:sp>
      <p:sp>
        <p:nvSpPr>
          <p:cNvPr id="82947" name="Rectangle 3"/>
          <p:cNvSpPr>
            <a:spLocks noGrp="1" noChangeArrowheads="1"/>
          </p:cNvSpPr>
          <p:nvPr>
            <p:ph type="body" idx="1"/>
          </p:nvPr>
        </p:nvSpPr>
        <p:spPr>
          <a:xfrm>
            <a:off x="1143000" y="1981200"/>
            <a:ext cx="6934200" cy="4149725"/>
          </a:xfrm>
        </p:spPr>
        <p:txBody>
          <a:bodyPr>
            <a:noAutofit/>
          </a:bodyPr>
          <a:lstStyle/>
          <a:p>
            <a:pPr eaLnBrk="1" hangingPunct="1">
              <a:buFont typeface="Wingdings" pitchFamily="2" charset="2"/>
              <a:buBlip>
                <a:blip r:embed="rId2"/>
              </a:buBlip>
              <a:defRPr/>
            </a:pPr>
            <a:r>
              <a:rPr lang="en-US" sz="3600" dirty="0" smtClean="0"/>
              <a:t>The word </a:t>
            </a:r>
            <a:r>
              <a:rPr lang="en-US" sz="3600" b="1" i="1" dirty="0" smtClean="0"/>
              <a:t>utopia</a:t>
            </a:r>
            <a:r>
              <a:rPr lang="en-US" sz="3600" dirty="0" smtClean="0"/>
              <a:t> was derived from the Greek </a:t>
            </a:r>
            <a:r>
              <a:rPr lang="en-US" sz="3600" b="1" i="1" dirty="0" err="1" smtClean="0"/>
              <a:t>ou</a:t>
            </a:r>
            <a:r>
              <a:rPr lang="en-US" sz="3600" b="1" i="1" dirty="0" smtClean="0"/>
              <a:t> </a:t>
            </a:r>
            <a:r>
              <a:rPr lang="en-US" sz="3600" b="1" i="1" dirty="0" err="1" smtClean="0"/>
              <a:t>topos</a:t>
            </a:r>
            <a:r>
              <a:rPr lang="en-US" sz="3600" dirty="0" smtClean="0"/>
              <a:t>, which means “no place.” </a:t>
            </a:r>
          </a:p>
          <a:p>
            <a:pPr eaLnBrk="1" hangingPunct="1">
              <a:buFont typeface="Wingdings" pitchFamily="2" charset="2"/>
              <a:buNone/>
              <a:defRPr/>
            </a:pPr>
            <a:endParaRPr lang="en-US" sz="3600" dirty="0" smtClean="0"/>
          </a:p>
          <a:p>
            <a:pPr eaLnBrk="1" hangingPunct="1">
              <a:buFont typeface="Wingdings" pitchFamily="2" charset="2"/>
              <a:buBlip>
                <a:blip r:embed="rId2"/>
              </a:buBlip>
              <a:defRPr/>
            </a:pPr>
            <a:r>
              <a:rPr lang="en-US" sz="3600" dirty="0" smtClean="0"/>
              <a:t> Some synonyms for utopia are paradise, arcadia, and Zion.</a:t>
            </a:r>
            <a:endParaRPr lang="en-US" sz="3600" b="1" i="1"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pPr algn="ctr"/>
            <a:r>
              <a:rPr lang="en-US" b="1" dirty="0" smtClean="0">
                <a:solidFill>
                  <a:srgbClr val="FF0000"/>
                </a:solidFill>
              </a:rPr>
              <a:t>Anticipation Guide for</a:t>
            </a:r>
            <a:br>
              <a:rPr lang="en-US" b="1" dirty="0" smtClean="0">
                <a:solidFill>
                  <a:srgbClr val="FF0000"/>
                </a:solidFill>
              </a:rPr>
            </a:br>
            <a:r>
              <a:rPr lang="en-US" b="1" dirty="0" smtClean="0">
                <a:solidFill>
                  <a:srgbClr val="FF0000"/>
                </a:solidFill>
              </a:rPr>
              <a:t> </a:t>
            </a:r>
            <a:r>
              <a:rPr lang="en-US" b="1" i="1" dirty="0" smtClean="0">
                <a:solidFill>
                  <a:schemeClr val="accent2">
                    <a:lumMod val="60000"/>
                    <a:lumOff val="40000"/>
                  </a:schemeClr>
                </a:solidFill>
              </a:rPr>
              <a:t>The Giver </a:t>
            </a:r>
            <a:r>
              <a:rPr lang="en-US" b="1" dirty="0" smtClean="0">
                <a:solidFill>
                  <a:schemeClr val="accent2">
                    <a:lumMod val="60000"/>
                    <a:lumOff val="40000"/>
                  </a:schemeClr>
                </a:solidFill>
              </a:rPr>
              <a:t>by Lois Lowry</a:t>
            </a:r>
            <a:endParaRPr lang="en-US" b="1" dirty="0">
              <a:solidFill>
                <a:schemeClr val="accent2">
                  <a:lumMod val="60000"/>
                  <a:lumOff val="40000"/>
                </a:schemeClr>
              </a:solidFill>
            </a:endParaRPr>
          </a:p>
        </p:txBody>
      </p:sp>
      <p:sp>
        <p:nvSpPr>
          <p:cNvPr id="15" name="Content Placeholder 14"/>
          <p:cNvSpPr>
            <a:spLocks noGrp="1"/>
          </p:cNvSpPr>
          <p:nvPr>
            <p:ph idx="1"/>
          </p:nvPr>
        </p:nvSpPr>
        <p:spPr/>
        <p:txBody>
          <a:bodyPr>
            <a:normAutofit fontScale="85000" lnSpcReduction="20000"/>
          </a:bodyPr>
          <a:lstStyle/>
          <a:p>
            <a:pPr marL="457200" indent="-457200">
              <a:buNone/>
            </a:pPr>
            <a:r>
              <a:rPr lang="en-US" b="1" dirty="0" smtClean="0"/>
              <a:t>Students will stand up by their desks if they agree with each statement.  Think carefully.</a:t>
            </a:r>
          </a:p>
          <a:p>
            <a:pPr marL="457200" indent="-457200">
              <a:buAutoNum type="arabicPeriod"/>
            </a:pPr>
            <a:endParaRPr lang="en-US" dirty="0" smtClean="0"/>
          </a:p>
          <a:p>
            <a:pPr marL="457200" indent="-457200">
              <a:buAutoNum type="arabicPeriod"/>
            </a:pPr>
            <a:r>
              <a:rPr lang="en-US" sz="2800" dirty="0" smtClean="0"/>
              <a:t>An ideal community would not have any hunger or starvation.</a:t>
            </a:r>
          </a:p>
          <a:p>
            <a:pPr marL="457200" indent="-457200">
              <a:buAutoNum type="arabicPeriod"/>
            </a:pPr>
            <a:r>
              <a:rPr lang="en-US" sz="2800" dirty="0" smtClean="0"/>
              <a:t>An ideal community  would not have any jealousy or competition.</a:t>
            </a:r>
          </a:p>
          <a:p>
            <a:pPr marL="457200" indent="-457200">
              <a:buAutoNum type="arabicPeriod"/>
            </a:pPr>
            <a:r>
              <a:rPr lang="en-US" sz="2800" dirty="0" smtClean="0"/>
              <a:t>An ideal community would not have any unemployment.</a:t>
            </a:r>
          </a:p>
          <a:p>
            <a:pPr marL="457200" indent="-457200">
              <a:buAutoNum type="arabicPeriod"/>
            </a:pPr>
            <a:r>
              <a:rPr lang="en-US" sz="2800" dirty="0" smtClean="0"/>
              <a:t>All children should have equal possessions and privileges at a certain age, regardless of the status of their families.</a:t>
            </a:r>
          </a:p>
          <a:p>
            <a:pPr marL="457200" indent="-457200">
              <a:buAutoNum type="arabicPeriod"/>
            </a:pPr>
            <a:r>
              <a:rPr lang="en-US" sz="2800" dirty="0" smtClean="0"/>
              <a:t>Families are much closer when they share their feelings.</a:t>
            </a:r>
          </a:p>
          <a:p>
            <a:pPr marL="457200" indent="-457200">
              <a:buNone/>
            </a:pPr>
            <a:endParaRPr lang="en-US" dirty="0" smtClean="0"/>
          </a:p>
          <a:p>
            <a:pPr marL="457200" indent="-457200">
              <a:buNone/>
            </a:pPr>
            <a:endParaRPr lang="en-US" dirty="0"/>
          </a:p>
        </p:txBody>
      </p:sp>
      <p:sp>
        <p:nvSpPr>
          <p:cNvPr id="3" name="Rectangle 2"/>
          <p:cNvSpPr>
            <a:spLocks noGrp="1"/>
          </p:cNvSpPr>
          <p:nvPr>
            <p:ph type="body" sz="quarter" idx="4294967295"/>
          </p:nvPr>
        </p:nvSpPr>
        <p:spPr>
          <a:xfrm rot="10800000" flipV="1">
            <a:off x="1371600" y="6172200"/>
            <a:ext cx="7772400" cy="312738"/>
          </a:xfrm>
        </p:spPr>
        <p:txBody>
          <a:bodyPr>
            <a:normAutofit fontScale="70000" lnSpcReduction="20000"/>
          </a:bodyPr>
          <a:lstStyle>
            <a:extLst/>
          </a:lstStyle>
          <a:p>
            <a:pPr>
              <a:buNone/>
            </a:pPr>
            <a:r>
              <a:rPr lang="en-US" dirty="0" smtClean="0"/>
              <a:t>							</a:t>
            </a:r>
            <a:r>
              <a:rPr lang="en-US" dirty="0" err="1" smtClean="0"/>
              <a:t>con’t</a:t>
            </a:r>
            <a:r>
              <a:rPr lang="en-US" dirty="0" smtClean="0"/>
              <a:t>  next slide</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228600"/>
            <a:ext cx="8382000" cy="58975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304800"/>
            <a:ext cx="8381999" cy="6248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228600"/>
            <a:ext cx="8534399" cy="5897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228600"/>
            <a:ext cx="8305799" cy="58975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81000" y="304800"/>
            <a:ext cx="8382000" cy="58213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304800"/>
            <a:ext cx="8229600" cy="58213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304800"/>
            <a:ext cx="8458200" cy="58213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Think while you read.</a:t>
            </a:r>
            <a:endParaRPr lang="en-US" b="1" dirty="0">
              <a:solidFill>
                <a:srgbClr val="FF0000"/>
              </a:solidFill>
            </a:endParaRPr>
          </a:p>
        </p:txBody>
      </p:sp>
      <p:sp>
        <p:nvSpPr>
          <p:cNvPr id="3" name="Content Placeholder 2"/>
          <p:cNvSpPr>
            <a:spLocks noGrp="1"/>
          </p:cNvSpPr>
          <p:nvPr>
            <p:ph idx="1"/>
          </p:nvPr>
        </p:nvSpPr>
        <p:spPr>
          <a:xfrm>
            <a:off x="457200" y="1295400"/>
            <a:ext cx="8229600" cy="5181600"/>
          </a:xfrm>
        </p:spPr>
        <p:txBody>
          <a:bodyPr>
            <a:noAutofit/>
          </a:bodyPr>
          <a:lstStyle/>
          <a:p>
            <a:endParaRPr lang="en-US" sz="4000" dirty="0" smtClean="0"/>
          </a:p>
          <a:p>
            <a:endParaRPr lang="en-US" sz="4000" dirty="0" smtClean="0"/>
          </a:p>
          <a:p>
            <a:pPr>
              <a:buNone/>
            </a:pPr>
            <a:r>
              <a:rPr lang="en-US" sz="6600" dirty="0" smtClean="0"/>
              <a:t>Is the society in </a:t>
            </a:r>
            <a:r>
              <a:rPr lang="en-US" sz="6600" i="1" dirty="0" smtClean="0"/>
              <a:t>The Giver </a:t>
            </a:r>
            <a:r>
              <a:rPr lang="en-US" sz="6600" dirty="0" smtClean="0"/>
              <a:t>a utopia or a dystopia?</a:t>
            </a:r>
          </a:p>
          <a:p>
            <a:endParaRPr lang="en-US" sz="6600" dirty="0" smtClean="0"/>
          </a:p>
          <a:p>
            <a:pPr>
              <a:buNone/>
            </a:pPr>
            <a:endParaRPr lang="en-US" sz="4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lumMod val="60000"/>
                    <a:lumOff val="40000"/>
                  </a:schemeClr>
                </a:solidFill>
              </a:rPr>
              <a:t>Watch out </a:t>
            </a:r>
            <a:r>
              <a:rPr lang="en-US" sz="2800" dirty="0" smtClean="0">
                <a:solidFill>
                  <a:srgbClr val="FF0000"/>
                </a:solidFill>
              </a:rPr>
              <a:t>tone &amp; Mood </a:t>
            </a:r>
            <a:r>
              <a:rPr lang="en-US" sz="2800" dirty="0" smtClean="0">
                <a:solidFill>
                  <a:schemeClr val="accent2">
                    <a:lumMod val="60000"/>
                    <a:lumOff val="40000"/>
                  </a:schemeClr>
                </a:solidFill>
              </a:rPr>
              <a:t>are similar.</a:t>
            </a:r>
            <a:endParaRPr lang="en-US" sz="2800" dirty="0">
              <a:solidFill>
                <a:schemeClr val="accent2">
                  <a:lumMod val="60000"/>
                  <a:lumOff val="40000"/>
                </a:schemeClr>
              </a:solidFill>
            </a:endParaRPr>
          </a:p>
        </p:txBody>
      </p:sp>
      <p:sp>
        <p:nvSpPr>
          <p:cNvPr id="3" name="Content Placeholder 2"/>
          <p:cNvSpPr>
            <a:spLocks noGrp="1"/>
          </p:cNvSpPr>
          <p:nvPr>
            <p:ph idx="1"/>
          </p:nvPr>
        </p:nvSpPr>
        <p:spPr>
          <a:xfrm>
            <a:off x="457200" y="1219200"/>
            <a:ext cx="8229600" cy="5410200"/>
          </a:xfrm>
        </p:spPr>
        <p:txBody>
          <a:bodyPr>
            <a:normAutofit/>
          </a:bodyPr>
          <a:lstStyle/>
          <a:p>
            <a:endParaRPr lang="en-US" dirty="0" smtClean="0"/>
          </a:p>
          <a:p>
            <a:r>
              <a:rPr lang="en-US" b="1" dirty="0" smtClean="0">
                <a:solidFill>
                  <a:srgbClr val="FF0000"/>
                </a:solidFill>
              </a:rPr>
              <a:t>Tone</a:t>
            </a:r>
            <a:r>
              <a:rPr lang="en-US" b="1" dirty="0" smtClean="0"/>
              <a:t> is the author’s attitude toward the writing (his characters, the situation) and the readers. A work of writing can have more than one tone. An example of tone could be both serious and humorous. Tone is set by the setting, choice of vocabulary and other details. </a:t>
            </a:r>
          </a:p>
          <a:p>
            <a:endParaRPr lang="en-US" b="1" dirty="0" smtClean="0"/>
          </a:p>
          <a:p>
            <a:r>
              <a:rPr lang="en-US" b="1" dirty="0" smtClean="0">
                <a:solidFill>
                  <a:srgbClr val="FF0000"/>
                </a:solidFill>
              </a:rPr>
              <a:t>Mood</a:t>
            </a:r>
            <a:r>
              <a:rPr lang="en-US" b="1" dirty="0" smtClean="0"/>
              <a:t> is the general atmosphere created by the author’s words. It is the feeling the reader gets from reading those words. It may be the same, or it may change from situation to situation. </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Words that describe Mood</a:t>
            </a:r>
            <a:endParaRPr lang="en-US" dirty="0">
              <a:solidFill>
                <a:srgbClr val="FF0000"/>
              </a:solidFill>
            </a:endParaRPr>
          </a:p>
        </p:txBody>
      </p:sp>
      <p:sp>
        <p:nvSpPr>
          <p:cNvPr id="3" name="Content Placeholder 2"/>
          <p:cNvSpPr>
            <a:spLocks noGrp="1"/>
          </p:cNvSpPr>
          <p:nvPr>
            <p:ph idx="1"/>
          </p:nvPr>
        </p:nvSpPr>
        <p:spPr/>
        <p:txBody>
          <a:bodyPr/>
          <a:lstStyle/>
          <a:p>
            <a:endParaRPr lang="en-US" dirty="0" smtClean="0"/>
          </a:p>
          <a:p>
            <a:r>
              <a:rPr lang="en-US" sz="3200" dirty="0" smtClean="0"/>
              <a:t> Fanciful			Sentimental</a:t>
            </a:r>
          </a:p>
          <a:p>
            <a:r>
              <a:rPr lang="en-US" sz="3200" dirty="0" smtClean="0"/>
              <a:t> Melancholy 			Happy</a:t>
            </a:r>
          </a:p>
          <a:p>
            <a:r>
              <a:rPr lang="en-US" sz="3200" dirty="0" smtClean="0"/>
              <a:t>Frightening			Sorrowful</a:t>
            </a:r>
          </a:p>
          <a:p>
            <a:r>
              <a:rPr lang="en-US" sz="3200" dirty="0" smtClean="0"/>
              <a:t> Mysterious 			Joyful</a:t>
            </a:r>
          </a:p>
          <a:p>
            <a:r>
              <a:rPr lang="en-US" sz="3200" dirty="0" smtClean="0"/>
              <a:t>Frustrating 			Suspenseful</a:t>
            </a:r>
          </a:p>
          <a:p>
            <a:r>
              <a:rPr lang="en-US" sz="3200" dirty="0" smtClean="0"/>
              <a:t>Romantic 			Gloomy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b="1" dirty="0" err="1" smtClean="0">
                <a:solidFill>
                  <a:srgbClr val="FF0000"/>
                </a:solidFill>
              </a:rPr>
              <a:t>Con’t</a:t>
            </a:r>
            <a:r>
              <a:rPr lang="en-US" b="1" dirty="0" smtClean="0">
                <a:solidFill>
                  <a:srgbClr val="FF0000"/>
                </a:solidFill>
              </a:rPr>
              <a:t>     Anticipation  </a:t>
            </a:r>
            <a:r>
              <a:rPr lang="en-US" b="1" dirty="0" err="1" smtClean="0">
                <a:solidFill>
                  <a:srgbClr val="FF0000"/>
                </a:solidFill>
              </a:rPr>
              <a:t>GUide</a:t>
            </a:r>
            <a:endParaRPr lang="en-US" b="1" dirty="0">
              <a:solidFill>
                <a:srgbClr val="FF0000"/>
              </a:solidFill>
            </a:endParaRPr>
          </a:p>
        </p:txBody>
      </p:sp>
      <p:sp>
        <p:nvSpPr>
          <p:cNvPr id="3" name="Content Placeholder 2"/>
          <p:cNvSpPr>
            <a:spLocks noGrp="1"/>
          </p:cNvSpPr>
          <p:nvPr>
            <p:ph idx="1"/>
          </p:nvPr>
        </p:nvSpPr>
        <p:spPr>
          <a:xfrm>
            <a:off x="457200" y="990600"/>
            <a:ext cx="8229600" cy="5410200"/>
          </a:xfrm>
        </p:spPr>
        <p:txBody>
          <a:bodyPr>
            <a:normAutofit lnSpcReduction="10000"/>
          </a:bodyPr>
          <a:lstStyle/>
          <a:p>
            <a:pPr>
              <a:buNone/>
            </a:pPr>
            <a:r>
              <a:rPr lang="en-US" sz="2800" dirty="0" smtClean="0"/>
              <a:t>6. Life would be better and easier if we did not carry bad memories in our heads.</a:t>
            </a:r>
          </a:p>
          <a:p>
            <a:pPr>
              <a:buNone/>
            </a:pPr>
            <a:r>
              <a:rPr lang="en-US" sz="2800" dirty="0" smtClean="0"/>
              <a:t>7. Overpopulation is such a problem that families should not be allowed to have more than two children.</a:t>
            </a:r>
          </a:p>
          <a:p>
            <a:pPr marL="457200" indent="-457200">
              <a:buAutoNum type="arabicPeriod" startAt="8"/>
            </a:pPr>
            <a:r>
              <a:rPr lang="en-US" sz="2800" dirty="0" smtClean="0"/>
              <a:t>There is no real need to learn about world history.</a:t>
            </a:r>
          </a:p>
          <a:p>
            <a:pPr marL="457200" indent="-457200">
              <a:buAutoNum type="arabicPeriod" startAt="8"/>
            </a:pPr>
            <a:r>
              <a:rPr lang="en-US" sz="2800" dirty="0" smtClean="0"/>
              <a:t>There is no real need to learn about one’s own family history.</a:t>
            </a:r>
          </a:p>
          <a:p>
            <a:pPr marL="457200" indent="-457200">
              <a:buAutoNum type="arabicPeriod" startAt="8"/>
            </a:pPr>
            <a:r>
              <a:rPr lang="en-US" sz="2800" dirty="0" smtClean="0"/>
              <a:t>One’s job or occupation in life should be a careful match to one’s interests, talents, and skills.</a:t>
            </a:r>
          </a:p>
          <a:p>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image.slidesharecdn.com/shortstoryunitliterarytermsdefinitions-110816150530-phpapp01/95/slide-78-728.jpg?1314905992"/>
          <p:cNvPicPr>
            <a:picLocks noChangeAspect="1" noChangeArrowheads="1"/>
          </p:cNvPicPr>
          <p:nvPr/>
        </p:nvPicPr>
        <p:blipFill>
          <a:blip r:embed="rId2" cstate="print"/>
          <a:srcRect/>
          <a:stretch>
            <a:fillRect/>
          </a:stretch>
        </p:blipFill>
        <p:spPr bwMode="auto">
          <a:xfrm>
            <a:off x="533400" y="457200"/>
            <a:ext cx="8458200" cy="6019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shortstoryunitliterarytermsdefinitions-110816150530-phpapp01/95/slide-79-728.jpg?1314905992"/>
          <p:cNvPicPr>
            <a:picLocks noChangeAspect="1" noChangeArrowheads="1"/>
          </p:cNvPicPr>
          <p:nvPr/>
        </p:nvPicPr>
        <p:blipFill>
          <a:blip r:embed="rId2" cstate="print"/>
          <a:srcRect/>
          <a:stretch>
            <a:fillRect/>
          </a:stretch>
        </p:blipFill>
        <p:spPr bwMode="auto">
          <a:xfrm>
            <a:off x="488950" y="0"/>
            <a:ext cx="8655050" cy="78247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shortstoryunitliterarytermsdefinitions-110816150530-phpapp01/95/slide-80-728.jpg?1314905992"/>
          <p:cNvPicPr>
            <a:picLocks noChangeAspect="1" noChangeArrowheads="1"/>
          </p:cNvPicPr>
          <p:nvPr/>
        </p:nvPicPr>
        <p:blipFill>
          <a:blip r:embed="rId2" cstate="print"/>
          <a:srcRect/>
          <a:stretch>
            <a:fillRect/>
          </a:stretch>
        </p:blipFill>
        <p:spPr bwMode="auto">
          <a:xfrm>
            <a:off x="228600" y="228600"/>
            <a:ext cx="8534400" cy="6400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lidesharecdn.com/shortstoryunitliterarytermsdefinitions-110816150530-phpapp01/95/slide-81-728.jpg?1314905992"/>
          <p:cNvPicPr>
            <a:picLocks noChangeAspect="1" noChangeArrowheads="1"/>
          </p:cNvPicPr>
          <p:nvPr/>
        </p:nvPicPr>
        <p:blipFill>
          <a:blip r:embed="rId2" cstate="print"/>
          <a:srcRect/>
          <a:stretch>
            <a:fillRect/>
          </a:stretch>
        </p:blipFill>
        <p:spPr bwMode="auto">
          <a:xfrm>
            <a:off x="381000" y="228600"/>
            <a:ext cx="8382000" cy="6629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image.slidesharecdn.com/shortstoryunitliterarytermsdefinitions-110816150530-phpapp01/95/slide-82-728.jpg?131490599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lidesharecdn.com/shortstoryunitliterarytermsdefinitions-110816150530-phpapp01/95/slide-83-728.jpg?1314905992"/>
          <p:cNvPicPr>
            <a:picLocks noChangeAspect="1" noChangeArrowheads="1"/>
          </p:cNvPicPr>
          <p:nvPr/>
        </p:nvPicPr>
        <p:blipFill>
          <a:blip r:embed="rId2" cstate="print"/>
          <a:srcRect/>
          <a:stretch>
            <a:fillRect/>
          </a:stretch>
        </p:blipFill>
        <p:spPr bwMode="auto">
          <a:xfrm>
            <a:off x="228600" y="0"/>
            <a:ext cx="8763000" cy="6629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0658" name="Picture 2" descr="http://image.slidesharecdn.com/shortstoryunitliterarytermsdefinitions-110816150530-phpapp01/95/slide-84-728.jpg?1314905992"/>
          <p:cNvPicPr>
            <a:picLocks noChangeAspect="1" noChangeArrowheads="1"/>
          </p:cNvPicPr>
          <p:nvPr/>
        </p:nvPicPr>
        <p:blipFill>
          <a:blip r:embed="rId2" cstate="print"/>
          <a:srcRect/>
          <a:stretch>
            <a:fillRect/>
          </a:stretch>
        </p:blipFill>
        <p:spPr bwMode="auto">
          <a:xfrm>
            <a:off x="0" y="0"/>
            <a:ext cx="6934200" cy="5200650"/>
          </a:xfrm>
          <a:prstGeom prst="rect">
            <a:avLst/>
          </a:prstGeom>
          <a:noFill/>
        </p:spPr>
      </p:pic>
      <p:pic>
        <p:nvPicPr>
          <p:cNvPr id="70659" name="Picture 3" descr="http://image.slidesharecdn.com/shortstoryunitliterarytermsdefinitions-110816150530-phpapp01/95/slide-85-728.jpg?131490599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age.slidesharecdn.com/shortstoryunitliterarytermsdefinitions-110816150530-phpapp01/95/slide-84-728.jpg?1314905992"/>
          <p:cNvPicPr>
            <a:picLocks noChangeAspect="1" noChangeArrowheads="1"/>
          </p:cNvPicPr>
          <p:nvPr/>
        </p:nvPicPr>
        <p:blipFill>
          <a:blip r:embed="rId2" cstate="print"/>
          <a:srcRect/>
          <a:stretch>
            <a:fillRect/>
          </a:stretch>
        </p:blipFill>
        <p:spPr bwMode="auto">
          <a:xfrm>
            <a:off x="533400" y="457200"/>
            <a:ext cx="8153400" cy="6096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noAutofit/>
          </a:bodyPr>
          <a:lstStyle/>
          <a:p>
            <a:r>
              <a:rPr lang="en-US" sz="2400" dirty="0" smtClean="0">
                <a:solidFill>
                  <a:srgbClr val="FF0000"/>
                </a:solidFill>
              </a:rPr>
              <a:t>Let’s read the first nine paragraphs of chapter one of </a:t>
            </a:r>
            <a:r>
              <a:rPr lang="en-US" sz="2400" i="1" dirty="0" smtClean="0">
                <a:solidFill>
                  <a:srgbClr val="FF0000"/>
                </a:solidFill>
              </a:rPr>
              <a:t>The Giver.  </a:t>
            </a:r>
            <a:r>
              <a:rPr lang="en-US" sz="2400" dirty="0" smtClean="0">
                <a:solidFill>
                  <a:srgbClr val="FF0000"/>
                </a:solidFill>
              </a:rPr>
              <a:t>Pay attention to the </a:t>
            </a:r>
            <a:r>
              <a:rPr lang="en-US" sz="2400" dirty="0" smtClean="0">
                <a:solidFill>
                  <a:schemeClr val="accent2">
                    <a:lumMod val="60000"/>
                    <a:lumOff val="40000"/>
                  </a:schemeClr>
                </a:solidFill>
              </a:rPr>
              <a:t>author’s tone </a:t>
            </a:r>
            <a:r>
              <a:rPr lang="en-US" sz="2400" dirty="0" smtClean="0">
                <a:solidFill>
                  <a:srgbClr val="FF0000"/>
                </a:solidFill>
              </a:rPr>
              <a:t>and the </a:t>
            </a:r>
            <a:r>
              <a:rPr lang="en-US" sz="2400" dirty="0" smtClean="0">
                <a:solidFill>
                  <a:schemeClr val="accent2">
                    <a:lumMod val="60000"/>
                    <a:lumOff val="40000"/>
                  </a:schemeClr>
                </a:solidFill>
              </a:rPr>
              <a:t>mood of the writing. </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endParaRPr lang="en-US" dirty="0" smtClean="0"/>
          </a:p>
          <a:p>
            <a:r>
              <a:rPr lang="en-US" dirty="0" smtClean="0">
                <a:solidFill>
                  <a:srgbClr val="FF0000"/>
                </a:solidFill>
              </a:rPr>
              <a:t>After reading:</a:t>
            </a:r>
          </a:p>
          <a:p>
            <a:r>
              <a:rPr lang="en-US" dirty="0" smtClean="0"/>
              <a:t>What is the hook the author uses to get your interest?</a:t>
            </a:r>
          </a:p>
          <a:p>
            <a:r>
              <a:rPr lang="en-US" dirty="0" smtClean="0"/>
              <a:t>What is the author’s tone?</a:t>
            </a:r>
          </a:p>
          <a:p>
            <a:r>
              <a:rPr lang="en-US" dirty="0" smtClean="0"/>
              <a:t>How does the story make you feel?  (mood)</a:t>
            </a:r>
          </a:p>
          <a:p>
            <a:endParaRPr lang="en-US" dirty="0" smtClean="0"/>
          </a:p>
          <a:p>
            <a:endParaRPr lang="en-US" dirty="0" smtClean="0"/>
          </a:p>
          <a:p>
            <a:r>
              <a:rPr lang="en-US" b="1" dirty="0" smtClean="0">
                <a:solidFill>
                  <a:srgbClr val="00B050"/>
                </a:solidFill>
              </a:rPr>
              <a:t>Homework:  Read chapters 1 &amp; 2.  Answer study questions for these chapters in your notebook.</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0000"/>
                </a:solidFill>
              </a:rPr>
              <a:t>Study the book cover</a:t>
            </a:r>
            <a:r>
              <a:rPr lang="en-US" dirty="0" smtClean="0"/>
              <a:t/>
            </a:r>
            <a:br>
              <a:rPr lang="en-US" dirty="0" smtClean="0"/>
            </a:br>
            <a:r>
              <a:rPr lang="en-US" sz="1800" b="1" dirty="0" smtClean="0"/>
              <a:t>Note: </a:t>
            </a:r>
            <a:r>
              <a:rPr lang="en-US" sz="1800" dirty="0" smtClean="0"/>
              <a:t>Do not answer if you have already read the book.</a:t>
            </a:r>
            <a:endParaRPr lang="en-US" sz="18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What do you think the title, </a:t>
            </a:r>
            <a:r>
              <a:rPr lang="en-US" i="1" dirty="0" smtClean="0"/>
              <a:t>The Giver, </a:t>
            </a:r>
            <a:r>
              <a:rPr lang="en-US" dirty="0" smtClean="0"/>
              <a:t>means?</a:t>
            </a:r>
          </a:p>
          <a:p>
            <a:r>
              <a:rPr lang="en-US" dirty="0" smtClean="0"/>
              <a:t>Look at the picture on the front cover:</a:t>
            </a:r>
          </a:p>
          <a:p>
            <a:pPr lvl="1"/>
            <a:r>
              <a:rPr lang="en-US" dirty="0" smtClean="0"/>
              <a:t>Describe the man.</a:t>
            </a:r>
          </a:p>
          <a:p>
            <a:pPr lvl="1"/>
            <a:r>
              <a:rPr lang="en-US" dirty="0" smtClean="0"/>
              <a:t>What does the expression on his face indicate?</a:t>
            </a:r>
          </a:p>
          <a:p>
            <a:pPr lvl="1"/>
            <a:r>
              <a:rPr lang="en-US" dirty="0" smtClean="0"/>
              <a:t>What do you think the torn photo means?</a:t>
            </a:r>
          </a:p>
          <a:p>
            <a:pPr lvl="1">
              <a:buNone/>
            </a:pPr>
            <a:endParaRPr lang="en-US" sz="3200" dirty="0" smtClean="0"/>
          </a:p>
          <a:p>
            <a:pPr lvl="1">
              <a:buNone/>
            </a:pPr>
            <a:endParaRPr lang="en-US" sz="4800" dirty="0" smtClean="0"/>
          </a:p>
        </p:txBody>
      </p:sp>
      <p:pic>
        <p:nvPicPr>
          <p:cNvPr id="4" name="Picture 3" descr="the-giver.jpg"/>
          <p:cNvPicPr>
            <a:picLocks noChangeAspect="1"/>
          </p:cNvPicPr>
          <p:nvPr/>
        </p:nvPicPr>
        <p:blipFill>
          <a:blip r:embed="rId2" cstate="print"/>
          <a:stretch>
            <a:fillRect/>
          </a:stretch>
        </p:blipFill>
        <p:spPr>
          <a:xfrm>
            <a:off x="3124200" y="4114800"/>
            <a:ext cx="1905000" cy="228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457200"/>
            <a:ext cx="7772400" cy="1676400"/>
          </a:xfrm>
        </p:spPr>
        <p:txBody>
          <a:bodyPr>
            <a:normAutofit/>
          </a:bodyPr>
          <a:lstStyle/>
          <a:p>
            <a:pPr algn="ctr" eaLnBrk="1" hangingPunct="1">
              <a:defRPr/>
            </a:pPr>
            <a:r>
              <a:rPr lang="en-US" sz="6600" b="1" dirty="0" smtClean="0">
                <a:solidFill>
                  <a:srgbClr val="FFC000"/>
                </a:solidFill>
                <a:effectLst>
                  <a:outerShdw blurRad="38100" dist="38100" dir="2700000" algn="tl">
                    <a:srgbClr val="000000"/>
                  </a:outerShdw>
                </a:effectLst>
              </a:rPr>
              <a:t>The Giver</a:t>
            </a:r>
            <a:endParaRPr lang="en-US" sz="4000" b="1" dirty="0" smtClean="0">
              <a:solidFill>
                <a:srgbClr val="FFC000"/>
              </a:solidFill>
              <a:effectLst>
                <a:outerShdw blurRad="38100" dist="38100" dir="2700000" algn="tl">
                  <a:srgbClr val="000000"/>
                </a:outerShdw>
              </a:effectLst>
            </a:endParaRPr>
          </a:p>
        </p:txBody>
      </p:sp>
      <p:sp>
        <p:nvSpPr>
          <p:cNvPr id="4099" name="Rectangle 3"/>
          <p:cNvSpPr>
            <a:spLocks noGrp="1" noChangeArrowheads="1"/>
          </p:cNvSpPr>
          <p:nvPr>
            <p:ph type="body" sz="half" idx="1"/>
          </p:nvPr>
        </p:nvSpPr>
        <p:spPr>
          <a:xfrm>
            <a:off x="228600" y="1981200"/>
            <a:ext cx="4038600" cy="2667000"/>
          </a:xfrm>
        </p:spPr>
        <p:txBody>
          <a:bodyPr>
            <a:normAutofit fontScale="77500" lnSpcReduction="20000"/>
          </a:bodyPr>
          <a:lstStyle/>
          <a:p>
            <a:pPr eaLnBrk="1" hangingPunct="1"/>
            <a:r>
              <a:rPr lang="en-US" sz="4000" dirty="0" smtClean="0"/>
              <a:t>Biography</a:t>
            </a:r>
          </a:p>
          <a:p>
            <a:pPr eaLnBrk="1" hangingPunct="1"/>
            <a:endParaRPr lang="en-US" sz="4000" dirty="0" smtClean="0"/>
          </a:p>
          <a:p>
            <a:pPr eaLnBrk="1" hangingPunct="1"/>
            <a:r>
              <a:rPr lang="en-US" sz="4000" dirty="0" smtClean="0"/>
              <a:t>About Her Writing</a:t>
            </a:r>
          </a:p>
          <a:p>
            <a:pPr eaLnBrk="1" hangingPunct="1"/>
            <a:endParaRPr lang="en-US" sz="4000" dirty="0" smtClean="0"/>
          </a:p>
          <a:p>
            <a:pPr eaLnBrk="1" hangingPunct="1"/>
            <a:r>
              <a:rPr lang="en-US" sz="4000" dirty="0" smtClean="0"/>
              <a:t>Book Reviews</a:t>
            </a:r>
            <a:endParaRPr lang="en-US" sz="2400" dirty="0" smtClean="0"/>
          </a:p>
          <a:p>
            <a:pPr algn="ctr" eaLnBrk="1" hangingPunct="1">
              <a:buFont typeface="Wingdings" pitchFamily="2" charset="2"/>
              <a:buNone/>
            </a:pPr>
            <a:endParaRPr lang="en-US" sz="2400" dirty="0" smtClean="0"/>
          </a:p>
        </p:txBody>
      </p:sp>
      <p:pic>
        <p:nvPicPr>
          <p:cNvPr id="4100" name="Picture 6" descr="C:\My Documents\My Pictures\Brad's ClipArt\City.jpg"/>
          <p:cNvPicPr>
            <a:picLocks noGrp="1" noChangeAspect="1" noChangeArrowheads="1"/>
          </p:cNvPicPr>
          <p:nvPr>
            <p:ph type="clipArt" sz="half" idx="2"/>
          </p:nvPr>
        </p:nvPicPr>
        <p:blipFill>
          <a:blip r:embed="rId2" cstate="print"/>
          <a:stretch>
            <a:fillRect/>
          </a:stretch>
        </p:blipFill>
        <p:spPr>
          <a:xfrm>
            <a:off x="4648200" y="2766013"/>
            <a:ext cx="3810000" cy="2545173"/>
          </a:xfrm>
          <a:noFill/>
        </p:spPr>
      </p:pic>
      <p:sp>
        <p:nvSpPr>
          <p:cNvPr id="57356" name="Text Box 12"/>
          <p:cNvSpPr txBox="1">
            <a:spLocks noChangeArrowheads="1"/>
          </p:cNvSpPr>
          <p:nvPr/>
        </p:nvSpPr>
        <p:spPr bwMode="auto">
          <a:xfrm>
            <a:off x="1524000" y="304800"/>
            <a:ext cx="4267200" cy="523220"/>
          </a:xfrm>
          <a:prstGeom prst="rect">
            <a:avLst/>
          </a:prstGeom>
          <a:noFill/>
          <a:ln w="9525">
            <a:noFill/>
            <a:miter lim="800000"/>
            <a:headEnd/>
            <a:tailEnd/>
          </a:ln>
          <a:effectLst/>
        </p:spPr>
        <p:txBody>
          <a:bodyPr wrap="square">
            <a:spAutoFit/>
          </a:bodyPr>
          <a:lstStyle/>
          <a:p>
            <a:pPr>
              <a:spcBef>
                <a:spcPct val="50000"/>
              </a:spcBef>
              <a:defRPr/>
            </a:pPr>
            <a:r>
              <a:rPr lang="en-US" sz="2800" b="1" dirty="0" smtClean="0">
                <a:solidFill>
                  <a:srgbClr val="FF0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a:t>
            </a:r>
            <a:r>
              <a:rPr lang="en-US" sz="2800" b="1" dirty="0">
                <a:solidFill>
                  <a:srgbClr val="FF0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o  </a:t>
            </a:r>
            <a:r>
              <a:rPr lang="en-US" sz="2800" b="1" dirty="0" err="1">
                <a:solidFill>
                  <a:srgbClr val="FF0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rgbClr val="FF0000"/>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724400" y="533400"/>
            <a:ext cx="3962400" cy="1585913"/>
          </a:xfrm>
        </p:spPr>
        <p:txBody>
          <a:bodyPr>
            <a:normAutofit fontScale="90000"/>
          </a:bodyPr>
          <a:lstStyle/>
          <a:p>
            <a:pPr algn="ctr" eaLnBrk="1" hangingPunct="1">
              <a:defRPr/>
            </a:pPr>
            <a:r>
              <a:rPr lang="en-US" sz="4900" dirty="0" smtClean="0">
                <a:effectLst>
                  <a:outerShdw blurRad="38100" dist="38100" dir="2700000" algn="tl">
                    <a:srgbClr val="000000"/>
                  </a:outerShdw>
                </a:effectLst>
              </a:rPr>
              <a:t>Biography</a:t>
            </a:r>
            <a:br>
              <a:rPr lang="en-US" sz="4900" dirty="0" smtClean="0">
                <a:effectLst>
                  <a:outerShdw blurRad="38100" dist="38100" dir="2700000" algn="tl">
                    <a:srgbClr val="000000"/>
                  </a:outerShdw>
                </a:effectLst>
              </a:rPr>
            </a:br>
            <a:r>
              <a:rPr lang="en-US" sz="2800" dirty="0" smtClean="0">
                <a:solidFill>
                  <a:schemeClr val="accent2">
                    <a:lumMod val="60000"/>
                    <a:lumOff val="40000"/>
                  </a:schemeClr>
                </a:solidFill>
                <a:effectLst>
                  <a:outerShdw blurRad="38100" dist="38100" dir="2700000" algn="tl">
                    <a:srgbClr val="000000"/>
                  </a:outerShdw>
                </a:effectLst>
              </a:rPr>
              <a:t>Lois Lowry</a:t>
            </a:r>
            <a:r>
              <a:rPr lang="en-US" sz="6000" dirty="0" smtClean="0">
                <a:effectLst>
                  <a:outerShdw blurRad="38100" dist="38100" dir="2700000" algn="tl">
                    <a:srgbClr val="000000"/>
                  </a:outerShdw>
                </a:effectLst>
              </a:rPr>
              <a:t>   </a:t>
            </a:r>
          </a:p>
        </p:txBody>
      </p:sp>
      <p:pic>
        <p:nvPicPr>
          <p:cNvPr id="5124" name="Picture 6" descr="C:\My Documents\My Pictures\Brad's ClipArt\dist-49groupshot.jpg"/>
          <p:cNvPicPr>
            <a:picLocks noGrp="1" noChangeAspect="1" noChangeArrowheads="1"/>
          </p:cNvPicPr>
          <p:nvPr>
            <p:ph type="clipArt" sz="half" idx="1"/>
          </p:nvPr>
        </p:nvPicPr>
        <p:blipFill>
          <a:blip r:embed="rId2" cstate="print"/>
          <a:srcRect/>
          <a:stretch>
            <a:fillRect/>
          </a:stretch>
        </p:blipFill>
        <p:spPr>
          <a:xfrm>
            <a:off x="152400" y="1031875"/>
            <a:ext cx="4343400" cy="4073525"/>
          </a:xfrm>
          <a:noFill/>
        </p:spPr>
      </p:pic>
      <p:sp>
        <p:nvSpPr>
          <p:cNvPr id="58372" name="Rectangle 4"/>
          <p:cNvSpPr>
            <a:spLocks noGrp="1" noChangeArrowheads="1"/>
          </p:cNvSpPr>
          <p:nvPr>
            <p:ph type="body" sz="half" idx="2"/>
          </p:nvPr>
        </p:nvSpPr>
        <p:spPr>
          <a:xfrm>
            <a:off x="4572000" y="2133600"/>
            <a:ext cx="4572000" cy="2971800"/>
          </a:xfrm>
        </p:spPr>
        <p:txBody>
          <a:bodyPr>
            <a:normAutofit fontScale="85000" lnSpcReduction="10000"/>
          </a:bodyPr>
          <a:lstStyle/>
          <a:p>
            <a:pPr eaLnBrk="1" hangingPunct="1">
              <a:buFont typeface="Wingdings" pitchFamily="2" charset="2"/>
              <a:buNone/>
              <a:defRPr/>
            </a:pPr>
            <a:r>
              <a:rPr lang="en-US" sz="2600" dirty="0" smtClean="0">
                <a:solidFill>
                  <a:schemeClr val="tx2"/>
                </a:solidFill>
                <a:effectLst>
                  <a:outerShdw blurRad="38100" dist="38100" dir="2700000" algn="tl">
                    <a:srgbClr val="000000"/>
                  </a:outerShdw>
                </a:effectLst>
                <a:latin typeface="Impact" pitchFamily="34" charset="0"/>
              </a:rPr>
              <a:t>Birthplace:</a:t>
            </a:r>
            <a:r>
              <a:rPr lang="en-US" sz="2800" dirty="0" smtClean="0"/>
              <a:t>   </a:t>
            </a:r>
            <a:r>
              <a:rPr lang="en-US" sz="2600" dirty="0" smtClean="0"/>
              <a:t>Hawaii</a:t>
            </a:r>
          </a:p>
          <a:p>
            <a:pPr eaLnBrk="1" hangingPunct="1">
              <a:buFont typeface="Wingdings" pitchFamily="2" charset="2"/>
              <a:buNone/>
              <a:defRPr/>
            </a:pPr>
            <a:r>
              <a:rPr lang="en-US" sz="2600" dirty="0" smtClean="0">
                <a:solidFill>
                  <a:schemeClr val="tx2"/>
                </a:solidFill>
                <a:effectLst>
                  <a:outerShdw blurRad="38100" dist="38100" dir="2700000" algn="tl">
                    <a:srgbClr val="000000"/>
                  </a:outerShdw>
                </a:effectLst>
                <a:latin typeface="Impact" pitchFamily="34" charset="0"/>
              </a:rPr>
              <a:t>Birth Date:     </a:t>
            </a:r>
            <a:r>
              <a:rPr lang="en-US" sz="2600" dirty="0" smtClean="0"/>
              <a:t>March 20, 1937</a:t>
            </a:r>
          </a:p>
          <a:p>
            <a:pPr eaLnBrk="1" hangingPunct="1">
              <a:buFont typeface="Wingdings" pitchFamily="2" charset="2"/>
              <a:buNone/>
              <a:defRPr/>
            </a:pPr>
            <a:r>
              <a:rPr lang="en-US" sz="2600" dirty="0" smtClean="0">
                <a:solidFill>
                  <a:schemeClr val="tx2"/>
                </a:solidFill>
                <a:effectLst>
                  <a:outerShdw blurRad="38100" dist="38100" dir="2700000" algn="tl">
                    <a:srgbClr val="000000"/>
                  </a:outerShdw>
                </a:effectLst>
                <a:latin typeface="Impact" pitchFamily="34" charset="0"/>
              </a:rPr>
              <a:t>Parents:</a:t>
            </a:r>
            <a:r>
              <a:rPr lang="en-US" sz="2800" dirty="0" smtClean="0"/>
              <a:t>       </a:t>
            </a:r>
            <a:r>
              <a:rPr lang="en-US" sz="2600" dirty="0" smtClean="0"/>
              <a:t>Robert &amp;  Katherine                 		</a:t>
            </a:r>
            <a:r>
              <a:rPr lang="en-US" sz="2600" dirty="0" err="1" smtClean="0"/>
              <a:t>Hammersburg</a:t>
            </a:r>
            <a:r>
              <a:rPr lang="en-US" sz="2600" dirty="0" smtClean="0"/>
              <a:t>		</a:t>
            </a:r>
          </a:p>
          <a:p>
            <a:pPr eaLnBrk="1" hangingPunct="1">
              <a:buFont typeface="Wingdings" pitchFamily="2" charset="2"/>
              <a:buNone/>
              <a:defRPr/>
            </a:pPr>
            <a:r>
              <a:rPr lang="en-US" sz="2600" dirty="0" smtClean="0">
                <a:solidFill>
                  <a:schemeClr val="tx2"/>
                </a:solidFill>
                <a:effectLst>
                  <a:outerShdw blurRad="38100" dist="38100" dir="2700000" algn="tl">
                    <a:srgbClr val="000000"/>
                  </a:outerShdw>
                </a:effectLst>
                <a:latin typeface="Impact" pitchFamily="34" charset="0"/>
              </a:rPr>
              <a:t>Education:     </a:t>
            </a:r>
            <a:r>
              <a:rPr lang="en-US" sz="2600" dirty="0" smtClean="0"/>
              <a:t>Brown University,</a:t>
            </a:r>
          </a:p>
          <a:p>
            <a:pPr eaLnBrk="1" hangingPunct="1">
              <a:buFont typeface="Wingdings" pitchFamily="2" charset="2"/>
              <a:buNone/>
              <a:defRPr/>
            </a:pPr>
            <a:r>
              <a:rPr lang="en-US" sz="2600" dirty="0" smtClean="0"/>
              <a:t>    University of Southern Maine</a:t>
            </a:r>
          </a:p>
          <a:p>
            <a:pPr eaLnBrk="1" hangingPunct="1">
              <a:buFont typeface="Wingdings" pitchFamily="2" charset="2"/>
              <a:buNone/>
              <a:defRPr/>
            </a:pPr>
            <a:endParaRPr lang="en-US" sz="2600" dirty="0" smtClean="0"/>
          </a:p>
          <a:p>
            <a:pPr eaLnBrk="1" hangingPunct="1">
              <a:buFont typeface="Wingdings" pitchFamily="2" charset="2"/>
              <a:buNone/>
              <a:defRPr/>
            </a:pPr>
            <a:endParaRPr lang="en-US" sz="2800" dirty="0" smtClean="0"/>
          </a:p>
        </p:txBody>
      </p:sp>
      <p:sp>
        <p:nvSpPr>
          <p:cNvPr id="58384" name="Text Box 16"/>
          <p:cNvSpPr txBox="1">
            <a:spLocks noChangeArrowheads="1"/>
          </p:cNvSpPr>
          <p:nvPr/>
        </p:nvSpPr>
        <p:spPr bwMode="auto">
          <a:xfrm>
            <a:off x="4648200" y="5289550"/>
            <a:ext cx="4572000" cy="923330"/>
          </a:xfrm>
          <a:prstGeom prst="rect">
            <a:avLst/>
          </a:prstGeom>
          <a:noFill/>
          <a:ln w="9525">
            <a:noFill/>
            <a:miter lim="800000"/>
            <a:headEnd/>
            <a:tailEnd/>
          </a:ln>
          <a:effectLst/>
        </p:spPr>
        <p:txBody>
          <a:bodyPr>
            <a:spAutoFit/>
          </a:bodyPr>
          <a:lstStyle/>
          <a:p>
            <a:pPr algn="l">
              <a:spcBef>
                <a:spcPct val="50000"/>
              </a:spcBef>
              <a:defRPr/>
            </a:pPr>
            <a:r>
              <a:rPr lang="en-US" b="1" i="1" dirty="0">
                <a:solidFill>
                  <a:schemeClr val="tx2"/>
                </a:solidFill>
                <a:effectLst>
                  <a:outerShdw blurRad="38100" dist="38100" dir="2700000" algn="tl">
                    <a:srgbClr val="000000"/>
                  </a:outerShdw>
                </a:effectLst>
              </a:rPr>
              <a:t>Her father was in the Army so her family moved around a lot. Lois has lived all around the world.</a:t>
            </a:r>
          </a:p>
        </p:txBody>
      </p:sp>
      <p:sp>
        <p:nvSpPr>
          <p:cNvPr id="58385" name="Text Box 17"/>
          <p:cNvSpPr txBox="1">
            <a:spLocks noChangeArrowheads="1"/>
          </p:cNvSpPr>
          <p:nvPr/>
        </p:nvSpPr>
        <p:spPr bwMode="auto">
          <a:xfrm>
            <a:off x="4419600" y="5257800"/>
            <a:ext cx="228600" cy="579438"/>
          </a:xfrm>
          <a:prstGeom prst="rect">
            <a:avLst/>
          </a:prstGeom>
          <a:noFill/>
          <a:ln w="9525">
            <a:noFill/>
            <a:miter lim="800000"/>
            <a:headEnd/>
            <a:tailEnd/>
          </a:ln>
          <a:effectLst/>
        </p:spPr>
        <p:txBody>
          <a:bodyPr>
            <a:spAutoFit/>
          </a:bodyPr>
          <a:lstStyle/>
          <a:p>
            <a:pPr algn="l">
              <a:spcBef>
                <a:spcPct val="50000"/>
              </a:spcBef>
              <a:defRPr/>
            </a:pPr>
            <a:r>
              <a:rPr lang="en-US" sz="3200">
                <a:solidFill>
                  <a:schemeClr val="tx2"/>
                </a:solidFill>
                <a:effectLst>
                  <a:outerShdw blurRad="38100" dist="38100" dir="2700000" algn="tl">
                    <a:srgbClr val="000000"/>
                  </a:outerShdw>
                </a:effectLst>
                <a:latin typeface="Impact"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My Documents\My Pictures\Brad's ClipArt\dist-49groupshot.jpg"/>
          <p:cNvPicPr>
            <a:picLocks noChangeAspect="1" noChangeArrowheads="1"/>
          </p:cNvPicPr>
          <p:nvPr/>
        </p:nvPicPr>
        <p:blipFill>
          <a:blip r:embed="rId2" cstate="print"/>
          <a:srcRect/>
          <a:stretch>
            <a:fillRect/>
          </a:stretch>
        </p:blipFill>
        <p:spPr bwMode="auto">
          <a:xfrm>
            <a:off x="152400" y="1031875"/>
            <a:ext cx="4343400" cy="4073525"/>
          </a:xfrm>
          <a:prstGeom prst="rect">
            <a:avLst/>
          </a:prstGeom>
          <a:noFill/>
          <a:ln w="9525">
            <a:noFill/>
            <a:miter lim="800000"/>
            <a:headEnd/>
            <a:tailEnd/>
          </a:ln>
        </p:spPr>
      </p:pic>
      <p:sp>
        <p:nvSpPr>
          <p:cNvPr id="61444" name="Text Box 4"/>
          <p:cNvSpPr txBox="1">
            <a:spLocks noChangeArrowheads="1"/>
          </p:cNvSpPr>
          <p:nvPr/>
        </p:nvSpPr>
        <p:spPr bwMode="auto">
          <a:xfrm rot="10800000" flipV="1">
            <a:off x="4495800" y="228600"/>
            <a:ext cx="4267200"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6152" name="Text Box 9"/>
          <p:cNvSpPr txBox="1">
            <a:spLocks noChangeArrowheads="1"/>
          </p:cNvSpPr>
          <p:nvPr/>
        </p:nvSpPr>
        <p:spPr bwMode="auto">
          <a:xfrm>
            <a:off x="4572000" y="2286000"/>
            <a:ext cx="4572000" cy="457200"/>
          </a:xfrm>
          <a:prstGeom prst="rect">
            <a:avLst/>
          </a:prstGeom>
          <a:noFill/>
          <a:ln w="9525">
            <a:noFill/>
            <a:miter lim="800000"/>
            <a:headEnd/>
            <a:tailEnd/>
          </a:ln>
        </p:spPr>
        <p:txBody>
          <a:bodyPr>
            <a:spAutoFit/>
          </a:bodyPr>
          <a:lstStyle/>
          <a:p>
            <a:pPr algn="l">
              <a:spcBef>
                <a:spcPct val="50000"/>
              </a:spcBef>
            </a:pPr>
            <a:endParaRPr lang="en-US"/>
          </a:p>
        </p:txBody>
      </p:sp>
      <p:sp>
        <p:nvSpPr>
          <p:cNvPr id="6153" name="Text Box 11"/>
          <p:cNvSpPr txBox="1">
            <a:spLocks noChangeArrowheads="1"/>
          </p:cNvSpPr>
          <p:nvPr/>
        </p:nvSpPr>
        <p:spPr bwMode="auto">
          <a:xfrm>
            <a:off x="4572000" y="2057400"/>
            <a:ext cx="4572000" cy="3081338"/>
          </a:xfrm>
          <a:prstGeom prst="rect">
            <a:avLst/>
          </a:prstGeom>
          <a:noFill/>
          <a:ln w="9525">
            <a:noFill/>
            <a:miter lim="800000"/>
            <a:headEnd/>
            <a:tailEnd/>
          </a:ln>
        </p:spPr>
        <p:txBody>
          <a:bodyPr>
            <a:spAutoFit/>
          </a:bodyPr>
          <a:lstStyle/>
          <a:p>
            <a:pPr algn="l">
              <a:spcBef>
                <a:spcPct val="50000"/>
              </a:spcBef>
            </a:pPr>
            <a:r>
              <a:rPr lang="en-US" sz="2800" dirty="0">
                <a:latin typeface="Arial Narrow" pitchFamily="34" charset="0"/>
              </a:rPr>
              <a:t>She married after her sophomore year at Brown and had four children. They settled in Maine where she finished her degree at USM. She is currently </a:t>
            </a:r>
            <a:r>
              <a:rPr lang="en-US" sz="2800" dirty="0" smtClean="0">
                <a:latin typeface="Arial Narrow" pitchFamily="34" charset="0"/>
              </a:rPr>
              <a:t> </a:t>
            </a:r>
            <a:r>
              <a:rPr lang="en-US" sz="2800" dirty="0">
                <a:latin typeface="Arial Narrow" pitchFamily="34" charset="0"/>
              </a:rPr>
              <a:t>divorced living in West Cambridge with her dog, </a:t>
            </a:r>
            <a:r>
              <a:rPr lang="en-US" sz="2800" u="sng" dirty="0">
                <a:latin typeface="Arial Narrow" pitchFamily="34" charset="0"/>
              </a:rPr>
              <a:t>Bandit</a:t>
            </a:r>
            <a:r>
              <a:rPr lang="en-US" sz="2800" dirty="0">
                <a:latin typeface="Arial Narrow" pitchFamily="34" charset="0"/>
              </a:rPr>
              <a:t>.</a:t>
            </a:r>
          </a:p>
        </p:txBody>
      </p:sp>
      <p:sp>
        <p:nvSpPr>
          <p:cNvPr id="61452" name="Rectangle 12"/>
          <p:cNvSpPr>
            <a:spLocks noGrp="1" noChangeArrowheads="1"/>
          </p:cNvSpPr>
          <p:nvPr>
            <p:ph type="title" idx="4294967295"/>
          </p:nvPr>
        </p:nvSpPr>
        <p:spPr>
          <a:xfrm>
            <a:off x="4800600" y="762000"/>
            <a:ext cx="4343400" cy="1371600"/>
          </a:xfrm>
        </p:spPr>
        <p:txBody>
          <a:bodyPr>
            <a:noAutofit/>
          </a:bodyPr>
          <a:lstStyle/>
          <a:p>
            <a:pPr eaLnBrk="1" hangingPunct="1">
              <a:defRPr/>
            </a:pPr>
            <a:r>
              <a:rPr lang="en-US" sz="4400" b="1" dirty="0" smtClean="0">
                <a:solidFill>
                  <a:srgbClr val="FF0000"/>
                </a:solidFill>
              </a:rPr>
              <a:t>Biography</a:t>
            </a:r>
          </a:p>
        </p:txBody>
      </p:sp>
      <p:pic>
        <p:nvPicPr>
          <p:cNvPr id="6155" name="Picture 15" descr="C:\My Documents\My Pictures\Brad's ClipArt\Grey_puppy.gif"/>
          <p:cNvPicPr>
            <a:picLocks noChangeAspect="1" noChangeArrowheads="1" noCrop="1"/>
          </p:cNvPicPr>
          <p:nvPr/>
        </p:nvPicPr>
        <p:blipFill>
          <a:blip r:embed="rId3" cstate="print"/>
          <a:srcRect/>
          <a:stretch>
            <a:fillRect/>
          </a:stretch>
        </p:blipFill>
        <p:spPr bwMode="auto">
          <a:xfrm>
            <a:off x="6324600" y="5562600"/>
            <a:ext cx="1096963" cy="5032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667000" y="990600"/>
            <a:ext cx="5715000" cy="914400"/>
          </a:xfrm>
        </p:spPr>
        <p:txBody>
          <a:bodyPr>
            <a:normAutofit fontScale="90000"/>
          </a:bodyPr>
          <a:lstStyle/>
          <a:p>
            <a:pPr eaLnBrk="1" hangingPunct="1">
              <a:defRPr/>
            </a:pPr>
            <a:r>
              <a:rPr lang="en-US" sz="6000" dirty="0" smtClean="0">
                <a:effectLst>
                  <a:outerShdw blurRad="38100" dist="38100" dir="2700000" algn="tl">
                    <a:srgbClr val="000000"/>
                  </a:outerShdw>
                </a:effectLst>
              </a:rPr>
              <a:t/>
            </a:r>
            <a:br>
              <a:rPr lang="en-US" sz="6000" dirty="0" smtClean="0">
                <a:effectLst>
                  <a:outerShdw blurRad="38100" dist="38100" dir="2700000" algn="tl">
                    <a:srgbClr val="000000"/>
                  </a:outerShdw>
                </a:effectLst>
              </a:rPr>
            </a:br>
            <a:r>
              <a:rPr lang="en-US" sz="6000" b="1" dirty="0" smtClean="0">
                <a:effectLst>
                  <a:outerShdw blurRad="38100" dist="38100" dir="2700000" algn="tl">
                    <a:srgbClr val="000000"/>
                  </a:outerShdw>
                </a:effectLst>
              </a:rPr>
              <a:t>About Her Writing</a:t>
            </a:r>
          </a:p>
        </p:txBody>
      </p:sp>
      <p:sp>
        <p:nvSpPr>
          <p:cNvPr id="7171" name="Rectangle 3"/>
          <p:cNvSpPr>
            <a:spLocks noGrp="1" noChangeArrowheads="1"/>
          </p:cNvSpPr>
          <p:nvPr>
            <p:ph idx="1"/>
          </p:nvPr>
        </p:nvSpPr>
        <p:spPr>
          <a:xfrm>
            <a:off x="685800" y="2895600"/>
            <a:ext cx="7239000" cy="2514600"/>
          </a:xfrm>
        </p:spPr>
        <p:txBody>
          <a:bodyPr>
            <a:normAutofit lnSpcReduction="10000"/>
          </a:bodyPr>
          <a:lstStyle/>
          <a:p>
            <a:pPr eaLnBrk="1" hangingPunct="1">
              <a:lnSpc>
                <a:spcPct val="90000"/>
              </a:lnSpc>
            </a:pPr>
            <a:endParaRPr lang="en-US" dirty="0" smtClean="0"/>
          </a:p>
          <a:p>
            <a:pPr eaLnBrk="1" hangingPunct="1">
              <a:lnSpc>
                <a:spcPct val="90000"/>
              </a:lnSpc>
            </a:pPr>
            <a:r>
              <a:rPr lang="en-US" b="1" dirty="0" smtClean="0"/>
              <a:t>She’s an author of over 20 books for young adults including those in the popular Anastasia </a:t>
            </a:r>
            <a:r>
              <a:rPr lang="en-US" b="1" dirty="0" err="1" smtClean="0"/>
              <a:t>Krupnik</a:t>
            </a:r>
            <a:r>
              <a:rPr lang="en-US" b="1" dirty="0" smtClean="0"/>
              <a:t> series.</a:t>
            </a:r>
          </a:p>
          <a:p>
            <a:pPr eaLnBrk="1" hangingPunct="1">
              <a:lnSpc>
                <a:spcPct val="90000"/>
              </a:lnSpc>
              <a:buNone/>
            </a:pPr>
            <a:endParaRPr lang="en-US" b="1" dirty="0" smtClean="0"/>
          </a:p>
          <a:p>
            <a:pPr eaLnBrk="1" hangingPunct="1">
              <a:lnSpc>
                <a:spcPct val="90000"/>
              </a:lnSpc>
            </a:pPr>
            <a:r>
              <a:rPr lang="en-US" b="1" dirty="0" smtClean="0"/>
              <a:t>Twice the winner of the Newbery Medal</a:t>
            </a:r>
          </a:p>
          <a:p>
            <a:pPr eaLnBrk="1" hangingPunct="1">
              <a:lnSpc>
                <a:spcPct val="90000"/>
              </a:lnSpc>
              <a:buFont typeface="Wingdings" pitchFamily="2" charset="2"/>
              <a:buNone/>
            </a:pPr>
            <a:r>
              <a:rPr lang="en-US" b="1" dirty="0" smtClean="0"/>
              <a:t>	</a:t>
            </a:r>
          </a:p>
          <a:p>
            <a:pPr eaLnBrk="1" hangingPunct="1">
              <a:lnSpc>
                <a:spcPct val="90000"/>
              </a:lnSpc>
              <a:buFont typeface="Wingdings" pitchFamily="2" charset="2"/>
              <a:buNone/>
            </a:pPr>
            <a:endParaRPr lang="en-US" dirty="0" smtClean="0"/>
          </a:p>
        </p:txBody>
      </p:sp>
      <p:sp>
        <p:nvSpPr>
          <p:cNvPr id="62468" name="Text Box 4"/>
          <p:cNvSpPr txBox="1">
            <a:spLocks noChangeArrowheads="1"/>
          </p:cNvSpPr>
          <p:nvPr/>
        </p:nvSpPr>
        <p:spPr bwMode="auto">
          <a:xfrm>
            <a:off x="990600" y="457200"/>
            <a:ext cx="4267200"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62470" name="Text Box 6"/>
          <p:cNvSpPr txBox="1">
            <a:spLocks noChangeArrowheads="1"/>
          </p:cNvSpPr>
          <p:nvPr/>
        </p:nvSpPr>
        <p:spPr bwMode="auto">
          <a:xfrm rot="10800000" flipV="1">
            <a:off x="0" y="1926608"/>
            <a:ext cx="9144000" cy="1438855"/>
          </a:xfrm>
          <a:prstGeom prst="rect">
            <a:avLst/>
          </a:prstGeom>
          <a:noFill/>
          <a:ln w="9525">
            <a:noFill/>
            <a:miter lim="800000"/>
            <a:headEnd/>
            <a:tailEnd/>
          </a:ln>
          <a:effectLst/>
        </p:spPr>
        <p:txBody>
          <a:bodyPr wrap="square">
            <a:spAutoFit/>
          </a:bodyPr>
          <a:lstStyle/>
          <a:p>
            <a:pPr>
              <a:spcBef>
                <a:spcPct val="50000"/>
              </a:spcBef>
              <a:defRPr/>
            </a:pPr>
            <a:endParaRPr lang="en-US" sz="2500" i="1" dirty="0" smtClean="0">
              <a:solidFill>
                <a:schemeClr val="folHlink"/>
              </a:solidFill>
              <a:effectLst>
                <a:outerShdw blurRad="38100" dist="38100" dir="2700000" algn="tl">
                  <a:srgbClr val="000000"/>
                </a:outerShdw>
              </a:effectLst>
              <a:latin typeface="Arial Narrow" pitchFamily="34" charset="0"/>
            </a:endParaRPr>
          </a:p>
          <a:p>
            <a:pPr>
              <a:spcBef>
                <a:spcPct val="50000"/>
              </a:spcBef>
              <a:defRPr/>
            </a:pPr>
            <a:r>
              <a:rPr lang="en-US" sz="2500" i="1" dirty="0" smtClean="0">
                <a:solidFill>
                  <a:schemeClr val="folHlink"/>
                </a:solidFill>
                <a:effectLst>
                  <a:outerShdw blurRad="38100" dist="38100" dir="2700000" algn="tl">
                    <a:srgbClr val="000000"/>
                  </a:outerShdw>
                </a:effectLst>
                <a:latin typeface="Arial Narrow" pitchFamily="34" charset="0"/>
              </a:rPr>
              <a:t>“</a:t>
            </a:r>
            <a:r>
              <a:rPr lang="en-US" sz="2500" b="1" i="1" dirty="0" smtClean="0">
                <a:solidFill>
                  <a:schemeClr val="folHlink"/>
                </a:solidFill>
                <a:effectLst>
                  <a:outerShdw blurRad="38100" dist="38100" dir="2700000" algn="tl">
                    <a:srgbClr val="000000"/>
                  </a:outerShdw>
                </a:effectLst>
                <a:latin typeface="Arial Narrow" pitchFamily="34" charset="0"/>
              </a:rPr>
              <a:t>She </a:t>
            </a:r>
            <a:r>
              <a:rPr lang="en-US" sz="2500" b="1" i="1" dirty="0">
                <a:solidFill>
                  <a:schemeClr val="folHlink"/>
                </a:solidFill>
                <a:effectLst>
                  <a:outerShdw blurRad="38100" dist="38100" dir="2700000" algn="tl">
                    <a:srgbClr val="000000"/>
                  </a:outerShdw>
                </a:effectLst>
                <a:latin typeface="Arial Narrow" pitchFamily="34" charset="0"/>
              </a:rPr>
              <a:t>fulfilled a childhood dream when she began writing in the mid-1970’s”</a:t>
            </a:r>
          </a:p>
        </p:txBody>
      </p:sp>
      <p:pic>
        <p:nvPicPr>
          <p:cNvPr id="7178" name="Picture 11" descr="C:\My Documents\My Pictures\Brad's ClipArt\newberyaward.gif"/>
          <p:cNvPicPr>
            <a:picLocks noChangeAspect="1" noChangeArrowheads="1"/>
          </p:cNvPicPr>
          <p:nvPr/>
        </p:nvPicPr>
        <p:blipFill>
          <a:blip r:embed="rId2" cstate="print"/>
          <a:srcRect/>
          <a:stretch>
            <a:fillRect/>
          </a:stretch>
        </p:blipFill>
        <p:spPr bwMode="auto">
          <a:xfrm>
            <a:off x="7848600" y="4572000"/>
            <a:ext cx="1049337" cy="1981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533400" y="838200"/>
            <a:ext cx="7848600" cy="1524000"/>
          </a:xfrm>
        </p:spPr>
        <p:txBody>
          <a:bodyPr>
            <a:normAutofit/>
          </a:bodyPr>
          <a:lstStyle/>
          <a:p>
            <a:pPr eaLnBrk="1" hangingPunct="1">
              <a:defRPr/>
            </a:pPr>
            <a:r>
              <a:rPr lang="en-US" sz="4800" b="1" dirty="0" smtClean="0">
                <a:solidFill>
                  <a:srgbClr val="FF0000"/>
                </a:solidFill>
                <a:effectLst>
                  <a:outerShdw blurRad="38100" dist="38100" dir="2700000" algn="tl">
                    <a:srgbClr val="000000"/>
                  </a:outerShdw>
                </a:effectLst>
              </a:rPr>
              <a:t>About Her Writing</a:t>
            </a:r>
          </a:p>
        </p:txBody>
      </p:sp>
      <p:sp>
        <p:nvSpPr>
          <p:cNvPr id="8197" name="Rectangle 7"/>
          <p:cNvSpPr>
            <a:spLocks noGrp="1" noChangeArrowheads="1"/>
          </p:cNvSpPr>
          <p:nvPr>
            <p:ph idx="1"/>
          </p:nvPr>
        </p:nvSpPr>
        <p:spPr>
          <a:xfrm>
            <a:off x="381000" y="2819400"/>
            <a:ext cx="8077200" cy="2971800"/>
          </a:xfrm>
          <a:noFill/>
        </p:spPr>
        <p:txBody>
          <a:bodyPr>
            <a:normAutofit fontScale="92500"/>
          </a:bodyPr>
          <a:lstStyle/>
          <a:p>
            <a:pPr eaLnBrk="1" hangingPunct="1"/>
            <a:r>
              <a:rPr lang="en-US" b="1" dirty="0" smtClean="0"/>
              <a:t>Winner of the Dorothy Canfield Fisher Award.</a:t>
            </a:r>
          </a:p>
          <a:p>
            <a:pPr eaLnBrk="1" hangingPunct="1"/>
            <a:r>
              <a:rPr lang="en-US" b="1" dirty="0" smtClean="0"/>
              <a:t>Winner of the Boston Globe – Horn Book Award.</a:t>
            </a:r>
          </a:p>
          <a:p>
            <a:pPr eaLnBrk="1" hangingPunct="1"/>
            <a:r>
              <a:rPr lang="en-US" b="1" dirty="0" smtClean="0"/>
              <a:t>Winner of the California Young Reader’s Medal</a:t>
            </a:r>
            <a:r>
              <a:rPr lang="en-US" b="1" i="1" dirty="0" smtClean="0"/>
              <a:t>.</a:t>
            </a:r>
          </a:p>
          <a:p>
            <a:pPr eaLnBrk="1" hangingPunct="1"/>
            <a:r>
              <a:rPr lang="en-US" b="1" dirty="0" smtClean="0"/>
              <a:t>Winner of the Mark Twain Award. </a:t>
            </a:r>
          </a:p>
          <a:p>
            <a:pPr eaLnBrk="1" hangingPunct="1"/>
            <a:r>
              <a:rPr lang="en-US" b="1" dirty="0" smtClean="0"/>
              <a:t>Over 5 million copies of </a:t>
            </a:r>
            <a:r>
              <a:rPr lang="en-US" b="1" i="1" dirty="0" smtClean="0"/>
              <a:t>The Giver </a:t>
            </a:r>
            <a:r>
              <a:rPr lang="en-US" b="1" dirty="0" smtClean="0"/>
              <a:t>sold</a:t>
            </a:r>
          </a:p>
          <a:p>
            <a:pPr eaLnBrk="1" hangingPunct="1"/>
            <a:r>
              <a:rPr lang="en-US" b="1" i="1" dirty="0" smtClean="0"/>
              <a:t>The Giver </a:t>
            </a:r>
            <a:r>
              <a:rPr lang="en-US" b="1" dirty="0" smtClean="0"/>
              <a:t>has been translated into 29 languages.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63493" name="Text Box 5"/>
          <p:cNvSpPr txBox="1">
            <a:spLocks noChangeArrowheads="1"/>
          </p:cNvSpPr>
          <p:nvPr/>
        </p:nvSpPr>
        <p:spPr bwMode="auto">
          <a:xfrm>
            <a:off x="914400" y="304800"/>
            <a:ext cx="4267200" cy="53340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L  o  </a:t>
            </a:r>
            <a:r>
              <a:rPr lang="en-US" sz="2800" b="1" dirty="0" err="1">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i</a:t>
            </a:r>
            <a:r>
              <a:rPr lang="en-US" sz="2800" b="1" dirty="0">
                <a:solidFill>
                  <a:schemeClr val="accent2">
                    <a:lumMod val="60000"/>
                    <a:lumOff val="40000"/>
                  </a:schemeClr>
                </a:solidFill>
                <a:effectDag name="">
                  <a:cont type="tree" name="">
                    <a:effect ref="fillLine"/>
                    <a:outerShdw dist="38100" dir="13500000" algn="br">
                      <a:srgbClr val="8E8E8E"/>
                    </a:outerShdw>
                  </a:cont>
                  <a:cont type="tree" name="">
                    <a:effect ref="fillLine"/>
                    <a:outerShdw dist="38100" dir="2700000" algn="tl">
                      <a:srgbClr val="393939"/>
                    </a:outerShdw>
                  </a:cont>
                  <a:effect ref="fillLine"/>
                </a:effectDag>
              </a:rPr>
              <a:t>  s    L  o  w  r  y</a:t>
            </a:r>
          </a:p>
        </p:txBody>
      </p:sp>
      <p:sp>
        <p:nvSpPr>
          <p:cNvPr id="63494" name="Text Box 6"/>
          <p:cNvSpPr txBox="1">
            <a:spLocks noChangeArrowheads="1"/>
          </p:cNvSpPr>
          <p:nvPr/>
        </p:nvSpPr>
        <p:spPr bwMode="auto">
          <a:xfrm>
            <a:off x="0" y="2057400"/>
            <a:ext cx="9144000" cy="47705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en-US" sz="2500" i="1" dirty="0" smtClean="0">
                <a:solidFill>
                  <a:schemeClr val="folHlink"/>
                </a:solidFill>
                <a:effectLst>
                  <a:outerShdw blurRad="38100" dist="38100" dir="2700000" algn="tl">
                    <a:srgbClr val="000000"/>
                  </a:outerShdw>
                </a:effectLst>
                <a:latin typeface="Arial Narrow" pitchFamily="34" charset="0"/>
              </a:rPr>
              <a:t>“She </a:t>
            </a:r>
            <a:r>
              <a:rPr lang="en-US" sz="2500" i="1" dirty="0">
                <a:solidFill>
                  <a:schemeClr val="folHlink"/>
                </a:solidFill>
                <a:effectLst>
                  <a:outerShdw blurRad="38100" dist="38100" dir="2700000" algn="tl">
                    <a:srgbClr val="000000"/>
                  </a:outerShdw>
                </a:effectLst>
                <a:latin typeface="Arial Narrow" pitchFamily="34" charset="0"/>
              </a:rPr>
              <a:t>fulfilled a childhood dream when she began writing in the mid-1970’s”</a:t>
            </a:r>
          </a:p>
        </p:txBody>
      </p:sp>
      <p:pic>
        <p:nvPicPr>
          <p:cNvPr id="8202" name="Picture 14" descr="C:\My Documents\My Pictures\Brad's ClipArt\dcf award.gif"/>
          <p:cNvPicPr>
            <a:picLocks noChangeAspect="1" noChangeArrowheads="1"/>
          </p:cNvPicPr>
          <p:nvPr/>
        </p:nvPicPr>
        <p:blipFill>
          <a:blip r:embed="rId2" cstate="print"/>
          <a:srcRect/>
          <a:stretch>
            <a:fillRect/>
          </a:stretch>
        </p:blipFill>
        <p:spPr bwMode="auto">
          <a:xfrm>
            <a:off x="8458200" y="2743200"/>
            <a:ext cx="990600" cy="984250"/>
          </a:xfrm>
          <a:prstGeom prst="rect">
            <a:avLst/>
          </a:prstGeom>
          <a:noFill/>
          <a:ln w="9525">
            <a:noFill/>
            <a:miter lim="800000"/>
            <a:headEnd/>
            <a:tailEnd/>
          </a:ln>
        </p:spPr>
      </p:pic>
      <p:pic>
        <p:nvPicPr>
          <p:cNvPr id="8203" name="Picture 15" descr="C:\My Documents\My Pictures\Brad's ClipArt\marktwain.jpg"/>
          <p:cNvPicPr>
            <a:picLocks noChangeAspect="1" noChangeArrowheads="1"/>
          </p:cNvPicPr>
          <p:nvPr/>
        </p:nvPicPr>
        <p:blipFill>
          <a:blip r:embed="rId3" cstate="print"/>
          <a:srcRect/>
          <a:stretch>
            <a:fillRect/>
          </a:stretch>
        </p:blipFill>
        <p:spPr bwMode="auto">
          <a:xfrm>
            <a:off x="8534400" y="4038600"/>
            <a:ext cx="914400" cy="914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1024</Words>
  <Application>Microsoft Office PowerPoint</Application>
  <PresentationFormat>On-screen Show (4:3)</PresentationFormat>
  <Paragraphs>171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ClassicPhotoAlbum</vt:lpstr>
      <vt:lpstr>PowerPoint Presentation</vt:lpstr>
      <vt:lpstr>Anticipation Guide for  The Giver by Lois Lowry</vt:lpstr>
      <vt:lpstr>Con’t     Anticipation  GUide</vt:lpstr>
      <vt:lpstr>Study the book cover Note: Do not answer if you have already read the book.</vt:lpstr>
      <vt:lpstr>The Giver</vt:lpstr>
      <vt:lpstr>Biography Lois Lowry   </vt:lpstr>
      <vt:lpstr>Biography</vt:lpstr>
      <vt:lpstr> About Her Writing</vt:lpstr>
      <vt:lpstr>About Her Writing</vt:lpstr>
      <vt:lpstr>PowerPoint Presentation</vt:lpstr>
      <vt:lpstr>PowerPoint Presentation</vt:lpstr>
      <vt:lpstr>Book Reviews</vt:lpstr>
      <vt:lpstr>PowerPoint Presentation</vt:lpstr>
      <vt:lpstr>Bonus Question?</vt:lpstr>
      <vt:lpstr>Bonus Answer!</vt:lpstr>
      <vt:lpstr>L  o  i  s    L  o  w  r  y</vt:lpstr>
      <vt:lpstr>What is a utopia?</vt:lpstr>
      <vt:lpstr>Here are other utopias that people have described or written about through the ages.</vt:lpstr>
      <vt:lpstr>Utopia is A Greek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while you read.</vt:lpstr>
      <vt:lpstr>Watch out tone &amp; Mood are similar.</vt:lpstr>
      <vt:lpstr>Words that describe Mood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read the first nine paragraphs of chapter one of The Giver.  Pay attention to the author’s tone and the mood of the writing.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2012-09-08T20:00:57Z</dcterms:created>
  <dcterms:modified xsi:type="dcterms:W3CDTF">2014-01-23T15:57:34Z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