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2" r:id="rId46"/>
    <p:sldId id="303" r:id="rId47"/>
    <p:sldId id="304" r:id="rId48"/>
    <p:sldId id="300" r:id="rId49"/>
    <p:sldId id="301"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848" y="-15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9F2B2-D05B-41D1-93B1-3B21094B84EC}"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8862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9F2B2-D05B-41D1-93B1-3B21094B84EC}"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423034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9F2B2-D05B-41D1-93B1-3B21094B84EC}"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409619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9F2B2-D05B-41D1-93B1-3B21094B84EC}"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162354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9F2B2-D05B-41D1-93B1-3B21094B84EC}" type="datetimeFigureOut">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3336253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9F2B2-D05B-41D1-93B1-3B21094B84EC}" type="datetimeFigureOut">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307136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9F2B2-D05B-41D1-93B1-3B21094B84EC}" type="datetimeFigureOut">
              <a:rPr lang="en-US" smtClean="0"/>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28878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9F2B2-D05B-41D1-93B1-3B21094B84EC}" type="datetimeFigureOut">
              <a:rPr lang="en-US" smtClean="0"/>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161952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9F2B2-D05B-41D1-93B1-3B21094B84EC}" type="datetimeFigureOut">
              <a:rPr lang="en-US" smtClean="0"/>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15826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9F2B2-D05B-41D1-93B1-3B21094B84EC}" type="datetimeFigureOut">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142021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9F2B2-D05B-41D1-93B1-3B21094B84EC}" type="datetimeFigureOut">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545FC-406D-4961-9E55-241F964D506B}" type="slidenum">
              <a:rPr lang="en-US" smtClean="0"/>
              <a:t>‹#›</a:t>
            </a:fld>
            <a:endParaRPr lang="en-US"/>
          </a:p>
        </p:txBody>
      </p:sp>
    </p:spTree>
    <p:extLst>
      <p:ext uri="{BB962C8B-B14F-4D97-AF65-F5344CB8AC3E}">
        <p14:creationId xmlns:p14="http://schemas.microsoft.com/office/powerpoint/2010/main" val="14654806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9F2B2-D05B-41D1-93B1-3B21094B84EC}" type="datetimeFigureOut">
              <a:rPr lang="en-US" smtClean="0"/>
              <a:t>10/18/16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545FC-406D-4961-9E55-241F964D506B}" type="slidenum">
              <a:rPr lang="en-US" smtClean="0"/>
              <a:t>‹#›</a:t>
            </a:fld>
            <a:endParaRPr lang="en-US"/>
          </a:p>
        </p:txBody>
      </p:sp>
    </p:spTree>
    <p:extLst>
      <p:ext uri="{BB962C8B-B14F-4D97-AF65-F5344CB8AC3E}">
        <p14:creationId xmlns:p14="http://schemas.microsoft.com/office/powerpoint/2010/main" val="1233458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3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wmf"/><Relationship Id="rId3" Type="http://schemas.openxmlformats.org/officeDocument/2006/relationships/image" Target="../media/image5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wmf"/><Relationship Id="rId3" Type="http://schemas.openxmlformats.org/officeDocument/2006/relationships/image" Target="../media/image5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 Id="rId3" Type="http://schemas.openxmlformats.org/officeDocument/2006/relationships/image" Target="../media/image1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838200"/>
            <a:ext cx="8610600" cy="2667000"/>
          </a:xfrm>
        </p:spPr>
        <p:txBody>
          <a:bodyPr>
            <a:noAutofit/>
          </a:bodyPr>
          <a:lstStyle/>
          <a:p>
            <a:r>
              <a:rPr lang="en-US" sz="8000" dirty="0" smtClean="0">
                <a:latin typeface="Lucida Bright" panose="02040602050505020304" pitchFamily="18" charset="0"/>
              </a:rPr>
              <a:t>The Boy in the Striped Pajamas</a:t>
            </a:r>
            <a:endParaRPr lang="en-US" sz="8000" dirty="0">
              <a:latin typeface="Lucida Bright" panose="02040602050505020304" pitchFamily="18" charset="0"/>
            </a:endParaRPr>
          </a:p>
        </p:txBody>
      </p:sp>
      <p:sp>
        <p:nvSpPr>
          <p:cNvPr id="3" name="Subtitle 2"/>
          <p:cNvSpPr>
            <a:spLocks noGrp="1"/>
          </p:cNvSpPr>
          <p:nvPr>
            <p:ph type="subTitle" idx="1"/>
          </p:nvPr>
        </p:nvSpPr>
        <p:spPr>
          <a:xfrm>
            <a:off x="1447800" y="4572000"/>
            <a:ext cx="6400800" cy="1752600"/>
          </a:xfrm>
        </p:spPr>
        <p:txBody>
          <a:bodyPr>
            <a:normAutofit/>
          </a:bodyPr>
          <a:lstStyle/>
          <a:p>
            <a:r>
              <a:rPr lang="en-US" sz="4000" dirty="0" smtClean="0">
                <a:solidFill>
                  <a:schemeClr val="tx1"/>
                </a:solidFill>
                <a:latin typeface="Lucida Bright" panose="02040602050505020304" pitchFamily="18" charset="0"/>
              </a:rPr>
              <a:t>By: John Boyne</a:t>
            </a:r>
            <a:endParaRPr lang="en-US" sz="4000" dirty="0">
              <a:solidFill>
                <a:schemeClr val="tx1"/>
              </a:solidFill>
              <a:latin typeface="Lucida Bright" panose="02040602050505020304" pitchFamily="18" charset="0"/>
            </a:endParaRPr>
          </a:p>
        </p:txBody>
      </p:sp>
      <p:sp>
        <p:nvSpPr>
          <p:cNvPr id="7" name="TextBox 6"/>
          <p:cNvSpPr txBox="1"/>
          <p:nvPr/>
        </p:nvSpPr>
        <p:spPr>
          <a:xfrm>
            <a:off x="914400" y="6182380"/>
            <a:ext cx="7543800" cy="523220"/>
          </a:xfrm>
          <a:prstGeom prst="rect">
            <a:avLst/>
          </a:prstGeom>
          <a:noFill/>
        </p:spPr>
        <p:txBody>
          <a:bodyPr wrap="square" rtlCol="0">
            <a:spAutoFit/>
          </a:bodyPr>
          <a:lstStyle/>
          <a:p>
            <a:pPr algn="ctr"/>
            <a:endParaRPr lang="en-US" sz="2800" dirty="0">
              <a:latin typeface="Lucida Bright" panose="02040602050505020304" pitchFamily="18" charset="0"/>
            </a:endParaRPr>
          </a:p>
        </p:txBody>
      </p:sp>
    </p:spTree>
    <p:extLst>
      <p:ext uri="{BB962C8B-B14F-4D97-AF65-F5344CB8AC3E}">
        <p14:creationId xmlns:p14="http://schemas.microsoft.com/office/powerpoint/2010/main" val="3567893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latin typeface="Lucida Bright" panose="02040602050505020304" pitchFamily="18" charset="0"/>
              </a:rPr>
              <a:t>Chapter 4: What They Saw Through the Window</a:t>
            </a:r>
            <a:endParaRPr lang="en-US" dirty="0">
              <a:latin typeface="Lucida Bright" panose="02040602050505020304" pitchFamily="18" charset="0"/>
            </a:endParaRPr>
          </a:p>
        </p:txBody>
      </p:sp>
      <p:sp>
        <p:nvSpPr>
          <p:cNvPr id="3" name="Content Placeholder 2"/>
          <p:cNvSpPr>
            <a:spLocks noGrp="1"/>
          </p:cNvSpPr>
          <p:nvPr>
            <p:ph idx="1"/>
          </p:nvPr>
        </p:nvSpPr>
        <p:spPr>
          <a:xfrm>
            <a:off x="0" y="3429000"/>
            <a:ext cx="9067800" cy="3733800"/>
          </a:xfrm>
        </p:spPr>
        <p:txBody>
          <a:bodyPr>
            <a:normAutofit fontScale="77500" lnSpcReduction="20000"/>
          </a:bodyPr>
          <a:lstStyle/>
          <a:p>
            <a:pPr marL="0" indent="0">
              <a:lnSpc>
                <a:spcPct val="200000"/>
              </a:lnSpc>
              <a:buNone/>
            </a:pPr>
            <a:r>
              <a:rPr lang="en-US" dirty="0" smtClean="0">
                <a:latin typeface="Lucida Bright" panose="02040602050505020304" pitchFamily="18" charset="0"/>
              </a:rPr>
              <a:t>	When Bruno and Gretel look out the window, it </a:t>
            </a:r>
            <a:r>
              <a:rPr lang="en-US" dirty="0">
                <a:latin typeface="Lucida Bright" panose="02040602050505020304" pitchFamily="18" charset="0"/>
              </a:rPr>
              <a:t>i</a:t>
            </a:r>
            <a:r>
              <a:rPr lang="en-US" dirty="0" smtClean="0">
                <a:latin typeface="Lucida Bright" panose="02040602050505020304" pitchFamily="18" charset="0"/>
              </a:rPr>
              <a:t>s not just children they see, but big boys, fathers, and grandfathers too.  They </a:t>
            </a:r>
            <a:r>
              <a:rPr lang="en-US" dirty="0">
                <a:latin typeface="Lucida Bright" panose="02040602050505020304" pitchFamily="18" charset="0"/>
              </a:rPr>
              <a:t>a</a:t>
            </a:r>
            <a:r>
              <a:rPr lang="en-US" dirty="0" smtClean="0">
                <a:latin typeface="Lucida Bright" panose="02040602050505020304" pitchFamily="18" charset="0"/>
              </a:rPr>
              <a:t>re all stuck behind a huge wire fence that </a:t>
            </a:r>
            <a:r>
              <a:rPr lang="en-US" dirty="0">
                <a:latin typeface="Lucida Bright" panose="02040602050505020304" pitchFamily="18" charset="0"/>
              </a:rPr>
              <a:t>i</a:t>
            </a:r>
            <a:r>
              <a:rPr lang="en-US" dirty="0" smtClean="0">
                <a:latin typeface="Lucida Bright" panose="02040602050505020304" pitchFamily="18" charset="0"/>
              </a:rPr>
              <a:t>s so long you could not see where it ended with your eyes.</a:t>
            </a:r>
            <a:endParaRPr lang="en-US" dirty="0">
              <a:latin typeface="Lucida Bright" panose="02040602050505020304" pitchFamily="18" charset="0"/>
            </a:endParaRPr>
          </a:p>
        </p:txBody>
      </p:sp>
      <p:pic>
        <p:nvPicPr>
          <p:cNvPr id="10242" name="Picture 2" descr="http://d75822.medialib.glogster.com/media/b6/b66ffab0af3d7f02faff6303169036a751e10c2f8f44d4661cb226fb74d894a4/boy-in-striped-pajamas.jpg"/>
          <p:cNvPicPr>
            <a:picLocks noChangeAspect="1" noChangeArrowheads="1"/>
          </p:cNvPicPr>
          <p:nvPr/>
        </p:nvPicPr>
        <p:blipFill rotWithShape="1">
          <a:blip r:embed="rId2">
            <a:extLst>
              <a:ext uri="{28A0092B-C50C-407E-A947-70E740481C1C}">
                <a14:useLocalDpi xmlns:a14="http://schemas.microsoft.com/office/drawing/2010/main" val="0"/>
              </a:ext>
            </a:extLst>
          </a:blip>
          <a:srcRect t="30165" b="12098"/>
          <a:stretch/>
        </p:blipFill>
        <p:spPr bwMode="auto">
          <a:xfrm>
            <a:off x="3124200" y="1188438"/>
            <a:ext cx="3048000" cy="234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282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4200"/>
            <a:ext cx="9067800" cy="3810000"/>
          </a:xfrm>
        </p:spPr>
        <p:txBody>
          <a:bodyPr>
            <a:normAutofit fontScale="85000" lnSpcReduction="20000"/>
          </a:bodyPr>
          <a:lstStyle/>
          <a:p>
            <a:pPr marL="0" indent="0">
              <a:lnSpc>
                <a:spcPct val="200000"/>
              </a:lnSpc>
              <a:buNone/>
            </a:pPr>
            <a:r>
              <a:rPr lang="en-US" dirty="0" smtClean="0">
                <a:latin typeface="Lucida Bright" panose="02040602050505020304" pitchFamily="18" charset="0"/>
              </a:rPr>
              <a:t>	Behind the fence are square buildings, smoke stacks, and sandy fields.  Bruno notices all the people </a:t>
            </a:r>
            <a:r>
              <a:rPr lang="en-US" dirty="0">
                <a:latin typeface="Lucida Bright" panose="02040602050505020304" pitchFamily="18" charset="0"/>
              </a:rPr>
              <a:t>a</a:t>
            </a:r>
            <a:r>
              <a:rPr lang="en-US" dirty="0" smtClean="0">
                <a:latin typeface="Lucida Bright" panose="02040602050505020304" pitchFamily="18" charset="0"/>
              </a:rPr>
              <a:t>re getting yelled at by soldiers that are just like Father.  All the people have on grey striped pajamas.</a:t>
            </a:r>
            <a:endParaRPr lang="en-US" dirty="0">
              <a:latin typeface="Lucida Bright" panose="02040602050505020304" pitchFamily="18" charset="0"/>
            </a:endParaRPr>
          </a:p>
        </p:txBody>
      </p:sp>
      <p:pic>
        <p:nvPicPr>
          <p:cNvPr id="11266" name="Picture 2" descr="http://b1969d.medialib.glogster.com/media/babb10e4debe183f2a5a2647c753173b807c36e250a72e0d4be13e3ae5943b06/shmu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5105400" cy="28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28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143000"/>
          </a:xfrm>
        </p:spPr>
        <p:txBody>
          <a:bodyPr>
            <a:normAutofit fontScale="90000"/>
          </a:bodyPr>
          <a:lstStyle/>
          <a:p>
            <a:r>
              <a:rPr lang="en-US" dirty="0" smtClean="0">
                <a:latin typeface="Lucida Bright" panose="02040602050505020304" pitchFamily="18" charset="0"/>
              </a:rPr>
              <a:t>Chapter 5: Out Of Bounds At All Times And No Exceptions</a:t>
            </a:r>
            <a:endParaRPr lang="en-US" dirty="0">
              <a:latin typeface="Lucida Bright" panose="02040602050505020304" pitchFamily="18" charset="0"/>
            </a:endParaRPr>
          </a:p>
        </p:txBody>
      </p:sp>
      <p:sp>
        <p:nvSpPr>
          <p:cNvPr id="3" name="Content Placeholder 2"/>
          <p:cNvSpPr>
            <a:spLocks noGrp="1"/>
          </p:cNvSpPr>
          <p:nvPr>
            <p:ph idx="1"/>
          </p:nvPr>
        </p:nvSpPr>
        <p:spPr>
          <a:xfrm>
            <a:off x="76200" y="3200400"/>
            <a:ext cx="8991600" cy="3962400"/>
          </a:xfrm>
        </p:spPr>
        <p:txBody>
          <a:bodyPr>
            <a:normAutofit fontScale="77500" lnSpcReduction="20000"/>
          </a:bodyPr>
          <a:lstStyle/>
          <a:p>
            <a:pPr marL="0" indent="0">
              <a:lnSpc>
                <a:spcPct val="210000"/>
              </a:lnSpc>
              <a:buNone/>
            </a:pPr>
            <a:r>
              <a:rPr lang="en-US" dirty="0" smtClean="0">
                <a:latin typeface="Lucida Bright" panose="02040602050505020304" pitchFamily="18" charset="0"/>
              </a:rPr>
              <a:t>	After they are settled in the new house, Bruno tries to talk to his Father.  He has not seen Father since they moved.  He goes to his office and knocks on the door because he is not allowed in.  Father lets him inside and asks Bruno if he likes it here.  Bruno says no.</a:t>
            </a:r>
            <a:endParaRPr lang="en-US" dirty="0">
              <a:latin typeface="Lucida Bright" panose="02040602050505020304" pitchFamily="18" charset="0"/>
            </a:endParaRPr>
          </a:p>
        </p:txBody>
      </p:sp>
      <p:pic>
        <p:nvPicPr>
          <p:cNvPr id="12290" name="Picture 2" descr="http://3.bp.blogspot.com/-JgVciAAyXs8/T7tyuKeN-MI/AAAAAAAAApU/4kskZTfimP8/s160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3459" b="13458"/>
          <a:stretch/>
        </p:blipFill>
        <p:spPr bwMode="auto">
          <a:xfrm>
            <a:off x="2988436" y="1371600"/>
            <a:ext cx="3412364" cy="187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269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0"/>
            <a:ext cx="8915400" cy="3733800"/>
          </a:xfrm>
        </p:spPr>
        <p:txBody>
          <a:bodyPr>
            <a:noAutofit/>
          </a:bodyPr>
          <a:lstStyle/>
          <a:p>
            <a:pPr marL="0" indent="0">
              <a:lnSpc>
                <a:spcPct val="200000"/>
              </a:lnSpc>
              <a:buNone/>
            </a:pPr>
            <a:r>
              <a:rPr lang="en-US" sz="2500" dirty="0" smtClean="0">
                <a:latin typeface="Lucida Bright" panose="02040602050505020304" pitchFamily="18" charset="0"/>
              </a:rPr>
              <a:t>	Father tells Bruno he needs to do what is best for everyone and be happy at Out-With.  Then, Bruno asks Father about the people on the other side on the fence.  Father says not to worry about them, they do not matter.</a:t>
            </a:r>
            <a:endParaRPr lang="en-US" sz="2500" dirty="0">
              <a:latin typeface="Lucida Bright" panose="02040602050505020304" pitchFamily="18" charset="0"/>
            </a:endParaRPr>
          </a:p>
        </p:txBody>
      </p:sp>
      <p:pic>
        <p:nvPicPr>
          <p:cNvPr id="13314" name="Picture 2" descr="http://media-cache-ak0.pinimg.com/236x/c3/40/43/c3404386cc8982d2c3f937bebe71d9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99819"/>
            <a:ext cx="4419600" cy="247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129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Lucida Bright" panose="02040602050505020304" pitchFamily="18" charset="0"/>
              </a:rPr>
              <a:t>Chapter 6: The Overpaid Maid</a:t>
            </a:r>
            <a:endParaRPr lang="en-US" dirty="0">
              <a:latin typeface="Lucida Bright" panose="02040602050505020304" pitchFamily="18" charset="0"/>
            </a:endParaRPr>
          </a:p>
        </p:txBody>
      </p:sp>
      <p:sp>
        <p:nvSpPr>
          <p:cNvPr id="3" name="Content Placeholder 2"/>
          <p:cNvSpPr>
            <a:spLocks noGrp="1"/>
          </p:cNvSpPr>
          <p:nvPr>
            <p:ph idx="1"/>
          </p:nvPr>
        </p:nvSpPr>
        <p:spPr>
          <a:xfrm>
            <a:off x="145473" y="3200400"/>
            <a:ext cx="8991600" cy="3886200"/>
          </a:xfrm>
        </p:spPr>
        <p:txBody>
          <a:bodyPr>
            <a:normAutofit lnSpcReduction="10000"/>
          </a:bodyPr>
          <a:lstStyle/>
          <a:p>
            <a:pPr marL="0" indent="0">
              <a:lnSpc>
                <a:spcPct val="200000"/>
              </a:lnSpc>
              <a:buNone/>
            </a:pPr>
            <a:r>
              <a:rPr lang="en-US" sz="2500" dirty="0" smtClean="0">
                <a:latin typeface="Lucida Bright" panose="02040602050505020304" pitchFamily="18" charset="0"/>
              </a:rPr>
              <a:t>	After complaining to Father, Bruno goes to Maria about how much he does not like Out-With and calls Father stupid.  Maria tells Bruno he should never call Father that because he is a good man and he gave her a job, a home, and food.</a:t>
            </a:r>
            <a:endParaRPr lang="en-US" sz="2500" dirty="0">
              <a:latin typeface="Lucida Bright" panose="02040602050505020304" pitchFamily="18" charset="0"/>
            </a:endParaRPr>
          </a:p>
        </p:txBody>
      </p:sp>
      <p:pic>
        <p:nvPicPr>
          <p:cNvPr id="14338" name="Picture 2" descr="C:\Users\Lindsey\AppData\Local\Microsoft\Windows\INetCache\IE\1YS5U22M\MC9002974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5400"/>
            <a:ext cx="1455725" cy="185440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Program Files (x86)\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485" y="1457786"/>
            <a:ext cx="1528115" cy="152962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Lindsey\AppData\Local\Microsoft\Windows\INetCache\IE\1YS5U22M\MC9004349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819275"/>
            <a:ext cx="1841500" cy="107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642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667000"/>
            <a:ext cx="8763000" cy="4571999"/>
          </a:xfrm>
        </p:spPr>
        <p:txBody>
          <a:bodyPr>
            <a:normAutofit/>
          </a:bodyPr>
          <a:lstStyle/>
          <a:p>
            <a:pPr marL="0" indent="0">
              <a:lnSpc>
                <a:spcPct val="200000"/>
              </a:lnSpc>
              <a:buNone/>
            </a:pPr>
            <a:r>
              <a:rPr lang="en-US" sz="2500" dirty="0" smtClean="0">
                <a:latin typeface="Lucida Bright" panose="02040602050505020304" pitchFamily="18" charset="0"/>
              </a:rPr>
              <a:t>	Maria explains to Bruno how when her mother died, Father took care of her.  It makes Bruno realize she has a life and feelings of her own.  Bruno then tells Maria how he had thought of running away.  She tells him that it </a:t>
            </a:r>
            <a:r>
              <a:rPr lang="en-US" sz="2500" dirty="0">
                <a:latin typeface="Lucida Bright" panose="02040602050505020304" pitchFamily="18" charset="0"/>
              </a:rPr>
              <a:t>i</a:t>
            </a:r>
            <a:r>
              <a:rPr lang="en-US" sz="2500" dirty="0" smtClean="0">
                <a:latin typeface="Lucida Bright" panose="02040602050505020304" pitchFamily="18" charset="0"/>
              </a:rPr>
              <a:t>s not a good idea and he should stay.</a:t>
            </a:r>
            <a:endParaRPr lang="en-US" sz="2500" dirty="0">
              <a:latin typeface="Lucida Bright" panose="02040602050505020304" pitchFamily="18" charset="0"/>
            </a:endParaRPr>
          </a:p>
        </p:txBody>
      </p:sp>
      <p:pic>
        <p:nvPicPr>
          <p:cNvPr id="15362" name="Picture 2" descr="C:\Users\Lindsey\AppData\Local\Microsoft\Windows\INetCache\IE\986KHJSR\MC9002875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13648"/>
            <a:ext cx="2249786" cy="269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617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982200" cy="1143000"/>
          </a:xfrm>
        </p:spPr>
        <p:txBody>
          <a:bodyPr>
            <a:noAutofit/>
          </a:bodyPr>
          <a:lstStyle/>
          <a:p>
            <a:r>
              <a:rPr lang="en-US" sz="3700" dirty="0" smtClean="0">
                <a:latin typeface="Lucida Bright" panose="02040602050505020304" pitchFamily="18" charset="0"/>
              </a:rPr>
              <a:t>Chapter 7: How Mother Took Credit For Something That She Hadn't Done</a:t>
            </a:r>
            <a:endParaRPr lang="en-US" sz="3700" dirty="0">
              <a:latin typeface="Lucida Bright" panose="02040602050505020304" pitchFamily="18" charset="0"/>
            </a:endParaRPr>
          </a:p>
        </p:txBody>
      </p:sp>
      <p:sp>
        <p:nvSpPr>
          <p:cNvPr id="3" name="Content Placeholder 2"/>
          <p:cNvSpPr>
            <a:spLocks noGrp="1"/>
          </p:cNvSpPr>
          <p:nvPr>
            <p:ph idx="1"/>
          </p:nvPr>
        </p:nvSpPr>
        <p:spPr>
          <a:xfrm>
            <a:off x="0" y="3048000"/>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Bruno is very bored one day so he decides to build a tire swing.  Pavel helps him find a tire and Bruno puts it together himself.  He swings too high though and falls off and hurts himself.  Pavel sees this happen and brings Bruno inside to clean him up.</a:t>
            </a:r>
            <a:endParaRPr lang="en-US" sz="2500" dirty="0">
              <a:latin typeface="Lucida Bright" panose="02040602050505020304" pitchFamily="18" charset="0"/>
            </a:endParaRPr>
          </a:p>
        </p:txBody>
      </p:sp>
      <p:sp>
        <p:nvSpPr>
          <p:cNvPr id="4" name="AutoShape 2" descr="data:image/jpeg;base64,/9j/4AAQSkZJRgABAQAAAQABAAD/2wCEAAkGBxQTEhUUExQWFhUXFhcXFxgWFBcXFxcVFhgXGBQaGBgYHCggGBolHBcVITEhJSkrLi4uFx8zODMsNygtLisBCgoKDg0OGxAQGywkICYsLCwsLCwsLCwsLCwsLCwsLCwsLCwsLCwsLCwsLCwsLCwsLCwsLCwsLCwsLCwsLCwsLP/AABEIALcBEwMBIgACEQEDEQH/xAAcAAAABwEBAAAAAAAAAAAAAAAAAgMEBQYHAQj/xAA+EAABAwIEBAQEAwgABgMBAAABAAIRAyEEBRIxBkFRYRMicYEykaGxB0LwFCNSYnLB0eEVJJKisvE0goMz/8QAGgEAAgMBAQAAAAAAAAAAAAAAAQIAAwQFBv/EACcRAAICAgIBBAICAwAAAAAAAAABAhEDIRIxQRMiMlFhcQQjFLHw/9oADAMBAAIRAxEAPwDDUEEFCAXQVxBQhNZBhTUJ0uIdtuQIgySR7hXrhvMcZoeKlElgAAc4Q10DS6de4I59ZWaYOvpI/hJGodQD2V/pZvUrMfQolsBmpzgCHR+ZrSSZ2g8vMsmaLv8A7RfiZO8Ea/DIfu6oS5zSXE72aSZAuL7AKifiNIx9QTYNpwAZ0+QWn1lXrg+o8s0hrmtNvgcwgjq529rlZZmrQ2vWaSXRUeNTviMOIk9yhg+TYcvxQ0Y66VDyk2uulqYM7LQzMTHD7TB2TnEUnieYumGXYgt/XZWDUXUh5h7LDlbUrLo7jREYbAAiSZKtWWYB9JhfT83MjfYG47qC/YnaZBVs4ZILAHE7hZs2VraZE6H2H0+GahibPnaBMC/WASjYikx48R1IVCRZ7W6jEbgjZDMooVWgH93VMweRFN4IafXSfdMMFiMQK/lM0wNzZrtQ+KwOl4HZWRakrReqaKznDacxOxtA6KpYylBMLUuLMFqaKsN1CA4t/XWVm+cMg+qu/jupUUSjTFMGPL0UphQ2mXNMwQL91C0SdIjrCn3ZfAZzDhfqpl06fkaJH4utMWgckXCVZfqJiPt3TvGU5eGNF+ik8NgWtaWlomJKSU1GNFijZKYEtdTaReefdOsXhiwiRNplN8rqhrIjnYKWxDDUp3tAPyWJ9lvgs3DNAFuqfborNh6CqnCBDaTQ2wPW5nurxhxIH1TwpisRbShN3uk9lJuaoyo2CeieSoCY2zN0CyzDjp5kDmtRxbZbdZvxVTD3kjYKtupDVaM3dZyWdO4RcSPMexS9Btlsb0mVUN6lKCFKUML5CY5JDwrhTJEU3D+VVyn0hkiuOF1xKOZdBPYCqLq4guoZAIII7VCHGOgqVyDH+HiGO1+GLtLomA4EXHS6i3hFCVpSRFp2bS/PW0svqPp1Q99FnxaQ4Go86QTGx1Eb9VjeIql7i5xlziXE9STJPzVm4AzttGv4VQA0a48J4IkeawJB5XReNciZhsQCwRSqt1sEzpIMPb6AwfQqjGljk4ls3yVkFhaJnZOQ6HbIjKt7BFeCTsi7b2Vi7XTtATmjVeBYqOpsKn6uF8LD+I83MBo6uP8Aq/sqsiXQ8U2GfmOmmJMT7k+gRW586mzygA8tRM/If7VdOIvJv+uSfUQHgmBYIf48V2hoocZhxbiardLi2OUNgiOYM2Rcv4nqU/KQI2kFwIvvvvzTduEb6yQAkK+Ah0cv8bq6MMdUlQakujTspouq0mONdz3PBiSIM6g3lJIA+qqfHuE8N1MRFoPSQhwhTqte+l4pph7TpMSGuBkeU9YN+ydfiLTLBRBeHmSTAgWEWue6ypKOZbGltbKz+WeisWUl2lpcZ3Vbot1NHurHhJFNhlNmoWI6w9EB5eNz9EswkBx62SGCxTSY73SmPqwWhouSscrcqL4/EfZTh3ObMXHKeat+TU5ADm9JBVa4bovBc15gG4tsOd1O4PEu8bSwEgWdtY8j3Crn2FLRL0aYo1C0ToJDgByndW7BvsFU3PPiAkizNvUqy4B5hqXG/eyMlnbBR+NEFPxdqjsa03PZacnQsSIx1exAKzziauBqAsSrhmGJ07kW3lZrxBii95vYFZIXKRc0kiGdTmUphYAujxY80ajQC1uWimiQwGHDrxZDGtMEcgfopfL6Aay6jse8iYEqlStjUV98ygjOpu7oLQVlRdTI3REtUqkpJdZGQEI7WIoKOHWUZArihCLCCJAy0jijK3VspwmKBJdRaNY6tqQHO9nBv/UVmy07A5v4GAy6q7zUHmvh67Ds5jiBtzA0E+/dU5btNDwraZn+HqQUsK+9k/4jyj9lxD6Y8zD5qTuTqbrtM842PcKKwmFe90NSvi9i1WgNrHUl86xzntpNOzQY9SYP2Ck8HwvVJJkfJJ5lkLi3yuaarAdVODOnex2J3MbwlWTG5qh4xk06IjK8qq4gxTExuSYCsuE4FxhaYDO37wNn3PJWvgXJtWGYG2cW6r9XXurPQyTE/mqgb20S3nA+11XPNJul0aceJJWzH8fwzjKB0PovH5tQE0/U1B5R81buGeEqnhPxGIpnQ2nUaxsHVVcaT4gG8SGgcyfadcyOiWscHco9J7T3TPG50Kbw1+oCd/DJbz58ud0HkckOoJMxziHDvpXAggtAd/RpLndpeXt/+iYcUtNenRrNFiBq/l1bH05eoVi/GqpfDhtmkVdtjHhmfqmmY4htCjgaTrg0C2qJuNd/oSUqfHi/Nv8A0VZX7qKbgGG8cpU3Td+69E2GDNGpode0tcNnNOx/XNHFS2nkJUyu2VocZawFymRSDntULlwcCZbvspTAvl4Ebb+qzz7suXRfMBkjatCJLT1BXfEays1jBIBDHH25lOsjzEQBaD9Ey4lwNZjxUw7Q5pDi8bX5FZlvQ60K4fEObUe13mBJg9G2Voy7FeVogm/0WOZDm1fxyHuBmSByF+q0/I8VYyR5fldGnGZLTRZtZHPuuYx0hM8RWkAgpEYuWkJ+dNoFFD4pqEOcQd7QqLjSdyrhxXipcQqxXpyAkw62PMZ4dlv7KVy2nqdsmtJqm8roQ2easnIRIkKxgAKHqM+IHbqpCoCU0xbYZYpIhZFPaJQR9KCcUzyVwriC7phAuwuJQCyhAoCBCMAlLQhZBIK5Y5odkuHdfyYl7d99Yedue30KqI3V8wL2f8EJeC5tPFTAMSXCIPQS6ZvsFVkfX7Gj5/Qjl7/23L30iZxGF/eUh+Z9CIe0dYEW/lb1Vay7FljpASuRZnUpYqk+gHF2sQ1ty8EwWd5FvqtXq/hfSeMRWJe2pUDn0aYIim8jVBj4hqt2BttKqlUdPyPGLn0Uvh/P3OrBpFieancdgC/UWeUl2p0AEmB5QJ27+o6qr5hkGIy91J+IY1pqyWw6SCIkOEWN+Uje6Wq58/Q7TLTBDXAkEW9b36rPKCUvaW4p8L5F44XraXxyWk0n/uiYkhpIA3JjZY9w3ioawzNhJWl08c4Upp6Z/mmPoinRoSsGX5xBc19Oo3zhocWGDIF/LMNmRJja6ncRgmuadQsRcbi9jYqHweZVbB/h1RN9DXMeByhriQ6D3UvisSNJPZNCq2GaaZnfG+Q+NWpP8op0muY0OJl1V0EAQOQYTeBMLLeLn/8AMaRcNAAW4cTPFOiWky5xcWje+iHEdo1fMdVg2e4gPxD3N22SQX9n6RRnSTVD/Jqnj0vCP/8ASnqNI9RzZ69PQJKmN01yp2gNc0wQZ91b8LlLcQytioLWCm6WjnXi2nsTy6o5O2JBchlTZ5WmYJFj6J9kWCc9rjEknfmomrhqlPS2sxzZEtDhG/RWzheidI/VllkqRbdlaxGfuwtRwIJ8w22ELVOHMybiaAeDOoLNPxCwWl7SzY3Im8ntzUt+GmKIaaYN2/lO8FGcY8FNLfkifuobGlTp4+q2IOry+kK2ZXEP+nP2VE4iqn/iJdP5h9lZOGce02ky4u+h5qqUOn+BostdOvLVHYvGaeacUn2MQoTPnQAQUjgSytZo/W6ZTFzrJzimSkHMsLJ460MwlEXCnKdQgBoUZQZBUtSZDZO6EnsVBq9UNH3UPUfM/ROcY6RKbU2SDbZNEDCtQR2sMLqhDNNK4jFyKu+YA7Ka7TaiyusKBA/howAhE1WQDkuwCjIVmZmI/wCF16IE/vmOnkANKqr3KYypurCYkf0k+gII+xSTXT/KHgK8CZl4GLa+0wRttJEx0MTfuvSmUZtTrNlhuSQNpMc7ryvlRiuz+r7yFvXBQB0kWgR891nz2sio04HcaE/xk4bFfDftLGVHVqMRDxHhSTU8k33BtewWNinVa2HUqjf6mOE+khbjxFhsRiKrqdOoPCHlrAWc3SA+nDeerUJPRvdIYfLa9ERatSO4PmHexV+HH6kdlWZ1IzHAVX0mt0/lABHIwrrwrxcydLrdj/bqkeLW4Km6k1tKo2rVBc4U3CGN2BLXTMuBAAj4Slsj4Mo1mCtprNMnyvc0WBgHygG+6qlgyR7Vl8MsXovYzygWz5QfYFUP8ReMWmg+jRdJqAtc4bNafiAPMkW7SVJZzgKVLwaZZaq8sdBIIYGOc4gzvYfVVviP8PqxaX4d3iN5Md5XjsCfK76JIxlL3JaJlk46RB8HYypWraalR79NF7WBziQBF4nbkqc5/vJ+auHBeXPo4+m2o1zCQ8Q4ESNJ26i246Km1GEPg8vunglyZRuiTYIYFsGQYZjMpa6JAHiuPS+ufb7ArIqUEA8ltH4axUwRpvEsIcwg7FsQR8lS1bouwunYfiDI24zDDw4L4DqbyLk2OlvRp2nvKZ5DlZpkNcIc2xvMRupPC5bVoOGnEONKzASJLWT5Rfnf4vROaVP94+ORiZnYRus81aRdNJOyl8ZYDXXaRMhsX6yorhvLzh8XrJ1a2kE95lXrF5aKlUyRYges7pjxFQZSfTc0RJ09tkWn6bKvKKPxgwNxRPUavohkOO8Go2Y0mxPrdOOLB/zNMuHliPUFMqNFjmsvsYPsUi+KD5LzhMUJdBmb+yi82q6hbkUhhKsOIEkARfn3SVc6pKqkMR9XuivYNvRLOZa+6aPbdBDD7CYe/ZOKroSVB8BJV6s81O2BhapXWcgDug9phSeLosGHa5ouIv8AdOKMvDQSIJ6rqFDGVoSuIL0BzhRrERHYUVyADkoFBqUgQEQiYKs/C1GcNjnROimx19t3jr3n29FWoVs4HEsxzP4sI8/9Lh/lV5fiNDsr2XDVVpj+cfdejeC8sH7Ox45iViHBWS+KK2IPwUGs571KjgxvyBJ+S9A8DN/5Vg7LPnV5EvwaMGotnaFHwwapJ1l7nnu0wAO8Na35HqnlPAkvc9j4Y8AloAjVeXf1GRJ5wE4pkPEEWNu1rFNMPV/Zy5jp8MDU07kN2cPRtvaFrS4VXRS3y/YXGcOUqt3AioJiozy1ANonm3+UyOyaU8lxLCdNZpB/iogH5tdE+ysbSHAFpkG9uY6hHa7qrbKyncQcO1cS2mTDatGqyqxzSdLwDFRjgdpaT9E5wuM8Vjm7aSWPbzB/mHcf3VrKrPEeWFjji6APiADxWNE+KxvPTzcAPcCNwEIxVjcn5IbEcMM1U6lFgaWVW1NNwIuKmgD4SQdhYx1grBczMV6jd9L3tJ9HEL1Lhntq02vYRDmhzSDa/dY7+MHCYpv/AG2k2A8htcDYVD8L45B2x7x/EqsmPfIZS1RQqewHZbh+GbQzB0wLzqJ9S4k/RYbhnR8W63bgTy4Wj/R91hemX4iQ4teWYZwYYD/J3bq3I9BMd0zyzFAuvYxJ79x+t0547B8Gk0fxgn0a0/5CicLT8gc0+YC08+ZB7GAqZp8ixuzmKrAVXEm0tj3ROKXtfRmfM17UxzfEw+TsXNI9P1KlMtwhquGoWLtUHoNkF1QKtkNm2TPxNMaabjbfSeizzLfEo1TRqtc1zXEw9pBibGDyK9FhrbCYj6pvmmW4fENDa1NrwNp3B7OFx7Iwx8YtDNGWNoEQb+b5Lh8o2V/xPClFwAa57ANrg/cJClwsxjpLw8dHN/2qpYpESKHXbaUwqu5dea1irkFOq2DTZHIxHyi6quacBVRJpOaROznQR2Bi6CwSWwtoqrCRbZcrOA5SSrDg+EazjpcWjqS4GB7JfEcI6XCKzD/F5XCB178rd1PSl9CuSICiPKmOb5g5lIgOjoCJkgE2A7Aq5M4ba1kmqbzpGmJA53Nv9rN+Mq7fFNKmZbTs48y+PN7CY+atx4XasVyXga0+KBAlt4vuL811QugdEFr9HF9FfKRHIJ9mNBoFMsG7b+qYrVGXJWZ2qOsCO6mUVqMHbogONalRRsiUaUo0wIQf4IJEq2fhvfEVh1wtf56QR9VUpVm/D2pGL9aVVvzbCXL8GND5IluBcWBh69Pd9WrTBjYNpef6uj6reOFqWmg0dlhPBLZqPbGzwSTBJcRfYC3P3W/5K2KQ9FlnLll/SNONVALg6OmRyJn3O/67o+Y4fWyBZwILT379jt7plXxtZpPh0G1ANVvF0uIb0Bbpk8gXBHoZuytSc5khwkOa4Q5j+QcDsQYXQ48o7Mz0yNyrMfAe1pn9nqk+GTvSqfmpu6Dp8uStjSCqnQ8OrTDiAaVezhyFQfCR0JHP+UJ1l+IfQcKVR2pmzHneOQd3Ckben2iSXlFja5dcitdI7/dFBRFK6+ucHUIqf/Fe8ljwJFJ9R0ltSLsbqLodceaDpi7/ADfL2V6b6dQSx7Sx46tP2I3B5EBSNai17XNcAWuBDgbgg2IIUMKj8M5rH+egbCpPnpiPKKoPxt5axfbUN3I9kMAz3hyrhsS6k6C5sFruT2GdDh6wbciCFtvCuG006Tf4WD7BG4qyCni6bHtPmY4OY4cxPnYex6ciB3UjkwDYBIBA2kclzssHGdeDXia4sgfxBxZbUosHNtQn/sA/ummUU3ObABNvZT2aZEzFV21Hk6GNIDRbUSZkneLKVZQbTbpa0NAHJUuDcmywq9DJm0wXVTqOrUByaYiyYZln7aJEFG404hZRBE36LHc2zh1VxJMD6oRhbpD3RrlLivWbWUvhc3B5rC8Dn2mxNlYMNnfRykoSj2BSTNj/AG226jquYy8MB3IHzMLPRxI6I1JKnxAWva6fhcD8kNhNedmIEAbf0u2FgmmIzW302dYfNUA59PT/ALv7uSD84G1v+3/at5Gei61s000pHxPd9AJ++lRlXESRPOAfc3VXxOceRt7NJ6fmEfeEnjs7axrnOd8PQCZ5R32URGT3FufCg0OkSGuDWzu4lse0BY/icQSSSZJJJPUm5KPmmZ1MTU11D2aOTRyATR45BaYwrsWwr3Em3b7IJIoK6iuyznCsdVNFrg4XLT06hQDaQ1PB3BIHeCrniOGnVKrKuHsx/wATh+Wd1D5rldOlWLKbi+PiJ3nmsWLKvD8DTRXHOuuByl8zwOgjnImUxZSPSxWqORSVorapjcPIR2v8plPsDQBnVCXdg2kgcpSyyxToCIWVN8G1SMXTvvqBvFtJP9gmeNwbWuIHJLcO+TFUiRPm9P1aUZSUoOvoK1Iu/BNHRM7uqPJnfeAfcAFbhkj5pj0WE8K1i433k/e30W2ZBU8g9FhTfqOzcl7EHOH/AHlQtnUIdE2cCByOx3HyUbxS1rab6rIbWNPSZ/MwEXdHMTY9z7KYrGOGZUmA+V2HeXDrD2aT6j+5VJ/FhmKNXTRDhSexmp4BhukvJZbmZBM8g3uupglcUZMqplg/D3Etq0K1EkHSeXR8kH2dN/RTtF3iNex/xthro/iizh25rK/w/wAYcHXaXuOh/kefU+Un0P0JWm8TYxuH8PEagASGuE/G0kXA3JEz6Smypp8hI70SeT4klml9ns8ro5xsR6iD7qSkFVHEcV4RrtTXlx/lY6494Hoka3HbPyUnH+pwaPpKV5IryTgy31Hab8uao3EGdguc6YY3YkxYcz+uiZZlxjWqiAGsb0EmfUk/2VexxbW0eLDpMNB+HVpLttiYBKT14roZY2RWc8XV3zSw9RwEjzMc4HUTAa2CLkkfNXr8POCW4YeLV8+JeJe8+bTO7Wk/U8/Syg8Nl9Nt202tIIIIa0GRcbD0+akarniqwOnwy1/mBJhzXNERMXYXH/6rPPJKRdGKiaQajWi5A9wq1xTxD4VM+GC95sA0F0dzGyi2Zc2JJM6gLCLSAeXZ/wAkxZgyH1CTLSGubJILXadNRvpqDXc93dkjTY6nRmefYurUcXOZUJn+B1voqxXc7VBBB6EQb+q2bGU2S628WN+23cAW6lULi3AgUZEEsdExeDaD7FnyVuNKOivJJvZIcLZJhqIFXEVaT6u4ZraW0z3v5nfQfVPuIcdh6glwaTycLO+YWXroUlgcnbYI51FVRM4nGNBhhceg3+ymMPklQsDnu0k/lFyOknr2VSoVnNIc0wRsVM4Liiq2NcPHex+YSZcU69gY5lfuJWlhiIB1CdjIv9EbEZbXDdVMh45t+Fw+sH6JShnLMRGkQ5v5Tv7dQpXD1vL6rK5Sj2i3T6KvSxwu10g8wd/kVzH06bqR0lxcINzvHb0lS2LpNfZzQR9R6FMX5M38rnDtuE8Mse+gMrDXpWnG6fY3JHNbqBB6jZRzjFvn6rapRl0Z3a0wPIJ2CCXGX1T+Q/JcR5R+ycX9Gs8L4Z+HIoGoHNc3cciqjmeVPGIqhgNTSZJHdWXKs3DqrQ5vKPLuFNeDTpa4cQHkkuO65Ck4ydj1aMzzFjn0wYgtsRzURSoObHqr5isewB8sGk2Djz7qouqtkmea1YpumqFkvIuzCtqU4Fqg+qTweAqEiQbG8p9QewsOkXHTdTDKrSWgcxzSubjaCoplexmQOfUJDhCWyzh8ivRkz52+94UhiRLyGmI37oYbMWtq0TAI8RoieeoBOsjqrBSTBkVTRXeOhP3MfSFtORVQ6m1w5hYRxbVNDHYhrJBLy4GLEPAeP/KFO5Bx/VoUNDqQLvyy6BHUqShJvl9miE4pcWaHTq6s1e8mBRw+k/8A6upvBn/83fNVfH8Y1m5hVd5amDIDTTLvihpBc0x5fNz6AKlZhxK+o97nunWZIbZpcBDZHQBtvRM241zt/tM/6WmEpRikiidSdk/j8UHOJa3Q0mWtF4B/mKS8cucJOo7SSXHsAXctlEeIZJJ3DTfl5S3b1E+6cUK4H9jPO3+EJOUu2RUuiVwdYuaHDZzQRP8ANdOnU3OaYPmgkX3LdJA94IUZQxDgNpu6AI+GTpiSORH2UgzEaT5Yvva1z91W4jpkjSwsjUACD8+3/l9EpX0tZqLbUy2oNraT5v8AsLh81GYeu1oA1u8sDdswLXkQU7biGveS0bfmAkW7x0QphskqeLZIAcCTYQbTyE7chbsn3mMBjTIeDLi0Bw+FwMEnYmPLuAmGDc4mzdQOziQB6HmD7Jzh639N52JJsSCJgDkUaISL8RU20MaCPyvmCP4gWi3cKOqsfId4gDgCAWsMQfiBl17hp5bJdwcNWmo4SHQIZPZskGQkYbAMudMDzwYnlAAA+SICPrtdcF5PMFrQHel5H05Kp8SUgWO8zpIIuWjUQJEjTvAA9ArTiMFT8p0zcfFUeQRs4XcoXN6DdJbpaG3hsCJvNuv+EUwNaMzXQjVGwSOhI+SItRmAgukrihBbB4g03teN2mfXqPcSFpVOhLA8bOAI9CJCzEhaTwli9eFYDu0lh9tvoWrJ/KhaTL8L3Q3riEAywKfZhTBdZINZI9Fzui8bOp7g3CFLBMPm0t1dYE/NOqTAZnfkgwRKti2ChsKZQTwIJrCHyOkKdX94whwEzvup901vIBqAuR2Ubk+LbcvMmBf7p7gsWylUcWzcWJss07sqREZhk1SqxzY0NE6QovBcLtFMmsIJ26q34573tMGOf+FX80xdSnRc6o4OJs2OSeGSVUmRq9jTDZK2nz336pB2FcKgsRFwZSmErOczU4QQLTzS3iTDiYMbJm3ewCvELi6kyG6XWkgKBxXh4aC46qm8A/I9k4zzi2GeHSEv2LzcN/p6n7KmOeTJJkncnmVrwYG17tFcpbJjM83dXqvqvIL3wSQI2aGgD2ACaOrE+nLsLkf2TWn+pt9Udp7/AC/ytfFIFjxr4He33/2UtSJ5yLblu++3XmmlN0n6f+yOSl84mQSA2G2LSXhw3mSBFp6pRhuHTdxvYDlzJHrufmlsPWgQ2f1HP/J5prTfBkdI6+u6VqOmCeRgehsfqAgQd03kmdRHtP1BTqlVgx5jIBk2FyRsP8qOpu2v+o/39EerjGtc0yCLj3MOb87oUEmsM4yAOWxIFvQxImQndGsdRuTMGOkiPkS0/NQLM1AFmz62H8v2CbVc1cHB7THlgwJ+Fxcz7kIUNZfcNioJbOwn7j7AfNJjOGipUBLWlriN2iZa2oCPm75LPsRmFR27nGO8dPXoExqVjqn2v2sJ+aijYHI0tvEtMbvb6XJsInbs71n5R7eKAGQdRe2QYHNhcJt1sVRmvM/EOtoH2RKdXfUXQel789yjxJyLXjuIS4PgEQC4EyLi49yQFGY7iFz5sN+onnA+v1UG928f2+qQf6J1AVyBVfJJ6oiCCsKgIIIKEDuKt3ANe1Rk2Ba4epkH7BU9WTgqdVQjo37mP7qnOv62WY37i34oXJAsi4c6d9ilBU5IuLI8q5xqOiiQfqkjSJvyToPAggp3QwpO577KDIiv2I9VxTv7L2QUslFVwzfLJnVaB1Xa1Z5qME9zfl0TJuYkskAC0BN8uqjxAHTMX6IuDatmay7YvGUvDuTpI5bhRuFbhn094IMiTuojE1Q11zLYtB+6AewM1OEHkqVCkNZzNiXOGjYdFCZvm7gDSafU8/QKZYS0eJIII2VKqvLiXHckk+62fxoKT34KpsIjT80VdXQKxSDA6bjp3+30SlPbl6kbRdINSlIwgxkLNcft9o/spKgHFrXG7RYzyk3HcQQfmonxugj/AHE/r1XHViRE+xKVoKY/p1BzNxvHUWP2+qI/GRZp6GTEgg6gRE8wo8v5oXP/AKU4k5CzsQ525QD90iEbUjRLFxUjv3P6ulWOIgmwt2TPxIXHVEOIboXc+9j8iknvSRK4mSFchVtWOvsg2p2SSClAsUe+dhHzRCuLsokOILpK4oACCCXwmFdUdpaPXoB3KjdEO4LBvqvDGCSfkBzJPIK+Zdl7aDG0gZJMuPU80wyTD+ADpIkwCev+lIMqTVEnssObI5aXRphDjvyGxdaKkBdp4gmxMxslMQxgnnKa4KmAd+8LOWeSYr0hDeexhOsmrkvc10zEieXZMzi9MQJ5oMxEnUDBnqgPZLVK5k3CCaE6r9UFKCZzRfDTe/JGoY6DbfnKCC18U7sxBKtQyHG4nZdxGL8R7QfhEWXUEVFVYbH2JqAQJMDYKqOEEhBBN/GVJizOIIILSIdC6R13QQUIclAIIKBQF0uKCChAqCCCgAIIIKEAgggoQC6uIKEAgggoQCCCChB9l+WuqX2b1526BWDDvZSboaNonqT3KCCx5JNyo0RSSse4eoXgugACJ90WlVBfBQQVQ1ixryYRGviSgglCcfjCYET6o9OuSd4QQUaQUx/QzcBoBFwuoIKcUPZ//9k="/>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UXFhcXFxgWFBcXFxcVFhgXGBQaGBgYHCggGBolHBcVITEhJSkrLi4uFx8zODMsNygtLisBCgoKDg0OGxAQGywkICYsLCwsLCwsLCwsLCwsLCwsLCwsLCwsLCwsLCwsLCwsLCwsLCwsLCwsLCwsLCwsLCwsLP/AABEIALcBEwMBIgACEQEDEQH/xAAcAAAABwEBAAAAAAAAAAAAAAAAAgMEBQYHAQj/xAA+EAABAwIEBAQEAwgABgMBAAABAAIRAyEEBRIxBkFRYRMicYEykaGxB0LwFCNSYnLB0eEVJJKisvE0goMz/8QAGgEAAgMBAQAAAAAAAAAAAAAAAQIAAwQFBv/EACcRAAICAgIBBAICAwAAAAAAAAABAhEDIRIxQRMiMlFhcQQjFLHw/9oADAMBAAIRAxEAPwDDUEEFCAXQVxBQhNZBhTUJ0uIdtuQIgySR7hXrhvMcZoeKlElgAAc4Q10DS6de4I59ZWaYOvpI/hJGodQD2V/pZvUrMfQolsBmpzgCHR+ZrSSZ2g8vMsmaLv8A7RfiZO8Ea/DIfu6oS5zSXE72aSZAuL7AKifiNIx9QTYNpwAZ0+QWn1lXrg+o8s0hrmtNvgcwgjq529rlZZmrQ2vWaSXRUeNTviMOIk9yhg+TYcvxQ0Y66VDyk2uulqYM7LQzMTHD7TB2TnEUnieYumGXYgt/XZWDUXUh5h7LDlbUrLo7jREYbAAiSZKtWWYB9JhfT83MjfYG47qC/YnaZBVs4ZILAHE7hZs2VraZE6H2H0+GahibPnaBMC/WASjYikx48R1IVCRZ7W6jEbgjZDMooVWgH93VMweRFN4IafXSfdMMFiMQK/lM0wNzZrtQ+KwOl4HZWRakrReqaKznDacxOxtA6KpYylBMLUuLMFqaKsN1CA4t/XWVm+cMg+qu/jupUUSjTFMGPL0UphQ2mXNMwQL91C0SdIjrCn3ZfAZzDhfqpl06fkaJH4utMWgckXCVZfqJiPt3TvGU5eGNF+ik8NgWtaWlomJKSU1GNFijZKYEtdTaReefdOsXhiwiRNplN8rqhrIjnYKWxDDUp3tAPyWJ9lvgs3DNAFuqfborNh6CqnCBDaTQ2wPW5nurxhxIH1TwpisRbShN3uk9lJuaoyo2CeieSoCY2zN0CyzDjp5kDmtRxbZbdZvxVTD3kjYKtupDVaM3dZyWdO4RcSPMexS9Btlsb0mVUN6lKCFKUML5CY5JDwrhTJEU3D+VVyn0hkiuOF1xKOZdBPYCqLq4guoZAIII7VCHGOgqVyDH+HiGO1+GLtLomA4EXHS6i3hFCVpSRFp2bS/PW0svqPp1Q99FnxaQ4Go86QTGx1Eb9VjeIql7i5xlziXE9STJPzVm4AzttGv4VQA0a48J4IkeawJB5XReNciZhsQCwRSqt1sEzpIMPb6AwfQqjGljk4ls3yVkFhaJnZOQ6HbIjKt7BFeCTsi7b2Vi7XTtATmjVeBYqOpsKn6uF8LD+I83MBo6uP8Aq/sqsiXQ8U2GfmOmmJMT7k+gRW586mzygA8tRM/If7VdOIvJv+uSfUQHgmBYIf48V2hoocZhxbiardLi2OUNgiOYM2Rcv4nqU/KQI2kFwIvvvvzTduEb6yQAkK+Ah0cv8bq6MMdUlQakujTspouq0mONdz3PBiSIM6g3lJIA+qqfHuE8N1MRFoPSQhwhTqte+l4pph7TpMSGuBkeU9YN+ydfiLTLBRBeHmSTAgWEWue6ypKOZbGltbKz+WeisWUl2lpcZ3Vbot1NHurHhJFNhlNmoWI6w9EB5eNz9EswkBx62SGCxTSY73SmPqwWhouSscrcqL4/EfZTh3ObMXHKeat+TU5ADm9JBVa4bovBc15gG4tsOd1O4PEu8bSwEgWdtY8j3Crn2FLRL0aYo1C0ToJDgByndW7BvsFU3PPiAkizNvUqy4B5hqXG/eyMlnbBR+NEFPxdqjsa03PZacnQsSIx1exAKzziauBqAsSrhmGJ07kW3lZrxBii95vYFZIXKRc0kiGdTmUphYAujxY80ajQC1uWimiQwGHDrxZDGtMEcgfopfL6Aay6jse8iYEqlStjUV98ygjOpu7oLQVlRdTI3REtUqkpJdZGQEI7WIoKOHWUZArihCLCCJAy0jijK3VspwmKBJdRaNY6tqQHO9nBv/UVmy07A5v4GAy6q7zUHmvh67Ds5jiBtzA0E+/dU5btNDwraZn+HqQUsK+9k/4jyj9lxD6Y8zD5qTuTqbrtM842PcKKwmFe90NSvi9i1WgNrHUl86xzntpNOzQY9SYP2Ck8HwvVJJkfJJ5lkLi3yuaarAdVODOnex2J3MbwlWTG5qh4xk06IjK8qq4gxTExuSYCsuE4FxhaYDO37wNn3PJWvgXJtWGYG2cW6r9XXurPQyTE/mqgb20S3nA+11XPNJul0aceJJWzH8fwzjKB0PovH5tQE0/U1B5R81buGeEqnhPxGIpnQ2nUaxsHVVcaT4gG8SGgcyfadcyOiWscHco9J7T3TPG50Kbw1+oCd/DJbz58ud0HkckOoJMxziHDvpXAggtAd/RpLndpeXt/+iYcUtNenRrNFiBq/l1bH05eoVi/GqpfDhtmkVdtjHhmfqmmY4htCjgaTrg0C2qJuNd/oSUqfHi/Nv8A0VZX7qKbgGG8cpU3Td+69E2GDNGpode0tcNnNOx/XNHFS2nkJUyu2VocZawFymRSDntULlwcCZbvspTAvl4Ebb+qzz7suXRfMBkjatCJLT1BXfEays1jBIBDHH25lOsjzEQBaD9Ey4lwNZjxUw7Q5pDi8bX5FZlvQ60K4fEObUe13mBJg9G2Voy7FeVogm/0WOZDm1fxyHuBmSByF+q0/I8VYyR5fldGnGZLTRZtZHPuuYx0hM8RWkAgpEYuWkJ+dNoFFD4pqEOcQd7QqLjSdyrhxXipcQqxXpyAkw62PMZ4dlv7KVy2nqdsmtJqm8roQ2easnIRIkKxgAKHqM+IHbqpCoCU0xbYZYpIhZFPaJQR9KCcUzyVwriC7phAuwuJQCyhAoCBCMAlLQhZBIK5Y5odkuHdfyYl7d99Yedue30KqI3V8wL2f8EJeC5tPFTAMSXCIPQS6ZvsFVkfX7Gj5/Qjl7/23L30iZxGF/eUh+Z9CIe0dYEW/lb1Vay7FljpASuRZnUpYqk+gHF2sQ1ty8EwWd5FvqtXq/hfSeMRWJe2pUDn0aYIim8jVBj4hqt2BttKqlUdPyPGLn0Uvh/P3OrBpFieancdgC/UWeUl2p0AEmB5QJ27+o6qr5hkGIy91J+IY1pqyWw6SCIkOEWN+Uje6Wq58/Q7TLTBDXAkEW9b36rPKCUvaW4p8L5F44XraXxyWk0n/uiYkhpIA3JjZY9w3ioawzNhJWl08c4Upp6Z/mmPoinRoSsGX5xBc19Oo3zhocWGDIF/LMNmRJja6ncRgmuadQsRcbi9jYqHweZVbB/h1RN9DXMeByhriQ6D3UvisSNJPZNCq2GaaZnfG+Q+NWpP8op0muY0OJl1V0EAQOQYTeBMLLeLn/8AMaRcNAAW4cTPFOiWky5xcWje+iHEdo1fMdVg2e4gPxD3N22SQX9n6RRnSTVD/Jqnj0vCP/8ASnqNI9RzZ69PQJKmN01yp2gNc0wQZ91b8LlLcQytioLWCm6WjnXi2nsTy6o5O2JBchlTZ5WmYJFj6J9kWCc9rjEknfmomrhqlPS2sxzZEtDhG/RWzheidI/VllkqRbdlaxGfuwtRwIJ8w22ELVOHMybiaAeDOoLNPxCwWl7SzY3Im8ntzUt+GmKIaaYN2/lO8FGcY8FNLfkifuobGlTp4+q2IOry+kK2ZXEP+nP2VE4iqn/iJdP5h9lZOGce02ky4u+h5qqUOn+BostdOvLVHYvGaeacUn2MQoTPnQAQUjgSytZo/W6ZTFzrJzimSkHMsLJ460MwlEXCnKdQgBoUZQZBUtSZDZO6EnsVBq9UNH3UPUfM/ROcY6RKbU2SDbZNEDCtQR2sMLqhDNNK4jFyKu+YA7Ka7TaiyusKBA/howAhE1WQDkuwCjIVmZmI/wCF16IE/vmOnkANKqr3KYypurCYkf0k+gII+xSTXT/KHgK8CZl4GLa+0wRttJEx0MTfuvSmUZtTrNlhuSQNpMc7ryvlRiuz+r7yFvXBQB0kWgR891nz2sio04HcaE/xk4bFfDftLGVHVqMRDxHhSTU8k33BtewWNinVa2HUqjf6mOE+khbjxFhsRiKrqdOoPCHlrAWc3SA+nDeerUJPRvdIYfLa9ERatSO4PmHexV+HH6kdlWZ1IzHAVX0mt0/lABHIwrrwrxcydLrdj/bqkeLW4Km6k1tKo2rVBc4U3CGN2BLXTMuBAAj4Slsj4Mo1mCtprNMnyvc0WBgHygG+6qlgyR7Vl8MsXovYzygWz5QfYFUP8ReMWmg+jRdJqAtc4bNafiAPMkW7SVJZzgKVLwaZZaq8sdBIIYGOc4gzvYfVVviP8PqxaX4d3iN5Md5XjsCfK76JIxlL3JaJlk46RB8HYypWraalR79NF7WBziQBF4nbkqc5/vJ+auHBeXPo4+m2o1zCQ8Q4ESNJ26i246Km1GEPg8vunglyZRuiTYIYFsGQYZjMpa6JAHiuPS+ufb7ArIqUEA8ltH4axUwRpvEsIcwg7FsQR8lS1bouwunYfiDI24zDDw4L4DqbyLk2OlvRp2nvKZ5DlZpkNcIc2xvMRupPC5bVoOGnEONKzASJLWT5Rfnf4vROaVP94+ORiZnYRus81aRdNJOyl8ZYDXXaRMhsX6yorhvLzh8XrJ1a2kE95lXrF5aKlUyRYges7pjxFQZSfTc0RJ09tkWn6bKvKKPxgwNxRPUavohkOO8Go2Y0mxPrdOOLB/zNMuHliPUFMqNFjmsvsYPsUi+KD5LzhMUJdBmb+yi82q6hbkUhhKsOIEkARfn3SVc6pKqkMR9XuivYNvRLOZa+6aPbdBDD7CYe/ZOKroSVB8BJV6s81O2BhapXWcgDug9phSeLosGHa5ouIv8AdOKMvDQSIJ6rqFDGVoSuIL0BzhRrERHYUVyADkoFBqUgQEQiYKs/C1GcNjnROimx19t3jr3n29FWoVs4HEsxzP4sI8/9Lh/lV5fiNDsr2XDVVpj+cfdejeC8sH7Ox45iViHBWS+KK2IPwUGs571KjgxvyBJ+S9A8DN/5Vg7LPnV5EvwaMGotnaFHwwapJ1l7nnu0wAO8Na35HqnlPAkvc9j4Y8AloAjVeXf1GRJ5wE4pkPEEWNu1rFNMPV/Zy5jp8MDU07kN2cPRtvaFrS4VXRS3y/YXGcOUqt3AioJiozy1ANonm3+UyOyaU8lxLCdNZpB/iogH5tdE+ysbSHAFpkG9uY6hHa7qrbKyncQcO1cS2mTDatGqyqxzSdLwDFRjgdpaT9E5wuM8Vjm7aSWPbzB/mHcf3VrKrPEeWFjji6APiADxWNE+KxvPTzcAPcCNwEIxVjcn5IbEcMM1U6lFgaWVW1NNwIuKmgD4SQdhYx1grBczMV6jd9L3tJ9HEL1Lhntq02vYRDmhzSDa/dY7+MHCYpv/AG2k2A8htcDYVD8L45B2x7x/EqsmPfIZS1RQqewHZbh+GbQzB0wLzqJ9S4k/RYbhnR8W63bgTy4Wj/R91hemX4iQ4teWYZwYYD/J3bq3I9BMd0zyzFAuvYxJ79x+t0547B8Gk0fxgn0a0/5CicLT8gc0+YC08+ZB7GAqZp8ixuzmKrAVXEm0tj3ROKXtfRmfM17UxzfEw+TsXNI9P1KlMtwhquGoWLtUHoNkF1QKtkNm2TPxNMaabjbfSeizzLfEo1TRqtc1zXEw9pBibGDyK9FhrbCYj6pvmmW4fENDa1NrwNp3B7OFx7Iwx8YtDNGWNoEQb+b5Lh8o2V/xPClFwAa57ANrg/cJClwsxjpLw8dHN/2qpYpESKHXbaUwqu5dea1irkFOq2DTZHIxHyi6quacBVRJpOaROznQR2Bi6CwSWwtoqrCRbZcrOA5SSrDg+EazjpcWjqS4GB7JfEcI6XCKzD/F5XCB178rd1PSl9CuSICiPKmOb5g5lIgOjoCJkgE2A7Aq5M4ba1kmqbzpGmJA53Nv9rN+Mq7fFNKmZbTs48y+PN7CY+atx4XasVyXga0+KBAlt4vuL811QugdEFr9HF9FfKRHIJ9mNBoFMsG7b+qYrVGXJWZ2qOsCO6mUVqMHbogONalRRsiUaUo0wIQf4IJEq2fhvfEVh1wtf56QR9VUpVm/D2pGL9aVVvzbCXL8GND5IluBcWBh69Pd9WrTBjYNpef6uj6reOFqWmg0dlhPBLZqPbGzwSTBJcRfYC3P3W/5K2KQ9FlnLll/SNONVALg6OmRyJn3O/67o+Y4fWyBZwILT379jt7plXxtZpPh0G1ANVvF0uIb0Bbpk8gXBHoZuytSc5khwkOa4Q5j+QcDsQYXQ48o7Mz0yNyrMfAe1pn9nqk+GTvSqfmpu6Dp8uStjSCqnQ8OrTDiAaVezhyFQfCR0JHP+UJ1l+IfQcKVR2pmzHneOQd3Ckben2iSXlFja5dcitdI7/dFBRFK6+ucHUIqf/Fe8ljwJFJ9R0ltSLsbqLodceaDpi7/ADfL2V6b6dQSx7Sx46tP2I3B5EBSNai17XNcAWuBDgbgg2IIUMKj8M5rH+egbCpPnpiPKKoPxt5axfbUN3I9kMAz3hyrhsS6k6C5sFruT2GdDh6wbciCFtvCuG006Tf4WD7BG4qyCni6bHtPmY4OY4cxPnYex6ciB3UjkwDYBIBA2kclzssHGdeDXia4sgfxBxZbUosHNtQn/sA/ummUU3ObABNvZT2aZEzFV21Hk6GNIDRbUSZkneLKVZQbTbpa0NAHJUuDcmywq9DJm0wXVTqOrUByaYiyYZln7aJEFG404hZRBE36LHc2zh1VxJMD6oRhbpD3RrlLivWbWUvhc3B5rC8Dn2mxNlYMNnfRykoSj2BSTNj/AG226jquYy8MB3IHzMLPRxI6I1JKnxAWva6fhcD8kNhNedmIEAbf0u2FgmmIzW302dYfNUA59PT/ALv7uSD84G1v+3/at5Gei61s000pHxPd9AJ++lRlXESRPOAfc3VXxOceRt7NJ6fmEfeEnjs7axrnOd8PQCZ5R32URGT3FufCg0OkSGuDWzu4lse0BY/icQSSSZJJJPUm5KPmmZ1MTU11D2aOTRyATR45BaYwrsWwr3Em3b7IJIoK6iuyznCsdVNFrg4XLT06hQDaQ1PB3BIHeCrniOGnVKrKuHsx/wATh+Wd1D5rldOlWLKbi+PiJ3nmsWLKvD8DTRXHOuuByl8zwOgjnImUxZSPSxWqORSVorapjcPIR2v8plPsDQBnVCXdg2kgcpSyyxToCIWVN8G1SMXTvvqBvFtJP9gmeNwbWuIHJLcO+TFUiRPm9P1aUZSUoOvoK1Iu/BNHRM7uqPJnfeAfcAFbhkj5pj0WE8K1i433k/e30W2ZBU8g9FhTfqOzcl7EHOH/AHlQtnUIdE2cCByOx3HyUbxS1rab6rIbWNPSZ/MwEXdHMTY9z7KYrGOGZUmA+V2HeXDrD2aT6j+5VJ/FhmKNXTRDhSexmp4BhukvJZbmZBM8g3uupglcUZMqplg/D3Etq0K1EkHSeXR8kH2dN/RTtF3iNex/xthro/iizh25rK/w/wAYcHXaXuOh/kefU+Un0P0JWm8TYxuH8PEagASGuE/G0kXA3JEz6Smypp8hI70SeT4klml9ns8ro5xsR6iD7qSkFVHEcV4RrtTXlx/lY6494Hoka3HbPyUnH+pwaPpKV5IryTgy31Hab8uao3EGdguc6YY3YkxYcz+uiZZlxjWqiAGsb0EmfUk/2VexxbW0eLDpMNB+HVpLttiYBKT14roZY2RWc8XV3zSw9RwEjzMc4HUTAa2CLkkfNXr8POCW4YeLV8+JeJe8+bTO7Wk/U8/Syg8Nl9Nt202tIIIIa0GRcbD0+akarniqwOnwy1/mBJhzXNERMXYXH/6rPPJKRdGKiaQajWi5A9wq1xTxD4VM+GC95sA0F0dzGyi2Zc2JJM6gLCLSAeXZ/wAkxZgyH1CTLSGubJILXadNRvpqDXc93dkjTY6nRmefYurUcXOZUJn+B1voqxXc7VBBB6EQb+q2bGU2S628WN+23cAW6lULi3AgUZEEsdExeDaD7FnyVuNKOivJJvZIcLZJhqIFXEVaT6u4ZraW0z3v5nfQfVPuIcdh6glwaTycLO+YWXroUlgcnbYI51FVRM4nGNBhhceg3+ymMPklQsDnu0k/lFyOknr2VSoVnNIc0wRsVM4Liiq2NcPHex+YSZcU69gY5lfuJWlhiIB1CdjIv9EbEZbXDdVMh45t+Fw+sH6JShnLMRGkQ5v5Tv7dQpXD1vL6rK5Sj2i3T6KvSxwu10g8wd/kVzH06bqR0lxcINzvHb0lS2LpNfZzQR9R6FMX5M38rnDtuE8Mse+gMrDXpWnG6fY3JHNbqBB6jZRzjFvn6rapRl0Z3a0wPIJ2CCXGX1T+Q/JcR5R+ycX9Gs8L4Z+HIoGoHNc3cciqjmeVPGIqhgNTSZJHdWXKs3DqrQ5vKPLuFNeDTpa4cQHkkuO65Ck4ydj1aMzzFjn0wYgtsRzURSoObHqr5isewB8sGk2Djz7qouqtkmea1YpumqFkvIuzCtqU4Fqg+qTweAqEiQbG8p9QewsOkXHTdTDKrSWgcxzSubjaCoplexmQOfUJDhCWyzh8ivRkz52+94UhiRLyGmI37oYbMWtq0TAI8RoieeoBOsjqrBSTBkVTRXeOhP3MfSFtORVQ6m1w5hYRxbVNDHYhrJBLy4GLEPAeP/KFO5Bx/VoUNDqQLvyy6BHUqShJvl9miE4pcWaHTq6s1e8mBRw+k/8A6upvBn/83fNVfH8Y1m5hVd5amDIDTTLvihpBc0x5fNz6AKlZhxK+o97nunWZIbZpcBDZHQBtvRM241zt/tM/6WmEpRikiidSdk/j8UHOJa3Q0mWtF4B/mKS8cucJOo7SSXHsAXctlEeIZJJ3DTfl5S3b1E+6cUK4H9jPO3+EJOUu2RUuiVwdYuaHDZzQRP8ANdOnU3OaYPmgkX3LdJA94IUZQxDgNpu6AI+GTpiSORH2UgzEaT5Yvva1z91W4jpkjSwsjUACD8+3/l9EpX0tZqLbUy2oNraT5v8AsLh81GYeu1oA1u8sDdswLXkQU7biGveS0bfmAkW7x0QphskqeLZIAcCTYQbTyE7chbsn3mMBjTIeDLi0Bw+FwMEnYmPLuAmGDc4mzdQOziQB6HmD7Jzh639N52JJsSCJgDkUaISL8RU20MaCPyvmCP4gWi3cKOqsfId4gDgCAWsMQfiBl17hp5bJdwcNWmo4SHQIZPZskGQkYbAMudMDzwYnlAAA+SICPrtdcF5PMFrQHel5H05Kp8SUgWO8zpIIuWjUQJEjTvAA9ArTiMFT8p0zcfFUeQRs4XcoXN6DdJbpaG3hsCJvNuv+EUwNaMzXQjVGwSOhI+SItRmAgukrihBbB4g03teN2mfXqPcSFpVOhLA8bOAI9CJCzEhaTwli9eFYDu0lh9tvoWrJ/KhaTL8L3Q3riEAywKfZhTBdZINZI9Fzui8bOp7g3CFLBMPm0t1dYE/NOqTAZnfkgwRKti2ChsKZQTwIJrCHyOkKdX94whwEzvup901vIBqAuR2Ubk+LbcvMmBf7p7gsWylUcWzcWJss07sqREZhk1SqxzY0NE6QovBcLtFMmsIJ26q34573tMGOf+FX80xdSnRc6o4OJs2OSeGSVUmRq9jTDZK2nz336pB2FcKgsRFwZSmErOczU4QQLTzS3iTDiYMbJm3ewCvELi6kyG6XWkgKBxXh4aC46qm8A/I9k4zzi2GeHSEv2LzcN/p6n7KmOeTJJkncnmVrwYG17tFcpbJjM83dXqvqvIL3wSQI2aGgD2ACaOrE+nLsLkf2TWn+pt9Udp7/AC/ytfFIFjxr4He33/2UtSJ5yLblu++3XmmlN0n6f+yOSl84mQSA2G2LSXhw3mSBFp6pRhuHTdxvYDlzJHrufmlsPWgQ2f1HP/J5prTfBkdI6+u6VqOmCeRgehsfqAgQd03kmdRHtP1BTqlVgx5jIBk2FyRsP8qOpu2v+o/39EerjGtc0yCLj3MOb87oUEmsM4yAOWxIFvQxImQndGsdRuTMGOkiPkS0/NQLM1AFmz62H8v2CbVc1cHB7THlgwJ+Fxcz7kIUNZfcNioJbOwn7j7AfNJjOGipUBLWlriN2iZa2oCPm75LPsRmFR27nGO8dPXoExqVjqn2v2sJ+aijYHI0tvEtMbvb6XJsInbs71n5R7eKAGQdRe2QYHNhcJt1sVRmvM/EOtoH2RKdXfUXQel789yjxJyLXjuIS4PgEQC4EyLi49yQFGY7iFz5sN+onnA+v1UG928f2+qQf6J1AVyBVfJJ6oiCCsKgIIIKEDuKt3ANe1Rk2Ba4epkH7BU9WTgqdVQjo37mP7qnOv62WY37i34oXJAsi4c6d9ilBU5IuLI8q5xqOiiQfqkjSJvyToPAggp3QwpO577KDIiv2I9VxTv7L2QUslFVwzfLJnVaB1Xa1Z5qME9zfl0TJuYkskAC0BN8uqjxAHTMX6IuDatmay7YvGUvDuTpI5bhRuFbhn094IMiTuojE1Q11zLYtB+6AewM1OEHkqVCkNZzNiXOGjYdFCZvm7gDSafU8/QKZYS0eJIII2VKqvLiXHckk+62fxoKT34KpsIjT80VdXQKxSDA6bjp3+30SlPbl6kbRdINSlIwgxkLNcft9o/spKgHFrXG7RYzyk3HcQQfmonxugj/AHE/r1XHViRE+xKVoKY/p1BzNxvHUWP2+qI/GRZp6GTEgg6gRE8wo8v5oXP/AKU4k5CzsQ525QD90iEbUjRLFxUjv3P6ulWOIgmwt2TPxIXHVEOIboXc+9j8iknvSRK4mSFchVtWOvsg2p2SSClAsUe+dhHzRCuLsokOILpK4oACCCXwmFdUdpaPXoB3KjdEO4LBvqvDGCSfkBzJPIK+Zdl7aDG0gZJMuPU80wyTD+ADpIkwCev+lIMqTVEnssObI5aXRphDjvyGxdaKkBdp4gmxMxslMQxgnnKa4KmAd+8LOWeSYr0hDeexhOsmrkvc10zEieXZMzi9MQJ5oMxEnUDBnqgPZLVK5k3CCaE6r9UFKCZzRfDTe/JGoY6DbfnKCC18U7sxBKtQyHG4nZdxGL8R7QfhEWXUEVFVYbH2JqAQJMDYKqOEEhBBN/GVJizOIIILSIdC6R13QQUIclAIIKBQF0uKCChAqCCCgAIIIKEAgggoQC6uIKEAgggoQCCCChB9l+WuqX2b1526BWDDvZSboaNonqT3KCCx5JNyo0RSSse4eoXgugACJ90WlVBfBQQVQ1ixryYRGviSgglCcfjCYET6o9OuSd4QQUaQUx/QzcBoBFwuoIKcUPZ//9k="/>
          <p:cNvSpPr>
            <a:spLocks noChangeAspect="1" noChangeArrowheads="1"/>
          </p:cNvSpPr>
          <p:nvPr/>
        </p:nvSpPr>
        <p:spPr bwMode="auto">
          <a:xfrm>
            <a:off x="307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ianstripedpajamas.weebly.com/uploads/1/6/1/5/16155948/8401754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37332"/>
            <a:ext cx="2971800" cy="197952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b86a38.medialib.glogster.com/media/962d94540ea84e383fbc8c6644dc72cee0890fecf2ab0b8b675fa9c4a3871bbb/old-tire-swing-sepia-thumb2223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1143000"/>
            <a:ext cx="1382568" cy="207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79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19400"/>
            <a:ext cx="9144000" cy="5334000"/>
          </a:xfrm>
        </p:spPr>
        <p:txBody>
          <a:bodyPr>
            <a:normAutofit/>
          </a:bodyPr>
          <a:lstStyle/>
          <a:p>
            <a:pPr marL="0" indent="0">
              <a:lnSpc>
                <a:spcPct val="200000"/>
              </a:lnSpc>
              <a:buNone/>
            </a:pPr>
            <a:r>
              <a:rPr lang="en-US" sz="2500" dirty="0" smtClean="0">
                <a:latin typeface="Lucida Bright" panose="02040602050505020304" pitchFamily="18" charset="0"/>
              </a:rPr>
              <a:t>	Pavel cleans up the wound and Bruno asks him how he knows he will be okay.  Pavel tells him he was a doctor before he came here.  Then, Mother came home and Bruno told her what happened.  She says if Father asks they must say Bruno cleaned up the wound, not Pavel.</a:t>
            </a:r>
            <a:endParaRPr lang="en-US" sz="2500" dirty="0">
              <a:latin typeface="Lucida Bright" panose="02040602050505020304" pitchFamily="18" charset="0"/>
            </a:endParaRPr>
          </a:p>
        </p:txBody>
      </p:sp>
      <p:pic>
        <p:nvPicPr>
          <p:cNvPr id="17410" name="Picture 2" descr="http://pmd205465tn.download.theplatform.com.edgesuite.net/Miramax/319/134/V5eHBrYTp8tfX4C2bdbOlGTYgdFkFKEq_640x360_540216996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765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870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Bright" panose="02040602050505020304" pitchFamily="18" charset="0"/>
              </a:rPr>
              <a:t>Chapter 8: Why Grandmother Stormed Out</a:t>
            </a:r>
            <a:endParaRPr lang="en-US" dirty="0">
              <a:latin typeface="Lucida Bright" panose="02040602050505020304" pitchFamily="18" charset="0"/>
            </a:endParaRPr>
          </a:p>
        </p:txBody>
      </p:sp>
      <p:sp>
        <p:nvSpPr>
          <p:cNvPr id="3" name="Content Placeholder 2"/>
          <p:cNvSpPr>
            <a:spLocks noGrp="1"/>
          </p:cNvSpPr>
          <p:nvPr>
            <p:ph idx="1"/>
          </p:nvPr>
        </p:nvSpPr>
        <p:spPr>
          <a:xfrm>
            <a:off x="0" y="3094037"/>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Bruno talks about how he misses his grandparents a lot because they did not come to Out-With.  Grandmother was mad at Father for joining the Nazi Party, so Bruno has not seen her.  He did not get to say bye to her before they came here.</a:t>
            </a:r>
            <a:endParaRPr lang="en-US" sz="2500" dirty="0">
              <a:latin typeface="Lucida Bright" panose="02040602050505020304" pitchFamily="18" charset="0"/>
            </a:endParaRPr>
          </a:p>
        </p:txBody>
      </p:sp>
      <p:sp>
        <p:nvSpPr>
          <p:cNvPr id="4" name="AutoShape 2" descr="data:image/jpeg;base64,/9j/4AAQSkZJRgABAQAAAQABAAD/2wCEAAkGBxQTEhUUExQUFhUXFxcYFxcVFxQYGBcVFBcXGBUXFxgaHCggHBwlHBQUITEhJSkrLi4uFx8zODMsNygtLisBCgoKDg0OGxAQGywkHyQsLCwsLCwsLCwsLywsLCwsLCwsLCwsLCwsLCwsLCwsLCwsLCwsLCwsLCwsLCwsLCwsLP/AABEIALEBHAMBIgACEQEDEQH/xAAcAAACAgMBAQAAAAAAAAAAAAACAwABBAUHBgj/xAA7EAACAQIEBAIHBgYBBQAAAAABAgADEQQSITEGQVFhBYEHEyIycZGxQlJiocHwFCMz0eHxQ3KCkrLC/8QAGgEAAwEBAQEAAAAAAAAAAAAAAQIDBAAFBv/EACsRAAICAgEDAwMDBQAAAAAAAAABAhEDITEEEkEFE1EyYXGBwdEiM6Hh8P/aAAwDAQACEQMRAD8A5CREhTHkRYEzpntTjbKCxywVMYsDZTHErJc3jlSRRGKIjZsx40VztGgRbaEdzH5IjZqxxtsipGZZFSEsRs1wgD6vWMKfOQC/7+kZTEVsvDGigsNqYIt9NPzhKISiJZqjjVUCFhZIwSyItl1jQISUwFtY2WILK9iAyyiksDbW/wAbXPyhXnHUmK9XAKxxgMYbJSghOWU6xsF1vCmRlDQggQGSOZesox0zPKFmOVgFY9hAaOmZZQQhliyJkNFMIyZmnASwgERrRZlEY5oCCwhmDGItFRbU+hjZIUxJRT5AJizDtAdYURnZaRyxSGOWBlMQ1I9RErHKZJnpYgioMYIuFTOmu/O17X7RDVGrDHf6RoEXeEg+MVmiHI0LDURaxgERmqFEUanvDUwBv2+MOKysfsMWFmiwYXnFo0KQUu8Et5mM9Q5Hut8jAM5JA5oN5T0yNwR8QRIJx3c2QmURJBvCI2UxgWh3lGMRasBoMIyrxkSlyA0WRGkRTxkZ8glxAaMYQCI6MU0KMWRHNFkR0ZZxFlYtjaNYRbKI6Ms4/BLyRYXX9/OHGJplASmEISnE4VrQKxqRSxyCBjYhqx6zHWPk2ejiCBhiLAlh4lGiMq5G3/ZjVMUgPOHmis0wdbYYYXtz3t2jLwUEvnEZpjwGDBQEDUk676Dy0h0KBdgqgliQABe5PlOocJcDJStUxAz1dwmhRTvryJ7nT6wxi5aRDq+tx9NHum9+F8/98nkfAODcTirMF9XTP26lwCPwqNTOg+EejjCU9apes2lwTlT/AMV1+ZM9NSawzWtbQbbX3uDbrDOIsCchPmup3O9uRHymmOKK5Pl+p9Y6nM6i+1fb+eRWD8Lw1IEU6NNfgov5mZQAK7aA6C1jcG4tbuJhvVIPb8h3v0nJeOfS66VhSwBU06bDPUIBFUrug6J3G/LuVHudI82c3zJ2dlqYZGJzIrbe9Yjva4mmx/CGCrCzUVRuqey1++XQ+YieEeMKXiGF9ZQKrWtldH19W52JA1KnkRN54fTcKorOj1B7xRWRDpyBJ69YsoeGNjz5Me4Sa/DObeLejZtThame26VLBvJhoeW9p4XG4GpRbJVRkbowt5jqO8+halJgxI1Fudv3aarxnwtMSnq66Bhyce+pPMEbeUlLFrR7nSeu5YtLN/Uvnz/s4KZV5vuKOGamEb79ImyuBz6MOR1+BmgMlR9LjzQyxU4O0U0EmWTAZoULJlEwCYcW0ZEJgmKJjDBIjoyz2ARFtGGARGRnmhZizDJgmOjLICSWZUYiCJZlSxCKvgWI+nF2jEgYcapjQ0YDFpGKJNm6FjIYi1Bh3iM1Q+QrX2MMQPlLUxS0WkNbUWlp+faDPYej3wL11Q1nHsU9r21fQ38h+ZECV6Gz51hg8kvB6XgTwFaA9ZUW9Yjb7gPL49TPVBnPvWzE/Z0AUnbvZeZ3gery7ADUa6/WWl720N/jLxVaR8fnzyzTc58mXTYfH9YRYX123PwGvymJUYg6AacydLAXO0476R/SK9bNhcM9qWoqVEP9Tqqn7nfn8N6xi2zLKSSMj0q+kb1xbCYN7UtqtRdPWHmqnfJyPW3TflUk9bwDwTU8QqXN1w6H+ZU6/gTqx/KW1FENyZt/Q34Bi6uKGIosaVGmbVXI0caXpAfaJ/LfpPoVALs5Ita3K4te9z8tO01XhfhtOhTSlR9hKZNkTQWyke1zYnNck84HivjtPCUmq12yIo1NveJ2ULzMi33Mso0jbHckX1Atc6c9hy67a3HTTHdORPfUj9ZpuEOMKHiFL1lIlWHsvTYjMlzoSBuDyM2dHEZs2ZGUK+QFivt2A9oW5bjW20SSHT0Ix+EWojIyqyPYMCB7t+2t+k47xZ4A+Eq5dSja0212+6b/AGhcTstYm/s2A7nnb4X5iaTivw1cTh3pmzHRkY/ZcbEfvnJygmej6f10unnv6Xz/ACcZgN1vtLrKykqdGBIIPIjQg94tj1kUj6yU1WiBu0oy80ovGJNr5BMAiMMU7RkSnXkG/XSAxjDrAeMjPPgWRAMMmAY6MsgDKlsZUYzsqGpilaMUzmCDKaEogXhKZzDFqww0cu0SveMWIzVjbGhowNEqe0YBEZqhJjBDvFJD2is0Rehg15azs3DeCGHoU6YAuBdj1ZtTz/dpyrhjDesxVJfxXPwT2v0nXsEQRcnmfyJ69o2NeTx/WMzfbj/X9kZNar0Pl3+MOlVHS5HLYD8oFakoBJItvrbT+3+IOGcEXXVSNCNQR2MpweIcy9L/ABhiAf4NFenTIBd9vWg65VP3Bsep0235NPpXiPhyljqDUqo9oH2H2KG9swPTfTnafP8AxL4BVwVdqNYaj3WHuuvJlM0Y5WjPkjTMjgvwWnjMWlGpVFJDqSd2t9hPxH+8+mPCsJToUlo0kCU1FlUdOt978yepnyYjEEEEgg3BGhBGxBnW+EvSYP4dxiXtXpi4Y3tWA0tzs+g0Fr773nTTOg0dO8b8Zp4Wi1WswVFG/M/dUDmT0nzxxtxdV8QrZmJWkv8ATp30UdT1Y9YPGfF1bxCoC5IpJpSp30UdT1Y9Z52GMaBKV6Nj4B41WwdZa1FsrLuOTKd1YcwZ9FcH8VUsfQD0tKg/qUrjMh69weRH1nzM6EGxBBG4OhEz/AfGq2ErLWosVYbjWzKd1YcwZ04dx0ZUfUZYEC+/K/e/+Zj1KCgEcr31tbsR++Qmt4L4roY+jnX2XX36R3Rut+anWx+c3FYKbmwb5n8pHtK9xyj0jeGiniBUG1Vbn/rWwb56GeQuJ1D0jYK+HzWsUYEa30Psn/2HScwZwNzqdpnkqZ9X6fm9zp0341/AMu8l7yrQGwpjAhmAYScijAIhmAYyIyBIgGExgGMjPNgMYAhMYs3joyyYIjAYEINCycdEMOnAIjFgY8FsYFhhYKw1iM2RSDEMQBLEQ0xY0QoqHeKXUj0XAtv4m5tZUc66AbC58iZ0/CHLe+luu1us5hwIR/FWPNG69QeXwnRyispVgGVhlII3DaESuPg+d9V/v/ojmHpI469eWw2Gb+UNHdf+Q8wp+59fhvj+jrj1sIRQre1QJ0J3pE8x+HqPOYfHnBT4M+tpgth2Oh50ydlbt0P7PjpqUU0eM5NM+qcJiC6BiEsdVKtmzKbEG+3PvNXxR4DRxtFqVVbmxKOLZqbDmO21xznJvRxx0cIwoV7nDk6HnSJN7jqpO4852LxXx+lQoms7fystw2+a+wXqTpaT7WmVUk0fOnEPgdXB1jSqjurC+V15Ms1k9DxpxXV8QrZ39mmulOmPsjS5PVjbWeelldbIOr0SdV9GvAXu4vFqetKkynydwfyHnOVg21E7R6P/AEimuow+IP8APAsr6D1oG1+jjpzgldBjVmV6QOA1ximvQCriANRt60Dk23taaHnt3nD61JkYqwKspIIIsQRoQRPp1sYzEXfyGnzO88Dx9wgMSDVpW/iF962oqdj35A9rfCcZpaHlFvZyzwXxerhaq1aLFWG/Rl5qw5gzv3CfFNLHUQ6HLUFs9O+qn9QbaGfPdDA1HqiiqMahbLksc2boRynZOCOFFwalib12HtNewG3sLp/uPOhYWej4qN8HiAdyhJ+CnMPpONkzq/E2KthawNtUIv3Om05MTMuVbPpPR3WKX5/Yl5LwXPSQydHq9xCTBvJeUYSbZCYDS7SmMJKTAMBjLVwdv1EFo5mlJNWgTBFoZiHp3O9oyM07XBDLECXmjkbDjFMUDDWKysGOUxgiVEMGTaNkJDA0IGAsaDFZogXeEDBLSZoCqdG44XxOTFUmOgLZT/3C36idR9ftpbUcxtOLq5BBG99+/KdU8Px4q00qDUsFvbkRe9/O8eB5HqsNxmvwbjFlWRkcKyMLENs19we04vxvwkcK5qUrth2OnM0ydlbt0P7PXKtf2TYi45X3J6xToGRlZVZGFmDDRhtrLRbR4kkmfPkyK2OqNTSmzsUS+RSTZb72E9Fxjwk2FPraYJoMdCd0J+y3bkD+z5WWTsi1RJ0DhTgD1tP1mKDqKin1eWwyX92pUvyPJd9Y/gbgojJicQOamnSIvoSLM48xYec6VdiRdtL2sND/AI5RXIZROA8QeCVcJWNKqLHdW5OvJlmuRiCCCQRqCNwRsROt+lDxTDeo9U9qlY60wpF0/GT05W5/TkUaLtCtUzq3AvGXr7UK5/m2srH/AJAP/v6z3dJyF00J6fnPnXA4d6lRUpAlyRlA3v8Ap8Z2/wAK9elBVrsrVAupW9yBsT3tzkckK4KRk2ZdClSFc1gietZcrOAM1hy566b9h0mxp1Ry0P15695pRVPMkLysRrfTXrvGipcezc6AdRcdflFjaQxgcb4oLhmXQF3UaG99cx+k5zN9xli81QUwb5bk2N/aP+PrPPSU3bPo/T4dmBX52WTJeCBJFNlkzSiZUomNRNyJeCZRMl4STkUYMswDGRKTBZ9ZJQWEIxBX5McQrSAS7RiCRFhwIQMA8WNUy6QsLXv8YoGH5xWi8ZeR+aEGiQ0INEo0xyDdJbNEl5amChlk8IYpnquCvEAGNFjbMbr0v9pfMTyZaFTqEEEGxGtxvcbWhWnYmaCywcGdlpolxfyNttOm/bzglix2a3w316cxNDw/43/EoMwGdPeAPa2YDmPoZua2MygnRQo9okgWXrrpaaopNHzGSMscnGXJkVMPnDKyhkYWYMNCDyM8j4dwJQoYlq1S7U1N0Rhop5ljzA5fnNlV8WLoWBshIVARq50F7HW29rbzMoVLizE7a3P5b6ztLQt2bKqwPukWuCdfOeZ4v4lXC07XD1m91NdBpq34dNucyuLvGv4bDlwhZgQq2Asptoz9B+s4ti8S1Ry7kszG5Jg9vYXk0TGYp6rs7kszG5J/e3aXgsI9V1p01LMxsAJWEwr1XVEUszGwAnXuEeGqeEplmOasw9thsv4V522+MoTGcJcMpg0vo1Zh7b6Gw+6vb6/TdmpqbG/7+UhCnUEadvpMUM5Jy8judNrSbTsdMfUSwO405TFxuKShSZyTZdgTrfZVHmIVSoyXzFbbnMToPITwXEvjJrvYH2FOn4jsWiSdI19JgeadeFya3E1y7MzG5JJPxMSzSmMAMOshR9G5JaQWaTNBvBDQ0Tcw7wTKBkJhFcrKMsmAzSiYaJuZZMqCZWaGibmQmDnEsCRoSTbAMoyzBvGJNhkyA8zpKBgsJwW62h4MsRVOHmistGWrDMpWggiXmnUN3DA3SEIq8maCiin8jQTCBiWqdItapg7TveUWZ+FxbU2DI2Vh0/UT2WC8bp4lclT2GNswuQGtbY9NNpz8m8pahvp+7QpNcMz9QoZl/Ut+GdIpYdvW3fUAWQLewH+vrNtSIVgdRfvOf+FcTvTIzj1g2uScwHYz0dDiagy72P3W05bdP9x488nlZOnnDxa+x6HGa3DDOrDKVsTdedx5HWcy4l4Sak4agM9JzYAalGP2WPTfX5z32ExxcC1mHbkP7x1TEc9B1NvyuYzyUQo8/wAP+FJhEF8r1algWFiO6qbbDyvaehw3iCsMpYXBtYbAbDaa/wAQw6VEsTZb30O51367mIo1aFNLF0QX1GgJ8v8AcEFdyZztukbyoQACCbAk2BFjcEajcjW/kJjV8Wqgu5C22v8Ap31PznnsTxSqXFO9Q/ebQX623Pw0nnMbjnqtmdr9BsB8BJyk35N+DoZz3LS/ybHxzx9q11XSnfnufj27TTkwKig/4lIgGwive2evjgsa7IrQREHNLzQSvnOC38FZ5C0HIBykMYlb8hXgmWILn4zgSetlZpQi9+sKNRFSsIwZZgThZMMPaWGvzimMA04aF9xrgINKJi5I1EO9jVaWWigTCBgoZT0NBhaTHLywwnUOsqHWgKdZQaQmcc5XtGSpEjERENmi0aFk0RpKa3N4BhF9JxNNXbCzW23iQZDBhSJznY2S8FTJecGx1Osy+6xX4EiPbxGrlsaj2Pc6zCJkLTqDaHvi3O7t8zBvpeKMl51HRkkP73lesig2krPBQ7y1wZWaLNSKLQc3Sd2hlmY0NrCapEXlM151Ce60hgqSw8TeGkNCrI2ZGaVeLFSWrxaL+4n5CeLuJZMAKOkKJzlb0EXglpcEGESTIZVjLt3hBO8ItNmLmlBoIN4Vv2JQw23wFeQtBJkgobuYwNIxgKZTPOobv0NWTPFgy79oKCpjRU0hZogmQGdQ/uscABtKtADws8FBUkw7QSJM8q84ZtBgyrwFUXhgQBTbIZLyryTjrLvIBIJYNpwSpLy4M4DJeXeVeQmcCyib8pJAIRNoQfdgS1MG8u84VMu8tGi5d7TjlJ8jM0meIapGIZ1BWS3SCMqLqNaXmvtDQveroMnvLDRV5BOo7vKoc/hGcpJIXyLi+lCau8obiSSFcEJfU/yUZckkIoY/vIZJIpbwEOfwgSSTkdLwEJGkknDeCxCMuSAaPAEglSThQ1liXJAVRQh9ZUk5jRCWLaXJAhp8ArCaSSEmuCoLy5JyA+CpBJJCKXF19pJJy5Bk+llUI1JJJ0gYeEA8SkkkZcEsn1Ie/KLMuSBD5OT/2Q=="/>
          <p:cNvSpPr>
            <a:spLocks noChangeAspect="1" noChangeArrowheads="1"/>
          </p:cNvSpPr>
          <p:nvPr/>
        </p:nvSpPr>
        <p:spPr bwMode="auto">
          <a:xfrm>
            <a:off x="155575" y="-1790700"/>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UFhUXFxcYFxcVFxQYGBcVFBcXGBUXFxgaHCggHBwlHBQUITEhJSkrLi4uFx8zODMsNygtLisBCgoKDg0OGxAQGywkHyQsLCwsLCwsLCwsLywsLCwsLCwsLCwsLCwsLCwsLCwsLCwsLCwsLCwsLCwsLCwsLCwsLP/AABEIALEBHAMBIgACEQEDEQH/xAAcAAACAgMBAQAAAAAAAAAAAAACAwABBAUHBgj/xAA7EAACAQIEBAIHBgYBBQAAAAABAgADEQQSITEGQVFhBYEHEyIycZGxQlJiocHwFCMz0eHxQ3KCkrLC/8QAGgEAAwEBAQEAAAAAAAAAAAAAAQIDBAAFBv/EACsRAAICAgEDAwMDBQAAAAAAAAABAhEDITEEEkEFE1EyYXGBwdEiM6Hh8P/aAAwDAQACEQMRAD8A5CREhTHkRYEzpntTjbKCxywVMYsDZTHErJc3jlSRRGKIjZsx40VztGgRbaEdzH5IjZqxxtsipGZZFSEsRs1wgD6vWMKfOQC/7+kZTEVsvDGigsNqYIt9NPzhKISiJZqjjVUCFhZIwSyItl1jQISUwFtY2WILK9iAyyiksDbW/wAbXPyhXnHUmK9XAKxxgMYbJSghOWU6xsF1vCmRlDQggQGSOZesox0zPKFmOVgFY9hAaOmZZQQhliyJkNFMIyZmnASwgERrRZlEY5oCCwhmDGItFRbU+hjZIUxJRT5AJizDtAdYURnZaRyxSGOWBlMQ1I9RErHKZJnpYgioMYIuFTOmu/O17X7RDVGrDHf6RoEXeEg+MVmiHI0LDURaxgERmqFEUanvDUwBv2+MOKysfsMWFmiwYXnFo0KQUu8Et5mM9Q5Hut8jAM5JA5oN5T0yNwR8QRIJx3c2QmURJBvCI2UxgWh3lGMRasBoMIyrxkSlyA0WRGkRTxkZ8glxAaMYQCI6MU0KMWRHNFkR0ZZxFlYtjaNYRbKI6Ms4/BLyRYXX9/OHGJplASmEISnE4VrQKxqRSxyCBjYhqx6zHWPk2ejiCBhiLAlh4lGiMq5G3/ZjVMUgPOHmis0wdbYYYXtz3t2jLwUEvnEZpjwGDBQEDUk676Dy0h0KBdgqgliQABe5PlOocJcDJStUxAz1dwmhRTvryJ7nT6wxi5aRDq+tx9NHum9+F8/98nkfAODcTirMF9XTP26lwCPwqNTOg+EejjCU9apes2lwTlT/AMV1+ZM9NSawzWtbQbbX3uDbrDOIsCchPmup3O9uRHymmOKK5Pl+p9Y6nM6i+1fb+eRWD8Lw1IEU6NNfgov5mZQAK7aA6C1jcG4tbuJhvVIPb8h3v0nJeOfS66VhSwBU06bDPUIBFUrug6J3G/LuVHudI82c3zJ2dlqYZGJzIrbe9Yjva4mmx/CGCrCzUVRuqey1++XQ+YieEeMKXiGF9ZQKrWtldH19W52JA1KnkRN54fTcKorOj1B7xRWRDpyBJ69YsoeGNjz5Me4Sa/DObeLejZtThame26VLBvJhoeW9p4XG4GpRbJVRkbowt5jqO8+halJgxI1Fudv3aarxnwtMSnq66Bhyce+pPMEbeUlLFrR7nSeu5YtLN/Uvnz/s4KZV5vuKOGamEb79ImyuBz6MOR1+BmgMlR9LjzQyxU4O0U0EmWTAZoULJlEwCYcW0ZEJgmKJjDBIjoyz2ARFtGGARGRnmhZizDJgmOjLICSWZUYiCJZlSxCKvgWI+nF2jEgYcapjQ0YDFpGKJNm6FjIYi1Bh3iM1Q+QrX2MMQPlLUxS0WkNbUWlp+faDPYej3wL11Q1nHsU9r21fQ38h+ZECV6Gz51hg8kvB6XgTwFaA9ZUW9Yjb7gPL49TPVBnPvWzE/Z0AUnbvZeZ3gery7ADUa6/WWl720N/jLxVaR8fnzyzTc58mXTYfH9YRYX123PwGvymJUYg6AacydLAXO0476R/SK9bNhcM9qWoqVEP9Tqqn7nfn8N6xi2zLKSSMj0q+kb1xbCYN7UtqtRdPWHmqnfJyPW3TflUk9bwDwTU8QqXN1w6H+ZU6/gTqx/KW1FENyZt/Q34Bi6uKGIosaVGmbVXI0caXpAfaJ/LfpPoVALs5Ita3K4te9z8tO01XhfhtOhTSlR9hKZNkTQWyke1zYnNck84HivjtPCUmq12yIo1NveJ2ULzMi33Mso0jbHckX1Atc6c9hy67a3HTTHdORPfUj9ZpuEOMKHiFL1lIlWHsvTYjMlzoSBuDyM2dHEZs2ZGUK+QFivt2A9oW5bjW20SSHT0Ix+EWojIyqyPYMCB7t+2t+k47xZ4A+Eq5dSja0212+6b/AGhcTstYm/s2A7nnb4X5iaTivw1cTh3pmzHRkY/ZcbEfvnJygmej6f10unnv6Xz/ACcZgN1vtLrKykqdGBIIPIjQg94tj1kUj6yU1WiBu0oy80ovGJNr5BMAiMMU7RkSnXkG/XSAxjDrAeMjPPgWRAMMmAY6MsgDKlsZUYzsqGpilaMUzmCDKaEogXhKZzDFqww0cu0SveMWIzVjbGhowNEqe0YBEZqhJjBDvFJD2is0Rehg15azs3DeCGHoU6YAuBdj1ZtTz/dpyrhjDesxVJfxXPwT2v0nXsEQRcnmfyJ69o2NeTx/WMzfbj/X9kZNar0Pl3+MOlVHS5HLYD8oFakoBJItvrbT+3+IOGcEXXVSNCNQR2MpweIcy9L/ABhiAf4NFenTIBd9vWg65VP3Bsep0235NPpXiPhyljqDUqo9oH2H2KG9swPTfTnafP8AxL4BVwVdqNYaj3WHuuvJlM0Y5WjPkjTMjgvwWnjMWlGpVFJDqSd2t9hPxH+8+mPCsJToUlo0kCU1FlUdOt978yepnyYjEEEEgg3BGhBGxBnW+EvSYP4dxiXtXpi4Y3tWA0tzs+g0Fr773nTTOg0dO8b8Zp4Wi1WswVFG/M/dUDmT0nzxxtxdV8QrZmJWkv8ATp30UdT1Y9YPGfF1bxCoC5IpJpSp30UdT1Y9Z52GMaBKV6Nj4B41WwdZa1FsrLuOTKd1YcwZ9FcH8VUsfQD0tKg/qUrjMh69weRH1nzM6EGxBBG4OhEz/AfGq2ErLWosVYbjWzKd1YcwZ04dx0ZUfUZYEC+/K/e/+Zj1KCgEcr31tbsR++Qmt4L4roY+jnX2XX36R3Rut+anWx+c3FYKbmwb5n8pHtK9xyj0jeGiniBUG1Vbn/rWwb56GeQuJ1D0jYK+HzWsUYEa30Psn/2HScwZwNzqdpnkqZ9X6fm9zp0341/AMu8l7yrQGwpjAhmAYScijAIhmAYyIyBIgGExgGMjPNgMYAhMYs3joyyYIjAYEINCycdEMOnAIjFgY8FsYFhhYKw1iM2RSDEMQBLEQ0xY0QoqHeKXUj0XAtv4m5tZUc66AbC58iZ0/CHLe+luu1us5hwIR/FWPNG69QeXwnRyispVgGVhlII3DaESuPg+d9V/v/ojmHpI469eWw2Gb+UNHdf+Q8wp+59fhvj+jrj1sIRQre1QJ0J3pE8x+HqPOYfHnBT4M+tpgth2Oh50ydlbt0P7PjpqUU0eM5NM+qcJiC6BiEsdVKtmzKbEG+3PvNXxR4DRxtFqVVbmxKOLZqbDmO21xznJvRxx0cIwoV7nDk6HnSJN7jqpO4852LxXx+lQoms7fystw2+a+wXqTpaT7WmVUk0fOnEPgdXB1jSqjurC+V15Ms1k9DxpxXV8QrZ39mmulOmPsjS5PVjbWeelldbIOr0SdV9GvAXu4vFqetKkynydwfyHnOVg21E7R6P/AEimuow+IP8APAsr6D1oG1+jjpzgldBjVmV6QOA1ximvQCriANRt60Dk23taaHnt3nD61JkYqwKspIIIsQRoQRPp1sYzEXfyGnzO88Dx9wgMSDVpW/iF962oqdj35A9rfCcZpaHlFvZyzwXxerhaq1aLFWG/Rl5qw5gzv3CfFNLHUQ6HLUFs9O+qn9QbaGfPdDA1HqiiqMahbLksc2boRynZOCOFFwalib12HtNewG3sLp/uPOhYWej4qN8HiAdyhJ+CnMPpONkzq/E2KthawNtUIv3Om05MTMuVbPpPR3WKX5/Yl5LwXPSQydHq9xCTBvJeUYSbZCYDS7SmMJKTAMBjLVwdv1EFo5mlJNWgTBFoZiHp3O9oyM07XBDLECXmjkbDjFMUDDWKysGOUxgiVEMGTaNkJDA0IGAsaDFZogXeEDBLSZoCqdG44XxOTFUmOgLZT/3C36idR9ftpbUcxtOLq5BBG99+/KdU8Px4q00qDUsFvbkRe9/O8eB5HqsNxmvwbjFlWRkcKyMLENs19we04vxvwkcK5qUrth2OnM0ydlbt0P7PXKtf2TYi45X3J6xToGRlZVZGFmDDRhtrLRbR4kkmfPkyK2OqNTSmzsUS+RSTZb72E9Fxjwk2FPraYJoMdCd0J+y3bkD+z5WWTsi1RJ0DhTgD1tP1mKDqKin1eWwyX92pUvyPJd9Y/gbgojJicQOamnSIvoSLM48xYec6VdiRdtL2sND/AI5RXIZROA8QeCVcJWNKqLHdW5OvJlmuRiCCCQRqCNwRsROt+lDxTDeo9U9qlY60wpF0/GT05W5/TkUaLtCtUzq3AvGXr7UK5/m2srH/AJAP/v6z3dJyF00J6fnPnXA4d6lRUpAlyRlA3v8Ap8Z2/wAK9elBVrsrVAupW9yBsT3tzkckK4KRk2ZdClSFc1gietZcrOAM1hy566b9h0mxp1Ry0P15695pRVPMkLysRrfTXrvGipcezc6AdRcdflFjaQxgcb4oLhmXQF3UaG99cx+k5zN9xli81QUwb5bk2N/aP+PrPPSU3bPo/T4dmBX52WTJeCBJFNlkzSiZUomNRNyJeCZRMl4STkUYMswDGRKTBZ9ZJQWEIxBX5McQrSAS7RiCRFhwIQMA8WNUy6QsLXv8YoGH5xWi8ZeR+aEGiQ0INEo0xyDdJbNEl5amChlk8IYpnquCvEAGNFjbMbr0v9pfMTyZaFTqEEEGxGtxvcbWhWnYmaCywcGdlpolxfyNttOm/bzglix2a3w316cxNDw/43/EoMwGdPeAPa2YDmPoZua2MygnRQo9okgWXrrpaaopNHzGSMscnGXJkVMPnDKyhkYWYMNCDyM8j4dwJQoYlq1S7U1N0Rhop5ljzA5fnNlV8WLoWBshIVARq50F7HW29rbzMoVLizE7a3P5b6ztLQt2bKqwPukWuCdfOeZ4v4lXC07XD1m91NdBpq34dNucyuLvGv4bDlwhZgQq2Asptoz9B+s4ti8S1Ry7kszG5Jg9vYXk0TGYp6rs7kszG5J/e3aXgsI9V1p01LMxsAJWEwr1XVEUszGwAnXuEeGqeEplmOasw9thsv4V522+MoTGcJcMpg0vo1Zh7b6Gw+6vb6/TdmpqbG/7+UhCnUEadvpMUM5Jy8judNrSbTsdMfUSwO405TFxuKShSZyTZdgTrfZVHmIVSoyXzFbbnMToPITwXEvjJrvYH2FOn4jsWiSdI19JgeadeFya3E1y7MzG5JJPxMSzSmMAMOshR9G5JaQWaTNBvBDQ0Tcw7wTKBkJhFcrKMsmAzSiYaJuZZMqCZWaGibmQmDnEsCRoSTbAMoyzBvGJNhkyA8zpKBgsJwW62h4MsRVOHmistGWrDMpWggiXmnUN3DA3SEIq8maCiin8jQTCBiWqdItapg7TveUWZ+FxbU2DI2Vh0/UT2WC8bp4lclT2GNswuQGtbY9NNpz8m8pahvp+7QpNcMz9QoZl/Ut+GdIpYdvW3fUAWQLewH+vrNtSIVgdRfvOf+FcTvTIzj1g2uScwHYz0dDiagy72P3W05bdP9x488nlZOnnDxa+x6HGa3DDOrDKVsTdedx5HWcy4l4Sak4agM9JzYAalGP2WPTfX5z32ExxcC1mHbkP7x1TEc9B1NvyuYzyUQo8/wAP+FJhEF8r1algWFiO6qbbDyvaehw3iCsMpYXBtYbAbDaa/wAQw6VEsTZb30O51367mIo1aFNLF0QX1GgJ8v8AcEFdyZztukbyoQACCbAk2BFjcEajcjW/kJjV8Wqgu5C22v8Ap31PznnsTxSqXFO9Q/ebQX623Pw0nnMbjnqtmdr9BsB8BJyk35N+DoZz3LS/ybHxzx9q11XSnfnufj27TTkwKig/4lIgGwive2evjgsa7IrQREHNLzQSvnOC38FZ5C0HIBykMYlb8hXgmWILn4zgSetlZpQi9+sKNRFSsIwZZgThZMMPaWGvzimMA04aF9xrgINKJi5I1EO9jVaWWigTCBgoZT0NBhaTHLywwnUOsqHWgKdZQaQmcc5XtGSpEjERENmi0aFk0RpKa3N4BhF9JxNNXbCzW23iQZDBhSJznY2S8FTJecGx1Osy+6xX4EiPbxGrlsaj2Pc6zCJkLTqDaHvi3O7t8zBvpeKMl51HRkkP73lesig2krPBQ7y1wZWaLNSKLQc3Sd2hlmY0NrCapEXlM151Ce60hgqSw8TeGkNCrI2ZGaVeLFSWrxaL+4n5CeLuJZMAKOkKJzlb0EXglpcEGESTIZVjLt3hBO8ItNmLmlBoIN4Vv2JQw23wFeQtBJkgobuYwNIxgKZTPOobv0NWTPFgy79oKCpjRU0hZogmQGdQ/uscABtKtADws8FBUkw7QSJM8q84ZtBgyrwFUXhgQBTbIZLyryTjrLvIBIJYNpwSpLy4M4DJeXeVeQmcCyib8pJAIRNoQfdgS1MG8u84VMu8tGi5d7TjlJ8jM0meIapGIZ1BWS3SCMqLqNaXmvtDQveroMnvLDRV5BOo7vKoc/hGcpJIXyLi+lCau8obiSSFcEJfU/yUZckkIoY/vIZJIpbwEOfwgSSTkdLwEJGkknDeCxCMuSAaPAEglSThQ1liXJAVRQh9ZUk5jRCWLaXJAhp8ArCaSSEmuCoLy5JyA+CpBJJCKXF19pJJy5Bk+llUI1JJJ0gYeEA8SkkkZcEsn1Ie/KLMuSBD5OT/2Q=="/>
          <p:cNvSpPr>
            <a:spLocks noChangeAspect="1" noChangeArrowheads="1"/>
          </p:cNvSpPr>
          <p:nvPr/>
        </p:nvSpPr>
        <p:spPr bwMode="auto">
          <a:xfrm>
            <a:off x="307975" y="-1638300"/>
            <a:ext cx="59912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8" name="Picture 6" descr="Nazi Germany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33946"/>
            <a:ext cx="3045690" cy="1901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10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0"/>
            <a:ext cx="9144000" cy="3962400"/>
          </a:xfrm>
        </p:spPr>
        <p:txBody>
          <a:bodyPr>
            <a:normAutofit/>
          </a:bodyPr>
          <a:lstStyle/>
          <a:p>
            <a:pPr marL="0" indent="0">
              <a:lnSpc>
                <a:spcPct val="200000"/>
              </a:lnSpc>
              <a:buNone/>
            </a:pPr>
            <a:r>
              <a:rPr lang="en-US" sz="2500" dirty="0" smtClean="0">
                <a:latin typeface="Lucida Bright" panose="02040602050505020304" pitchFamily="18" charset="0"/>
              </a:rPr>
              <a:t>	Since he did not get the chance to say bye, he writes his grandparents a letter.  Bruno tells them how much he misses them and all about how much he does not like his new home.  He also tells them everything he sees when he looks out his window.</a:t>
            </a:r>
            <a:endParaRPr lang="en-US" sz="2500" dirty="0">
              <a:latin typeface="Lucida Bright" panose="02040602050505020304" pitchFamily="18" charset="0"/>
            </a:endParaRPr>
          </a:p>
        </p:txBody>
      </p:sp>
      <p:pic>
        <p:nvPicPr>
          <p:cNvPr id="19458" name="Picture 2" descr="C:\Users\Lindsey\AppData\Local\Microsoft\Windows\INetCache\IE\5WE0XQYA\MP9004117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73182"/>
            <a:ext cx="4267200" cy="284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4111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4800" dirty="0" smtClean="0">
                <a:latin typeface="Lucida Bright" panose="02040602050505020304" pitchFamily="18" charset="0"/>
              </a:rPr>
              <a:t>The Characters</a:t>
            </a:r>
            <a:endParaRPr lang="en-US" sz="4800" dirty="0">
              <a:latin typeface="Lucida Bright" panose="02040602050505020304" pitchFamily="18" charset="0"/>
            </a:endParaRPr>
          </a:p>
        </p:txBody>
      </p:sp>
      <p:sp>
        <p:nvSpPr>
          <p:cNvPr id="3" name="Content Placeholder 2"/>
          <p:cNvSpPr>
            <a:spLocks noGrp="1"/>
          </p:cNvSpPr>
          <p:nvPr>
            <p:ph idx="1"/>
          </p:nvPr>
        </p:nvSpPr>
        <p:spPr>
          <a:xfrm>
            <a:off x="-76201" y="969818"/>
            <a:ext cx="7086601" cy="5867400"/>
          </a:xfrm>
        </p:spPr>
        <p:txBody>
          <a:bodyPr>
            <a:normAutofit/>
          </a:bodyPr>
          <a:lstStyle/>
          <a:p>
            <a:r>
              <a:rPr lang="en-US" sz="2400" b="1" dirty="0" smtClean="0">
                <a:latin typeface="Lucida Bright" panose="02040602050505020304" pitchFamily="18" charset="0"/>
              </a:rPr>
              <a:t>Bruno</a:t>
            </a:r>
            <a:r>
              <a:rPr lang="en-US" sz="2400" dirty="0" smtClean="0">
                <a:latin typeface="Lucida Bright" panose="02040602050505020304" pitchFamily="18" charset="0"/>
              </a:rPr>
              <a:t>- 9 year old boy from Berlin</a:t>
            </a:r>
          </a:p>
          <a:p>
            <a:endParaRPr lang="en-US" sz="2400" dirty="0" smtClean="0">
              <a:latin typeface="Lucida Bright" panose="02040602050505020304" pitchFamily="18" charset="0"/>
            </a:endParaRPr>
          </a:p>
          <a:p>
            <a:endParaRPr lang="en-US" sz="2400" dirty="0">
              <a:latin typeface="Lucida Bright" panose="02040602050505020304" pitchFamily="18" charset="0"/>
            </a:endParaRPr>
          </a:p>
          <a:p>
            <a:r>
              <a:rPr lang="en-US" sz="2400" b="1" dirty="0" smtClean="0">
                <a:latin typeface="Lucida Bright" panose="02040602050505020304" pitchFamily="18" charset="0"/>
              </a:rPr>
              <a:t>Gretel</a:t>
            </a:r>
            <a:r>
              <a:rPr lang="en-US" sz="2400" dirty="0" smtClean="0">
                <a:latin typeface="Lucida Bright" panose="02040602050505020304" pitchFamily="18" charset="0"/>
              </a:rPr>
              <a:t>- Bruno’s 12 year old sister</a:t>
            </a:r>
          </a:p>
          <a:p>
            <a:endParaRPr lang="en-US" sz="2400" dirty="0" smtClean="0">
              <a:latin typeface="Lucida Bright" panose="02040602050505020304" pitchFamily="18" charset="0"/>
            </a:endParaRPr>
          </a:p>
          <a:p>
            <a:endParaRPr lang="en-US" sz="2400" dirty="0">
              <a:latin typeface="Lucida Bright" panose="02040602050505020304" pitchFamily="18" charset="0"/>
            </a:endParaRPr>
          </a:p>
          <a:p>
            <a:r>
              <a:rPr lang="en-US" sz="2400" b="1" dirty="0" smtClean="0">
                <a:latin typeface="Lucida Bright" panose="02040602050505020304" pitchFamily="18" charset="0"/>
              </a:rPr>
              <a:t>Father</a:t>
            </a:r>
            <a:r>
              <a:rPr lang="en-US" sz="2400" dirty="0" smtClean="0">
                <a:latin typeface="Lucida Bright" panose="02040602050505020304" pitchFamily="18" charset="0"/>
              </a:rPr>
              <a:t>- Bruno and Gretel’s dad who is a commandant in the military</a:t>
            </a:r>
            <a:r>
              <a:rPr lang="en-US" sz="2400" dirty="0">
                <a:latin typeface="Lucida Bright" panose="02040602050505020304" pitchFamily="18" charset="0"/>
              </a:rPr>
              <a:t> </a:t>
            </a:r>
            <a:r>
              <a:rPr lang="en-US" sz="2400" dirty="0" smtClean="0">
                <a:latin typeface="Lucida Bright" panose="02040602050505020304" pitchFamily="18" charset="0"/>
              </a:rPr>
              <a:t>(he’s the boss)</a:t>
            </a:r>
          </a:p>
          <a:p>
            <a:endParaRPr lang="en-US" sz="2400" dirty="0" smtClean="0">
              <a:latin typeface="Lucida Bright" panose="02040602050505020304" pitchFamily="18" charset="0"/>
            </a:endParaRPr>
          </a:p>
          <a:p>
            <a:endParaRPr lang="en-US" sz="2400" dirty="0">
              <a:latin typeface="Lucida Bright" panose="02040602050505020304" pitchFamily="18" charset="0"/>
            </a:endParaRPr>
          </a:p>
          <a:p>
            <a:r>
              <a:rPr lang="en-US" sz="2400" b="1" dirty="0" smtClean="0">
                <a:latin typeface="Lucida Bright" panose="02040602050505020304" pitchFamily="18" charset="0"/>
              </a:rPr>
              <a:t>Mother</a:t>
            </a:r>
            <a:r>
              <a:rPr lang="en-US" sz="2400" dirty="0" smtClean="0">
                <a:latin typeface="Lucida Bright" panose="02040602050505020304" pitchFamily="18" charset="0"/>
              </a:rPr>
              <a:t>- Bruno and Gretel’s mother</a:t>
            </a:r>
          </a:p>
          <a:p>
            <a:endParaRPr lang="en-US" sz="2600" dirty="0" smtClean="0">
              <a:latin typeface="Lucida Bright" panose="02040602050505020304" pitchFamily="18" charset="0"/>
            </a:endParaRPr>
          </a:p>
          <a:p>
            <a:endParaRPr lang="en-US" sz="2600" dirty="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endParaRPr lang="en-US" dirty="0">
              <a:latin typeface="Lucida Bright" panose="02040602050505020304" pitchFamily="18" charset="0"/>
            </a:endParaRPr>
          </a:p>
          <a:p>
            <a:pPr marL="0" indent="0">
              <a:buNone/>
            </a:pPr>
            <a:endParaRPr lang="en-US" dirty="0" smtClean="0">
              <a:latin typeface="Lucida Bright" panose="02040602050505020304" pitchFamily="18" charset="0"/>
            </a:endParaRPr>
          </a:p>
        </p:txBody>
      </p:sp>
      <p:pic>
        <p:nvPicPr>
          <p:cNvPr id="2050" name="Picture 2" descr="http://yourcinematicsurvivalkit.files.wordpress.com/2010/02/asa-butterfie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
            <a:ext cx="1828800" cy="1431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e867b.medialib.glogster.com/media/ff/ff4396596f0e471141b6e867796a1b65c54a25bfc3e1cdf7caa962dfb4c93b2e/gret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457" y="1752600"/>
            <a:ext cx="164174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1.wikia.nocookie.net/__cb20140907051454/theboyinthestripedpajamas/images/5/58/Bruno%27s_Fath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3319" y="3657600"/>
            <a:ext cx="1801081" cy="15124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ceshowbiz.com/images/still/tbitsp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5334000"/>
            <a:ext cx="2084234" cy="139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479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143000"/>
          </a:xfrm>
        </p:spPr>
        <p:txBody>
          <a:bodyPr>
            <a:normAutofit fontScale="90000"/>
          </a:bodyPr>
          <a:lstStyle/>
          <a:p>
            <a:r>
              <a:rPr lang="en-US" dirty="0" smtClean="0">
                <a:latin typeface="Lucida Bright" panose="02040602050505020304" pitchFamily="18" charset="0"/>
              </a:rPr>
              <a:t>Chapter 9: Bruno Remembers That He Used to Enjoy Exploration</a:t>
            </a:r>
            <a:endParaRPr lang="en-US" dirty="0">
              <a:latin typeface="Lucida Bright" panose="02040602050505020304" pitchFamily="18" charset="0"/>
            </a:endParaRPr>
          </a:p>
        </p:txBody>
      </p:sp>
      <p:sp>
        <p:nvSpPr>
          <p:cNvPr id="3" name="Content Placeholder 2"/>
          <p:cNvSpPr>
            <a:spLocks noGrp="1"/>
          </p:cNvSpPr>
          <p:nvPr>
            <p:ph idx="1"/>
          </p:nvPr>
        </p:nvSpPr>
        <p:spPr>
          <a:xfrm>
            <a:off x="0" y="3087110"/>
            <a:ext cx="9144000" cy="3999490"/>
          </a:xfrm>
        </p:spPr>
        <p:txBody>
          <a:bodyPr>
            <a:normAutofit/>
          </a:bodyPr>
          <a:lstStyle/>
          <a:p>
            <a:pPr marL="0" indent="0">
              <a:lnSpc>
                <a:spcPct val="200000"/>
              </a:lnSpc>
              <a:buNone/>
            </a:pPr>
            <a:r>
              <a:rPr lang="en-US" sz="2500" dirty="0" smtClean="0">
                <a:latin typeface="Lucida Bright" panose="02040602050505020304" pitchFamily="18" charset="0"/>
              </a:rPr>
              <a:t>	After a few weeks, Father decides that Bruno and Gretel should have a tutor so they can continue studying.  The tutor, Herr Liszt, tells Bruno geography and history are more important than his favorite subjects of reading and art.  This makes Bruno a little upset.</a:t>
            </a:r>
            <a:endParaRPr lang="en-US" sz="2500" dirty="0">
              <a:latin typeface="Lucida Bright" panose="02040602050505020304" pitchFamily="18" charset="0"/>
            </a:endParaRPr>
          </a:p>
        </p:txBody>
      </p:sp>
      <p:pic>
        <p:nvPicPr>
          <p:cNvPr id="4" name="Picture 10" descr="https://fbcdn-sphotos-a-a.akamaihd.net/hphotos-ak-xpa1/v/t1.0-9/s526x296/10329122_684816734908132_8930709134037122441_n.png?oh=4ea86df75770441a5aeb7f867574e583&amp;oe=544D967B&amp;__gda__=1413927837_b263cd030d892a44ec32ddd5c05d6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3810001" cy="1984678"/>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Lindsey\AppData\Local\Microsoft\Windows\INetCache\IE\1YS5U22M\MC9000891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395742"/>
            <a:ext cx="1783994" cy="17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920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81400"/>
            <a:ext cx="9144000" cy="3733800"/>
          </a:xfrm>
        </p:spPr>
        <p:txBody>
          <a:bodyPr>
            <a:normAutofit/>
          </a:bodyPr>
          <a:lstStyle/>
          <a:p>
            <a:pPr marL="0" indent="0">
              <a:lnSpc>
                <a:spcPct val="200000"/>
              </a:lnSpc>
              <a:buNone/>
            </a:pPr>
            <a:r>
              <a:rPr lang="en-US" sz="2500" dirty="0" smtClean="0">
                <a:latin typeface="Lucida Bright" panose="02040602050505020304" pitchFamily="18" charset="0"/>
              </a:rPr>
              <a:t>	After classes were over, Bruno decides to explore what was near the other side of the fence.  He knew Mother and Father would not want him over there, but he missed exploring.  Bruno wanted to go on an adventure. </a:t>
            </a:r>
            <a:endParaRPr lang="en-US" sz="2500" dirty="0">
              <a:latin typeface="Lucida Bright" panose="02040602050505020304" pitchFamily="18" charset="0"/>
            </a:endParaRPr>
          </a:p>
        </p:txBody>
      </p:sp>
      <p:pic>
        <p:nvPicPr>
          <p:cNvPr id="21506" name="Picture 2" descr="http://content6.flixster.com/photo/14/07/63/14076376_g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131837"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4694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9525000" cy="2362200"/>
          </a:xfrm>
        </p:spPr>
        <p:txBody>
          <a:bodyPr>
            <a:normAutofit/>
          </a:bodyPr>
          <a:lstStyle/>
          <a:p>
            <a:r>
              <a:rPr lang="en-US" sz="2500" b="1" dirty="0" smtClean="0">
                <a:latin typeface="Lucida Bright" panose="02040602050505020304" pitchFamily="18" charset="0"/>
              </a:rPr>
              <a:t>Chapter 10:  The Dot That Became A Speck That Became A Blob That Became A Figure That Became A Boy</a:t>
            </a:r>
            <a:endParaRPr lang="en-US" sz="2500" b="1" dirty="0">
              <a:latin typeface="Lucida Bright" panose="02040602050505020304" pitchFamily="18" charset="0"/>
            </a:endParaRPr>
          </a:p>
        </p:txBody>
      </p:sp>
      <p:sp>
        <p:nvSpPr>
          <p:cNvPr id="3" name="Content Placeholder 2"/>
          <p:cNvSpPr>
            <a:spLocks noGrp="1"/>
          </p:cNvSpPr>
          <p:nvPr>
            <p:ph idx="1"/>
          </p:nvPr>
        </p:nvSpPr>
        <p:spPr>
          <a:xfrm>
            <a:off x="20782" y="3094037"/>
            <a:ext cx="9351818" cy="4525963"/>
          </a:xfrm>
        </p:spPr>
        <p:txBody>
          <a:bodyPr>
            <a:normAutofit/>
          </a:bodyPr>
          <a:lstStyle/>
          <a:p>
            <a:pPr marL="0" indent="0">
              <a:lnSpc>
                <a:spcPct val="200000"/>
              </a:lnSpc>
              <a:buNone/>
            </a:pPr>
            <a:r>
              <a:rPr lang="en-US" sz="2500" dirty="0" smtClean="0">
                <a:latin typeface="Lucida Bright" panose="02040602050505020304" pitchFamily="18" charset="0"/>
              </a:rPr>
              <a:t>	Bruno walks along the fence and realizes he cannot get in anywhere.  He was going to go back home until he meets a boy his age name Shmuel.  He is very skinny and has a grey face.  They sit down and talk and Bruno is happy he made a new friend.</a:t>
            </a:r>
            <a:endParaRPr lang="en-US" sz="2500" dirty="0">
              <a:latin typeface="Lucida Bright" panose="02040602050505020304" pitchFamily="18" charset="0"/>
            </a:endParaRPr>
          </a:p>
        </p:txBody>
      </p:sp>
      <p:sp>
        <p:nvSpPr>
          <p:cNvPr id="4" name="AutoShape 2" descr="data:image/jpeg;base64,/9j/4AAQSkZJRgABAQAAAQABAAD/2wCEAAkGBhQSEBQUExQVFBQUFBUUFRUWFBQVFBQXFBUWFBQVFBQXHCYeFxkjGRQVHy8gIycpLCwsFR4xNTAqNSYrLCkBCQoKDgwOGg8PGikkHB0pKSksKSkpKSksKSksKSkpKSkpLCkpKSkpKSkpKSwpKSkpLCkpLCkpKSksKSkpKSwsLP/AABEIAKQA8AMBIgACEQEDEQH/xAAbAAACAgMBAAAAAAAAAAAAAAAEBQMGAAIHAf/EADsQAAEDAgQEBAQDCAEFAQAAAAEAAgMEEQUSITEGQVFhEyJxgTKRobEUwfAHI0JSctHh8WIVQ4KSwjT/xAAZAQADAQEBAAAAAAAAAAAAAAAAAQIDBAX/xAAjEQACAgICAQUBAQAAAAAAAAAAAQIRAyESMQQTIjJBUWEU/9oADAMBAAIRAxEAPwD3wQGW9+4U0LM8em6CZVFwOUXVhwuhbHFnd8RG35BeN6ehEFBDladdVvDI4HXZTR1IcdrLWqqgCuLI23xSLRJU2eNN/khhOALEapbiGOi/lO31SaoxYu/2ujD4kpLYywwV7WE5telkuLGySE3Dbn3SSTED1t6IWSsPIrtj4tKrFRcRTMH8WqEnYNdQqwKpw5lTRYgdiboXi10wouuFMY5lrg8ikWK4Y/xszSbdB1Chw/EQDvb7Jy6bNuRrzXJkwzg7qwAXtu3947Ufn0WUBJtfVo+qhxuGwGt+Wi9w2Y6AbWWSjq0AZWy+YW069EXRVF3vkcAczAyzPLf1sop6MEjX9Fbxt8P2PzuFeOdXX50BK1h9PVaeJd1ipJ6wltwEBBZz9VyxbbtjYxhkF7KaSSwNgtZaXyAjkhJZzsFpNPtE9Hk+KEMsBcqPCy7P5uaieABdzmtA5uIH+1rT8SQNd8Rd/S0n6lVGOST2CRNi0ZLxY7arHFzhbYfdSRY5HI7Rj9f+IP5phUUnl+Fzb9RY+tlc4SUaaCmK6ZubyrX8CWOu06cx1U/4DIMwPyW1BTueb3WWN1pMAXEamwFnEW5A2WkNe55Y05SAdSGjNbn6ozFsPBadNeSQUOFyB2YGx6Lox5ZVV9Ahlik8jJb0ziBewDgLna5ttyQUzXOm/fMa8ONzyt7BH0h8xLviGikEoz9R6J5PJcVT7GLKC8b7XuLqzeO48tFT4qxrJM17i+yuAxiN8VxuAiVvpkkJqQzcgfkq3iuM3JDT7obGcRu8gG/f8knkmuuvDgr3SLSJJaxQ/iiVC5exhdYycEr1a5l6wpge5lgK3IWjggCeBya00990oiKKickwHUkAkt1XsUJjvfbYHkh6OYgjsi66Fz2eQ97Lz/Ihw2uhNABri1+6aDFgWXdzNh6BIJsOfbM/TumZha6mbb4sxHqLf3XPjinb/hOxtTkuaLbLIpWh50uRogMPeWjKSjaOlu4m91m1W0A4p4iW6c1UuKMeFOTGyxl59GdL9T2VhxbiJtNTufa7tmjq7l7c/ZcjqKhznOc43LiS5x6nXTutvGw83yl0UkEzVbnuzSPJJ66n5ckXTzgbD5pTG7poOu5KMhkbzufdelRaL9wriTg4NAaSe/8AhXHiCrDYxmAOnIXI9Oa5jg+M+Ha1mi40G59+a6LR4g2pjJA+HfbXTe/O3yUllZbiD82jS5p/hO/toE1wrEIzyynoeff9dFvBSAOL2+Z4uGHoeZA7BBYkGxOia7bPuORdvr0vquTNhUlyitkyjZZ4qJsguq7iMDopwf4eYTyDyWynT6IasmDjdcMcvJV0zJoHeIXi4tmt+rpbTw2PYLZ4DTm5KGKvGex5qckfVBaEYw6N5u0Sb7eW3sUZXOjhicA7z+XKG+mubopom2AANikWIglxv1XqYmpvoEhVI66hJUsxshHyLtLN3PXjXKC63jQAUx6kBUMYUiAN2yaqayHYzVEgIA9YFPDuoWhERBIYfAmsT7WPzSiByPa+7bKZR5KmDJsZdngu0/oKLBXB1JINLtdmB5gjl7grVtK4Rm5Y5l+ThcXPNu4RtC+ninY1zS2GUWk84c3lYg7jVcOHC4tpoiWxc2UPAJ3REVX4fPdA4jRyRyPAacmchpa11rE+XfsvGUcrtMjr8gdPoVEsT/CQPjequ2EA6HO4/Qf3+apkz9fsr5jXCVRPEx8UTn5czXW9iSOu1lR6ike1xD2uabltnAgjXXddmFcY0WiHxVvHIon72WNK6AGdPUWV94Xxdrad4zWL/KANXnl7DXf7rl73XI/XZWXC4cgY8naxIHe1hdRJIqLOh/8AUQ0Hw9GgtYezS34tdfiN0g4ixHM9zSb6N59gfzQ9RxA1jo/D0BLmOaTfM0gWv+uQSjFKjM71H5Ef2WRbLnwzjZeyztSBb5aIypicblqQcEBpYS46k3HoQPzurZTyta0lxC8WcOOWTiZtChkZGj9VFiLWt2GoTJ9OJLPaQbG6FxQNB16WW6i09/ZmQy4SbXvsq/ix81uysU05DCQbqp1rjc5t12+P2WhZUlBEIqY6qKy7CiENU0TV6GrYNRY6JWBTtjUEYRcaLA2ZEpDGvGvUmZFhRHlUsZWhW0YQIJYUZTuQbAi4WoAjkeGvBdssq8ssrcujWtLjaw22C8q48xsmj6MZMjG3cGud/wCrbrmv30ZvsROxhxaWukcQbXBcbabadkCyqe55cCXWPMnYcuy8jw0nU9FLQwuDy1o3WcpUKhpGZXDyvfHfWwkfYHMBa1+h+i8xTFKlmkjY5AD5XlmtjoLkcwp6RhBs7+du3L9WUOPTtILTn9QLtCqE2dainFMrNPxGc37ynhlYN2uba/o4agqGXEaRzjenLBrYNedPc7oynwxpYRGbyW0DhlBPYpNJgcwNjG+57G3z6d1usn6ZOH4N6fCqKSMO/ESQkmw8SMOae2YJmzCc0IbDNG/YanITY8s2iW4xhoipmt6Wue/NSYThj3siaB8Ls5v32+n3SeRNWUoNOh5FFHY01UBGBctlY0GQG4y5jzbeyVVGByiQMINmu+MA5C3XUFNqjDPBLZviyPYctvjs7QKw4cIBmMxqB4rnHKxwDWZjcAN52/QUSyRrZccU5Ooqxbh1AGNFtA0W17IOTFM0hYXeVT1OMeA57GnPZxHm1BsSL2SyPFGmQl0UYvyFx9eS544oyvZytlgpCYzZjiQeV7hLMapnh2Z2oOqkfiUIA8ON7XX1BfcD+koyoxBjmNNnEH4r2uPS26JYaVWI1oY7sJJId0P9kqxxzXZSBY2sfUK8TYZGWkc7KpcQYV4Q+6eF1ItKipSt1UWVFSsUD13Fmt1u0qIuWzSgAgFbCRQZlgckASHqRsqFDlIxMAsOUsRQ7Ap4WpgHRtRcQshoUTySACqZvP7qxQUd2tLXC7muF79WlVStsHb+qc4VJpoTaxuCb8tFjx91ieNvZDRYUTYuPPbkiqt7IbWGtuWySV+NvZIR/pex4ocvjStPhg5M1tM1r5R3ssPTcmRaDKKtBlJJ+IgW99CmVVTXVcwGKXEKhzabL4mZrrOIYxrAbauOrie1yrdWtyFzXaFpII7g2K1njeNKzp8d3aEkeGAOzWsR22RlS/TRawvJOthfYc7LJtNbeqz0zoor9TQPe4+bpYHZM8KhlDgCGu5DkfpojIWB2qaYPD+9bYbEJ3qhcK2HYvQNhpm+ILyOcMoGuW2pPr/dJYprnMdgbj15D8z7Lfijisfi3MLM7I7MBDrXO7+XXT2SvifEpZQ17IgxugAaLD6LPJG2L/SoQcY9sV49LlfmbsN0LHSSVILmDRvspo6gfBJoT17rYYwaZpbGAQ7ry7rSKaR5zBKAuIIJtYlFxYi74N0vFQSCeZuURRt0zKb1sC54rioY65cW9OZS2vxtsjPjDtOYsfRecWQC9wQbaGx2VNc6xWsMao6+Cqw6Q32UMkSlpXXCKES3IoUeEVuGI+SBQ+GixUDkLS6KeEHK5AgmJFRsS+nkTSBA0ERRKUMWRqVpSsZLAFPI+wUTCh55kmyooX4hJd1k7ws5QO+nzSMszPvyCkdizWvylwabeUHmdrDumts1k6jsKmaG1scc0YzPeLtOl2/F7Agb91WOMOJHVVQ7ytjijvHFEywZG1p5dSTqT1T/ABitMuMU7nMsfDYy9wQ8tYRmBH60VFrB+9f/AFu+5XSq+jgLN+zusyVDz/w+mYX+66DOwloef4r/AD7+o1XKeGarw59dMzXN9yLj7LsdDHeLK7+UfZZZYclRrjlxdldqK0tNns05Obr75d1C2tiJ3IO2rXapnW0diQT39u6giotdBc+i4H/Ud9pqzenaBtsrbwZhJmkLtQxu7u/IA9UnpMEdu7yjpz+S6Fw9K2OMM2sCbDYDmXH6klaYYW7ZjlyUqRw3jDhysoKhgltIyRxyStFw/LqQ6+rXdj9Uyi4iDoQ0tHlsCe3M25FNv2v8TiWSKnZY5LvkGYDzOtlGvMN17XVPwWpAnizagva1wfpmaSA5pNrOFj6jku+WJZInAx/j+ERPizi2a1u/YgqjQTXdZ3I2XTMTwxsNXPACcgNmA7gEAga72vv2VFqcLAmeO/8AtefTg6kPssf4aD8OLgX9Oar9W3KDl2RzJSI8rtuvooZoWkWBUSd9AdUx7AWyMNmg37arj+NYWYpCCPRd9LbNsNQqXxbwt4wc5o21CuMuLO1P6OUQy5SmcFQClNfTujcWuFiF7QzXNlv2S0NZHX2UboHFMqGjuLlGPjACtRMXIrL4SoTQkp3K0XUeRbKCM3JmmH4ODumP/TwFPQQ6I5tJdS0NMTOgssbdOpKQAIQwgqeFj5gj5LNSt1TcptLTE6KZ3CxZDJO6+VjHP200Gl/dc8tOjpg12LH0cmQFjS8uvYN1OnUckhbw5VOna50RIzA6EGwGp0uoZcbNntu4E5S0tJBBB11GwshKerealgzu1kA+I9dV0xjSMMk+TLLNgc7sRY9jS6LOHjKQbAjzackrl4NqXyOcGs1c52sjAd76gm61xLFnwVjnAl2SUeUuIBAGxtySGvrTLK5/w3JIaCbN7C6tGTLNRcD1Li0gw3zaDxNNNRc8tl0+TxGN8oa+TI0lrHAtzH+EOO5Gum64jhWJCIvc4Pe4sIjs8gNd/M4fxC3JXzg3GPFY9uY2JDwL/CbWLT8tDzB7JSsaLJSUsnjEvDhdpJuDYk7frsmVJH4bwTfK4hp0NgeX67qDAJnBjyXO1JGpJ0trv6oXGa7KzK12Vu5u7QAbkk7BYemrNeTOi0OFE/8Abt3dp9Es4nxxsAEEFnSSAknkS34WabAn6eq5vWftgDYfAa7xGtuM4iBcRa2j5HDbkcpKpw47fmIu8MJ63I6X6reMEjJyZYJ+G6x93ujc4yMfMXXDg4AnOXNOt99FnA+DSyV0A8NwYHhzi0mwDNdWP05BCTcUzwkeHK4DLv8AEBm3zNPI9UScclp6bPKXipqAHwPbZsYhvlLy3qSD3Fvnpboka8WYi+avndG15BkIa4NNrNAbcfJAVVI62Yg301sdT+SrdLxXO0l/ivB5a7+qe03EswdmEpu7UHrfqOWqcoLIqYuh/BhfiRgOBBQkXDT2vuR5e6s/CDvxEBfndmubjSw5jTlvb2RlTTPaSGEuPR2rR78l5M8ai3Fs1SbLK0kaXQlXi7ItHkLTEMTaxpOnzVHxCq8V+YrXHDkaSlRPxDg0FQb/AFCRT8MRxC7eXU3Rb7jmVBNUHmbreOGmS8ro3ZZrUNU1TbIKpqHFDthceS34GPIk8S5WwKLpKPqEZ+GarRJHSV4aNUdHijUnq6S+y1psLJPNDiOx5PWtI3S4P10RMOFIyKhDVN0OgakFyLqwcaVdsHljZ8UmSP5uBP0BVcqJA06Lyauc9oa43aDe3dZyx8pJlKdKjnJ4flIuAo6bDntnjzAjzt1911vDqVpGy1q8DY5zSBsQfkVbJRyfimINrJgDcZz9QClY3KtPFPDjmyvkFzmcSb91V8tibpoZ5bRF4TiT4JA9voRycDuCheSzknQHVKXGx+HY5rtJL5b73vqNOYOipfFHELpT4TXXY0+Yj+Nw/wDkcup1WuFV5bR1AtfLlDD/ACGXyuLehs0bJAFEVsZqQtS1bheBXQiw8F11O2cCsfI2Jl3gsbmJLbHw3XOjXWtdZxjxKK2qfKyMRMdlayMfwxsFmg8rnnZI2aRuPWw+Z/woGO+aBB9KLvtyGvuE3jk1aO1/m7/CUUh1HZqZNIzj+gfdWgOo/skff8QCdBl+eZy6LJALLmv7H3f/AKr/AM7R9XrpBj53Xm59zZvD4nK63EHOOpUcEiCcblHUrNF2SjoxTJHv0S979UxkGiWybogEjZkYJTako22SmLdPKQaLVyISPZoAAlUj9U2q9kqMaSY2QFyY4cxAuam2Hs0Sk9AiYhaybKey8kj0WSiXYilZdy3ZCtpNHKSMroSMmxxhTNEwMKCwvZNAFLQ0xNi2HBzdQqdU8LNcTouiVjfKq+9uqaQWVE8GtPJJMY4WfFqNR0XS4m6oiqoBI2xCh6KTs4eXkAi5ANrjrba6jurJxdgfhPzAaEqtlOxniwrCvCUAbSO8lv8AkPsVCxbPK1a1AgiKU3s0XKYUri1xLuQ+gul8b7DT/aLbGQzXdxA/M/ZNAde/ZHEG0xe7/uS39m/5JXR6p43HRI+EsFbFh8DCPMIw4+r/ADfmmWQi19gvMyO5M6YrRyaEXKZws0QFGEzhXpPZzI1mbolcg1TOrfYJU5yEhNm0W6sFBHcBIqRt3K1YZBoESGgati0S0xKzVtFogBhySBiQ06cUUGiniwskp3TYTYJSBCmOkUk9NZqdtogEDiIAapQ2VCsj1KGY5E1kupQYXQjJlhwh+icNKS4O3RPYYCVLKRBUjypDKNSrZNQHKqvWwlriiLEzSEahNCywSyjF3J0+PyqZlRKXxhQeJGVyqeItcQeS7fiNPcEFU3FeFWSG+dkfd17fRSuhnPrrVWGXg913CKaGVzRctDspI6tvumHDnB074pC9rRC67XEubnY5psHAdifkhsZTCVIAiq/BZYZCx7HAgkXymzrc2nmFpTxG+2v2VIRu2n+HqTf2Cb4ZReLVQRb3c2//AJEfkh4Gef0AHz3Vr/ZnRCXEM5GjGud8hlb90TfGLY1tnYvFOltBay9z23KkDxbawslwlzk3GXlrz7ryGdJzqk2TKBYsXqnMQV5QDWrFi0RA0wmAFyu+H07bDRYsWcykFVEIsomQBeLEIGSxQi6ZBuixYlIaAah6ruMymxWLERBlSkdqV61YsXQZFswCIWCt1FTjovVixkaIKqIRlVLxuEarFiIgxZhzfMnEh0WLESEivYrKUolF2G6xYkuhnM8ZGWd1tERQY7KG5c2nl99efVerEpdFIIj41q2PeBLdpJGVwDmj0B2T3AMedM9rZY4pAf5o9R6EEFYsVoljyjwOCWdzDE0C5+G4PzurXwNw/FTVEwjB+AfEb87/AJBYsUZPgxx+SLJVQgtDuZcRfsk2JzmNwLfrqsWLzqOk/9k="/>
          <p:cNvSpPr>
            <a:spLocks noChangeAspect="1" noChangeArrowheads="1"/>
          </p:cNvSpPr>
          <p:nvPr/>
        </p:nvSpPr>
        <p:spPr bwMode="auto">
          <a:xfrm>
            <a:off x="155575" y="-936625"/>
            <a:ext cx="2857500"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xQVFBQUFBUUFRUWFBQVFBQXFBUWFBQVFBQXHCYeFxkjGRQVHy8gIycpLCwsFR4xNTAqNSYrLCkBCQoKDgwOGg8PGikkHB0pKSksKSkpKSksKSksKSkpKSkpLCkpKSkpKSkpKSwpKSkpLCkpLCkpKSksKSkpKSwsLP/AABEIAKQA8AMBIgACEQEDEQH/xAAbAAACAgMBAAAAAAAAAAAAAAAEBQMGAAIHAf/EADsQAAEDAgQEBAQDCAEFAQAAAAEAAgMEEQUSITEGQVFhEyJxgTKRobEUwfAHI0JSctHh8WIVQ4KSwjT/xAAZAQADAQEBAAAAAAAAAAAAAAAAAQIDBAX/xAAjEQACAgICAQUBAQAAAAAAAAAAAQIRAyESMQQTIjJBUWEU/9oADAMBAAIRAxEAPwD3wQGW9+4U0LM8em6CZVFwOUXVhwuhbHFnd8RG35BeN6ehEFBDladdVvDI4HXZTR1IcdrLWqqgCuLI23xSLRJU2eNN/khhOALEapbiGOi/lO31SaoxYu/2ujD4kpLYywwV7WE5telkuLGySE3Dbn3SSTED1t6IWSsPIrtj4tKrFRcRTMH8WqEnYNdQqwKpw5lTRYgdiboXi10wouuFMY5lrg8ikWK4Y/xszSbdB1Chw/EQDvb7Jy6bNuRrzXJkwzg7qwAXtu3947Ufn0WUBJtfVo+qhxuGwGt+Wi9w2Y6AbWWSjq0AZWy+YW069EXRVF3vkcAczAyzPLf1sop6MEjX9Fbxt8P2PzuFeOdXX50BK1h9PVaeJd1ipJ6wltwEBBZz9VyxbbtjYxhkF7KaSSwNgtZaXyAjkhJZzsFpNPtE9Hk+KEMsBcqPCy7P5uaieABdzmtA5uIH+1rT8SQNd8Rd/S0n6lVGOST2CRNi0ZLxY7arHFzhbYfdSRY5HI7Rj9f+IP5phUUnl+Fzb9RY+tlc4SUaaCmK6ZubyrX8CWOu06cx1U/4DIMwPyW1BTueb3WWN1pMAXEamwFnEW5A2WkNe55Y05SAdSGjNbn6ozFsPBadNeSQUOFyB2YGx6Lox5ZVV9Ahlik8jJb0ziBewDgLna5ttyQUzXOm/fMa8ONzyt7BH0h8xLviGikEoz9R6J5PJcVT7GLKC8b7XuLqzeO48tFT4qxrJM17i+yuAxiN8VxuAiVvpkkJqQzcgfkq3iuM3JDT7obGcRu8gG/f8knkmuuvDgr3SLSJJaxQ/iiVC5exhdYycEr1a5l6wpge5lgK3IWjggCeBya00990oiKKickwHUkAkt1XsUJjvfbYHkh6OYgjsi66Fz2eQ97Lz/Ihw2uhNABri1+6aDFgWXdzNh6BIJsOfbM/TumZha6mbb4sxHqLf3XPjinb/hOxtTkuaLbLIpWh50uRogMPeWjKSjaOlu4m91m1W0A4p4iW6c1UuKMeFOTGyxl59GdL9T2VhxbiJtNTufa7tmjq7l7c/ZcjqKhznOc43LiS5x6nXTutvGw83yl0UkEzVbnuzSPJJ66n5ckXTzgbD5pTG7poOu5KMhkbzufdelRaL9wriTg4NAaSe/8AhXHiCrDYxmAOnIXI9Oa5jg+M+Ha1mi40G59+a6LR4g2pjJA+HfbXTe/O3yUllZbiD82jS5p/hO/toE1wrEIzyynoeff9dFvBSAOL2+Z4uGHoeZA7BBYkGxOia7bPuORdvr0vquTNhUlyitkyjZZ4qJsguq7iMDopwf4eYTyDyWynT6IasmDjdcMcvJV0zJoHeIXi4tmt+rpbTw2PYLZ4DTm5KGKvGex5qckfVBaEYw6N5u0Sb7eW3sUZXOjhicA7z+XKG+mubopom2AANikWIglxv1XqYmpvoEhVI66hJUsxshHyLtLN3PXjXKC63jQAUx6kBUMYUiAN2yaqayHYzVEgIA9YFPDuoWhERBIYfAmsT7WPzSiByPa+7bKZR5KmDJsZdngu0/oKLBXB1JINLtdmB5gjl7grVtK4Rm5Y5l+ThcXPNu4RtC+ninY1zS2GUWk84c3lYg7jVcOHC4tpoiWxc2UPAJ3REVX4fPdA4jRyRyPAacmchpa11rE+XfsvGUcrtMjr8gdPoVEsT/CQPjequ2EA6HO4/Qf3+apkz9fsr5jXCVRPEx8UTn5czXW9iSOu1lR6ike1xD2uabltnAgjXXddmFcY0WiHxVvHIon72WNK6AGdPUWV94Xxdrad4zWL/KANXnl7DXf7rl73XI/XZWXC4cgY8naxIHe1hdRJIqLOh/8AUQ0Hw9GgtYezS34tdfiN0g4ixHM9zSb6N59gfzQ9RxA1jo/D0BLmOaTfM0gWv+uQSjFKjM71H5Ef2WRbLnwzjZeyztSBb5aIypicblqQcEBpYS46k3HoQPzurZTyta0lxC8WcOOWTiZtChkZGj9VFiLWt2GoTJ9OJLPaQbG6FxQNB16WW6i09/ZmQy4SbXvsq/ix81uysU05DCQbqp1rjc5t12+P2WhZUlBEIqY6qKy7CiENU0TV6GrYNRY6JWBTtjUEYRcaLA2ZEpDGvGvUmZFhRHlUsZWhW0YQIJYUZTuQbAi4WoAjkeGvBdssq8ssrcujWtLjaw22C8q48xsmj6MZMjG3cGud/wCrbrmv30ZvsROxhxaWukcQbXBcbabadkCyqe55cCXWPMnYcuy8jw0nU9FLQwuDy1o3WcpUKhpGZXDyvfHfWwkfYHMBa1+h+i8xTFKlmkjY5AD5XlmtjoLkcwp6RhBs7+du3L9WUOPTtILTn9QLtCqE2dainFMrNPxGc37ynhlYN2uba/o4agqGXEaRzjenLBrYNedPc7oynwxpYRGbyW0DhlBPYpNJgcwNjG+57G3z6d1usn6ZOH4N6fCqKSMO/ESQkmw8SMOae2YJmzCc0IbDNG/YanITY8s2iW4xhoipmt6Wue/NSYThj3siaB8Ls5v32+n3SeRNWUoNOh5FFHY01UBGBctlY0GQG4y5jzbeyVVGByiQMINmu+MA5C3XUFNqjDPBLZviyPYctvjs7QKw4cIBmMxqB4rnHKxwDWZjcAN52/QUSyRrZccU5Ooqxbh1AGNFtA0W17IOTFM0hYXeVT1OMeA57GnPZxHm1BsSL2SyPFGmQl0UYvyFx9eS544oyvZytlgpCYzZjiQeV7hLMapnh2Z2oOqkfiUIA8ON7XX1BfcD+koyoxBjmNNnEH4r2uPS26JYaVWI1oY7sJJId0P9kqxxzXZSBY2sfUK8TYZGWkc7KpcQYV4Q+6eF1ItKipSt1UWVFSsUD13Fmt1u0qIuWzSgAgFbCRQZlgckASHqRsqFDlIxMAsOUsRQ7Ap4WpgHRtRcQshoUTySACqZvP7qxQUd2tLXC7muF79WlVStsHb+qc4VJpoTaxuCb8tFjx91ieNvZDRYUTYuPPbkiqt7IbWGtuWySV+NvZIR/pex4ocvjStPhg5M1tM1r5R3ssPTcmRaDKKtBlJJ+IgW99CmVVTXVcwGKXEKhzabL4mZrrOIYxrAbauOrie1yrdWtyFzXaFpII7g2K1njeNKzp8d3aEkeGAOzWsR22RlS/TRawvJOthfYc7LJtNbeqz0zoor9TQPe4+bpYHZM8KhlDgCGu5DkfpojIWB2qaYPD+9bYbEJ3qhcK2HYvQNhpm+ILyOcMoGuW2pPr/dJYprnMdgbj15D8z7Lfijisfi3MLM7I7MBDrXO7+XXT2SvifEpZQ17IgxugAaLD6LPJG2L/SoQcY9sV49LlfmbsN0LHSSVILmDRvspo6gfBJoT17rYYwaZpbGAQ7ry7rSKaR5zBKAuIIJtYlFxYi74N0vFQSCeZuURRt0zKb1sC54rioY65cW9OZS2vxtsjPjDtOYsfRecWQC9wQbaGx2VNc6xWsMao6+Cqw6Q32UMkSlpXXCKES3IoUeEVuGI+SBQ+GixUDkLS6KeEHK5AgmJFRsS+nkTSBA0ERRKUMWRqVpSsZLAFPI+wUTCh55kmyooX4hJd1k7ws5QO+nzSMszPvyCkdizWvylwabeUHmdrDumts1k6jsKmaG1scc0YzPeLtOl2/F7Agb91WOMOJHVVQ7ytjijvHFEywZG1p5dSTqT1T/ABitMuMU7nMsfDYy9wQ8tYRmBH60VFrB+9f/AFu+5XSq+jgLN+zusyVDz/w+mYX+66DOwloef4r/AD7+o1XKeGarw59dMzXN9yLj7LsdDHeLK7+UfZZZYclRrjlxdldqK0tNns05Obr75d1C2tiJ3IO2rXapnW0diQT39u6giotdBc+i4H/Ud9pqzenaBtsrbwZhJmkLtQxu7u/IA9UnpMEdu7yjpz+S6Fw9K2OMM2sCbDYDmXH6klaYYW7ZjlyUqRw3jDhysoKhgltIyRxyStFw/LqQ6+rXdj9Uyi4iDoQ0tHlsCe3M25FNv2v8TiWSKnZY5LvkGYDzOtlGvMN17XVPwWpAnizagva1wfpmaSA5pNrOFj6jku+WJZInAx/j+ERPizi2a1u/YgqjQTXdZ3I2XTMTwxsNXPACcgNmA7gEAga72vv2VFqcLAmeO/8AtefTg6kPssf4aD8OLgX9Oar9W3KDl2RzJSI8rtuvooZoWkWBUSd9AdUx7AWyMNmg37arj+NYWYpCCPRd9LbNsNQqXxbwt4wc5o21CuMuLO1P6OUQy5SmcFQClNfTujcWuFiF7QzXNlv2S0NZHX2UboHFMqGjuLlGPjACtRMXIrL4SoTQkp3K0XUeRbKCM3JmmH4ODumP/TwFPQQ6I5tJdS0NMTOgssbdOpKQAIQwgqeFj5gj5LNSt1TcptLTE6KZ3CxZDJO6+VjHP200Gl/dc8tOjpg12LH0cmQFjS8uvYN1OnUckhbw5VOna50RIzA6EGwGp0uoZcbNntu4E5S0tJBBB11GwshKerealgzu1kA+I9dV0xjSMMk+TLLNgc7sRY9jS6LOHjKQbAjzackrl4NqXyOcGs1c52sjAd76gm61xLFnwVjnAl2SUeUuIBAGxtySGvrTLK5/w3JIaCbN7C6tGTLNRcD1Li0gw3zaDxNNNRc8tl0+TxGN8oa+TI0lrHAtzH+EOO5Gum64jhWJCIvc4Pe4sIjs8gNd/M4fxC3JXzg3GPFY9uY2JDwL/CbWLT8tDzB7JSsaLJSUsnjEvDhdpJuDYk7frsmVJH4bwTfK4hp0NgeX67qDAJnBjyXO1JGpJ0trv6oXGa7KzK12Vu5u7QAbkk7BYemrNeTOi0OFE/8Abt3dp9Es4nxxsAEEFnSSAknkS34WabAn6eq5vWftgDYfAa7xGtuM4iBcRa2j5HDbkcpKpw47fmIu8MJ63I6X6reMEjJyZYJ+G6x93ujc4yMfMXXDg4AnOXNOt99FnA+DSyV0A8NwYHhzi0mwDNdWP05BCTcUzwkeHK4DLv8AEBm3zNPI9UScclp6bPKXipqAHwPbZsYhvlLy3qSD3Fvnpboka8WYi+avndG15BkIa4NNrNAbcfJAVVI62Yg301sdT+SrdLxXO0l/ivB5a7+qe03EswdmEpu7UHrfqOWqcoLIqYuh/BhfiRgOBBQkXDT2vuR5e6s/CDvxEBfndmubjSw5jTlvb2RlTTPaSGEuPR2rR78l5M8ai3Fs1SbLK0kaXQlXi7ItHkLTEMTaxpOnzVHxCq8V+YrXHDkaSlRPxDg0FQb/AFCRT8MRxC7eXU3Rb7jmVBNUHmbreOGmS8ro3ZZrUNU1TbIKpqHFDthceS34GPIk8S5WwKLpKPqEZ+GarRJHSV4aNUdHijUnq6S+y1psLJPNDiOx5PWtI3S4P10RMOFIyKhDVN0OgakFyLqwcaVdsHljZ8UmSP5uBP0BVcqJA06Lyauc9oa43aDe3dZyx8pJlKdKjnJ4flIuAo6bDntnjzAjzt1911vDqVpGy1q8DY5zSBsQfkVbJRyfimINrJgDcZz9QClY3KtPFPDjmyvkFzmcSb91V8tibpoZ5bRF4TiT4JA9voRycDuCheSzknQHVKXGx+HY5rtJL5b73vqNOYOipfFHELpT4TXXY0+Yj+Nw/wDkcup1WuFV5bR1AtfLlDD/ACGXyuLehs0bJAFEVsZqQtS1bheBXQiw8F11O2cCsfI2Jl3gsbmJLbHw3XOjXWtdZxjxKK2qfKyMRMdlayMfwxsFmg8rnnZI2aRuPWw+Z/woGO+aBB9KLvtyGvuE3jk1aO1/m7/CUUh1HZqZNIzj+gfdWgOo/skff8QCdBl+eZy6LJALLmv7H3f/AKr/AM7R9XrpBj53Xm59zZvD4nK63EHOOpUcEiCcblHUrNF2SjoxTJHv0S979UxkGiWybogEjZkYJTako22SmLdPKQaLVyISPZoAAlUj9U2q9kqMaSY2QFyY4cxAuam2Hs0Sk9AiYhaybKey8kj0WSiXYilZdy3ZCtpNHKSMroSMmxxhTNEwMKCwvZNAFLQ0xNi2HBzdQqdU8LNcTouiVjfKq+9uqaQWVE8GtPJJMY4WfFqNR0XS4m6oiqoBI2xCh6KTs4eXkAi5ANrjrba6jurJxdgfhPzAaEqtlOxniwrCvCUAbSO8lv8AkPsVCxbPK1a1AgiKU3s0XKYUri1xLuQ+gul8b7DT/aLbGQzXdxA/M/ZNAde/ZHEG0xe7/uS39m/5JXR6p43HRI+EsFbFh8DCPMIw4+r/ADfmmWQi19gvMyO5M6YrRyaEXKZws0QFGEzhXpPZzI1mbolcg1TOrfYJU5yEhNm0W6sFBHcBIqRt3K1YZBoESGgati0S0xKzVtFogBhySBiQ06cUUGiniwskp3TYTYJSBCmOkUk9NZqdtogEDiIAapQ2VCsj1KGY5E1kupQYXQjJlhwh+icNKS4O3RPYYCVLKRBUjypDKNSrZNQHKqvWwlriiLEzSEahNCywSyjF3J0+PyqZlRKXxhQeJGVyqeItcQeS7fiNPcEFU3FeFWSG+dkfd17fRSuhnPrrVWGXg913CKaGVzRctDspI6tvumHDnB074pC9rRC67XEubnY5psHAdifkhsZTCVIAiq/BZYZCx7HAgkXymzrc2nmFpTxG+2v2VIRu2n+HqTf2Cb4ZReLVQRb3c2//AJEfkh4Gef0AHz3Vr/ZnRCXEM5GjGud8hlb90TfGLY1tnYvFOltBay9z23KkDxbawslwlzk3GXlrz7ryGdJzqk2TKBYsXqnMQV5QDWrFi0RA0wmAFyu+H07bDRYsWcykFVEIsomQBeLEIGSxQi6ZBuixYlIaAah6ruMymxWLERBlSkdqV61YsXQZFswCIWCt1FTjovVixkaIKqIRlVLxuEarFiIgxZhzfMnEh0WLESEivYrKUolF2G6xYkuhnM8ZGWd1tERQY7KG5c2nl99efVerEpdFIIj41q2PeBLdpJGVwDmj0B2T3AMedM9rZY4pAf5o9R6EEFYsVoljyjwOCWdzDE0C5+G4PzurXwNw/FTVEwjB+AfEb87/AJBYsUZPgxx+SLJVQgtDuZcRfsk2JzmNwLfrqsWLzqOk/9k="/>
          <p:cNvSpPr>
            <a:spLocks noChangeAspect="1" noChangeArrowheads="1"/>
          </p:cNvSpPr>
          <p:nvPr/>
        </p:nvSpPr>
        <p:spPr bwMode="auto">
          <a:xfrm>
            <a:off x="307975" y="-784225"/>
            <a:ext cx="2857500"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4" name="Picture 6" descr="The Boy in the Striped Pyja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38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2590800"/>
            <a:ext cx="9144000" cy="4525963"/>
          </a:xfrm>
        </p:spPr>
        <p:txBody>
          <a:bodyPr>
            <a:normAutofit lnSpcReduction="10000"/>
          </a:bodyPr>
          <a:lstStyle/>
          <a:p>
            <a:pPr marL="0" indent="0">
              <a:lnSpc>
                <a:spcPct val="200000"/>
              </a:lnSpc>
              <a:buNone/>
            </a:pPr>
            <a:r>
              <a:rPr lang="en-US" sz="2500" dirty="0" smtClean="0">
                <a:latin typeface="Lucida Bright" panose="02040602050505020304" pitchFamily="18" charset="0"/>
              </a:rPr>
              <a:t>	They ask each other a lot of questions and they realize they have the same birthday.  Bruno wishes he could come inside the fence so they could play.  Shmuel says he would not want to.  Bruno asks him why there are so many people on his side and what they are doing there.</a:t>
            </a:r>
            <a:endParaRPr lang="en-US" sz="2500" dirty="0">
              <a:latin typeface="Lucida Bright" panose="02040602050505020304" pitchFamily="18"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99" y="381000"/>
            <a:ext cx="3640137" cy="242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9628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Lucida Bright" panose="02040602050505020304" pitchFamily="18" charset="0"/>
              </a:rPr>
              <a:t>Chapter 11: The Fury</a:t>
            </a:r>
            <a:endParaRPr lang="en-US" dirty="0">
              <a:latin typeface="Lucida Bright" panose="02040602050505020304" pitchFamily="18" charset="0"/>
            </a:endParaRPr>
          </a:p>
        </p:txBody>
      </p:sp>
      <p:sp>
        <p:nvSpPr>
          <p:cNvPr id="3" name="Content Placeholder 2"/>
          <p:cNvSpPr>
            <a:spLocks noGrp="1"/>
          </p:cNvSpPr>
          <p:nvPr>
            <p:ph idx="1"/>
          </p:nvPr>
        </p:nvSpPr>
        <p:spPr>
          <a:xfrm>
            <a:off x="0" y="3094037"/>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Bruno talks about The Fury (head of country) coming for dinner a few months </a:t>
            </a:r>
            <a:r>
              <a:rPr lang="en-US" sz="2500" b="1" dirty="0" smtClean="0">
                <a:latin typeface="Lucida Bright" panose="02040602050505020304" pitchFamily="18" charset="0"/>
              </a:rPr>
              <a:t>before</a:t>
            </a:r>
            <a:r>
              <a:rPr lang="en-US" sz="2500" dirty="0" smtClean="0">
                <a:latin typeface="Lucida Bright" panose="02040602050505020304" pitchFamily="18" charset="0"/>
              </a:rPr>
              <a:t> </a:t>
            </a:r>
            <a:r>
              <a:rPr lang="en-US" sz="2500" b="1" dirty="0" smtClean="0">
                <a:latin typeface="Lucida Bright" panose="02040602050505020304" pitchFamily="18" charset="0"/>
              </a:rPr>
              <a:t>coming to Out-With</a:t>
            </a:r>
            <a:r>
              <a:rPr lang="en-US" sz="2500" dirty="0" smtClean="0">
                <a:latin typeface="Lucida Bright" panose="02040602050505020304" pitchFamily="18" charset="0"/>
              </a:rPr>
              <a:t>.  He says how him and Gretel had to get dressed up and there was no playing in the house.  They had to greet The Fury when he arrived, but he was rude.</a:t>
            </a:r>
            <a:endParaRPr lang="en-US" sz="2500" dirty="0">
              <a:latin typeface="Lucida Bright" panose="02040602050505020304" pitchFamily="18" charset="0"/>
            </a:endParaRPr>
          </a:p>
        </p:txBody>
      </p:sp>
      <p:pic>
        <p:nvPicPr>
          <p:cNvPr id="24580" name="Picture 4" descr="C:\Users\Lindsey\AppData\Local\Microsoft\Windows\INetCache\IE\YQ32NTAI\MP9004226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962891"/>
            <a:ext cx="3429000" cy="228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967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00400"/>
            <a:ext cx="9144000" cy="3810000"/>
          </a:xfrm>
        </p:spPr>
        <p:txBody>
          <a:bodyPr>
            <a:normAutofit/>
          </a:bodyPr>
          <a:lstStyle/>
          <a:p>
            <a:pPr marL="0" indent="0">
              <a:lnSpc>
                <a:spcPct val="200000"/>
              </a:lnSpc>
              <a:buNone/>
            </a:pPr>
            <a:r>
              <a:rPr lang="en-US" sz="2500" dirty="0" smtClean="0">
                <a:latin typeface="Lucida Bright" panose="02040602050505020304" pitchFamily="18" charset="0"/>
              </a:rPr>
              <a:t>	After The Fury had dinner to talk with Father about his job, he left.  Bruno could hear conversations between his parents about them leaving Berlin.  A few days later he came home to find Maria packing up his clothes. </a:t>
            </a:r>
            <a:endParaRPr lang="en-US" sz="2500" dirty="0">
              <a:latin typeface="Lucida Bright" panose="02040602050505020304" pitchFamily="18" charset="0"/>
            </a:endParaRPr>
          </a:p>
        </p:txBody>
      </p:sp>
      <p:pic>
        <p:nvPicPr>
          <p:cNvPr id="25602" name="Picture 2" descr="http://simwanqingel4221.files.wordpress.com/2012/10/picture-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29754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553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Bright" panose="02040602050505020304" pitchFamily="18" charset="0"/>
              </a:rPr>
              <a:t>Chapter 12: Shmuel Thinks Of An Answer To Bruno's Question</a:t>
            </a:r>
            <a:endParaRPr lang="en-US" dirty="0">
              <a:latin typeface="Lucida Bright" panose="02040602050505020304" pitchFamily="18" charset="0"/>
            </a:endParaRPr>
          </a:p>
        </p:txBody>
      </p:sp>
      <p:sp>
        <p:nvSpPr>
          <p:cNvPr id="3" name="Content Placeholder 2"/>
          <p:cNvSpPr>
            <a:spLocks noGrp="1"/>
          </p:cNvSpPr>
          <p:nvPr>
            <p:ph idx="1"/>
          </p:nvPr>
        </p:nvSpPr>
        <p:spPr>
          <a:xfrm>
            <a:off x="0" y="3048000"/>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Shmuel shows Bruno the armband he has to wear. He tells him how soldiers came and got his family and put them on trains.  It was horrible because there was so many people on one train that he could not breath and it smelt bad.  </a:t>
            </a:r>
            <a:endParaRPr lang="en-US" sz="2500" dirty="0">
              <a:latin typeface="Lucida Bright" panose="02040602050505020304" pitchFamily="18" charset="0"/>
            </a:endParaRPr>
          </a:p>
        </p:txBody>
      </p:sp>
      <p:pic>
        <p:nvPicPr>
          <p:cNvPr id="26626" name="Picture 2" descr="http://imagehost.epier.com/114147/ra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799"/>
            <a:ext cx="2895600" cy="1835437"/>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Lindsey\AppData\Local\Microsoft\Windows\INetCache\IE\5WE0XQYA\MC9002872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594463"/>
            <a:ext cx="2794503" cy="154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692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865437"/>
            <a:ext cx="8839200" cy="4525963"/>
          </a:xfrm>
        </p:spPr>
        <p:txBody>
          <a:bodyPr>
            <a:normAutofit/>
          </a:bodyPr>
          <a:lstStyle/>
          <a:p>
            <a:pPr marL="0" lvl="0" indent="0">
              <a:lnSpc>
                <a:spcPct val="200000"/>
              </a:lnSpc>
              <a:buNone/>
            </a:pPr>
            <a:r>
              <a:rPr lang="en-US" sz="2500" dirty="0" smtClean="0">
                <a:solidFill>
                  <a:prstClr val="black"/>
                </a:solidFill>
                <a:latin typeface="Lucida Bright" panose="02040602050505020304" pitchFamily="18" charset="0"/>
              </a:rPr>
              <a:t>	When </a:t>
            </a:r>
            <a:r>
              <a:rPr lang="en-US" sz="2500" dirty="0">
                <a:solidFill>
                  <a:prstClr val="black"/>
                </a:solidFill>
                <a:latin typeface="Lucida Bright" panose="02040602050505020304" pitchFamily="18" charset="0"/>
              </a:rPr>
              <a:t>the trains stopped they had to walk to the </a:t>
            </a:r>
            <a:r>
              <a:rPr lang="en-US" sz="2500" dirty="0" smtClean="0">
                <a:solidFill>
                  <a:prstClr val="black"/>
                </a:solidFill>
                <a:latin typeface="Lucida Bright" panose="02040602050505020304" pitchFamily="18" charset="0"/>
              </a:rPr>
              <a:t>camps.  Shmuel never saw his mother </a:t>
            </a:r>
            <a:r>
              <a:rPr lang="en-US" sz="2500" dirty="0">
                <a:solidFill>
                  <a:prstClr val="black"/>
                </a:solidFill>
                <a:latin typeface="Lucida Bright" panose="02040602050505020304" pitchFamily="18" charset="0"/>
              </a:rPr>
              <a:t>again</a:t>
            </a:r>
            <a:r>
              <a:rPr lang="en-US" sz="2500" dirty="0" smtClean="0">
                <a:solidFill>
                  <a:prstClr val="black"/>
                </a:solidFill>
                <a:latin typeface="Lucida Bright" panose="02040602050505020304" pitchFamily="18" charset="0"/>
              </a:rPr>
              <a:t>.  He then asks Bruno for some food.  Bruno did not have any, but he says Shmuel should come eat dinner at his house some time.  Shmuel says he must go and ran off.</a:t>
            </a:r>
            <a:endParaRPr lang="en-US" sz="2500" dirty="0">
              <a:solidFill>
                <a:prstClr val="black"/>
              </a:solidFill>
              <a:latin typeface="Lucida Bright" panose="02040602050505020304" pitchFamily="18" charset="0"/>
            </a:endParaRPr>
          </a:p>
          <a:p>
            <a:pPr marL="0" indent="0">
              <a:lnSpc>
                <a:spcPct val="200000"/>
              </a:lnSpc>
              <a:buNone/>
            </a:pPr>
            <a:endParaRPr lang="en-US" sz="2500" dirty="0">
              <a:latin typeface="Lucida Bright" panose="02040602050505020304" pitchFamily="18" charset="0"/>
            </a:endParaRPr>
          </a:p>
        </p:txBody>
      </p:sp>
      <p:pic>
        <p:nvPicPr>
          <p:cNvPr id="27650" name="Picture 2" descr="http://www.aceshowbiz.com/images/still/tbitsp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28600"/>
            <a:ext cx="4876800" cy="283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805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fontScale="90000"/>
          </a:bodyPr>
          <a:lstStyle/>
          <a:p>
            <a:r>
              <a:rPr lang="en-US" dirty="0" smtClean="0">
                <a:latin typeface="Lucida Bright" panose="02040602050505020304" pitchFamily="18" charset="0"/>
              </a:rPr>
              <a:t>Chapter 13: The Bottle Of Wine</a:t>
            </a:r>
            <a:endParaRPr lang="en-US" dirty="0">
              <a:latin typeface="Lucida Bright" panose="02040602050505020304" pitchFamily="18" charset="0"/>
            </a:endParaRPr>
          </a:p>
        </p:txBody>
      </p:sp>
      <p:sp>
        <p:nvSpPr>
          <p:cNvPr id="3" name="Content Placeholder 2"/>
          <p:cNvSpPr>
            <a:spLocks noGrp="1"/>
          </p:cNvSpPr>
          <p:nvPr>
            <p:ph idx="1"/>
          </p:nvPr>
        </p:nvSpPr>
        <p:spPr>
          <a:xfrm>
            <a:off x="228600" y="3017837"/>
            <a:ext cx="8839200" cy="3992563"/>
          </a:xfrm>
        </p:spPr>
        <p:txBody>
          <a:bodyPr>
            <a:normAutofit/>
          </a:bodyPr>
          <a:lstStyle/>
          <a:p>
            <a:pPr marL="0" indent="0">
              <a:lnSpc>
                <a:spcPct val="200000"/>
              </a:lnSpc>
              <a:buNone/>
            </a:pPr>
            <a:r>
              <a:rPr lang="en-US" sz="2500" dirty="0" smtClean="0">
                <a:latin typeface="Lucida Bright" panose="02040602050505020304" pitchFamily="18" charset="0"/>
              </a:rPr>
              <a:t>	After some time, Bruno starts to like living at Out-With and visits Shmuel every day after class.  He brings him food and they talk about the camp and the soldiers.  Shmuel says there are no good soldiers.  Bruno says Father is a good soldier though.</a:t>
            </a:r>
            <a:endParaRPr lang="en-US" sz="2500" dirty="0">
              <a:latin typeface="Lucida Bright" panose="02040602050505020304" pitchFamily="18" charset="0"/>
            </a:endParaRPr>
          </a:p>
        </p:txBody>
      </p:sp>
      <p:pic>
        <p:nvPicPr>
          <p:cNvPr id="28677" name="Picture 5" descr="https://encrypted-tbn3.gstatic.com/images?q=tbn:ANd9GcQCRRzurDoDpQ22GSmm7Pb5QxKS0ZoAlEg9_qOjqP12qzoP-y-h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473" y="1024076"/>
            <a:ext cx="1608615" cy="21799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7" descr="data:image/jpeg;base64,/9j/4AAQSkZJRgABAQAAAQABAAD/2wCEAAkGBxMTEhUUExQVFhQXGBwYFxgXFxccFRcaFxgXGBYUGBgYHCggGBolHBUXITEhJSkrLi4uFx8zODMsNygtLiwBCgoKDg0OFBAPFCwcFBwsLCwsLCwsLCwsLCwsLCwsLCwsLCwsLCwsLCwsLCw3LCwsKywsLCs3LCs3LCs3Kys3N//AABEIAKUBMQMBIgACEQEDEQH/xAAbAAABBQEBAAAAAAAAAAAAAAADAAIEBQYBB//EAEAQAAEDAgQDBgQFAgQEBwAAAAEAAhEDIQQSMUEFUWEGInGBkaETMrHwQlLB0eEU8RUjYoIHM0NyU1SSorLS4v/EABgBAQEBAQEAAAAAAAAAAAAAAAABAgME/8QAHhEBAQEBAQEBAQADAAAAAAAAAAERAiExQRIDQlH/2gAMAwEAAhEDEQA/AINGjVfU+I+mGUwMrA8zPN+WLz10RMVRqTNMtsNHGATz0Sw2EdSPeqsc0S4tbowu+XW8QD6qTWrNaDJkgTAkn2WVQMLiqsuDsrTYhjg4WvLsx1FuSLheM03vyG0XzOBy25HT1U7DUqeIaC8MdmHdzNObkYcLga2Uui0tEd0M0DQyLRy2UUIV2+Phc23HNdw1cPbMOA/1AgjxBRGkdPJAGNY5xYHd5p7zTqRHXbTREcGMYXZQSY1sSBOgJAgLptMm0wOSKWlzCGuLb/hgHmdRCjnBNeDNR52MkRyIjKgXxXuMtyhkxmcJLo3aBt1UV2AqZ/iGtLRAyRAi8zdWGDwgZTDJnKIBtpsLIUEmN/bzKimU5gWHj0RaTASYFuuh8UGSDli58pAsYPmmOBbmc8B34pBMCDaGnfTRFxLIHIeCFUjQ+31QMFjXPbmc3KT8o/FHUbJ9YE7j72RElkOaRbpz6qHXojUyAn0qZ1Ig+M+CRbMygqq1Ak2BRqWH0+ik4uqGATrtCiNwtSpdxLQfwt/dS1qTVhVa0RmIE84vA5nqm4YtHyubM8x9hNZwamBcSet0x/CGE/KIU1r+FvQqOsM0+B0Tyag/F+6oamEdT/5Ty3pqPQrlPj7mENrCP9TdD1I2V1m8rhtXEBxh9urT9QQnHH1wY7h8C4fWUBmKJGsg6GduaeKwnT+6uIJW43Ub/wBJzhvlIJ9Dsmu44HWLKgmxGSZnmk2pc3ERp9VzMCeSmIJU4zQkMfLDtILfeI91JY2g+7XT/wBrgVAqhrjMD/dcR4IWIqBghrQOrR6aIqzOCpxOYidyPZAqcIbJyv73UEeaBhsVN3h20crc1cUMXScL+cg/qnop8Tw+plAaWnnf90PE4R4E5D0i/wBFduFI6OZHj7IgoAHYjaDqr/VTGSrUHam3jPmmNp6d7T70Wwq4bWCfD+6juwjT8zQfFo+oT+jFLh8xjvHkj1H1GiM1vdWNPhTR8pjpqEGpwxxM5hPWU2GAUcYRHXx9OqLT4i6SCLbQnVOHPtp6rlLAPm5AHqnh6d/XN6+iSN/hbPzO9ElPD1QYRoYfh02NDdbAk7Amo71sVOFZtwTYEZrx4bXUagQ05Ww29xvzuPCNVIpNvynWNbaLSJDgJkMbYRItYbeCDjapguiSBOuoC4DVhxOQyYa0A2HNx3KjcOcGshpcWiQC4ybG/lMjyRRaLwC1rW90g32zfl5k6qYQNYQxpMAcoib6kJUmOBEmQOViecqALm1/ityGm2kPmzSXunUAWDY81Ky38ef6LoIiR7pPAI+9k0w0NN0I7iY36+aO4hR6sHWLeqiuOgjK4h3KeXKQg1MOwQ4slzbNuYaBpA0RDTaYI1IThG9+iCPXLy2WNaagG9gomHZiIJflLiYDG6Afmnlz1UqXZeUH+w9FJa2Ty3QBLHtMnKW75SbHz1ldnyESic+pTHUTHiiyaqicz52CsWWHVObw8gTCJQp81i11zDGPcSBCMGuCZWs6Bp+ieauqCDjsRlmd1U1aoeIICsOIOzKn0NvRVKHw7HfBqZXH/LJj/sJ3HRalrYM6hZGuwO1Wg4Q4upAE3bbW8BajnYsnRY/RMJul8YDVNo/NMiNhuqmOVm78rITZRqtM/qnFs7acv3UUOoDYQbX8U19EwCCY6aeyO+tFtuuy5QeCOSqADD/TVLO7Sb7KblBsEx7ABeOQ8UDG13cyjsxL7d4/fim5IiL8+S42psiDVMdUBAnXoEX+veI0uokCLn1QBpfn9hQW44m7dojoSnDiY/LHn/Cpqb5EbDVPc8HwVwXv+IjkfZJUWZJPA3C8JFMWztJ7zyTJeTrJMxbkpGUAzeItdc/q5suCoMpCDoqTFiY1HNGzA2IGmnLoojK4BEI3x5NtequAgA021XHVYgbpr2C1i48tN+aabEzsoozTOwXSBoQgF0gESN/7pUXFouZJJRBXj2UUtub7aqQKl/FDBCWLKGWaR5pOAI1Om2qY906backqjiI56enJRXMpOk2UrD1BvqRPRBpQZ2+9UZrANOt/qg4GEO1sg4fG9wHe8eqZh8TTq0y+k+bEEA3B6hVvDabiQOiz1XScXm+tdhq2YRCgYthbJ2RMG5WNVgeLrErpYyrq5zH75Lr8VAuf4lWGL4YLkFUeJoHZajFgNSvcqO5sklSKWDci1A1gk6qsoX9NAk6KTwCuPiZdspMdQQoOJ4gTMfwu9lb1HuPKPU/wtRm1oa7QTIFkPNcI1VgmbE6dYQDT5oiSKiVF/NCpUjex89/BOc02AuEDsQZ0SoX2gD7suvpifBEDQBE+qITHQ7VSg8RO6jydrjSYQib3lAdr7SbRy/ZNrEHxTJmUiwbj9lUOYQBum1WA72TCw7bLo0ug5DRJG6YanOQEiPvbxhcqVCXWgNjxcTyvaEDsw5H0STp6pICZIE2TGXHVSX4MZe7z3JM+qj0GQrKV3L6rrG2ukSJgi9yDFoBjXndOpPGmsahNQIVOQPK65XqU5y1CL/hM39EasQdkw1hdg5X/ALqVqOMnncG1zp1O/mu1RoTMTaPbyQ/gOtld45hPgQQjUWwDMTvBkeqJRwyyC6BY76ImfkmFVATHypx0v5BJjRquNZLZUU15i+x5ItF4II+7odO9xsnZL8uiowLC/B1XiSO96g7ra8PpZcp5i6HxjgzK0FxywQSYk+H0Ur+sbTLc+hXLp6ZdmpTnxcJN4lsuYh7HCWPEqsqaw4QVlrVlVxqhZ7qDXr5VDq44hGbVvXbacyzvEKsyJTqvECbBRXElaZqLUO3Nabsrg4plx/EbeDf5lUTMOXOa0auMfuVrH1TTY1tNoIFruA8NVqOdGfYj7+iRMnSUqL3EAuEHcAz7rrqaqGE9fJBr1S3QtBOmbQ89LiylZbynULEoBtGaHdPqk5ghF8dPvRDdBiCgNTaITJBtGiexv0QaVcOEiTeNCIRDxHh03XfgnquvAEDc+6cKvXoqgcQmindGqEa6BCpsOZxsAbCLyBuSgYYMgobWzYWUg0hMpgN/FAyEkfIkoIjOOUjrnEp1HG0CDBh/PZ3U/RZ2niW7safMj6FHz0CPkqMOxzAtnrImFcq602DxdOSHObEeUqQ+mx2jhfTLFvReTN7SQSHU9CRYqRS7TtF5e0/fJMpseiM4c5wcA8gmZJu6bCRyC4MGGy2XOHidrBx5lYvD9syDIrGeo/cKcztVn+Y03dZg327pCZTWgxOJyNywCbNDToTMC5sPMp4aQ4imzLBmoHOJaDaQ2JvvyUDDdpqYmaLTOsO19Qn/AON0SSQHsNoBALOul1BbuFimZQq1nGqbiIeGGLlwPSwA3Ur+qY+zKrJ5m487yrqGY3HNpiwLpMSB3GGQO+fw6z5J+Dq0zFNtQOyiXZZM858TsqunhqeHzDO4tOphxbMk5ybg7BWlHT4rQXOfExIzAWb3dvrdAqoptqggQS35nH21UhldpAMgzYRoSTAA80b+ie4fLc6Et05a6pECi7NALwYB5TEwgHxc/CpDMLkgTyJOih4+m19E2kx3ehUfjdM1C0Heow+jgU5rTsufX13/AMfxh8TjCDZxEWiYhHw/HKsQXZh7q141wMuOYRfUbzzTOGdm3O2gcymxcqP/AFp3PqmVcWDuPVA4vhixzmgzCo6YAJmys5ZrQMcpVEKkwxGgKsXVi1h5mw8UwQcdjJc4gkZbK+7G0nua6o8Qw2YCfmP5oPLmo/Z3s3nh9UdzXKTd3V3ILZFoAhukenQLWM2w0OtZHzyEJosnDqjJjmAwSmkwiReJQ6iDrRN4MLjNbae65TqgENm7hIHTmjjloiOBu+idkB1XHOhvP6rlM6WQceYIhPpx1/RcqhdYgHUBO8eQPsUF1MubBfHVgg+8qY4BBJAP3HggWHsIvyE3KHiaZIhpAIMifonusuU7k89PBUC+M7mPQrqXwPBJQVfDuBGs3MKtIHZhPe9NkPGdncSz/pkjm249lUFxkQrbA8er0rB5cOTrj9wtsPPuOYM0qpBBE3giDfoq8rd9s8T/AFdMPLIrsIAyic7DMjpGqwz2EWIIPValQMJwC4n0hJVHon/D/s/Rq0nVK7Sbw25AgC5srbF9jqLgXUK1Rg5Zs7fe6FjAMPgKVL8Tonz7zlR0qzm/K5zfAkLl9b1NZ2eNN2Wq/O13yOaYcCLlrh4KSzs6wiQ948Y/ZVuCxRY6SSQSC6bm24Oy3GBwvxIIu3poVnrW5YytPg9RtQBlRzW6l1x5AA3Wt4O0TlBJAuSSS4+JP6IeJo3M/cLvDWlrnnoFrMjP60YKq6rWuDmx+IydxcGVKFWGyVlRxYgA83GSevRZktVacY4c005Fiwh09Wmf0VH/AFYuQfBW9fiIdTFjm0N4aevmsbxBxbcachoFLHTjrE7E4t7zlZqtDw/EUadLLm74EOk3zRdZngGLpyZmddCdNTZRO0VZj6menUBmzotcW0Ott1jHTQeM1R8UxcHdVVTDtcU5wT2FdJ4513D0Gt0Qn4v/ADByBj2lKrXHyzcqvd8xPJ36QunPP7XPvr8X7ce+m/M1xE+nmFoOF9oabyGv7juf4T+yxOLqHKELCCSFuzXGePWmt326bjxTSwSSBqqHs5xMgfCee7+EnbpPJX7Sx47rgRvBB02XKzHWVz4XMSJnpKa5v7QpIYdv5XGMNyDqfToFFRhhQdyDbQz/ALROykGmn/CSc6BN7e6IA4QnUwE2lTlt5J3zTM76p7KSBOZqmtH913KZ1TS2DfVAx8ygPwrD+FszMxcnmVLy20XYhAIt904NA1sF02Ca8eaB3c5hJNzdEk0VGB7K1qgBdFMH82voFzG9nskgVWuI1EEFb2hSkAuvGg2UfH8ObU5A80vVJI83q4F7ZMSBqQoGJwrHjvgHxC9Fp8Jc1wJggengZWV4phQKjwQBfQaCdgtc3U6mMbW7PgnumB5J/DOBZKrHPILA4EgakBaD+nQ3UINits6k9psV8d7MgORo35nVT+AYLBup/wCe8ipMQXQByI/lU5DhyK6KnMQphrSV+yFNwmjWt1gj1C1PBOHijRYwXgXPMm5PqVi+zFGahds0epNh+q9ApGw8FzrUZnj4OZwE6yI6oHZ7EFwe1/zNjzF4KvuL0RZ3SPRZejjGtxAAPzCD9R7/AFWvw/V7xLERSceh97LJ0qBqU7AG5meWi0HGBNEhvQe6i8Mwvw6cvOW1x+/JZ3+Y3/NtRuHUX3pvIzt8Yc3ZwlWTeC0QMzyMxuGxI11duR0XcPxcVJ+DRLyLZsoj/wBRt7qJVfiQ+SKVNo0k5negt7rl11b8deeJPo2L4DSeS+hVNCoZa7KIDpA+Vs90W2WMxPZXFU6hy0/iifmZDmmdyJkea12EdTdUZ8WqHvktY21s245myssPiKVAOYwtbDvxOE6C3hquP9dct5K8mxM03Oa+Wlpgg6gqFU4lPdYPP9laduy1+I+IyR8QZnNJmCLSOQIj3VTw2heV7ePZK8/dy4G43T8IZb4lHr0RDig8MGnr6Lo5JGO0b0XeFNlw8UzFOlqncHo78h9VUXNFijYfF1HYmnh2tM1CA0zb/UT4QfRONeCrXsliGDEtc6NHBpOxImJ6xCxZsWNtw/gLabMuYvfrmMj0E6LmI4W4T8Oqc2wdBZ6xKFjq78ODXrmASGgA6EmGtUh1GuySe+06MbJe0nqBAHnZcnQPs9Squl9drQAS0NG8GC72srLidNraRc1rQG94yNtyCu4IhlOHmCNQdhykaqt4/wASwr6Ra978pscrsvqSoAcGrjEZiyzGkjOR3SQYgHdTK2DyidRzE/RVHZ4YYUPhUa7m02uJAzsc7vGSCYvcn1WmwFVrhLNGmN8xgbyE0QhwwEXdlPICVADPNTuPfEyEUszSdPhsa53Uy54A9FUYjDVfgtpBoJymXuMEO/OSO9MnYoo1Zuwt4/ogugC5jxPrqsfi8ZisM/LWLxydJLXDp+yc3tC934g7xaFpMa4HzXMt1nWcdefwt8pClUOOT8zT5JqLiDySUD/Gm/ld7fukhra4d9vNOQMOYJ+9EaooHErE9rcOG1gR+ISfEfYWwc9UfaigHUs27L+W4++S1zfUs8Y+o+BrCEa0rmJvoowsuzkkuqBNrbZbncJr5juxPVW/Z7CipWaIsO87y5+cIRf8K4c2iDBMuAJnYxoPVXmArS2Nx9hVOMflrG9o94smYHGZXyTY2P6Fc7NdAf8AiDiqjMNNOfmGYj8Ig38JhYDs29z8QJJJgr1XFHMdAWmzuRB26rE0eAOw2MzME0Xg5Hfl0OQ8iNuYUl8XGm4e/MAVEx1ei1xNRxf/AKDGXz5+aBisXkENMH28VW4vC0f+ZiHl24YDDT4xcrjfXonkTKfFKtZ2XDM7o1MQxv3yUXH8IrlubEYlrG/lpgud6mAPQqu4j2rju0e7aA1oFhyA0CoMViqtSXVHkNGwJnzKs5L0uaGHwQdlNSrm/wDELiC3wAsCnVaDcP8A5gaKjQSXOcSXQSIJ2IH6qs4NxAU2fDeGllQk31sYEnyMKwweIfQPxCDVoGwdy/0v/dLyk6/4fi8FhcUQ4PyPI+ZvtLdwq3G8FrYcaCoz8zP1GoVzjsHh6gD6JFJ5uWEw0np+U+yhYjilSk5jXO0Egfoeq1zbGbJWfr1gWOQMEICvOJ4dtZjqrAGuHzNGjp3HIqhBgLvzdcepgwuVa4UwI5qroWEqdTqwJVxjRsQ/QImHdc+CgtdNyi0alj1PsP5+iYa9X4BXNXDsLyC5pIJdc20N+hF1aCqGki0nfdY3s/iIpEHYzfS4H7K2/wAYoicz2yLGLz4QvPZ67T4ta2Hpu+cZp/MSUI8NoA5y0OJ2c3Nl6DMqg9pqcd1rneMBDq9ozBytAOxN/ZMNaX41NtmNDfIR6BI4iBrCxNXi1Z1858IAQcRii60zCuGthU4pTEy8W2m6i1uOUhpLj0WMp1DJG036TsigjNZMNW/FeMCo0s+G0tP5r+Y5FZCrg2h1greodlHxTdCFWdQlIpUWPicQ6nlFwcgHkZv5oNRqpeKMh/iP4SQab4dH/wA1/wC9v/1SWPSWv5TXvVKxn71UyFFfy6KQHSJK5tOfDCjYzBBzHNOhBFlKdUb96J4cFR5XiKRY5zTq0kHyUZ4W/wCMdmqdVxe0ljjraWk8yNR5LNY7s1iKZs3OObL+2q6TpzsUzXLb9lcB8OmXuHef7N2VTwPs44uz1hDRo06nx6LXAqddLOVJxuplqTsQJ+ih4bEDR0RseamcdpyA/YEgjosniagpksqXpPu0g3B5g8/qk+LW84bUBGXWNPDkgY102BsPcrHPxdRjabM0/FfDSLRTAJJ5yQCrfE43Kz7ssdOvMVfFqpBJ1WcxDH1D3sw9m+qs8bxMbXKpcRjrjO6AT9mFmRbVp2e4I6s/IwAAXc46AH6k8leYrhjGB1IC0lrp1d1KtuzIpNpgUntc2bkG5PN3VROMumq8Dcrpz9Y6qlrdkgbscbCzSAZjQeJP1UPCcSdRhjgDTNiCNuRWxoYgNdT8R9Qsr20otbXJZ8rzMcnb/v5q31J4qMa0Zs9IHJ+U6tPQ7hHGObVADwDtO4UBjyNNNwuTusY3q0xDWt7rNN1n8UyKmUaRPkVPFWE9tLO0x80W63khb4uM9zVdmvGw1RjUUVuHquaSym8ydQ1xHmYUnBYCr/1GuAFzI+7LrscbzR2UpaXGzduv8J+FbLgOq7jHkw2wGv7LmEcA4bmURe4gER4H6KLEDyUrG1iIH+n6lRHmwjlsuVdIm4N3d9gpfTdVlPFBgBJAbpB1lDqcaYNJPh/KkKujG6HXeIsqCpxsnQR4yUOvxN7t4HIfurRbvftHgu03gakSbarNnEyNTIO5SbidbeqmLrTVjyN13NLVR8PxRNQA2aBa+6u2vnwKYIoCpeNHvgcgr1wWa4iZqunn+ivKUBJcSW2XvxGh9VINVoblgz4c0IaolbENBJIgc+nVcW1dX4a58g1Hho5EBzj1cBp4KBheBVMxL6j6bZsGVHE9D3pCtcJi/iuflENYYc4mRmiYAG8R4SqrE497amSq0kEk03tOt9A3mLIqe7DVbfDqkbQ8B0+4N12g7E5gHsp5fzh5/wDiRKBTxpnNmmNQYBHkbqwp45jjrHQ/pzQEDyPmH6ormNjSyjf1zXOgN94ny/dGGJibT4mP0QVGNE0nlozFrjb/ALSQR6LGPpVapdSNM5T0s3/doFuMO2A8utme4xzkxHrKNxEBrB3QAL+a1LiY8049iMmJwzSbMkDwylqbieLgS06Jf8Q2ClUoxqIceck3WbxVeXKZrcp2NxBDSRqqV9QkySSVOxz+6ouFZJ8FuTGequ+y/FXYeqHScps8cxz8QtpxCu3NnBmbz46LzxogypDuKOYWgmRCuMNfieJkBp3mwGuqpuIVH1nnfKC4+ydQccQKYp7S4k6AAi581ZcEwTWVTncH7iCYMTMgwVm3GoyrqpDiiNqg6KV2qwYp1zlEB34fykgW91SMqQ6OWvLwWrJfSXFkjYeplMoDnEGCCCNQdQnNcsY6LbivEK5pAsecjRBby622UbsniTUxM1DLQwtgzBzRaPIpuGxUW2XOG0BRxDXtn4TpBA/CYkDwtCn5UsTe0/Zw0nGqwzRJ82HkenI+Sh8KotBnUrY4LiYcO8wFjhlc3UEGxkbqI3sW01Jw9f4bDPdeMwaeWoJaeeoWpbnrnZ74zuPxzpERYnUeCiV8a5wF4I5Wlafi/BXUWgYmmMpMfHpEloOgzA3BWWx+ENN5aSDu0jRzTo4feysxEMJwXU0hUPBRAEFqISUCeQEz4brHnqitHvp0T3CAgfSdZaHAy+IG0/qqDDCQTsdFf8JfOWATYiPIrNWOYoWWX4qP8wnmAf0/RazEUwQVluNDvg82pyVBldTUltHv+DxEmY35p+MwwrBwqElhsWWym4Mm0zbmkkuTVRqeWm34bGhrZ0Gmn/5Cgdo8K2vSLXWLZexw1a5osR5SPNJJWIwuC49WaAHEVGj84kiOTtQr+hjjUp54sJsTPoRBCSS1iJvDsafh5292dRr7qdQ4wSbtB811JYv10/EjHP7hqbtkgbWmPoqV/Gn1hDhpB15+SSS1Garu0dBuKaabmta68VIlwy6D7K83AgkTMEifCy4knKg4x2iNgGd0lJJbZq47OcObicQKbiWtDS4xqcpAj3ULtbhxTxLqYuGgCec3/VJJZ/2X8XnBaIpMbFy8QTpYlzrLVcD4fTLHVXtD3MJYyQLaEu8TIHl1SSWevqxhO2OMc7FP2j9lW9m6Ydiac3AOaOeXvD3CSS3PjP6vu01TO8PiHaHrylVLXLqSy6Rxz4UmjiSAQkkpRZ8NrTWaDN9BmhogchqtDwTiDi9oIsXR4Sdkklfxht6jQabmuAcCDY3B1sRyXl/H8G0UrTDSHM3yh7gHU53bMEfykknKVmCuSkktsnNTwUkkDGVswvzRKz+4T+q4koqbhqvdFtQrPgFTvlvn9UklKRYPKzPaACWnx/RcSSKqkkklpH//2Q=="/>
          <p:cNvSpPr>
            <a:spLocks noChangeAspect="1" noChangeArrowheads="1"/>
          </p:cNvSpPr>
          <p:nvPr/>
        </p:nvSpPr>
        <p:spPr bwMode="auto">
          <a:xfrm>
            <a:off x="155575" y="-1790700"/>
            <a:ext cx="69056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9" descr="data:image/jpeg;base64,/9j/4AAQSkZJRgABAQAAAQABAAD/2wCEAAkGBxMTEhUUExQVFhQXGBwYFxgXFxccFRcaFxgXGBYUGBgYHCggGBolHBUXITEhJSkrLi4uFx8zODMsNygtLiwBCgoKDg0OFBAPFCwcFBwsLCwsLCwsLCwsLCwsLCwsLCwsLCwsLCwsLCwsLCw3LCwsKywsLCs3LCs3LCs3Kys3N//AABEIAKUBMQMBIgACEQEDEQH/xAAbAAABBQEBAAAAAAAAAAAAAAADAAIEBQYBB//EAEAQAAEDAgQDBgQFAgQEBwAAAAEAAhEDIQQSMUEFUWEGInGBkaETMrHwQlLB0eEU8RUjYoIHM0NyU1SSorLS4v/EABgBAQEBAQEAAAAAAAAAAAAAAAABAgME/8QAHhEBAQEBAQEBAQADAAAAAAAAAAERAiExQRIDQlH/2gAMAwEAAhEDEQA/AINGjVfU+I+mGUwMrA8zPN+WLz10RMVRqTNMtsNHGATz0Sw2EdSPeqsc0S4tbowu+XW8QD6qTWrNaDJkgTAkn2WVQMLiqsuDsrTYhjg4WvLsx1FuSLheM03vyG0XzOBy25HT1U7DUqeIaC8MdmHdzNObkYcLga2Uui0tEd0M0DQyLRy2UUIV2+Phc23HNdw1cPbMOA/1AgjxBRGkdPJAGNY5xYHd5p7zTqRHXbTREcGMYXZQSY1sSBOgJAgLptMm0wOSKWlzCGuLb/hgHmdRCjnBNeDNR52MkRyIjKgXxXuMtyhkxmcJLo3aBt1UV2AqZ/iGtLRAyRAi8zdWGDwgZTDJnKIBtpsLIUEmN/bzKimU5gWHj0RaTASYFuuh8UGSDli58pAsYPmmOBbmc8B34pBMCDaGnfTRFxLIHIeCFUjQ+31QMFjXPbmc3KT8o/FHUbJ9YE7j72RElkOaRbpz6qHXojUyAn0qZ1Ig+M+CRbMygqq1Ak2BRqWH0+ik4uqGATrtCiNwtSpdxLQfwt/dS1qTVhVa0RmIE84vA5nqm4YtHyubM8x9hNZwamBcSet0x/CGE/KIU1r+FvQqOsM0+B0Tyag/F+6oamEdT/5Ty3pqPQrlPj7mENrCP9TdD1I2V1m8rhtXEBxh9urT9QQnHH1wY7h8C4fWUBmKJGsg6GduaeKwnT+6uIJW43Ub/wBJzhvlIJ9Dsmu44HWLKgmxGSZnmk2pc3ERp9VzMCeSmIJU4zQkMfLDtILfeI91JY2g+7XT/wBrgVAqhrjMD/dcR4IWIqBghrQOrR6aIqzOCpxOYidyPZAqcIbJyv73UEeaBhsVN3h20crc1cUMXScL+cg/qnop8Tw+plAaWnnf90PE4R4E5D0i/wBFduFI6OZHj7IgoAHYjaDqr/VTGSrUHam3jPmmNp6d7T70Wwq4bWCfD+6juwjT8zQfFo+oT+jFLh8xjvHkj1H1GiM1vdWNPhTR8pjpqEGpwxxM5hPWU2GAUcYRHXx9OqLT4i6SCLbQnVOHPtp6rlLAPm5AHqnh6d/XN6+iSN/hbPzO9ElPD1QYRoYfh02NDdbAk7Amo71sVOFZtwTYEZrx4bXUagQ05Ww29xvzuPCNVIpNvynWNbaLSJDgJkMbYRItYbeCDjapguiSBOuoC4DVhxOQyYa0A2HNx3KjcOcGshpcWiQC4ybG/lMjyRRaLwC1rW90g32zfl5k6qYQNYQxpMAcoib6kJUmOBEmQOViecqALm1/ityGm2kPmzSXunUAWDY81Ky38ef6LoIiR7pPAI+9k0w0NN0I7iY36+aO4hR6sHWLeqiuOgjK4h3KeXKQg1MOwQ4slzbNuYaBpA0RDTaYI1IThG9+iCPXLy2WNaagG9gomHZiIJflLiYDG6Afmnlz1UqXZeUH+w9FJa2Ty3QBLHtMnKW75SbHz1ldnyESic+pTHUTHiiyaqicz52CsWWHVObw8gTCJQp81i11zDGPcSBCMGuCZWs6Bp+ieauqCDjsRlmd1U1aoeIICsOIOzKn0NvRVKHw7HfBqZXH/LJj/sJ3HRalrYM6hZGuwO1Wg4Q4upAE3bbW8BajnYsnRY/RMJul8YDVNo/NMiNhuqmOVm78rITZRqtM/qnFs7acv3UUOoDYQbX8U19EwCCY6aeyO+tFtuuy5QeCOSqADD/TVLO7Sb7KblBsEx7ABeOQ8UDG13cyjsxL7d4/fim5IiL8+S42psiDVMdUBAnXoEX+veI0uokCLn1QBpfn9hQW44m7dojoSnDiY/LHn/Cpqb5EbDVPc8HwVwXv+IjkfZJUWZJPA3C8JFMWztJ7zyTJeTrJMxbkpGUAzeItdc/q5suCoMpCDoqTFiY1HNGzA2IGmnLoojK4BEI3x5NtequAgA021XHVYgbpr2C1i48tN+aabEzsoozTOwXSBoQgF0gESN/7pUXFouZJJRBXj2UUtub7aqQKl/FDBCWLKGWaR5pOAI1Om2qY906backqjiI56enJRXMpOk2UrD1BvqRPRBpQZ2+9UZrANOt/qg4GEO1sg4fG9wHe8eqZh8TTq0y+k+bEEA3B6hVvDabiQOiz1XScXm+tdhq2YRCgYthbJ2RMG5WNVgeLrErpYyrq5zH75Lr8VAuf4lWGL4YLkFUeJoHZajFgNSvcqO5sklSKWDci1A1gk6qsoX9NAk6KTwCuPiZdspMdQQoOJ4gTMfwu9lb1HuPKPU/wtRm1oa7QTIFkPNcI1VgmbE6dYQDT5oiSKiVF/NCpUjex89/BOc02AuEDsQZ0SoX2gD7suvpifBEDQBE+qITHQ7VSg8RO6jydrjSYQib3lAdr7SbRy/ZNrEHxTJmUiwbj9lUOYQBum1WA72TCw7bLo0ug5DRJG6YanOQEiPvbxhcqVCXWgNjxcTyvaEDsw5H0STp6pICZIE2TGXHVSX4MZe7z3JM+qj0GQrKV3L6rrG2ukSJgi9yDFoBjXndOpPGmsahNQIVOQPK65XqU5y1CL/hM39EasQdkw1hdg5X/ALqVqOMnncG1zp1O/mu1RoTMTaPbyQ/gOtld45hPgQQjUWwDMTvBkeqJRwyyC6BY76ImfkmFVATHypx0v5BJjRquNZLZUU15i+x5ItF4II+7odO9xsnZL8uiowLC/B1XiSO96g7ra8PpZcp5i6HxjgzK0FxywQSYk+H0Ur+sbTLc+hXLp6ZdmpTnxcJN4lsuYh7HCWPEqsqaw4QVlrVlVxqhZ7qDXr5VDq44hGbVvXbacyzvEKsyJTqvECbBRXElaZqLUO3Nabsrg4plx/EbeDf5lUTMOXOa0auMfuVrH1TTY1tNoIFruA8NVqOdGfYj7+iRMnSUqL3EAuEHcAz7rrqaqGE9fJBr1S3QtBOmbQ89LiylZbynULEoBtGaHdPqk5ghF8dPvRDdBiCgNTaITJBtGiexv0QaVcOEiTeNCIRDxHh03XfgnquvAEDc+6cKvXoqgcQmindGqEa6BCpsOZxsAbCLyBuSgYYMgobWzYWUg0hMpgN/FAyEkfIkoIjOOUjrnEp1HG0CDBh/PZ3U/RZ2niW7safMj6FHz0CPkqMOxzAtnrImFcq602DxdOSHObEeUqQ+mx2jhfTLFvReTN7SQSHU9CRYqRS7TtF5e0/fJMpseiM4c5wcA8gmZJu6bCRyC4MGGy2XOHidrBx5lYvD9syDIrGeo/cKcztVn+Y03dZg327pCZTWgxOJyNywCbNDToTMC5sPMp4aQ4imzLBmoHOJaDaQ2JvvyUDDdpqYmaLTOsO19Qn/AON0SSQHsNoBALOul1BbuFimZQq1nGqbiIeGGLlwPSwA3Ur+qY+zKrJ5m487yrqGY3HNpiwLpMSB3GGQO+fw6z5J+Dq0zFNtQOyiXZZM858TsqunhqeHzDO4tOphxbMk5ybg7BWlHT4rQXOfExIzAWb3dvrdAqoptqggQS35nH21UhldpAMgzYRoSTAA80b+ie4fLc6Et05a6pECi7NALwYB5TEwgHxc/CpDMLkgTyJOih4+m19E2kx3ehUfjdM1C0Heow+jgU5rTsufX13/AMfxh8TjCDZxEWiYhHw/HKsQXZh7q141wMuOYRfUbzzTOGdm3O2gcymxcqP/AFp3PqmVcWDuPVA4vhixzmgzCo6YAJmys5ZrQMcpVEKkwxGgKsXVi1h5mw8UwQcdjJc4gkZbK+7G0nua6o8Qw2YCfmP5oPLmo/Z3s3nh9UdzXKTd3V3ILZFoAhukenQLWM2w0OtZHzyEJosnDqjJjmAwSmkwiReJQ6iDrRN4MLjNbae65TqgENm7hIHTmjjloiOBu+idkB1XHOhvP6rlM6WQceYIhPpx1/RcqhdYgHUBO8eQPsUF1MubBfHVgg+8qY4BBJAP3HggWHsIvyE3KHiaZIhpAIMifonusuU7k89PBUC+M7mPQrqXwPBJQVfDuBGs3MKtIHZhPe9NkPGdncSz/pkjm249lUFxkQrbA8er0rB5cOTrj9wtsPPuOYM0qpBBE3giDfoq8rd9s8T/AFdMPLIrsIAyic7DMjpGqwz2EWIIPValQMJwC4n0hJVHon/D/s/Rq0nVK7Sbw25AgC5srbF9jqLgXUK1Rg5Zs7fe6FjAMPgKVL8Tonz7zlR0qzm/K5zfAkLl9b1NZ2eNN2Wq/O13yOaYcCLlrh4KSzs6wiQ948Y/ZVuCxRY6SSQSC6bm24Oy3GBwvxIIu3poVnrW5YytPg9RtQBlRzW6l1x5AA3Wt4O0TlBJAuSSS4+JP6IeJo3M/cLvDWlrnnoFrMjP60YKq6rWuDmx+IydxcGVKFWGyVlRxYgA83GSevRZktVacY4c005Fiwh09Wmf0VH/AFYuQfBW9fiIdTFjm0N4aevmsbxBxbcachoFLHTjrE7E4t7zlZqtDw/EUadLLm74EOk3zRdZngGLpyZmddCdNTZRO0VZj6menUBmzotcW0Ott1jHTQeM1R8UxcHdVVTDtcU5wT2FdJ4513D0Gt0Qn4v/ADByBj2lKrXHyzcqvd8xPJ36QunPP7XPvr8X7ce+m/M1xE+nmFoOF9oabyGv7juf4T+yxOLqHKELCCSFuzXGePWmt326bjxTSwSSBqqHs5xMgfCee7+EnbpPJX7Sx47rgRvBB02XKzHWVz4XMSJnpKa5v7QpIYdv5XGMNyDqfToFFRhhQdyDbQz/ALROykGmn/CSc6BN7e6IA4QnUwE2lTlt5J3zTM76p7KSBOZqmtH913KZ1TS2DfVAx8ygPwrD+FszMxcnmVLy20XYhAIt904NA1sF02Ca8eaB3c5hJNzdEk0VGB7K1qgBdFMH82voFzG9nskgVWuI1EEFb2hSkAuvGg2UfH8ObU5A80vVJI83q4F7ZMSBqQoGJwrHjvgHxC9Fp8Jc1wJggengZWV4phQKjwQBfQaCdgtc3U6mMbW7PgnumB5J/DOBZKrHPILA4EgakBaD+nQ3UINits6k9psV8d7MgORo35nVT+AYLBup/wCe8ipMQXQByI/lU5DhyK6KnMQphrSV+yFNwmjWt1gj1C1PBOHijRYwXgXPMm5PqVi+zFGahds0epNh+q9ApGw8FzrUZnj4OZwE6yI6oHZ7EFwe1/zNjzF4KvuL0RZ3SPRZejjGtxAAPzCD9R7/AFWvw/V7xLERSceh97LJ0qBqU7AG5meWi0HGBNEhvQe6i8Mwvw6cvOW1x+/JZ3+Y3/NtRuHUX3pvIzt8Yc3ZwlWTeC0QMzyMxuGxI11duR0XcPxcVJ+DRLyLZsoj/wBRt7qJVfiQ+SKVNo0k5negt7rl11b8deeJPo2L4DSeS+hVNCoZa7KIDpA+Vs90W2WMxPZXFU6hy0/iifmZDmmdyJkea12EdTdUZ8WqHvktY21s245myssPiKVAOYwtbDvxOE6C3hquP9dct5K8mxM03Oa+Wlpgg6gqFU4lPdYPP9laduy1+I+IyR8QZnNJmCLSOQIj3VTw2heV7ePZK8/dy4G43T8IZb4lHr0RDig8MGnr6Lo5JGO0b0XeFNlw8UzFOlqncHo78h9VUXNFijYfF1HYmnh2tM1CA0zb/UT4QfRONeCrXsliGDEtc6NHBpOxImJ6xCxZsWNtw/gLabMuYvfrmMj0E6LmI4W4T8Oqc2wdBZ6xKFjq78ODXrmASGgA6EmGtUh1GuySe+06MbJe0nqBAHnZcnQPs9Squl9drQAS0NG8GC72srLidNraRc1rQG94yNtyCu4IhlOHmCNQdhykaqt4/wASwr6Ra978pscrsvqSoAcGrjEZiyzGkjOR3SQYgHdTK2DyidRzE/RVHZ4YYUPhUa7m02uJAzsc7vGSCYvcn1WmwFVrhLNGmN8xgbyE0QhwwEXdlPICVADPNTuPfEyEUszSdPhsa53Uy54A9FUYjDVfgtpBoJymXuMEO/OSO9MnYoo1Zuwt4/ogugC5jxPrqsfi8ZisM/LWLxydJLXDp+yc3tC934g7xaFpMa4HzXMt1nWcdefwt8pClUOOT8zT5JqLiDySUD/Gm/ld7fukhra4d9vNOQMOYJ+9EaooHErE9rcOG1gR+ISfEfYWwc9UfaigHUs27L+W4++S1zfUs8Y+o+BrCEa0rmJvoowsuzkkuqBNrbZbncJr5juxPVW/Z7CipWaIsO87y5+cIRf8K4c2iDBMuAJnYxoPVXmArS2Nx9hVOMflrG9o94smYHGZXyTY2P6Fc7NdAf8AiDiqjMNNOfmGYj8Ig38JhYDs29z8QJJJgr1XFHMdAWmzuRB26rE0eAOw2MzME0Xg5Hfl0OQ8iNuYUl8XGm4e/MAVEx1ei1xNRxf/AKDGXz5+aBisXkENMH28VW4vC0f+ZiHl24YDDT4xcrjfXonkTKfFKtZ2XDM7o1MQxv3yUXH8IrlubEYlrG/lpgud6mAPQqu4j2rju0e7aA1oFhyA0CoMViqtSXVHkNGwJnzKs5L0uaGHwQdlNSrm/wDELiC3wAsCnVaDcP8A5gaKjQSXOcSXQSIJ2IH6qs4NxAU2fDeGllQk31sYEnyMKwweIfQPxCDVoGwdy/0v/dLyk6/4fi8FhcUQ4PyPI+ZvtLdwq3G8FrYcaCoz8zP1GoVzjsHh6gD6JFJ5uWEw0np+U+yhYjilSk5jXO0Egfoeq1zbGbJWfr1gWOQMEICvOJ4dtZjqrAGuHzNGjp3HIqhBgLvzdcepgwuVa4UwI5qroWEqdTqwJVxjRsQ/QImHdc+CgtdNyi0alj1PsP5+iYa9X4BXNXDsLyC5pIJdc20N+hF1aCqGki0nfdY3s/iIpEHYzfS4H7K2/wAYoicz2yLGLz4QvPZ67T4ta2Hpu+cZp/MSUI8NoA5y0OJ2c3Nl6DMqg9pqcd1rneMBDq9ozBytAOxN/ZMNaX41NtmNDfIR6BI4iBrCxNXi1Z1858IAQcRii60zCuGthU4pTEy8W2m6i1uOUhpLj0WMp1DJG036TsigjNZMNW/FeMCo0s+G0tP5r+Y5FZCrg2h1greodlHxTdCFWdQlIpUWPicQ6nlFwcgHkZv5oNRqpeKMh/iP4SQab4dH/wA1/wC9v/1SWPSWv5TXvVKxn71UyFFfy6KQHSJK5tOfDCjYzBBzHNOhBFlKdUb96J4cFR5XiKRY5zTq0kHyUZ4W/wCMdmqdVxe0ljjraWk8yNR5LNY7s1iKZs3OObL+2q6TpzsUzXLb9lcB8OmXuHef7N2VTwPs44uz1hDRo06nx6LXAqddLOVJxuplqTsQJ+ih4bEDR0RseamcdpyA/YEgjosniagpksqXpPu0g3B5g8/qk+LW84bUBGXWNPDkgY102BsPcrHPxdRjabM0/FfDSLRTAJJ5yQCrfE43Kz7ssdOvMVfFqpBJ1WcxDH1D3sw9m+qs8bxMbXKpcRjrjO6AT9mFmRbVp2e4I6s/IwAAXc46AH6k8leYrhjGB1IC0lrp1d1KtuzIpNpgUntc2bkG5PN3VROMumq8Dcrpz9Y6qlrdkgbscbCzSAZjQeJP1UPCcSdRhjgDTNiCNuRWxoYgNdT8R9Qsr20otbXJZ8rzMcnb/v5q31J4qMa0Zs9IHJ+U6tPQ7hHGObVADwDtO4UBjyNNNwuTusY3q0xDWt7rNN1n8UyKmUaRPkVPFWE9tLO0x80W63khb4uM9zVdmvGw1RjUUVuHquaSym8ydQ1xHmYUnBYCr/1GuAFzI+7LrscbzR2UpaXGzduv8J+FbLgOq7jHkw2wGv7LmEcA4bmURe4gER4H6KLEDyUrG1iIH+n6lRHmwjlsuVdIm4N3d9gpfTdVlPFBgBJAbpB1lDqcaYNJPh/KkKujG6HXeIsqCpxsnQR4yUOvxN7t4HIfurRbvftHgu03gakSbarNnEyNTIO5SbidbeqmLrTVjyN13NLVR8PxRNQA2aBa+6u2vnwKYIoCpeNHvgcgr1wWa4iZqunn+ivKUBJcSW2XvxGh9VINVoblgz4c0IaolbENBJIgc+nVcW1dX4a58g1Hho5EBzj1cBp4KBheBVMxL6j6bZsGVHE9D3pCtcJi/iuflENYYc4mRmiYAG8R4SqrE497amSq0kEk03tOt9A3mLIqe7DVbfDqkbQ8B0+4N12g7E5gHsp5fzh5/wDiRKBTxpnNmmNQYBHkbqwp45jjrHQ/pzQEDyPmH6ormNjSyjf1zXOgN94ny/dGGJibT4mP0QVGNE0nlozFrjb/ALSQR6LGPpVapdSNM5T0s3/doFuMO2A8utme4xzkxHrKNxEBrB3QAL+a1LiY8049iMmJwzSbMkDwylqbieLgS06Jf8Q2ClUoxqIceck3WbxVeXKZrcp2NxBDSRqqV9QkySSVOxz+6ouFZJ8FuTGequ+y/FXYeqHScps8cxz8QtpxCu3NnBmbz46LzxogypDuKOYWgmRCuMNfieJkBp3mwGuqpuIVH1nnfKC4+ydQccQKYp7S4k6AAi581ZcEwTWVTncH7iCYMTMgwVm3GoyrqpDiiNqg6KV2qwYp1zlEB34fykgW91SMqQ6OWvLwWrJfSXFkjYeplMoDnEGCCCNQdQnNcsY6LbivEK5pAsecjRBby622UbsniTUxM1DLQwtgzBzRaPIpuGxUW2XOG0BRxDXtn4TpBA/CYkDwtCn5UsTe0/Zw0nGqwzRJ82HkenI+Sh8KotBnUrY4LiYcO8wFjhlc3UEGxkbqI3sW01Jw9f4bDPdeMwaeWoJaeeoWpbnrnZ74zuPxzpERYnUeCiV8a5wF4I5Wlafi/BXUWgYmmMpMfHpEloOgzA3BWWx+ENN5aSDu0jRzTo4feysxEMJwXU0hUPBRAEFqISUCeQEz4brHnqitHvp0T3CAgfSdZaHAy+IG0/qqDDCQTsdFf8JfOWATYiPIrNWOYoWWX4qP8wnmAf0/RazEUwQVluNDvg82pyVBldTUltHv+DxEmY35p+MwwrBwqElhsWWym4Mm0zbmkkuTVRqeWm34bGhrZ0Gmn/5Cgdo8K2vSLXWLZexw1a5osR5SPNJJWIwuC49WaAHEVGj84kiOTtQr+hjjUp54sJsTPoRBCSS1iJvDsafh5292dRr7qdQ4wSbtB811JYv10/EjHP7hqbtkgbWmPoqV/Gn1hDhpB15+SSS1Garu0dBuKaabmta68VIlwy6D7K83AgkTMEifCy4knKg4x2iNgGd0lJJbZq47OcObicQKbiWtDS4xqcpAj3ULtbhxTxLqYuGgCec3/VJJZ/2X8XnBaIpMbFy8QTpYlzrLVcD4fTLHVXtD3MJYyQLaEu8TIHl1SSWevqxhO2OMc7FP2j9lW9m6Ydiac3AOaOeXvD3CSS3PjP6vu01TO8PiHaHrylVLXLqSy6Rxz4UmjiSAQkkpRZ8NrTWaDN9BmhogchqtDwTiDi9oIsXR4Sdkklfxht6jQabmuAcCDY3B1sRyXl/H8G0UrTDSHM3yh7gHU53bMEfykknKVmCuSkktsnNTwUkkDGVswvzRKz+4T+q4koqbhqvdFtQrPgFTvlvn9UklKRYPKzPaACWnx/RcSSKqkkklpH//2Q=="/>
          <p:cNvSpPr>
            <a:spLocks noChangeAspect="1" noChangeArrowheads="1"/>
          </p:cNvSpPr>
          <p:nvPr/>
        </p:nvSpPr>
        <p:spPr bwMode="auto">
          <a:xfrm>
            <a:off x="307975" y="-1638300"/>
            <a:ext cx="69056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86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51744"/>
            <a:ext cx="3505200" cy="189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5843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09800"/>
            <a:ext cx="8991600" cy="5287963"/>
          </a:xfrm>
        </p:spPr>
        <p:txBody>
          <a:bodyPr>
            <a:normAutofit/>
          </a:bodyPr>
          <a:lstStyle/>
          <a:p>
            <a:pPr marL="0" indent="0">
              <a:lnSpc>
                <a:spcPct val="200000"/>
              </a:lnSpc>
              <a:buNone/>
            </a:pPr>
            <a:r>
              <a:rPr lang="en-US" sz="2500" dirty="0" smtClean="0">
                <a:latin typeface="Lucida Bright" panose="02040602050505020304" pitchFamily="18" charset="0"/>
              </a:rPr>
              <a:t>	When Bruno gets home, Lieutenant Kotler joins them for dinner.   Bruno notices how weak Pavel is getting.  When serving wine to the Lieutenant, Pavel’s hand slips and gets wine all over the Lieutenant.  He gets very angry and screams at Pavel.  This is very scary for Bruno to see.</a:t>
            </a:r>
            <a:endParaRPr lang="en-US" sz="2500" dirty="0">
              <a:latin typeface="Lucida Bright" panose="02040602050505020304" pitchFamily="18" charset="0"/>
            </a:endParaRPr>
          </a:p>
        </p:txBody>
      </p:sp>
      <p:pic>
        <p:nvPicPr>
          <p:cNvPr id="29698" name="Picture 2" descr="http://i582.photobucket.com/albums/ss263/dizzymisslizzie34/Clipboard01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3124200" cy="22969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ile:Pab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46052"/>
            <a:ext cx="3276600" cy="190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5341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5" y="76200"/>
            <a:ext cx="6432330" cy="6781800"/>
          </a:xfrm>
        </p:spPr>
        <p:txBody>
          <a:bodyPr>
            <a:normAutofit fontScale="77500" lnSpcReduction="20000"/>
          </a:bodyPr>
          <a:lstStyle/>
          <a:p>
            <a:pPr marL="0" lvl="0" indent="0">
              <a:buNone/>
            </a:pPr>
            <a:endParaRPr lang="en-US" sz="2800" dirty="0">
              <a:solidFill>
                <a:prstClr val="black"/>
              </a:solidFill>
              <a:latin typeface="Lucida Bright" panose="02040602050505020304" pitchFamily="18" charset="0"/>
            </a:endParaRPr>
          </a:p>
          <a:p>
            <a:r>
              <a:rPr lang="en-US" sz="3100" b="1" dirty="0" smtClean="0">
                <a:solidFill>
                  <a:prstClr val="black"/>
                </a:solidFill>
                <a:latin typeface="Lucida Bright" panose="02040602050505020304" pitchFamily="18" charset="0"/>
              </a:rPr>
              <a:t>Shmuel</a:t>
            </a:r>
            <a:r>
              <a:rPr lang="en-US" sz="3100" dirty="0" smtClean="0">
                <a:solidFill>
                  <a:prstClr val="black"/>
                </a:solidFill>
                <a:latin typeface="Lucida Bright" panose="02040602050505020304" pitchFamily="18" charset="0"/>
              </a:rPr>
              <a:t>- </a:t>
            </a:r>
            <a:r>
              <a:rPr lang="en-US" sz="3100" dirty="0">
                <a:solidFill>
                  <a:prstClr val="black"/>
                </a:solidFill>
                <a:latin typeface="Lucida Bright" panose="02040602050505020304" pitchFamily="18" charset="0"/>
              </a:rPr>
              <a:t>A Jewish boy who lives in the camp and Bruno becomes friends </a:t>
            </a:r>
            <a:r>
              <a:rPr lang="en-US" sz="3100" dirty="0" smtClean="0">
                <a:solidFill>
                  <a:prstClr val="black"/>
                </a:solidFill>
                <a:latin typeface="Lucida Bright" panose="02040602050505020304" pitchFamily="18" charset="0"/>
              </a:rPr>
              <a:t>with</a:t>
            </a:r>
          </a:p>
          <a:p>
            <a:endParaRPr lang="en-US" sz="3100" dirty="0" smtClean="0">
              <a:solidFill>
                <a:prstClr val="black"/>
              </a:solidFill>
              <a:latin typeface="Lucida Bright" panose="02040602050505020304" pitchFamily="18" charset="0"/>
            </a:endParaRPr>
          </a:p>
          <a:p>
            <a:pPr marL="0" indent="0">
              <a:buNone/>
            </a:pPr>
            <a:endParaRPr lang="en-US" sz="3100" dirty="0" smtClean="0">
              <a:solidFill>
                <a:prstClr val="black"/>
              </a:solidFill>
              <a:latin typeface="Lucida Bright" panose="02040602050505020304" pitchFamily="18" charset="0"/>
            </a:endParaRPr>
          </a:p>
          <a:p>
            <a:pPr lvl="0"/>
            <a:r>
              <a:rPr lang="en-US" sz="3100" b="1" dirty="0">
                <a:solidFill>
                  <a:prstClr val="black"/>
                </a:solidFill>
                <a:latin typeface="Lucida Bright" panose="02040602050505020304" pitchFamily="18" charset="0"/>
              </a:rPr>
              <a:t>Maria</a:t>
            </a:r>
            <a:r>
              <a:rPr lang="en-US" sz="3100" dirty="0">
                <a:solidFill>
                  <a:prstClr val="black"/>
                </a:solidFill>
                <a:latin typeface="Lucida Bright" panose="02040602050505020304" pitchFamily="18" charset="0"/>
              </a:rPr>
              <a:t>- the family’s maid </a:t>
            </a:r>
            <a:endParaRPr lang="en-US" sz="3100" dirty="0" smtClean="0">
              <a:solidFill>
                <a:prstClr val="black"/>
              </a:solidFill>
              <a:latin typeface="Lucida Bright" panose="02040602050505020304" pitchFamily="18" charset="0"/>
            </a:endParaRPr>
          </a:p>
          <a:p>
            <a:pPr lvl="0"/>
            <a:endParaRPr lang="en-US" sz="3100" dirty="0">
              <a:solidFill>
                <a:prstClr val="black"/>
              </a:solidFill>
              <a:latin typeface="Lucida Bright" panose="02040602050505020304" pitchFamily="18" charset="0"/>
            </a:endParaRPr>
          </a:p>
          <a:p>
            <a:pPr marL="0" indent="0">
              <a:buNone/>
            </a:pPr>
            <a:endParaRPr lang="en-US" sz="3100" dirty="0">
              <a:solidFill>
                <a:prstClr val="black"/>
              </a:solidFill>
              <a:latin typeface="Lucida Bright" panose="02040602050505020304" pitchFamily="18" charset="0"/>
            </a:endParaRPr>
          </a:p>
          <a:p>
            <a:r>
              <a:rPr lang="en-US" sz="3100" b="1" dirty="0">
                <a:solidFill>
                  <a:prstClr val="black"/>
                </a:solidFill>
                <a:latin typeface="Lucida Bright" panose="02040602050505020304" pitchFamily="18" charset="0"/>
              </a:rPr>
              <a:t>Pavel</a:t>
            </a:r>
            <a:r>
              <a:rPr lang="en-US" sz="3100" dirty="0">
                <a:solidFill>
                  <a:prstClr val="black"/>
                </a:solidFill>
                <a:latin typeface="Lucida Bright" panose="02040602050505020304" pitchFamily="18" charset="0"/>
              </a:rPr>
              <a:t>- A man from the camps who </a:t>
            </a:r>
            <a:r>
              <a:rPr lang="en-US" sz="3100" dirty="0" smtClean="0">
                <a:solidFill>
                  <a:prstClr val="black"/>
                </a:solidFill>
                <a:latin typeface="Lucida Bright" panose="02040602050505020304" pitchFamily="18" charset="0"/>
              </a:rPr>
              <a:t>waits </a:t>
            </a:r>
            <a:r>
              <a:rPr lang="en-US" sz="3100" dirty="0">
                <a:solidFill>
                  <a:prstClr val="black"/>
                </a:solidFill>
                <a:latin typeface="Lucida Bright" panose="02040602050505020304" pitchFamily="18" charset="0"/>
              </a:rPr>
              <a:t>on the family during </a:t>
            </a:r>
            <a:r>
              <a:rPr lang="en-US" sz="3100" dirty="0" smtClean="0">
                <a:solidFill>
                  <a:prstClr val="black"/>
                </a:solidFill>
                <a:latin typeface="Lucida Bright" panose="02040602050505020304" pitchFamily="18" charset="0"/>
              </a:rPr>
              <a:t>dinner</a:t>
            </a:r>
          </a:p>
          <a:p>
            <a:endParaRPr lang="en-US" sz="3100" dirty="0">
              <a:solidFill>
                <a:prstClr val="black"/>
              </a:solidFill>
              <a:latin typeface="Lucida Bright" panose="02040602050505020304" pitchFamily="18" charset="0"/>
            </a:endParaRPr>
          </a:p>
          <a:p>
            <a:endParaRPr lang="en-US" sz="3100" dirty="0">
              <a:solidFill>
                <a:prstClr val="black"/>
              </a:solidFill>
              <a:latin typeface="Lucida Bright" panose="02040602050505020304" pitchFamily="18" charset="0"/>
            </a:endParaRPr>
          </a:p>
          <a:p>
            <a:r>
              <a:rPr lang="en-US" sz="3100" b="1" dirty="0">
                <a:solidFill>
                  <a:prstClr val="black"/>
                </a:solidFill>
                <a:latin typeface="Lucida Bright" panose="02040602050505020304" pitchFamily="18" charset="0"/>
              </a:rPr>
              <a:t>Lieutenant Kotler</a:t>
            </a:r>
            <a:r>
              <a:rPr lang="en-US" sz="3100" dirty="0">
                <a:solidFill>
                  <a:prstClr val="black"/>
                </a:solidFill>
                <a:latin typeface="Lucida Bright" panose="02040602050505020304" pitchFamily="18" charset="0"/>
              </a:rPr>
              <a:t>- A mean soldier who Bruno does not like and Gretel has a crush </a:t>
            </a:r>
            <a:r>
              <a:rPr lang="en-US" sz="3100" dirty="0" smtClean="0">
                <a:solidFill>
                  <a:prstClr val="black"/>
                </a:solidFill>
                <a:latin typeface="Lucida Bright" panose="02040602050505020304" pitchFamily="18" charset="0"/>
              </a:rPr>
              <a:t>on</a:t>
            </a:r>
          </a:p>
          <a:p>
            <a:endParaRPr lang="en-US" sz="3100" dirty="0">
              <a:solidFill>
                <a:prstClr val="black"/>
              </a:solidFill>
              <a:latin typeface="Lucida Bright" panose="02040602050505020304" pitchFamily="18" charset="0"/>
            </a:endParaRPr>
          </a:p>
          <a:p>
            <a:endParaRPr lang="en-US" sz="3100" dirty="0">
              <a:solidFill>
                <a:prstClr val="black"/>
              </a:solidFill>
              <a:latin typeface="Lucida Bright" panose="02040602050505020304" pitchFamily="18" charset="0"/>
            </a:endParaRPr>
          </a:p>
          <a:p>
            <a:r>
              <a:rPr lang="en-US" sz="3100" b="1" dirty="0">
                <a:solidFill>
                  <a:prstClr val="black"/>
                </a:solidFill>
                <a:latin typeface="Lucida Bright" panose="02040602050505020304" pitchFamily="18" charset="0"/>
              </a:rPr>
              <a:t>Herr Liszt</a:t>
            </a:r>
            <a:r>
              <a:rPr lang="en-US" sz="3100" dirty="0">
                <a:solidFill>
                  <a:prstClr val="black"/>
                </a:solidFill>
                <a:latin typeface="Lucida Bright" panose="02040602050505020304" pitchFamily="18" charset="0"/>
              </a:rPr>
              <a:t>- The family teacher for Bruno and Gretel</a:t>
            </a:r>
          </a:p>
          <a:p>
            <a:endParaRPr lang="en-US" dirty="0"/>
          </a:p>
        </p:txBody>
      </p:sp>
      <p:pic>
        <p:nvPicPr>
          <p:cNvPr id="3074" name="Picture 2" descr="http://jyothsnay.files.wordpress.com/2009/03/theboyinthestripedpajamas-3.jpg?w=25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497" y="43296"/>
            <a:ext cx="1566903" cy="18149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1394114"/>
            <a:ext cx="11811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2.wikia.nocookie.net/__cb20100907225204/boyinthestripedpajamas/images/7/70/Fro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821" y="3810000"/>
            <a:ext cx="2105889" cy="15794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ile:Pabe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185" y="2355272"/>
            <a:ext cx="2365303" cy="13785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fbcdn-sphotos-a-a.akamaihd.net/hphotos-ak-xpa1/v/t1.0-9/s526x296/10329122_684816734908132_8930709134037122441_n.png?oh=4ea86df75770441a5aeb7f867574e583&amp;oe=544D967B&amp;__gda__=1413927837_b263cd030d892a44ec32ddd5c05d66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488" y="5441426"/>
            <a:ext cx="2573126" cy="134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657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Bright" panose="02040602050505020304" pitchFamily="18" charset="0"/>
              </a:rPr>
              <a:t>Chapter 14: Bruno Tells A Perfectly Reasonable Lie</a:t>
            </a:r>
            <a:endParaRPr lang="en-US" dirty="0">
              <a:latin typeface="Lucida Bright" panose="02040602050505020304" pitchFamily="18" charset="0"/>
            </a:endParaRPr>
          </a:p>
        </p:txBody>
      </p:sp>
      <p:sp>
        <p:nvSpPr>
          <p:cNvPr id="3" name="Content Placeholder 2"/>
          <p:cNvSpPr>
            <a:spLocks noGrp="1"/>
          </p:cNvSpPr>
          <p:nvPr>
            <p:ph idx="1"/>
          </p:nvPr>
        </p:nvSpPr>
        <p:spPr>
          <a:xfrm>
            <a:off x="0" y="2819400"/>
            <a:ext cx="9144000" cy="4525963"/>
          </a:xfrm>
        </p:spPr>
        <p:txBody>
          <a:bodyPr/>
          <a:lstStyle/>
          <a:p>
            <a:pPr marL="0" indent="0">
              <a:lnSpc>
                <a:spcPct val="200000"/>
              </a:lnSpc>
              <a:buNone/>
            </a:pPr>
            <a:r>
              <a:rPr lang="en-US" dirty="0"/>
              <a:t>	</a:t>
            </a:r>
            <a:r>
              <a:rPr lang="en-US" sz="2500" dirty="0" smtClean="0">
                <a:latin typeface="Lucida Bright" panose="02040602050505020304" pitchFamily="18" charset="0"/>
              </a:rPr>
              <a:t>For the next few days, Bruno goes to see Shmuel like usual.  On a very rainy day, he could not go out in the field so he went to Gretel’s room.  He accidentally tells her he missed seeing Shmuel and Gretel wonders who Shmuel is.</a:t>
            </a:r>
            <a:endParaRPr lang="en-US" dirty="0"/>
          </a:p>
        </p:txBody>
      </p:sp>
      <p:pic>
        <p:nvPicPr>
          <p:cNvPr id="30722" name="Picture 2" descr="C:\Users\Lindsey\AppData\Local\Microsoft\Windows\INetCache\IE\1YS5U22M\MC90043825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447801"/>
            <a:ext cx="2743200" cy="181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429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600"/>
            <a:ext cx="9144000" cy="3352800"/>
          </a:xfrm>
        </p:spPr>
        <p:txBody>
          <a:bodyPr>
            <a:normAutofit/>
          </a:bodyPr>
          <a:lstStyle/>
          <a:p>
            <a:pPr marL="0" indent="0">
              <a:lnSpc>
                <a:spcPct val="200000"/>
              </a:lnSpc>
              <a:buNone/>
            </a:pPr>
            <a:r>
              <a:rPr lang="en-US" sz="2500" dirty="0" smtClean="0">
                <a:latin typeface="Lucida Bright" panose="02040602050505020304" pitchFamily="18" charset="0"/>
              </a:rPr>
              <a:t>	To keep his friend a secret, Bruno lies and tells Gretel Shmuel is an imaginary friend.  This makes Gretel laugh, but Bruno tells her about all of their talks.  He missed going to see Shmuel that day.</a:t>
            </a:r>
            <a:endParaRPr lang="en-US" sz="2500" dirty="0">
              <a:latin typeface="Lucida Bright" panose="02040602050505020304" pitchFamily="18" charset="0"/>
            </a:endParaRPr>
          </a:p>
        </p:txBody>
      </p:sp>
      <p:pic>
        <p:nvPicPr>
          <p:cNvPr id="31746" name="Picture 2" descr="http://aminaalhalawani98.files.wordpress.com/2012/06/12469_1_12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599"/>
            <a:ext cx="28575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32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US" dirty="0" smtClean="0">
                <a:latin typeface="Lucida Bright" panose="02040602050505020304" pitchFamily="18" charset="0"/>
              </a:rPr>
              <a:t>Chapter 15: Something He Shouldn't Have Done</a:t>
            </a:r>
            <a:endParaRPr lang="en-US" dirty="0">
              <a:latin typeface="Lucida Bright" panose="02040602050505020304" pitchFamily="18" charset="0"/>
            </a:endParaRPr>
          </a:p>
        </p:txBody>
      </p:sp>
      <p:sp>
        <p:nvSpPr>
          <p:cNvPr id="3" name="Content Placeholder 2"/>
          <p:cNvSpPr>
            <a:spLocks noGrp="1"/>
          </p:cNvSpPr>
          <p:nvPr>
            <p:ph idx="1"/>
          </p:nvPr>
        </p:nvSpPr>
        <p:spPr>
          <a:xfrm>
            <a:off x="0" y="3779837"/>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One day when Bruno walks into the kitchen, he found Shmuel in there polishing the glasses for Father’s birthday!  He gives Shmuel food and he eats it very quick because Shmuel is afraid he would get in trouble.  </a:t>
            </a:r>
            <a:endParaRPr lang="en-US" sz="2500" dirty="0">
              <a:latin typeface="Lucida Bright" panose="02040602050505020304" pitchFamily="18" charset="0"/>
            </a:endParaRPr>
          </a:p>
        </p:txBody>
      </p:sp>
      <p:pic>
        <p:nvPicPr>
          <p:cNvPr id="32773" name="Picture 5" descr="http://img.ehowcdn.com/default/ehow/images/a06/qd/c4/remove-cloudiness-drinking-glasses-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34421"/>
            <a:ext cx="2895600" cy="1932677"/>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0815" b="10815"/>
          <a:stretch/>
        </p:blipFill>
        <p:spPr bwMode="auto">
          <a:xfrm>
            <a:off x="1051254" y="1534421"/>
            <a:ext cx="3082596" cy="193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4819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839200" cy="4525963"/>
          </a:xfrm>
        </p:spPr>
        <p:txBody>
          <a:bodyPr>
            <a:normAutofit/>
          </a:bodyPr>
          <a:lstStyle/>
          <a:p>
            <a:pPr marL="0" indent="0">
              <a:lnSpc>
                <a:spcPct val="200000"/>
              </a:lnSpc>
              <a:buNone/>
            </a:pPr>
            <a:r>
              <a:rPr lang="en-US" sz="2500" dirty="0" smtClean="0">
                <a:latin typeface="Lucida Bright" panose="02040602050505020304" pitchFamily="18" charset="0"/>
              </a:rPr>
              <a:t>	Lieutenant Kotler comes in and sees the boys talking.  He notices Shmuel has eaten.  Shmuel says he got it from his friend and points to Bruno.  Bruno says that he did not give the food to him because he was too scared to get in trouble himself.</a:t>
            </a:r>
            <a:endParaRPr lang="en-US" sz="2500" dirty="0">
              <a:latin typeface="Lucida Bright" panose="02040602050505020304" pitchFamily="18" charset="0"/>
            </a:endParaRPr>
          </a:p>
        </p:txBody>
      </p:sp>
      <p:pic>
        <p:nvPicPr>
          <p:cNvPr id="34818" name="Picture 2" descr="http://pmd205465tn.download.theplatform.com.edgesuite.net/Miramax/319/634/9yMnBrYTqbK6rBar1Q1vYpNw3uEYpb2f_640x360_54021699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1028"/>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21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5" y="3095843"/>
            <a:ext cx="9144000" cy="6200557"/>
          </a:xfrm>
        </p:spPr>
        <p:txBody>
          <a:bodyPr>
            <a:normAutofit/>
          </a:bodyPr>
          <a:lstStyle/>
          <a:p>
            <a:pPr marL="0" lvl="0" indent="0">
              <a:lnSpc>
                <a:spcPct val="200000"/>
              </a:lnSpc>
              <a:buNone/>
            </a:pPr>
            <a:r>
              <a:rPr lang="en-US" sz="2500" dirty="0" smtClean="0">
                <a:solidFill>
                  <a:prstClr val="black"/>
                </a:solidFill>
                <a:latin typeface="Lucida Bright" panose="02040602050505020304" pitchFamily="18" charset="0"/>
              </a:rPr>
              <a:t>	Bruno feels terrible for what he did.  Next time he saw Shmuel at the fence, he tells him he is sorry for being a bad friend.  Shmuel holds out his hand so he can hold Bruno’s and they shake hands.  Bruno knows Shmuel has forgiven him.  </a:t>
            </a:r>
            <a:endParaRPr lang="en-US" sz="2500" dirty="0">
              <a:solidFill>
                <a:prstClr val="black"/>
              </a:solidFill>
              <a:latin typeface="Lucida Bright" panose="02040602050505020304" pitchFamily="18" charset="0"/>
            </a:endParaRPr>
          </a:p>
        </p:txBody>
      </p:sp>
      <p:pic>
        <p:nvPicPr>
          <p:cNvPr id="33794" name="Picture 2" descr="https://encrypted-tbn3.gstatic.com/images?q=tbn:ANd9GcS-eq-kbs5u1QGVGp-44wE69I3aTXNBVti16c8b1vihCEkkal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145" y="381000"/>
            <a:ext cx="5724645" cy="277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850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Bright" panose="02040602050505020304" pitchFamily="18" charset="0"/>
              </a:rPr>
              <a:t>Chapter 16: The Haircut</a:t>
            </a:r>
            <a:endParaRPr lang="en-US" dirty="0">
              <a:latin typeface="Lucida Bright" panose="02040602050505020304" pitchFamily="18" charset="0"/>
            </a:endParaRPr>
          </a:p>
        </p:txBody>
      </p:sp>
      <p:sp>
        <p:nvSpPr>
          <p:cNvPr id="3" name="Content Placeholder 2"/>
          <p:cNvSpPr>
            <a:spLocks noGrp="1"/>
          </p:cNvSpPr>
          <p:nvPr>
            <p:ph idx="1"/>
          </p:nvPr>
        </p:nvSpPr>
        <p:spPr>
          <a:xfrm>
            <a:off x="159327" y="3551237"/>
            <a:ext cx="8991600" cy="4525963"/>
          </a:xfrm>
        </p:spPr>
        <p:txBody>
          <a:bodyPr>
            <a:normAutofit/>
          </a:bodyPr>
          <a:lstStyle/>
          <a:p>
            <a:pPr marL="0" indent="0">
              <a:lnSpc>
                <a:spcPct val="200000"/>
              </a:lnSpc>
              <a:buNone/>
            </a:pPr>
            <a:r>
              <a:rPr lang="en-US" sz="2500" dirty="0" smtClean="0">
                <a:latin typeface="Lucida Bright" panose="02040602050505020304" pitchFamily="18" charset="0"/>
              </a:rPr>
              <a:t>	The family gets news that grandmother has died, so they go back to Berlin for the funeral.  Lieutenant Kotler has been moved to another camp and Gretel is upset because she liked spending time with him.</a:t>
            </a:r>
            <a:endParaRPr lang="en-US" sz="2500" dirty="0">
              <a:latin typeface="Lucida Bright" panose="02040602050505020304" pitchFamily="18" charset="0"/>
            </a:endParaRPr>
          </a:p>
        </p:txBody>
      </p:sp>
      <p:pic>
        <p:nvPicPr>
          <p:cNvPr id="35842" name="Picture 2" descr="C:\Users\Lindsey\AppData\Local\Microsoft\Windows\INetCache\IE\YQ32NTAI\MC9001495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473" y="1219200"/>
            <a:ext cx="153092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Lindsey\AppData\Local\Microsoft\Windows\INetCache\IE\5WE0XQYA\MC9003329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542156"/>
            <a:ext cx="2209800" cy="148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117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8991600" cy="4648200"/>
          </a:xfrm>
        </p:spPr>
        <p:txBody>
          <a:bodyPr>
            <a:normAutofit lnSpcReduction="10000"/>
          </a:bodyPr>
          <a:lstStyle/>
          <a:p>
            <a:pPr marL="0" indent="0">
              <a:lnSpc>
                <a:spcPct val="200000"/>
              </a:lnSpc>
              <a:buNone/>
            </a:pPr>
            <a:r>
              <a:rPr lang="en-US" sz="2500" dirty="0" smtClean="0">
                <a:latin typeface="Lucida Bright" panose="02040602050505020304" pitchFamily="18" charset="0"/>
              </a:rPr>
              <a:t>	Bruno decides to go to Gretel’s room to talk to her.  He asks her about the fence again.   She tells him those people are Jews and that they do not like them.  While they are talking she finds an egg in her hair.  Gretel and Bruno find out they have lice.  So, Bruno has to get his head shaved.</a:t>
            </a:r>
            <a:endParaRPr lang="en-US" sz="2500" dirty="0">
              <a:latin typeface="Lucida Bright" panose="02040602050505020304" pitchFamily="18" charset="0"/>
            </a:endParaRPr>
          </a:p>
        </p:txBody>
      </p:sp>
      <p:pic>
        <p:nvPicPr>
          <p:cNvPr id="36866" name="Picture 2" descr="C:\Users\Lindsey\AppData\Local\Microsoft\Windows\INetCache\IE\1YS5U22M\MC9004136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9983" y="304800"/>
            <a:ext cx="2057399" cy="2179659"/>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Lindsey\AppData\Local\Microsoft\Windows\INetCache\IE\986KHJSR\MC9004319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04800"/>
            <a:ext cx="2025650" cy="214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026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latin typeface="Lucida Bright" panose="02040602050505020304" pitchFamily="18" charset="0"/>
              </a:rPr>
              <a:t>Chapter 17: Mother Gets Her Own Way</a:t>
            </a:r>
            <a:endParaRPr lang="en-US" dirty="0">
              <a:latin typeface="Lucida Bright" panose="02040602050505020304" pitchFamily="18" charset="0"/>
            </a:endParaRPr>
          </a:p>
        </p:txBody>
      </p:sp>
      <p:sp>
        <p:nvSpPr>
          <p:cNvPr id="3" name="Content Placeholder 2"/>
          <p:cNvSpPr>
            <a:spLocks noGrp="1"/>
          </p:cNvSpPr>
          <p:nvPr>
            <p:ph idx="1"/>
          </p:nvPr>
        </p:nvSpPr>
        <p:spPr>
          <a:xfrm>
            <a:off x="0" y="3124200"/>
            <a:ext cx="9144000" cy="4038600"/>
          </a:xfrm>
        </p:spPr>
        <p:txBody>
          <a:bodyPr>
            <a:normAutofit/>
          </a:bodyPr>
          <a:lstStyle/>
          <a:p>
            <a:pPr marL="0" indent="0">
              <a:lnSpc>
                <a:spcPct val="200000"/>
              </a:lnSpc>
              <a:buNone/>
            </a:pPr>
            <a:r>
              <a:rPr lang="en-US" sz="2500" dirty="0" smtClean="0">
                <a:latin typeface="Lucida Bright" panose="02040602050505020304" pitchFamily="18" charset="0"/>
              </a:rPr>
              <a:t>	One day, Bruno overhears his parents talking about going back home.  Then, Father has him and Gretel come into his office so they can talk about it.  He asks them if they were happy at Out-With or if they want to go back home.</a:t>
            </a:r>
            <a:endParaRPr lang="en-US" sz="2500" dirty="0">
              <a:latin typeface="Lucida Bright" panose="02040602050505020304" pitchFamily="18" charset="0"/>
            </a:endParaRPr>
          </a:p>
        </p:txBody>
      </p:sp>
      <p:pic>
        <p:nvPicPr>
          <p:cNvPr id="37891" name="Picture 3" descr="C:\Users\Lindsey\AppData\Local\Microsoft\Windows\INetCache\IE\1YS5U22M\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524000"/>
            <a:ext cx="1625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898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8400"/>
            <a:ext cx="9067800" cy="4525963"/>
          </a:xfrm>
        </p:spPr>
        <p:txBody>
          <a:bodyPr>
            <a:normAutofit lnSpcReduction="10000"/>
          </a:bodyPr>
          <a:lstStyle/>
          <a:p>
            <a:pPr marL="0" indent="0">
              <a:lnSpc>
                <a:spcPct val="200000"/>
              </a:lnSpc>
              <a:buNone/>
            </a:pPr>
            <a:r>
              <a:rPr lang="en-US" sz="2500" dirty="0" smtClean="0">
                <a:latin typeface="Lucida Bright" panose="02040602050505020304" pitchFamily="18" charset="0"/>
              </a:rPr>
              <a:t>	Father does not see Out-With as a place for children anymore.  Bruno says there are so many on the other side of the fence though.  Father sees that he has been here for too long.  Bruno is starting to see things he should not.  Father makes the decision for them to go home to Berlin with Mother.</a:t>
            </a:r>
            <a:endParaRPr lang="en-US" sz="2500" dirty="0">
              <a:latin typeface="Lucida Bright" panose="02040602050505020304" pitchFamily="18" charset="0"/>
            </a:endParaRP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16764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3038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Bright" panose="02040602050505020304" pitchFamily="18" charset="0"/>
              </a:rPr>
              <a:t>Chapter 18: Thinking Up The Final Adventure</a:t>
            </a:r>
            <a:endParaRPr lang="en-US" dirty="0">
              <a:latin typeface="Lucida Bright" panose="02040602050505020304" pitchFamily="18" charset="0"/>
            </a:endParaRPr>
          </a:p>
        </p:txBody>
      </p:sp>
      <p:sp>
        <p:nvSpPr>
          <p:cNvPr id="3" name="Content Placeholder 2"/>
          <p:cNvSpPr>
            <a:spLocks noGrp="1"/>
          </p:cNvSpPr>
          <p:nvPr>
            <p:ph idx="1"/>
          </p:nvPr>
        </p:nvSpPr>
        <p:spPr>
          <a:xfrm>
            <a:off x="0" y="3581400"/>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The next day Bruno goes to see Shmuel.  He is upset because he cannot find his Papa.  Then, Bruno tells him he is leaving and this makes him more sad.  Shmuel will not have anyone to talk to anymore.  </a:t>
            </a:r>
            <a:endParaRPr lang="en-US" sz="2500" dirty="0">
              <a:latin typeface="Lucida Bright" panose="02040602050505020304" pitchFamily="18"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09" y="1702872"/>
            <a:ext cx="3505200" cy="189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2793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Lucida Bright" panose="02040602050505020304" pitchFamily="18" charset="0"/>
              </a:rPr>
              <a:t>Chapter 1: Bruno Makes </a:t>
            </a:r>
            <a:r>
              <a:rPr lang="en-US" dirty="0">
                <a:latin typeface="Lucida Bright" panose="02040602050505020304" pitchFamily="18" charset="0"/>
              </a:rPr>
              <a:t>a</a:t>
            </a:r>
            <a:r>
              <a:rPr lang="en-US" dirty="0" smtClean="0">
                <a:latin typeface="Lucida Bright" panose="02040602050505020304" pitchFamily="18" charset="0"/>
              </a:rPr>
              <a:t> Discovery</a:t>
            </a:r>
            <a:endParaRPr lang="en-US" dirty="0">
              <a:latin typeface="Lucida Bright" panose="02040602050505020304" pitchFamily="18" charset="0"/>
            </a:endParaRPr>
          </a:p>
        </p:txBody>
      </p:sp>
      <p:sp>
        <p:nvSpPr>
          <p:cNvPr id="3" name="Content Placeholder 2"/>
          <p:cNvSpPr>
            <a:spLocks noGrp="1"/>
          </p:cNvSpPr>
          <p:nvPr>
            <p:ph idx="1"/>
          </p:nvPr>
        </p:nvSpPr>
        <p:spPr>
          <a:xfrm>
            <a:off x="0" y="3810000"/>
            <a:ext cx="9144000" cy="3200400"/>
          </a:xfrm>
        </p:spPr>
        <p:txBody>
          <a:bodyPr>
            <a:normAutofit fontScale="77500" lnSpcReduction="20000"/>
          </a:bodyPr>
          <a:lstStyle/>
          <a:p>
            <a:pPr marL="0" indent="0">
              <a:lnSpc>
                <a:spcPct val="200000"/>
              </a:lnSpc>
              <a:buNone/>
            </a:pPr>
            <a:r>
              <a:rPr lang="en-US" dirty="0" smtClean="0">
                <a:latin typeface="Lucida Bright" panose="02040602050505020304" pitchFamily="18" charset="0"/>
              </a:rPr>
              <a:t>	Bruno came home from school to find Maria packing up everything in his room.  He asks Mother what </a:t>
            </a:r>
            <a:r>
              <a:rPr lang="en-US" dirty="0">
                <a:latin typeface="Lucida Bright" panose="02040602050505020304" pitchFamily="18" charset="0"/>
              </a:rPr>
              <a:t>i</a:t>
            </a:r>
            <a:r>
              <a:rPr lang="en-US" dirty="0" smtClean="0">
                <a:latin typeface="Lucida Bright" panose="02040602050505020304" pitchFamily="18" charset="0"/>
              </a:rPr>
              <a:t>s going on and she tells him they all must leave his house in Berlin and move to another one far away.  </a:t>
            </a:r>
            <a:endParaRPr lang="en-US" dirty="0">
              <a:latin typeface="Lucida Bright" panose="02040602050505020304" pitchFamily="18" charset="0"/>
            </a:endParaRPr>
          </a:p>
        </p:txBody>
      </p:sp>
      <p:pic>
        <p:nvPicPr>
          <p:cNvPr id="5122" name="Picture 2" descr="C:\Users\Lindsey\AppData\Local\Microsoft\Windows\INetCache\IE\5WE0XQYA\MC9003834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09" y="1524000"/>
            <a:ext cx="2816115" cy="20194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edia.web.britannica.com/eb-media/03/64803-004-E4A284BF.gif"/>
          <p:cNvPicPr>
            <a:picLocks noChangeAspect="1" noChangeArrowheads="1"/>
          </p:cNvPicPr>
          <p:nvPr/>
        </p:nvPicPr>
        <p:blipFill rotWithShape="1">
          <a:blip r:embed="rId3">
            <a:extLst>
              <a:ext uri="{28A0092B-C50C-407E-A947-70E740481C1C}">
                <a14:useLocalDpi xmlns:a14="http://schemas.microsoft.com/office/drawing/2010/main" val="0"/>
              </a:ext>
            </a:extLst>
          </a:blip>
          <a:srcRect l="29637" t="19061" r="24348" b="24682"/>
          <a:stretch/>
        </p:blipFill>
        <p:spPr bwMode="auto">
          <a:xfrm>
            <a:off x="6400800" y="1104748"/>
            <a:ext cx="1981820" cy="255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122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65437"/>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Bruno says he would still like to climb under the fence to explore.  The boys think of a plan where Shmuel will get Bruno a pair of striped pajamas to wear.  This way, Bruno will look just like Shmuel.  Then they can go exploring together one last time to look for Papa.</a:t>
            </a:r>
            <a:endParaRPr lang="en-US" sz="2500" dirty="0">
              <a:latin typeface="Lucida Bright" panose="02040602050505020304" pitchFamily="18" charset="0"/>
            </a:endParaRPr>
          </a:p>
        </p:txBody>
      </p:sp>
      <p:pic>
        <p:nvPicPr>
          <p:cNvPr id="40964" name="Picture 4" descr="https://readingellie.files.wordpress.com/2013/12/stripedpyjama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31" b="9520"/>
          <a:stretch/>
        </p:blipFill>
        <p:spPr bwMode="auto">
          <a:xfrm>
            <a:off x="3429000" y="76200"/>
            <a:ext cx="2667000" cy="25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714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525000" cy="1417638"/>
          </a:xfrm>
        </p:spPr>
        <p:txBody>
          <a:bodyPr>
            <a:noAutofit/>
          </a:bodyPr>
          <a:lstStyle/>
          <a:p>
            <a:r>
              <a:rPr lang="en-US" sz="3500" dirty="0" smtClean="0">
                <a:latin typeface="Lucida Bright" panose="02040602050505020304" pitchFamily="18" charset="0"/>
              </a:rPr>
              <a:t>Chapter 19: What Happened The Next Day</a:t>
            </a:r>
            <a:endParaRPr lang="en-US" sz="3500" dirty="0">
              <a:latin typeface="Lucida Bright" panose="02040602050505020304" pitchFamily="18" charset="0"/>
            </a:endParaRPr>
          </a:p>
        </p:txBody>
      </p:sp>
      <p:sp>
        <p:nvSpPr>
          <p:cNvPr id="3" name="Content Placeholder 2"/>
          <p:cNvSpPr>
            <a:spLocks noGrp="1"/>
          </p:cNvSpPr>
          <p:nvPr>
            <p:ph idx="1"/>
          </p:nvPr>
        </p:nvSpPr>
        <p:spPr>
          <a:xfrm>
            <a:off x="0" y="2514600"/>
            <a:ext cx="9144000" cy="4525963"/>
          </a:xfrm>
        </p:spPr>
        <p:txBody>
          <a:bodyPr>
            <a:normAutofit lnSpcReduction="10000"/>
          </a:bodyPr>
          <a:lstStyle/>
          <a:p>
            <a:pPr marL="0" indent="0">
              <a:lnSpc>
                <a:spcPct val="200000"/>
              </a:lnSpc>
              <a:buNone/>
            </a:pPr>
            <a:r>
              <a:rPr lang="en-US" sz="2500" dirty="0" smtClean="0">
                <a:latin typeface="Lucida Bright" panose="02040602050505020304" pitchFamily="18" charset="0"/>
              </a:rPr>
              <a:t>	The next day Shmuel is waiting at the fence with the striped pajamas.  When Bruno gets inside the camp, everyone is sad and getting yelled at by the soldiers.  He wants to go home because he thought it would be nicer.  He promised Shmuel he would help him find his Papa though, so he stays. </a:t>
            </a:r>
            <a:endParaRPr lang="en-US" sz="2500" dirty="0">
              <a:latin typeface="Lucida Bright" panose="02040602050505020304" pitchFamily="18" charset="0"/>
            </a:endParaRPr>
          </a:p>
        </p:txBody>
      </p:sp>
      <p:pic>
        <p:nvPicPr>
          <p:cNvPr id="41986" name="Picture 2" descr="http://84d1f3.medialib.glogster.com/media/98/985374792a32a7420fba8bf7e467078407e457a1c13929f4ed537a1cefc563fb/shmuel-and-bru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81171"/>
            <a:ext cx="3733800" cy="196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214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0"/>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Just as Bruno asks to walk home, the soldiers blow the whistles and it starts to rain very hard.  All of the people around are ordered to march into a room.  Bruno tells Shmuel he is sorry for not being able to find his Papa.</a:t>
            </a:r>
            <a:endParaRPr lang="en-US" sz="2500" dirty="0">
              <a:latin typeface="Lucida Bright" panose="02040602050505020304" pitchFamily="18"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421105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435" b="13435"/>
          <a:stretch/>
        </p:blipFill>
        <p:spPr bwMode="auto">
          <a:xfrm>
            <a:off x="4953000" y="1066800"/>
            <a:ext cx="3814210" cy="209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0538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2637"/>
            <a:ext cx="9144000" cy="4525963"/>
          </a:xfrm>
        </p:spPr>
        <p:txBody>
          <a:bodyPr>
            <a:normAutofit/>
          </a:bodyPr>
          <a:lstStyle/>
          <a:p>
            <a:pPr marL="0" indent="0">
              <a:lnSpc>
                <a:spcPct val="200000"/>
              </a:lnSpc>
              <a:buNone/>
            </a:pPr>
            <a:r>
              <a:rPr lang="en-US" sz="2500" dirty="0" smtClean="0">
                <a:latin typeface="Lucida Bright" panose="02040602050505020304" pitchFamily="18" charset="0"/>
              </a:rPr>
              <a:t>	Bruno takes Shmuel’s hand and tells him that he is his best friend.  Right after, the door to the room closes and all of the other marchers gasp.  The room goes dark and Bruno and Shmuel hold each other close.</a:t>
            </a:r>
            <a:endParaRPr lang="en-US" sz="2500" dirty="0">
              <a:latin typeface="Lucida Bright" panose="02040602050505020304" pitchFamily="18"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14773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8744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latin typeface="Lucida Bright" panose="02040602050505020304" pitchFamily="18" charset="0"/>
              </a:rPr>
              <a:t>Chapter 20: The Last Chapter</a:t>
            </a:r>
            <a:endParaRPr lang="en-US" dirty="0">
              <a:latin typeface="Lucida Bright" panose="02040602050505020304" pitchFamily="18" charset="0"/>
            </a:endParaRPr>
          </a:p>
        </p:txBody>
      </p:sp>
      <p:sp>
        <p:nvSpPr>
          <p:cNvPr id="3" name="Content Placeholder 2"/>
          <p:cNvSpPr>
            <a:spLocks noGrp="1"/>
          </p:cNvSpPr>
          <p:nvPr>
            <p:ph idx="1"/>
          </p:nvPr>
        </p:nvSpPr>
        <p:spPr>
          <a:xfrm>
            <a:off x="0" y="1447800"/>
            <a:ext cx="9144000" cy="5211763"/>
          </a:xfrm>
        </p:spPr>
        <p:txBody>
          <a:bodyPr>
            <a:normAutofit/>
          </a:bodyPr>
          <a:lstStyle/>
          <a:p>
            <a:pPr marL="0" indent="0">
              <a:lnSpc>
                <a:spcPct val="200000"/>
              </a:lnSpc>
              <a:buNone/>
            </a:pPr>
            <a:r>
              <a:rPr lang="en-US" sz="2500" dirty="0" smtClean="0">
                <a:latin typeface="Lucida Bright" panose="02040602050505020304" pitchFamily="18" charset="0"/>
              </a:rPr>
              <a:t>	After that day, no one could find Bruno anywhere.  His family was so sad, they cried every day.  The soldiers went out to look everywhere for him.  His clothes were found by the fence where he left them.  Father realized Bruno snuck under the fence and was killed in the camp.  </a:t>
            </a:r>
            <a:endParaRPr lang="en-US" sz="2500" dirty="0">
              <a:latin typeface="Lucida Bright" panose="02040602050505020304" pitchFamily="18" charset="0"/>
            </a:endParaRPr>
          </a:p>
        </p:txBody>
      </p:sp>
    </p:spTree>
    <p:extLst>
      <p:ext uri="{BB962C8B-B14F-4D97-AF65-F5344CB8AC3E}">
        <p14:creationId xmlns:p14="http://schemas.microsoft.com/office/powerpoint/2010/main" val="29865374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8000" dirty="0" smtClean="0">
                <a:latin typeface="Lucida Bright" panose="02040602050505020304" pitchFamily="18" charset="0"/>
              </a:rPr>
              <a:t>Themes</a:t>
            </a:r>
            <a:endParaRPr lang="en-US" sz="8000" dirty="0">
              <a:latin typeface="Lucida Bright" panose="02040602050505020304" pitchFamily="18" charset="0"/>
            </a:endParaRPr>
          </a:p>
        </p:txBody>
      </p:sp>
      <p:sp>
        <p:nvSpPr>
          <p:cNvPr id="3" name="Content Placeholder 2"/>
          <p:cNvSpPr>
            <a:spLocks noGrp="1"/>
          </p:cNvSpPr>
          <p:nvPr>
            <p:ph idx="1"/>
          </p:nvPr>
        </p:nvSpPr>
        <p:spPr>
          <a:xfrm>
            <a:off x="533400" y="1341437"/>
            <a:ext cx="8229600" cy="5897563"/>
          </a:xfrm>
        </p:spPr>
        <p:txBody>
          <a:bodyPr>
            <a:normAutofit/>
          </a:bodyPr>
          <a:lstStyle/>
          <a:p>
            <a:pPr marL="514350" indent="-514350" algn="ctr">
              <a:buFont typeface="+mj-lt"/>
              <a:buAutoNum type="arabicPeriod"/>
            </a:pPr>
            <a:r>
              <a:rPr lang="en-US" sz="4600" b="1" dirty="0" smtClean="0">
                <a:latin typeface="Lucida Bright" panose="02040602050505020304" pitchFamily="18" charset="0"/>
              </a:rPr>
              <a:t>Friendship</a:t>
            </a:r>
          </a:p>
          <a:p>
            <a:pPr marL="0" indent="0" algn="ctr">
              <a:lnSpc>
                <a:spcPct val="200000"/>
              </a:lnSpc>
              <a:buNone/>
            </a:pPr>
            <a:r>
              <a:rPr lang="en-US" sz="2000" dirty="0" smtClean="0">
                <a:latin typeface="Lucida Bright" panose="02040602050505020304" pitchFamily="18" charset="0"/>
              </a:rPr>
              <a:t>	</a:t>
            </a:r>
            <a:r>
              <a:rPr lang="en-US" sz="2600" dirty="0" smtClean="0">
                <a:latin typeface="Lucida Bright" panose="02040602050505020304" pitchFamily="18" charset="0"/>
              </a:rPr>
              <a:t>Bruno and Shmuel wanted a friendship even though they lived in completely different worlds.  They kept it a secret so no one would find out.  They cared for each other.  It shows how important it is to have friendship during childhood.  </a:t>
            </a:r>
          </a:p>
        </p:txBody>
      </p:sp>
    </p:spTree>
    <p:extLst>
      <p:ext uri="{BB962C8B-B14F-4D97-AF65-F5344CB8AC3E}">
        <p14:creationId xmlns:p14="http://schemas.microsoft.com/office/powerpoint/2010/main" val="31610369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7239000"/>
          </a:xfrm>
        </p:spPr>
        <p:txBody>
          <a:bodyPr>
            <a:normAutofit/>
          </a:bodyPr>
          <a:lstStyle/>
          <a:p>
            <a:pPr marL="0" indent="0" algn="ctr">
              <a:buNone/>
            </a:pPr>
            <a:endParaRPr lang="en-US" b="1" dirty="0" smtClean="0">
              <a:latin typeface="Lucida Bright" panose="02040602050505020304" pitchFamily="18" charset="0"/>
            </a:endParaRPr>
          </a:p>
          <a:p>
            <a:pPr marL="0" indent="0" algn="ctr">
              <a:buNone/>
            </a:pPr>
            <a:r>
              <a:rPr lang="en-US" sz="4600" b="1" dirty="0" smtClean="0">
                <a:latin typeface="Lucida Bright" panose="02040602050505020304" pitchFamily="18" charset="0"/>
              </a:rPr>
              <a:t>2. Innocence of Childhood</a:t>
            </a:r>
            <a:endParaRPr lang="en-US" sz="4600" dirty="0" smtClean="0">
              <a:latin typeface="Lucida Bright" panose="02040602050505020304" pitchFamily="18" charset="0"/>
            </a:endParaRPr>
          </a:p>
          <a:p>
            <a:pPr marL="0" indent="0">
              <a:lnSpc>
                <a:spcPct val="200000"/>
              </a:lnSpc>
              <a:buNone/>
            </a:pPr>
            <a:r>
              <a:rPr lang="en-US" sz="2000" dirty="0">
                <a:latin typeface="Lucida Bright" panose="02040602050505020304" pitchFamily="18" charset="0"/>
              </a:rPr>
              <a:t>	</a:t>
            </a:r>
            <a:r>
              <a:rPr lang="en-US" sz="2800" dirty="0" smtClean="0">
                <a:latin typeface="Lucida Bright" panose="02040602050505020304" pitchFamily="18" charset="0"/>
              </a:rPr>
              <a:t>Bruno was too young to understand what was really going on in the camps.  Shmuel was too young to realize how terrible he was being treated.  Children should not be taken advantage of and lied to just because they are younger.  </a:t>
            </a:r>
          </a:p>
        </p:txBody>
      </p:sp>
    </p:spTree>
    <p:extLst>
      <p:ext uri="{BB962C8B-B14F-4D97-AF65-F5344CB8AC3E}">
        <p14:creationId xmlns:p14="http://schemas.microsoft.com/office/powerpoint/2010/main" val="20364495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437"/>
            <a:ext cx="8229600" cy="6202363"/>
          </a:xfrm>
        </p:spPr>
        <p:txBody>
          <a:bodyPr>
            <a:normAutofit fontScale="85000" lnSpcReduction="10000"/>
          </a:bodyPr>
          <a:lstStyle/>
          <a:p>
            <a:pPr marL="0" indent="0" algn="ctr">
              <a:buNone/>
            </a:pPr>
            <a:r>
              <a:rPr lang="en-US" sz="5400" b="1" dirty="0" smtClean="0">
                <a:latin typeface="Lucida Bright" panose="02040602050505020304" pitchFamily="18" charset="0"/>
              </a:rPr>
              <a:t>3. Inequality</a:t>
            </a:r>
          </a:p>
          <a:p>
            <a:pPr marL="0" indent="0" algn="ctr">
              <a:buNone/>
            </a:pPr>
            <a:endParaRPr lang="en-US" b="1" dirty="0" smtClean="0">
              <a:latin typeface="Lucida Bright" panose="02040602050505020304" pitchFamily="18" charset="0"/>
            </a:endParaRPr>
          </a:p>
          <a:p>
            <a:pPr marL="0" indent="0">
              <a:lnSpc>
                <a:spcPct val="200000"/>
              </a:lnSpc>
              <a:buNone/>
            </a:pPr>
            <a:r>
              <a:rPr lang="en-US" sz="2000" dirty="0">
                <a:latin typeface="Lucida Bright" panose="02040602050505020304" pitchFamily="18" charset="0"/>
              </a:rPr>
              <a:t>	</a:t>
            </a:r>
            <a:r>
              <a:rPr lang="en-US" sz="3300" dirty="0" smtClean="0">
                <a:latin typeface="Lucida Bright" panose="02040602050505020304" pitchFamily="18" charset="0"/>
              </a:rPr>
              <a:t>The characters were all not treated the same or fairly.  Some were lied to, like Bruno.  Some were physically hurt, like Shmuel and the others in the camp.  It sent the reader the message that you should treat others the way you want to be treated.</a:t>
            </a:r>
            <a:endParaRPr lang="en-US" sz="3300" dirty="0">
              <a:latin typeface="Lucida Bright" panose="02040602050505020304" pitchFamily="18" charset="0"/>
            </a:endParaRPr>
          </a:p>
        </p:txBody>
      </p:sp>
    </p:spTree>
    <p:extLst>
      <p:ext uri="{BB962C8B-B14F-4D97-AF65-F5344CB8AC3E}">
        <p14:creationId xmlns:p14="http://schemas.microsoft.com/office/powerpoint/2010/main" val="2231253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smtClean="0">
                <a:latin typeface="Lucida Bright" panose="02040602050505020304" pitchFamily="18" charset="0"/>
              </a:rPr>
              <a:t>Tactile Objects </a:t>
            </a:r>
            <a:endParaRPr lang="en-US" sz="5400" dirty="0">
              <a:latin typeface="Lucida Bright" panose="02040602050505020304" pitchFamily="18" charset="0"/>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2000" dirty="0" smtClean="0">
                <a:latin typeface="Lucida Bright" panose="02040602050505020304" pitchFamily="18" charset="0"/>
              </a:rPr>
              <a:t>(These are objects or items that can be given to the student while they are reading or after they are done.)</a:t>
            </a:r>
          </a:p>
          <a:p>
            <a:pPr marL="0" indent="0">
              <a:buNone/>
            </a:pPr>
            <a:endParaRPr lang="en-US" sz="2000" dirty="0" smtClean="0">
              <a:latin typeface="Lucida Bright" panose="02040602050505020304" pitchFamily="18" charset="0"/>
            </a:endParaRPr>
          </a:p>
          <a:p>
            <a:pPr marL="0" indent="0">
              <a:buNone/>
            </a:pPr>
            <a:endParaRPr lang="en-US" sz="2000" dirty="0">
              <a:latin typeface="Lucida Bright" panose="02040602050505020304" pitchFamily="18" charset="0"/>
            </a:endParaRPr>
          </a:p>
          <a:p>
            <a:pPr marL="0" indent="0">
              <a:buNone/>
            </a:pPr>
            <a:r>
              <a:rPr lang="en-US" sz="2000" b="1" dirty="0" smtClean="0">
                <a:latin typeface="Lucida Bright" panose="02040602050505020304" pitchFamily="18" charset="0"/>
              </a:rPr>
              <a:t>Striped Pajamas </a:t>
            </a:r>
          </a:p>
          <a:p>
            <a:pPr marL="0" indent="0">
              <a:buNone/>
            </a:pPr>
            <a:r>
              <a:rPr lang="en-US" sz="2000" dirty="0">
                <a:latin typeface="Lucida Bright" panose="02040602050505020304" pitchFamily="18" charset="0"/>
              </a:rPr>
              <a:t>	</a:t>
            </a:r>
            <a:r>
              <a:rPr lang="en-US" sz="2000" dirty="0" smtClean="0">
                <a:latin typeface="Lucida Bright" panose="02040602050505020304" pitchFamily="18" charset="0"/>
              </a:rPr>
              <a:t>		 The teacher can find a pair of pajamas				 that are similar to these so the student	 			can visually see what Shmuel was wearing.</a:t>
            </a:r>
            <a:endParaRPr lang="en-US" sz="2000" dirty="0">
              <a:latin typeface="Lucida Bright" panose="02040602050505020304" pitchFamily="18" charset="0"/>
            </a:endParaRPr>
          </a:p>
          <a:p>
            <a:pPr marL="0" indent="0">
              <a:buNone/>
            </a:pPr>
            <a:endParaRPr lang="en-US" sz="2000" dirty="0" smtClean="0">
              <a:latin typeface="Lucida Bright" panose="02040602050505020304" pitchFamily="18" charset="0"/>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2663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6509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781800"/>
          </a:xfrm>
        </p:spPr>
        <p:txBody>
          <a:bodyPr>
            <a:normAutofit fontScale="92500" lnSpcReduction="10000"/>
          </a:bodyPr>
          <a:lstStyle/>
          <a:p>
            <a:pPr marL="0" indent="0">
              <a:buNone/>
            </a:pPr>
            <a:endParaRPr lang="en-US" sz="2000" dirty="0" smtClean="0">
              <a:latin typeface="Lucida Bright" panose="02040602050505020304" pitchFamily="18" charset="0"/>
            </a:endParaRPr>
          </a:p>
          <a:p>
            <a:pPr marL="0" indent="0">
              <a:buNone/>
            </a:pPr>
            <a:endParaRPr lang="en-US" sz="2000" dirty="0">
              <a:latin typeface="Lucida Bright" panose="02040602050505020304" pitchFamily="18" charset="0"/>
            </a:endParaRPr>
          </a:p>
          <a:p>
            <a:pPr marL="0" indent="0">
              <a:buNone/>
            </a:pPr>
            <a:r>
              <a:rPr lang="en-US" sz="2000" b="1" dirty="0" smtClean="0">
                <a:latin typeface="Lucida Bright" panose="02040602050505020304" pitchFamily="18" charset="0"/>
              </a:rPr>
              <a:t>Armband</a:t>
            </a:r>
          </a:p>
          <a:p>
            <a:pPr marL="0" indent="0">
              <a:buNone/>
            </a:pPr>
            <a:endParaRPr lang="en-US" sz="2000" dirty="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endParaRPr lang="en-US" sz="2000" dirty="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endParaRPr lang="en-US" sz="2000" dirty="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r>
              <a:rPr lang="en-US" sz="2000" dirty="0" smtClean="0">
                <a:latin typeface="Lucida Bright" panose="02040602050505020304" pitchFamily="18" charset="0"/>
              </a:rPr>
              <a:t>Teacher can either try to find an armband, which may be difficult, or recreate a simple one out of fabric.</a:t>
            </a:r>
          </a:p>
          <a:p>
            <a:pPr marL="0" indent="0">
              <a:buNone/>
            </a:pPr>
            <a:endParaRPr lang="en-US" sz="2000" dirty="0">
              <a:latin typeface="Lucida Bright" panose="02040602050505020304" pitchFamily="18" charset="0"/>
            </a:endParaRPr>
          </a:p>
          <a:p>
            <a:pPr marL="0" indent="0">
              <a:buNone/>
            </a:pPr>
            <a:r>
              <a:rPr lang="en-US" sz="2000" b="1" dirty="0" smtClean="0">
                <a:latin typeface="Lucida Bright" panose="02040602050505020304" pitchFamily="18" charset="0"/>
              </a:rPr>
              <a:t>Jewish Star and Nazi Symbol</a:t>
            </a:r>
          </a:p>
          <a:p>
            <a:pPr marL="0" indent="0">
              <a:buNone/>
            </a:pPr>
            <a:endParaRPr lang="en-US" sz="2000" dirty="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endParaRPr lang="en-US" sz="2000" dirty="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endParaRPr lang="en-US" sz="2000" dirty="0" smtClean="0">
              <a:latin typeface="Lucida Bright" panose="02040602050505020304" pitchFamily="18" charset="0"/>
            </a:endParaRPr>
          </a:p>
          <a:p>
            <a:pPr marL="0" indent="0">
              <a:buNone/>
            </a:pPr>
            <a:r>
              <a:rPr lang="en-US" sz="2000" dirty="0" smtClean="0">
                <a:latin typeface="Lucida Bright" panose="02040602050505020304" pitchFamily="18" charset="0"/>
              </a:rPr>
              <a:t>Have printouts of these labeled for the student to have in front of them while reading so they do not get confused between the two.</a:t>
            </a:r>
            <a:endParaRPr lang="en-US" sz="2000" dirty="0">
              <a:latin typeface="Lucida Bright" panose="02040602050505020304" pitchFamily="18" charset="0"/>
            </a:endParaRPr>
          </a:p>
          <a:p>
            <a:pPr marL="0" indent="0">
              <a:buNone/>
            </a:pPr>
            <a:endParaRPr lang="en-US" sz="2000" dirty="0">
              <a:latin typeface="Lucida Bright" panose="02040602050505020304" pitchFamily="18" charset="0"/>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00100"/>
            <a:ext cx="251617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1447800" cy="153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3126" t="13940" r="22215" b="11026"/>
          <a:stretch/>
        </p:blipFill>
        <p:spPr bwMode="auto">
          <a:xfrm>
            <a:off x="2597726" y="3886200"/>
            <a:ext cx="1662545" cy="142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8918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3733800"/>
            <a:ext cx="9144000" cy="2895600"/>
          </a:xfrm>
        </p:spPr>
        <p:txBody>
          <a:bodyPr>
            <a:normAutofit fontScale="77500" lnSpcReduction="20000"/>
          </a:bodyPr>
          <a:lstStyle/>
          <a:p>
            <a:pPr marL="0" indent="0">
              <a:lnSpc>
                <a:spcPct val="200000"/>
              </a:lnSpc>
              <a:buNone/>
            </a:pPr>
            <a:r>
              <a:rPr lang="en-US" dirty="0" smtClean="0"/>
              <a:t>	</a:t>
            </a:r>
            <a:r>
              <a:rPr lang="en-US" dirty="0" smtClean="0">
                <a:latin typeface="Lucida Bright" panose="02040602050505020304" pitchFamily="18" charset="0"/>
              </a:rPr>
              <a:t>Father needs to move for his job and they all must go with him so he is not lonely.  Maria will go with them too.  Bruno will have to go to a new school and he has to say goodbye to his friends, and this makes him sad.</a:t>
            </a:r>
            <a:endParaRPr lang="en-US" dirty="0"/>
          </a:p>
        </p:txBody>
      </p:sp>
      <p:pic>
        <p:nvPicPr>
          <p:cNvPr id="4098" name="Picture 2" descr="http://g-ecx.images-amazon.com/images/G/01/RANDO/PJ00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2910"/>
            <a:ext cx="4114800" cy="274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249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latin typeface="Lucida Bright" panose="02040602050505020304" pitchFamily="18" charset="0"/>
              </a:rPr>
              <a:t>Resources for Pictures</a:t>
            </a:r>
            <a:br>
              <a:rPr lang="en-US" dirty="0" smtClean="0">
                <a:latin typeface="Lucida Bright" panose="02040602050505020304" pitchFamily="18" charset="0"/>
              </a:rPr>
            </a:br>
            <a:endParaRPr lang="en-US" dirty="0">
              <a:latin typeface="Lucida Bright" panose="02040602050505020304" pitchFamily="18" charset="0"/>
            </a:endParaRPr>
          </a:p>
        </p:txBody>
      </p:sp>
      <p:sp>
        <p:nvSpPr>
          <p:cNvPr id="3" name="Content Placeholder 2"/>
          <p:cNvSpPr>
            <a:spLocks noGrp="1"/>
          </p:cNvSpPr>
          <p:nvPr>
            <p:ph idx="1"/>
          </p:nvPr>
        </p:nvSpPr>
        <p:spPr>
          <a:xfrm>
            <a:off x="228600" y="685800"/>
            <a:ext cx="8915400" cy="6172200"/>
          </a:xfrm>
        </p:spPr>
        <p:txBody>
          <a:bodyPr numCol="2">
            <a:normAutofit fontScale="25000" lnSpcReduction="20000"/>
          </a:bodyPr>
          <a:lstStyle/>
          <a:p>
            <a:pPr marL="0" indent="0">
              <a:buNone/>
            </a:pPr>
            <a:endParaRPr lang="en-US" dirty="0" smtClean="0">
              <a:latin typeface="Lucida Bright" panose="02040602050505020304" pitchFamily="18" charset="0"/>
            </a:endParaRPr>
          </a:p>
          <a:p>
            <a:pPr marL="0" indent="0">
              <a:buNone/>
            </a:pPr>
            <a:r>
              <a:rPr lang="en-US" b="1" dirty="0" smtClean="0">
                <a:latin typeface="Lucida Bright" panose="02040602050505020304" pitchFamily="18" charset="0"/>
              </a:rPr>
              <a:t>www.lavenderfieldsonline.com</a:t>
            </a:r>
            <a:endParaRPr lang="en-US" b="1" dirty="0">
              <a:latin typeface="Lucida Bright" panose="02040602050505020304" pitchFamily="18" charset="0"/>
            </a:endParaRP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http://yourcinematicsurvivalkit.wordpress.com/2010/02/16/the-boy-in-the-striped-pajamas/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http://www.glogster.com/benjam1n/the-boy-in-the-striped-pajamas/g-6l1u04hisof7rluu3ikr9a0</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http://theboyinthestripedpajamas.wikia.com/wiki/File:Bruno%27s_Father.jpg</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http://jyothsnay.wordpress.com/2009/03/27/the-boy-in-the-striped-pajamas/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http://www.aceshowbiz.com/still/00003224/tbitsp08.html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http://boyinthestripedpajamas.weebly.com/maria.html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http://boyinthestripedpajamas.wikia.com/wiki/Lieutenant_Kotler</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http://boyinthestripedpajamas.wikia.com/wiki/File:Pabel.png</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http://www.amazon.com/Striped-Pajamas-Young-Readers-Choice/dp/0385751532</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http://kids.britannica.com/elementary/art-170143</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http://www.law.uwa.edu.au/research/ccr/seniors-downsizing-on-their-own-terms-research-project</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http://forum.xcitefun.net/the-boy-in-the-striped-pyjamas-t36938.html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http://www.clipartlord.com/free-window-clip-art-3/</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http://www.telegraph.co.uk/culture/film/3559459/Vera-Farmiga-rare-breed.html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http://www.aceshowbiz.com/still/00003224/tbitsp31.html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http://www.glogster.com/hhliu/haihao-the-boy-in-the-striped-pajamas-book-review/g-6nsj0v3qe3basdcueqcsc9k</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http://www.glogster.com/vinvin18/poster-glog-by-vinvin18-the-boy-in-the-striped-pajamas/g-6lb8tphb7gsq93hh7j3ila0</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http://therollingpicture.blogspot.com/2012/05/film-review-boy-in-striped-pyjamas.html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http://www.pinterest.com/LauranneWuyts/the-boy-with-the-striped-pyjamas/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http://ianstripedpajamas.weebly.com/brunos-explorations.html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a:t>
            </a:r>
            <a:r>
              <a:rPr lang="en-US" b="1" dirty="0" smtClean="0">
                <a:latin typeface="Lucida Bright" panose="02040602050505020304" pitchFamily="18" charset="0"/>
              </a:rPr>
              <a:t>www.miramax.com/watch?v=V5eHBrYTp8tfX4C2bdbOlGTYgdFkFKEq</a:t>
            </a:r>
          </a:p>
          <a:p>
            <a:pPr marL="0" indent="0">
              <a:buNone/>
            </a:pPr>
            <a:endParaRPr lang="en-US" b="1" dirty="0" smtClean="0">
              <a:latin typeface="Lucida Bright" panose="02040602050505020304" pitchFamily="18" charset="0"/>
            </a:endParaRP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http://www.meh.ro/tag/nazi/page/6/</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http://www.rottentomatoes.com/celebrity/asa-butterfield/pictures/14076376/</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http://www.damaris.org/film-and-bible-blog/724</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http://simwanqingel4221.wordpress.com/2012/09/26/settings-the-boy-in-the-striped-pyjamas/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http://www.epier.com/product.asp?1994354</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http://tiffanimaria.wordpress.com/2014/03/31/movie-review-the-boy-in-the-striped-pajamas/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http://www.glogster.com/07dmumaw/the-boy-in-the-striped-pajamas/g-6ku3pdd5kkce9l34mlu4ua0</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http://heavenlyrupertfriend.proboards.com/thread/18/rupert-kotler-boy-striped-pyjamas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http://aminaalhalawani98.wordpress.com/2012/06/24/the-boy-in-the-striped-pyjamas/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http://www.ehow.com/how_7157124_remove-cloudiness-drinking-glasses.html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http://www.miramax.com/watch?v=9yMnBrYTqbK6rBar1Q1vYpNw3uEYpb2f</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http://theboyinthestripedpajamasproject.weebly.com/friendship.html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http://stemansi.blogspot.com/2013/06/the-boy-in-striped-pyjamas-differences.html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http://www.dvdizzy.com/boyinthestripedpajamas.html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http://galleryhip.com/bruno-from-the-boy-in-the-striped-pajamas-black-and-white.html</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https://sites.google.com/site/misskristenshea/climax</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http://www.glogster.com/epicsquirrels/the-boy-in-the-striped-pajamas-shmuel/g-6n3bpc2bljcg5v2jdjs8da0</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http://anngeneral.wordpress.com/2013/08/02/book-review-the-boy-in-the-striped-pyjamas/</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http://www.youthworker.com/youth-ministry-resources-ideas/youth-ministry/11600861/</a:t>
            </a:r>
          </a:p>
          <a:p>
            <a:pPr marL="0" indent="0">
              <a:buNone/>
            </a:pPr>
            <a:endParaRPr lang="en-US" b="1" dirty="0">
              <a:latin typeface="Lucida Bright" panose="02040602050505020304" pitchFamily="18" charset="0"/>
            </a:endParaRPr>
          </a:p>
          <a:p>
            <a:pPr marL="0" indent="0">
              <a:buNone/>
            </a:pPr>
            <a:r>
              <a:rPr lang="en-US" b="1" dirty="0">
                <a:latin typeface="Lucida Bright" panose="02040602050505020304" pitchFamily="18" charset="0"/>
              </a:rPr>
              <a:t>http://www.gokyuzudergisi.com/boy-striped-pyjamas-cizgili-pijamali-cocuk/</a:t>
            </a:r>
          </a:p>
          <a:p>
            <a:pPr marL="0" indent="0">
              <a:buNone/>
            </a:pPr>
            <a:endParaRPr lang="en-US" dirty="0">
              <a:latin typeface="Lucida Bright" panose="02040602050505020304" pitchFamily="18" charset="0"/>
            </a:endParaRPr>
          </a:p>
          <a:p>
            <a:pPr marL="0" indent="0">
              <a:buNone/>
            </a:pPr>
            <a:endParaRPr lang="en-US" dirty="0">
              <a:latin typeface="Lucida Bright" panose="02040602050505020304" pitchFamily="18" charset="0"/>
            </a:endParaRPr>
          </a:p>
        </p:txBody>
      </p:sp>
    </p:spTree>
    <p:extLst>
      <p:ext uri="{BB962C8B-B14F-4D97-AF65-F5344CB8AC3E}">
        <p14:creationId xmlns:p14="http://schemas.microsoft.com/office/powerpoint/2010/main" val="41487167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ctr">
              <a:buNone/>
            </a:pPr>
            <a:r>
              <a:rPr lang="en-US" sz="2000" b="1" dirty="0"/>
              <a:t>This Adapted Literature resource is available through</a:t>
            </a:r>
            <a:br>
              <a:rPr lang="en-US" sz="2000" b="1" dirty="0"/>
            </a:br>
            <a:r>
              <a:rPr lang="en-US" sz="2000" b="1" dirty="0"/>
              <a:t>The Center for Sensory and Complex Disabilities (CSCD).</a:t>
            </a:r>
            <a:br>
              <a:rPr lang="en-US" sz="2000" b="1" dirty="0"/>
            </a:br>
            <a:r>
              <a:rPr lang="en-US" sz="2000" b="1" dirty="0"/>
              <a:t>The text and graphics are adapted from the original source.  These resources are provided for teachers to help students with severe disabilities participate in the general curriculum.  Please limit the use and distribution of these materials accordingly.</a:t>
            </a:r>
            <a:br>
              <a:rPr lang="en-US" sz="2000" b="1" dirty="0"/>
            </a:br>
            <a:r>
              <a:rPr lang="en-US" sz="2000" b="1" dirty="0"/>
              <a:t/>
            </a:r>
            <a:br>
              <a:rPr lang="en-US" sz="2000" b="1" dirty="0"/>
            </a:br>
            <a:r>
              <a:rPr lang="en-US" sz="2000" b="1" dirty="0"/>
              <a:t/>
            </a:r>
            <a:br>
              <a:rPr lang="en-US" sz="2000" b="1" dirty="0"/>
            </a:br>
            <a:r>
              <a:rPr lang="en-US" sz="2000" b="1" dirty="0"/>
              <a:t/>
            </a:r>
            <a:br>
              <a:rPr lang="en-US" sz="2000" b="1" dirty="0"/>
            </a:br>
            <a:r>
              <a:rPr lang="en-US" sz="2000" b="1" dirty="0"/>
              <a:t/>
            </a:r>
            <a:br>
              <a:rPr lang="en-US" sz="2000" b="1" dirty="0"/>
            </a:br>
            <a:r>
              <a:rPr lang="en-US" sz="2000" b="1" dirty="0"/>
              <a:t/>
            </a:r>
            <a:br>
              <a:rPr lang="en-US" sz="2000" b="1" dirty="0"/>
            </a:br>
            <a:r>
              <a:rPr lang="en-US" sz="2000" b="1" dirty="0"/>
              <a:t/>
            </a:r>
            <a:br>
              <a:rPr lang="en-US" sz="2000" b="1" dirty="0"/>
            </a:br>
            <a:r>
              <a:rPr lang="en-US" sz="2000" b="1" dirty="0"/>
              <a:t/>
            </a:r>
            <a:br>
              <a:rPr lang="en-US" sz="2000" b="1" dirty="0"/>
            </a:br>
            <a:r>
              <a:rPr lang="en-US" sz="2000" b="1" dirty="0"/>
              <a:t>The College of New Jersey</a:t>
            </a:r>
            <a:br>
              <a:rPr lang="en-US" sz="2000" b="1" dirty="0"/>
            </a:br>
            <a:r>
              <a:rPr lang="en-US" sz="2000" b="1" dirty="0"/>
              <a:t>School of Education Room 102</a:t>
            </a:r>
            <a:br>
              <a:rPr lang="en-US" sz="2000" b="1" dirty="0"/>
            </a:br>
            <a:r>
              <a:rPr lang="en-US" sz="2000" b="1" dirty="0"/>
              <a:t>PO Box 7718</a:t>
            </a:r>
            <a:br>
              <a:rPr lang="en-US" sz="2000" b="1" dirty="0"/>
            </a:br>
            <a:r>
              <a:rPr lang="en-US" sz="2000" b="1" dirty="0"/>
              <a:t>Ewing, NJ 08628-0718</a:t>
            </a:r>
            <a:br>
              <a:rPr lang="en-US" sz="2000" b="1" dirty="0"/>
            </a:br>
            <a:r>
              <a:rPr lang="en-US" sz="2000" b="1" dirty="0"/>
              <a:t>Phone: 609-771-3083  Fax:  609-637-5144</a:t>
            </a:r>
            <a:br>
              <a:rPr lang="en-US" sz="2000" b="1" dirty="0"/>
            </a:br>
            <a:r>
              <a:rPr lang="en-US" sz="2000" b="1" dirty="0"/>
              <a:t>https://njcscd.tcnj.edu</a:t>
            </a:r>
          </a:p>
          <a:p>
            <a:pPr marL="0" indent="0">
              <a:buNone/>
            </a:pPr>
            <a:endParaRPr lang="en-US" sz="2000" dirty="0"/>
          </a:p>
        </p:txBody>
      </p:sp>
      <p:pic>
        <p:nvPicPr>
          <p:cNvPr id="1026" name="Picture 2" descr="C:\Users\ragunan\Downloads\Center for Sensory and Complex Disabilities 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5999"/>
            <a:ext cx="4718050" cy="180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2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Lucida Bright" panose="02040602050505020304" pitchFamily="18" charset="0"/>
              </a:rPr>
              <a:t>Chapter 2: The New House</a:t>
            </a:r>
            <a:endParaRPr lang="en-US" dirty="0">
              <a:latin typeface="Lucida Bright" panose="02040602050505020304" pitchFamily="18" charset="0"/>
            </a:endParaRPr>
          </a:p>
        </p:txBody>
      </p:sp>
      <p:sp>
        <p:nvSpPr>
          <p:cNvPr id="3" name="Content Placeholder 2"/>
          <p:cNvSpPr>
            <a:spLocks noGrp="1"/>
          </p:cNvSpPr>
          <p:nvPr>
            <p:ph idx="1"/>
          </p:nvPr>
        </p:nvSpPr>
        <p:spPr>
          <a:xfrm>
            <a:off x="76200" y="3124200"/>
            <a:ext cx="9144000" cy="3886200"/>
          </a:xfrm>
        </p:spPr>
        <p:txBody>
          <a:bodyPr>
            <a:normAutofit fontScale="77500" lnSpcReduction="20000"/>
          </a:bodyPr>
          <a:lstStyle/>
          <a:p>
            <a:pPr marL="0" indent="0">
              <a:lnSpc>
                <a:spcPct val="210000"/>
              </a:lnSpc>
              <a:buNone/>
            </a:pPr>
            <a:r>
              <a:rPr lang="en-US" dirty="0" smtClean="0">
                <a:latin typeface="Lucida Bright" panose="02040602050505020304" pitchFamily="18" charset="0"/>
              </a:rPr>
              <a:t>	</a:t>
            </a:r>
            <a:r>
              <a:rPr lang="en-US" dirty="0">
                <a:latin typeface="Lucida Bright" panose="02040602050505020304" pitchFamily="18" charset="0"/>
              </a:rPr>
              <a:t>T</a:t>
            </a:r>
            <a:r>
              <a:rPr lang="en-US" dirty="0" smtClean="0">
                <a:latin typeface="Lucida Bright" panose="02040602050505020304" pitchFamily="18" charset="0"/>
              </a:rPr>
              <a:t>hey arrive at the new house and Bruno does not like it.  The house is small and there is no one for him to play with.  He asks Mother if they can go back to the other home but she says that is not allowed.  Bruno is mad Father’s job took away the big house and his friends.</a:t>
            </a:r>
            <a:endParaRPr lang="en-US" dirty="0">
              <a:latin typeface="Lucida Bright" panose="02040602050505020304" pitchFamily="18" charset="0"/>
            </a:endParaRPr>
          </a:p>
        </p:txBody>
      </p:sp>
      <p:pic>
        <p:nvPicPr>
          <p:cNvPr id="6146" name="Picture 2" descr="http://www.law.uwa.edu.au/__data/assets/image/0010/2491957/big-and-small-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990600"/>
            <a:ext cx="3505200" cy="207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9659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65418"/>
            <a:ext cx="8839200" cy="2971800"/>
          </a:xfrm>
        </p:spPr>
        <p:txBody>
          <a:bodyPr>
            <a:normAutofit fontScale="77500" lnSpcReduction="20000"/>
          </a:bodyPr>
          <a:lstStyle/>
          <a:p>
            <a:pPr marL="0" indent="0">
              <a:lnSpc>
                <a:spcPct val="200000"/>
              </a:lnSpc>
              <a:buNone/>
            </a:pPr>
            <a:r>
              <a:rPr lang="en-US" dirty="0" smtClean="0">
                <a:latin typeface="Lucida Bright" panose="02040602050505020304" pitchFamily="18" charset="0"/>
              </a:rPr>
              <a:t>	Bruno goes upstairs to help Maria unpack, and a young blonde soldier walks through his room.  After, Bruno finds a window in the corner of his room and he looks out.  He cannot believe what he sees.  </a:t>
            </a:r>
            <a:endParaRPr lang="en-US" dirty="0">
              <a:latin typeface="Lucida Bright" panose="02040602050505020304" pitchFamily="18" charset="0"/>
            </a:endParaRPr>
          </a:p>
        </p:txBody>
      </p:sp>
      <p:pic>
        <p:nvPicPr>
          <p:cNvPr id="7170" name="Picture 2" descr="http://img.xcitefun.net/users/2009/08/110627,xcitefun-boy-in-the-striped-pyjamas-xl-03-fil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lipartlord.com/wp-content/uploads/2014/01/window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2613"/>
            <a:ext cx="2514600" cy="334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651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latin typeface="Lucida Bright" panose="02040602050505020304" pitchFamily="18" charset="0"/>
              </a:rPr>
              <a:t>Chapter 3: The Hopeless Case</a:t>
            </a:r>
            <a:endParaRPr lang="en-US" dirty="0">
              <a:latin typeface="Lucida Bright" panose="02040602050505020304" pitchFamily="18" charset="0"/>
            </a:endParaRPr>
          </a:p>
        </p:txBody>
      </p:sp>
      <p:sp>
        <p:nvSpPr>
          <p:cNvPr id="3" name="Content Placeholder 2"/>
          <p:cNvSpPr>
            <a:spLocks noGrp="1"/>
          </p:cNvSpPr>
          <p:nvPr>
            <p:ph idx="1"/>
          </p:nvPr>
        </p:nvSpPr>
        <p:spPr>
          <a:xfrm>
            <a:off x="152400" y="3505200"/>
            <a:ext cx="8839200" cy="3733800"/>
          </a:xfrm>
        </p:spPr>
        <p:txBody>
          <a:bodyPr>
            <a:normAutofit fontScale="77500" lnSpcReduction="20000"/>
          </a:bodyPr>
          <a:lstStyle/>
          <a:p>
            <a:pPr marL="0" indent="0">
              <a:lnSpc>
                <a:spcPct val="200000"/>
              </a:lnSpc>
              <a:buNone/>
            </a:pPr>
            <a:r>
              <a:rPr lang="en-US" dirty="0" smtClean="0">
                <a:latin typeface="Lucida Bright" panose="02040602050505020304" pitchFamily="18" charset="0"/>
              </a:rPr>
              <a:t>	Bruno talks about how Gretel is sometimes mean to him because she is older, and he is short for his age.  When he goes into her room, she says she does not like the new place either.  She tells Bruno the new place is called Out-With.</a:t>
            </a:r>
            <a:endParaRPr lang="en-US" dirty="0">
              <a:latin typeface="Lucida Bright" panose="02040602050505020304" pitchFamily="18" charset="0"/>
            </a:endParaRPr>
          </a:p>
        </p:txBody>
      </p:sp>
      <p:pic>
        <p:nvPicPr>
          <p:cNvPr id="8194" name="Picture 2" descr="http://i.telegraph.co.uk/multimedia/archive/01131/arts-graphics-2008_113125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41218"/>
            <a:ext cx="1893455" cy="284018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25632"/>
            <a:ext cx="2362200" cy="251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0666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29000"/>
            <a:ext cx="9144000" cy="3657600"/>
          </a:xfrm>
        </p:spPr>
        <p:txBody>
          <a:bodyPr>
            <a:normAutofit fontScale="77500" lnSpcReduction="20000"/>
          </a:bodyPr>
          <a:lstStyle/>
          <a:p>
            <a:pPr marL="0" indent="0">
              <a:lnSpc>
                <a:spcPct val="200000"/>
              </a:lnSpc>
              <a:buNone/>
            </a:pPr>
            <a:r>
              <a:rPr lang="en-US" dirty="0" smtClean="0">
                <a:latin typeface="Lucida Bright" panose="02040602050505020304" pitchFamily="18" charset="0"/>
              </a:rPr>
              <a:t>	Then, Bruno shares with Gretel how he saw children when he looked out the window in his room.  They walk back to his room so he can show her.  They look out his window together.  When she looks out she sees what her brother was talking about.</a:t>
            </a:r>
            <a:endParaRPr lang="en-US" dirty="0">
              <a:latin typeface="Lucida Bright" panose="02040602050505020304" pitchFamily="18" charset="0"/>
            </a:endParaRPr>
          </a:p>
        </p:txBody>
      </p:sp>
      <p:pic>
        <p:nvPicPr>
          <p:cNvPr id="9218" name="Picture 2" descr="http://www.aceshowbiz.com/images/still/tbitsp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46"/>
          <a:stretch/>
        </p:blipFill>
        <p:spPr bwMode="auto">
          <a:xfrm>
            <a:off x="2573482" y="221769"/>
            <a:ext cx="4066309" cy="3054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0404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TotalTime>
  <Words>1120</Words>
  <Application>Microsoft Macintosh PowerPoint</Application>
  <PresentationFormat>On-screen Show (4:3)</PresentationFormat>
  <Paragraphs>211</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Boy in the Striped Pajamas</vt:lpstr>
      <vt:lpstr>The Characters</vt:lpstr>
      <vt:lpstr>PowerPoint Presentation</vt:lpstr>
      <vt:lpstr>Chapter 1: Bruno Makes a Discovery</vt:lpstr>
      <vt:lpstr>PowerPoint Presentation</vt:lpstr>
      <vt:lpstr>Chapter 2: The New House</vt:lpstr>
      <vt:lpstr>PowerPoint Presentation</vt:lpstr>
      <vt:lpstr>Chapter 3: The Hopeless Case</vt:lpstr>
      <vt:lpstr>PowerPoint Presentation</vt:lpstr>
      <vt:lpstr>Chapter 4: What They Saw Through the Window</vt:lpstr>
      <vt:lpstr>PowerPoint Presentation</vt:lpstr>
      <vt:lpstr>Chapter 5: Out Of Bounds At All Times And No Exceptions</vt:lpstr>
      <vt:lpstr>PowerPoint Presentation</vt:lpstr>
      <vt:lpstr>Chapter 6: The Overpaid Maid</vt:lpstr>
      <vt:lpstr>PowerPoint Presentation</vt:lpstr>
      <vt:lpstr>Chapter 7: How Mother Took Credit For Something That She Hadn't Done</vt:lpstr>
      <vt:lpstr>PowerPoint Presentation</vt:lpstr>
      <vt:lpstr>Chapter 8: Why Grandmother Stormed Out</vt:lpstr>
      <vt:lpstr>PowerPoint Presentation</vt:lpstr>
      <vt:lpstr>Chapter 9: Bruno Remembers That He Used to Enjoy Exploration</vt:lpstr>
      <vt:lpstr>PowerPoint Presentation</vt:lpstr>
      <vt:lpstr>Chapter 10:  The Dot That Became A Speck That Became A Blob That Became A Figure That Became A Boy</vt:lpstr>
      <vt:lpstr>PowerPoint Presentation</vt:lpstr>
      <vt:lpstr>Chapter 11: The Fury</vt:lpstr>
      <vt:lpstr>PowerPoint Presentation</vt:lpstr>
      <vt:lpstr>Chapter 12: Shmuel Thinks Of An Answer To Bruno's Question</vt:lpstr>
      <vt:lpstr>PowerPoint Presentation</vt:lpstr>
      <vt:lpstr>Chapter 13: The Bottle Of Wine</vt:lpstr>
      <vt:lpstr>PowerPoint Presentation</vt:lpstr>
      <vt:lpstr>Chapter 14: Bruno Tells A Perfectly Reasonable Lie</vt:lpstr>
      <vt:lpstr>PowerPoint Presentation</vt:lpstr>
      <vt:lpstr>Chapter 15: Something He Shouldn't Have Done</vt:lpstr>
      <vt:lpstr>PowerPoint Presentation</vt:lpstr>
      <vt:lpstr>PowerPoint Presentation</vt:lpstr>
      <vt:lpstr>Chapter 16: The Haircut</vt:lpstr>
      <vt:lpstr>PowerPoint Presentation</vt:lpstr>
      <vt:lpstr>Chapter 17: Mother Gets Her Own Way</vt:lpstr>
      <vt:lpstr>PowerPoint Presentation</vt:lpstr>
      <vt:lpstr>Chapter 18: Thinking Up The Final Adventure</vt:lpstr>
      <vt:lpstr>PowerPoint Presentation</vt:lpstr>
      <vt:lpstr>Chapter 19: What Happened The Next Day</vt:lpstr>
      <vt:lpstr>PowerPoint Presentation</vt:lpstr>
      <vt:lpstr>PowerPoint Presentation</vt:lpstr>
      <vt:lpstr>Chapter 20: The Last Chapter</vt:lpstr>
      <vt:lpstr>Themes</vt:lpstr>
      <vt:lpstr>PowerPoint Presentation</vt:lpstr>
      <vt:lpstr>PowerPoint Presentation</vt:lpstr>
      <vt:lpstr>Tactile Objects </vt:lpstr>
      <vt:lpstr>PowerPoint Presentation</vt:lpstr>
      <vt:lpstr>Resources for Pictures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Gerding</dc:creator>
  <cp:lastModifiedBy>TCNJ IT</cp:lastModifiedBy>
  <cp:revision>106</cp:revision>
  <dcterms:created xsi:type="dcterms:W3CDTF">2014-10-18T17:46:46Z</dcterms:created>
  <dcterms:modified xsi:type="dcterms:W3CDTF">2016-10-18T19:08:06Z</dcterms:modified>
</cp:coreProperties>
</file>