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2" r:id="rId2"/>
    <p:sldMasterId id="2147483700" r:id="rId3"/>
    <p:sldMasterId id="2147483712" r:id="rId4"/>
    <p:sldMasterId id="2147483724" r:id="rId5"/>
  </p:sldMasterIdLst>
  <p:notesMasterIdLst>
    <p:notesMasterId r:id="rId93"/>
  </p:notesMasterIdLst>
  <p:handoutMasterIdLst>
    <p:handoutMasterId r:id="rId94"/>
  </p:handoutMasterIdLst>
  <p:sldIdLst>
    <p:sldId id="301" r:id="rId6"/>
    <p:sldId id="692" r:id="rId7"/>
    <p:sldId id="306" r:id="rId8"/>
    <p:sldId id="647" r:id="rId9"/>
    <p:sldId id="648" r:id="rId10"/>
    <p:sldId id="608" r:id="rId11"/>
    <p:sldId id="609" r:id="rId12"/>
    <p:sldId id="610" r:id="rId13"/>
    <p:sldId id="611" r:id="rId14"/>
    <p:sldId id="612" r:id="rId15"/>
    <p:sldId id="613" r:id="rId16"/>
    <p:sldId id="614" r:id="rId17"/>
    <p:sldId id="615" r:id="rId18"/>
    <p:sldId id="665" r:id="rId19"/>
    <p:sldId id="302" r:id="rId20"/>
    <p:sldId id="649" r:id="rId21"/>
    <p:sldId id="650" r:id="rId22"/>
    <p:sldId id="651" r:id="rId23"/>
    <p:sldId id="685" r:id="rId24"/>
    <p:sldId id="663" r:id="rId25"/>
    <p:sldId id="430" r:id="rId26"/>
    <p:sldId id="653" r:id="rId27"/>
    <p:sldId id="654" r:id="rId28"/>
    <p:sldId id="308" r:id="rId29"/>
    <p:sldId id="671" r:id="rId30"/>
    <p:sldId id="674" r:id="rId31"/>
    <p:sldId id="675" r:id="rId32"/>
    <p:sldId id="676" r:id="rId33"/>
    <p:sldId id="678" r:id="rId34"/>
    <p:sldId id="679" r:id="rId35"/>
    <p:sldId id="680" r:id="rId36"/>
    <p:sldId id="677" r:id="rId37"/>
    <p:sldId id="602" r:id="rId38"/>
    <p:sldId id="619" r:id="rId39"/>
    <p:sldId id="658" r:id="rId40"/>
    <p:sldId id="628" r:id="rId41"/>
    <p:sldId id="631" r:id="rId42"/>
    <p:sldId id="633" r:id="rId43"/>
    <p:sldId id="634" r:id="rId44"/>
    <p:sldId id="632" r:id="rId45"/>
    <p:sldId id="581" r:id="rId46"/>
    <p:sldId id="655" r:id="rId47"/>
    <p:sldId id="656" r:id="rId48"/>
    <p:sldId id="657" r:id="rId49"/>
    <p:sldId id="394" r:id="rId50"/>
    <p:sldId id="664" r:id="rId51"/>
    <p:sldId id="694" r:id="rId52"/>
    <p:sldId id="603" r:id="rId53"/>
    <p:sldId id="455" r:id="rId54"/>
    <p:sldId id="697" r:id="rId55"/>
    <p:sldId id="339" r:id="rId56"/>
    <p:sldId id="700" r:id="rId57"/>
    <p:sldId id="682" r:id="rId58"/>
    <p:sldId id="688" r:id="rId59"/>
    <p:sldId id="617" r:id="rId60"/>
    <p:sldId id="659" r:id="rId61"/>
    <p:sldId id="660" r:id="rId62"/>
    <p:sldId id="395" r:id="rId63"/>
    <p:sldId id="698" r:id="rId64"/>
    <p:sldId id="662" r:id="rId65"/>
    <p:sldId id="606" r:id="rId66"/>
    <p:sldId id="690" r:id="rId67"/>
    <p:sldId id="670" r:id="rId68"/>
    <p:sldId id="669" r:id="rId69"/>
    <p:sldId id="605" r:id="rId70"/>
    <p:sldId id="625" r:id="rId71"/>
    <p:sldId id="480" r:id="rId72"/>
    <p:sldId id="673" r:id="rId73"/>
    <p:sldId id="548" r:id="rId74"/>
    <p:sldId id="701" r:id="rId75"/>
    <p:sldId id="618" r:id="rId76"/>
    <p:sldId id="686" r:id="rId77"/>
    <p:sldId id="689" r:id="rId78"/>
    <p:sldId id="687" r:id="rId79"/>
    <p:sldId id="683" r:id="rId80"/>
    <p:sldId id="641" r:id="rId81"/>
    <p:sldId id="644" r:id="rId82"/>
    <p:sldId id="640" r:id="rId83"/>
    <p:sldId id="639" r:id="rId84"/>
    <p:sldId id="643" r:id="rId85"/>
    <p:sldId id="699" r:id="rId86"/>
    <p:sldId id="626" r:id="rId87"/>
    <p:sldId id="503" r:id="rId88"/>
    <p:sldId id="396" r:id="rId89"/>
    <p:sldId id="691" r:id="rId90"/>
    <p:sldId id="580" r:id="rId91"/>
    <p:sldId id="702" r:id="rId9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66"/>
      </p:cViewPr>
      <p:guideLst>
        <p:guide orient="horz" pos="2160"/>
        <p:guide pos="2880"/>
      </p:guideLst>
    </p:cSldViewPr>
  </p:slideViewPr>
  <p:notesTextViewPr>
    <p:cViewPr>
      <p:scale>
        <a:sx n="3" d="2"/>
        <a:sy n="3" d="2"/>
      </p:scale>
      <p:origin x="0" y="0"/>
    </p:cViewPr>
  </p:notesTextViewPr>
  <p:sorterViewPr>
    <p:cViewPr>
      <p:scale>
        <a:sx n="100" d="100"/>
        <a:sy n="100" d="100"/>
      </p:scale>
      <p:origin x="0" y="-2138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slide" Target="slides/slide71.xml"/><Relationship Id="rId84" Type="http://schemas.openxmlformats.org/officeDocument/2006/relationships/slide" Target="slides/slide79.xml"/><Relationship Id="rId89" Type="http://schemas.openxmlformats.org/officeDocument/2006/relationships/slide" Target="slides/slide84.xml"/><Relationship Id="rId97" Type="http://schemas.openxmlformats.org/officeDocument/2006/relationships/theme" Target="theme/theme1.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87" Type="http://schemas.openxmlformats.org/officeDocument/2006/relationships/slide" Target="slides/slide82.xml"/><Relationship Id="rId5" Type="http://schemas.openxmlformats.org/officeDocument/2006/relationships/slideMaster" Target="slideMasters/slideMaster5.xml"/><Relationship Id="rId61" Type="http://schemas.openxmlformats.org/officeDocument/2006/relationships/slide" Target="slides/slide56.xml"/><Relationship Id="rId82" Type="http://schemas.openxmlformats.org/officeDocument/2006/relationships/slide" Target="slides/slide77.xml"/><Relationship Id="rId90" Type="http://schemas.openxmlformats.org/officeDocument/2006/relationships/slide" Target="slides/slide85.xml"/><Relationship Id="rId95" Type="http://schemas.openxmlformats.org/officeDocument/2006/relationships/presProps" Target="presProp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notesMaster" Target="notesMasters/notesMaster1.xml"/><Relationship Id="rId98"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0D616030-7A6A-47A2-A942-495334FD919D}" type="datetimeFigureOut">
              <a:rPr lang="en-US" smtClean="0"/>
              <a:t>2/22/2019</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5365DF4E-5DA1-4995-918E-5ECA704434CB}" type="slidenum">
              <a:rPr lang="en-US" smtClean="0"/>
              <a:t>‹#›</a:t>
            </a:fld>
            <a:endParaRPr lang="en-US"/>
          </a:p>
        </p:txBody>
      </p:sp>
    </p:spTree>
    <p:extLst>
      <p:ext uri="{BB962C8B-B14F-4D97-AF65-F5344CB8AC3E}">
        <p14:creationId xmlns:p14="http://schemas.microsoft.com/office/powerpoint/2010/main" val="36450043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6D96C58-D8F4-4AFF-8768-DEBDB4865834}" type="datetimeFigureOut">
              <a:rPr lang="en-US" smtClean="0"/>
              <a:t>2/22/2019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0290F86-938E-4BCE-99FC-492BBEEC89F3}" type="slidenum">
              <a:rPr lang="en-US" smtClean="0"/>
              <a:t>‹#›</a:t>
            </a:fld>
            <a:endParaRPr lang="en-US"/>
          </a:p>
        </p:txBody>
      </p:sp>
    </p:spTree>
    <p:extLst>
      <p:ext uri="{BB962C8B-B14F-4D97-AF65-F5344CB8AC3E}">
        <p14:creationId xmlns:p14="http://schemas.microsoft.com/office/powerpoint/2010/main" val="26535696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BA5BF4-2DED-45EC-A0F0-50D4D9F3A1E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6212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290F86-938E-4BCE-99FC-492BBEEC89F3}" type="slidenum">
              <a:rPr lang="en-US" smtClean="0"/>
              <a:t>79</a:t>
            </a:fld>
            <a:endParaRPr lang="en-US"/>
          </a:p>
        </p:txBody>
      </p:sp>
    </p:spTree>
    <p:extLst>
      <p:ext uri="{BB962C8B-B14F-4D97-AF65-F5344CB8AC3E}">
        <p14:creationId xmlns:p14="http://schemas.microsoft.com/office/powerpoint/2010/main" val="8522381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F4BC95E-3B7D-4A67-AC39-EF863A38E02D}" type="datetimeFigureOut">
              <a:rPr lang="en-US" smtClean="0"/>
              <a:t>2/22/2019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9E754B-E331-43C7-8601-768CC6B69B70}" type="slidenum">
              <a:rPr lang="en-US" smtClean="0"/>
              <a:t>‹#›</a:t>
            </a:fld>
            <a:endParaRPr lang="en-US"/>
          </a:p>
        </p:txBody>
      </p:sp>
    </p:spTree>
    <p:extLst>
      <p:ext uri="{BB962C8B-B14F-4D97-AF65-F5344CB8AC3E}">
        <p14:creationId xmlns:p14="http://schemas.microsoft.com/office/powerpoint/2010/main" val="12820366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4BC95E-3B7D-4A67-AC39-EF863A38E02D}" type="datetimeFigureOut">
              <a:rPr lang="en-US" smtClean="0"/>
              <a:t>2/22/2019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9E754B-E331-43C7-8601-768CC6B69B70}" type="slidenum">
              <a:rPr lang="en-US" smtClean="0"/>
              <a:t>‹#›</a:t>
            </a:fld>
            <a:endParaRPr lang="en-US"/>
          </a:p>
        </p:txBody>
      </p:sp>
    </p:spTree>
    <p:extLst>
      <p:ext uri="{BB962C8B-B14F-4D97-AF65-F5344CB8AC3E}">
        <p14:creationId xmlns:p14="http://schemas.microsoft.com/office/powerpoint/2010/main" val="12905849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4BC95E-3B7D-4A67-AC39-EF863A38E02D}" type="datetimeFigureOut">
              <a:rPr lang="en-US" smtClean="0"/>
              <a:t>2/22/2019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9E754B-E331-43C7-8601-768CC6B69B70}" type="slidenum">
              <a:rPr lang="en-US" smtClean="0"/>
              <a:t>‹#›</a:t>
            </a:fld>
            <a:endParaRPr lang="en-US"/>
          </a:p>
        </p:txBody>
      </p:sp>
    </p:spTree>
    <p:extLst>
      <p:ext uri="{BB962C8B-B14F-4D97-AF65-F5344CB8AC3E}">
        <p14:creationId xmlns:p14="http://schemas.microsoft.com/office/powerpoint/2010/main" val="14075011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2/22/2019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931196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647F38-B617-4D2F-AE0A-013F0C4D2C57}" type="datetimeFigureOut">
              <a:rPr lang="en-US" smtClean="0"/>
              <a:t>2/22/2019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smtClean="0"/>
              <a:t>‹#›</a:t>
            </a:fld>
            <a:endParaRPr lang="en-US" dirty="0"/>
          </a:p>
        </p:txBody>
      </p:sp>
    </p:spTree>
    <p:extLst>
      <p:ext uri="{BB962C8B-B14F-4D97-AF65-F5344CB8AC3E}">
        <p14:creationId xmlns:p14="http://schemas.microsoft.com/office/powerpoint/2010/main" val="31052743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287577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5BFA754-D5C3-4E66-96A6-867B257F58DC}" type="datetimeFigureOut">
              <a:rPr lang="en-US" smtClean="0"/>
              <a:t>2/22/2019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smtClean="0"/>
              <a:t>‹#›</a:t>
            </a:fld>
            <a:endParaRPr lang="en-US" dirty="0"/>
          </a:p>
        </p:txBody>
      </p:sp>
    </p:spTree>
    <p:extLst>
      <p:ext uri="{BB962C8B-B14F-4D97-AF65-F5344CB8AC3E}">
        <p14:creationId xmlns:p14="http://schemas.microsoft.com/office/powerpoint/2010/main" val="1584938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61BEF0D-F0BB-DE4B-95CE-6DB70DBA9567}" type="datetimeFigureOut">
              <a:rPr lang="en-US" smtClean="0"/>
              <a:pPr/>
              <a:t>2/22/2019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244306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1BEF0D-F0BB-DE4B-95CE-6DB70DBA9567}" type="datetimeFigureOut">
              <a:rPr lang="en-US" smtClean="0"/>
              <a:pPr/>
              <a:t>2/22/2019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241170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2/22/2019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818972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141179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4BC95E-3B7D-4A67-AC39-EF863A38E02D}" type="datetimeFigureOut">
              <a:rPr lang="en-US" smtClean="0"/>
              <a:t>2/22/2019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9E754B-E331-43C7-8601-768CC6B69B70}" type="slidenum">
              <a:rPr lang="en-US" smtClean="0"/>
              <a:t>‹#›</a:t>
            </a:fld>
            <a:endParaRPr lang="en-US"/>
          </a:p>
        </p:txBody>
      </p:sp>
    </p:spTree>
    <p:extLst>
      <p:ext uri="{BB962C8B-B14F-4D97-AF65-F5344CB8AC3E}">
        <p14:creationId xmlns:p14="http://schemas.microsoft.com/office/powerpoint/2010/main" val="22029467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397295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2/22/2019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651039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2/22/2019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222198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91333DD-D8A8-431D-8049-56746F6CF17E}" type="datetimeFigureOut">
              <a:rPr lang="en-US" smtClean="0"/>
              <a:t>2/22/2019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7DB6F9-5C58-40DA-9D10-6895611D879E}" type="slidenum">
              <a:rPr lang="en-US" smtClean="0"/>
              <a:t>‹#›</a:t>
            </a:fld>
            <a:endParaRPr lang="en-US"/>
          </a:p>
        </p:txBody>
      </p:sp>
    </p:spTree>
    <p:extLst>
      <p:ext uri="{BB962C8B-B14F-4D97-AF65-F5344CB8AC3E}">
        <p14:creationId xmlns:p14="http://schemas.microsoft.com/office/powerpoint/2010/main" val="24482187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1333DD-D8A8-431D-8049-56746F6CF17E}" type="datetimeFigureOut">
              <a:rPr lang="en-US" smtClean="0"/>
              <a:t>2/22/2019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7DB6F9-5C58-40DA-9D10-6895611D879E}" type="slidenum">
              <a:rPr lang="en-US" smtClean="0"/>
              <a:t>‹#›</a:t>
            </a:fld>
            <a:endParaRPr lang="en-US"/>
          </a:p>
        </p:txBody>
      </p:sp>
    </p:spTree>
    <p:extLst>
      <p:ext uri="{BB962C8B-B14F-4D97-AF65-F5344CB8AC3E}">
        <p14:creationId xmlns:p14="http://schemas.microsoft.com/office/powerpoint/2010/main" val="17278418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91333DD-D8A8-431D-8049-56746F6CF17E}" type="datetimeFigureOut">
              <a:rPr lang="en-US" smtClean="0"/>
              <a:t>2/22/2019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7DB6F9-5C58-40DA-9D10-6895611D879E}" type="slidenum">
              <a:rPr lang="en-US" smtClean="0"/>
              <a:t>‹#›</a:t>
            </a:fld>
            <a:endParaRPr lang="en-US"/>
          </a:p>
        </p:txBody>
      </p:sp>
    </p:spTree>
    <p:extLst>
      <p:ext uri="{BB962C8B-B14F-4D97-AF65-F5344CB8AC3E}">
        <p14:creationId xmlns:p14="http://schemas.microsoft.com/office/powerpoint/2010/main" val="26672294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91333DD-D8A8-431D-8049-56746F6CF17E}" type="datetimeFigureOut">
              <a:rPr lang="en-US" smtClean="0"/>
              <a:t>2/22/2019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7DB6F9-5C58-40DA-9D10-6895611D879E}" type="slidenum">
              <a:rPr lang="en-US" smtClean="0"/>
              <a:t>‹#›</a:t>
            </a:fld>
            <a:endParaRPr lang="en-US"/>
          </a:p>
        </p:txBody>
      </p:sp>
    </p:spTree>
    <p:extLst>
      <p:ext uri="{BB962C8B-B14F-4D97-AF65-F5344CB8AC3E}">
        <p14:creationId xmlns:p14="http://schemas.microsoft.com/office/powerpoint/2010/main" val="34869314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91333DD-D8A8-431D-8049-56746F6CF17E}" type="datetimeFigureOut">
              <a:rPr lang="en-US" smtClean="0"/>
              <a:t>2/22/2019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7DB6F9-5C58-40DA-9D10-6895611D879E}" type="slidenum">
              <a:rPr lang="en-US" smtClean="0"/>
              <a:t>‹#›</a:t>
            </a:fld>
            <a:endParaRPr lang="en-US"/>
          </a:p>
        </p:txBody>
      </p:sp>
    </p:spTree>
    <p:extLst>
      <p:ext uri="{BB962C8B-B14F-4D97-AF65-F5344CB8AC3E}">
        <p14:creationId xmlns:p14="http://schemas.microsoft.com/office/powerpoint/2010/main" val="227142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91333DD-D8A8-431D-8049-56746F6CF17E}" type="datetimeFigureOut">
              <a:rPr lang="en-US" smtClean="0"/>
              <a:t>2/22/2019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7DB6F9-5C58-40DA-9D10-6895611D879E}" type="slidenum">
              <a:rPr lang="en-US" smtClean="0"/>
              <a:t>‹#›</a:t>
            </a:fld>
            <a:endParaRPr lang="en-US"/>
          </a:p>
        </p:txBody>
      </p:sp>
    </p:spTree>
    <p:extLst>
      <p:ext uri="{BB962C8B-B14F-4D97-AF65-F5344CB8AC3E}">
        <p14:creationId xmlns:p14="http://schemas.microsoft.com/office/powerpoint/2010/main" val="3341614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1333DD-D8A8-431D-8049-56746F6CF17E}" type="datetimeFigureOut">
              <a:rPr lang="en-US" smtClean="0"/>
              <a:t>2/22/2019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7DB6F9-5C58-40DA-9D10-6895611D879E}" type="slidenum">
              <a:rPr lang="en-US" smtClean="0"/>
              <a:t>‹#›</a:t>
            </a:fld>
            <a:endParaRPr lang="en-US"/>
          </a:p>
        </p:txBody>
      </p:sp>
    </p:spTree>
    <p:extLst>
      <p:ext uri="{BB962C8B-B14F-4D97-AF65-F5344CB8AC3E}">
        <p14:creationId xmlns:p14="http://schemas.microsoft.com/office/powerpoint/2010/main" val="3774561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4BC95E-3B7D-4A67-AC39-EF863A38E02D}" type="datetimeFigureOut">
              <a:rPr lang="en-US" smtClean="0"/>
              <a:t>2/22/2019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9E754B-E331-43C7-8601-768CC6B69B70}" type="slidenum">
              <a:rPr lang="en-US" smtClean="0"/>
              <a:t>‹#›</a:t>
            </a:fld>
            <a:endParaRPr lang="en-US"/>
          </a:p>
        </p:txBody>
      </p:sp>
    </p:spTree>
    <p:extLst>
      <p:ext uri="{BB962C8B-B14F-4D97-AF65-F5344CB8AC3E}">
        <p14:creationId xmlns:p14="http://schemas.microsoft.com/office/powerpoint/2010/main" val="2710205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1333DD-D8A8-431D-8049-56746F6CF17E}" type="datetimeFigureOut">
              <a:rPr lang="en-US" smtClean="0"/>
              <a:t>2/22/2019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7DB6F9-5C58-40DA-9D10-6895611D879E}" type="slidenum">
              <a:rPr lang="en-US" smtClean="0"/>
              <a:t>‹#›</a:t>
            </a:fld>
            <a:endParaRPr lang="en-US"/>
          </a:p>
        </p:txBody>
      </p:sp>
    </p:spTree>
    <p:extLst>
      <p:ext uri="{BB962C8B-B14F-4D97-AF65-F5344CB8AC3E}">
        <p14:creationId xmlns:p14="http://schemas.microsoft.com/office/powerpoint/2010/main" val="27190747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1333DD-D8A8-431D-8049-56746F6CF17E}" type="datetimeFigureOut">
              <a:rPr lang="en-US" smtClean="0"/>
              <a:t>2/22/2019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7DB6F9-5C58-40DA-9D10-6895611D879E}" type="slidenum">
              <a:rPr lang="en-US" smtClean="0"/>
              <a:t>‹#›</a:t>
            </a:fld>
            <a:endParaRPr lang="en-US"/>
          </a:p>
        </p:txBody>
      </p:sp>
    </p:spTree>
    <p:extLst>
      <p:ext uri="{BB962C8B-B14F-4D97-AF65-F5344CB8AC3E}">
        <p14:creationId xmlns:p14="http://schemas.microsoft.com/office/powerpoint/2010/main" val="9664824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1333DD-D8A8-431D-8049-56746F6CF17E}" type="datetimeFigureOut">
              <a:rPr lang="en-US" smtClean="0"/>
              <a:t>2/22/2019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7DB6F9-5C58-40DA-9D10-6895611D879E}" type="slidenum">
              <a:rPr lang="en-US" smtClean="0"/>
              <a:t>‹#›</a:t>
            </a:fld>
            <a:endParaRPr lang="en-US"/>
          </a:p>
        </p:txBody>
      </p:sp>
    </p:spTree>
    <p:extLst>
      <p:ext uri="{BB962C8B-B14F-4D97-AF65-F5344CB8AC3E}">
        <p14:creationId xmlns:p14="http://schemas.microsoft.com/office/powerpoint/2010/main" val="10974092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1333DD-D8A8-431D-8049-56746F6CF17E}" type="datetimeFigureOut">
              <a:rPr lang="en-US" smtClean="0"/>
              <a:t>2/22/2019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7DB6F9-5C58-40DA-9D10-6895611D879E}" type="slidenum">
              <a:rPr lang="en-US" smtClean="0"/>
              <a:t>‹#›</a:t>
            </a:fld>
            <a:endParaRPr lang="en-US"/>
          </a:p>
        </p:txBody>
      </p:sp>
    </p:spTree>
    <p:extLst>
      <p:ext uri="{BB962C8B-B14F-4D97-AF65-F5344CB8AC3E}">
        <p14:creationId xmlns:p14="http://schemas.microsoft.com/office/powerpoint/2010/main" val="2986179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9E6B0F8-1DE7-9E41-A497-8C8D9E0A10A1}" type="datetimeFigureOut">
              <a:rPr lang="en-US" smtClean="0"/>
              <a:pPr/>
              <a:t>2/22/2019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29B628-8AA2-6B4C-A685-2EE9A8598178}" type="slidenum">
              <a:rPr lang="en-US" smtClean="0"/>
              <a:pPr/>
              <a:t>‹#›</a:t>
            </a:fld>
            <a:endParaRPr lang="en-US"/>
          </a:p>
        </p:txBody>
      </p:sp>
    </p:spTree>
    <p:extLst>
      <p:ext uri="{BB962C8B-B14F-4D97-AF65-F5344CB8AC3E}">
        <p14:creationId xmlns:p14="http://schemas.microsoft.com/office/powerpoint/2010/main" val="393373707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E6B0F8-1DE7-9E41-A497-8C8D9E0A10A1}" type="datetimeFigureOut">
              <a:rPr lang="en-US" smtClean="0"/>
              <a:pPr/>
              <a:t>2/22/2019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29B628-8AA2-6B4C-A685-2EE9A8598178}" type="slidenum">
              <a:rPr lang="en-US" smtClean="0"/>
              <a:pPr/>
              <a:t>‹#›</a:t>
            </a:fld>
            <a:endParaRPr lang="en-US"/>
          </a:p>
        </p:txBody>
      </p:sp>
    </p:spTree>
    <p:extLst>
      <p:ext uri="{BB962C8B-B14F-4D97-AF65-F5344CB8AC3E}">
        <p14:creationId xmlns:p14="http://schemas.microsoft.com/office/powerpoint/2010/main" val="350396706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9E6B0F8-1DE7-9E41-A497-8C8D9E0A10A1}" type="datetimeFigureOut">
              <a:rPr lang="en-US" smtClean="0"/>
              <a:pPr/>
              <a:t>2/22/2019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29B628-8AA2-6B4C-A685-2EE9A8598178}" type="slidenum">
              <a:rPr lang="en-US" smtClean="0"/>
              <a:pPr/>
              <a:t>‹#›</a:t>
            </a:fld>
            <a:endParaRPr lang="en-US"/>
          </a:p>
        </p:txBody>
      </p:sp>
    </p:spTree>
    <p:extLst>
      <p:ext uri="{BB962C8B-B14F-4D97-AF65-F5344CB8AC3E}">
        <p14:creationId xmlns:p14="http://schemas.microsoft.com/office/powerpoint/2010/main" val="23182873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9E6B0F8-1DE7-9E41-A497-8C8D9E0A10A1}" type="datetimeFigureOut">
              <a:rPr lang="en-US" smtClean="0"/>
              <a:pPr/>
              <a:t>2/22/2019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29B628-8AA2-6B4C-A685-2EE9A8598178}" type="slidenum">
              <a:rPr lang="en-US" smtClean="0"/>
              <a:pPr/>
              <a:t>‹#›</a:t>
            </a:fld>
            <a:endParaRPr lang="en-US"/>
          </a:p>
        </p:txBody>
      </p:sp>
    </p:spTree>
    <p:extLst>
      <p:ext uri="{BB962C8B-B14F-4D97-AF65-F5344CB8AC3E}">
        <p14:creationId xmlns:p14="http://schemas.microsoft.com/office/powerpoint/2010/main" val="33317337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9E6B0F8-1DE7-9E41-A497-8C8D9E0A10A1}" type="datetimeFigureOut">
              <a:rPr lang="en-US" smtClean="0"/>
              <a:pPr/>
              <a:t>2/22/2019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F29B628-8AA2-6B4C-A685-2EE9A8598178}" type="slidenum">
              <a:rPr lang="en-US" smtClean="0"/>
              <a:pPr/>
              <a:t>‹#›</a:t>
            </a:fld>
            <a:endParaRPr lang="en-US"/>
          </a:p>
        </p:txBody>
      </p:sp>
    </p:spTree>
    <p:extLst>
      <p:ext uri="{BB962C8B-B14F-4D97-AF65-F5344CB8AC3E}">
        <p14:creationId xmlns:p14="http://schemas.microsoft.com/office/powerpoint/2010/main" val="223400935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9E6B0F8-1DE7-9E41-A497-8C8D9E0A10A1}" type="datetimeFigureOut">
              <a:rPr lang="en-US" smtClean="0"/>
              <a:pPr/>
              <a:t>2/22/2019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29B628-8AA2-6B4C-A685-2EE9A8598178}" type="slidenum">
              <a:rPr lang="en-US" smtClean="0"/>
              <a:pPr/>
              <a:t>‹#›</a:t>
            </a:fld>
            <a:endParaRPr lang="en-US"/>
          </a:p>
        </p:txBody>
      </p:sp>
    </p:spTree>
    <p:extLst>
      <p:ext uri="{BB962C8B-B14F-4D97-AF65-F5344CB8AC3E}">
        <p14:creationId xmlns:p14="http://schemas.microsoft.com/office/powerpoint/2010/main" val="1191628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F4BC95E-3B7D-4A67-AC39-EF863A38E02D}" type="datetimeFigureOut">
              <a:rPr lang="en-US" smtClean="0"/>
              <a:t>2/22/2019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9E754B-E331-43C7-8601-768CC6B69B70}" type="slidenum">
              <a:rPr lang="en-US" smtClean="0"/>
              <a:t>‹#›</a:t>
            </a:fld>
            <a:endParaRPr lang="en-US"/>
          </a:p>
        </p:txBody>
      </p:sp>
    </p:spTree>
    <p:extLst>
      <p:ext uri="{BB962C8B-B14F-4D97-AF65-F5344CB8AC3E}">
        <p14:creationId xmlns:p14="http://schemas.microsoft.com/office/powerpoint/2010/main" val="340952018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E6B0F8-1DE7-9E41-A497-8C8D9E0A10A1}" type="datetimeFigureOut">
              <a:rPr lang="en-US" smtClean="0"/>
              <a:pPr/>
              <a:t>2/22/2019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F29B628-8AA2-6B4C-A685-2EE9A8598178}" type="slidenum">
              <a:rPr lang="en-US" smtClean="0"/>
              <a:pPr/>
              <a:t>‹#›</a:t>
            </a:fld>
            <a:endParaRPr lang="en-US"/>
          </a:p>
        </p:txBody>
      </p:sp>
    </p:spTree>
    <p:extLst>
      <p:ext uri="{BB962C8B-B14F-4D97-AF65-F5344CB8AC3E}">
        <p14:creationId xmlns:p14="http://schemas.microsoft.com/office/powerpoint/2010/main" val="154506732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E6B0F8-1DE7-9E41-A497-8C8D9E0A10A1}" type="datetimeFigureOut">
              <a:rPr lang="en-US" smtClean="0"/>
              <a:pPr/>
              <a:t>2/22/2019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29B628-8AA2-6B4C-A685-2EE9A8598178}" type="slidenum">
              <a:rPr lang="en-US" smtClean="0"/>
              <a:pPr/>
              <a:t>‹#›</a:t>
            </a:fld>
            <a:endParaRPr lang="en-US"/>
          </a:p>
        </p:txBody>
      </p:sp>
    </p:spTree>
    <p:extLst>
      <p:ext uri="{BB962C8B-B14F-4D97-AF65-F5344CB8AC3E}">
        <p14:creationId xmlns:p14="http://schemas.microsoft.com/office/powerpoint/2010/main" val="346066451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E6B0F8-1DE7-9E41-A497-8C8D9E0A10A1}" type="datetimeFigureOut">
              <a:rPr lang="en-US" smtClean="0"/>
              <a:pPr/>
              <a:t>2/22/2019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29B628-8AA2-6B4C-A685-2EE9A8598178}" type="slidenum">
              <a:rPr lang="en-US" smtClean="0"/>
              <a:pPr/>
              <a:t>‹#›</a:t>
            </a:fld>
            <a:endParaRPr lang="en-US"/>
          </a:p>
        </p:txBody>
      </p:sp>
    </p:spTree>
    <p:extLst>
      <p:ext uri="{BB962C8B-B14F-4D97-AF65-F5344CB8AC3E}">
        <p14:creationId xmlns:p14="http://schemas.microsoft.com/office/powerpoint/2010/main" val="322434251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E6B0F8-1DE7-9E41-A497-8C8D9E0A10A1}" type="datetimeFigureOut">
              <a:rPr lang="en-US" smtClean="0"/>
              <a:pPr/>
              <a:t>2/22/2019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29B628-8AA2-6B4C-A685-2EE9A8598178}" type="slidenum">
              <a:rPr lang="en-US" smtClean="0"/>
              <a:pPr/>
              <a:t>‹#›</a:t>
            </a:fld>
            <a:endParaRPr lang="en-US"/>
          </a:p>
        </p:txBody>
      </p:sp>
    </p:spTree>
    <p:extLst>
      <p:ext uri="{BB962C8B-B14F-4D97-AF65-F5344CB8AC3E}">
        <p14:creationId xmlns:p14="http://schemas.microsoft.com/office/powerpoint/2010/main" val="270715470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E6B0F8-1DE7-9E41-A497-8C8D9E0A10A1}" type="datetimeFigureOut">
              <a:rPr lang="en-US" smtClean="0"/>
              <a:pPr/>
              <a:t>2/22/2019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29B628-8AA2-6B4C-A685-2EE9A8598178}" type="slidenum">
              <a:rPr lang="en-US" smtClean="0"/>
              <a:pPr/>
              <a:t>‹#›</a:t>
            </a:fld>
            <a:endParaRPr lang="en-US"/>
          </a:p>
        </p:txBody>
      </p:sp>
    </p:spTree>
    <p:extLst>
      <p:ext uri="{BB962C8B-B14F-4D97-AF65-F5344CB8AC3E}">
        <p14:creationId xmlns:p14="http://schemas.microsoft.com/office/powerpoint/2010/main" val="273658448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4BC95E-3B7D-4A67-AC39-EF863A38E02D}" type="datetimeFigureOut">
              <a:rPr lang="en-US" smtClean="0">
                <a:solidFill>
                  <a:prstClr val="black">
                    <a:tint val="75000"/>
                  </a:prstClr>
                </a:solidFill>
              </a:rPr>
              <a:pPr/>
              <a:t>2/22/2019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9E754B-E331-43C7-8601-768CC6B69B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308228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F4BC95E-3B7D-4A67-AC39-EF863A38E02D}" type="datetimeFigureOut">
              <a:rPr lang="en-US" smtClean="0">
                <a:solidFill>
                  <a:prstClr val="black">
                    <a:tint val="75000"/>
                  </a:prstClr>
                </a:solidFill>
              </a:rPr>
              <a:pPr/>
              <a:t>2/22/2019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A9E754B-E331-43C7-8601-768CC6B69B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3182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F4BC95E-3B7D-4A67-AC39-EF863A38E02D}" type="datetimeFigureOut">
              <a:rPr lang="en-US" smtClean="0"/>
              <a:t>2/22/2019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9E754B-E331-43C7-8601-768CC6B69B70}" type="slidenum">
              <a:rPr lang="en-US" smtClean="0"/>
              <a:t>‹#›</a:t>
            </a:fld>
            <a:endParaRPr lang="en-US"/>
          </a:p>
        </p:txBody>
      </p:sp>
    </p:spTree>
    <p:extLst>
      <p:ext uri="{BB962C8B-B14F-4D97-AF65-F5344CB8AC3E}">
        <p14:creationId xmlns:p14="http://schemas.microsoft.com/office/powerpoint/2010/main" val="310093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F4BC95E-3B7D-4A67-AC39-EF863A38E02D}" type="datetimeFigureOut">
              <a:rPr lang="en-US" smtClean="0"/>
              <a:t>2/22/2019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9E754B-E331-43C7-8601-768CC6B69B70}" type="slidenum">
              <a:rPr lang="en-US" smtClean="0"/>
              <a:t>‹#›</a:t>
            </a:fld>
            <a:endParaRPr lang="en-US"/>
          </a:p>
        </p:txBody>
      </p:sp>
    </p:spTree>
    <p:extLst>
      <p:ext uri="{BB962C8B-B14F-4D97-AF65-F5344CB8AC3E}">
        <p14:creationId xmlns:p14="http://schemas.microsoft.com/office/powerpoint/2010/main" val="31678598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4BC95E-3B7D-4A67-AC39-EF863A38E02D}" type="datetimeFigureOut">
              <a:rPr lang="en-US" smtClean="0"/>
              <a:t>2/22/2019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9E754B-E331-43C7-8601-768CC6B69B70}" type="slidenum">
              <a:rPr lang="en-US" smtClean="0"/>
              <a:t>‹#›</a:t>
            </a:fld>
            <a:endParaRPr lang="en-US"/>
          </a:p>
        </p:txBody>
      </p:sp>
    </p:spTree>
    <p:extLst>
      <p:ext uri="{BB962C8B-B14F-4D97-AF65-F5344CB8AC3E}">
        <p14:creationId xmlns:p14="http://schemas.microsoft.com/office/powerpoint/2010/main" val="24944440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4BC95E-3B7D-4A67-AC39-EF863A38E02D}" type="datetimeFigureOut">
              <a:rPr lang="en-US" smtClean="0"/>
              <a:t>2/22/2019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9E754B-E331-43C7-8601-768CC6B69B70}" type="slidenum">
              <a:rPr lang="en-US" smtClean="0"/>
              <a:t>‹#›</a:t>
            </a:fld>
            <a:endParaRPr lang="en-US"/>
          </a:p>
        </p:txBody>
      </p:sp>
    </p:spTree>
    <p:extLst>
      <p:ext uri="{BB962C8B-B14F-4D97-AF65-F5344CB8AC3E}">
        <p14:creationId xmlns:p14="http://schemas.microsoft.com/office/powerpoint/2010/main" val="2642007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4BC95E-3B7D-4A67-AC39-EF863A38E02D}" type="datetimeFigureOut">
              <a:rPr lang="en-US" smtClean="0"/>
              <a:t>2/22/2019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9E754B-E331-43C7-8601-768CC6B69B70}" type="slidenum">
              <a:rPr lang="en-US" smtClean="0"/>
              <a:t>‹#›</a:t>
            </a:fld>
            <a:endParaRPr lang="en-US"/>
          </a:p>
        </p:txBody>
      </p:sp>
    </p:spTree>
    <p:extLst>
      <p:ext uri="{BB962C8B-B14F-4D97-AF65-F5344CB8AC3E}">
        <p14:creationId xmlns:p14="http://schemas.microsoft.com/office/powerpoint/2010/main" val="502574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4BC95E-3B7D-4A67-AC39-EF863A38E02D}" type="datetimeFigureOut">
              <a:rPr lang="en-US" smtClean="0"/>
              <a:t>2/22/2019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9E754B-E331-43C7-8601-768CC6B69B70}" type="slidenum">
              <a:rPr lang="en-US" smtClean="0"/>
              <a:t>‹#›</a:t>
            </a:fld>
            <a:endParaRPr lang="en-US"/>
          </a:p>
        </p:txBody>
      </p:sp>
    </p:spTree>
    <p:extLst>
      <p:ext uri="{BB962C8B-B14F-4D97-AF65-F5344CB8AC3E}">
        <p14:creationId xmlns:p14="http://schemas.microsoft.com/office/powerpoint/2010/main" val="16968714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61BEF0D-F0BB-DE4B-95CE-6DB70DBA9567}" type="datetimeFigureOut">
              <a:rPr lang="en-US" smtClean="0"/>
              <a:pPr/>
              <a:t>2/22/2019</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71484947"/>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1333DD-D8A8-431D-8049-56746F6CF17E}" type="datetimeFigureOut">
              <a:rPr lang="en-US" smtClean="0"/>
              <a:t>2/22/2019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7DB6F9-5C58-40DA-9D10-6895611D879E}" type="slidenum">
              <a:rPr lang="en-US" smtClean="0"/>
              <a:t>‹#›</a:t>
            </a:fld>
            <a:endParaRPr lang="en-US"/>
          </a:p>
        </p:txBody>
      </p:sp>
    </p:spTree>
    <p:extLst>
      <p:ext uri="{BB962C8B-B14F-4D97-AF65-F5344CB8AC3E}">
        <p14:creationId xmlns:p14="http://schemas.microsoft.com/office/powerpoint/2010/main" val="253450781"/>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E6B0F8-1DE7-9E41-A497-8C8D9E0A10A1}" type="datetimeFigureOut">
              <a:rPr lang="en-US" smtClean="0"/>
              <a:pPr/>
              <a:t>2/22/2019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29B628-8AA2-6B4C-A685-2EE9A8598178}" type="slidenum">
              <a:rPr lang="en-US" smtClean="0"/>
              <a:pPr/>
              <a:t>‹#›</a:t>
            </a:fld>
            <a:endParaRPr lang="en-US"/>
          </a:p>
        </p:txBody>
      </p:sp>
    </p:spTree>
    <p:extLst>
      <p:ext uri="{BB962C8B-B14F-4D97-AF65-F5344CB8AC3E}">
        <p14:creationId xmlns:p14="http://schemas.microsoft.com/office/powerpoint/2010/main" val="2112436829"/>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F4BC95E-3B7D-4A67-AC39-EF863A38E02D}" type="datetimeFigureOut">
              <a:rPr lang="en-US" smtClean="0"/>
              <a:t>2/22/2019</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A9E754B-E331-43C7-8601-768CC6B69B70}" type="slidenum">
              <a:rPr lang="en-US" smtClean="0"/>
              <a:t>‹#›</a:t>
            </a:fld>
            <a:endParaRPr lang="en-US"/>
          </a:p>
        </p:txBody>
      </p:sp>
    </p:spTree>
    <p:extLst>
      <p:ext uri="{BB962C8B-B14F-4D97-AF65-F5344CB8AC3E}">
        <p14:creationId xmlns:p14="http://schemas.microsoft.com/office/powerpoint/2010/main" val="2127420730"/>
      </p:ext>
    </p:extLst>
  </p:cSld>
  <p:clrMap bg1="lt1" tx1="dk1" bg2="lt2" tx2="dk2" accent1="accent1" accent2="accent2" accent3="accent3" accent4="accent4" accent5="accent5" accent6="accent6" hlink="hlink" folHlink="folHlink"/>
  <p:sldLayoutIdLst>
    <p:sldLayoutId id="2147483725" r:id="rId1"/>
    <p:sldLayoutId id="2147483726" r:id="rId2"/>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youtube.com/watch?v=wJnfleLeOZg"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4.xml"/><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youtube.com/watch?v=jYa1eI1hpDE"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e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1.jpe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1.jpe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1.jpe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1.jpeg"/><Relationship Id="rId1" Type="http://schemas.openxmlformats.org/officeDocument/2006/relationships/slideLayout" Target="../slideLayouts/slideLayout15.xml"/><Relationship Id="rId5" Type="http://schemas.openxmlformats.org/officeDocument/2006/relationships/image" Target="../media/image28.jpeg"/><Relationship Id="rId4" Type="http://schemas.openxmlformats.org/officeDocument/2006/relationships/image" Target="../media/image27.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1.jpeg"/><Relationship Id="rId1" Type="http://schemas.openxmlformats.org/officeDocument/2006/relationships/slideLayout" Target="../slideLayouts/slideLayout4.xml"/><Relationship Id="rId5" Type="http://schemas.openxmlformats.org/officeDocument/2006/relationships/image" Target="../media/image32.png"/><Relationship Id="rId4" Type="http://schemas.openxmlformats.org/officeDocument/2006/relationships/image" Target="../media/image31.png"/></Relationships>
</file>

<file path=ppt/slides/_rels/slide7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1.jpeg"/><Relationship Id="rId1" Type="http://schemas.openxmlformats.org/officeDocument/2006/relationships/slideLayout" Target="../slideLayouts/slideLayout4.xml"/><Relationship Id="rId4" Type="http://schemas.openxmlformats.org/officeDocument/2006/relationships/image" Target="../media/image34.png"/></Relationships>
</file>

<file path=ppt/slides/_rels/slide7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37.png"/><Relationship Id="rId4" Type="http://schemas.openxmlformats.org/officeDocument/2006/relationships/image" Target="../media/image36.png"/></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1.jpeg"/><Relationship Id="rId1" Type="http://schemas.openxmlformats.org/officeDocument/2006/relationships/slideLayout" Target="../slideLayouts/slideLayout4.xml"/><Relationship Id="rId4" Type="http://schemas.openxmlformats.org/officeDocument/2006/relationships/image" Target="../media/image39.png"/></Relationships>
</file>

<file path=ppt/slides/_rels/slide8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46.xml"/><Relationship Id="rId4" Type="http://schemas.openxmlformats.org/officeDocument/2006/relationships/image" Target="../media/image42.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685800"/>
            <a:ext cx="4572000" cy="5638800"/>
          </a:xfrm>
        </p:spPr>
        <p:txBody>
          <a:bodyPr>
            <a:normAutofit/>
          </a:bodyPr>
          <a:lstStyle/>
          <a:p>
            <a:r>
              <a:rPr lang="en-US" dirty="0" smtClean="0"/>
              <a:t>The Outsiders</a:t>
            </a:r>
            <a:br>
              <a:rPr lang="en-US" dirty="0" smtClean="0"/>
            </a:br>
            <a:r>
              <a:rPr lang="en-US" dirty="0" smtClean="0"/>
              <a:t>by</a:t>
            </a:r>
            <a:br>
              <a:rPr lang="en-US" dirty="0" smtClean="0"/>
            </a:br>
            <a:r>
              <a:rPr lang="en-US" dirty="0" smtClean="0"/>
              <a:t>S.E. </a:t>
            </a:r>
            <a:r>
              <a:rPr lang="en-US" dirty="0"/>
              <a:t>Hinton</a:t>
            </a:r>
            <a:br>
              <a:rPr lang="en-US" dirty="0"/>
            </a:br>
            <a:r>
              <a:rPr lang="en-US" sz="2800" dirty="0">
                <a:hlinkClick r:id="rId2"/>
              </a:rPr>
              <a:t>https://</a:t>
            </a:r>
            <a:r>
              <a:rPr lang="en-US" sz="2800" dirty="0" smtClean="0">
                <a:hlinkClick r:id="rId2"/>
              </a:rPr>
              <a:t>www.youtube.com/watch?v=wJnfleLeOZg</a:t>
            </a:r>
            <a:r>
              <a:rPr lang="en-US" sz="2800" dirty="0" smtClean="0"/>
              <a:t/>
            </a:r>
            <a:br>
              <a:rPr lang="en-US" sz="2800" dirty="0" smtClean="0"/>
            </a:br>
            <a:endParaRPr lang="en-US" sz="2800"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6352" y="-36890"/>
            <a:ext cx="4222482" cy="6868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607174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6988" y="1196752"/>
            <a:ext cx="5263044" cy="5815518"/>
          </a:xfrm>
          <a:prstGeom prst="rect">
            <a:avLst/>
          </a:prstGeom>
        </p:spPr>
      </p:pic>
      <p:sp>
        <p:nvSpPr>
          <p:cNvPr id="15" name="TextBox 14"/>
          <p:cNvSpPr txBox="1"/>
          <p:nvPr/>
        </p:nvSpPr>
        <p:spPr>
          <a:xfrm>
            <a:off x="245367" y="260648"/>
            <a:ext cx="8763000" cy="1092607"/>
          </a:xfrm>
          <a:prstGeom prst="rect">
            <a:avLst/>
          </a:prstGeom>
          <a:noFill/>
        </p:spPr>
        <p:txBody>
          <a:bodyPr wrap="square" rtlCol="0">
            <a:spAutoFit/>
          </a:bodyPr>
          <a:lstStyle/>
          <a:p>
            <a:pPr algn="ctr"/>
            <a:r>
              <a:rPr lang="en-US" sz="6500" b="1" dirty="0" smtClean="0">
                <a:solidFill>
                  <a:srgbClr val="A5174D"/>
                </a:solidFill>
                <a:latin typeface="Times New Roman"/>
                <a:cs typeface="Times New Roman"/>
              </a:rPr>
              <a:t>THE OUTSIDERS</a:t>
            </a:r>
            <a:endParaRPr lang="en-US" sz="6500" b="1" dirty="0">
              <a:solidFill>
                <a:srgbClr val="A5174D"/>
              </a:solidFill>
              <a:latin typeface="Times New Roman"/>
              <a:cs typeface="Times New Roman"/>
            </a:endParaRPr>
          </a:p>
        </p:txBody>
      </p:sp>
      <p:sp>
        <p:nvSpPr>
          <p:cNvPr id="10" name="TextBox 9"/>
          <p:cNvSpPr txBox="1"/>
          <p:nvPr/>
        </p:nvSpPr>
        <p:spPr>
          <a:xfrm>
            <a:off x="2411760" y="1294596"/>
            <a:ext cx="6351240" cy="3862596"/>
          </a:xfrm>
          <a:prstGeom prst="rect">
            <a:avLst/>
          </a:prstGeom>
          <a:noFill/>
        </p:spPr>
        <p:txBody>
          <a:bodyPr wrap="square" rtlCol="0">
            <a:spAutoFit/>
          </a:bodyPr>
          <a:lstStyle/>
          <a:p>
            <a:pPr algn="ctr"/>
            <a:r>
              <a:rPr lang="en-US" sz="3500" b="1" i="1" dirty="0" smtClean="0">
                <a:latin typeface="Times New Roman"/>
                <a:cs typeface="Times New Roman"/>
              </a:rPr>
              <a:t>The Outsiders </a:t>
            </a:r>
            <a:r>
              <a:rPr lang="en-US" sz="3500" b="1" dirty="0" smtClean="0">
                <a:latin typeface="Times New Roman"/>
                <a:cs typeface="Times New Roman"/>
              </a:rPr>
              <a:t>was inspired by real-life events at Hinton’s high school in Tulsa, Oklahoma.</a:t>
            </a:r>
          </a:p>
          <a:p>
            <a:pPr algn="ctr"/>
            <a:endParaRPr lang="en-US" sz="3500" b="1" dirty="0" smtClean="0">
              <a:latin typeface="Times New Roman"/>
              <a:cs typeface="Times New Roman"/>
            </a:endParaRPr>
          </a:p>
          <a:p>
            <a:pPr algn="ctr"/>
            <a:r>
              <a:rPr lang="en-US" sz="3500" b="1" dirty="0" smtClean="0">
                <a:latin typeface="Times New Roman"/>
                <a:cs typeface="Times New Roman"/>
              </a:rPr>
              <a:t>This novel is widely </a:t>
            </a:r>
          </a:p>
          <a:p>
            <a:pPr algn="ctr"/>
            <a:r>
              <a:rPr lang="en-US" sz="3500" b="1" dirty="0" smtClean="0">
                <a:latin typeface="Times New Roman"/>
                <a:cs typeface="Times New Roman"/>
              </a:rPr>
              <a:t>considered the first realistic young-adult novel.</a:t>
            </a:r>
            <a:endParaRPr lang="en-US" sz="2300" dirty="0" smtClean="0">
              <a:latin typeface="Times New Roman"/>
              <a:cs typeface="Times New Roman"/>
            </a:endParaRPr>
          </a:p>
        </p:txBody>
      </p:sp>
      <p:grpSp>
        <p:nvGrpSpPr>
          <p:cNvPr id="11" name="Group 10"/>
          <p:cNvGrpSpPr/>
          <p:nvPr/>
        </p:nvGrpSpPr>
        <p:grpSpPr>
          <a:xfrm>
            <a:off x="152400" y="116632"/>
            <a:ext cx="8839200" cy="6635898"/>
            <a:chOff x="152400" y="116632"/>
            <a:chExt cx="8839200" cy="6635898"/>
          </a:xfrm>
        </p:grpSpPr>
        <p:sp>
          <p:nvSpPr>
            <p:cNvPr id="12" name="Rectangle 11"/>
            <p:cNvSpPr/>
            <p:nvPr/>
          </p:nvSpPr>
          <p:spPr>
            <a:xfrm>
              <a:off x="152400" y="116632"/>
              <a:ext cx="8839200" cy="6553200"/>
            </a:xfrm>
            <a:prstGeom prst="rect">
              <a:avLst/>
            </a:prstGeom>
            <a:noFill/>
            <a:ln w="444500">
              <a:solidFill>
                <a:srgbClr val="7490BC"/>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16" name="Rectangle 15"/>
            <p:cNvSpPr/>
            <p:nvPr/>
          </p:nvSpPr>
          <p:spPr>
            <a:xfrm>
              <a:off x="381000" y="381000"/>
              <a:ext cx="8382000" cy="6059744"/>
            </a:xfrm>
            <a:prstGeom prst="rect">
              <a:avLst/>
            </a:prstGeom>
            <a:noFill/>
            <a:ln w="1016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17" name="TextBox 16"/>
            <p:cNvSpPr txBox="1"/>
            <p:nvPr/>
          </p:nvSpPr>
          <p:spPr>
            <a:xfrm>
              <a:off x="7759080" y="6490920"/>
              <a:ext cx="1080120" cy="261610"/>
            </a:xfrm>
            <a:prstGeom prst="rect">
              <a:avLst/>
            </a:prstGeom>
            <a:noFill/>
            <a:ln>
              <a:solidFill>
                <a:srgbClr val="7490BC"/>
              </a:solidFill>
            </a:ln>
          </p:spPr>
          <p:txBody>
            <a:bodyPr wrap="square" rtlCol="0">
              <a:spAutoFit/>
            </a:bodyPr>
            <a:lstStyle/>
            <a:p>
              <a:r>
                <a:rPr lang="en-US" sz="1100" dirty="0"/>
                <a:t>© Presto </a:t>
              </a:r>
              <a:r>
                <a:rPr lang="en-US" sz="1100" dirty="0" smtClean="0"/>
                <a:t>Plans</a:t>
              </a:r>
              <a:endParaRPr lang="en-US" sz="1100" b="1" dirty="0"/>
            </a:p>
          </p:txBody>
        </p:sp>
      </p:grpSp>
    </p:spTree>
    <p:extLst>
      <p:ext uri="{BB962C8B-B14F-4D97-AF65-F5344CB8AC3E}">
        <p14:creationId xmlns:p14="http://schemas.microsoft.com/office/powerpoint/2010/main" val="32538217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2.jpg"/>
          <p:cNvPicPr>
            <a:picLocks noChangeAspect="1"/>
          </p:cNvPicPr>
          <p:nvPr/>
        </p:nvPicPr>
        <p:blipFill>
          <a:blip r:embed="rId2"/>
          <a:stretch>
            <a:fillRect/>
          </a:stretch>
        </p:blipFill>
        <p:spPr>
          <a:xfrm>
            <a:off x="304800" y="4742778"/>
            <a:ext cx="8534400" cy="1734222"/>
          </a:xfrm>
          <a:prstGeom prst="rect">
            <a:avLst/>
          </a:prstGeom>
        </p:spPr>
      </p:pic>
      <p:sp>
        <p:nvSpPr>
          <p:cNvPr id="10" name="TextBox 9"/>
          <p:cNvSpPr txBox="1"/>
          <p:nvPr/>
        </p:nvSpPr>
        <p:spPr>
          <a:xfrm>
            <a:off x="533400" y="1179329"/>
            <a:ext cx="8153400" cy="1169551"/>
          </a:xfrm>
          <a:prstGeom prst="rect">
            <a:avLst/>
          </a:prstGeom>
          <a:noFill/>
        </p:spPr>
        <p:txBody>
          <a:bodyPr wrap="square" rtlCol="0">
            <a:spAutoFit/>
          </a:bodyPr>
          <a:lstStyle/>
          <a:p>
            <a:pPr marL="0" lvl="1" algn="ctr"/>
            <a:r>
              <a:rPr lang="en-US" sz="3500" b="1" dirty="0" smtClean="0">
                <a:latin typeface="Times New Roman"/>
                <a:cs typeface="Times New Roman"/>
              </a:rPr>
              <a:t>Many of Hinton’s novels were so successful, they were turned into films </a:t>
            </a:r>
            <a:r>
              <a:rPr lang="en-US" dirty="0" smtClean="0"/>
              <a:t> </a:t>
            </a:r>
            <a:endParaRPr lang="en-US" dirty="0"/>
          </a:p>
        </p:txBody>
      </p:sp>
      <p:sp>
        <p:nvSpPr>
          <p:cNvPr id="15" name="TextBox 14"/>
          <p:cNvSpPr txBox="1"/>
          <p:nvPr/>
        </p:nvSpPr>
        <p:spPr>
          <a:xfrm>
            <a:off x="245367" y="260648"/>
            <a:ext cx="8763000" cy="1092607"/>
          </a:xfrm>
          <a:prstGeom prst="rect">
            <a:avLst/>
          </a:prstGeom>
          <a:noFill/>
        </p:spPr>
        <p:txBody>
          <a:bodyPr wrap="square" rtlCol="0">
            <a:spAutoFit/>
          </a:bodyPr>
          <a:lstStyle/>
          <a:p>
            <a:pPr algn="ctr"/>
            <a:r>
              <a:rPr lang="en-US" sz="6500" b="1" dirty="0" smtClean="0">
                <a:solidFill>
                  <a:srgbClr val="A5174D"/>
                </a:solidFill>
                <a:latin typeface="Times New Roman"/>
                <a:cs typeface="Times New Roman"/>
              </a:rPr>
              <a:t>THE OUTSIDERS</a:t>
            </a:r>
            <a:endParaRPr lang="en-US" sz="6500" b="1" dirty="0">
              <a:solidFill>
                <a:srgbClr val="A5174D"/>
              </a:solidFill>
              <a:latin typeface="Times New Roman"/>
              <a:cs typeface="Times New Roman"/>
            </a:endParaRPr>
          </a:p>
        </p:txBody>
      </p:sp>
      <p:sp>
        <p:nvSpPr>
          <p:cNvPr id="16" name="TextBox 15"/>
          <p:cNvSpPr txBox="1"/>
          <p:nvPr/>
        </p:nvSpPr>
        <p:spPr>
          <a:xfrm>
            <a:off x="685800" y="2348880"/>
            <a:ext cx="8153400" cy="2308324"/>
          </a:xfrm>
          <a:prstGeom prst="rect">
            <a:avLst/>
          </a:prstGeom>
          <a:noFill/>
        </p:spPr>
        <p:txBody>
          <a:bodyPr wrap="square" rtlCol="0">
            <a:spAutoFit/>
          </a:bodyPr>
          <a:lstStyle/>
          <a:p>
            <a:pPr marL="0" lvl="1"/>
            <a:r>
              <a:rPr lang="en-US" sz="3600" i="1" dirty="0">
                <a:latin typeface="Times New Roman"/>
                <a:cs typeface="Times New Roman"/>
              </a:rPr>
              <a:t>The Outsiders </a:t>
            </a:r>
            <a:r>
              <a:rPr lang="en-US" sz="3600" dirty="0">
                <a:latin typeface="Times New Roman"/>
                <a:cs typeface="Times New Roman"/>
              </a:rPr>
              <a:t>(1983)</a:t>
            </a:r>
          </a:p>
          <a:p>
            <a:pPr marL="0" lvl="1"/>
            <a:r>
              <a:rPr lang="en-US" sz="3600" i="1" dirty="0">
                <a:latin typeface="Times New Roman"/>
                <a:cs typeface="Times New Roman"/>
              </a:rPr>
              <a:t>That Was Then, This is Now </a:t>
            </a:r>
            <a:r>
              <a:rPr lang="en-US" sz="3600" dirty="0">
                <a:latin typeface="Times New Roman"/>
                <a:cs typeface="Times New Roman"/>
              </a:rPr>
              <a:t>(1985)</a:t>
            </a:r>
          </a:p>
          <a:p>
            <a:pPr marL="0" lvl="1"/>
            <a:r>
              <a:rPr lang="en-US" sz="3600" i="1" dirty="0">
                <a:latin typeface="Times New Roman"/>
                <a:cs typeface="Times New Roman"/>
              </a:rPr>
              <a:t>Tex</a:t>
            </a:r>
            <a:r>
              <a:rPr lang="en-US" sz="3600" dirty="0">
                <a:latin typeface="Times New Roman"/>
                <a:cs typeface="Times New Roman"/>
              </a:rPr>
              <a:t> (1982)</a:t>
            </a:r>
          </a:p>
          <a:p>
            <a:pPr marL="0" lvl="1"/>
            <a:r>
              <a:rPr lang="en-US" sz="3600" i="1" dirty="0">
                <a:latin typeface="Times New Roman"/>
                <a:cs typeface="Times New Roman"/>
              </a:rPr>
              <a:t>Rumble Fish </a:t>
            </a:r>
            <a:r>
              <a:rPr lang="en-US" sz="3600" dirty="0">
                <a:latin typeface="Times New Roman"/>
                <a:cs typeface="Times New Roman"/>
              </a:rPr>
              <a:t>(1983).</a:t>
            </a:r>
          </a:p>
        </p:txBody>
      </p:sp>
      <p:grpSp>
        <p:nvGrpSpPr>
          <p:cNvPr id="11" name="Group 10"/>
          <p:cNvGrpSpPr/>
          <p:nvPr/>
        </p:nvGrpSpPr>
        <p:grpSpPr>
          <a:xfrm>
            <a:off x="152400" y="116632"/>
            <a:ext cx="8839200" cy="6635898"/>
            <a:chOff x="152400" y="116632"/>
            <a:chExt cx="8839200" cy="6635898"/>
          </a:xfrm>
        </p:grpSpPr>
        <p:sp>
          <p:nvSpPr>
            <p:cNvPr id="17" name="Rectangle 16"/>
            <p:cNvSpPr/>
            <p:nvPr/>
          </p:nvSpPr>
          <p:spPr>
            <a:xfrm>
              <a:off x="152400" y="116632"/>
              <a:ext cx="8839200" cy="6553200"/>
            </a:xfrm>
            <a:prstGeom prst="rect">
              <a:avLst/>
            </a:prstGeom>
            <a:noFill/>
            <a:ln w="444500">
              <a:solidFill>
                <a:srgbClr val="7490BC"/>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18" name="Rectangle 17"/>
            <p:cNvSpPr/>
            <p:nvPr/>
          </p:nvSpPr>
          <p:spPr>
            <a:xfrm>
              <a:off x="381000" y="381000"/>
              <a:ext cx="8382000" cy="6059744"/>
            </a:xfrm>
            <a:prstGeom prst="rect">
              <a:avLst/>
            </a:prstGeom>
            <a:noFill/>
            <a:ln w="1016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19" name="TextBox 18"/>
            <p:cNvSpPr txBox="1"/>
            <p:nvPr/>
          </p:nvSpPr>
          <p:spPr>
            <a:xfrm>
              <a:off x="7759080" y="6490920"/>
              <a:ext cx="1080120" cy="261610"/>
            </a:xfrm>
            <a:prstGeom prst="rect">
              <a:avLst/>
            </a:prstGeom>
            <a:noFill/>
            <a:ln>
              <a:solidFill>
                <a:srgbClr val="7490BC"/>
              </a:solidFill>
            </a:ln>
          </p:spPr>
          <p:txBody>
            <a:bodyPr wrap="square" rtlCol="0">
              <a:spAutoFit/>
            </a:bodyPr>
            <a:lstStyle/>
            <a:p>
              <a:r>
                <a:rPr lang="en-US" sz="1100" dirty="0"/>
                <a:t>© Presto </a:t>
              </a:r>
              <a:r>
                <a:rPr lang="en-US" sz="1100" dirty="0" smtClean="0"/>
                <a:t>Plans</a:t>
              </a:r>
              <a:endParaRPr lang="en-US" sz="1100" b="1" dirty="0"/>
            </a:p>
          </p:txBody>
        </p:sp>
      </p:grpSp>
    </p:spTree>
    <p:extLst>
      <p:ext uri="{BB962C8B-B14F-4D97-AF65-F5344CB8AC3E}">
        <p14:creationId xmlns:p14="http://schemas.microsoft.com/office/powerpoint/2010/main" val="32813994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1.jpg"/>
          <p:cNvPicPr>
            <a:picLocks noChangeAspect="1"/>
          </p:cNvPicPr>
          <p:nvPr/>
        </p:nvPicPr>
        <p:blipFill>
          <a:blip r:embed="rId2"/>
          <a:stretch>
            <a:fillRect/>
          </a:stretch>
        </p:blipFill>
        <p:spPr>
          <a:xfrm>
            <a:off x="6810880" y="3789040"/>
            <a:ext cx="1799720" cy="2737214"/>
          </a:xfrm>
          <a:prstGeom prst="rect">
            <a:avLst/>
          </a:prstGeom>
        </p:spPr>
      </p:pic>
      <p:sp>
        <p:nvSpPr>
          <p:cNvPr id="8" name="TextBox 7"/>
          <p:cNvSpPr txBox="1"/>
          <p:nvPr/>
        </p:nvSpPr>
        <p:spPr>
          <a:xfrm>
            <a:off x="523056" y="1196752"/>
            <a:ext cx="8153400" cy="5355312"/>
          </a:xfrm>
          <a:prstGeom prst="rect">
            <a:avLst/>
          </a:prstGeom>
          <a:noFill/>
        </p:spPr>
        <p:txBody>
          <a:bodyPr wrap="square" rtlCol="0">
            <a:spAutoFit/>
          </a:bodyPr>
          <a:lstStyle/>
          <a:p>
            <a:r>
              <a:rPr lang="en-US" sz="2700" b="1" dirty="0" smtClean="0">
                <a:latin typeface="Times New Roman"/>
                <a:cs typeface="Times New Roman"/>
              </a:rPr>
              <a:t>The book reflects the social division Americans experienced during the 1960s. Young people were attempting to find their voices and express their political opinions. Race relations were changing dramatically as the Civil Rights Movement drew attention to discrimination against African Americans. Though Hinton does not refer directly to </a:t>
            </a:r>
          </a:p>
          <a:p>
            <a:r>
              <a:rPr lang="en-US" sz="2700" b="1" dirty="0" smtClean="0">
                <a:latin typeface="Times New Roman"/>
                <a:cs typeface="Times New Roman"/>
              </a:rPr>
              <a:t>any historical or political events in her </a:t>
            </a:r>
          </a:p>
          <a:p>
            <a:r>
              <a:rPr lang="en-US" sz="2700" b="1" dirty="0" smtClean="0">
                <a:latin typeface="Times New Roman"/>
                <a:cs typeface="Times New Roman"/>
              </a:rPr>
              <a:t>work, the novel seeks to elevate public </a:t>
            </a:r>
          </a:p>
          <a:p>
            <a:r>
              <a:rPr lang="en-US" sz="2700" b="1" dirty="0" smtClean="0">
                <a:latin typeface="Times New Roman"/>
                <a:cs typeface="Times New Roman"/>
              </a:rPr>
              <a:t>awareness of marginalized groups and to </a:t>
            </a:r>
          </a:p>
          <a:p>
            <a:r>
              <a:rPr lang="en-US" sz="2700" b="1" dirty="0" smtClean="0">
                <a:latin typeface="Times New Roman"/>
                <a:cs typeface="Times New Roman"/>
              </a:rPr>
              <a:t>validate the voices and experiences of </a:t>
            </a:r>
          </a:p>
          <a:p>
            <a:r>
              <a:rPr lang="en-US" sz="2700" b="1" dirty="0" smtClean="0">
                <a:latin typeface="Times New Roman"/>
                <a:cs typeface="Times New Roman"/>
              </a:rPr>
              <a:t>young people.</a:t>
            </a:r>
            <a:endParaRPr lang="en-US" sz="2700" i="1" dirty="0" smtClean="0">
              <a:latin typeface="Times New Roman"/>
              <a:cs typeface="Times New Roman"/>
            </a:endParaRPr>
          </a:p>
          <a:p>
            <a:endParaRPr lang="en-US" dirty="0"/>
          </a:p>
        </p:txBody>
      </p:sp>
      <p:sp>
        <p:nvSpPr>
          <p:cNvPr id="15" name="TextBox 14"/>
          <p:cNvSpPr txBox="1"/>
          <p:nvPr/>
        </p:nvSpPr>
        <p:spPr>
          <a:xfrm>
            <a:off x="201488" y="332656"/>
            <a:ext cx="8763000" cy="938719"/>
          </a:xfrm>
          <a:prstGeom prst="rect">
            <a:avLst/>
          </a:prstGeom>
          <a:noFill/>
        </p:spPr>
        <p:txBody>
          <a:bodyPr wrap="square" rtlCol="0">
            <a:spAutoFit/>
          </a:bodyPr>
          <a:lstStyle/>
          <a:p>
            <a:pPr algn="ctr"/>
            <a:r>
              <a:rPr lang="en-US" sz="5500" b="1" dirty="0" smtClean="0">
                <a:solidFill>
                  <a:srgbClr val="A5174D"/>
                </a:solidFill>
                <a:latin typeface="Times New Roman"/>
                <a:cs typeface="Times New Roman"/>
              </a:rPr>
              <a:t>HISTORICAL CONTEXT</a:t>
            </a:r>
            <a:endParaRPr lang="en-US" sz="5500" b="1" dirty="0">
              <a:solidFill>
                <a:srgbClr val="A5174D"/>
              </a:solidFill>
              <a:latin typeface="Times New Roman"/>
              <a:cs typeface="Times New Roman"/>
            </a:endParaRPr>
          </a:p>
        </p:txBody>
      </p:sp>
      <p:grpSp>
        <p:nvGrpSpPr>
          <p:cNvPr id="11" name="Group 10"/>
          <p:cNvGrpSpPr/>
          <p:nvPr/>
        </p:nvGrpSpPr>
        <p:grpSpPr>
          <a:xfrm>
            <a:off x="152400" y="116632"/>
            <a:ext cx="8839200" cy="6635898"/>
            <a:chOff x="152400" y="116632"/>
            <a:chExt cx="8839200" cy="6635898"/>
          </a:xfrm>
        </p:grpSpPr>
        <p:sp>
          <p:nvSpPr>
            <p:cNvPr id="16" name="Rectangle 15"/>
            <p:cNvSpPr/>
            <p:nvPr/>
          </p:nvSpPr>
          <p:spPr>
            <a:xfrm>
              <a:off x="152400" y="116632"/>
              <a:ext cx="8839200" cy="6553200"/>
            </a:xfrm>
            <a:prstGeom prst="rect">
              <a:avLst/>
            </a:prstGeom>
            <a:noFill/>
            <a:ln w="444500">
              <a:solidFill>
                <a:srgbClr val="7490BC"/>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17" name="Rectangle 16"/>
            <p:cNvSpPr/>
            <p:nvPr/>
          </p:nvSpPr>
          <p:spPr>
            <a:xfrm>
              <a:off x="381000" y="381000"/>
              <a:ext cx="8382000" cy="6059744"/>
            </a:xfrm>
            <a:prstGeom prst="rect">
              <a:avLst/>
            </a:prstGeom>
            <a:noFill/>
            <a:ln w="1016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18" name="TextBox 17"/>
            <p:cNvSpPr txBox="1"/>
            <p:nvPr/>
          </p:nvSpPr>
          <p:spPr>
            <a:xfrm>
              <a:off x="7759080" y="6490920"/>
              <a:ext cx="1080120" cy="261610"/>
            </a:xfrm>
            <a:prstGeom prst="rect">
              <a:avLst/>
            </a:prstGeom>
            <a:noFill/>
            <a:ln>
              <a:solidFill>
                <a:srgbClr val="7490BC"/>
              </a:solidFill>
            </a:ln>
          </p:spPr>
          <p:txBody>
            <a:bodyPr wrap="square" rtlCol="0">
              <a:spAutoFit/>
            </a:bodyPr>
            <a:lstStyle/>
            <a:p>
              <a:r>
                <a:rPr lang="en-US" sz="1100" dirty="0"/>
                <a:t>© Presto </a:t>
              </a:r>
              <a:r>
                <a:rPr lang="en-US" sz="1100" dirty="0" smtClean="0"/>
                <a:t>Plans</a:t>
              </a:r>
              <a:endParaRPr lang="en-US" sz="1100" b="1" dirty="0"/>
            </a:p>
          </p:txBody>
        </p:sp>
      </p:grpSp>
    </p:spTree>
    <p:extLst>
      <p:ext uri="{BB962C8B-B14F-4D97-AF65-F5344CB8AC3E}">
        <p14:creationId xmlns:p14="http://schemas.microsoft.com/office/powerpoint/2010/main" val="38660795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descr="4.jpg"/>
          <p:cNvPicPr>
            <a:picLocks noChangeAspect="1"/>
          </p:cNvPicPr>
          <p:nvPr/>
        </p:nvPicPr>
        <p:blipFill>
          <a:blip r:embed="rId2"/>
          <a:stretch>
            <a:fillRect/>
          </a:stretch>
        </p:blipFill>
        <p:spPr>
          <a:xfrm>
            <a:off x="1115616" y="4187381"/>
            <a:ext cx="3276600" cy="2241194"/>
          </a:xfrm>
          <a:prstGeom prst="rect">
            <a:avLst/>
          </a:prstGeom>
        </p:spPr>
      </p:pic>
      <p:sp>
        <p:nvSpPr>
          <p:cNvPr id="22" name="Text Box 6"/>
          <p:cNvSpPr txBox="1">
            <a:spLocks noChangeArrowheads="1"/>
          </p:cNvSpPr>
          <p:nvPr/>
        </p:nvSpPr>
        <p:spPr bwMode="auto">
          <a:xfrm>
            <a:off x="1066800" y="1988840"/>
            <a:ext cx="3581400" cy="461665"/>
          </a:xfrm>
          <a:prstGeom prst="rect">
            <a:avLst/>
          </a:prstGeom>
          <a:noFill/>
          <a:ln w="9525">
            <a:noFill/>
            <a:miter lim="800000"/>
            <a:headEnd/>
            <a:tailEnd/>
          </a:ln>
        </p:spPr>
        <p:txBody>
          <a:bodyPr wrap="square">
            <a:prstTxWarp prst="textNoShape">
              <a:avLst/>
            </a:prstTxWarp>
            <a:spAutoFit/>
          </a:bodyPr>
          <a:lstStyle/>
          <a:p>
            <a:pPr algn="ctr">
              <a:spcBef>
                <a:spcPct val="50000"/>
              </a:spcBef>
            </a:pPr>
            <a:r>
              <a:rPr lang="en-US" sz="2400" b="1" dirty="0" smtClean="0">
                <a:solidFill>
                  <a:srgbClr val="A5174D"/>
                </a:solidFill>
                <a:latin typeface="Times New Roman"/>
                <a:cs typeface="Times New Roman"/>
              </a:rPr>
              <a:t>JD = Juvenile Delinquent </a:t>
            </a:r>
            <a:endParaRPr lang="en-US" sz="2400" b="1" dirty="0">
              <a:solidFill>
                <a:srgbClr val="A5174D"/>
              </a:solidFill>
              <a:latin typeface="Times New Roman"/>
              <a:cs typeface="Times New Roman"/>
            </a:endParaRPr>
          </a:p>
        </p:txBody>
      </p:sp>
      <p:sp>
        <p:nvSpPr>
          <p:cNvPr id="23" name="Text Box 5"/>
          <p:cNvSpPr txBox="1">
            <a:spLocks noChangeArrowheads="1"/>
          </p:cNvSpPr>
          <p:nvPr/>
        </p:nvSpPr>
        <p:spPr bwMode="auto">
          <a:xfrm>
            <a:off x="4953000" y="1988840"/>
            <a:ext cx="3810000" cy="461665"/>
          </a:xfrm>
          <a:prstGeom prst="rect">
            <a:avLst/>
          </a:prstGeom>
          <a:noFill/>
          <a:ln w="9525">
            <a:noFill/>
            <a:miter lim="800000"/>
            <a:headEnd/>
            <a:tailEnd/>
          </a:ln>
        </p:spPr>
        <p:txBody>
          <a:bodyPr>
            <a:prstTxWarp prst="textNoShape">
              <a:avLst/>
            </a:prstTxWarp>
            <a:spAutoFit/>
          </a:bodyPr>
          <a:lstStyle/>
          <a:p>
            <a:pPr algn="ctr">
              <a:spcBef>
                <a:spcPct val="50000"/>
              </a:spcBef>
            </a:pPr>
            <a:r>
              <a:rPr lang="en-US" sz="2400" b="1" dirty="0" smtClean="0">
                <a:solidFill>
                  <a:srgbClr val="A5174D"/>
                </a:solidFill>
                <a:latin typeface="Times New Roman"/>
                <a:cs typeface="Times New Roman"/>
              </a:rPr>
              <a:t>The Cooler = Jail</a:t>
            </a:r>
            <a:endParaRPr lang="en-US" sz="2400" b="1" dirty="0">
              <a:solidFill>
                <a:srgbClr val="A5174D"/>
              </a:solidFill>
              <a:latin typeface="Times New Roman"/>
              <a:cs typeface="Times New Roman"/>
            </a:endParaRPr>
          </a:p>
        </p:txBody>
      </p:sp>
      <p:pic>
        <p:nvPicPr>
          <p:cNvPr id="24" name="Picture 23" descr="2.jpg"/>
          <p:cNvPicPr>
            <a:picLocks noChangeAspect="1"/>
          </p:cNvPicPr>
          <p:nvPr/>
        </p:nvPicPr>
        <p:blipFill>
          <a:blip r:embed="rId3"/>
          <a:stretch>
            <a:fillRect/>
          </a:stretch>
        </p:blipFill>
        <p:spPr>
          <a:xfrm>
            <a:off x="1828800" y="2506218"/>
            <a:ext cx="1981200" cy="1456182"/>
          </a:xfrm>
          <a:prstGeom prst="rect">
            <a:avLst/>
          </a:prstGeom>
        </p:spPr>
      </p:pic>
      <p:pic>
        <p:nvPicPr>
          <p:cNvPr id="25" name="Picture 24" descr="3.jpg"/>
          <p:cNvPicPr>
            <a:picLocks noChangeAspect="1"/>
          </p:cNvPicPr>
          <p:nvPr/>
        </p:nvPicPr>
        <p:blipFill>
          <a:blip r:embed="rId4"/>
          <a:stretch>
            <a:fillRect/>
          </a:stretch>
        </p:blipFill>
        <p:spPr>
          <a:xfrm>
            <a:off x="6069591" y="2426732"/>
            <a:ext cx="1779009" cy="1681163"/>
          </a:xfrm>
          <a:prstGeom prst="rect">
            <a:avLst/>
          </a:prstGeom>
        </p:spPr>
      </p:pic>
      <p:pic>
        <p:nvPicPr>
          <p:cNvPr id="27" name="Picture 26" descr="5.jpg"/>
          <p:cNvPicPr>
            <a:picLocks noChangeAspect="1"/>
          </p:cNvPicPr>
          <p:nvPr/>
        </p:nvPicPr>
        <p:blipFill>
          <a:blip r:embed="rId5"/>
          <a:stretch>
            <a:fillRect/>
          </a:stretch>
        </p:blipFill>
        <p:spPr>
          <a:xfrm>
            <a:off x="6252088" y="4509120"/>
            <a:ext cx="1748912" cy="1748912"/>
          </a:xfrm>
          <a:prstGeom prst="rect">
            <a:avLst/>
          </a:prstGeom>
        </p:spPr>
      </p:pic>
      <p:sp>
        <p:nvSpPr>
          <p:cNvPr id="17" name="Text Box 6"/>
          <p:cNvSpPr txBox="1">
            <a:spLocks noChangeArrowheads="1"/>
          </p:cNvSpPr>
          <p:nvPr/>
        </p:nvSpPr>
        <p:spPr bwMode="auto">
          <a:xfrm>
            <a:off x="1447800" y="4038600"/>
            <a:ext cx="2743200" cy="461665"/>
          </a:xfrm>
          <a:prstGeom prst="rect">
            <a:avLst/>
          </a:prstGeom>
          <a:noFill/>
          <a:ln w="9525">
            <a:noFill/>
            <a:miter lim="800000"/>
            <a:headEnd/>
            <a:tailEnd/>
          </a:ln>
        </p:spPr>
        <p:txBody>
          <a:bodyPr>
            <a:prstTxWarp prst="textNoShape">
              <a:avLst/>
            </a:prstTxWarp>
            <a:spAutoFit/>
          </a:bodyPr>
          <a:lstStyle/>
          <a:p>
            <a:pPr algn="ctr">
              <a:spcBef>
                <a:spcPct val="50000"/>
              </a:spcBef>
            </a:pPr>
            <a:r>
              <a:rPr lang="en-US" sz="2400" b="1" dirty="0" smtClean="0">
                <a:solidFill>
                  <a:srgbClr val="A5174D"/>
                </a:solidFill>
                <a:latin typeface="Times New Roman"/>
                <a:cs typeface="Times New Roman"/>
              </a:rPr>
              <a:t>Rumble = Fight</a:t>
            </a:r>
            <a:endParaRPr lang="en-US" sz="2400" b="1" dirty="0">
              <a:solidFill>
                <a:srgbClr val="A5174D"/>
              </a:solidFill>
              <a:latin typeface="Times New Roman"/>
              <a:cs typeface="Times New Roman"/>
            </a:endParaRPr>
          </a:p>
        </p:txBody>
      </p:sp>
      <p:sp>
        <p:nvSpPr>
          <p:cNvPr id="28" name="Text Box 6"/>
          <p:cNvSpPr txBox="1">
            <a:spLocks noChangeArrowheads="1"/>
          </p:cNvSpPr>
          <p:nvPr/>
        </p:nvSpPr>
        <p:spPr bwMode="auto">
          <a:xfrm>
            <a:off x="5681662" y="4077072"/>
            <a:ext cx="2743200" cy="461665"/>
          </a:xfrm>
          <a:prstGeom prst="rect">
            <a:avLst/>
          </a:prstGeom>
          <a:noFill/>
          <a:ln w="9525">
            <a:noFill/>
            <a:miter lim="800000"/>
            <a:headEnd/>
            <a:tailEnd/>
          </a:ln>
        </p:spPr>
        <p:txBody>
          <a:bodyPr>
            <a:prstTxWarp prst="textNoShape">
              <a:avLst/>
            </a:prstTxWarp>
            <a:spAutoFit/>
          </a:bodyPr>
          <a:lstStyle/>
          <a:p>
            <a:pPr algn="ctr">
              <a:spcBef>
                <a:spcPct val="50000"/>
              </a:spcBef>
            </a:pPr>
            <a:r>
              <a:rPr lang="en-US" sz="2400" b="1" dirty="0" smtClean="0">
                <a:solidFill>
                  <a:srgbClr val="A5174D"/>
                </a:solidFill>
                <a:latin typeface="Times New Roman"/>
                <a:cs typeface="Times New Roman"/>
              </a:rPr>
              <a:t>Pickled = Drunk</a:t>
            </a:r>
            <a:endParaRPr lang="en-US" sz="2400" b="1" dirty="0">
              <a:solidFill>
                <a:srgbClr val="A5174D"/>
              </a:solidFill>
              <a:latin typeface="Times New Roman"/>
              <a:cs typeface="Times New Roman"/>
            </a:endParaRPr>
          </a:p>
        </p:txBody>
      </p:sp>
      <p:sp>
        <p:nvSpPr>
          <p:cNvPr id="20" name="TextBox 19"/>
          <p:cNvSpPr txBox="1"/>
          <p:nvPr/>
        </p:nvSpPr>
        <p:spPr>
          <a:xfrm>
            <a:off x="245367" y="260648"/>
            <a:ext cx="8763000" cy="1046440"/>
          </a:xfrm>
          <a:prstGeom prst="rect">
            <a:avLst/>
          </a:prstGeom>
          <a:noFill/>
        </p:spPr>
        <p:txBody>
          <a:bodyPr wrap="square" rtlCol="0">
            <a:spAutoFit/>
          </a:bodyPr>
          <a:lstStyle/>
          <a:p>
            <a:pPr algn="ctr"/>
            <a:r>
              <a:rPr lang="en-US" sz="6200" b="1" dirty="0" smtClean="0">
                <a:solidFill>
                  <a:srgbClr val="A5174D"/>
                </a:solidFill>
                <a:latin typeface="Times New Roman"/>
                <a:cs typeface="Times New Roman"/>
              </a:rPr>
              <a:t>1960s TERMINOLOGY</a:t>
            </a:r>
            <a:endParaRPr lang="en-US" sz="6200" b="1" dirty="0">
              <a:solidFill>
                <a:srgbClr val="A5174D"/>
              </a:solidFill>
              <a:latin typeface="Times New Roman"/>
              <a:cs typeface="Times New Roman"/>
            </a:endParaRPr>
          </a:p>
        </p:txBody>
      </p:sp>
      <p:sp>
        <p:nvSpPr>
          <p:cNvPr id="21" name="TextBox 20"/>
          <p:cNvSpPr txBox="1"/>
          <p:nvPr/>
        </p:nvSpPr>
        <p:spPr>
          <a:xfrm>
            <a:off x="533400" y="1066800"/>
            <a:ext cx="8077200" cy="923330"/>
          </a:xfrm>
          <a:prstGeom prst="rect">
            <a:avLst/>
          </a:prstGeom>
          <a:noFill/>
        </p:spPr>
        <p:txBody>
          <a:bodyPr wrap="square" rtlCol="0">
            <a:spAutoFit/>
          </a:bodyPr>
          <a:lstStyle/>
          <a:p>
            <a:pPr algn="ctr"/>
            <a:r>
              <a:rPr lang="en-US" sz="2700" b="1" dirty="0" smtClean="0">
                <a:latin typeface="Times New Roman"/>
                <a:cs typeface="Times New Roman"/>
              </a:rPr>
              <a:t>Below are some words you may encounter in the novel </a:t>
            </a:r>
            <a:r>
              <a:rPr lang="en-US" sz="2700" b="1" i="1" dirty="0" smtClean="0">
                <a:latin typeface="Times New Roman"/>
                <a:cs typeface="Times New Roman"/>
              </a:rPr>
              <a:t>The Outsiders </a:t>
            </a:r>
            <a:r>
              <a:rPr lang="en-US" sz="2700" b="1" dirty="0" smtClean="0">
                <a:latin typeface="Times New Roman"/>
                <a:cs typeface="Times New Roman"/>
              </a:rPr>
              <a:t>that were popular in the 1960’s</a:t>
            </a:r>
            <a:endParaRPr lang="en-US" sz="2700" b="1" i="1" dirty="0" smtClean="0"/>
          </a:p>
        </p:txBody>
      </p:sp>
      <p:grpSp>
        <p:nvGrpSpPr>
          <p:cNvPr id="29" name="Group 28"/>
          <p:cNvGrpSpPr/>
          <p:nvPr/>
        </p:nvGrpSpPr>
        <p:grpSpPr>
          <a:xfrm>
            <a:off x="152400" y="116632"/>
            <a:ext cx="8839200" cy="6635898"/>
            <a:chOff x="152400" y="116632"/>
            <a:chExt cx="8839200" cy="6635898"/>
          </a:xfrm>
        </p:grpSpPr>
        <p:sp>
          <p:nvSpPr>
            <p:cNvPr id="30" name="Rectangle 29"/>
            <p:cNvSpPr/>
            <p:nvPr/>
          </p:nvSpPr>
          <p:spPr>
            <a:xfrm>
              <a:off x="152400" y="116632"/>
              <a:ext cx="8839200" cy="6553200"/>
            </a:xfrm>
            <a:prstGeom prst="rect">
              <a:avLst/>
            </a:prstGeom>
            <a:noFill/>
            <a:ln w="444500">
              <a:solidFill>
                <a:srgbClr val="7490BC"/>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31" name="Rectangle 30"/>
            <p:cNvSpPr/>
            <p:nvPr/>
          </p:nvSpPr>
          <p:spPr>
            <a:xfrm>
              <a:off x="381000" y="381000"/>
              <a:ext cx="8382000" cy="6059744"/>
            </a:xfrm>
            <a:prstGeom prst="rect">
              <a:avLst/>
            </a:prstGeom>
            <a:noFill/>
            <a:ln w="1016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32" name="TextBox 31"/>
            <p:cNvSpPr txBox="1"/>
            <p:nvPr/>
          </p:nvSpPr>
          <p:spPr>
            <a:xfrm>
              <a:off x="7759080" y="6490920"/>
              <a:ext cx="1080120" cy="261610"/>
            </a:xfrm>
            <a:prstGeom prst="rect">
              <a:avLst/>
            </a:prstGeom>
            <a:noFill/>
            <a:ln>
              <a:solidFill>
                <a:srgbClr val="7490BC"/>
              </a:solidFill>
            </a:ln>
          </p:spPr>
          <p:txBody>
            <a:bodyPr wrap="square" rtlCol="0">
              <a:spAutoFit/>
            </a:bodyPr>
            <a:lstStyle/>
            <a:p>
              <a:r>
                <a:rPr lang="en-US" sz="1100" dirty="0"/>
                <a:t>© Presto </a:t>
              </a:r>
              <a:r>
                <a:rPr lang="en-US" sz="1100" dirty="0" smtClean="0"/>
                <a:t>Plans</a:t>
              </a:r>
              <a:endParaRPr lang="en-US" sz="1100" b="1" dirty="0"/>
            </a:p>
          </p:txBody>
        </p:sp>
      </p:grpSp>
    </p:spTree>
    <p:extLst>
      <p:ext uri="{BB962C8B-B14F-4D97-AF65-F5344CB8AC3E}">
        <p14:creationId xmlns:p14="http://schemas.microsoft.com/office/powerpoint/2010/main" val="2824766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dissolv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dissolv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17" grpId="0"/>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8" name="TextBox 7"/>
          <p:cNvSpPr txBox="1"/>
          <p:nvPr/>
        </p:nvSpPr>
        <p:spPr>
          <a:xfrm>
            <a:off x="533400" y="980728"/>
            <a:ext cx="8077200"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smtClean="0">
                <a:ln>
                  <a:noFill/>
                </a:ln>
                <a:solidFill>
                  <a:prstClr val="black"/>
                </a:solidFill>
                <a:effectLst/>
                <a:uLnTx/>
                <a:uFillTx/>
                <a:latin typeface="Times New Roman"/>
                <a:ea typeface="+mn-ea"/>
                <a:cs typeface="Times New Roman"/>
              </a:rPr>
              <a:t>Below are some words you may encounter in the novel </a:t>
            </a:r>
            <a:r>
              <a:rPr kumimoji="0" lang="en-US" sz="2700" b="1" i="1" u="none" strike="noStrike" kern="1200" cap="none" spc="0" normalizeH="0" baseline="0" noProof="0" dirty="0" smtClean="0">
                <a:ln>
                  <a:noFill/>
                </a:ln>
                <a:solidFill>
                  <a:prstClr val="black"/>
                </a:solidFill>
                <a:effectLst/>
                <a:uLnTx/>
                <a:uFillTx/>
                <a:latin typeface="Times New Roman"/>
                <a:ea typeface="+mn-ea"/>
                <a:cs typeface="Times New Roman"/>
              </a:rPr>
              <a:t>The Outsiders </a:t>
            </a:r>
            <a:r>
              <a:rPr kumimoji="0" lang="en-US" sz="2700" b="1" i="0" u="none" strike="noStrike" kern="1200" cap="none" spc="0" normalizeH="0" baseline="0" noProof="0" dirty="0" smtClean="0">
                <a:ln>
                  <a:noFill/>
                </a:ln>
                <a:solidFill>
                  <a:prstClr val="black"/>
                </a:solidFill>
                <a:effectLst/>
                <a:uLnTx/>
                <a:uFillTx/>
                <a:latin typeface="Times New Roman"/>
                <a:ea typeface="+mn-ea"/>
                <a:cs typeface="Times New Roman"/>
              </a:rPr>
              <a:t>that were popular in the 1960’s</a:t>
            </a:r>
            <a:endParaRPr kumimoji="0" lang="en-US" sz="2700" b="1" i="1" u="none" strike="noStrike" kern="1200" cap="none" spc="0" normalizeH="0" baseline="0" noProof="0" dirty="0" smtClean="0">
              <a:ln>
                <a:noFill/>
              </a:ln>
              <a:solidFill>
                <a:prstClr val="black"/>
              </a:solidFill>
              <a:effectLst/>
              <a:uLnTx/>
              <a:uFillTx/>
              <a:latin typeface="Calibri"/>
              <a:ea typeface="+mn-ea"/>
              <a:cs typeface="+mn-cs"/>
            </a:endParaRPr>
          </a:p>
        </p:txBody>
      </p:sp>
      <p:sp>
        <p:nvSpPr>
          <p:cNvPr id="6" name="Text Box 4"/>
          <p:cNvSpPr txBox="1">
            <a:spLocks noChangeArrowheads="1"/>
          </p:cNvSpPr>
          <p:nvPr/>
        </p:nvSpPr>
        <p:spPr bwMode="auto">
          <a:xfrm>
            <a:off x="990600" y="1844824"/>
            <a:ext cx="2895600" cy="461665"/>
          </a:xfrm>
          <a:prstGeom prst="rect">
            <a:avLst/>
          </a:prstGeom>
          <a:noFill/>
          <a:ln w="9525">
            <a:noFill/>
            <a:miter lim="800000"/>
            <a:headEnd/>
            <a:tailEnd/>
          </a:ln>
        </p:spPr>
        <p:txBody>
          <a:bodyPr>
            <a:prstTxWarp prst="textNoShape">
              <a:avLst/>
            </a:prstTxWarp>
            <a:spAutoFit/>
          </a:bodyPr>
          <a:lstStyle/>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en-US" sz="2400" b="1" i="0" u="none" strike="noStrike" kern="1200" cap="none" spc="0" normalizeH="0" baseline="0" noProof="0" dirty="0" smtClean="0">
                <a:ln>
                  <a:noFill/>
                </a:ln>
                <a:solidFill>
                  <a:srgbClr val="A5174D"/>
                </a:solidFill>
                <a:effectLst/>
                <a:uLnTx/>
                <a:uFillTx/>
                <a:latin typeface="Times New Roman"/>
                <a:ea typeface="+mn-ea"/>
                <a:cs typeface="Times New Roman"/>
              </a:rPr>
              <a:t>Fuzz = Police</a:t>
            </a:r>
            <a:endParaRPr kumimoji="0" lang="en-US" sz="2400" b="1" i="0" u="none" strike="noStrike" kern="1200" cap="none" spc="0" normalizeH="0" baseline="0" noProof="0" dirty="0">
              <a:ln>
                <a:noFill/>
              </a:ln>
              <a:solidFill>
                <a:srgbClr val="A5174D"/>
              </a:solidFill>
              <a:effectLst/>
              <a:uLnTx/>
              <a:uFillTx/>
              <a:latin typeface="Times New Roman"/>
              <a:ea typeface="+mn-ea"/>
              <a:cs typeface="Times New Roman"/>
            </a:endParaRPr>
          </a:p>
        </p:txBody>
      </p:sp>
      <p:sp>
        <p:nvSpPr>
          <p:cNvPr id="7" name="Text Box 5"/>
          <p:cNvSpPr txBox="1">
            <a:spLocks noChangeArrowheads="1"/>
          </p:cNvSpPr>
          <p:nvPr/>
        </p:nvSpPr>
        <p:spPr bwMode="auto">
          <a:xfrm>
            <a:off x="4724400" y="1844824"/>
            <a:ext cx="3810000" cy="461665"/>
          </a:xfrm>
          <a:prstGeom prst="rect">
            <a:avLst/>
          </a:prstGeom>
          <a:noFill/>
          <a:ln w="9525">
            <a:noFill/>
            <a:miter lim="800000"/>
            <a:headEnd/>
            <a:tailEnd/>
          </a:ln>
        </p:spPr>
        <p:txBody>
          <a:bodyPr>
            <a:prstTxWarp prst="textNoShape">
              <a:avLst/>
            </a:prstTxWarp>
            <a:spAutoFit/>
          </a:bodyPr>
          <a:lstStyle/>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en-US" sz="2400" b="1" i="0" u="none" strike="noStrike" kern="1200" cap="none" spc="0" normalizeH="0" baseline="0" noProof="0" dirty="0" smtClean="0">
                <a:ln>
                  <a:noFill/>
                </a:ln>
                <a:solidFill>
                  <a:srgbClr val="A5174D"/>
                </a:solidFill>
                <a:effectLst/>
                <a:uLnTx/>
                <a:uFillTx/>
                <a:latin typeface="Times New Roman"/>
                <a:ea typeface="+mn-ea"/>
                <a:cs typeface="Times New Roman"/>
              </a:rPr>
              <a:t>Heater = Gun</a:t>
            </a:r>
            <a:endParaRPr kumimoji="0" lang="en-US" sz="2400" b="1" i="0" u="none" strike="noStrike" kern="1200" cap="none" spc="0" normalizeH="0" baseline="0" noProof="0" dirty="0">
              <a:ln>
                <a:noFill/>
              </a:ln>
              <a:solidFill>
                <a:srgbClr val="A5174D"/>
              </a:solidFill>
              <a:effectLst/>
              <a:uLnTx/>
              <a:uFillTx/>
              <a:latin typeface="Times New Roman"/>
              <a:ea typeface="+mn-ea"/>
              <a:cs typeface="Times New Roman"/>
            </a:endParaRPr>
          </a:p>
        </p:txBody>
      </p:sp>
      <p:sp>
        <p:nvSpPr>
          <p:cNvPr id="9" name="Text Box 6"/>
          <p:cNvSpPr txBox="1">
            <a:spLocks noChangeArrowheads="1"/>
          </p:cNvSpPr>
          <p:nvPr/>
        </p:nvSpPr>
        <p:spPr bwMode="auto">
          <a:xfrm>
            <a:off x="762000" y="3861048"/>
            <a:ext cx="2743200" cy="461665"/>
          </a:xfrm>
          <a:prstGeom prst="rect">
            <a:avLst/>
          </a:prstGeom>
          <a:noFill/>
          <a:ln w="9525">
            <a:noFill/>
            <a:miter lim="800000"/>
            <a:headEnd/>
            <a:tailEnd/>
          </a:ln>
        </p:spPr>
        <p:txBody>
          <a:bodyPr>
            <a:prstTxWarp prst="textNoShape">
              <a:avLst/>
            </a:prstTxWarp>
            <a:spAutoFit/>
          </a:bodyPr>
          <a:lstStyle/>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en-US" sz="2400" b="1" i="0" u="none" strike="noStrike" kern="1200" cap="none" spc="0" normalizeH="0" baseline="0" noProof="0" dirty="0" smtClean="0">
                <a:ln>
                  <a:noFill/>
                </a:ln>
                <a:solidFill>
                  <a:srgbClr val="A5174D"/>
                </a:solidFill>
                <a:effectLst/>
                <a:uLnTx/>
                <a:uFillTx/>
                <a:latin typeface="Times New Roman"/>
                <a:ea typeface="+mn-ea"/>
                <a:cs typeface="Times New Roman"/>
              </a:rPr>
              <a:t>Broad = Woman </a:t>
            </a:r>
            <a:endParaRPr kumimoji="0" lang="en-US" sz="2400" b="1" i="0" u="none" strike="noStrike" kern="1200" cap="none" spc="0" normalizeH="0" baseline="0" noProof="0" dirty="0">
              <a:ln>
                <a:noFill/>
              </a:ln>
              <a:solidFill>
                <a:srgbClr val="A5174D"/>
              </a:solidFill>
              <a:effectLst/>
              <a:uLnTx/>
              <a:uFillTx/>
              <a:latin typeface="Times New Roman"/>
              <a:ea typeface="+mn-ea"/>
              <a:cs typeface="Times New Roman"/>
            </a:endParaRPr>
          </a:p>
        </p:txBody>
      </p:sp>
      <p:sp>
        <p:nvSpPr>
          <p:cNvPr id="16" name="Text Box 5"/>
          <p:cNvSpPr txBox="1">
            <a:spLocks noChangeArrowheads="1"/>
          </p:cNvSpPr>
          <p:nvPr/>
        </p:nvSpPr>
        <p:spPr bwMode="auto">
          <a:xfrm>
            <a:off x="4876800" y="3789040"/>
            <a:ext cx="3810000" cy="461665"/>
          </a:xfrm>
          <a:prstGeom prst="rect">
            <a:avLst/>
          </a:prstGeom>
          <a:noFill/>
          <a:ln w="9525">
            <a:noFill/>
            <a:miter lim="800000"/>
            <a:headEnd/>
            <a:tailEnd/>
          </a:ln>
        </p:spPr>
        <p:txBody>
          <a:bodyPr>
            <a:prstTxWarp prst="textNoShape">
              <a:avLst/>
            </a:prstTxWarp>
            <a:spAutoFit/>
          </a:bodyPr>
          <a:lstStyle/>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en-US" sz="2400" b="1" i="0" u="none" strike="noStrike" kern="1200" cap="none" spc="0" normalizeH="0" baseline="0" noProof="0" dirty="0" smtClean="0">
                <a:ln>
                  <a:noFill/>
                </a:ln>
                <a:solidFill>
                  <a:srgbClr val="A5174D"/>
                </a:solidFill>
                <a:effectLst/>
                <a:uLnTx/>
                <a:uFillTx/>
                <a:latin typeface="Times New Roman"/>
                <a:ea typeface="+mn-ea"/>
                <a:cs typeface="Times New Roman"/>
              </a:rPr>
              <a:t>Hacked Off = Angry </a:t>
            </a:r>
            <a:endParaRPr kumimoji="0" lang="en-US" sz="2400" b="1" i="0" u="none" strike="noStrike" kern="1200" cap="none" spc="0" normalizeH="0" baseline="0" noProof="0" dirty="0">
              <a:ln>
                <a:noFill/>
              </a:ln>
              <a:solidFill>
                <a:srgbClr val="A5174D"/>
              </a:solidFill>
              <a:effectLst/>
              <a:uLnTx/>
              <a:uFillTx/>
              <a:latin typeface="Times New Roman"/>
              <a:ea typeface="+mn-ea"/>
              <a:cs typeface="Times New Roman"/>
            </a:endParaRPr>
          </a:p>
        </p:txBody>
      </p:sp>
      <p:pic>
        <p:nvPicPr>
          <p:cNvPr id="17" name="Picture 16" descr="2.jpg"/>
          <p:cNvPicPr>
            <a:picLocks noChangeAspect="1"/>
          </p:cNvPicPr>
          <p:nvPr/>
        </p:nvPicPr>
        <p:blipFill>
          <a:blip r:embed="rId2"/>
          <a:stretch>
            <a:fillRect/>
          </a:stretch>
        </p:blipFill>
        <p:spPr>
          <a:xfrm>
            <a:off x="990599" y="2301187"/>
            <a:ext cx="2315193" cy="1559861"/>
          </a:xfrm>
          <a:prstGeom prst="rect">
            <a:avLst/>
          </a:prstGeom>
        </p:spPr>
      </p:pic>
      <p:pic>
        <p:nvPicPr>
          <p:cNvPr id="18" name="Picture 17" descr="3.jpg"/>
          <p:cNvPicPr>
            <a:picLocks noChangeAspect="1"/>
          </p:cNvPicPr>
          <p:nvPr/>
        </p:nvPicPr>
        <p:blipFill>
          <a:blip r:embed="rId3"/>
          <a:stretch>
            <a:fillRect/>
          </a:stretch>
        </p:blipFill>
        <p:spPr>
          <a:xfrm>
            <a:off x="5486400" y="2286000"/>
            <a:ext cx="2133600" cy="1426845"/>
          </a:xfrm>
          <a:prstGeom prst="rect">
            <a:avLst/>
          </a:prstGeom>
        </p:spPr>
      </p:pic>
      <p:pic>
        <p:nvPicPr>
          <p:cNvPr id="20" name="Picture 19" descr="5.jpg"/>
          <p:cNvPicPr>
            <a:picLocks noChangeAspect="1"/>
          </p:cNvPicPr>
          <p:nvPr/>
        </p:nvPicPr>
        <p:blipFill>
          <a:blip r:embed="rId4"/>
          <a:stretch>
            <a:fillRect/>
          </a:stretch>
        </p:blipFill>
        <p:spPr>
          <a:xfrm>
            <a:off x="5791200" y="4196410"/>
            <a:ext cx="2184918" cy="2184918"/>
          </a:xfrm>
          <a:prstGeom prst="rect">
            <a:avLst/>
          </a:prstGeom>
        </p:spPr>
      </p:pic>
      <p:sp>
        <p:nvSpPr>
          <p:cNvPr id="24" name="TextBox 23"/>
          <p:cNvSpPr txBox="1"/>
          <p:nvPr/>
        </p:nvSpPr>
        <p:spPr>
          <a:xfrm>
            <a:off x="245367" y="260648"/>
            <a:ext cx="8763000" cy="104644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200" b="1" i="0" u="none" strike="noStrike" kern="1200" cap="none" spc="0" normalizeH="0" baseline="0" noProof="0" dirty="0" smtClean="0">
                <a:ln>
                  <a:noFill/>
                </a:ln>
                <a:solidFill>
                  <a:srgbClr val="A5174D"/>
                </a:solidFill>
                <a:effectLst/>
                <a:uLnTx/>
                <a:uFillTx/>
                <a:latin typeface="Times New Roman"/>
                <a:ea typeface="+mn-ea"/>
                <a:cs typeface="Times New Roman"/>
              </a:rPr>
              <a:t>1960s TERMINOLOGY</a:t>
            </a:r>
            <a:endParaRPr kumimoji="0" lang="en-US" sz="6200" b="1" i="0" u="none" strike="noStrike" kern="1200" cap="none" spc="0" normalizeH="0" baseline="0" noProof="0" dirty="0">
              <a:ln>
                <a:noFill/>
              </a:ln>
              <a:solidFill>
                <a:srgbClr val="A5174D"/>
              </a:solidFill>
              <a:effectLst/>
              <a:uLnTx/>
              <a:uFillTx/>
              <a:latin typeface="Times New Roman"/>
              <a:ea typeface="+mn-ea"/>
              <a:cs typeface="Times New Roman"/>
            </a:endParaRPr>
          </a:p>
        </p:txBody>
      </p:sp>
      <p:pic>
        <p:nvPicPr>
          <p:cNvPr id="19" name="Picture 18" descr="4.jpg"/>
          <p:cNvPicPr>
            <a:picLocks noChangeAspect="1"/>
          </p:cNvPicPr>
          <p:nvPr/>
        </p:nvPicPr>
        <p:blipFill>
          <a:blip r:embed="rId5"/>
          <a:stretch>
            <a:fillRect/>
          </a:stretch>
        </p:blipFill>
        <p:spPr>
          <a:xfrm>
            <a:off x="1256347" y="4256481"/>
            <a:ext cx="1639253" cy="2268863"/>
          </a:xfrm>
          <a:prstGeom prst="rect">
            <a:avLst/>
          </a:prstGeom>
        </p:spPr>
      </p:pic>
      <p:grpSp>
        <p:nvGrpSpPr>
          <p:cNvPr id="25" name="Group 24"/>
          <p:cNvGrpSpPr/>
          <p:nvPr/>
        </p:nvGrpSpPr>
        <p:grpSpPr>
          <a:xfrm>
            <a:off x="152400" y="116632"/>
            <a:ext cx="8839200" cy="6635898"/>
            <a:chOff x="152400" y="116632"/>
            <a:chExt cx="8839200" cy="6635898"/>
          </a:xfrm>
        </p:grpSpPr>
        <p:sp>
          <p:nvSpPr>
            <p:cNvPr id="26" name="Rectangle 25"/>
            <p:cNvSpPr/>
            <p:nvPr/>
          </p:nvSpPr>
          <p:spPr>
            <a:xfrm>
              <a:off x="152400" y="116632"/>
              <a:ext cx="8839200" cy="6553200"/>
            </a:xfrm>
            <a:prstGeom prst="rect">
              <a:avLst/>
            </a:prstGeom>
            <a:noFill/>
            <a:ln w="444500">
              <a:solidFill>
                <a:srgbClr val="7490BC"/>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7" name="Rectangle 26"/>
            <p:cNvSpPr/>
            <p:nvPr/>
          </p:nvSpPr>
          <p:spPr>
            <a:xfrm>
              <a:off x="381000" y="381000"/>
              <a:ext cx="8382000" cy="6059744"/>
            </a:xfrm>
            <a:prstGeom prst="rect">
              <a:avLst/>
            </a:prstGeom>
            <a:noFill/>
            <a:ln w="1016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8" name="TextBox 27"/>
            <p:cNvSpPr txBox="1"/>
            <p:nvPr/>
          </p:nvSpPr>
          <p:spPr>
            <a:xfrm>
              <a:off x="7759080" y="6490920"/>
              <a:ext cx="1080120" cy="261610"/>
            </a:xfrm>
            <a:prstGeom prst="rect">
              <a:avLst/>
            </a:prstGeom>
            <a:noFill/>
            <a:ln>
              <a:solidFill>
                <a:srgbClr val="7490BC"/>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a:ea typeface="+mn-ea"/>
                  <a:cs typeface="+mn-cs"/>
                </a:rPr>
                <a:t>© Presto </a:t>
              </a:r>
              <a:r>
                <a:rPr kumimoji="0" lang="en-US" sz="1100" b="0" i="0" u="none" strike="noStrike" kern="1200" cap="none" spc="0" normalizeH="0" baseline="0" noProof="0" dirty="0" smtClean="0">
                  <a:ln>
                    <a:noFill/>
                  </a:ln>
                  <a:solidFill>
                    <a:prstClr val="black"/>
                  </a:solidFill>
                  <a:effectLst/>
                  <a:uLnTx/>
                  <a:uFillTx/>
                  <a:latin typeface="Calibri"/>
                  <a:ea typeface="+mn-ea"/>
                  <a:cs typeface="+mn-cs"/>
                </a:rPr>
                <a:t>Plans</a:t>
              </a:r>
              <a:endParaRPr kumimoji="0" lang="en-US" sz="1100" b="1" i="0" u="none" strike="noStrike" kern="1200" cap="none" spc="0" normalizeH="0" baseline="0" noProof="0" dirty="0">
                <a:ln>
                  <a:noFill/>
                </a:ln>
                <a:solidFill>
                  <a:prstClr val="black"/>
                </a:solidFill>
                <a:effectLst/>
                <a:uLnTx/>
                <a:uFillTx/>
                <a:latin typeface="Calibri"/>
                <a:ea typeface="+mn-ea"/>
                <a:cs typeface="+mn-cs"/>
              </a:endParaRPr>
            </a:p>
          </p:txBody>
        </p:sp>
      </p:grpSp>
    </p:spTree>
    <p:extLst>
      <p:ext uri="{BB962C8B-B14F-4D97-AF65-F5344CB8AC3E}">
        <p14:creationId xmlns:p14="http://schemas.microsoft.com/office/powerpoint/2010/main" val="1046343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dissolv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152400"/>
            <a:ext cx="9144000" cy="1143000"/>
          </a:xfrm>
        </p:spPr>
        <p:txBody>
          <a:bodyPr/>
          <a:lstStyle/>
          <a:p>
            <a:r>
              <a:rPr lang="en-US" b="1" u="sng" dirty="0" smtClean="0"/>
              <a:t>Literary Elements: Overview</a:t>
            </a:r>
            <a:endParaRPr lang="en-US" b="1" u="sng" dirty="0"/>
          </a:p>
        </p:txBody>
      </p:sp>
      <p:sp>
        <p:nvSpPr>
          <p:cNvPr id="6" name="Content Placeholder 5"/>
          <p:cNvSpPr>
            <a:spLocks noGrp="1"/>
          </p:cNvSpPr>
          <p:nvPr>
            <p:ph idx="1"/>
          </p:nvPr>
        </p:nvSpPr>
        <p:spPr>
          <a:xfrm>
            <a:off x="-76200" y="685800"/>
            <a:ext cx="9220200" cy="6248400"/>
          </a:xfrm>
        </p:spPr>
        <p:txBody>
          <a:bodyPr>
            <a:normAutofit/>
          </a:bodyPr>
          <a:lstStyle/>
          <a:p>
            <a:r>
              <a:rPr lang="en-US" altLang="en-US" sz="3400" b="1" dirty="0">
                <a:solidFill>
                  <a:prstClr val="black"/>
                </a:solidFill>
              </a:rPr>
              <a:t>Genre: </a:t>
            </a:r>
            <a:r>
              <a:rPr lang="en-US" altLang="en-US" sz="3400" b="1" dirty="0" smtClean="0">
                <a:solidFill>
                  <a:prstClr val="black"/>
                </a:solidFill>
              </a:rPr>
              <a:t>realistic </a:t>
            </a:r>
            <a:r>
              <a:rPr lang="en-US" altLang="en-US" sz="3400" b="1" dirty="0">
                <a:solidFill>
                  <a:prstClr val="black"/>
                </a:solidFill>
              </a:rPr>
              <a:t>fiction</a:t>
            </a:r>
          </a:p>
          <a:p>
            <a:r>
              <a:rPr lang="en-US" altLang="en-US" sz="3400" b="1" dirty="0" smtClean="0">
                <a:solidFill>
                  <a:prstClr val="black"/>
                </a:solidFill>
              </a:rPr>
              <a:t>Setting</a:t>
            </a:r>
            <a:r>
              <a:rPr lang="en-US" altLang="en-US" sz="3400" b="1" dirty="0">
                <a:solidFill>
                  <a:prstClr val="black"/>
                </a:solidFill>
              </a:rPr>
              <a:t>: mid-1960s; </a:t>
            </a:r>
            <a:r>
              <a:rPr lang="en-US" altLang="en-US" sz="3400" b="1" dirty="0" err="1">
                <a:solidFill>
                  <a:prstClr val="black"/>
                </a:solidFill>
              </a:rPr>
              <a:t>Tusla</a:t>
            </a:r>
            <a:r>
              <a:rPr lang="en-US" altLang="en-US" sz="3400" b="1" dirty="0">
                <a:solidFill>
                  <a:prstClr val="black"/>
                </a:solidFill>
              </a:rPr>
              <a:t>, Oklahoma</a:t>
            </a:r>
          </a:p>
          <a:p>
            <a:r>
              <a:rPr lang="en-US" altLang="en-US" sz="3400" b="1" dirty="0" smtClean="0">
                <a:solidFill>
                  <a:prstClr val="black"/>
                </a:solidFill>
              </a:rPr>
              <a:t>POV</a:t>
            </a:r>
            <a:r>
              <a:rPr lang="en-US" altLang="en-US" sz="3400" b="1" dirty="0">
                <a:solidFill>
                  <a:prstClr val="black"/>
                </a:solidFill>
              </a:rPr>
              <a:t>: first </a:t>
            </a:r>
            <a:r>
              <a:rPr lang="en-US" altLang="en-US" sz="3400" b="1" dirty="0" smtClean="0">
                <a:solidFill>
                  <a:prstClr val="black"/>
                </a:solidFill>
              </a:rPr>
              <a:t>person</a:t>
            </a:r>
          </a:p>
          <a:p>
            <a:r>
              <a:rPr lang="en-US" altLang="en-US" sz="3400" b="1" dirty="0" smtClean="0">
                <a:solidFill>
                  <a:prstClr val="black"/>
                </a:solidFill>
              </a:rPr>
              <a:t>Themes:</a:t>
            </a:r>
          </a:p>
          <a:p>
            <a:pPr lvl="1">
              <a:lnSpc>
                <a:spcPct val="90000"/>
              </a:lnSpc>
            </a:pPr>
            <a:r>
              <a:rPr lang="en-US" altLang="en-US" sz="3200" b="1" dirty="0">
                <a:solidFill>
                  <a:prstClr val="black"/>
                </a:solidFill>
              </a:rPr>
              <a:t>Class conflict: rich v poor</a:t>
            </a:r>
          </a:p>
          <a:p>
            <a:pPr lvl="1">
              <a:lnSpc>
                <a:spcPct val="90000"/>
              </a:lnSpc>
            </a:pPr>
            <a:r>
              <a:rPr lang="en-US" altLang="en-US" sz="3200" b="1" dirty="0">
                <a:solidFill>
                  <a:prstClr val="black"/>
                </a:solidFill>
              </a:rPr>
              <a:t>Social </a:t>
            </a:r>
            <a:r>
              <a:rPr lang="en-US" altLang="en-US" sz="3200" b="1" dirty="0" smtClean="0">
                <a:solidFill>
                  <a:prstClr val="black"/>
                </a:solidFill>
              </a:rPr>
              <a:t>divisions </a:t>
            </a:r>
            <a:r>
              <a:rPr lang="en-US" altLang="en-US" sz="3200" b="1" dirty="0">
                <a:solidFill>
                  <a:prstClr val="black"/>
                </a:solidFill>
              </a:rPr>
              <a:t>or </a:t>
            </a:r>
            <a:r>
              <a:rPr lang="en-US" altLang="en-US" sz="3200" b="1" dirty="0" smtClean="0">
                <a:solidFill>
                  <a:prstClr val="black"/>
                </a:solidFill>
              </a:rPr>
              <a:t>cliques</a:t>
            </a:r>
          </a:p>
          <a:p>
            <a:pPr lvl="1">
              <a:lnSpc>
                <a:spcPct val="90000"/>
              </a:lnSpc>
            </a:pPr>
            <a:r>
              <a:rPr lang="en-US" altLang="en-US" sz="3200" b="1" dirty="0" smtClean="0">
                <a:solidFill>
                  <a:prstClr val="black"/>
                </a:solidFill>
              </a:rPr>
              <a:t>Appearance v reality</a:t>
            </a:r>
            <a:endParaRPr lang="en-US" altLang="en-US" sz="3200" b="1" dirty="0">
              <a:solidFill>
                <a:prstClr val="black"/>
              </a:solidFill>
            </a:endParaRPr>
          </a:p>
          <a:p>
            <a:pPr lvl="1">
              <a:lnSpc>
                <a:spcPct val="90000"/>
              </a:lnSpc>
            </a:pPr>
            <a:r>
              <a:rPr lang="en-US" altLang="en-US" sz="3200" b="1" dirty="0">
                <a:solidFill>
                  <a:prstClr val="black"/>
                </a:solidFill>
              </a:rPr>
              <a:t>Honor and </a:t>
            </a:r>
            <a:r>
              <a:rPr lang="en-US" altLang="en-US" sz="3200" b="1" dirty="0" smtClean="0">
                <a:solidFill>
                  <a:prstClr val="black"/>
                </a:solidFill>
              </a:rPr>
              <a:t>loyalty</a:t>
            </a:r>
            <a:endParaRPr lang="en-US" altLang="en-US" sz="3200" b="1" dirty="0">
              <a:solidFill>
                <a:prstClr val="black"/>
              </a:solidFill>
            </a:endParaRPr>
          </a:p>
          <a:p>
            <a:pPr lvl="1">
              <a:lnSpc>
                <a:spcPct val="90000"/>
              </a:lnSpc>
            </a:pPr>
            <a:r>
              <a:rPr lang="en-US" altLang="en-US" sz="3200" b="1" dirty="0">
                <a:solidFill>
                  <a:prstClr val="black"/>
                </a:solidFill>
              </a:rPr>
              <a:t>Isolation and </a:t>
            </a:r>
            <a:r>
              <a:rPr lang="en-US" altLang="en-US" sz="3200" b="1" dirty="0" smtClean="0">
                <a:solidFill>
                  <a:prstClr val="black"/>
                </a:solidFill>
              </a:rPr>
              <a:t>belonging</a:t>
            </a:r>
          </a:p>
          <a:p>
            <a:pPr lvl="1">
              <a:lnSpc>
                <a:spcPct val="90000"/>
              </a:lnSpc>
            </a:pPr>
            <a:r>
              <a:rPr lang="en-US" altLang="en-US" sz="3200" b="1" dirty="0" smtClean="0">
                <a:solidFill>
                  <a:prstClr val="black"/>
                </a:solidFill>
              </a:rPr>
              <a:t>Loss of innocence</a:t>
            </a:r>
            <a:endParaRPr lang="en-US" altLang="en-US" sz="3200" b="1" dirty="0">
              <a:solidFill>
                <a:prstClr val="black"/>
              </a:solidFill>
            </a:endParaRPr>
          </a:p>
          <a:p>
            <a:pPr lvl="1">
              <a:lnSpc>
                <a:spcPct val="90000"/>
              </a:lnSpc>
            </a:pPr>
            <a:r>
              <a:rPr lang="en-US" altLang="en-US" sz="3200" b="1" dirty="0">
                <a:solidFill>
                  <a:prstClr val="black"/>
                </a:solidFill>
              </a:rPr>
              <a:t>Violence begets violence</a:t>
            </a:r>
          </a:p>
          <a:p>
            <a:pPr marL="457200" lvl="1" indent="0">
              <a:buNone/>
            </a:pPr>
            <a:endParaRPr lang="en-US" altLang="en-US" b="1" dirty="0">
              <a:solidFill>
                <a:prstClr val="black"/>
              </a:solidFill>
            </a:endParaRPr>
          </a:p>
          <a:p>
            <a:endParaRPr lang="en-US" b="1" dirty="0"/>
          </a:p>
        </p:txBody>
      </p:sp>
    </p:spTree>
    <p:extLst>
      <p:ext uri="{BB962C8B-B14F-4D97-AF65-F5344CB8AC3E}">
        <p14:creationId xmlns:p14="http://schemas.microsoft.com/office/powerpoint/2010/main" val="12522422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229600" cy="1143000"/>
          </a:xfrm>
        </p:spPr>
        <p:txBody>
          <a:bodyPr/>
          <a:lstStyle/>
          <a:p>
            <a:r>
              <a:rPr lang="en-US" dirty="0" smtClean="0"/>
              <a:t>Academic Words to Know</a:t>
            </a:r>
            <a:endParaRPr lang="en-US" dirty="0"/>
          </a:p>
        </p:txBody>
      </p:sp>
      <p:sp>
        <p:nvSpPr>
          <p:cNvPr id="3" name="Content Placeholder 2"/>
          <p:cNvSpPr>
            <a:spLocks noGrp="1"/>
          </p:cNvSpPr>
          <p:nvPr>
            <p:ph sz="half" idx="1"/>
          </p:nvPr>
        </p:nvSpPr>
        <p:spPr>
          <a:xfrm>
            <a:off x="0" y="609600"/>
            <a:ext cx="4495800" cy="6248400"/>
          </a:xfrm>
        </p:spPr>
        <p:txBody>
          <a:bodyPr>
            <a:normAutofit fontScale="92500" lnSpcReduction="20000"/>
          </a:bodyPr>
          <a:lstStyle/>
          <a:p>
            <a:r>
              <a:rPr lang="en-US" dirty="0" smtClean="0"/>
              <a:t>Point of view</a:t>
            </a:r>
          </a:p>
          <a:p>
            <a:r>
              <a:rPr lang="en-US" dirty="0" smtClean="0"/>
              <a:t>Tone</a:t>
            </a:r>
          </a:p>
          <a:p>
            <a:r>
              <a:rPr lang="en-US" dirty="0" smtClean="0"/>
              <a:t>Diction</a:t>
            </a:r>
          </a:p>
          <a:p>
            <a:r>
              <a:rPr lang="en-US" dirty="0" smtClean="0"/>
              <a:t>Formal/informal</a:t>
            </a:r>
          </a:p>
          <a:p>
            <a:r>
              <a:rPr lang="en-US" dirty="0" smtClean="0"/>
              <a:t>Voice</a:t>
            </a:r>
          </a:p>
          <a:p>
            <a:r>
              <a:rPr lang="en-US" dirty="0" smtClean="0"/>
              <a:t>Characterization</a:t>
            </a:r>
          </a:p>
          <a:p>
            <a:r>
              <a:rPr lang="en-US" dirty="0" smtClean="0"/>
              <a:t>Character traits</a:t>
            </a:r>
          </a:p>
          <a:p>
            <a:r>
              <a:rPr lang="en-US" dirty="0" smtClean="0"/>
              <a:t>Dynamic</a:t>
            </a:r>
          </a:p>
          <a:p>
            <a:r>
              <a:rPr lang="en-US" dirty="0" smtClean="0"/>
              <a:t>Static</a:t>
            </a:r>
          </a:p>
          <a:p>
            <a:r>
              <a:rPr lang="en-US" dirty="0" smtClean="0"/>
              <a:t>Foil</a:t>
            </a:r>
          </a:p>
          <a:p>
            <a:r>
              <a:rPr lang="en-US" dirty="0" smtClean="0"/>
              <a:t>Flashback</a:t>
            </a:r>
          </a:p>
          <a:p>
            <a:r>
              <a:rPr lang="en-US" dirty="0" smtClean="0"/>
              <a:t>Allusion</a:t>
            </a:r>
          </a:p>
          <a:p>
            <a:endParaRPr lang="en-US" dirty="0" smtClean="0"/>
          </a:p>
          <a:p>
            <a:pPr marL="0" lvl="0" indent="0">
              <a:buNone/>
            </a:pPr>
            <a:r>
              <a:rPr lang="en-US" dirty="0">
                <a:solidFill>
                  <a:srgbClr val="FF0000"/>
                </a:solidFill>
              </a:rPr>
              <a:t>Reading Section: label </a:t>
            </a:r>
            <a:r>
              <a:rPr lang="en-US" dirty="0" smtClean="0">
                <a:solidFill>
                  <a:srgbClr val="FF0000"/>
                </a:solidFill>
              </a:rPr>
              <a:t>1 page </a:t>
            </a:r>
            <a:r>
              <a:rPr lang="en-US" dirty="0">
                <a:solidFill>
                  <a:srgbClr val="FF0000"/>
                </a:solidFill>
              </a:rPr>
              <a:t>ACADEMIC VOCABULARY </a:t>
            </a:r>
          </a:p>
          <a:p>
            <a:pPr marL="0" indent="0">
              <a:buNone/>
            </a:pPr>
            <a:endParaRPr lang="en-US" dirty="0" smtClean="0"/>
          </a:p>
        </p:txBody>
      </p:sp>
      <p:sp>
        <p:nvSpPr>
          <p:cNvPr id="4" name="Content Placeholder 3"/>
          <p:cNvSpPr>
            <a:spLocks noGrp="1"/>
          </p:cNvSpPr>
          <p:nvPr>
            <p:ph sz="half" idx="2"/>
          </p:nvPr>
        </p:nvSpPr>
        <p:spPr>
          <a:xfrm>
            <a:off x="4648200" y="609600"/>
            <a:ext cx="4495800" cy="6248400"/>
          </a:xfrm>
        </p:spPr>
        <p:txBody>
          <a:bodyPr>
            <a:normAutofit fontScale="92500" lnSpcReduction="20000"/>
          </a:bodyPr>
          <a:lstStyle/>
          <a:p>
            <a:pPr lvl="0"/>
            <a:r>
              <a:rPr lang="en-US" sz="2600" dirty="0" smtClean="0">
                <a:solidFill>
                  <a:prstClr val="black"/>
                </a:solidFill>
              </a:rPr>
              <a:t>Internal conflict</a:t>
            </a:r>
          </a:p>
          <a:p>
            <a:pPr lvl="0"/>
            <a:r>
              <a:rPr lang="en-US" sz="2600" dirty="0" smtClean="0">
                <a:solidFill>
                  <a:prstClr val="black"/>
                </a:solidFill>
              </a:rPr>
              <a:t>External conflict</a:t>
            </a:r>
          </a:p>
          <a:p>
            <a:pPr lvl="0"/>
            <a:r>
              <a:rPr lang="en-US" sz="2600" dirty="0" smtClean="0">
                <a:solidFill>
                  <a:prstClr val="black"/>
                </a:solidFill>
              </a:rPr>
              <a:t>Plot elements</a:t>
            </a:r>
          </a:p>
          <a:p>
            <a:pPr lvl="0"/>
            <a:r>
              <a:rPr lang="en-US" sz="2600" dirty="0" smtClean="0">
                <a:solidFill>
                  <a:prstClr val="black"/>
                </a:solidFill>
              </a:rPr>
              <a:t>Exposition</a:t>
            </a:r>
            <a:endParaRPr lang="en-US" sz="2600" dirty="0">
              <a:solidFill>
                <a:prstClr val="black"/>
              </a:solidFill>
            </a:endParaRPr>
          </a:p>
          <a:p>
            <a:pPr lvl="0"/>
            <a:r>
              <a:rPr lang="en-US" sz="2600" dirty="0">
                <a:solidFill>
                  <a:prstClr val="black"/>
                </a:solidFill>
              </a:rPr>
              <a:t>Rising Action</a:t>
            </a:r>
          </a:p>
          <a:p>
            <a:pPr lvl="0"/>
            <a:r>
              <a:rPr lang="en-US" sz="2600" dirty="0">
                <a:solidFill>
                  <a:prstClr val="black"/>
                </a:solidFill>
              </a:rPr>
              <a:t>Climax </a:t>
            </a:r>
          </a:p>
          <a:p>
            <a:pPr lvl="0"/>
            <a:r>
              <a:rPr lang="en-US" sz="2600" dirty="0">
                <a:solidFill>
                  <a:prstClr val="black"/>
                </a:solidFill>
              </a:rPr>
              <a:t>Falling Action</a:t>
            </a:r>
          </a:p>
          <a:p>
            <a:pPr lvl="0"/>
            <a:r>
              <a:rPr lang="en-US" sz="2600" dirty="0">
                <a:solidFill>
                  <a:prstClr val="black"/>
                </a:solidFill>
              </a:rPr>
              <a:t>Resolution</a:t>
            </a:r>
          </a:p>
          <a:p>
            <a:r>
              <a:rPr lang="en-US" dirty="0" smtClean="0"/>
              <a:t>Theme</a:t>
            </a:r>
          </a:p>
          <a:p>
            <a:r>
              <a:rPr lang="en-US" dirty="0" smtClean="0"/>
              <a:t>Symbolism</a:t>
            </a:r>
          </a:p>
          <a:p>
            <a:r>
              <a:rPr lang="en-US" dirty="0" smtClean="0"/>
              <a:t>Imagery</a:t>
            </a:r>
          </a:p>
          <a:p>
            <a:r>
              <a:rPr lang="en-US" dirty="0" smtClean="0"/>
              <a:t>Hyperbole</a:t>
            </a:r>
          </a:p>
          <a:p>
            <a:r>
              <a:rPr lang="en-US" dirty="0" smtClean="0"/>
              <a:t>Metaphor/simile</a:t>
            </a:r>
          </a:p>
          <a:p>
            <a:r>
              <a:rPr lang="en-US" dirty="0" smtClean="0"/>
              <a:t>Personification</a:t>
            </a:r>
          </a:p>
          <a:p>
            <a:endParaRPr lang="en-US" dirty="0"/>
          </a:p>
        </p:txBody>
      </p:sp>
    </p:spTree>
    <p:extLst>
      <p:ext uri="{BB962C8B-B14F-4D97-AF65-F5344CB8AC3E}">
        <p14:creationId xmlns:p14="http://schemas.microsoft.com/office/powerpoint/2010/main" val="20893912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229600" cy="1143000"/>
          </a:xfrm>
        </p:spPr>
        <p:txBody>
          <a:bodyPr/>
          <a:lstStyle/>
          <a:p>
            <a:r>
              <a:rPr lang="en-US" dirty="0" smtClean="0"/>
              <a:t>Chapter Vocabulary </a:t>
            </a:r>
            <a:endParaRPr lang="en-US" dirty="0"/>
          </a:p>
        </p:txBody>
      </p:sp>
      <p:sp>
        <p:nvSpPr>
          <p:cNvPr id="3" name="Content Placeholder 2"/>
          <p:cNvSpPr>
            <a:spLocks noGrp="1"/>
          </p:cNvSpPr>
          <p:nvPr>
            <p:ph sz="half" idx="1"/>
          </p:nvPr>
        </p:nvSpPr>
        <p:spPr>
          <a:xfrm>
            <a:off x="0" y="609600"/>
            <a:ext cx="4495800" cy="6248400"/>
          </a:xfrm>
        </p:spPr>
        <p:txBody>
          <a:bodyPr>
            <a:normAutofit fontScale="85000" lnSpcReduction="20000"/>
          </a:bodyPr>
          <a:lstStyle/>
          <a:p>
            <a:pPr marL="0" indent="0">
              <a:buNone/>
            </a:pPr>
            <a:r>
              <a:rPr lang="en-US" sz="2500" b="1" u="sng" dirty="0" smtClean="0"/>
              <a:t>Chapter 1:</a:t>
            </a:r>
          </a:p>
          <a:p>
            <a:pPr marL="514350" indent="-514350">
              <a:buAutoNum type="arabicPeriod"/>
            </a:pPr>
            <a:r>
              <a:rPr lang="en-US" sz="2500" dirty="0" smtClean="0"/>
              <a:t>bawl (8)</a:t>
            </a:r>
          </a:p>
          <a:p>
            <a:pPr marL="514350" indent="-514350">
              <a:buAutoNum type="arabicPeriod"/>
            </a:pPr>
            <a:r>
              <a:rPr lang="en-US" sz="2500" dirty="0" smtClean="0"/>
              <a:t>quivering (8)</a:t>
            </a:r>
          </a:p>
          <a:p>
            <a:pPr marL="514350" lvl="0" indent="-514350">
              <a:buFont typeface="Arial" panose="020B0604020202020204" pitchFamily="34" charset="0"/>
              <a:buAutoNum type="arabicPeriod"/>
            </a:pPr>
            <a:r>
              <a:rPr lang="en-US" sz="2500" dirty="0" smtClean="0">
                <a:solidFill>
                  <a:prstClr val="black"/>
                </a:solidFill>
              </a:rPr>
              <a:t>unfathomable  (10)</a:t>
            </a:r>
          </a:p>
          <a:p>
            <a:pPr marL="514350" indent="-514350">
              <a:buAutoNum type="arabicPeriod"/>
            </a:pPr>
            <a:r>
              <a:rPr lang="en-US" sz="2500" dirty="0" smtClean="0"/>
              <a:t>rarities (11)</a:t>
            </a:r>
          </a:p>
          <a:p>
            <a:pPr marL="514350" indent="-514350">
              <a:buAutoNum type="arabicPeriod"/>
            </a:pPr>
            <a:r>
              <a:rPr lang="en-US" sz="2500" dirty="0" smtClean="0"/>
              <a:t>savvy (17)</a:t>
            </a:r>
          </a:p>
          <a:p>
            <a:pPr marL="0" indent="0">
              <a:buNone/>
            </a:pPr>
            <a:r>
              <a:rPr lang="en-US" sz="2500" b="1" u="sng" dirty="0" smtClean="0"/>
              <a:t>Chapter 2:</a:t>
            </a:r>
          </a:p>
          <a:p>
            <a:pPr marL="457200" indent="-457200">
              <a:buFont typeface="+mj-lt"/>
              <a:buAutoNum type="arabicPeriod"/>
            </a:pPr>
            <a:r>
              <a:rPr lang="en-US" sz="2500" dirty="0" smtClean="0"/>
              <a:t>Roguishly (22)</a:t>
            </a:r>
          </a:p>
          <a:p>
            <a:pPr marL="457200" indent="-457200">
              <a:buFont typeface="+mj-lt"/>
              <a:buAutoNum type="arabicPeriod"/>
            </a:pPr>
            <a:r>
              <a:rPr lang="en-US" sz="2500" dirty="0" smtClean="0"/>
              <a:t>Incredulous (24)</a:t>
            </a:r>
          </a:p>
          <a:p>
            <a:pPr marL="457200" indent="-457200">
              <a:buFont typeface="+mj-lt"/>
              <a:buAutoNum type="arabicPeriod"/>
            </a:pPr>
            <a:r>
              <a:rPr lang="en-US" sz="2500" dirty="0" smtClean="0"/>
              <a:t>Nonchalantly (25)</a:t>
            </a:r>
          </a:p>
          <a:p>
            <a:pPr marL="457200" indent="-457200">
              <a:buFont typeface="+mj-lt"/>
              <a:buAutoNum type="arabicPeriod"/>
            </a:pPr>
            <a:r>
              <a:rPr lang="en-US" sz="2500" dirty="0" smtClean="0"/>
              <a:t>Defensively (26)</a:t>
            </a:r>
          </a:p>
          <a:p>
            <a:pPr marL="0" indent="0">
              <a:buNone/>
            </a:pPr>
            <a:r>
              <a:rPr lang="en-US" sz="2500" b="1" u="sng" dirty="0" smtClean="0"/>
              <a:t>Chapter 3:</a:t>
            </a:r>
          </a:p>
          <a:p>
            <a:pPr marL="514350" indent="-514350">
              <a:buAutoNum type="arabicPeriod"/>
            </a:pPr>
            <a:r>
              <a:rPr lang="en-US" sz="2500" dirty="0" smtClean="0"/>
              <a:t>Gallantly (37)</a:t>
            </a:r>
          </a:p>
          <a:p>
            <a:pPr marL="514350" indent="-514350">
              <a:buAutoNum type="arabicPeriod"/>
            </a:pPr>
            <a:r>
              <a:rPr lang="en-US" sz="2500" dirty="0" smtClean="0"/>
              <a:t>Aloofness (38)</a:t>
            </a:r>
          </a:p>
          <a:p>
            <a:pPr marL="514350" indent="-514350">
              <a:buAutoNum type="arabicPeriod"/>
            </a:pPr>
            <a:r>
              <a:rPr lang="en-US" sz="2500" dirty="0" smtClean="0"/>
              <a:t>Ornery (39)</a:t>
            </a:r>
          </a:p>
          <a:p>
            <a:pPr marL="514350" indent="-514350">
              <a:buAutoNum type="arabicPeriod"/>
            </a:pPr>
            <a:r>
              <a:rPr lang="en-US" sz="2500" dirty="0" smtClean="0"/>
              <a:t>Elite (41)</a:t>
            </a:r>
          </a:p>
          <a:p>
            <a:pPr marL="514350" indent="-514350">
              <a:buAutoNum type="arabicPeriod"/>
            </a:pPr>
            <a:r>
              <a:rPr lang="en-US" sz="2500" dirty="0" smtClean="0"/>
              <a:t>Dumbfounded (42)</a:t>
            </a:r>
          </a:p>
          <a:p>
            <a:pPr marL="514350" indent="-514350">
              <a:buAutoNum type="arabicPeriod"/>
            </a:pPr>
            <a:r>
              <a:rPr lang="en-US" sz="2500" dirty="0" smtClean="0"/>
              <a:t>Cunning (43)</a:t>
            </a:r>
          </a:p>
          <a:p>
            <a:pPr marL="0" indent="0">
              <a:buNone/>
            </a:pPr>
            <a:endParaRPr lang="en-US" sz="2400" dirty="0"/>
          </a:p>
        </p:txBody>
      </p:sp>
      <p:sp>
        <p:nvSpPr>
          <p:cNvPr id="4" name="Content Placeholder 3"/>
          <p:cNvSpPr>
            <a:spLocks noGrp="1"/>
          </p:cNvSpPr>
          <p:nvPr>
            <p:ph sz="half" idx="2"/>
          </p:nvPr>
        </p:nvSpPr>
        <p:spPr>
          <a:xfrm>
            <a:off x="4876800" y="609600"/>
            <a:ext cx="4267200" cy="6248400"/>
          </a:xfrm>
        </p:spPr>
        <p:txBody>
          <a:bodyPr>
            <a:normAutofit fontScale="85000" lnSpcReduction="20000"/>
          </a:bodyPr>
          <a:lstStyle/>
          <a:p>
            <a:pPr marL="0" lvl="0" indent="0">
              <a:buNone/>
            </a:pPr>
            <a:r>
              <a:rPr lang="en-US" sz="2600" b="1" u="sng" dirty="0" smtClean="0">
                <a:solidFill>
                  <a:prstClr val="black"/>
                </a:solidFill>
              </a:rPr>
              <a:t>Chapter 4:</a:t>
            </a:r>
          </a:p>
          <a:p>
            <a:pPr marL="514350" indent="-514350">
              <a:buAutoNum type="arabicPeriod"/>
            </a:pPr>
            <a:r>
              <a:rPr lang="en-US" sz="2400" dirty="0" smtClean="0"/>
              <a:t>Apprehensive (59)</a:t>
            </a:r>
          </a:p>
          <a:p>
            <a:pPr marL="514350" indent="-514350">
              <a:buAutoNum type="arabicPeriod"/>
            </a:pPr>
            <a:r>
              <a:rPr lang="en-US" sz="2400" dirty="0" smtClean="0"/>
              <a:t>Defiance (59)</a:t>
            </a:r>
          </a:p>
          <a:p>
            <a:pPr marL="514350" indent="-514350">
              <a:buAutoNum type="arabicPeriod"/>
            </a:pPr>
            <a:r>
              <a:rPr lang="en-US" sz="2400" dirty="0" smtClean="0"/>
              <a:t>Contemptuously (59)</a:t>
            </a:r>
          </a:p>
          <a:p>
            <a:pPr marL="514350" indent="-514350">
              <a:buAutoNum type="arabicPeriod"/>
            </a:pPr>
            <a:r>
              <a:rPr lang="en-US" sz="2400" dirty="0" smtClean="0"/>
              <a:t>Ruefully (60)</a:t>
            </a:r>
          </a:p>
          <a:p>
            <a:pPr marL="514350" indent="-514350">
              <a:buAutoNum type="arabicPeriod"/>
            </a:pPr>
            <a:r>
              <a:rPr lang="en-US" sz="2400" dirty="0" smtClean="0"/>
              <a:t>Premonition (67)</a:t>
            </a:r>
          </a:p>
          <a:p>
            <a:pPr marL="0" indent="0">
              <a:buNone/>
            </a:pPr>
            <a:r>
              <a:rPr lang="en-US" sz="2400" b="1" u="sng" dirty="0" smtClean="0"/>
              <a:t>Chapter 5:</a:t>
            </a:r>
          </a:p>
          <a:p>
            <a:pPr marL="457200" lvl="0" indent="-457200">
              <a:buFont typeface="+mj-lt"/>
              <a:buAutoNum type="arabicPeriod"/>
            </a:pPr>
            <a:r>
              <a:rPr lang="en-US" sz="2400" dirty="0" smtClean="0">
                <a:solidFill>
                  <a:prstClr val="black"/>
                </a:solidFill>
              </a:rPr>
              <a:t>Reluctantly (71)</a:t>
            </a:r>
          </a:p>
          <a:p>
            <a:pPr marL="457200" lvl="0" indent="-457200">
              <a:buFont typeface="+mj-lt"/>
              <a:buAutoNum type="arabicPeriod"/>
            </a:pPr>
            <a:r>
              <a:rPr lang="en-US" sz="2400" dirty="0" smtClean="0">
                <a:solidFill>
                  <a:prstClr val="black"/>
                </a:solidFill>
              </a:rPr>
              <a:t>Imploringly (72)</a:t>
            </a:r>
          </a:p>
          <a:p>
            <a:pPr marL="457200" lvl="0" indent="-457200">
              <a:buFont typeface="+mj-lt"/>
              <a:buAutoNum type="arabicPeriod"/>
            </a:pPr>
            <a:r>
              <a:rPr lang="en-US" sz="2400" dirty="0" smtClean="0">
                <a:solidFill>
                  <a:prstClr val="black"/>
                </a:solidFill>
              </a:rPr>
              <a:t>Quavering (74)</a:t>
            </a:r>
          </a:p>
          <a:p>
            <a:pPr marL="457200" indent="-457200">
              <a:buFont typeface="+mj-lt"/>
              <a:buAutoNum type="arabicPeriod"/>
            </a:pPr>
            <a:r>
              <a:rPr lang="en-US" sz="2400" dirty="0" smtClean="0"/>
              <a:t>Eluded (78)</a:t>
            </a:r>
          </a:p>
          <a:p>
            <a:pPr marL="457200" indent="-457200">
              <a:buFont typeface="+mj-lt"/>
              <a:buAutoNum type="arabicPeriod"/>
            </a:pPr>
            <a:r>
              <a:rPr lang="en-US" sz="2400" dirty="0" smtClean="0"/>
              <a:t>Indignant (80)</a:t>
            </a:r>
          </a:p>
          <a:p>
            <a:pPr marL="457200" indent="-457200">
              <a:buFont typeface="+mj-lt"/>
              <a:buAutoNum type="arabicPeriod"/>
            </a:pPr>
            <a:r>
              <a:rPr lang="en-US" sz="2400" dirty="0" smtClean="0"/>
              <a:t>Wistfully (82)</a:t>
            </a:r>
          </a:p>
          <a:p>
            <a:pPr marL="0" indent="0">
              <a:buNone/>
            </a:pPr>
            <a:r>
              <a:rPr lang="en-US" sz="2400" b="1" u="sng" dirty="0" smtClean="0"/>
              <a:t>Chapter 6:</a:t>
            </a:r>
          </a:p>
          <a:p>
            <a:pPr marL="514350" indent="-514350">
              <a:buAutoNum type="arabicPeriod"/>
            </a:pPr>
            <a:r>
              <a:rPr lang="en-US" sz="2400" dirty="0" smtClean="0"/>
              <a:t>Surveyed (86)</a:t>
            </a:r>
          </a:p>
          <a:p>
            <a:pPr marL="514350" indent="-514350">
              <a:buAutoNum type="arabicPeriod"/>
            </a:pPr>
            <a:r>
              <a:rPr lang="en-US" sz="2400" dirty="0" smtClean="0"/>
              <a:t>Bewilderment (88)</a:t>
            </a:r>
          </a:p>
          <a:p>
            <a:pPr marL="514350" indent="-514350">
              <a:buFont typeface="Arial" panose="020B0604020202020204" pitchFamily="34" charset="0"/>
              <a:buAutoNum type="arabicPeriod"/>
            </a:pPr>
            <a:r>
              <a:rPr lang="en-US" sz="2400" dirty="0" smtClean="0"/>
              <a:t>Conviction (89)</a:t>
            </a:r>
          </a:p>
          <a:p>
            <a:pPr marL="514350" indent="-514350">
              <a:buAutoNum type="arabicPeriod"/>
            </a:pPr>
            <a:r>
              <a:rPr lang="en-US" sz="2400" dirty="0" smtClean="0"/>
              <a:t>Hysterics (96)</a:t>
            </a:r>
          </a:p>
          <a:p>
            <a:pPr marL="0" lvl="0" indent="0">
              <a:buNone/>
            </a:pPr>
            <a:endParaRPr lang="en-US" dirty="0"/>
          </a:p>
        </p:txBody>
      </p:sp>
    </p:spTree>
    <p:extLst>
      <p:ext uri="{BB962C8B-B14F-4D97-AF65-F5344CB8AC3E}">
        <p14:creationId xmlns:p14="http://schemas.microsoft.com/office/powerpoint/2010/main" val="19810928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229600" cy="1143000"/>
          </a:xfrm>
        </p:spPr>
        <p:txBody>
          <a:bodyPr/>
          <a:lstStyle/>
          <a:p>
            <a:r>
              <a:rPr lang="en-US" dirty="0" smtClean="0"/>
              <a:t>Chapter Vocabulary </a:t>
            </a:r>
            <a:endParaRPr lang="en-US" dirty="0"/>
          </a:p>
        </p:txBody>
      </p:sp>
      <p:sp>
        <p:nvSpPr>
          <p:cNvPr id="3" name="Content Placeholder 2"/>
          <p:cNvSpPr>
            <a:spLocks noGrp="1"/>
          </p:cNvSpPr>
          <p:nvPr>
            <p:ph sz="half" idx="1"/>
          </p:nvPr>
        </p:nvSpPr>
        <p:spPr>
          <a:xfrm>
            <a:off x="0" y="609600"/>
            <a:ext cx="4495800" cy="6248400"/>
          </a:xfrm>
        </p:spPr>
        <p:txBody>
          <a:bodyPr>
            <a:normAutofit fontScale="92500" lnSpcReduction="10000"/>
          </a:bodyPr>
          <a:lstStyle/>
          <a:p>
            <a:pPr marL="0" indent="0">
              <a:buNone/>
            </a:pPr>
            <a:r>
              <a:rPr lang="en-US" sz="2500" b="1" u="sng" dirty="0" smtClean="0"/>
              <a:t>Chapter 7:</a:t>
            </a:r>
          </a:p>
          <a:p>
            <a:pPr marL="514350" indent="-514350">
              <a:spcBef>
                <a:spcPts val="0"/>
              </a:spcBef>
              <a:buFont typeface="+mj-lt"/>
              <a:buAutoNum type="arabicPeriod"/>
            </a:pPr>
            <a:r>
              <a:rPr lang="en-US" dirty="0">
                <a:solidFill>
                  <a:srgbClr val="000000"/>
                </a:solidFill>
                <a:latin typeface="Calibri" panose="020F0502020204030204" pitchFamily="34" charset="0"/>
              </a:rPr>
              <a:t>Aghast (112)</a:t>
            </a:r>
            <a:endParaRPr lang="en-US" sz="2000" dirty="0">
              <a:latin typeface="Arial" panose="020B0604020202020204" pitchFamily="34" charset="0"/>
            </a:endParaRPr>
          </a:p>
          <a:p>
            <a:pPr marL="514350" indent="-514350">
              <a:spcBef>
                <a:spcPts val="0"/>
              </a:spcBef>
              <a:buFont typeface="+mj-lt"/>
              <a:buAutoNum type="arabicPeriod"/>
            </a:pPr>
            <a:r>
              <a:rPr lang="en-US" sz="2500" dirty="0">
                <a:latin typeface="Calibri" panose="020F0502020204030204" pitchFamily="34" charset="0"/>
              </a:rPr>
              <a:t>Exploits (113)</a:t>
            </a:r>
            <a:endParaRPr lang="en-US" sz="2500" dirty="0">
              <a:latin typeface="Arial" panose="020B0604020202020204" pitchFamily="34" charset="0"/>
            </a:endParaRPr>
          </a:p>
          <a:p>
            <a:pPr marL="514350" indent="-514350">
              <a:spcBef>
                <a:spcPts val="0"/>
              </a:spcBef>
              <a:buFont typeface="+mj-lt"/>
              <a:buAutoNum type="arabicPeriod"/>
            </a:pPr>
            <a:r>
              <a:rPr lang="en-US" sz="2500" dirty="0">
                <a:latin typeface="Calibri" panose="020F0502020204030204" pitchFamily="34" charset="0"/>
              </a:rPr>
              <a:t>Manslaughter (108)</a:t>
            </a:r>
            <a:endParaRPr lang="en-US" sz="2500" dirty="0">
              <a:latin typeface="Arial" panose="020B0604020202020204" pitchFamily="34" charset="0"/>
            </a:endParaRPr>
          </a:p>
          <a:p>
            <a:pPr marL="0" indent="0">
              <a:buNone/>
            </a:pPr>
            <a:r>
              <a:rPr lang="en-US" sz="2500" b="1" u="sng" dirty="0" smtClean="0"/>
              <a:t>Chapter 8:</a:t>
            </a:r>
          </a:p>
          <a:p>
            <a:pPr marL="457200" indent="-457200">
              <a:buFont typeface="+mj-lt"/>
              <a:buAutoNum type="arabicPeriod"/>
            </a:pPr>
            <a:r>
              <a:rPr lang="en-US" sz="2400" dirty="0"/>
              <a:t>Numbly (119): to act without feeling</a:t>
            </a:r>
          </a:p>
          <a:p>
            <a:pPr marL="457200" indent="-457200">
              <a:buFont typeface="+mj-lt"/>
              <a:buAutoNum type="arabicPeriod"/>
            </a:pPr>
            <a:r>
              <a:rPr lang="en-US" sz="2400" dirty="0"/>
              <a:t>Faltered (121): waver or hesitate</a:t>
            </a:r>
          </a:p>
          <a:p>
            <a:pPr marL="457200" indent="-457200">
              <a:buFont typeface="+mj-lt"/>
              <a:buAutoNum type="arabicPeriod"/>
            </a:pPr>
            <a:r>
              <a:rPr lang="en-US" sz="2400" dirty="0"/>
              <a:t>Resemblance (123): likeness</a:t>
            </a:r>
          </a:p>
          <a:p>
            <a:pPr marL="457200" indent="-457200">
              <a:buFont typeface="+mj-lt"/>
              <a:buAutoNum type="arabicPeriod"/>
            </a:pPr>
            <a:r>
              <a:rPr lang="en-US" sz="2400" dirty="0"/>
              <a:t>Divert (125): redirect</a:t>
            </a:r>
          </a:p>
          <a:p>
            <a:pPr marL="457200" indent="-457200">
              <a:buFont typeface="+mj-lt"/>
              <a:buAutoNum type="arabicPeriod"/>
            </a:pPr>
            <a:r>
              <a:rPr lang="en-US" sz="2400" dirty="0"/>
              <a:t>Doggedly (127): decisively</a:t>
            </a:r>
          </a:p>
          <a:p>
            <a:pPr marL="0" indent="0">
              <a:buNone/>
            </a:pPr>
            <a:r>
              <a:rPr lang="en-US" sz="2500" b="1" u="sng" dirty="0" smtClean="0"/>
              <a:t>Chapter 9:</a:t>
            </a:r>
          </a:p>
          <a:p>
            <a:pPr marL="457200" indent="-457200">
              <a:buFont typeface="+mj-lt"/>
              <a:buAutoNum type="arabicPeriod"/>
            </a:pPr>
            <a:r>
              <a:rPr lang="en-US" sz="2400" dirty="0"/>
              <a:t>Mortal (134): fatal, leads to death</a:t>
            </a:r>
          </a:p>
          <a:p>
            <a:pPr marL="457200" indent="-457200">
              <a:buFont typeface="+mj-lt"/>
              <a:buAutoNum type="arabicPeriod"/>
            </a:pPr>
            <a:r>
              <a:rPr lang="en-US" sz="2400" dirty="0"/>
              <a:t>Grimacing (134): scowl</a:t>
            </a:r>
          </a:p>
          <a:p>
            <a:pPr marL="457200" indent="-457200">
              <a:buFont typeface="+mj-lt"/>
              <a:buAutoNum type="arabicPeriod"/>
            </a:pPr>
            <a:r>
              <a:rPr lang="en-US" sz="2400" dirty="0"/>
              <a:t>Conformity (137): obedience to group  norms</a:t>
            </a:r>
          </a:p>
          <a:p>
            <a:pPr marL="457200" indent="-457200">
              <a:buFont typeface="+mj-lt"/>
              <a:buAutoNum type="arabicPeriod"/>
            </a:pPr>
            <a:r>
              <a:rPr lang="en-US" sz="2400" dirty="0"/>
              <a:t>Leery (139): cautious</a:t>
            </a:r>
          </a:p>
          <a:p>
            <a:pPr marL="457200" indent="-457200">
              <a:buFont typeface="+mj-lt"/>
              <a:buAutoNum type="arabicPeriod"/>
            </a:pPr>
            <a:endParaRPr lang="en-US" sz="2400" dirty="0"/>
          </a:p>
        </p:txBody>
      </p:sp>
      <p:sp>
        <p:nvSpPr>
          <p:cNvPr id="4" name="Content Placeholder 3"/>
          <p:cNvSpPr>
            <a:spLocks noGrp="1"/>
          </p:cNvSpPr>
          <p:nvPr>
            <p:ph sz="half" idx="2"/>
          </p:nvPr>
        </p:nvSpPr>
        <p:spPr>
          <a:xfrm>
            <a:off x="4876800" y="609600"/>
            <a:ext cx="4267200" cy="6248400"/>
          </a:xfrm>
        </p:spPr>
        <p:txBody>
          <a:bodyPr>
            <a:normAutofit fontScale="92500" lnSpcReduction="10000"/>
          </a:bodyPr>
          <a:lstStyle/>
          <a:p>
            <a:pPr marL="0" lvl="0" indent="0">
              <a:buNone/>
            </a:pPr>
            <a:r>
              <a:rPr lang="en-US" sz="2600" b="1" u="sng" dirty="0" smtClean="0">
                <a:solidFill>
                  <a:prstClr val="black"/>
                </a:solidFill>
              </a:rPr>
              <a:t>Chapter 10:</a:t>
            </a:r>
          </a:p>
          <a:p>
            <a:pPr marL="457200" indent="-457200">
              <a:buFont typeface="+mj-lt"/>
              <a:buAutoNum type="arabicPeriod"/>
            </a:pPr>
            <a:r>
              <a:rPr lang="en-US" sz="2400" dirty="0"/>
              <a:t>Stupor (150)</a:t>
            </a:r>
          </a:p>
          <a:p>
            <a:pPr marL="457200" indent="-457200">
              <a:buFont typeface="+mj-lt"/>
              <a:buAutoNum type="arabicPeriod"/>
            </a:pPr>
            <a:r>
              <a:rPr lang="en-US" sz="2400" dirty="0"/>
              <a:t>Delirious (150)</a:t>
            </a:r>
          </a:p>
          <a:p>
            <a:pPr marL="0" indent="0">
              <a:buNone/>
            </a:pPr>
            <a:endParaRPr lang="en-US" sz="2400" dirty="0"/>
          </a:p>
          <a:p>
            <a:pPr marL="0" indent="0">
              <a:buNone/>
            </a:pPr>
            <a:r>
              <a:rPr lang="en-US" sz="2400" b="1" u="sng" dirty="0" smtClean="0"/>
              <a:t>Chapters 11 and 12</a:t>
            </a:r>
          </a:p>
          <a:p>
            <a:pPr marL="0" indent="0">
              <a:buNone/>
            </a:pPr>
            <a:r>
              <a:rPr lang="en-US" sz="2400" dirty="0" smtClean="0"/>
              <a:t>You pick several words to learn</a:t>
            </a:r>
          </a:p>
        </p:txBody>
      </p:sp>
    </p:spTree>
    <p:extLst>
      <p:ext uri="{BB962C8B-B14F-4D97-AF65-F5344CB8AC3E}">
        <p14:creationId xmlns:p14="http://schemas.microsoft.com/office/powerpoint/2010/main" val="4697625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250" dirty="0"/>
              <a:t>Chapter Vocabulary: set up 3 pages with this heading</a:t>
            </a:r>
          </a:p>
        </p:txBody>
      </p:sp>
      <p:graphicFrame>
        <p:nvGraphicFramePr>
          <p:cNvPr id="4" name="Content Placeholder 3"/>
          <p:cNvGraphicFramePr>
            <a:graphicFrameLocks noGrp="1"/>
          </p:cNvGraphicFramePr>
          <p:nvPr>
            <p:ph idx="1"/>
            <p:extLst/>
          </p:nvPr>
        </p:nvGraphicFramePr>
        <p:xfrm>
          <a:off x="0" y="2073994"/>
          <a:ext cx="9144000" cy="3926756"/>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val="4134295751"/>
                    </a:ext>
                  </a:extLst>
                </a:gridCol>
                <a:gridCol w="1600200">
                  <a:extLst>
                    <a:ext uri="{9D8B030D-6E8A-4147-A177-3AD203B41FA5}">
                      <a16:colId xmlns:a16="http://schemas.microsoft.com/office/drawing/2014/main" val="2569866349"/>
                    </a:ext>
                  </a:extLst>
                </a:gridCol>
                <a:gridCol w="1676400">
                  <a:extLst>
                    <a:ext uri="{9D8B030D-6E8A-4147-A177-3AD203B41FA5}">
                      <a16:colId xmlns:a16="http://schemas.microsoft.com/office/drawing/2014/main" val="3843108325"/>
                    </a:ext>
                  </a:extLst>
                </a:gridCol>
                <a:gridCol w="3581400">
                  <a:extLst>
                    <a:ext uri="{9D8B030D-6E8A-4147-A177-3AD203B41FA5}">
                      <a16:colId xmlns:a16="http://schemas.microsoft.com/office/drawing/2014/main" val="846956846"/>
                    </a:ext>
                  </a:extLst>
                </a:gridCol>
              </a:tblGrid>
              <a:tr h="434054">
                <a:tc>
                  <a:txBody>
                    <a:bodyPr/>
                    <a:lstStyle/>
                    <a:p>
                      <a:r>
                        <a:rPr lang="en-US" sz="1500" dirty="0" smtClean="0"/>
                        <a:t>WORD</a:t>
                      </a:r>
                      <a:endParaRPr lang="en-US" sz="1500" dirty="0"/>
                    </a:p>
                  </a:txBody>
                  <a:tcPr marL="51435" marR="51435" marT="25718" marB="25718"/>
                </a:tc>
                <a:tc>
                  <a:txBody>
                    <a:bodyPr/>
                    <a:lstStyle/>
                    <a:p>
                      <a:r>
                        <a:rPr lang="en-US" sz="1500" dirty="0" smtClean="0"/>
                        <a:t>DEFINITION</a:t>
                      </a:r>
                      <a:endParaRPr lang="en-US" sz="1500" dirty="0"/>
                    </a:p>
                  </a:txBody>
                  <a:tcPr marL="51435" marR="51435" marT="25718" marB="25718"/>
                </a:tc>
                <a:tc>
                  <a:txBody>
                    <a:bodyPr/>
                    <a:lstStyle/>
                    <a:p>
                      <a:r>
                        <a:rPr lang="en-US" sz="1500" dirty="0" smtClean="0"/>
                        <a:t>OTHER</a:t>
                      </a:r>
                      <a:r>
                        <a:rPr lang="en-US" sz="1500" baseline="0" dirty="0" smtClean="0"/>
                        <a:t> FORMS</a:t>
                      </a:r>
                      <a:endParaRPr lang="en-US" sz="1500" dirty="0"/>
                    </a:p>
                  </a:txBody>
                  <a:tcPr marL="51435" marR="51435" marT="25718" marB="25718"/>
                </a:tc>
                <a:tc>
                  <a:txBody>
                    <a:bodyPr/>
                    <a:lstStyle/>
                    <a:p>
                      <a:r>
                        <a:rPr lang="en-US" sz="1500" dirty="0" smtClean="0"/>
                        <a:t>SYNONYM/ANTONYM</a:t>
                      </a:r>
                      <a:endParaRPr lang="en-US" sz="1500" dirty="0"/>
                    </a:p>
                  </a:txBody>
                  <a:tcPr marL="51435" marR="51435" marT="25718" marB="25718"/>
                </a:tc>
                <a:extLst>
                  <a:ext uri="{0D108BD9-81ED-4DB2-BD59-A6C34878D82A}">
                    <a16:rowId xmlns:a16="http://schemas.microsoft.com/office/drawing/2014/main" val="3220078609"/>
                  </a:ext>
                </a:extLst>
              </a:tr>
              <a:tr h="839287">
                <a:tc>
                  <a:txBody>
                    <a:bodyPr/>
                    <a:lstStyle/>
                    <a:p>
                      <a:r>
                        <a:rPr lang="en-US" sz="1500" dirty="0" smtClean="0">
                          <a:solidFill>
                            <a:srgbClr val="FF0000"/>
                          </a:solidFill>
                        </a:rPr>
                        <a:t>Set</a:t>
                      </a:r>
                      <a:r>
                        <a:rPr lang="en-US" sz="1500" baseline="0" dirty="0" smtClean="0">
                          <a:solidFill>
                            <a:srgbClr val="FF0000"/>
                          </a:solidFill>
                        </a:rPr>
                        <a:t> up 3 pages for </a:t>
                      </a:r>
                      <a:r>
                        <a:rPr lang="en-US" sz="1500" baseline="0" dirty="0" err="1" smtClean="0">
                          <a:solidFill>
                            <a:srgbClr val="FF0000"/>
                          </a:solidFill>
                        </a:rPr>
                        <a:t>voc</a:t>
                      </a:r>
                      <a:endParaRPr lang="en-US" sz="1500" dirty="0">
                        <a:solidFill>
                          <a:srgbClr val="FF0000"/>
                        </a:solidFill>
                      </a:endParaRPr>
                    </a:p>
                  </a:txBody>
                  <a:tcPr marL="51435" marR="51435" marT="25718" marB="25718"/>
                </a:tc>
                <a:tc>
                  <a:txBody>
                    <a:bodyPr/>
                    <a:lstStyle/>
                    <a:p>
                      <a:endParaRPr lang="en-US" sz="1500" dirty="0"/>
                    </a:p>
                  </a:txBody>
                  <a:tcPr marL="51435" marR="51435" marT="25718" marB="25718"/>
                </a:tc>
                <a:tc>
                  <a:txBody>
                    <a:bodyPr/>
                    <a:lstStyle/>
                    <a:p>
                      <a:endParaRPr lang="en-US" sz="1500" dirty="0"/>
                    </a:p>
                  </a:txBody>
                  <a:tcPr marL="51435" marR="51435" marT="25718" marB="2571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500" dirty="0" smtClean="0"/>
                    </a:p>
                  </a:txBody>
                  <a:tcPr marL="51435" marR="51435" marT="25718" marB="25718"/>
                </a:tc>
                <a:extLst>
                  <a:ext uri="{0D108BD9-81ED-4DB2-BD59-A6C34878D82A}">
                    <a16:rowId xmlns:a16="http://schemas.microsoft.com/office/drawing/2014/main" val="1767623891"/>
                  </a:ext>
                </a:extLst>
              </a:tr>
              <a:tr h="839287">
                <a:tc>
                  <a:txBody>
                    <a:bodyPr/>
                    <a:lstStyle/>
                    <a:p>
                      <a:endParaRPr lang="en-US" sz="1500" dirty="0"/>
                    </a:p>
                  </a:txBody>
                  <a:tcPr marL="51435" marR="51435" marT="25718" marB="25718"/>
                </a:tc>
                <a:tc>
                  <a:txBody>
                    <a:bodyPr/>
                    <a:lstStyle/>
                    <a:p>
                      <a:endParaRPr lang="en-US" sz="1500" dirty="0"/>
                    </a:p>
                  </a:txBody>
                  <a:tcPr marL="51435" marR="51435" marT="25718" marB="25718"/>
                </a:tc>
                <a:tc>
                  <a:txBody>
                    <a:bodyPr/>
                    <a:lstStyle/>
                    <a:p>
                      <a:endParaRPr lang="en-US" sz="1500" dirty="0"/>
                    </a:p>
                  </a:txBody>
                  <a:tcPr marL="51435" marR="51435" marT="25718" marB="25718"/>
                </a:tc>
                <a:tc>
                  <a:txBody>
                    <a:bodyPr/>
                    <a:lstStyle/>
                    <a:p>
                      <a:endParaRPr lang="en-US" sz="1500" dirty="0"/>
                    </a:p>
                  </a:txBody>
                  <a:tcPr marL="51435" marR="51435" marT="25718" marB="25718"/>
                </a:tc>
                <a:extLst>
                  <a:ext uri="{0D108BD9-81ED-4DB2-BD59-A6C34878D82A}">
                    <a16:rowId xmlns:a16="http://schemas.microsoft.com/office/drawing/2014/main" val="953374338"/>
                  </a:ext>
                </a:extLst>
              </a:tr>
              <a:tr h="629135">
                <a:tc>
                  <a:txBody>
                    <a:bodyPr/>
                    <a:lstStyle/>
                    <a:p>
                      <a:endParaRPr lang="en-US" sz="1500" dirty="0"/>
                    </a:p>
                  </a:txBody>
                  <a:tcPr marL="51435" marR="51435" marT="25718" marB="25718"/>
                </a:tc>
                <a:tc>
                  <a:txBody>
                    <a:bodyPr/>
                    <a:lstStyle/>
                    <a:p>
                      <a:endParaRPr lang="en-US" sz="1500" dirty="0"/>
                    </a:p>
                  </a:txBody>
                  <a:tcPr marL="51435" marR="51435" marT="25718" marB="25718"/>
                </a:tc>
                <a:tc>
                  <a:txBody>
                    <a:bodyPr/>
                    <a:lstStyle/>
                    <a:p>
                      <a:endParaRPr lang="en-US" sz="1500" dirty="0"/>
                    </a:p>
                  </a:txBody>
                  <a:tcPr marL="51435" marR="51435" marT="25718" marB="25718"/>
                </a:tc>
                <a:tc>
                  <a:txBody>
                    <a:bodyPr/>
                    <a:lstStyle/>
                    <a:p>
                      <a:endParaRPr lang="en-US" sz="1500" dirty="0"/>
                    </a:p>
                  </a:txBody>
                  <a:tcPr marL="51435" marR="51435" marT="25718" marB="25718"/>
                </a:tc>
                <a:extLst>
                  <a:ext uri="{0D108BD9-81ED-4DB2-BD59-A6C34878D82A}">
                    <a16:rowId xmlns:a16="http://schemas.microsoft.com/office/drawing/2014/main" val="954200087"/>
                  </a:ext>
                </a:extLst>
              </a:tr>
              <a:tr h="597492">
                <a:tc>
                  <a:txBody>
                    <a:bodyPr/>
                    <a:lstStyle/>
                    <a:p>
                      <a:endParaRPr lang="en-US" sz="1500" dirty="0"/>
                    </a:p>
                  </a:txBody>
                  <a:tcPr marL="51435" marR="51435" marT="25718" marB="25718"/>
                </a:tc>
                <a:tc>
                  <a:txBody>
                    <a:bodyPr/>
                    <a:lstStyle/>
                    <a:p>
                      <a:endParaRPr lang="en-US" sz="1500" dirty="0"/>
                    </a:p>
                  </a:txBody>
                  <a:tcPr marL="51435" marR="51435" marT="25718" marB="25718"/>
                </a:tc>
                <a:tc>
                  <a:txBody>
                    <a:bodyPr/>
                    <a:lstStyle/>
                    <a:p>
                      <a:endParaRPr lang="en-US" sz="1500" dirty="0"/>
                    </a:p>
                  </a:txBody>
                  <a:tcPr marL="51435" marR="51435" marT="25718" marB="25718"/>
                </a:tc>
                <a:tc>
                  <a:txBody>
                    <a:bodyPr/>
                    <a:lstStyle/>
                    <a:p>
                      <a:endParaRPr lang="en-US" sz="1500" dirty="0"/>
                    </a:p>
                  </a:txBody>
                  <a:tcPr marL="51435" marR="51435" marT="25718" marB="25718"/>
                </a:tc>
                <a:extLst>
                  <a:ext uri="{0D108BD9-81ED-4DB2-BD59-A6C34878D82A}">
                    <a16:rowId xmlns:a16="http://schemas.microsoft.com/office/drawing/2014/main" val="3212360377"/>
                  </a:ext>
                </a:extLst>
              </a:tr>
              <a:tr h="587501">
                <a:tc>
                  <a:txBody>
                    <a:bodyPr/>
                    <a:lstStyle/>
                    <a:p>
                      <a:endParaRPr lang="en-US" sz="1500" dirty="0"/>
                    </a:p>
                  </a:txBody>
                  <a:tcPr marL="51435" marR="51435" marT="25718" marB="25718"/>
                </a:tc>
                <a:tc>
                  <a:txBody>
                    <a:bodyPr/>
                    <a:lstStyle/>
                    <a:p>
                      <a:endParaRPr lang="en-US" sz="1500" dirty="0"/>
                    </a:p>
                  </a:txBody>
                  <a:tcPr marL="51435" marR="51435" marT="25718" marB="25718"/>
                </a:tc>
                <a:tc>
                  <a:txBody>
                    <a:bodyPr/>
                    <a:lstStyle/>
                    <a:p>
                      <a:endParaRPr lang="en-US" sz="1500" dirty="0"/>
                    </a:p>
                  </a:txBody>
                  <a:tcPr marL="51435" marR="51435" marT="25718" marB="25718"/>
                </a:tc>
                <a:tc>
                  <a:txBody>
                    <a:bodyPr/>
                    <a:lstStyle/>
                    <a:p>
                      <a:endParaRPr lang="en-US" sz="1500" dirty="0"/>
                    </a:p>
                  </a:txBody>
                  <a:tcPr marL="51435" marR="51435" marT="25718" marB="25718"/>
                </a:tc>
                <a:extLst>
                  <a:ext uri="{0D108BD9-81ED-4DB2-BD59-A6C34878D82A}">
                    <a16:rowId xmlns:a16="http://schemas.microsoft.com/office/drawing/2014/main" val="3114279182"/>
                  </a:ext>
                </a:extLst>
              </a:tr>
            </a:tbl>
          </a:graphicData>
        </a:graphic>
      </p:graphicFrame>
    </p:spTree>
    <p:extLst>
      <p:ext uri="{BB962C8B-B14F-4D97-AF65-F5344CB8AC3E}">
        <p14:creationId xmlns:p14="http://schemas.microsoft.com/office/powerpoint/2010/main" val="27823573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Day 1</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2185221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70492890"/>
              </p:ext>
            </p:extLst>
          </p:nvPr>
        </p:nvGraphicFramePr>
        <p:xfrm>
          <a:off x="0" y="-2"/>
          <a:ext cx="9144000" cy="6858001"/>
        </p:xfrm>
        <a:graphic>
          <a:graphicData uri="http://schemas.openxmlformats.org/drawingml/2006/table">
            <a:tbl>
              <a:tblPr firstRow="1" bandRow="1">
                <a:tableStyleId>{5C22544A-7EE6-4342-B048-85BDC9FD1C3A}</a:tableStyleId>
              </a:tblPr>
              <a:tblGrid>
                <a:gridCol w="2819400">
                  <a:extLst>
                    <a:ext uri="{9D8B030D-6E8A-4147-A177-3AD203B41FA5}">
                      <a16:colId xmlns:a16="http://schemas.microsoft.com/office/drawing/2014/main" val="4134295751"/>
                    </a:ext>
                  </a:extLst>
                </a:gridCol>
                <a:gridCol w="6324600">
                  <a:extLst>
                    <a:ext uri="{9D8B030D-6E8A-4147-A177-3AD203B41FA5}">
                      <a16:colId xmlns:a16="http://schemas.microsoft.com/office/drawing/2014/main" val="2569866349"/>
                    </a:ext>
                  </a:extLst>
                </a:gridCol>
              </a:tblGrid>
              <a:tr h="758067">
                <a:tc>
                  <a:txBody>
                    <a:bodyPr/>
                    <a:lstStyle/>
                    <a:p>
                      <a:r>
                        <a:rPr lang="en-US" sz="2000" dirty="0" smtClean="0"/>
                        <a:t>WORD</a:t>
                      </a:r>
                      <a:endParaRPr lang="en-US" sz="2000" dirty="0"/>
                    </a:p>
                  </a:txBody>
                  <a:tcPr marL="68580" marR="68580" marT="34290" marB="34290"/>
                </a:tc>
                <a:tc>
                  <a:txBody>
                    <a:bodyPr/>
                    <a:lstStyle/>
                    <a:p>
                      <a:r>
                        <a:rPr lang="en-US" sz="2000" dirty="0" smtClean="0"/>
                        <a:t>DEFINITION</a:t>
                      </a:r>
                      <a:endParaRPr lang="en-US" sz="2000" dirty="0"/>
                    </a:p>
                  </a:txBody>
                  <a:tcPr marL="68580" marR="68580" marT="34290" marB="34290"/>
                </a:tc>
                <a:extLst>
                  <a:ext uri="{0D108BD9-81ED-4DB2-BD59-A6C34878D82A}">
                    <a16:rowId xmlns:a16="http://schemas.microsoft.com/office/drawing/2014/main" val="3220078609"/>
                  </a:ext>
                </a:extLst>
              </a:tr>
              <a:tr h="1465798">
                <a:tc>
                  <a:txBody>
                    <a:bodyPr/>
                    <a:lstStyle/>
                    <a:p>
                      <a:r>
                        <a:rPr lang="en-US" sz="2000" dirty="0" smtClean="0"/>
                        <a:t>Bawl (8)</a:t>
                      </a:r>
                      <a:endParaRPr lang="en-US" sz="20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smtClean="0"/>
                        <a:t>I looked away hurriedly, because, if you want to know the truth, I was starting to bawl. </a:t>
                      </a:r>
                    </a:p>
                  </a:txBody>
                  <a:tcPr marL="68580" marR="68580" marT="34290" marB="34290"/>
                </a:tc>
                <a:extLst>
                  <a:ext uri="{0D108BD9-81ED-4DB2-BD59-A6C34878D82A}">
                    <a16:rowId xmlns:a16="http://schemas.microsoft.com/office/drawing/2014/main" val="1767623891"/>
                  </a:ext>
                </a:extLst>
              </a:tr>
              <a:tr h="1465798">
                <a:tc>
                  <a:txBody>
                    <a:bodyPr/>
                    <a:lstStyle/>
                    <a:p>
                      <a:r>
                        <a:rPr lang="en-US" sz="2000" dirty="0" smtClean="0"/>
                        <a:t>Quivering (8)</a:t>
                      </a:r>
                      <a:endParaRPr lang="en-US" sz="20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smtClean="0"/>
                        <a:t>I drew a quivering breath and quit crying. </a:t>
                      </a:r>
                    </a:p>
                  </a:txBody>
                  <a:tcPr marL="68580" marR="68580" marT="34290" marB="34290"/>
                </a:tc>
                <a:extLst>
                  <a:ext uri="{0D108BD9-81ED-4DB2-BD59-A6C34878D82A}">
                    <a16:rowId xmlns:a16="http://schemas.microsoft.com/office/drawing/2014/main" val="953374338"/>
                  </a:ext>
                </a:extLst>
              </a:tr>
              <a:tr h="1098771">
                <a:tc>
                  <a:txBody>
                    <a:bodyPr/>
                    <a:lstStyle/>
                    <a:p>
                      <a:r>
                        <a:rPr lang="en-US" sz="2000" dirty="0" smtClean="0"/>
                        <a:t>Unfathomable (10)</a:t>
                      </a:r>
                      <a:endParaRPr lang="en-US" sz="2000" dirty="0"/>
                    </a:p>
                  </a:txBody>
                  <a:tcPr marL="68580" marR="68580" marT="34290" marB="34290"/>
                </a:tc>
                <a:tc>
                  <a:txBody>
                    <a:bodyPr/>
                    <a:lstStyle/>
                    <a:p>
                      <a:r>
                        <a:rPr lang="en-US" sz="2000" dirty="0" smtClean="0"/>
                        <a:t>He liked fights, blondes and for some unfathomable reason, school. </a:t>
                      </a:r>
                      <a:endParaRPr lang="en-US" sz="2000" dirty="0"/>
                    </a:p>
                  </a:txBody>
                  <a:tcPr marL="68580" marR="68580" marT="34290" marB="34290"/>
                </a:tc>
                <a:extLst>
                  <a:ext uri="{0D108BD9-81ED-4DB2-BD59-A6C34878D82A}">
                    <a16:rowId xmlns:a16="http://schemas.microsoft.com/office/drawing/2014/main" val="954200087"/>
                  </a:ext>
                </a:extLst>
              </a:tr>
              <a:tr h="1043508">
                <a:tc>
                  <a:txBody>
                    <a:bodyPr/>
                    <a:lstStyle/>
                    <a:p>
                      <a:r>
                        <a:rPr lang="en-US" sz="2000" dirty="0" smtClean="0"/>
                        <a:t>Rarity (11)</a:t>
                      </a:r>
                      <a:endParaRPr lang="en-US" sz="2000" dirty="0"/>
                    </a:p>
                  </a:txBody>
                  <a:tcPr marL="68580" marR="68580" marT="34290" marB="34290"/>
                </a:tc>
                <a:tc>
                  <a:txBody>
                    <a:bodyPr/>
                    <a:lstStyle/>
                    <a:p>
                      <a:r>
                        <a:rPr lang="en-US" sz="2000" dirty="0" smtClean="0"/>
                        <a:t>In New York, Dally blew off steam in gang fights, but here, organized gangs are rarities.  (11)</a:t>
                      </a:r>
                      <a:endParaRPr lang="en-US" sz="2000" dirty="0"/>
                    </a:p>
                  </a:txBody>
                  <a:tcPr marL="68580" marR="68580" marT="34290" marB="34290"/>
                </a:tc>
                <a:extLst>
                  <a:ext uri="{0D108BD9-81ED-4DB2-BD59-A6C34878D82A}">
                    <a16:rowId xmlns:a16="http://schemas.microsoft.com/office/drawing/2014/main" val="3212360377"/>
                  </a:ext>
                </a:extLst>
              </a:tr>
              <a:tr h="1026059">
                <a:tc>
                  <a:txBody>
                    <a:bodyPr/>
                    <a:lstStyle/>
                    <a:p>
                      <a:r>
                        <a:rPr lang="en-US" sz="2000" dirty="0" smtClean="0"/>
                        <a:t>Savvy</a:t>
                      </a:r>
                      <a:r>
                        <a:rPr lang="en-US" sz="2000" baseline="0" dirty="0" smtClean="0"/>
                        <a:t> (17)</a:t>
                      </a:r>
                      <a:endParaRPr lang="en-US" sz="2000" dirty="0"/>
                    </a:p>
                  </a:txBody>
                  <a:tcPr marL="68580" marR="68580" marT="34290" marB="34290"/>
                </a:tc>
                <a:tc>
                  <a:txBody>
                    <a:bodyPr/>
                    <a:lstStyle/>
                    <a:p>
                      <a:r>
                        <a:rPr lang="en-US" sz="2000" dirty="0" smtClean="0"/>
                        <a:t>“It’s because you’re the baby- I </a:t>
                      </a:r>
                      <a:r>
                        <a:rPr lang="en-US" sz="2000" dirty="0" err="1" smtClean="0"/>
                        <a:t>mean,he</a:t>
                      </a:r>
                      <a:r>
                        <a:rPr lang="en-US" sz="2000" dirty="0" smtClean="0"/>
                        <a:t> loves you a lot. Savvy?” </a:t>
                      </a:r>
                      <a:endParaRPr lang="en-US" sz="2000" dirty="0"/>
                    </a:p>
                  </a:txBody>
                  <a:tcPr marL="68580" marR="68580" marT="34290" marB="34290"/>
                </a:tc>
                <a:extLst>
                  <a:ext uri="{0D108BD9-81ED-4DB2-BD59-A6C34878D82A}">
                    <a16:rowId xmlns:a16="http://schemas.microsoft.com/office/drawing/2014/main" val="3114279182"/>
                  </a:ext>
                </a:extLst>
              </a:tr>
            </a:tbl>
          </a:graphicData>
        </a:graphic>
      </p:graphicFrame>
    </p:spTree>
    <p:extLst>
      <p:ext uri="{BB962C8B-B14F-4D97-AF65-F5344CB8AC3E}">
        <p14:creationId xmlns:p14="http://schemas.microsoft.com/office/powerpoint/2010/main" val="6744904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67259360"/>
              </p:ext>
            </p:extLst>
          </p:nvPr>
        </p:nvGraphicFramePr>
        <p:xfrm>
          <a:off x="0" y="-2"/>
          <a:ext cx="9144000" cy="6858001"/>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val="4134295751"/>
                    </a:ext>
                  </a:extLst>
                </a:gridCol>
                <a:gridCol w="1600200">
                  <a:extLst>
                    <a:ext uri="{9D8B030D-6E8A-4147-A177-3AD203B41FA5}">
                      <a16:colId xmlns:a16="http://schemas.microsoft.com/office/drawing/2014/main" val="2569866349"/>
                    </a:ext>
                  </a:extLst>
                </a:gridCol>
                <a:gridCol w="1676400">
                  <a:extLst>
                    <a:ext uri="{9D8B030D-6E8A-4147-A177-3AD203B41FA5}">
                      <a16:colId xmlns:a16="http://schemas.microsoft.com/office/drawing/2014/main" val="3843108325"/>
                    </a:ext>
                  </a:extLst>
                </a:gridCol>
                <a:gridCol w="3581400">
                  <a:extLst>
                    <a:ext uri="{9D8B030D-6E8A-4147-A177-3AD203B41FA5}">
                      <a16:colId xmlns:a16="http://schemas.microsoft.com/office/drawing/2014/main" val="846956846"/>
                    </a:ext>
                  </a:extLst>
                </a:gridCol>
              </a:tblGrid>
              <a:tr h="758067">
                <a:tc>
                  <a:txBody>
                    <a:bodyPr/>
                    <a:lstStyle/>
                    <a:p>
                      <a:r>
                        <a:rPr lang="en-US" sz="2000" dirty="0" smtClean="0"/>
                        <a:t>WORD</a:t>
                      </a:r>
                      <a:endParaRPr lang="en-US" sz="2000" dirty="0"/>
                    </a:p>
                  </a:txBody>
                  <a:tcPr marL="68580" marR="68580" marT="34290" marB="34290"/>
                </a:tc>
                <a:tc>
                  <a:txBody>
                    <a:bodyPr/>
                    <a:lstStyle/>
                    <a:p>
                      <a:r>
                        <a:rPr lang="en-US" sz="2000" dirty="0" smtClean="0"/>
                        <a:t>DEFINITION</a:t>
                      </a:r>
                      <a:endParaRPr lang="en-US" sz="2000" dirty="0"/>
                    </a:p>
                  </a:txBody>
                  <a:tcPr marL="68580" marR="68580" marT="34290" marB="34290"/>
                </a:tc>
                <a:tc>
                  <a:txBody>
                    <a:bodyPr/>
                    <a:lstStyle/>
                    <a:p>
                      <a:r>
                        <a:rPr lang="en-US" sz="2000" dirty="0" smtClean="0"/>
                        <a:t>OTHER</a:t>
                      </a:r>
                      <a:r>
                        <a:rPr lang="en-US" sz="2000" baseline="0" dirty="0" smtClean="0"/>
                        <a:t> FORMS</a:t>
                      </a:r>
                      <a:endParaRPr lang="en-US" sz="2000" dirty="0"/>
                    </a:p>
                  </a:txBody>
                  <a:tcPr marL="68580" marR="68580" marT="34290" marB="34290"/>
                </a:tc>
                <a:tc>
                  <a:txBody>
                    <a:bodyPr/>
                    <a:lstStyle/>
                    <a:p>
                      <a:r>
                        <a:rPr lang="en-US" sz="2000" dirty="0" smtClean="0"/>
                        <a:t>SYNONYM/ANTONYM</a:t>
                      </a:r>
                      <a:endParaRPr lang="en-US" sz="2000" dirty="0"/>
                    </a:p>
                  </a:txBody>
                  <a:tcPr marL="68580" marR="68580" marT="34290" marB="34290"/>
                </a:tc>
                <a:extLst>
                  <a:ext uri="{0D108BD9-81ED-4DB2-BD59-A6C34878D82A}">
                    <a16:rowId xmlns:a16="http://schemas.microsoft.com/office/drawing/2014/main" val="3220078609"/>
                  </a:ext>
                </a:extLst>
              </a:tr>
              <a:tr h="1465798">
                <a:tc>
                  <a:txBody>
                    <a:bodyPr/>
                    <a:lstStyle/>
                    <a:p>
                      <a:r>
                        <a:rPr lang="en-US" sz="2000" dirty="0" smtClean="0"/>
                        <a:t>Bawl (8)</a:t>
                      </a:r>
                      <a:endParaRPr lang="en-US" sz="2000" dirty="0"/>
                    </a:p>
                  </a:txBody>
                  <a:tcPr marL="68580" marR="68580" marT="34290" marB="34290"/>
                </a:tc>
                <a:tc>
                  <a:txBody>
                    <a:bodyPr/>
                    <a:lstStyle/>
                    <a:p>
                      <a:r>
                        <a:rPr lang="en-US" sz="2000" dirty="0" smtClean="0"/>
                        <a:t>Cry, weep (v)</a:t>
                      </a:r>
                      <a:endParaRPr lang="en-US" sz="2000" dirty="0"/>
                    </a:p>
                  </a:txBody>
                  <a:tcPr marL="68580" marR="68580" marT="34290" marB="34290"/>
                </a:tc>
                <a:tc>
                  <a:txBody>
                    <a:bodyPr/>
                    <a:lstStyle/>
                    <a:p>
                      <a:r>
                        <a:rPr lang="en-US" sz="2000" dirty="0" smtClean="0"/>
                        <a:t>Bawling (</a:t>
                      </a:r>
                      <a:r>
                        <a:rPr lang="en-US" sz="2000" dirty="0" err="1" smtClean="0"/>
                        <a:t>adj</a:t>
                      </a:r>
                      <a:r>
                        <a:rPr lang="en-US" sz="2000" dirty="0" smtClean="0"/>
                        <a:t>)</a:t>
                      </a:r>
                      <a:endParaRPr lang="en-US" sz="20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smtClean="0"/>
                        <a:t>S=Howl,</a:t>
                      </a:r>
                      <a:r>
                        <a:rPr lang="en-US" sz="2000" baseline="0" dirty="0" smtClean="0"/>
                        <a:t> Sob</a:t>
                      </a:r>
                      <a:endParaRPr lang="en-US" sz="20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smtClean="0"/>
                        <a:t>A=Whisper, Giggle</a:t>
                      </a:r>
                    </a:p>
                  </a:txBody>
                  <a:tcPr marL="68580" marR="68580" marT="34290" marB="34290"/>
                </a:tc>
                <a:extLst>
                  <a:ext uri="{0D108BD9-81ED-4DB2-BD59-A6C34878D82A}">
                    <a16:rowId xmlns:a16="http://schemas.microsoft.com/office/drawing/2014/main" val="1767623891"/>
                  </a:ext>
                </a:extLst>
              </a:tr>
              <a:tr h="1465798">
                <a:tc>
                  <a:txBody>
                    <a:bodyPr/>
                    <a:lstStyle/>
                    <a:p>
                      <a:r>
                        <a:rPr lang="en-US" sz="2000" dirty="0" smtClean="0"/>
                        <a:t>Quivering (8)</a:t>
                      </a:r>
                      <a:endParaRPr lang="en-US" sz="2000" dirty="0"/>
                    </a:p>
                  </a:txBody>
                  <a:tcPr marL="68580" marR="68580" marT="34290" marB="34290"/>
                </a:tc>
                <a:tc>
                  <a:txBody>
                    <a:bodyPr/>
                    <a:lstStyle/>
                    <a:p>
                      <a:r>
                        <a:rPr lang="en-US" sz="2000" dirty="0" smtClean="0"/>
                        <a:t>Trembling (</a:t>
                      </a:r>
                      <a:r>
                        <a:rPr lang="en-US" sz="2000" dirty="0" err="1" smtClean="0"/>
                        <a:t>adj</a:t>
                      </a:r>
                      <a:r>
                        <a:rPr lang="en-US" sz="2000" dirty="0" smtClean="0"/>
                        <a:t>)</a:t>
                      </a:r>
                      <a:endParaRPr lang="en-US" sz="2000" dirty="0"/>
                    </a:p>
                  </a:txBody>
                  <a:tcPr marL="68580" marR="68580" marT="34290" marB="34290"/>
                </a:tc>
                <a:tc>
                  <a:txBody>
                    <a:bodyPr/>
                    <a:lstStyle/>
                    <a:p>
                      <a:r>
                        <a:rPr lang="en-US" sz="2000" dirty="0" smtClean="0"/>
                        <a:t>Quiver (v), quiver (n)</a:t>
                      </a:r>
                      <a:endParaRPr lang="en-US" sz="2000" dirty="0"/>
                    </a:p>
                  </a:txBody>
                  <a:tcPr marL="68580" marR="68580" marT="34290" marB="34290"/>
                </a:tc>
                <a:tc>
                  <a:txBody>
                    <a:bodyPr/>
                    <a:lstStyle/>
                    <a:p>
                      <a:r>
                        <a:rPr lang="en-US" sz="2000" dirty="0" smtClean="0"/>
                        <a:t>S=Shaky, Weak</a:t>
                      </a:r>
                    </a:p>
                    <a:p>
                      <a:r>
                        <a:rPr lang="en-US" sz="2000" dirty="0" smtClean="0"/>
                        <a:t>A=Steady, Composed</a:t>
                      </a:r>
                      <a:endParaRPr lang="en-US" sz="2000" dirty="0"/>
                    </a:p>
                  </a:txBody>
                  <a:tcPr marL="68580" marR="68580" marT="34290" marB="34290"/>
                </a:tc>
                <a:extLst>
                  <a:ext uri="{0D108BD9-81ED-4DB2-BD59-A6C34878D82A}">
                    <a16:rowId xmlns:a16="http://schemas.microsoft.com/office/drawing/2014/main" val="953374338"/>
                  </a:ext>
                </a:extLst>
              </a:tr>
              <a:tr h="1098771">
                <a:tc>
                  <a:txBody>
                    <a:bodyPr/>
                    <a:lstStyle/>
                    <a:p>
                      <a:r>
                        <a:rPr lang="en-US" sz="2000" dirty="0" smtClean="0"/>
                        <a:t>Unfathomable (10)</a:t>
                      </a:r>
                      <a:endParaRPr lang="en-US" sz="2000" dirty="0"/>
                    </a:p>
                  </a:txBody>
                  <a:tcPr marL="68580" marR="68580" marT="34290" marB="34290"/>
                </a:tc>
                <a:tc>
                  <a:txBody>
                    <a:bodyPr/>
                    <a:lstStyle/>
                    <a:p>
                      <a:r>
                        <a:rPr lang="en-US" sz="2000" dirty="0" smtClean="0"/>
                        <a:t>impossible to understand (</a:t>
                      </a:r>
                      <a:r>
                        <a:rPr lang="en-US" sz="2000" dirty="0" err="1" smtClean="0"/>
                        <a:t>adj</a:t>
                      </a:r>
                      <a:r>
                        <a:rPr lang="en-US" sz="2000" dirty="0" smtClean="0"/>
                        <a:t>)</a:t>
                      </a:r>
                      <a:endParaRPr lang="en-US" sz="2000" dirty="0"/>
                    </a:p>
                  </a:txBody>
                  <a:tcPr marL="68580" marR="68580" marT="34290" marB="34290"/>
                </a:tc>
                <a:tc>
                  <a:txBody>
                    <a:bodyPr/>
                    <a:lstStyle/>
                    <a:p>
                      <a:r>
                        <a:rPr lang="en-US" sz="2000" dirty="0" smtClean="0"/>
                        <a:t>Unfathomably (</a:t>
                      </a:r>
                      <a:r>
                        <a:rPr lang="en-US" sz="2000" dirty="0" err="1" smtClean="0"/>
                        <a:t>adv</a:t>
                      </a:r>
                      <a:r>
                        <a:rPr lang="en-US" sz="2000" dirty="0" smtClean="0"/>
                        <a:t>), fathom</a:t>
                      </a:r>
                      <a:r>
                        <a:rPr lang="en-US" sz="2000" baseline="0" dirty="0" smtClean="0"/>
                        <a:t> (v)</a:t>
                      </a:r>
                      <a:endParaRPr lang="en-US" sz="2000" dirty="0"/>
                    </a:p>
                  </a:txBody>
                  <a:tcPr marL="68580" marR="68580" marT="34290" marB="34290"/>
                </a:tc>
                <a:tc>
                  <a:txBody>
                    <a:bodyPr/>
                    <a:lstStyle/>
                    <a:p>
                      <a:r>
                        <a:rPr lang="en-US" sz="2000" dirty="0" smtClean="0"/>
                        <a:t>S=Immeasurable, Profound</a:t>
                      </a:r>
                    </a:p>
                    <a:p>
                      <a:r>
                        <a:rPr lang="en-US" sz="2000" dirty="0" smtClean="0"/>
                        <a:t>A=Straightforward, Upfront</a:t>
                      </a:r>
                      <a:endParaRPr lang="en-US" sz="2000" dirty="0"/>
                    </a:p>
                  </a:txBody>
                  <a:tcPr marL="68580" marR="68580" marT="34290" marB="34290"/>
                </a:tc>
                <a:extLst>
                  <a:ext uri="{0D108BD9-81ED-4DB2-BD59-A6C34878D82A}">
                    <a16:rowId xmlns:a16="http://schemas.microsoft.com/office/drawing/2014/main" val="954200087"/>
                  </a:ext>
                </a:extLst>
              </a:tr>
              <a:tr h="1043508">
                <a:tc>
                  <a:txBody>
                    <a:bodyPr/>
                    <a:lstStyle/>
                    <a:p>
                      <a:r>
                        <a:rPr lang="en-US" sz="2000" dirty="0" smtClean="0"/>
                        <a:t>Rarity (11)</a:t>
                      </a:r>
                      <a:endParaRPr lang="en-US" sz="2000" dirty="0"/>
                    </a:p>
                  </a:txBody>
                  <a:tcPr marL="68580" marR="68580" marT="34290" marB="34290"/>
                </a:tc>
                <a:tc>
                  <a:txBody>
                    <a:bodyPr/>
                    <a:lstStyle/>
                    <a:p>
                      <a:r>
                        <a:rPr lang="en-US" sz="2000" dirty="0" smtClean="0"/>
                        <a:t>Something</a:t>
                      </a:r>
                      <a:r>
                        <a:rPr lang="en-US" sz="2000" baseline="0" dirty="0" smtClean="0"/>
                        <a:t> unusual</a:t>
                      </a:r>
                      <a:r>
                        <a:rPr lang="en-US" sz="2000" dirty="0" smtClean="0"/>
                        <a:t> (n)</a:t>
                      </a:r>
                      <a:endParaRPr lang="en-US" sz="20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smtClean="0"/>
                        <a:t>Rare</a:t>
                      </a:r>
                      <a:r>
                        <a:rPr lang="en-US" sz="2000" baseline="0" dirty="0" smtClean="0"/>
                        <a:t> (</a:t>
                      </a:r>
                      <a:r>
                        <a:rPr lang="en-US" sz="2000" baseline="0" dirty="0" err="1" smtClean="0"/>
                        <a:t>adj</a:t>
                      </a:r>
                      <a:r>
                        <a:rPr lang="en-US" sz="2000" baseline="0" dirty="0" smtClean="0"/>
                        <a:t>), rarely (</a:t>
                      </a:r>
                      <a:r>
                        <a:rPr lang="en-US" sz="2000" baseline="0" dirty="0" err="1" smtClean="0"/>
                        <a:t>adv</a:t>
                      </a:r>
                      <a:r>
                        <a:rPr lang="en-US" sz="2000" baseline="0" smtClean="0"/>
                        <a:t>)</a:t>
                      </a:r>
                      <a:endParaRPr lang="en-US" sz="2000" smtClean="0"/>
                    </a:p>
                    <a:p>
                      <a:endParaRPr lang="en-US" sz="2000" dirty="0"/>
                    </a:p>
                  </a:txBody>
                  <a:tcPr marL="68580" marR="68580" marT="34290" marB="34290"/>
                </a:tc>
                <a:tc>
                  <a:txBody>
                    <a:bodyPr/>
                    <a:lstStyle/>
                    <a:p>
                      <a:r>
                        <a:rPr lang="en-US" sz="2000" dirty="0" smtClean="0"/>
                        <a:t>S=</a:t>
                      </a:r>
                      <a:r>
                        <a:rPr lang="en-US" sz="2000" baseline="0" dirty="0" smtClean="0"/>
                        <a:t> oddity </a:t>
                      </a:r>
                      <a:endParaRPr lang="en-US" sz="2000" dirty="0" smtClean="0"/>
                    </a:p>
                    <a:p>
                      <a:r>
                        <a:rPr lang="en-US" sz="2000" dirty="0" smtClean="0"/>
                        <a:t>A=regularity</a:t>
                      </a:r>
                      <a:endParaRPr lang="en-US" sz="2000" dirty="0"/>
                    </a:p>
                  </a:txBody>
                  <a:tcPr marL="68580" marR="68580" marT="34290" marB="34290"/>
                </a:tc>
                <a:extLst>
                  <a:ext uri="{0D108BD9-81ED-4DB2-BD59-A6C34878D82A}">
                    <a16:rowId xmlns:a16="http://schemas.microsoft.com/office/drawing/2014/main" val="3212360377"/>
                  </a:ext>
                </a:extLst>
              </a:tr>
              <a:tr h="1026059">
                <a:tc>
                  <a:txBody>
                    <a:bodyPr/>
                    <a:lstStyle/>
                    <a:p>
                      <a:r>
                        <a:rPr lang="en-US" sz="2000" dirty="0" smtClean="0"/>
                        <a:t>Savvy</a:t>
                      </a:r>
                      <a:r>
                        <a:rPr lang="en-US" sz="2000" baseline="0" dirty="0" smtClean="0"/>
                        <a:t> (17)</a:t>
                      </a:r>
                      <a:endParaRPr lang="en-US" sz="2000" dirty="0"/>
                    </a:p>
                  </a:txBody>
                  <a:tcPr marL="68580" marR="68580" marT="34290" marB="34290"/>
                </a:tc>
                <a:tc>
                  <a:txBody>
                    <a:bodyPr/>
                    <a:lstStyle/>
                    <a:p>
                      <a:r>
                        <a:rPr lang="en-US" sz="2000" dirty="0" smtClean="0"/>
                        <a:t>Understand (v)</a:t>
                      </a:r>
                      <a:endParaRPr lang="en-US" sz="2000" dirty="0"/>
                    </a:p>
                  </a:txBody>
                  <a:tcPr marL="68580" marR="68580" marT="34290" marB="34290"/>
                </a:tc>
                <a:tc>
                  <a:txBody>
                    <a:bodyPr/>
                    <a:lstStyle/>
                    <a:p>
                      <a:r>
                        <a:rPr lang="en-US" sz="2000" dirty="0" smtClean="0"/>
                        <a:t>Savvy (noun)</a:t>
                      </a:r>
                      <a:endParaRPr lang="en-US" sz="2000" dirty="0"/>
                    </a:p>
                  </a:txBody>
                  <a:tcPr marL="68580" marR="68580" marT="34290" marB="34290"/>
                </a:tc>
                <a:tc>
                  <a:txBody>
                    <a:bodyPr/>
                    <a:lstStyle/>
                    <a:p>
                      <a:r>
                        <a:rPr lang="en-US" sz="2000" dirty="0" smtClean="0"/>
                        <a:t>S=know-how, knowledge</a:t>
                      </a:r>
                    </a:p>
                    <a:p>
                      <a:r>
                        <a:rPr lang="en-US" sz="2000" dirty="0" smtClean="0"/>
                        <a:t>A=ignorance, unawareness</a:t>
                      </a:r>
                      <a:endParaRPr lang="en-US" sz="2000" dirty="0"/>
                    </a:p>
                  </a:txBody>
                  <a:tcPr marL="68580" marR="68580" marT="34290" marB="34290"/>
                </a:tc>
                <a:extLst>
                  <a:ext uri="{0D108BD9-81ED-4DB2-BD59-A6C34878D82A}">
                    <a16:rowId xmlns:a16="http://schemas.microsoft.com/office/drawing/2014/main" val="3114279182"/>
                  </a:ext>
                </a:extLst>
              </a:tr>
            </a:tbl>
          </a:graphicData>
        </a:graphic>
      </p:graphicFrame>
    </p:spTree>
    <p:extLst>
      <p:ext uri="{BB962C8B-B14F-4D97-AF65-F5344CB8AC3E}">
        <p14:creationId xmlns:p14="http://schemas.microsoft.com/office/powerpoint/2010/main" val="18441261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76400"/>
          </a:xfrm>
        </p:spPr>
        <p:txBody>
          <a:bodyPr>
            <a:normAutofit fontScale="90000"/>
          </a:bodyPr>
          <a:lstStyle/>
          <a:p>
            <a:r>
              <a:rPr lang="en-US" u="sng" dirty="0" smtClean="0"/>
              <a:t>VOICE : SHORT RESPONSE</a:t>
            </a:r>
            <a:r>
              <a:rPr lang="en-US" dirty="0" smtClean="0"/>
              <a:t/>
            </a:r>
            <a:br>
              <a:rPr lang="en-US" dirty="0" smtClean="0"/>
            </a:br>
            <a:r>
              <a:rPr lang="en-US" sz="3100" b="1" dirty="0" smtClean="0"/>
              <a:t>Remember - tone</a:t>
            </a:r>
            <a:r>
              <a:rPr lang="en-US" sz="3100" b="1" dirty="0"/>
              <a:t>, point of view, </a:t>
            </a:r>
            <a:r>
              <a:rPr lang="en-US" sz="3100" b="1" dirty="0" smtClean="0"/>
              <a:t>and </a:t>
            </a:r>
            <a:r>
              <a:rPr lang="en-US" sz="3100" b="1" dirty="0"/>
              <a:t>diction create a voice.  </a:t>
            </a:r>
            <a:r>
              <a:rPr lang="en-US" sz="4800" dirty="0">
                <a:solidFill>
                  <a:prstClr val="black"/>
                </a:solidFill>
              </a:rPr>
              <a:t/>
            </a:r>
            <a:br>
              <a:rPr lang="en-US" sz="4800" dirty="0">
                <a:solidFill>
                  <a:prstClr val="black"/>
                </a:solidFill>
              </a:rPr>
            </a:br>
            <a:endParaRPr lang="en-US" dirty="0"/>
          </a:p>
        </p:txBody>
      </p:sp>
      <p:sp>
        <p:nvSpPr>
          <p:cNvPr id="3" name="Content Placeholder 2"/>
          <p:cNvSpPr>
            <a:spLocks noGrp="1"/>
          </p:cNvSpPr>
          <p:nvPr>
            <p:ph idx="1"/>
          </p:nvPr>
        </p:nvSpPr>
        <p:spPr>
          <a:xfrm>
            <a:off x="0" y="1143000"/>
            <a:ext cx="9144000" cy="5715000"/>
          </a:xfrm>
        </p:spPr>
        <p:txBody>
          <a:bodyPr>
            <a:normAutofit lnSpcReduction="10000"/>
          </a:bodyPr>
          <a:lstStyle/>
          <a:p>
            <a:pPr>
              <a:buNone/>
            </a:pPr>
            <a:r>
              <a:rPr lang="en-US" sz="3500" b="1" u="sng" dirty="0" smtClean="0">
                <a:solidFill>
                  <a:prstClr val="black"/>
                </a:solidFill>
              </a:rPr>
              <a:t>Voice: tone, point of view, and diction (word choice).</a:t>
            </a:r>
          </a:p>
          <a:p>
            <a:pPr marL="0" indent="0">
              <a:buNone/>
            </a:pPr>
            <a:r>
              <a:rPr lang="en-US" sz="3500" b="1" dirty="0" smtClean="0"/>
              <a:t>Read paragraphs 1-2.  The 3 </a:t>
            </a:r>
            <a:r>
              <a:rPr lang="en-US" sz="3500" b="1" dirty="0"/>
              <a:t>adjectives below describe </a:t>
            </a:r>
            <a:r>
              <a:rPr lang="en-US" sz="3500" b="1" dirty="0" err="1"/>
              <a:t>Ponyboy’s</a:t>
            </a:r>
            <a:r>
              <a:rPr lang="en-US" sz="3500" b="1" dirty="0"/>
              <a:t> voice. </a:t>
            </a:r>
            <a:r>
              <a:rPr lang="en-US" sz="3500" b="1" dirty="0" smtClean="0"/>
              <a:t>Find 1 </a:t>
            </a:r>
            <a:r>
              <a:rPr lang="en-US" sz="3500" b="1" dirty="0"/>
              <a:t>piece of evidence to support  each of these adjectives.  A piece of evidence may be just a few words.  </a:t>
            </a:r>
            <a:endParaRPr lang="en-US" sz="3500" b="1" dirty="0">
              <a:solidFill>
                <a:prstClr val="black"/>
              </a:solidFill>
            </a:endParaRPr>
          </a:p>
          <a:p>
            <a:pPr lvl="0"/>
            <a:r>
              <a:rPr lang="en-US" sz="3500" b="1" dirty="0">
                <a:solidFill>
                  <a:prstClr val="black"/>
                </a:solidFill>
              </a:rPr>
              <a:t>Youthful</a:t>
            </a:r>
          </a:p>
          <a:p>
            <a:pPr lvl="0"/>
            <a:r>
              <a:rPr lang="en-US" sz="3500" b="1" dirty="0">
                <a:solidFill>
                  <a:srgbClr val="222222"/>
                </a:solidFill>
              </a:rPr>
              <a:t>Colloquial </a:t>
            </a:r>
            <a:r>
              <a:rPr lang="en-US" sz="3500" b="1" dirty="0" smtClean="0">
                <a:solidFill>
                  <a:srgbClr val="222222"/>
                </a:solidFill>
              </a:rPr>
              <a:t>(informal, </a:t>
            </a:r>
            <a:r>
              <a:rPr lang="en-US" sz="3500" b="1" dirty="0">
                <a:solidFill>
                  <a:srgbClr val="222222"/>
                </a:solidFill>
              </a:rPr>
              <a:t>casual, conversational)</a:t>
            </a:r>
          </a:p>
          <a:p>
            <a:pPr lvl="0"/>
            <a:r>
              <a:rPr lang="en-US" sz="3500" b="1" dirty="0" smtClean="0">
                <a:solidFill>
                  <a:srgbClr val="222222"/>
                </a:solidFill>
              </a:rPr>
              <a:t>Perceptive (observant, notices things that others don’t)</a:t>
            </a:r>
            <a:endParaRPr lang="en-US" sz="3500" b="1" dirty="0">
              <a:solidFill>
                <a:prstClr val="black"/>
              </a:solidFill>
            </a:endParaRPr>
          </a:p>
          <a:p>
            <a:pPr marL="0" indent="0">
              <a:buNone/>
            </a:pPr>
            <a:endParaRPr lang="en-US" dirty="0"/>
          </a:p>
        </p:txBody>
      </p:sp>
    </p:spTree>
    <p:extLst>
      <p:ext uri="{BB962C8B-B14F-4D97-AF65-F5344CB8AC3E}">
        <p14:creationId xmlns:p14="http://schemas.microsoft.com/office/powerpoint/2010/main" val="262025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629400"/>
          </a:xfrm>
        </p:spPr>
        <p:txBody>
          <a:bodyPr>
            <a:normAutofit fontScale="85000" lnSpcReduction="10000"/>
          </a:bodyPr>
          <a:lstStyle/>
          <a:p>
            <a:pPr marL="0" lvl="0" indent="0">
              <a:buNone/>
            </a:pPr>
            <a:r>
              <a:rPr lang="en-US" sz="2500" dirty="0">
                <a:solidFill>
                  <a:prstClr val="black"/>
                </a:solidFill>
              </a:rPr>
              <a:t>WHEN I STEPPED OUT into the bright sunlight from the darkness of the movie house, I had only two things on my mind: Paul Newman and a ride home. I was wishing I looked like Paul Newman--- he looks tough and I don't--- but I guess my own looks aren't so bad. I have light-brown, almost-red hair and greenish-gray eyes. I wish they were more gray, because I hate most guys that have green eyes, but I have to be content with what I have. My hair is longer than a lot of boys wear theirs, squared off in back and long at the front and sides, but I am a greaser and most of my neighborhood rarely bothers to get a haircut. Besides, I look better with long hair. </a:t>
            </a:r>
          </a:p>
          <a:p>
            <a:pPr marL="0" lvl="0" indent="0">
              <a:buNone/>
            </a:pPr>
            <a:endParaRPr lang="en-US" sz="2500" dirty="0">
              <a:solidFill>
                <a:prstClr val="black"/>
              </a:solidFill>
            </a:endParaRPr>
          </a:p>
          <a:p>
            <a:pPr marL="0" lvl="0" indent="0">
              <a:buNone/>
            </a:pPr>
            <a:r>
              <a:rPr lang="en-US" sz="2500" dirty="0">
                <a:solidFill>
                  <a:prstClr val="black"/>
                </a:solidFill>
              </a:rPr>
              <a:t>	I had a long walk home and no company, but I usually lone it anyway, for no reason except that I like to watch movies undisturbed so I can get into them and live them with the actors. When I see a movie with someone it's kind of uncomfortable, like having someone read your book over your shoulder. I'm different that way. I mean, my second oldest brother, Soda, who is sixteen-going-on-seventeen, never cracks a book at all, and my oldest brother, Darrel, who we call Darry, works too long and hard to be interested in a story or drawing a picture, so I'm not like them. And nobody in our gang digs movies and books the way I do. For a while there, I thought I was the only person in the world that did. So I </a:t>
            </a:r>
            <a:r>
              <a:rPr lang="en-US" sz="2500" dirty="0" err="1">
                <a:solidFill>
                  <a:prstClr val="black"/>
                </a:solidFill>
              </a:rPr>
              <a:t>loned</a:t>
            </a:r>
            <a:r>
              <a:rPr lang="en-US" sz="2500" dirty="0">
                <a:solidFill>
                  <a:prstClr val="black"/>
                </a:solidFill>
              </a:rPr>
              <a:t> it.</a:t>
            </a:r>
          </a:p>
          <a:p>
            <a:endParaRPr lang="en-US" dirty="0"/>
          </a:p>
        </p:txBody>
      </p:sp>
    </p:spTree>
    <p:extLst>
      <p:ext uri="{BB962C8B-B14F-4D97-AF65-F5344CB8AC3E}">
        <p14:creationId xmlns:p14="http://schemas.microsoft.com/office/powerpoint/2010/main" val="912410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524000"/>
          </a:xfrm>
        </p:spPr>
        <p:txBody>
          <a:bodyPr>
            <a:normAutofit fontScale="90000"/>
          </a:bodyPr>
          <a:lstStyle/>
          <a:p>
            <a:r>
              <a:rPr lang="en-US" sz="2800" b="1" dirty="0"/>
              <a:t>“The Outsiders” </a:t>
            </a:r>
            <a:r>
              <a:rPr lang="en-US" sz="2800" b="1" dirty="0" smtClean="0"/>
              <a:t>Chapter 1</a:t>
            </a:r>
            <a:br>
              <a:rPr lang="en-US" sz="2800" b="1" dirty="0" smtClean="0"/>
            </a:br>
            <a:r>
              <a:rPr lang="en-US" sz="3600" b="1" u="sng" dirty="0"/>
              <a:t/>
            </a:r>
            <a:br>
              <a:rPr lang="en-US" sz="3600" b="1" u="sng" dirty="0"/>
            </a:br>
            <a:endParaRPr lang="en-US" sz="3600" b="1" dirty="0"/>
          </a:p>
        </p:txBody>
      </p:sp>
      <p:sp>
        <p:nvSpPr>
          <p:cNvPr id="3" name="Content Placeholder 2"/>
          <p:cNvSpPr>
            <a:spLocks noGrp="1"/>
          </p:cNvSpPr>
          <p:nvPr>
            <p:ph idx="1"/>
          </p:nvPr>
        </p:nvSpPr>
        <p:spPr>
          <a:xfrm>
            <a:off x="0" y="914400"/>
            <a:ext cx="9144000" cy="6096000"/>
          </a:xfrm>
        </p:spPr>
        <p:txBody>
          <a:bodyPr>
            <a:normAutofit fontScale="92500" lnSpcReduction="10000"/>
          </a:bodyPr>
          <a:lstStyle/>
          <a:p>
            <a:pPr marL="0" lvl="0" indent="0">
              <a:buNone/>
            </a:pPr>
            <a:r>
              <a:rPr lang="en-US" sz="3700" b="1" u="sng" dirty="0">
                <a:solidFill>
                  <a:prstClr val="black"/>
                </a:solidFill>
              </a:rPr>
              <a:t>We do:</a:t>
            </a:r>
          </a:p>
          <a:p>
            <a:pPr marL="0" lvl="0" indent="0">
              <a:buNone/>
            </a:pPr>
            <a:r>
              <a:rPr lang="en-US" sz="3700" dirty="0">
                <a:solidFill>
                  <a:prstClr val="black"/>
                </a:solidFill>
              </a:rPr>
              <a:t>Character chart</a:t>
            </a:r>
          </a:p>
          <a:p>
            <a:pPr marL="0" lvl="0" indent="0">
              <a:buNone/>
            </a:pPr>
            <a:r>
              <a:rPr lang="en-US" sz="3700" dirty="0">
                <a:solidFill>
                  <a:prstClr val="black"/>
                </a:solidFill>
              </a:rPr>
              <a:t>Vocabulary and reinforcement</a:t>
            </a:r>
          </a:p>
          <a:p>
            <a:pPr marL="0" lvl="0" indent="0">
              <a:buNone/>
            </a:pPr>
            <a:r>
              <a:rPr lang="en-US" sz="3700" dirty="0">
                <a:solidFill>
                  <a:prstClr val="black"/>
                </a:solidFill>
              </a:rPr>
              <a:t>Theme </a:t>
            </a:r>
            <a:r>
              <a:rPr lang="en-US" sz="3700" dirty="0" smtClean="0">
                <a:solidFill>
                  <a:prstClr val="black"/>
                </a:solidFill>
              </a:rPr>
              <a:t>discussion</a:t>
            </a:r>
          </a:p>
          <a:p>
            <a:pPr marL="0" lvl="0" indent="0">
              <a:buNone/>
            </a:pPr>
            <a:r>
              <a:rPr lang="en-US" sz="3700" dirty="0" smtClean="0">
                <a:solidFill>
                  <a:prstClr val="black"/>
                </a:solidFill>
              </a:rPr>
              <a:t>Note cards with a partner</a:t>
            </a:r>
            <a:endParaRPr lang="en-US" sz="3700" dirty="0">
              <a:solidFill>
                <a:prstClr val="black"/>
              </a:solidFill>
            </a:endParaRPr>
          </a:p>
          <a:p>
            <a:pPr marL="0" indent="0">
              <a:buNone/>
            </a:pPr>
            <a:r>
              <a:rPr lang="en-US" sz="4000" b="1" u="sng" dirty="0" smtClean="0"/>
              <a:t>You do:</a:t>
            </a:r>
          </a:p>
          <a:p>
            <a:r>
              <a:rPr lang="en-US" sz="4000" dirty="0" smtClean="0"/>
              <a:t>Read pages 1-18</a:t>
            </a:r>
          </a:p>
          <a:p>
            <a:r>
              <a:rPr lang="en-US" sz="4000" dirty="0" smtClean="0"/>
              <a:t>Comprehension questions</a:t>
            </a:r>
          </a:p>
          <a:p>
            <a:r>
              <a:rPr lang="en-US" sz="4000" dirty="0" smtClean="0"/>
              <a:t>Chapter summary</a:t>
            </a:r>
          </a:p>
          <a:p>
            <a:r>
              <a:rPr lang="en-US" sz="4000" dirty="0" smtClean="0"/>
              <a:t>Notebook entries</a:t>
            </a:r>
          </a:p>
          <a:p>
            <a:endParaRPr lang="en-US" sz="4000" dirty="0"/>
          </a:p>
          <a:p>
            <a:pPr marL="0" indent="0">
              <a:buNone/>
            </a:pPr>
            <a:endParaRPr lang="en-US" sz="4000" dirty="0" smtClean="0"/>
          </a:p>
          <a:p>
            <a:endParaRPr lang="en-US" sz="4000" dirty="0" smtClean="0"/>
          </a:p>
        </p:txBody>
      </p:sp>
    </p:spTree>
    <p:extLst>
      <p:ext uri="{BB962C8B-B14F-4D97-AF65-F5344CB8AC3E}">
        <p14:creationId xmlns:p14="http://schemas.microsoft.com/office/powerpoint/2010/main" val="21944406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1271" y="304800"/>
            <a:ext cx="8229600" cy="1143000"/>
          </a:xfrm>
        </p:spPr>
        <p:txBody>
          <a:bodyPr/>
          <a:lstStyle/>
          <a:p>
            <a:endParaRPr lang="en-US" dirty="0"/>
          </a:p>
        </p:txBody>
      </p:sp>
      <p:pic>
        <p:nvPicPr>
          <p:cNvPr id="4" name="Content Placeholder 3"/>
          <p:cNvPicPr>
            <a:picLocks noGrp="1" noChangeAspect="1"/>
          </p:cNvPicPr>
          <p:nvPr>
            <p:ph idx="1"/>
          </p:nvPr>
        </p:nvPicPr>
        <p:blipFill rotWithShape="1">
          <a:blip r:embed="rId2"/>
          <a:srcRect l="15604" t="-2692" r="8976" b="3070"/>
          <a:stretch/>
        </p:blipFill>
        <p:spPr>
          <a:xfrm>
            <a:off x="-71284" y="-152400"/>
            <a:ext cx="2209800" cy="5638800"/>
          </a:xfrm>
          <a:prstGeom prst="rect">
            <a:avLst/>
          </a:prstGeom>
        </p:spPr>
      </p:pic>
      <p:pic>
        <p:nvPicPr>
          <p:cNvPr id="1028" name="Picture 4" descr="Related image"/>
          <p:cNvPicPr>
            <a:picLocks noChangeAspect="1" noChangeArrowheads="1"/>
          </p:cNvPicPr>
          <p:nvPr/>
        </p:nvPicPr>
        <p:blipFill rotWithShape="1">
          <a:blip r:embed="rId3">
            <a:extLst>
              <a:ext uri="{28A0092B-C50C-407E-A947-70E740481C1C}">
                <a14:useLocalDpi xmlns:a14="http://schemas.microsoft.com/office/drawing/2010/main" val="0"/>
              </a:ext>
            </a:extLst>
          </a:blip>
          <a:srcRect l="20181" r="22675" b="887"/>
          <a:stretch/>
        </p:blipFill>
        <p:spPr bwMode="auto">
          <a:xfrm>
            <a:off x="6818671" y="-67254"/>
            <a:ext cx="2362200" cy="634403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stretch>
            <a:fillRect/>
          </a:stretch>
        </p:blipFill>
        <p:spPr>
          <a:xfrm>
            <a:off x="2738283" y="1779440"/>
            <a:ext cx="3431459" cy="5078560"/>
          </a:xfrm>
          <a:prstGeom prst="rect">
            <a:avLst/>
          </a:prstGeom>
        </p:spPr>
      </p:pic>
      <p:sp>
        <p:nvSpPr>
          <p:cNvPr id="6" name="TextBox 5"/>
          <p:cNvSpPr txBox="1"/>
          <p:nvPr/>
        </p:nvSpPr>
        <p:spPr>
          <a:xfrm>
            <a:off x="2138517" y="128794"/>
            <a:ext cx="4660490" cy="2031325"/>
          </a:xfrm>
          <a:prstGeom prst="rect">
            <a:avLst/>
          </a:prstGeom>
          <a:solidFill>
            <a:schemeClr val="accent3">
              <a:lumMod val="20000"/>
              <a:lumOff val="80000"/>
            </a:schemeClr>
          </a:solidFill>
        </p:spPr>
        <p:txBody>
          <a:bodyPr wrap="square" rtlCol="0">
            <a:spAutoFit/>
          </a:bodyPr>
          <a:lstStyle/>
          <a:p>
            <a:r>
              <a:rPr lang="en-US" dirty="0"/>
              <a:t>Greasers are a youth subculture that was popularized in the late 1940s and 1950s to 1960s by predominantly working class and lower class teenagers and young adults in the United </a:t>
            </a:r>
            <a:r>
              <a:rPr lang="en-US" dirty="0" smtClean="0"/>
              <a:t>States. Hair styles were rebelliously long and modelled after rock n roll stars like Elvis Presley.</a:t>
            </a:r>
            <a:endParaRPr lang="en-US" dirty="0"/>
          </a:p>
        </p:txBody>
      </p:sp>
    </p:spTree>
    <p:extLst>
      <p:ext uri="{BB962C8B-B14F-4D97-AF65-F5344CB8AC3E}">
        <p14:creationId xmlns:p14="http://schemas.microsoft.com/office/powerpoint/2010/main" val="18520931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143000"/>
          </a:xfrm>
        </p:spPr>
        <p:txBody>
          <a:bodyPr/>
          <a:lstStyle/>
          <a:p>
            <a:r>
              <a:rPr lang="en-US" dirty="0" smtClean="0"/>
              <a:t>Character Chart: </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900345211"/>
              </p:ext>
            </p:extLst>
          </p:nvPr>
        </p:nvGraphicFramePr>
        <p:xfrm>
          <a:off x="0" y="762742"/>
          <a:ext cx="9144000" cy="16489065"/>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gridCol w="2057400">
                  <a:extLst>
                    <a:ext uri="{9D8B030D-6E8A-4147-A177-3AD203B41FA5}">
                      <a16:colId xmlns:a16="http://schemas.microsoft.com/office/drawing/2014/main" val="20004"/>
                    </a:ext>
                  </a:extLst>
                </a:gridCol>
              </a:tblGrid>
              <a:tr h="608858">
                <a:tc>
                  <a:txBody>
                    <a:bodyPr/>
                    <a:lstStyle/>
                    <a:p>
                      <a:r>
                        <a:rPr lang="en-US" sz="2400" dirty="0" smtClean="0"/>
                        <a:t>Character</a:t>
                      </a:r>
                    </a:p>
                    <a:p>
                      <a:r>
                        <a:rPr lang="en-US" sz="2400" dirty="0" smtClean="0"/>
                        <a:t>Name</a:t>
                      </a:r>
                      <a:endParaRPr lang="en-US" sz="2400" dirty="0"/>
                    </a:p>
                  </a:txBody>
                  <a:tcPr/>
                </a:tc>
                <a:tc>
                  <a:txBody>
                    <a:bodyPr/>
                    <a:lstStyle/>
                    <a:p>
                      <a:r>
                        <a:rPr lang="en-US" sz="2400" dirty="0" smtClean="0"/>
                        <a:t>Group</a:t>
                      </a:r>
                      <a:endParaRPr lang="en-US" sz="2400" dirty="0"/>
                    </a:p>
                  </a:txBody>
                  <a:tcPr/>
                </a:tc>
                <a:tc>
                  <a:txBody>
                    <a:bodyPr/>
                    <a:lstStyle/>
                    <a:p>
                      <a:r>
                        <a:rPr lang="en-US" sz="2400" dirty="0" smtClean="0"/>
                        <a:t>Background</a:t>
                      </a:r>
                      <a:endParaRPr lang="en-US" sz="2400" dirty="0"/>
                    </a:p>
                  </a:txBody>
                  <a:tcPr/>
                </a:tc>
                <a:tc>
                  <a:txBody>
                    <a:bodyPr/>
                    <a:lstStyle/>
                    <a:p>
                      <a:r>
                        <a:rPr lang="en-US" sz="2400" dirty="0" smtClean="0"/>
                        <a:t>Traits</a:t>
                      </a:r>
                      <a:endParaRPr lang="en-US" sz="2400" dirty="0"/>
                    </a:p>
                  </a:txBody>
                  <a:tcPr/>
                </a:tc>
                <a:tc>
                  <a:txBody>
                    <a:bodyPr/>
                    <a:lstStyle/>
                    <a:p>
                      <a:r>
                        <a:rPr lang="en-US" sz="2400" dirty="0" smtClean="0"/>
                        <a:t>Evidence</a:t>
                      </a:r>
                      <a:endParaRPr lang="en-US" sz="2400" dirty="0"/>
                    </a:p>
                  </a:txBody>
                  <a:tcPr/>
                </a:tc>
                <a:extLst>
                  <a:ext uri="{0D108BD9-81ED-4DB2-BD59-A6C34878D82A}">
                    <a16:rowId xmlns:a16="http://schemas.microsoft.com/office/drawing/2014/main" val="10000"/>
                  </a:ext>
                </a:extLst>
              </a:tr>
              <a:tr h="681135">
                <a:tc>
                  <a:txBody>
                    <a:bodyPr/>
                    <a:lstStyle/>
                    <a:p>
                      <a:endParaRPr lang="en-US" sz="2400" dirty="0"/>
                    </a:p>
                  </a:txBody>
                  <a:tcPr/>
                </a:tc>
                <a:tc>
                  <a:txBody>
                    <a:bodyPr/>
                    <a:lstStyle/>
                    <a:p>
                      <a:endParaRPr lang="en-US" sz="2400" dirty="0"/>
                    </a:p>
                  </a:txBody>
                  <a:tcPr/>
                </a:tc>
                <a:tc>
                  <a:txBody>
                    <a:bodyPr/>
                    <a:lstStyle/>
                    <a:p>
                      <a:endParaRPr lang="en-US" sz="2000" dirty="0"/>
                    </a:p>
                  </a:txBody>
                  <a:tcPr/>
                </a:tc>
                <a:tc>
                  <a:txBody>
                    <a:bodyPr/>
                    <a:lstStyle/>
                    <a:p>
                      <a:endParaRPr lang="en-US" sz="2000" dirty="0"/>
                    </a:p>
                  </a:txBody>
                  <a:tcPr/>
                </a:tc>
                <a:tc>
                  <a:txBody>
                    <a:bodyPr/>
                    <a:lstStyle/>
                    <a:p>
                      <a:endParaRPr lang="en-US" sz="2000" dirty="0"/>
                    </a:p>
                  </a:txBody>
                  <a:tcPr/>
                </a:tc>
                <a:extLst>
                  <a:ext uri="{0D108BD9-81ED-4DB2-BD59-A6C34878D82A}">
                    <a16:rowId xmlns:a16="http://schemas.microsoft.com/office/drawing/2014/main" val="10001"/>
                  </a:ext>
                </a:extLst>
              </a:tr>
              <a:tr h="681135">
                <a:tc>
                  <a:txBody>
                    <a:bodyPr/>
                    <a:lstStyle/>
                    <a:p>
                      <a:endParaRPr lang="en-US" sz="2400"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950907921"/>
                  </a:ext>
                </a:extLst>
              </a:tr>
              <a:tr h="681135">
                <a:tc>
                  <a:txBody>
                    <a:bodyPr/>
                    <a:lstStyle/>
                    <a:p>
                      <a:endParaRPr lang="en-US" sz="2400"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2"/>
                  </a:ext>
                </a:extLst>
              </a:tr>
              <a:tr h="681135">
                <a:tc>
                  <a:txBody>
                    <a:bodyPr/>
                    <a:lstStyle/>
                    <a:p>
                      <a:endParaRPr lang="en-US" sz="2400" dirty="0"/>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3"/>
                  </a:ext>
                </a:extLst>
              </a:tr>
              <a:tr h="681135">
                <a:tc>
                  <a:txBody>
                    <a:bodyPr/>
                    <a:lstStyle/>
                    <a:p>
                      <a:endParaRPr lang="en-US" sz="2400" dirty="0"/>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10004"/>
                  </a:ext>
                </a:extLst>
              </a:tr>
              <a:tr h="681135">
                <a:tc>
                  <a:txBody>
                    <a:bodyPr/>
                    <a:lstStyle/>
                    <a:p>
                      <a:endParaRPr lang="en-US" sz="2400"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6"/>
                  </a:ext>
                </a:extLst>
              </a:tr>
              <a:tr h="681135">
                <a:tc>
                  <a:txBody>
                    <a:bodyPr/>
                    <a:lstStyle/>
                    <a:p>
                      <a:endParaRPr lang="en-US" sz="2400" dirty="0"/>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7"/>
                  </a:ext>
                </a:extLst>
              </a:tr>
              <a:tr h="681135">
                <a:tc>
                  <a:txBody>
                    <a:bodyPr/>
                    <a:lstStyle/>
                    <a:p>
                      <a:endParaRPr lang="en-US" sz="2400" dirty="0"/>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599674600"/>
                  </a:ext>
                </a:extLst>
              </a:tr>
              <a:tr h="68113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002764125"/>
                  </a:ext>
                </a:extLst>
              </a:tr>
              <a:tr h="68113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115118254"/>
                  </a:ext>
                </a:extLst>
              </a:tr>
              <a:tr h="681135">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4214423531"/>
                  </a:ext>
                </a:extLst>
              </a:tr>
              <a:tr h="681135">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936675772"/>
                  </a:ext>
                </a:extLst>
              </a:tr>
              <a:tr h="681135">
                <a:tc>
                  <a:txBody>
                    <a:bodyPr/>
                    <a:lstStyle/>
                    <a:p>
                      <a:endParaRPr lang="en-US" sz="2400" dirty="0"/>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24348539"/>
                  </a:ext>
                </a:extLst>
              </a:tr>
              <a:tr h="6811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135353436"/>
                  </a:ext>
                </a:extLst>
              </a:tr>
              <a:tr h="681135">
                <a:tc>
                  <a:txBody>
                    <a:bodyPr/>
                    <a:lstStyle/>
                    <a:p>
                      <a:endParaRPr lang="en-US" sz="2400" dirty="0"/>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606762677"/>
                  </a:ext>
                </a:extLst>
              </a:tr>
              <a:tr h="681135">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763866307"/>
                  </a:ext>
                </a:extLst>
              </a:tr>
              <a:tr h="681135">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499629531"/>
                  </a:ext>
                </a:extLst>
              </a:tr>
              <a:tr h="681135">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4251544607"/>
                  </a:ext>
                </a:extLst>
              </a:tr>
              <a:tr h="681135">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533513866"/>
                  </a:ext>
                </a:extLst>
              </a:tr>
              <a:tr h="681135">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4209773325"/>
                  </a:ext>
                </a:extLst>
              </a:tr>
              <a:tr h="681135">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227962861"/>
                  </a:ext>
                </a:extLst>
              </a:tr>
              <a:tr h="681135">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601107710"/>
                  </a:ext>
                </a:extLst>
              </a:tr>
              <a:tr h="681135">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176725260"/>
                  </a:ext>
                </a:extLst>
              </a:tr>
            </a:tbl>
          </a:graphicData>
        </a:graphic>
      </p:graphicFrame>
    </p:spTree>
    <p:extLst>
      <p:ext uri="{BB962C8B-B14F-4D97-AF65-F5344CB8AC3E}">
        <p14:creationId xmlns:p14="http://schemas.microsoft.com/office/powerpoint/2010/main" val="39023498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143000"/>
          </a:xfrm>
        </p:spPr>
        <p:txBody>
          <a:bodyPr/>
          <a:lstStyle/>
          <a:p>
            <a:r>
              <a:rPr lang="en-US" dirty="0" smtClean="0"/>
              <a:t>Character Chart: </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901252574"/>
              </p:ext>
            </p:extLst>
          </p:nvPr>
        </p:nvGraphicFramePr>
        <p:xfrm>
          <a:off x="0" y="914399"/>
          <a:ext cx="9144000" cy="10230706"/>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gridCol w="2057400">
                  <a:extLst>
                    <a:ext uri="{9D8B030D-6E8A-4147-A177-3AD203B41FA5}">
                      <a16:colId xmlns:a16="http://schemas.microsoft.com/office/drawing/2014/main" val="20004"/>
                    </a:ext>
                  </a:extLst>
                </a:gridCol>
              </a:tblGrid>
              <a:tr h="1175656">
                <a:tc>
                  <a:txBody>
                    <a:bodyPr/>
                    <a:lstStyle/>
                    <a:p>
                      <a:r>
                        <a:rPr lang="en-US" sz="2400" dirty="0" smtClean="0"/>
                        <a:t>Character</a:t>
                      </a:r>
                    </a:p>
                    <a:p>
                      <a:r>
                        <a:rPr lang="en-US" sz="2400" dirty="0" smtClean="0"/>
                        <a:t>Name</a:t>
                      </a:r>
                      <a:endParaRPr lang="en-US" sz="2400" dirty="0"/>
                    </a:p>
                  </a:txBody>
                  <a:tcPr/>
                </a:tc>
                <a:tc>
                  <a:txBody>
                    <a:bodyPr/>
                    <a:lstStyle/>
                    <a:p>
                      <a:r>
                        <a:rPr lang="en-US" sz="2400" dirty="0" smtClean="0"/>
                        <a:t>Group</a:t>
                      </a:r>
                      <a:endParaRPr lang="en-US" sz="2400" dirty="0"/>
                    </a:p>
                  </a:txBody>
                  <a:tcPr/>
                </a:tc>
                <a:tc>
                  <a:txBody>
                    <a:bodyPr/>
                    <a:lstStyle/>
                    <a:p>
                      <a:r>
                        <a:rPr lang="en-US" sz="2400" dirty="0" smtClean="0"/>
                        <a:t>Background</a:t>
                      </a:r>
                      <a:endParaRPr lang="en-US" sz="2400" dirty="0"/>
                    </a:p>
                  </a:txBody>
                  <a:tcPr/>
                </a:tc>
                <a:tc>
                  <a:txBody>
                    <a:bodyPr/>
                    <a:lstStyle/>
                    <a:p>
                      <a:r>
                        <a:rPr lang="en-US" sz="2400" dirty="0" smtClean="0"/>
                        <a:t>Traits</a:t>
                      </a:r>
                      <a:endParaRPr lang="en-US" sz="2400" dirty="0"/>
                    </a:p>
                  </a:txBody>
                  <a:tcPr/>
                </a:tc>
                <a:tc>
                  <a:txBody>
                    <a:bodyPr/>
                    <a:lstStyle/>
                    <a:p>
                      <a:r>
                        <a:rPr lang="en-US" sz="2400" dirty="0" smtClean="0"/>
                        <a:t>Evidence</a:t>
                      </a:r>
                      <a:endParaRPr lang="en-US" sz="2400" dirty="0"/>
                    </a:p>
                  </a:txBody>
                  <a:tcPr/>
                </a:tc>
                <a:extLst>
                  <a:ext uri="{0D108BD9-81ED-4DB2-BD59-A6C34878D82A}">
                    <a16:rowId xmlns:a16="http://schemas.microsoft.com/office/drawing/2014/main" val="10000"/>
                  </a:ext>
                </a:extLst>
              </a:tr>
              <a:tr h="681135">
                <a:tc>
                  <a:txBody>
                    <a:bodyPr/>
                    <a:lstStyle/>
                    <a:p>
                      <a:r>
                        <a:rPr lang="en-US" sz="2400" dirty="0" err="1" smtClean="0"/>
                        <a:t>Ponyboy</a:t>
                      </a:r>
                      <a:endParaRPr lang="en-US" sz="2400" dirty="0" smtClean="0"/>
                    </a:p>
                    <a:p>
                      <a:r>
                        <a:rPr lang="en-US" sz="2400" dirty="0" smtClean="0"/>
                        <a:t>Curtiss</a:t>
                      </a:r>
                      <a:endParaRPr lang="en-US" sz="2400" dirty="0"/>
                    </a:p>
                  </a:txBody>
                  <a:tcPr/>
                </a:tc>
                <a:tc>
                  <a:txBody>
                    <a:bodyPr/>
                    <a:lstStyle/>
                    <a:p>
                      <a:r>
                        <a:rPr lang="en-US" sz="2400" dirty="0" smtClean="0"/>
                        <a:t>Greaser</a:t>
                      </a:r>
                      <a:endParaRPr lang="en-US" sz="2400" dirty="0"/>
                    </a:p>
                  </a:txBody>
                  <a:tcPr/>
                </a:tc>
                <a:tc>
                  <a:txBody>
                    <a:bodyPr/>
                    <a:lstStyle/>
                    <a:p>
                      <a:r>
                        <a:rPr lang="en-US" sz="2000" dirty="0" smtClean="0"/>
                        <a:t>Parents died in car accident and lives with two brothers now as long as they behave</a:t>
                      </a:r>
                      <a:endParaRPr lang="en-US" sz="2000" dirty="0"/>
                    </a:p>
                  </a:txBody>
                  <a:tcPr/>
                </a:tc>
                <a:tc>
                  <a:txBody>
                    <a:bodyPr/>
                    <a:lstStyle/>
                    <a:p>
                      <a:r>
                        <a:rPr lang="en-US" sz="2000" dirty="0" smtClean="0"/>
                        <a:t>A</a:t>
                      </a:r>
                      <a:r>
                        <a:rPr lang="en-US" sz="2000" baseline="0" dirty="0" smtClean="0"/>
                        <a:t> thinker who is good at school but lacks common sense</a:t>
                      </a:r>
                    </a:p>
                    <a:p>
                      <a:endParaRPr lang="en-US" sz="2000" baseline="0" dirty="0" smtClean="0"/>
                    </a:p>
                    <a:p>
                      <a:r>
                        <a:rPr lang="en-US" sz="2000" baseline="0" dirty="0" smtClean="0"/>
                        <a:t>Doesn’t like the way greasers are seen</a:t>
                      </a:r>
                    </a:p>
                    <a:p>
                      <a:endParaRPr lang="en-US" sz="2000" baseline="0" dirty="0" smtClean="0"/>
                    </a:p>
                    <a:p>
                      <a:r>
                        <a:rPr lang="en-US" sz="2000" baseline="0" dirty="0" smtClean="0"/>
                        <a:t>Doesn’t like the unfairness or inequity of life</a:t>
                      </a:r>
                      <a:endParaRPr lang="en-US" sz="2000" dirty="0"/>
                    </a:p>
                  </a:txBody>
                  <a:tcPr/>
                </a:tc>
                <a:tc>
                  <a:txBody>
                    <a:bodyPr/>
                    <a:lstStyle/>
                    <a:p>
                      <a:r>
                        <a:rPr lang="en-US" sz="2000" dirty="0" smtClean="0"/>
                        <a:t>-Digs movies and books 2</a:t>
                      </a:r>
                    </a:p>
                    <a:p>
                      <a:r>
                        <a:rPr lang="en-US" sz="2000" dirty="0" smtClean="0"/>
                        <a:t>-”Don’t use my head” </a:t>
                      </a:r>
                      <a:r>
                        <a:rPr lang="en-US" sz="2000" baseline="0" dirty="0" smtClean="0"/>
                        <a:t>4</a:t>
                      </a:r>
                    </a:p>
                    <a:p>
                      <a:endParaRPr lang="en-US" sz="2000" baseline="0" dirty="0" smtClean="0"/>
                    </a:p>
                    <a:p>
                      <a:r>
                        <a:rPr lang="en-US" sz="2000" baseline="0" dirty="0" smtClean="0"/>
                        <a:t>Doesn’t like being called a “hood” 15</a:t>
                      </a:r>
                    </a:p>
                    <a:p>
                      <a:endParaRPr lang="en-US" sz="2000" baseline="0" dirty="0" smtClean="0"/>
                    </a:p>
                    <a:p>
                      <a:r>
                        <a:rPr lang="en-US" sz="2000" baseline="0" dirty="0" smtClean="0"/>
                        <a:t>“Darry doesn’t deserve to work like an old man…” 16</a:t>
                      </a:r>
                    </a:p>
                    <a:p>
                      <a:endParaRPr lang="en-US" sz="2000" baseline="0" dirty="0" smtClean="0"/>
                    </a:p>
                    <a:p>
                      <a:endParaRPr lang="en-US" sz="2000" dirty="0" smtClean="0"/>
                    </a:p>
                    <a:p>
                      <a:endParaRPr lang="en-US" sz="2000" dirty="0"/>
                    </a:p>
                  </a:txBody>
                  <a:tcPr/>
                </a:tc>
                <a:extLst>
                  <a:ext uri="{0D108BD9-81ED-4DB2-BD59-A6C34878D82A}">
                    <a16:rowId xmlns:a16="http://schemas.microsoft.com/office/drawing/2014/main" val="10001"/>
                  </a:ext>
                </a:extLst>
              </a:tr>
              <a:tr h="681135">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2"/>
                  </a:ext>
                </a:extLst>
              </a:tr>
              <a:tr h="681135">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3"/>
                  </a:ext>
                </a:extLst>
              </a:tr>
              <a:tr h="68113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10004"/>
                  </a:ext>
                </a:extLst>
              </a:tr>
              <a:tr h="68113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10005"/>
                  </a:ext>
                </a:extLst>
              </a:tr>
              <a:tr h="68113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6"/>
                  </a:ext>
                </a:extLst>
              </a:tr>
              <a:tr h="68113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3844480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143000"/>
          </a:xfrm>
        </p:spPr>
        <p:txBody>
          <a:bodyPr/>
          <a:lstStyle/>
          <a:p>
            <a:r>
              <a:rPr lang="en-US" dirty="0" smtClean="0"/>
              <a:t>Character Chart: </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56786414"/>
              </p:ext>
            </p:extLst>
          </p:nvPr>
        </p:nvGraphicFramePr>
        <p:xfrm>
          <a:off x="0" y="914399"/>
          <a:ext cx="9144000" cy="9925906"/>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gridCol w="2057400">
                  <a:extLst>
                    <a:ext uri="{9D8B030D-6E8A-4147-A177-3AD203B41FA5}">
                      <a16:colId xmlns:a16="http://schemas.microsoft.com/office/drawing/2014/main" val="20004"/>
                    </a:ext>
                  </a:extLst>
                </a:gridCol>
              </a:tblGrid>
              <a:tr h="1175656">
                <a:tc>
                  <a:txBody>
                    <a:bodyPr/>
                    <a:lstStyle/>
                    <a:p>
                      <a:r>
                        <a:rPr lang="en-US" sz="2400" dirty="0" smtClean="0"/>
                        <a:t>Character</a:t>
                      </a:r>
                    </a:p>
                    <a:p>
                      <a:r>
                        <a:rPr lang="en-US" sz="2400" dirty="0" smtClean="0"/>
                        <a:t>Name</a:t>
                      </a:r>
                      <a:endParaRPr lang="en-US" sz="2400" dirty="0"/>
                    </a:p>
                  </a:txBody>
                  <a:tcPr/>
                </a:tc>
                <a:tc>
                  <a:txBody>
                    <a:bodyPr/>
                    <a:lstStyle/>
                    <a:p>
                      <a:r>
                        <a:rPr lang="en-US" sz="2400" dirty="0" smtClean="0"/>
                        <a:t>Group</a:t>
                      </a:r>
                      <a:endParaRPr lang="en-US" sz="2400" dirty="0"/>
                    </a:p>
                  </a:txBody>
                  <a:tcPr/>
                </a:tc>
                <a:tc>
                  <a:txBody>
                    <a:bodyPr/>
                    <a:lstStyle/>
                    <a:p>
                      <a:r>
                        <a:rPr lang="en-US" sz="2400" dirty="0" smtClean="0"/>
                        <a:t>Background</a:t>
                      </a:r>
                      <a:endParaRPr lang="en-US" sz="2400" dirty="0"/>
                    </a:p>
                  </a:txBody>
                  <a:tcPr/>
                </a:tc>
                <a:tc>
                  <a:txBody>
                    <a:bodyPr/>
                    <a:lstStyle/>
                    <a:p>
                      <a:r>
                        <a:rPr lang="en-US" sz="2400" dirty="0" smtClean="0"/>
                        <a:t>Traits</a:t>
                      </a:r>
                      <a:endParaRPr lang="en-US" sz="2400" dirty="0"/>
                    </a:p>
                  </a:txBody>
                  <a:tcPr/>
                </a:tc>
                <a:tc>
                  <a:txBody>
                    <a:bodyPr/>
                    <a:lstStyle/>
                    <a:p>
                      <a:r>
                        <a:rPr lang="en-US" sz="2400" dirty="0" smtClean="0"/>
                        <a:t>Evidence</a:t>
                      </a:r>
                      <a:endParaRPr lang="en-US" sz="2400" dirty="0"/>
                    </a:p>
                  </a:txBody>
                  <a:tcPr/>
                </a:tc>
                <a:extLst>
                  <a:ext uri="{0D108BD9-81ED-4DB2-BD59-A6C34878D82A}">
                    <a16:rowId xmlns:a16="http://schemas.microsoft.com/office/drawing/2014/main" val="10000"/>
                  </a:ext>
                </a:extLst>
              </a:tr>
              <a:tr h="681135">
                <a:tc>
                  <a:txBody>
                    <a:bodyPr/>
                    <a:lstStyle/>
                    <a:p>
                      <a:r>
                        <a:rPr lang="en-US" sz="2400" dirty="0" smtClean="0"/>
                        <a:t>Darry Curtis</a:t>
                      </a:r>
                      <a:endParaRPr lang="en-US" sz="2400" dirty="0"/>
                    </a:p>
                  </a:txBody>
                  <a:tcPr/>
                </a:tc>
                <a:tc>
                  <a:txBody>
                    <a:bodyPr/>
                    <a:lstStyle/>
                    <a:p>
                      <a:r>
                        <a:rPr lang="en-US" sz="2400" dirty="0" smtClean="0"/>
                        <a:t>Greaser</a:t>
                      </a:r>
                      <a:endParaRPr lang="en-US" sz="2400" dirty="0"/>
                    </a:p>
                  </a:txBody>
                  <a:tcPr/>
                </a:tc>
                <a:tc>
                  <a:txBody>
                    <a:bodyPr/>
                    <a:lstStyle/>
                    <a:p>
                      <a:r>
                        <a:rPr lang="en-US" sz="2000" dirty="0" smtClean="0"/>
                        <a:t>Parents died in car accident and lives with two brothers now as long as they behave.</a:t>
                      </a:r>
                    </a:p>
                    <a:p>
                      <a:endParaRPr lang="en-US" sz="2000" dirty="0" smtClean="0"/>
                    </a:p>
                    <a:p>
                      <a:r>
                        <a:rPr lang="en-US" sz="2000" dirty="0" smtClean="0"/>
                        <a:t>Responsible</a:t>
                      </a:r>
                      <a:r>
                        <a:rPr lang="en-US" sz="2000" baseline="0" dirty="0" smtClean="0"/>
                        <a:t> for holding family together.</a:t>
                      </a:r>
                    </a:p>
                    <a:p>
                      <a:endParaRPr lang="en-US" sz="2000" baseline="0" dirty="0" smtClean="0"/>
                    </a:p>
                    <a:p>
                      <a:r>
                        <a:rPr lang="en-US" sz="2000" baseline="0" dirty="0" smtClean="0"/>
                        <a:t>Had to give up athletic scholarship to work</a:t>
                      </a:r>
                      <a:endParaRPr lang="en-US" sz="2000" dirty="0"/>
                    </a:p>
                  </a:txBody>
                  <a:tcPr/>
                </a:tc>
                <a:tc>
                  <a:txBody>
                    <a:bodyPr/>
                    <a:lstStyle/>
                    <a:p>
                      <a:r>
                        <a:rPr lang="en-US" sz="2000" dirty="0" smtClean="0"/>
                        <a:t>Hardworking</a:t>
                      </a:r>
                    </a:p>
                    <a:p>
                      <a:endParaRPr lang="en-US" sz="2000" dirty="0" smtClean="0"/>
                    </a:p>
                    <a:p>
                      <a:endParaRPr lang="en-US" sz="2000" dirty="0" smtClean="0"/>
                    </a:p>
                    <a:p>
                      <a:endParaRPr lang="en-US" sz="2000" dirty="0" smtClean="0"/>
                    </a:p>
                    <a:p>
                      <a:r>
                        <a:rPr lang="en-US" sz="2000" dirty="0" smtClean="0"/>
                        <a:t>Strong</a:t>
                      </a:r>
                    </a:p>
                    <a:p>
                      <a:endParaRPr lang="en-US" sz="2000" dirty="0" smtClean="0"/>
                    </a:p>
                    <a:p>
                      <a:r>
                        <a:rPr lang="en-US" sz="2000" dirty="0" smtClean="0"/>
                        <a:t>Cold; tough</a:t>
                      </a:r>
                      <a:r>
                        <a:rPr lang="en-US" sz="2000" baseline="0" dirty="0" smtClean="0"/>
                        <a:t> on others and himself</a:t>
                      </a:r>
                    </a:p>
                    <a:p>
                      <a:endParaRPr lang="en-US" sz="2000" baseline="0" dirty="0" smtClean="0"/>
                    </a:p>
                    <a:p>
                      <a:endParaRPr lang="en-US" sz="2000" baseline="0" dirty="0" smtClean="0"/>
                    </a:p>
                    <a:p>
                      <a:endParaRPr lang="en-US" sz="2000" baseline="0" dirty="0" smtClean="0"/>
                    </a:p>
                    <a:p>
                      <a:r>
                        <a:rPr lang="en-US" sz="2000" baseline="0" dirty="0" smtClean="0"/>
                        <a:t>Responsible</a:t>
                      </a:r>
                      <a:endParaRPr lang="en-US" sz="2000" dirty="0" smtClean="0"/>
                    </a:p>
                  </a:txBody>
                  <a:tcPr/>
                </a:tc>
                <a:tc>
                  <a:txBody>
                    <a:bodyPr/>
                    <a:lstStyle/>
                    <a:p>
                      <a:r>
                        <a:rPr lang="en-US" sz="2000" dirty="0" smtClean="0"/>
                        <a:t>-works constantly and can’t relax with others</a:t>
                      </a:r>
                    </a:p>
                    <a:p>
                      <a:endParaRPr lang="en-US" sz="2000" baseline="0" dirty="0" smtClean="0"/>
                    </a:p>
                    <a:p>
                      <a:r>
                        <a:rPr lang="en-US" sz="2000" baseline="0" dirty="0" smtClean="0"/>
                        <a:t>Broad, muscular 6</a:t>
                      </a:r>
                    </a:p>
                    <a:p>
                      <a:endParaRPr lang="en-US" sz="2000" baseline="0" dirty="0" smtClean="0"/>
                    </a:p>
                    <a:p>
                      <a:r>
                        <a:rPr lang="en-US" sz="2000" dirty="0" smtClean="0"/>
                        <a:t>-Ice eyes 6</a:t>
                      </a:r>
                    </a:p>
                    <a:p>
                      <a:r>
                        <a:rPr lang="en-US" sz="2000" dirty="0" smtClean="0"/>
                        <a:t>-Hard on </a:t>
                      </a:r>
                      <a:r>
                        <a:rPr lang="en-US" sz="2000" dirty="0" err="1" smtClean="0"/>
                        <a:t>Ponyboy</a:t>
                      </a:r>
                      <a:r>
                        <a:rPr lang="en-US" sz="2000" dirty="0" smtClean="0"/>
                        <a:t>  after he is jumped</a:t>
                      </a:r>
                      <a:r>
                        <a:rPr lang="en-US" sz="2000" baseline="0" dirty="0" smtClean="0"/>
                        <a:t> (“you don’t ever think…) </a:t>
                      </a:r>
                      <a:r>
                        <a:rPr lang="en-US" sz="2000" dirty="0" smtClean="0"/>
                        <a:t>13</a:t>
                      </a:r>
                    </a:p>
                    <a:p>
                      <a:endParaRPr lang="en-US" sz="2000" dirty="0" smtClean="0"/>
                    </a:p>
                    <a:p>
                      <a:r>
                        <a:rPr lang="en-US" sz="2000" dirty="0" smtClean="0"/>
                        <a:t>“had</a:t>
                      </a:r>
                      <a:r>
                        <a:rPr lang="en-US" sz="2000" baseline="0" dirty="0" smtClean="0"/>
                        <a:t> to grow up quick” 6</a:t>
                      </a:r>
                      <a:endParaRPr lang="en-US" sz="2000" dirty="0"/>
                    </a:p>
                  </a:txBody>
                  <a:tcPr/>
                </a:tc>
                <a:extLst>
                  <a:ext uri="{0D108BD9-81ED-4DB2-BD59-A6C34878D82A}">
                    <a16:rowId xmlns:a16="http://schemas.microsoft.com/office/drawing/2014/main" val="10001"/>
                  </a:ext>
                </a:extLst>
              </a:tr>
              <a:tr h="681135">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2"/>
                  </a:ext>
                </a:extLst>
              </a:tr>
              <a:tr h="681135">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3"/>
                  </a:ext>
                </a:extLst>
              </a:tr>
              <a:tr h="68113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10004"/>
                  </a:ext>
                </a:extLst>
              </a:tr>
              <a:tr h="68113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10005"/>
                  </a:ext>
                </a:extLst>
              </a:tr>
              <a:tr h="68113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6"/>
                  </a:ext>
                </a:extLst>
              </a:tr>
              <a:tr h="68113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3366084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143000"/>
          </a:xfrm>
        </p:spPr>
        <p:txBody>
          <a:bodyPr/>
          <a:lstStyle/>
          <a:p>
            <a:r>
              <a:rPr lang="en-US" dirty="0" smtClean="0"/>
              <a:t>Character Chart: </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653927949"/>
              </p:ext>
            </p:extLst>
          </p:nvPr>
        </p:nvGraphicFramePr>
        <p:xfrm>
          <a:off x="0" y="914399"/>
          <a:ext cx="9144000" cy="10230706"/>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gridCol w="2057400">
                  <a:extLst>
                    <a:ext uri="{9D8B030D-6E8A-4147-A177-3AD203B41FA5}">
                      <a16:colId xmlns:a16="http://schemas.microsoft.com/office/drawing/2014/main" val="20004"/>
                    </a:ext>
                  </a:extLst>
                </a:gridCol>
              </a:tblGrid>
              <a:tr h="1175656">
                <a:tc>
                  <a:txBody>
                    <a:bodyPr/>
                    <a:lstStyle/>
                    <a:p>
                      <a:r>
                        <a:rPr lang="en-US" sz="2400" dirty="0" smtClean="0"/>
                        <a:t>Character</a:t>
                      </a:r>
                    </a:p>
                    <a:p>
                      <a:r>
                        <a:rPr lang="en-US" sz="2400" dirty="0" smtClean="0"/>
                        <a:t>Name</a:t>
                      </a:r>
                      <a:endParaRPr lang="en-US" sz="2400" dirty="0"/>
                    </a:p>
                  </a:txBody>
                  <a:tcPr/>
                </a:tc>
                <a:tc>
                  <a:txBody>
                    <a:bodyPr/>
                    <a:lstStyle/>
                    <a:p>
                      <a:r>
                        <a:rPr lang="en-US" sz="2400" dirty="0" smtClean="0"/>
                        <a:t>Group</a:t>
                      </a:r>
                      <a:endParaRPr lang="en-US" sz="2400" dirty="0"/>
                    </a:p>
                  </a:txBody>
                  <a:tcPr/>
                </a:tc>
                <a:tc>
                  <a:txBody>
                    <a:bodyPr/>
                    <a:lstStyle/>
                    <a:p>
                      <a:r>
                        <a:rPr lang="en-US" sz="2400" dirty="0" smtClean="0"/>
                        <a:t>Background</a:t>
                      </a:r>
                      <a:endParaRPr lang="en-US" sz="2400" dirty="0"/>
                    </a:p>
                  </a:txBody>
                  <a:tcPr/>
                </a:tc>
                <a:tc>
                  <a:txBody>
                    <a:bodyPr/>
                    <a:lstStyle/>
                    <a:p>
                      <a:r>
                        <a:rPr lang="en-US" sz="2400" dirty="0" smtClean="0"/>
                        <a:t>Traits</a:t>
                      </a:r>
                      <a:endParaRPr lang="en-US" sz="2400" dirty="0"/>
                    </a:p>
                  </a:txBody>
                  <a:tcPr/>
                </a:tc>
                <a:tc>
                  <a:txBody>
                    <a:bodyPr/>
                    <a:lstStyle/>
                    <a:p>
                      <a:r>
                        <a:rPr lang="en-US" sz="2400" dirty="0" smtClean="0"/>
                        <a:t>Evidence</a:t>
                      </a:r>
                      <a:endParaRPr lang="en-US" sz="2400" dirty="0"/>
                    </a:p>
                  </a:txBody>
                  <a:tcPr/>
                </a:tc>
                <a:extLst>
                  <a:ext uri="{0D108BD9-81ED-4DB2-BD59-A6C34878D82A}">
                    <a16:rowId xmlns:a16="http://schemas.microsoft.com/office/drawing/2014/main" val="10000"/>
                  </a:ext>
                </a:extLst>
              </a:tr>
              <a:tr h="681135">
                <a:tc>
                  <a:txBody>
                    <a:bodyPr/>
                    <a:lstStyle/>
                    <a:p>
                      <a:r>
                        <a:rPr lang="en-US" sz="2400" dirty="0" err="1" smtClean="0"/>
                        <a:t>Sodapop</a:t>
                      </a:r>
                      <a:r>
                        <a:rPr lang="en-US" sz="2400" dirty="0" smtClean="0"/>
                        <a:t> Curtis</a:t>
                      </a:r>
                      <a:endParaRPr lang="en-US" sz="2400" dirty="0"/>
                    </a:p>
                  </a:txBody>
                  <a:tcPr/>
                </a:tc>
                <a:tc>
                  <a:txBody>
                    <a:bodyPr/>
                    <a:lstStyle/>
                    <a:p>
                      <a:r>
                        <a:rPr lang="en-US" sz="2400" dirty="0" smtClean="0"/>
                        <a:t>Greaser</a:t>
                      </a:r>
                      <a:endParaRPr lang="en-US" sz="2400" dirty="0"/>
                    </a:p>
                  </a:txBody>
                  <a:tcPr/>
                </a:tc>
                <a:tc>
                  <a:txBody>
                    <a:bodyPr/>
                    <a:lstStyle/>
                    <a:p>
                      <a:r>
                        <a:rPr lang="en-US" sz="2000" dirty="0" smtClean="0"/>
                        <a:t>Parents died in car accident and lives with two brothers now as long as they behave.</a:t>
                      </a:r>
                    </a:p>
                    <a:p>
                      <a:endParaRPr lang="en-US" sz="2000" dirty="0" smtClean="0"/>
                    </a:p>
                  </a:txBody>
                  <a:tcPr/>
                </a:tc>
                <a:tc>
                  <a:txBody>
                    <a:bodyPr/>
                    <a:lstStyle/>
                    <a:p>
                      <a:r>
                        <a:rPr lang="en-US" sz="2000" dirty="0" smtClean="0"/>
                        <a:t>Light-hearted</a:t>
                      </a:r>
                    </a:p>
                    <a:p>
                      <a:endParaRPr lang="en-US" sz="2000" dirty="0" smtClean="0"/>
                    </a:p>
                    <a:p>
                      <a:r>
                        <a:rPr lang="en-US" sz="2000" baseline="0" dirty="0" smtClean="0"/>
                        <a:t>handsome</a:t>
                      </a:r>
                    </a:p>
                    <a:p>
                      <a:endParaRPr lang="en-US" sz="2000" baseline="0" dirty="0" smtClean="0"/>
                    </a:p>
                    <a:p>
                      <a:endParaRPr lang="en-US" sz="2000" dirty="0" smtClean="0"/>
                    </a:p>
                    <a:p>
                      <a:r>
                        <a:rPr lang="en-US" sz="2000" dirty="0" smtClean="0"/>
                        <a:t>Not book smart</a:t>
                      </a:r>
                    </a:p>
                    <a:p>
                      <a:endParaRPr lang="en-US" sz="2000" dirty="0" smtClean="0"/>
                    </a:p>
                    <a:p>
                      <a:endParaRPr lang="en-US" sz="2000" dirty="0" smtClean="0"/>
                    </a:p>
                    <a:p>
                      <a:endParaRPr lang="en-US" sz="2000" dirty="0" smtClean="0"/>
                    </a:p>
                    <a:p>
                      <a:r>
                        <a:rPr lang="en-US" sz="2000" dirty="0" smtClean="0"/>
                        <a:t>Caring</a:t>
                      </a:r>
                    </a:p>
                    <a:p>
                      <a:endParaRPr lang="en-US" sz="2000" dirty="0" smtClean="0"/>
                    </a:p>
                    <a:p>
                      <a:r>
                        <a:rPr lang="en-US" sz="2000" dirty="0" smtClean="0"/>
                        <a:t>Adventurous</a:t>
                      </a:r>
                    </a:p>
                  </a:txBody>
                  <a:tcPr/>
                </a:tc>
                <a:tc>
                  <a:txBody>
                    <a:bodyPr/>
                    <a:lstStyle/>
                    <a:p>
                      <a:r>
                        <a:rPr lang="en-US" sz="2000" dirty="0" smtClean="0"/>
                        <a:t>-”happy-go-lucky</a:t>
                      </a:r>
                    </a:p>
                    <a:p>
                      <a:endParaRPr lang="en-US" sz="2000" dirty="0" smtClean="0"/>
                    </a:p>
                    <a:p>
                      <a:r>
                        <a:rPr lang="en-US" sz="2000" dirty="0" smtClean="0"/>
                        <a:t>-”movie-star” 7 </a:t>
                      </a:r>
                    </a:p>
                    <a:p>
                      <a:endParaRPr lang="en-US" sz="2000" dirty="0" smtClean="0"/>
                    </a:p>
                    <a:p>
                      <a:endParaRPr lang="en-US" sz="2000" dirty="0" smtClean="0"/>
                    </a:p>
                    <a:p>
                      <a:r>
                        <a:rPr lang="en-US" sz="2000" dirty="0" smtClean="0"/>
                        <a:t>Dropped out</a:t>
                      </a:r>
                      <a:r>
                        <a:rPr lang="en-US" sz="2000" baseline="0" dirty="0" smtClean="0"/>
                        <a:t> of school</a:t>
                      </a:r>
                    </a:p>
                    <a:p>
                      <a:endParaRPr lang="en-US" sz="2000" baseline="0" dirty="0" smtClean="0"/>
                    </a:p>
                    <a:p>
                      <a:r>
                        <a:rPr lang="en-US" sz="2000" dirty="0" smtClean="0"/>
                        <a:t>Dabs </a:t>
                      </a:r>
                      <a:r>
                        <a:rPr lang="en-US" sz="2000" dirty="0" err="1" smtClean="0"/>
                        <a:t>Ponyboy’s</a:t>
                      </a:r>
                      <a:r>
                        <a:rPr lang="en-US" sz="2000" dirty="0" smtClean="0"/>
                        <a:t> wound 7</a:t>
                      </a:r>
                    </a:p>
                    <a:p>
                      <a:endParaRPr lang="en-US" sz="2000" dirty="0" smtClean="0"/>
                    </a:p>
                    <a:p>
                      <a:r>
                        <a:rPr lang="en-US" sz="2000" dirty="0" smtClean="0"/>
                        <a:t>“Reckless and thoughtful at the same time”</a:t>
                      </a:r>
                    </a:p>
                    <a:p>
                      <a:endParaRPr lang="en-US" sz="2000" dirty="0" smtClean="0"/>
                    </a:p>
                    <a:p>
                      <a:endParaRPr lang="en-US" sz="2000" dirty="0"/>
                    </a:p>
                  </a:txBody>
                  <a:tcPr/>
                </a:tc>
                <a:extLst>
                  <a:ext uri="{0D108BD9-81ED-4DB2-BD59-A6C34878D82A}">
                    <a16:rowId xmlns:a16="http://schemas.microsoft.com/office/drawing/2014/main" val="10001"/>
                  </a:ext>
                </a:extLst>
              </a:tr>
              <a:tr h="681135">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2"/>
                  </a:ext>
                </a:extLst>
              </a:tr>
              <a:tr h="681135">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3"/>
                  </a:ext>
                </a:extLst>
              </a:tr>
              <a:tr h="681135">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4"/>
                  </a:ext>
                </a:extLst>
              </a:tr>
              <a:tr h="681135">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5"/>
                  </a:ext>
                </a:extLst>
              </a:tr>
              <a:tr h="681135">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6"/>
                  </a:ext>
                </a:extLst>
              </a:tr>
              <a:tr h="681135">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1940492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0"/>
            <a:ext cx="9144000" cy="5745163"/>
          </a:xfrm>
        </p:spPr>
        <p:txBody>
          <a:bodyPr>
            <a:normAutofit/>
          </a:bodyPr>
          <a:lstStyle/>
          <a:p>
            <a:pPr marL="0" lvl="0" indent="0">
              <a:buNone/>
            </a:pPr>
            <a:r>
              <a:rPr lang="en-US" b="1" u="sng" dirty="0" smtClean="0">
                <a:solidFill>
                  <a:prstClr val="black"/>
                </a:solidFill>
              </a:rPr>
              <a:t>21: Outsider  </a:t>
            </a:r>
            <a:endParaRPr lang="en-US" sz="3000" b="1" u="sng" dirty="0">
              <a:solidFill>
                <a:prstClr val="black"/>
              </a:solidFill>
              <a:cs typeface="Times New Roman" pitchFamily="18" charset="0"/>
            </a:endParaRPr>
          </a:p>
          <a:p>
            <a:pPr marL="0" lvl="0" indent="0">
              <a:buNone/>
            </a:pPr>
            <a:r>
              <a:rPr lang="en-US" sz="3000" b="1" dirty="0">
                <a:solidFill>
                  <a:prstClr val="black"/>
                </a:solidFill>
                <a:cs typeface="Times New Roman" pitchFamily="18" charset="0"/>
              </a:rPr>
              <a:t>(10 lines in 7 minutes) </a:t>
            </a:r>
          </a:p>
          <a:p>
            <a:pPr marL="0" lvl="0" indent="0">
              <a:buNone/>
            </a:pPr>
            <a:endParaRPr lang="en-US" dirty="0">
              <a:solidFill>
                <a:prstClr val="black"/>
              </a:solidFill>
            </a:endParaRPr>
          </a:p>
          <a:p>
            <a:pPr lvl="0"/>
            <a:r>
              <a:rPr lang="en-US" dirty="0">
                <a:solidFill>
                  <a:prstClr val="black"/>
                </a:solidFill>
                <a:ea typeface="Calibri"/>
                <a:cs typeface="Times New Roman"/>
              </a:rPr>
              <a:t>What does it mean to be an “outsider”? When do you feel like one?  Always?  In certain situations or groups? Describe your outsider experience</a:t>
            </a:r>
            <a:r>
              <a:rPr lang="en-US" dirty="0" smtClean="0">
                <a:solidFill>
                  <a:prstClr val="black"/>
                </a:solidFill>
                <a:ea typeface="Calibri"/>
                <a:cs typeface="Times New Roman"/>
              </a:rPr>
              <a:t>.</a:t>
            </a:r>
          </a:p>
          <a:p>
            <a:pPr lvl="0"/>
            <a:endParaRPr lang="en-US" dirty="0">
              <a:solidFill>
                <a:prstClr val="black"/>
              </a:solidFill>
              <a:cs typeface="Times New Roman"/>
            </a:endParaRPr>
          </a:p>
          <a:p>
            <a:pPr marL="0" indent="0">
              <a:buNone/>
            </a:pPr>
            <a:r>
              <a:rPr lang="en-US" dirty="0">
                <a:solidFill>
                  <a:prstClr val="black"/>
                </a:solidFill>
                <a:hlinkClick r:id="rId2"/>
              </a:rPr>
              <a:t>http://www.youtube.com/watch?v=jYa1eI1hpDE</a:t>
            </a:r>
            <a:endParaRPr lang="en-US" dirty="0">
              <a:solidFill>
                <a:prstClr val="black"/>
              </a:solidFill>
            </a:endParaRPr>
          </a:p>
          <a:p>
            <a:pPr marL="0" lvl="0" indent="0">
              <a:buNone/>
            </a:pPr>
            <a:endParaRPr lang="en-US" dirty="0">
              <a:solidFill>
                <a:prstClr val="black"/>
              </a:solidFill>
            </a:endParaRPr>
          </a:p>
        </p:txBody>
      </p:sp>
    </p:spTree>
    <p:extLst>
      <p:ext uri="{BB962C8B-B14F-4D97-AF65-F5344CB8AC3E}">
        <p14:creationId xmlns:p14="http://schemas.microsoft.com/office/powerpoint/2010/main" val="9982198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143000"/>
          </a:xfrm>
        </p:spPr>
        <p:txBody>
          <a:bodyPr/>
          <a:lstStyle/>
          <a:p>
            <a:r>
              <a:rPr lang="en-US" dirty="0" smtClean="0"/>
              <a:t>Character Chart: </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212779171"/>
              </p:ext>
            </p:extLst>
          </p:nvPr>
        </p:nvGraphicFramePr>
        <p:xfrm>
          <a:off x="0" y="914399"/>
          <a:ext cx="9144000" cy="5943600"/>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1905000">
                  <a:extLst>
                    <a:ext uri="{9D8B030D-6E8A-4147-A177-3AD203B41FA5}">
                      <a16:colId xmlns:a16="http://schemas.microsoft.com/office/drawing/2014/main" val="20002"/>
                    </a:ext>
                  </a:extLst>
                </a:gridCol>
                <a:gridCol w="2286000">
                  <a:extLst>
                    <a:ext uri="{9D8B030D-6E8A-4147-A177-3AD203B41FA5}">
                      <a16:colId xmlns:a16="http://schemas.microsoft.com/office/drawing/2014/main" val="20003"/>
                    </a:ext>
                  </a:extLst>
                </a:gridCol>
                <a:gridCol w="2057400">
                  <a:extLst>
                    <a:ext uri="{9D8B030D-6E8A-4147-A177-3AD203B41FA5}">
                      <a16:colId xmlns:a16="http://schemas.microsoft.com/office/drawing/2014/main" val="20004"/>
                    </a:ext>
                  </a:extLst>
                </a:gridCol>
              </a:tblGrid>
              <a:tr h="1585742">
                <a:tc>
                  <a:txBody>
                    <a:bodyPr/>
                    <a:lstStyle/>
                    <a:p>
                      <a:r>
                        <a:rPr lang="en-US" sz="2400" dirty="0" smtClean="0"/>
                        <a:t>Character</a:t>
                      </a:r>
                    </a:p>
                    <a:p>
                      <a:r>
                        <a:rPr lang="en-US" sz="2400" dirty="0" smtClean="0"/>
                        <a:t>Name</a:t>
                      </a:r>
                      <a:endParaRPr lang="en-US" sz="2400" dirty="0"/>
                    </a:p>
                  </a:txBody>
                  <a:tcPr/>
                </a:tc>
                <a:tc>
                  <a:txBody>
                    <a:bodyPr/>
                    <a:lstStyle/>
                    <a:p>
                      <a:r>
                        <a:rPr lang="en-US" sz="2400" dirty="0" smtClean="0"/>
                        <a:t>Group</a:t>
                      </a:r>
                      <a:endParaRPr lang="en-US" sz="2400" dirty="0"/>
                    </a:p>
                  </a:txBody>
                  <a:tcPr/>
                </a:tc>
                <a:tc>
                  <a:txBody>
                    <a:bodyPr/>
                    <a:lstStyle/>
                    <a:p>
                      <a:r>
                        <a:rPr lang="en-US" sz="2400" dirty="0" smtClean="0"/>
                        <a:t>Background</a:t>
                      </a:r>
                      <a:endParaRPr lang="en-US" sz="2400" dirty="0"/>
                    </a:p>
                  </a:txBody>
                  <a:tcPr/>
                </a:tc>
                <a:tc>
                  <a:txBody>
                    <a:bodyPr/>
                    <a:lstStyle/>
                    <a:p>
                      <a:r>
                        <a:rPr lang="en-US" sz="2400" dirty="0" smtClean="0"/>
                        <a:t>Traits</a:t>
                      </a:r>
                      <a:endParaRPr lang="en-US" sz="2400" dirty="0"/>
                    </a:p>
                  </a:txBody>
                  <a:tcPr/>
                </a:tc>
                <a:tc>
                  <a:txBody>
                    <a:bodyPr/>
                    <a:lstStyle/>
                    <a:p>
                      <a:r>
                        <a:rPr lang="en-US" sz="2400" dirty="0" smtClean="0"/>
                        <a:t>Evidence</a:t>
                      </a:r>
                      <a:endParaRPr lang="en-US" sz="2400" dirty="0"/>
                    </a:p>
                  </a:txBody>
                  <a:tcPr/>
                </a:tc>
                <a:extLst>
                  <a:ext uri="{0D108BD9-81ED-4DB2-BD59-A6C34878D82A}">
                    <a16:rowId xmlns:a16="http://schemas.microsoft.com/office/drawing/2014/main" val="10000"/>
                  </a:ext>
                </a:extLst>
              </a:tr>
              <a:tr h="21789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mn-lt"/>
                          <a:ea typeface="+mn-ea"/>
                          <a:cs typeface="+mn-cs"/>
                        </a:rPr>
                        <a:t>Steve Randall</a:t>
                      </a:r>
                    </a:p>
                  </a:txBody>
                  <a:tcPr/>
                </a:tc>
                <a:tc>
                  <a:txBody>
                    <a:bodyPr/>
                    <a:lstStyle/>
                    <a:p>
                      <a:r>
                        <a:rPr lang="en-US" sz="2000" dirty="0" smtClean="0"/>
                        <a:t>Greaser</a:t>
                      </a:r>
                      <a:endParaRPr lang="en-US" sz="2000" dirty="0"/>
                    </a:p>
                  </a:txBody>
                  <a:tcPr/>
                </a:tc>
                <a:tc>
                  <a:txBody>
                    <a:bodyPr/>
                    <a:lstStyle/>
                    <a:p>
                      <a:endParaRPr lang="en-US" sz="2000" dirty="0"/>
                    </a:p>
                  </a:txBody>
                  <a:tcPr/>
                </a:tc>
                <a:tc>
                  <a:txBody>
                    <a:bodyPr/>
                    <a:lstStyle/>
                    <a:p>
                      <a:r>
                        <a:rPr lang="en-US" sz="2000" dirty="0" smtClean="0"/>
                        <a:t>Arrogant</a:t>
                      </a:r>
                    </a:p>
                  </a:txBody>
                  <a:tcPr/>
                </a:tc>
                <a:tc>
                  <a:txBody>
                    <a:bodyPr/>
                    <a:lstStyle/>
                    <a:p>
                      <a:r>
                        <a:rPr lang="en-US" sz="2000" dirty="0" smtClean="0"/>
                        <a:t>“Cocky” “Smart” 9</a:t>
                      </a:r>
                    </a:p>
                    <a:p>
                      <a:endParaRPr lang="en-US" sz="2000" dirty="0" smtClean="0"/>
                    </a:p>
                    <a:p>
                      <a:endParaRPr lang="en-US" sz="2000" dirty="0" smtClean="0"/>
                    </a:p>
                    <a:p>
                      <a:endParaRPr lang="en-US" sz="2000" dirty="0"/>
                    </a:p>
                  </a:txBody>
                  <a:tcPr/>
                </a:tc>
                <a:extLst>
                  <a:ext uri="{0D108BD9-81ED-4DB2-BD59-A6C34878D82A}">
                    <a16:rowId xmlns:a16="http://schemas.microsoft.com/office/drawing/2014/main" val="10001"/>
                  </a:ext>
                </a:extLst>
              </a:tr>
              <a:tr h="21789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mn-lt"/>
                          <a:ea typeface="+mn-ea"/>
                          <a:cs typeface="+mn-cs"/>
                        </a:rPr>
                        <a:t>Two-bit Matthews</a:t>
                      </a:r>
                    </a:p>
                  </a:txBody>
                  <a:tcPr/>
                </a:tc>
                <a:tc>
                  <a:txBody>
                    <a:bodyPr/>
                    <a:lstStyle/>
                    <a:p>
                      <a:r>
                        <a:rPr lang="en-US" sz="2000" dirty="0" smtClean="0"/>
                        <a:t>Greaser</a:t>
                      </a:r>
                      <a:endParaRPr lang="en-US" sz="2000" dirty="0"/>
                    </a:p>
                  </a:txBody>
                  <a:tcPr/>
                </a:tc>
                <a:tc>
                  <a:txBody>
                    <a:bodyPr/>
                    <a:lstStyle/>
                    <a:p>
                      <a:endParaRPr lang="en-US" sz="2000" dirty="0"/>
                    </a:p>
                  </a:txBody>
                  <a:tcPr/>
                </a:tc>
                <a:tc>
                  <a:txBody>
                    <a:bodyPr/>
                    <a:lstStyle/>
                    <a:p>
                      <a:r>
                        <a:rPr lang="en-US" sz="2000" dirty="0" smtClean="0"/>
                        <a:t>Oldest and still in school</a:t>
                      </a:r>
                    </a:p>
                    <a:p>
                      <a:endParaRPr lang="en-US" sz="2000" dirty="0" smtClean="0"/>
                    </a:p>
                    <a:p>
                      <a:r>
                        <a:rPr lang="en-US" sz="2000" dirty="0" smtClean="0"/>
                        <a:t>Funny/Disrespectful</a:t>
                      </a:r>
                      <a:endParaRPr lang="en-US" sz="2000" dirty="0"/>
                    </a:p>
                  </a:txBody>
                  <a:tcPr/>
                </a:tc>
                <a:tc>
                  <a:txBody>
                    <a:bodyPr/>
                    <a:lstStyle/>
                    <a:p>
                      <a:r>
                        <a:rPr lang="en-US" sz="2000" dirty="0" smtClean="0"/>
                        <a:t>“Life was one big joke” 10</a:t>
                      </a:r>
                    </a:p>
                    <a:p>
                      <a:endParaRPr lang="en-US" sz="2000" dirty="0" smtClean="0"/>
                    </a:p>
                    <a:p>
                      <a:r>
                        <a:rPr lang="en-US" sz="2000" dirty="0" smtClean="0"/>
                        <a:t>“smarting</a:t>
                      </a:r>
                      <a:r>
                        <a:rPr lang="en-US" sz="2000" baseline="0" dirty="0" smtClean="0"/>
                        <a:t> off to the cops” 10</a:t>
                      </a:r>
                      <a:endParaRPr lang="en-US" sz="2000"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7158148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143000"/>
          </a:xfrm>
        </p:spPr>
        <p:txBody>
          <a:bodyPr/>
          <a:lstStyle/>
          <a:p>
            <a:r>
              <a:rPr lang="en-US" dirty="0" smtClean="0"/>
              <a:t>Character Chart: </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803487936"/>
              </p:ext>
            </p:extLst>
          </p:nvPr>
        </p:nvGraphicFramePr>
        <p:xfrm>
          <a:off x="0" y="914398"/>
          <a:ext cx="9144000" cy="6096001"/>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1905000">
                  <a:extLst>
                    <a:ext uri="{9D8B030D-6E8A-4147-A177-3AD203B41FA5}">
                      <a16:colId xmlns:a16="http://schemas.microsoft.com/office/drawing/2014/main" val="20002"/>
                    </a:ext>
                  </a:extLst>
                </a:gridCol>
                <a:gridCol w="2286000">
                  <a:extLst>
                    <a:ext uri="{9D8B030D-6E8A-4147-A177-3AD203B41FA5}">
                      <a16:colId xmlns:a16="http://schemas.microsoft.com/office/drawing/2014/main" val="20003"/>
                    </a:ext>
                  </a:extLst>
                </a:gridCol>
                <a:gridCol w="2057400">
                  <a:extLst>
                    <a:ext uri="{9D8B030D-6E8A-4147-A177-3AD203B41FA5}">
                      <a16:colId xmlns:a16="http://schemas.microsoft.com/office/drawing/2014/main" val="20004"/>
                    </a:ext>
                  </a:extLst>
                </a:gridCol>
              </a:tblGrid>
              <a:tr h="1649218">
                <a:tc>
                  <a:txBody>
                    <a:bodyPr/>
                    <a:lstStyle/>
                    <a:p>
                      <a:r>
                        <a:rPr lang="en-US" sz="2400" dirty="0" smtClean="0"/>
                        <a:t>Character</a:t>
                      </a:r>
                    </a:p>
                    <a:p>
                      <a:r>
                        <a:rPr lang="en-US" sz="2400" dirty="0" smtClean="0"/>
                        <a:t>Name</a:t>
                      </a:r>
                      <a:endParaRPr lang="en-US" sz="2400" dirty="0"/>
                    </a:p>
                  </a:txBody>
                  <a:tcPr/>
                </a:tc>
                <a:tc>
                  <a:txBody>
                    <a:bodyPr/>
                    <a:lstStyle/>
                    <a:p>
                      <a:r>
                        <a:rPr lang="en-US" sz="2400" dirty="0" smtClean="0"/>
                        <a:t>Group</a:t>
                      </a:r>
                      <a:endParaRPr lang="en-US" sz="2400" dirty="0"/>
                    </a:p>
                  </a:txBody>
                  <a:tcPr/>
                </a:tc>
                <a:tc>
                  <a:txBody>
                    <a:bodyPr/>
                    <a:lstStyle/>
                    <a:p>
                      <a:r>
                        <a:rPr lang="en-US" sz="2400" dirty="0" smtClean="0"/>
                        <a:t>Background</a:t>
                      </a:r>
                      <a:endParaRPr lang="en-US" sz="2400" dirty="0"/>
                    </a:p>
                  </a:txBody>
                  <a:tcPr/>
                </a:tc>
                <a:tc>
                  <a:txBody>
                    <a:bodyPr/>
                    <a:lstStyle/>
                    <a:p>
                      <a:r>
                        <a:rPr lang="en-US" sz="2400" dirty="0" smtClean="0"/>
                        <a:t>Traits</a:t>
                      </a:r>
                      <a:endParaRPr lang="en-US" sz="2400" dirty="0"/>
                    </a:p>
                  </a:txBody>
                  <a:tcPr/>
                </a:tc>
                <a:tc>
                  <a:txBody>
                    <a:bodyPr/>
                    <a:lstStyle/>
                    <a:p>
                      <a:r>
                        <a:rPr lang="en-US" sz="2400" dirty="0" smtClean="0"/>
                        <a:t>Evidence</a:t>
                      </a:r>
                      <a:endParaRPr lang="en-US" sz="2400" dirty="0"/>
                    </a:p>
                  </a:txBody>
                  <a:tcPr/>
                </a:tc>
                <a:extLst>
                  <a:ext uri="{0D108BD9-81ED-4DB2-BD59-A6C34878D82A}">
                    <a16:rowId xmlns:a16="http://schemas.microsoft.com/office/drawing/2014/main" val="10000"/>
                  </a:ext>
                </a:extLst>
              </a:tr>
              <a:tr h="2180634">
                <a:tc>
                  <a:txBody>
                    <a:bodyPr/>
                    <a:lstStyle/>
                    <a:p>
                      <a:r>
                        <a:rPr lang="en-US" sz="2400" dirty="0" smtClean="0"/>
                        <a:t>Dallas</a:t>
                      </a:r>
                      <a:r>
                        <a:rPr lang="en-US" sz="2400" baseline="0" dirty="0" smtClean="0"/>
                        <a:t> Winston</a:t>
                      </a:r>
                    </a:p>
                    <a:p>
                      <a:endParaRPr lang="en-US" sz="2400" baseline="0" dirty="0" smtClean="0"/>
                    </a:p>
                    <a:p>
                      <a:endParaRPr lang="en-US" sz="2400" dirty="0"/>
                    </a:p>
                  </a:txBody>
                  <a:tcPr/>
                </a:tc>
                <a:tc>
                  <a:txBody>
                    <a:bodyPr/>
                    <a:lstStyle/>
                    <a:p>
                      <a:r>
                        <a:rPr lang="en-US" sz="2000" dirty="0" smtClean="0"/>
                        <a:t>Greaser</a:t>
                      </a:r>
                    </a:p>
                  </a:txBody>
                  <a:tcPr/>
                </a:tc>
                <a:tc>
                  <a:txBody>
                    <a:bodyPr/>
                    <a:lstStyle/>
                    <a:p>
                      <a:r>
                        <a:rPr lang="en-US" sz="2000" dirty="0" smtClean="0"/>
                        <a:t>Spent 3 years in NYC</a:t>
                      </a:r>
                      <a:r>
                        <a:rPr lang="en-US" sz="2000" baseline="0" dirty="0" smtClean="0"/>
                        <a:t> and arrested at 10</a:t>
                      </a:r>
                      <a:endParaRPr lang="en-US" sz="2000" dirty="0"/>
                    </a:p>
                  </a:txBody>
                  <a:tcPr/>
                </a:tc>
                <a:tc>
                  <a:txBody>
                    <a:bodyPr/>
                    <a:lstStyle/>
                    <a:p>
                      <a:r>
                        <a:rPr lang="en-US" sz="2000" dirty="0" smtClean="0"/>
                        <a:t>Tough,</a:t>
                      </a:r>
                      <a:r>
                        <a:rPr lang="en-US" sz="2000" baseline="0" dirty="0" smtClean="0"/>
                        <a:t> cold, mean, </a:t>
                      </a:r>
                    </a:p>
                    <a:p>
                      <a:endParaRPr lang="en-US" sz="2000" baseline="0" dirty="0" smtClean="0"/>
                    </a:p>
                    <a:p>
                      <a:r>
                        <a:rPr lang="en-US" sz="2000" baseline="0" dirty="0" smtClean="0"/>
                        <a:t>More of a hood than a greaser</a:t>
                      </a:r>
                      <a:endParaRPr lang="en-US" sz="2000" dirty="0"/>
                    </a:p>
                  </a:txBody>
                  <a:tcPr/>
                </a:tc>
                <a:tc>
                  <a:txBody>
                    <a:bodyPr/>
                    <a:lstStyle/>
                    <a:p>
                      <a:r>
                        <a:rPr lang="en-US" sz="2000" dirty="0" smtClean="0"/>
                        <a:t>“wild</a:t>
                      </a:r>
                      <a:r>
                        <a:rPr lang="en-US" sz="2000" baseline="0" dirty="0" smtClean="0"/>
                        <a:t> as the boys in the downtown outfits…” 11</a:t>
                      </a:r>
                      <a:endParaRPr lang="en-US" sz="2000" dirty="0"/>
                    </a:p>
                  </a:txBody>
                  <a:tcPr/>
                </a:tc>
                <a:extLst>
                  <a:ext uri="{0D108BD9-81ED-4DB2-BD59-A6C34878D82A}">
                    <a16:rowId xmlns:a16="http://schemas.microsoft.com/office/drawing/2014/main" val="10001"/>
                  </a:ext>
                </a:extLst>
              </a:tr>
              <a:tr h="2266149">
                <a:tc>
                  <a:txBody>
                    <a:bodyPr/>
                    <a:lstStyle/>
                    <a:p>
                      <a:r>
                        <a:rPr lang="en-US" sz="2400" dirty="0" smtClean="0"/>
                        <a:t>Johnny Cade</a:t>
                      </a:r>
                      <a:endParaRPr lang="en-US" sz="2400" dirty="0"/>
                    </a:p>
                  </a:txBody>
                  <a:tcPr/>
                </a:tc>
                <a:tc>
                  <a:txBody>
                    <a:bodyPr/>
                    <a:lstStyle/>
                    <a:p>
                      <a:r>
                        <a:rPr lang="en-US" sz="2000" dirty="0" smtClean="0"/>
                        <a:t>Greaser</a:t>
                      </a:r>
                      <a:endParaRPr lang="en-US" sz="2000" dirty="0"/>
                    </a:p>
                  </a:txBody>
                  <a:tcPr/>
                </a:tc>
                <a:tc>
                  <a:txBody>
                    <a:bodyPr/>
                    <a:lstStyle/>
                    <a:p>
                      <a:r>
                        <a:rPr lang="en-US" sz="2000" baseline="0" dirty="0" err="1" smtClean="0"/>
                        <a:t>Socs</a:t>
                      </a:r>
                      <a:r>
                        <a:rPr lang="en-US" sz="2000" baseline="0" dirty="0" smtClean="0"/>
                        <a:t> jumped him.  </a:t>
                      </a:r>
                    </a:p>
                    <a:p>
                      <a:r>
                        <a:rPr lang="en-US" sz="2000" baseline="0" dirty="0" smtClean="0"/>
                        <a:t>Abusive father/negligent mother</a:t>
                      </a:r>
                      <a:endParaRPr lang="en-US" sz="2000" dirty="0" smtClean="0"/>
                    </a:p>
                  </a:txBody>
                  <a:tcPr/>
                </a:tc>
                <a:tc>
                  <a:txBody>
                    <a:bodyPr/>
                    <a:lstStyle/>
                    <a:p>
                      <a:r>
                        <a:rPr lang="en-US" sz="2000" dirty="0" smtClean="0"/>
                        <a:t>Nervous</a:t>
                      </a:r>
                    </a:p>
                    <a:p>
                      <a:r>
                        <a:rPr lang="en-US" sz="2000" dirty="0" smtClean="0"/>
                        <a:t>Suspicious</a:t>
                      </a:r>
                    </a:p>
                    <a:p>
                      <a:r>
                        <a:rPr lang="en-US" sz="2000" dirty="0" smtClean="0"/>
                        <a:t>Traumatized</a:t>
                      </a:r>
                    </a:p>
                  </a:txBody>
                  <a:tcPr/>
                </a:tc>
                <a:tc>
                  <a:txBody>
                    <a:bodyPr/>
                    <a:lstStyle/>
                    <a:p>
                      <a:r>
                        <a:rPr lang="en-US" sz="2000" dirty="0" smtClean="0"/>
                        <a:t>“little dark puppy that has been kicked too many times…”11</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3345557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143000"/>
          </a:xfrm>
        </p:spPr>
        <p:txBody>
          <a:bodyPr/>
          <a:lstStyle/>
          <a:p>
            <a:r>
              <a:rPr lang="en-US" dirty="0" smtClean="0"/>
              <a:t>Character Chart: </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892699352"/>
              </p:ext>
            </p:extLst>
          </p:nvPr>
        </p:nvGraphicFramePr>
        <p:xfrm>
          <a:off x="0" y="914399"/>
          <a:ext cx="9144000" cy="6143896"/>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gridCol w="2057400">
                  <a:extLst>
                    <a:ext uri="{9D8B030D-6E8A-4147-A177-3AD203B41FA5}">
                      <a16:colId xmlns:a16="http://schemas.microsoft.com/office/drawing/2014/main" val="20004"/>
                    </a:ext>
                  </a:extLst>
                </a:gridCol>
              </a:tblGrid>
              <a:tr h="1175656">
                <a:tc>
                  <a:txBody>
                    <a:bodyPr/>
                    <a:lstStyle/>
                    <a:p>
                      <a:r>
                        <a:rPr lang="en-US" sz="2400" dirty="0" smtClean="0"/>
                        <a:t>Character</a:t>
                      </a:r>
                    </a:p>
                    <a:p>
                      <a:r>
                        <a:rPr lang="en-US" sz="2400" dirty="0" smtClean="0"/>
                        <a:t>Name</a:t>
                      </a:r>
                      <a:endParaRPr lang="en-US" sz="2400" dirty="0"/>
                    </a:p>
                  </a:txBody>
                  <a:tcPr/>
                </a:tc>
                <a:tc>
                  <a:txBody>
                    <a:bodyPr/>
                    <a:lstStyle/>
                    <a:p>
                      <a:r>
                        <a:rPr lang="en-US" sz="2400" dirty="0" smtClean="0"/>
                        <a:t>Group</a:t>
                      </a:r>
                      <a:endParaRPr lang="en-US" sz="2400" dirty="0"/>
                    </a:p>
                  </a:txBody>
                  <a:tcPr/>
                </a:tc>
                <a:tc>
                  <a:txBody>
                    <a:bodyPr/>
                    <a:lstStyle/>
                    <a:p>
                      <a:r>
                        <a:rPr lang="en-US" sz="2400" dirty="0" smtClean="0"/>
                        <a:t>Background</a:t>
                      </a:r>
                      <a:endParaRPr lang="en-US" sz="2400" dirty="0"/>
                    </a:p>
                  </a:txBody>
                  <a:tcPr/>
                </a:tc>
                <a:tc>
                  <a:txBody>
                    <a:bodyPr/>
                    <a:lstStyle/>
                    <a:p>
                      <a:r>
                        <a:rPr lang="en-US" sz="2400" dirty="0" smtClean="0"/>
                        <a:t>Traits</a:t>
                      </a:r>
                      <a:endParaRPr lang="en-US" sz="2400" dirty="0"/>
                    </a:p>
                  </a:txBody>
                  <a:tcPr/>
                </a:tc>
                <a:tc>
                  <a:txBody>
                    <a:bodyPr/>
                    <a:lstStyle/>
                    <a:p>
                      <a:r>
                        <a:rPr lang="en-US" sz="2400" dirty="0" smtClean="0"/>
                        <a:t>Evidence</a:t>
                      </a:r>
                      <a:endParaRPr lang="en-US" sz="2400" dirty="0"/>
                    </a:p>
                  </a:txBody>
                  <a:tcPr/>
                </a:tc>
                <a:extLst>
                  <a:ext uri="{0D108BD9-81ED-4DB2-BD59-A6C34878D82A}">
                    <a16:rowId xmlns:a16="http://schemas.microsoft.com/office/drawing/2014/main" val="10000"/>
                  </a:ext>
                </a:extLst>
              </a:tr>
              <a:tr h="681135">
                <a:tc>
                  <a:txBody>
                    <a:bodyPr/>
                    <a:lstStyle/>
                    <a:p>
                      <a:endParaRPr lang="en-US" sz="2400" dirty="0"/>
                    </a:p>
                  </a:txBody>
                  <a:tcPr/>
                </a:tc>
                <a:tc>
                  <a:txBody>
                    <a:bodyPr/>
                    <a:lstStyle/>
                    <a:p>
                      <a:r>
                        <a:rPr lang="en-US" sz="2400" dirty="0" smtClean="0"/>
                        <a:t>Greaser</a:t>
                      </a:r>
                      <a:endParaRPr lang="en-US" sz="2400" dirty="0"/>
                    </a:p>
                  </a:txBody>
                  <a:tcPr/>
                </a:tc>
                <a:tc>
                  <a:txBody>
                    <a:bodyPr/>
                    <a:lstStyle/>
                    <a:p>
                      <a:r>
                        <a:rPr lang="en-US" sz="2000" dirty="0" smtClean="0"/>
                        <a:t>Tend to come from poor and broken homes</a:t>
                      </a:r>
                      <a:endParaRPr lang="en-US" sz="2000" dirty="0"/>
                    </a:p>
                  </a:txBody>
                  <a:tcPr/>
                </a:tc>
                <a:tc>
                  <a:txBody>
                    <a:bodyPr/>
                    <a:lstStyle/>
                    <a:p>
                      <a:r>
                        <a:rPr lang="en-US" sz="2000" dirty="0" smtClean="0"/>
                        <a:t>-rebellious</a:t>
                      </a:r>
                      <a:r>
                        <a:rPr lang="en-US" sz="2000" baseline="0" dirty="0" smtClean="0"/>
                        <a:t> in looks</a:t>
                      </a:r>
                    </a:p>
                    <a:p>
                      <a:endParaRPr lang="en-US" sz="2000" baseline="0" dirty="0" smtClean="0"/>
                    </a:p>
                    <a:p>
                      <a:endParaRPr lang="en-US" sz="2000" baseline="0" dirty="0" smtClean="0"/>
                    </a:p>
                    <a:p>
                      <a:r>
                        <a:rPr lang="en-US" sz="2000" baseline="0" dirty="0" smtClean="0"/>
                        <a:t>-lower class</a:t>
                      </a:r>
                    </a:p>
                    <a:p>
                      <a:endParaRPr lang="en-US" sz="2000" baseline="0" dirty="0" smtClean="0"/>
                    </a:p>
                    <a:p>
                      <a:endParaRPr lang="en-US" sz="2000" baseline="0" dirty="0" smtClean="0"/>
                    </a:p>
                    <a:p>
                      <a:r>
                        <a:rPr lang="en-US" sz="2000" baseline="0" dirty="0" smtClean="0"/>
                        <a:t>-acts like family-</a:t>
                      </a:r>
                    </a:p>
                    <a:p>
                      <a:endParaRPr lang="en-US" sz="2000" baseline="0" dirty="0" smtClean="0"/>
                    </a:p>
                    <a:p>
                      <a:endParaRPr lang="en-US" sz="2000" baseline="0" dirty="0" smtClean="0"/>
                    </a:p>
                    <a:p>
                      <a:endParaRPr lang="en-US" sz="2000" baseline="0" dirty="0" smtClean="0"/>
                    </a:p>
                    <a:p>
                      <a:endParaRPr lang="en-US" sz="2000" baseline="0" dirty="0" smtClean="0"/>
                    </a:p>
                    <a:p>
                      <a:r>
                        <a:rPr lang="en-US" sz="2000" baseline="0" dirty="0" smtClean="0"/>
                        <a:t>-Misunderstood; seen as hoods or criminals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Wear hair long and dress in jeans/t-shirts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poor…wild…steal things…fight 3</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“tight-knit” 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Only “love and affection” Johnny has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“You are a hood.”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“Marked lousy”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15</a:t>
                      </a:r>
                    </a:p>
                    <a:p>
                      <a:endParaRPr lang="en-US" sz="2000"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9228001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p>
            <a:r>
              <a:rPr lang="en-US" dirty="0" smtClean="0"/>
              <a:t>Comprehension Question</a:t>
            </a:r>
            <a:endParaRPr lang="en-US" dirty="0"/>
          </a:p>
        </p:txBody>
      </p:sp>
      <p:sp>
        <p:nvSpPr>
          <p:cNvPr id="3" name="Content Placeholder 2"/>
          <p:cNvSpPr>
            <a:spLocks noGrp="1"/>
          </p:cNvSpPr>
          <p:nvPr>
            <p:ph idx="1"/>
          </p:nvPr>
        </p:nvSpPr>
        <p:spPr>
          <a:xfrm>
            <a:off x="0" y="762000"/>
            <a:ext cx="9144000" cy="6019800"/>
          </a:xfrm>
        </p:spPr>
        <p:txBody>
          <a:bodyPr>
            <a:normAutofit/>
          </a:bodyPr>
          <a:lstStyle/>
          <a:p>
            <a:pPr marL="514350" indent="-514350">
              <a:buFont typeface="+mj-lt"/>
              <a:buAutoNum type="arabicPeriod"/>
            </a:pPr>
            <a:r>
              <a:rPr lang="en-US" dirty="0" smtClean="0"/>
              <a:t>Why does </a:t>
            </a:r>
            <a:r>
              <a:rPr lang="en-US" dirty="0" err="1" smtClean="0"/>
              <a:t>Ponyboy</a:t>
            </a:r>
            <a:r>
              <a:rPr lang="en-US" dirty="0" smtClean="0"/>
              <a:t> like to go to the movies alone?</a:t>
            </a:r>
            <a:endParaRPr lang="en-US" dirty="0"/>
          </a:p>
          <a:p>
            <a:pPr marL="514350" indent="-514350">
              <a:buFont typeface="+mj-lt"/>
              <a:buAutoNum type="arabicPeriod"/>
            </a:pPr>
            <a:r>
              <a:rPr lang="en-US" dirty="0" smtClean="0"/>
              <a:t>On pages 5, 7, and 17, the phrase “Need a haircut, greaser.” is repeated. Why do you think the </a:t>
            </a:r>
            <a:r>
              <a:rPr lang="en-US" dirty="0" err="1" smtClean="0"/>
              <a:t>Socs</a:t>
            </a:r>
            <a:r>
              <a:rPr lang="en-US" dirty="0" smtClean="0"/>
              <a:t> focused on </a:t>
            </a:r>
            <a:r>
              <a:rPr lang="en-US" dirty="0" err="1" smtClean="0"/>
              <a:t>Ponyboy’s</a:t>
            </a:r>
            <a:r>
              <a:rPr lang="en-US" dirty="0" smtClean="0"/>
              <a:t> hair during the fight?  Why do you think the phrase bothered </a:t>
            </a:r>
            <a:r>
              <a:rPr lang="en-US" dirty="0" err="1" smtClean="0"/>
              <a:t>Ponyboy</a:t>
            </a:r>
            <a:r>
              <a:rPr lang="en-US" dirty="0" smtClean="0"/>
              <a:t>?</a:t>
            </a:r>
          </a:p>
          <a:p>
            <a:pPr marL="514350" indent="-514350">
              <a:buFont typeface="+mj-lt"/>
              <a:buAutoNum type="arabicPeriod"/>
            </a:pPr>
            <a:r>
              <a:rPr lang="en-US" dirty="0" smtClean="0"/>
              <a:t>Describe Pony, Soda, and Darry’s relationship?</a:t>
            </a:r>
          </a:p>
        </p:txBody>
      </p:sp>
    </p:spTree>
    <p:extLst>
      <p:ext uri="{BB962C8B-B14F-4D97-AF65-F5344CB8AC3E}">
        <p14:creationId xmlns:p14="http://schemas.microsoft.com/office/powerpoint/2010/main" val="33291380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p>
            <a:r>
              <a:rPr lang="en-US" dirty="0" smtClean="0"/>
              <a:t>Comprehension Question</a:t>
            </a:r>
            <a:endParaRPr lang="en-US" dirty="0"/>
          </a:p>
        </p:txBody>
      </p:sp>
      <p:sp>
        <p:nvSpPr>
          <p:cNvPr id="3" name="Content Placeholder 2"/>
          <p:cNvSpPr>
            <a:spLocks noGrp="1"/>
          </p:cNvSpPr>
          <p:nvPr>
            <p:ph idx="1"/>
          </p:nvPr>
        </p:nvSpPr>
        <p:spPr>
          <a:xfrm>
            <a:off x="0" y="762000"/>
            <a:ext cx="9144000" cy="6096000"/>
          </a:xfrm>
        </p:spPr>
        <p:txBody>
          <a:bodyPr>
            <a:normAutofit fontScale="77500" lnSpcReduction="20000"/>
          </a:bodyPr>
          <a:lstStyle/>
          <a:p>
            <a:pPr marL="514350" indent="-514350">
              <a:buFont typeface="+mj-lt"/>
              <a:buAutoNum type="arabicPeriod"/>
            </a:pPr>
            <a:r>
              <a:rPr lang="en-US" dirty="0" smtClean="0"/>
              <a:t>He </a:t>
            </a:r>
            <a:r>
              <a:rPr lang="en-US" dirty="0"/>
              <a:t>likes to watch movies undisturbed so he can get into them and live them with the actors. He feels it‘s like having someone read over your shoulder when someone goes </a:t>
            </a:r>
            <a:r>
              <a:rPr lang="en-US" dirty="0" smtClean="0"/>
              <a:t>with </a:t>
            </a:r>
            <a:r>
              <a:rPr lang="en-US" dirty="0"/>
              <a:t>you to the movies. Besides no one in his crowd likes books and movies the way he does.</a:t>
            </a:r>
          </a:p>
          <a:p>
            <a:pPr marL="514350" indent="-514350">
              <a:buFont typeface="+mj-lt"/>
              <a:buAutoNum type="arabicPeriod"/>
            </a:pPr>
            <a:r>
              <a:rPr lang="en-US" dirty="0" err="1" smtClean="0"/>
              <a:t>Ponyboy’s</a:t>
            </a:r>
            <a:r>
              <a:rPr lang="en-US" dirty="0" smtClean="0"/>
              <a:t> long hair is part of his identity.  As a Greaser, hair is how he expresses himself since he has poor. </a:t>
            </a:r>
            <a:r>
              <a:rPr lang="en-US" dirty="0"/>
              <a:t>When assaulting </a:t>
            </a:r>
            <a:r>
              <a:rPr lang="en-US" dirty="0" err="1"/>
              <a:t>Ponyboy</a:t>
            </a:r>
            <a:r>
              <a:rPr lang="en-US" dirty="0"/>
              <a:t>, the </a:t>
            </a:r>
            <a:r>
              <a:rPr lang="en-US" dirty="0" err="1"/>
              <a:t>Socs</a:t>
            </a:r>
            <a:r>
              <a:rPr lang="en-US" dirty="0"/>
              <a:t> focus on his long hair, a superficial part of greaser identity. Instead of seeing him as an individual, they see him only as a member of a rival group. </a:t>
            </a:r>
            <a:endParaRPr lang="en-US" dirty="0" smtClean="0"/>
          </a:p>
          <a:p>
            <a:pPr marL="514350" indent="-514350">
              <a:buFont typeface="+mj-lt"/>
              <a:buAutoNum type="arabicPeriod"/>
            </a:pPr>
            <a:r>
              <a:rPr lang="en-US" dirty="0" err="1" smtClean="0"/>
              <a:t>Ponyboy</a:t>
            </a:r>
            <a:r>
              <a:rPr lang="en-US" dirty="0" smtClean="0"/>
              <a:t> </a:t>
            </a:r>
            <a:r>
              <a:rPr lang="en-US" dirty="0"/>
              <a:t>loves Soda more than anyone in the world—idolizes him; Pony isn‘t really close to Darry, but looks up to him and respects him, somewhat out of fear. </a:t>
            </a:r>
            <a:r>
              <a:rPr lang="en-US" dirty="0" err="1"/>
              <a:t>Sodapop</a:t>
            </a:r>
            <a:r>
              <a:rPr lang="en-US" dirty="0"/>
              <a:t> is not afraid of Darry—even teases him and tells him what to do. He doesn‘t think of </a:t>
            </a:r>
            <a:r>
              <a:rPr lang="en-US" dirty="0" err="1"/>
              <a:t>Ponyboy</a:t>
            </a:r>
            <a:r>
              <a:rPr lang="en-US" dirty="0"/>
              <a:t> as a kid and likes to hang around him. Darry is rough on Pony; treats him like a parent would, and never sees anything he does as good enough. He is much easier on Soda, overlooking his mistakes and bad choices. </a:t>
            </a:r>
          </a:p>
        </p:txBody>
      </p:sp>
    </p:spTree>
    <p:extLst>
      <p:ext uri="{BB962C8B-B14F-4D97-AF65-F5344CB8AC3E}">
        <p14:creationId xmlns:p14="http://schemas.microsoft.com/office/powerpoint/2010/main" val="5454225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txBody>
          <a:bodyPr>
            <a:noAutofit/>
          </a:bodyPr>
          <a:lstStyle/>
          <a:p>
            <a:r>
              <a:rPr lang="en-US" sz="3600" b="1" dirty="0"/>
              <a:t>“The Outsiders” Chapter </a:t>
            </a:r>
            <a:r>
              <a:rPr lang="en-US" sz="3600" b="1" dirty="0" smtClean="0"/>
              <a:t>1 Summary</a:t>
            </a:r>
            <a:r>
              <a:rPr lang="en-US" sz="2800" b="1" dirty="0"/>
              <a:t/>
            </a:r>
            <a:br>
              <a:rPr lang="en-US" sz="2800" b="1" dirty="0"/>
            </a:br>
            <a:r>
              <a:rPr lang="en-US" sz="2800" b="1" dirty="0">
                <a:solidFill>
                  <a:srgbClr val="FF0000"/>
                </a:solidFill>
              </a:rPr>
              <a:t>SWBAT review </a:t>
            </a:r>
            <a:r>
              <a:rPr lang="en-US" sz="2800" b="1" dirty="0" err="1">
                <a:solidFill>
                  <a:srgbClr val="FF0000"/>
                </a:solidFill>
              </a:rPr>
              <a:t>ch</a:t>
            </a:r>
            <a:r>
              <a:rPr lang="en-US" sz="2800" b="1" dirty="0">
                <a:solidFill>
                  <a:srgbClr val="FF0000"/>
                </a:solidFill>
              </a:rPr>
              <a:t> 1 by writing a summary of the chapter.</a:t>
            </a:r>
            <a:endParaRPr lang="en-US" sz="2800" dirty="0"/>
          </a:p>
        </p:txBody>
      </p:sp>
      <p:sp>
        <p:nvSpPr>
          <p:cNvPr id="3" name="Content Placeholder 2"/>
          <p:cNvSpPr>
            <a:spLocks noGrp="1"/>
          </p:cNvSpPr>
          <p:nvPr>
            <p:ph idx="1"/>
          </p:nvPr>
        </p:nvSpPr>
        <p:spPr>
          <a:xfrm>
            <a:off x="0" y="1219200"/>
            <a:ext cx="9144000" cy="5638800"/>
          </a:xfrm>
        </p:spPr>
        <p:txBody>
          <a:bodyPr>
            <a:normAutofit/>
          </a:bodyPr>
          <a:lstStyle/>
          <a:p>
            <a:r>
              <a:rPr lang="en-US" sz="4000" b="1" dirty="0" smtClean="0"/>
              <a:t>Summarize chapter 1 in 5-7 lines using the following terms:  </a:t>
            </a:r>
          </a:p>
          <a:p>
            <a:pPr lvl="1"/>
            <a:r>
              <a:rPr lang="en-US" sz="3600" b="1" dirty="0" err="1" smtClean="0"/>
              <a:t>Ponyboy</a:t>
            </a:r>
            <a:r>
              <a:rPr lang="en-US" sz="3600" b="1" dirty="0" smtClean="0"/>
              <a:t>, </a:t>
            </a:r>
          </a:p>
          <a:p>
            <a:pPr lvl="1"/>
            <a:r>
              <a:rPr lang="en-US" sz="3600" b="1" dirty="0" err="1" smtClean="0"/>
              <a:t>Socs</a:t>
            </a:r>
            <a:r>
              <a:rPr lang="en-US" sz="3600" b="1" dirty="0" smtClean="0"/>
              <a:t>, </a:t>
            </a:r>
          </a:p>
          <a:p>
            <a:pPr lvl="1"/>
            <a:r>
              <a:rPr lang="en-US" sz="3600" b="1" dirty="0" smtClean="0"/>
              <a:t>Greasers, </a:t>
            </a:r>
          </a:p>
          <a:p>
            <a:pPr lvl="1"/>
            <a:r>
              <a:rPr lang="en-US" sz="3600" b="1" dirty="0" smtClean="0"/>
              <a:t>fight, </a:t>
            </a:r>
          </a:p>
          <a:p>
            <a:pPr lvl="1"/>
            <a:r>
              <a:rPr lang="en-US" sz="3600" b="1" dirty="0" smtClean="0"/>
              <a:t>brothers, </a:t>
            </a:r>
          </a:p>
          <a:p>
            <a:pPr lvl="1"/>
            <a:r>
              <a:rPr lang="en-US" sz="3600" b="1" dirty="0" smtClean="0"/>
              <a:t>movies</a:t>
            </a:r>
            <a:endParaRPr lang="en-US" sz="3600" b="1" dirty="0"/>
          </a:p>
        </p:txBody>
      </p:sp>
    </p:spTree>
    <p:extLst>
      <p:ext uri="{BB962C8B-B14F-4D97-AF65-F5344CB8AC3E}">
        <p14:creationId xmlns:p14="http://schemas.microsoft.com/office/powerpoint/2010/main" val="22341363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229600" cy="1752600"/>
          </a:xfrm>
        </p:spPr>
        <p:txBody>
          <a:bodyPr>
            <a:normAutofit/>
          </a:bodyPr>
          <a:lstStyle/>
          <a:p>
            <a:endParaRPr lang="en-US" dirty="0"/>
          </a:p>
        </p:txBody>
      </p:sp>
      <p:sp>
        <p:nvSpPr>
          <p:cNvPr id="3" name="Content Placeholder 2"/>
          <p:cNvSpPr>
            <a:spLocks noGrp="1"/>
          </p:cNvSpPr>
          <p:nvPr>
            <p:ph sz="half" idx="1"/>
          </p:nvPr>
        </p:nvSpPr>
        <p:spPr>
          <a:xfrm>
            <a:off x="0" y="0"/>
            <a:ext cx="9144000" cy="6858000"/>
          </a:xfrm>
        </p:spPr>
        <p:txBody>
          <a:bodyPr numCol="1">
            <a:noAutofit/>
          </a:bodyPr>
          <a:lstStyle/>
          <a:p>
            <a:pPr marL="0" indent="0">
              <a:buNone/>
            </a:pPr>
            <a:r>
              <a:rPr lang="en-US" sz="3200" b="1" u="sng" dirty="0" smtClean="0"/>
              <a:t>Chapter 1:</a:t>
            </a:r>
          </a:p>
          <a:p>
            <a:pPr marL="514350" indent="-514350">
              <a:buAutoNum type="arabicPeriod"/>
            </a:pPr>
            <a:r>
              <a:rPr lang="en-US" sz="3200" b="1" dirty="0"/>
              <a:t>B</a:t>
            </a:r>
            <a:r>
              <a:rPr lang="en-US" sz="3200" b="1" dirty="0" smtClean="0"/>
              <a:t>awl (8)</a:t>
            </a:r>
          </a:p>
          <a:p>
            <a:pPr marL="514350" indent="-514350">
              <a:buAutoNum type="arabicPeriod"/>
            </a:pPr>
            <a:r>
              <a:rPr lang="en-US" sz="3200" b="1" dirty="0"/>
              <a:t>Q</a:t>
            </a:r>
            <a:r>
              <a:rPr lang="en-US" sz="3200" b="1" dirty="0" smtClean="0"/>
              <a:t>uivering (8)</a:t>
            </a:r>
          </a:p>
          <a:p>
            <a:pPr marL="514350" lvl="0" indent="-514350">
              <a:buFont typeface="Arial" panose="020B0604020202020204" pitchFamily="34" charset="0"/>
              <a:buAutoNum type="arabicPeriod"/>
            </a:pPr>
            <a:r>
              <a:rPr lang="en-US" sz="3200" b="1" dirty="0">
                <a:solidFill>
                  <a:prstClr val="black"/>
                </a:solidFill>
              </a:rPr>
              <a:t>U</a:t>
            </a:r>
            <a:r>
              <a:rPr lang="en-US" sz="3200" b="1" dirty="0" smtClean="0">
                <a:solidFill>
                  <a:prstClr val="black"/>
                </a:solidFill>
              </a:rPr>
              <a:t>nfathomable  (10)</a:t>
            </a:r>
          </a:p>
          <a:p>
            <a:pPr marL="514350" indent="-514350">
              <a:buAutoNum type="arabicPeriod"/>
            </a:pPr>
            <a:r>
              <a:rPr lang="en-US" sz="3200" b="1" dirty="0"/>
              <a:t>R</a:t>
            </a:r>
            <a:r>
              <a:rPr lang="en-US" sz="3200" b="1" dirty="0" smtClean="0"/>
              <a:t>arities (11)</a:t>
            </a:r>
          </a:p>
          <a:p>
            <a:pPr marL="514350" indent="-514350">
              <a:buAutoNum type="arabicPeriod"/>
            </a:pPr>
            <a:r>
              <a:rPr lang="en-US" sz="3200" b="1" dirty="0"/>
              <a:t>S</a:t>
            </a:r>
            <a:r>
              <a:rPr lang="en-US" sz="3200" b="1" dirty="0" smtClean="0"/>
              <a:t>avvy (17)</a:t>
            </a:r>
          </a:p>
          <a:p>
            <a:pPr marL="514350" indent="-514350">
              <a:buAutoNum type="arabicPeriod"/>
            </a:pPr>
            <a:endParaRPr lang="en-US" sz="2000" b="1" dirty="0" smtClean="0"/>
          </a:p>
          <a:p>
            <a:pPr marL="0" indent="0">
              <a:buNone/>
            </a:pPr>
            <a:endParaRPr lang="en-US" sz="3200" b="1" dirty="0"/>
          </a:p>
        </p:txBody>
      </p:sp>
      <p:pic>
        <p:nvPicPr>
          <p:cNvPr id="5" name="Content Placeholder 4" descr="Guest Post: The Reasons Why Babies Cry and Tips On How to ..."/>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9067800" y="3708416"/>
            <a:ext cx="76200" cy="50768"/>
          </a:xfrm>
        </p:spPr>
      </p:pic>
      <p:pic>
        <p:nvPicPr>
          <p:cNvPr id="6" name="Picture 5" descr="Guest Post: The Reasons Why Babies Cry and Tips On How to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1000776"/>
            <a:ext cx="4064000" cy="2707640"/>
          </a:xfrm>
          <a:prstGeom prst="rect">
            <a:avLst/>
          </a:prstGeom>
        </p:spPr>
      </p:pic>
    </p:spTree>
    <p:extLst>
      <p:ext uri="{BB962C8B-B14F-4D97-AF65-F5344CB8AC3E}">
        <p14:creationId xmlns:p14="http://schemas.microsoft.com/office/powerpoint/2010/main" val="402069769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229600" cy="1752600"/>
          </a:xfrm>
        </p:spPr>
        <p:txBody>
          <a:bodyPr>
            <a:normAutofit/>
          </a:bodyPr>
          <a:lstStyle/>
          <a:p>
            <a:endParaRPr lang="en-US" dirty="0"/>
          </a:p>
        </p:txBody>
      </p:sp>
      <p:sp>
        <p:nvSpPr>
          <p:cNvPr id="3" name="Content Placeholder 2"/>
          <p:cNvSpPr>
            <a:spLocks noGrp="1"/>
          </p:cNvSpPr>
          <p:nvPr>
            <p:ph sz="half" idx="1"/>
          </p:nvPr>
        </p:nvSpPr>
        <p:spPr>
          <a:xfrm>
            <a:off x="0" y="0"/>
            <a:ext cx="9144000" cy="6858000"/>
          </a:xfrm>
        </p:spPr>
        <p:txBody>
          <a:bodyPr numCol="1">
            <a:noAutofit/>
          </a:bodyPr>
          <a:lstStyle/>
          <a:p>
            <a:pPr marL="0" indent="0">
              <a:buNone/>
            </a:pPr>
            <a:r>
              <a:rPr lang="en-US" sz="3200" b="1" u="sng" dirty="0" smtClean="0"/>
              <a:t>Chapter 1:</a:t>
            </a:r>
          </a:p>
          <a:p>
            <a:pPr marL="514350" indent="-514350">
              <a:buAutoNum type="arabicPeriod"/>
            </a:pPr>
            <a:r>
              <a:rPr lang="en-US" sz="3200" b="1" dirty="0"/>
              <a:t>B</a:t>
            </a:r>
            <a:r>
              <a:rPr lang="en-US" sz="3200" b="1" dirty="0" smtClean="0"/>
              <a:t>awl (8)</a:t>
            </a:r>
          </a:p>
          <a:p>
            <a:pPr marL="514350" indent="-514350">
              <a:buAutoNum type="arabicPeriod"/>
            </a:pPr>
            <a:r>
              <a:rPr lang="en-US" sz="3200" b="1" dirty="0"/>
              <a:t>Q</a:t>
            </a:r>
            <a:r>
              <a:rPr lang="en-US" sz="3200" b="1" dirty="0" smtClean="0"/>
              <a:t>uivering (8)</a:t>
            </a:r>
          </a:p>
          <a:p>
            <a:pPr marL="514350" lvl="0" indent="-514350">
              <a:buFont typeface="Arial" panose="020B0604020202020204" pitchFamily="34" charset="0"/>
              <a:buAutoNum type="arabicPeriod"/>
            </a:pPr>
            <a:r>
              <a:rPr lang="en-US" sz="3200" b="1" dirty="0">
                <a:solidFill>
                  <a:prstClr val="black"/>
                </a:solidFill>
              </a:rPr>
              <a:t>U</a:t>
            </a:r>
            <a:r>
              <a:rPr lang="en-US" sz="3200" b="1" dirty="0" smtClean="0">
                <a:solidFill>
                  <a:prstClr val="black"/>
                </a:solidFill>
              </a:rPr>
              <a:t>nfathomable  (10)</a:t>
            </a:r>
          </a:p>
          <a:p>
            <a:pPr marL="514350" indent="-514350">
              <a:buAutoNum type="arabicPeriod"/>
            </a:pPr>
            <a:r>
              <a:rPr lang="en-US" sz="3200" b="1" dirty="0"/>
              <a:t>R</a:t>
            </a:r>
            <a:r>
              <a:rPr lang="en-US" sz="3200" b="1" dirty="0" smtClean="0"/>
              <a:t>arities (11)</a:t>
            </a:r>
          </a:p>
          <a:p>
            <a:pPr marL="514350" indent="-514350">
              <a:buAutoNum type="arabicPeriod"/>
            </a:pPr>
            <a:r>
              <a:rPr lang="en-US" sz="3200" b="1" dirty="0"/>
              <a:t>S</a:t>
            </a:r>
            <a:r>
              <a:rPr lang="en-US" sz="3200" b="1" dirty="0" smtClean="0"/>
              <a:t>avvy (17)</a:t>
            </a:r>
          </a:p>
          <a:p>
            <a:pPr marL="514350" indent="-514350">
              <a:buAutoNum type="arabicPeriod"/>
            </a:pPr>
            <a:endParaRPr lang="en-US" sz="2000" b="1" dirty="0" smtClean="0"/>
          </a:p>
          <a:p>
            <a:pPr marL="514350" indent="-514350">
              <a:buAutoNum type="arabicPeriod"/>
            </a:pPr>
            <a:endParaRPr lang="en-US" sz="2000" b="1" dirty="0" smtClean="0"/>
          </a:p>
          <a:p>
            <a:pPr marL="0" indent="0">
              <a:buNone/>
            </a:pPr>
            <a:endParaRPr lang="en-US" sz="3200" b="1" dirty="0"/>
          </a:p>
        </p:txBody>
      </p:sp>
      <p:pic>
        <p:nvPicPr>
          <p:cNvPr id="5" name="Content Placeholder 4" descr="Guest Post: The Reasons Why Babies Cry and Tips On How to ..."/>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9067800" y="3708416"/>
            <a:ext cx="76200" cy="50768"/>
          </a:xfrm>
        </p:spPr>
      </p:pic>
      <p:pic>
        <p:nvPicPr>
          <p:cNvPr id="4" name="Picture 3" descr="Archives:Lisa DiTullio, Author at Project Management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2400" y="304800"/>
            <a:ext cx="4876800" cy="5981700"/>
          </a:xfrm>
          <a:prstGeom prst="rect">
            <a:avLst/>
          </a:prstGeom>
        </p:spPr>
      </p:pic>
    </p:spTree>
    <p:extLst>
      <p:ext uri="{BB962C8B-B14F-4D97-AF65-F5344CB8AC3E}">
        <p14:creationId xmlns:p14="http://schemas.microsoft.com/office/powerpoint/2010/main" val="393640133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229600" cy="1752600"/>
          </a:xfrm>
        </p:spPr>
        <p:txBody>
          <a:bodyPr>
            <a:normAutofit/>
          </a:bodyPr>
          <a:lstStyle/>
          <a:p>
            <a:endParaRPr lang="en-US" dirty="0"/>
          </a:p>
        </p:txBody>
      </p:sp>
      <p:sp>
        <p:nvSpPr>
          <p:cNvPr id="3" name="Content Placeholder 2"/>
          <p:cNvSpPr>
            <a:spLocks noGrp="1"/>
          </p:cNvSpPr>
          <p:nvPr>
            <p:ph sz="half" idx="1"/>
          </p:nvPr>
        </p:nvSpPr>
        <p:spPr>
          <a:xfrm>
            <a:off x="0" y="0"/>
            <a:ext cx="9144000" cy="6858000"/>
          </a:xfrm>
        </p:spPr>
        <p:txBody>
          <a:bodyPr numCol="1">
            <a:noAutofit/>
          </a:bodyPr>
          <a:lstStyle/>
          <a:p>
            <a:pPr marL="0" indent="0">
              <a:buNone/>
            </a:pPr>
            <a:r>
              <a:rPr lang="en-US" sz="3200" b="1" u="sng" dirty="0" smtClean="0"/>
              <a:t>Chapter 1:</a:t>
            </a:r>
          </a:p>
          <a:p>
            <a:pPr marL="514350" indent="-514350">
              <a:buAutoNum type="arabicPeriod"/>
            </a:pPr>
            <a:r>
              <a:rPr lang="en-US" sz="3200" b="1" dirty="0"/>
              <a:t>B</a:t>
            </a:r>
            <a:r>
              <a:rPr lang="en-US" sz="3200" b="1" dirty="0" smtClean="0"/>
              <a:t>awl (8)</a:t>
            </a:r>
          </a:p>
          <a:p>
            <a:pPr marL="514350" indent="-514350">
              <a:buAutoNum type="arabicPeriod"/>
            </a:pPr>
            <a:r>
              <a:rPr lang="en-US" sz="3200" b="1" dirty="0"/>
              <a:t>Q</a:t>
            </a:r>
            <a:r>
              <a:rPr lang="en-US" sz="3200" b="1" dirty="0" smtClean="0"/>
              <a:t>uivering (8)</a:t>
            </a:r>
          </a:p>
          <a:p>
            <a:pPr marL="514350" lvl="0" indent="-514350">
              <a:buFont typeface="Arial" panose="020B0604020202020204" pitchFamily="34" charset="0"/>
              <a:buAutoNum type="arabicPeriod"/>
            </a:pPr>
            <a:r>
              <a:rPr lang="en-US" sz="3200" b="1" dirty="0">
                <a:solidFill>
                  <a:prstClr val="black"/>
                </a:solidFill>
              </a:rPr>
              <a:t>U</a:t>
            </a:r>
            <a:r>
              <a:rPr lang="en-US" sz="3200" b="1" dirty="0" smtClean="0">
                <a:solidFill>
                  <a:prstClr val="black"/>
                </a:solidFill>
              </a:rPr>
              <a:t>nfathomable  (10)</a:t>
            </a:r>
          </a:p>
          <a:p>
            <a:pPr marL="514350" indent="-514350">
              <a:buAutoNum type="arabicPeriod"/>
            </a:pPr>
            <a:r>
              <a:rPr lang="en-US" sz="3200" b="1" dirty="0"/>
              <a:t>R</a:t>
            </a:r>
            <a:r>
              <a:rPr lang="en-US" sz="3200" b="1" dirty="0" smtClean="0"/>
              <a:t>arities (11)</a:t>
            </a:r>
          </a:p>
          <a:p>
            <a:pPr marL="514350" indent="-514350">
              <a:buAutoNum type="arabicPeriod"/>
            </a:pPr>
            <a:r>
              <a:rPr lang="en-US" sz="3200" b="1" dirty="0"/>
              <a:t>S</a:t>
            </a:r>
            <a:r>
              <a:rPr lang="en-US" sz="3200" b="1" dirty="0" smtClean="0"/>
              <a:t>avvy (17)</a:t>
            </a:r>
          </a:p>
          <a:p>
            <a:pPr marL="514350" indent="-514350">
              <a:buAutoNum type="arabicPeriod"/>
            </a:pPr>
            <a:endParaRPr lang="en-US" sz="2000" b="1" dirty="0" smtClean="0"/>
          </a:p>
          <a:p>
            <a:pPr marL="514350" indent="-514350">
              <a:buAutoNum type="arabicPeriod"/>
            </a:pPr>
            <a:endParaRPr lang="en-US" sz="2000" b="1" dirty="0" smtClean="0"/>
          </a:p>
          <a:p>
            <a:pPr marL="514350" indent="-514350">
              <a:buAutoNum type="arabicPeriod"/>
            </a:pPr>
            <a:endParaRPr lang="en-US" sz="2000" b="1" dirty="0" smtClean="0"/>
          </a:p>
          <a:p>
            <a:pPr marL="514350" indent="-514350">
              <a:buAutoNum type="arabicPeriod"/>
            </a:pPr>
            <a:endParaRPr lang="en-US" sz="2000" b="1" dirty="0" smtClean="0"/>
          </a:p>
          <a:p>
            <a:pPr marL="514350" indent="-514350">
              <a:buAutoNum type="arabicPeriod"/>
            </a:pPr>
            <a:endParaRPr lang="en-US" sz="2000" b="1" dirty="0" smtClean="0"/>
          </a:p>
          <a:p>
            <a:pPr marL="0" indent="0">
              <a:buNone/>
            </a:pPr>
            <a:endParaRPr lang="en-US" sz="3200" b="1" dirty="0"/>
          </a:p>
        </p:txBody>
      </p:sp>
      <p:pic>
        <p:nvPicPr>
          <p:cNvPr id="5" name="Content Placeholder 4" descr="Guest Post: The Reasons Why Babies Cry and Tips On How to ..."/>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9067800" y="3708416"/>
            <a:ext cx="76200" cy="50768"/>
          </a:xfrm>
        </p:spPr>
      </p:pic>
      <p:pic>
        <p:nvPicPr>
          <p:cNvPr id="7" name="Picture 6" descr="Verlanglijstje van Marcelke #durfteantwoorden | 2 BE JAMME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84290" y="155411"/>
            <a:ext cx="3796699" cy="6547177"/>
          </a:xfrm>
          <a:prstGeom prst="rect">
            <a:avLst/>
          </a:prstGeom>
        </p:spPr>
      </p:pic>
    </p:spTree>
    <p:extLst>
      <p:ext uri="{BB962C8B-B14F-4D97-AF65-F5344CB8AC3E}">
        <p14:creationId xmlns:p14="http://schemas.microsoft.com/office/powerpoint/2010/main" val="347785993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229600" cy="1752600"/>
          </a:xfrm>
        </p:spPr>
        <p:txBody>
          <a:bodyPr>
            <a:normAutofit/>
          </a:bodyPr>
          <a:lstStyle/>
          <a:p>
            <a:endParaRPr lang="en-US" dirty="0"/>
          </a:p>
        </p:txBody>
      </p:sp>
      <p:sp>
        <p:nvSpPr>
          <p:cNvPr id="3" name="Content Placeholder 2"/>
          <p:cNvSpPr>
            <a:spLocks noGrp="1"/>
          </p:cNvSpPr>
          <p:nvPr>
            <p:ph sz="half" idx="1"/>
          </p:nvPr>
        </p:nvSpPr>
        <p:spPr>
          <a:xfrm>
            <a:off x="0" y="0"/>
            <a:ext cx="9144000" cy="6858000"/>
          </a:xfrm>
        </p:spPr>
        <p:txBody>
          <a:bodyPr numCol="1">
            <a:noAutofit/>
          </a:bodyPr>
          <a:lstStyle/>
          <a:p>
            <a:pPr marL="0" indent="0">
              <a:buNone/>
            </a:pPr>
            <a:r>
              <a:rPr lang="en-US" sz="3200" b="1" u="sng" dirty="0" smtClean="0"/>
              <a:t>Chapter 1:</a:t>
            </a:r>
          </a:p>
          <a:p>
            <a:pPr marL="514350" indent="-514350">
              <a:buAutoNum type="arabicPeriod"/>
            </a:pPr>
            <a:r>
              <a:rPr lang="en-US" sz="3200" b="1" dirty="0"/>
              <a:t>B</a:t>
            </a:r>
            <a:r>
              <a:rPr lang="en-US" sz="3200" b="1" dirty="0" smtClean="0"/>
              <a:t>awl (8)</a:t>
            </a:r>
          </a:p>
          <a:p>
            <a:pPr marL="514350" indent="-514350">
              <a:buAutoNum type="arabicPeriod"/>
            </a:pPr>
            <a:r>
              <a:rPr lang="en-US" sz="3200" b="1" dirty="0"/>
              <a:t>Q</a:t>
            </a:r>
            <a:r>
              <a:rPr lang="en-US" sz="3200" b="1" dirty="0" smtClean="0"/>
              <a:t>uivering (8)</a:t>
            </a:r>
          </a:p>
          <a:p>
            <a:pPr marL="514350" lvl="0" indent="-514350">
              <a:buFont typeface="Arial" panose="020B0604020202020204" pitchFamily="34" charset="0"/>
              <a:buAutoNum type="arabicPeriod"/>
            </a:pPr>
            <a:r>
              <a:rPr lang="en-US" sz="3200" b="1" dirty="0">
                <a:solidFill>
                  <a:prstClr val="black"/>
                </a:solidFill>
              </a:rPr>
              <a:t>U</a:t>
            </a:r>
            <a:r>
              <a:rPr lang="en-US" sz="3200" b="1" dirty="0" smtClean="0">
                <a:solidFill>
                  <a:prstClr val="black"/>
                </a:solidFill>
              </a:rPr>
              <a:t>nfathomable  (10)</a:t>
            </a:r>
          </a:p>
          <a:p>
            <a:pPr marL="514350" indent="-514350">
              <a:buAutoNum type="arabicPeriod"/>
            </a:pPr>
            <a:r>
              <a:rPr lang="en-US" sz="3200" b="1" dirty="0"/>
              <a:t>R</a:t>
            </a:r>
            <a:r>
              <a:rPr lang="en-US" sz="3200" b="1" dirty="0" smtClean="0"/>
              <a:t>arities (11)</a:t>
            </a:r>
          </a:p>
          <a:p>
            <a:pPr marL="514350" indent="-514350">
              <a:buAutoNum type="arabicPeriod"/>
            </a:pPr>
            <a:r>
              <a:rPr lang="en-US" sz="3200" b="1" dirty="0"/>
              <a:t>S</a:t>
            </a:r>
            <a:r>
              <a:rPr lang="en-US" sz="3200" b="1" dirty="0" smtClean="0"/>
              <a:t>avvy (17)</a:t>
            </a:r>
          </a:p>
          <a:p>
            <a:pPr marL="514350" indent="-514350">
              <a:buAutoNum type="arabicPeriod"/>
            </a:pPr>
            <a:endParaRPr lang="en-US" sz="2000" b="1" dirty="0" smtClean="0"/>
          </a:p>
          <a:p>
            <a:pPr marL="514350" indent="-514350">
              <a:buAutoNum type="arabicPeriod"/>
            </a:pPr>
            <a:endParaRPr lang="en-US" sz="2000" b="1" dirty="0" smtClean="0"/>
          </a:p>
          <a:p>
            <a:pPr marL="514350" indent="-514350">
              <a:buAutoNum type="arabicPeriod"/>
            </a:pPr>
            <a:endParaRPr lang="en-US" sz="2000" b="1" dirty="0" smtClean="0"/>
          </a:p>
          <a:p>
            <a:pPr marL="514350" indent="-514350">
              <a:buAutoNum type="arabicPeriod"/>
            </a:pPr>
            <a:endParaRPr lang="en-US" sz="2000" b="1" dirty="0" smtClean="0"/>
          </a:p>
          <a:p>
            <a:pPr marL="0" indent="0">
              <a:buNone/>
            </a:pPr>
            <a:endParaRPr lang="en-US" sz="3200" b="1" dirty="0"/>
          </a:p>
        </p:txBody>
      </p:sp>
      <p:pic>
        <p:nvPicPr>
          <p:cNvPr id="5" name="Content Placeholder 4" descr="Guest Post: The Reasons Why Babies Cry and Tips On How to ..."/>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9067800" y="3708416"/>
            <a:ext cx="76200" cy="50768"/>
          </a:xfrm>
        </p:spPr>
      </p:pic>
      <p:pic>
        <p:nvPicPr>
          <p:cNvPr id="6" name="Picture 5" descr="kotha to bolar jonyei (কথা তো বলার জন্যেই): স্বাধীনতা-দিবস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2400" y="609600"/>
            <a:ext cx="4648200" cy="5486400"/>
          </a:xfrm>
          <a:prstGeom prst="rect">
            <a:avLst/>
          </a:prstGeom>
        </p:spPr>
      </p:pic>
    </p:spTree>
    <p:extLst>
      <p:ext uri="{BB962C8B-B14F-4D97-AF65-F5344CB8AC3E}">
        <p14:creationId xmlns:p14="http://schemas.microsoft.com/office/powerpoint/2010/main" val="11413693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448800" cy="1143000"/>
          </a:xfrm>
        </p:spPr>
        <p:txBody>
          <a:bodyPr>
            <a:normAutofit/>
          </a:bodyPr>
          <a:lstStyle/>
          <a:p>
            <a:r>
              <a:rPr lang="en-US" sz="3500" dirty="0" smtClean="0"/>
              <a:t>Round Robin Pre-Reading Reflection Questions</a:t>
            </a:r>
            <a:endParaRPr lang="en-US" sz="3500" dirty="0"/>
          </a:p>
        </p:txBody>
      </p:sp>
      <p:sp>
        <p:nvSpPr>
          <p:cNvPr id="3" name="Content Placeholder 2"/>
          <p:cNvSpPr>
            <a:spLocks noGrp="1"/>
          </p:cNvSpPr>
          <p:nvPr>
            <p:ph idx="1"/>
          </p:nvPr>
        </p:nvSpPr>
        <p:spPr>
          <a:xfrm>
            <a:off x="0" y="685800"/>
            <a:ext cx="9296400" cy="6400800"/>
          </a:xfrm>
        </p:spPr>
        <p:txBody>
          <a:bodyPr>
            <a:normAutofit/>
          </a:bodyPr>
          <a:lstStyle/>
          <a:p>
            <a:pPr lvl="0">
              <a:lnSpc>
                <a:spcPct val="115000"/>
              </a:lnSpc>
              <a:spcBef>
                <a:spcPts val="0"/>
              </a:spcBef>
              <a:buFont typeface="+mj-lt"/>
              <a:buAutoNum type="arabicPeriod"/>
            </a:pPr>
            <a:r>
              <a:rPr lang="en-US" sz="2800" dirty="0">
                <a:solidFill>
                  <a:prstClr val="black"/>
                </a:solidFill>
                <a:latin typeface="Calibri" panose="020F0502020204030204" pitchFamily="34" charset="0"/>
                <a:ea typeface="Calibri" panose="020F0502020204030204" pitchFamily="34" charset="0"/>
                <a:cs typeface="Times New Roman" panose="02020603050405020304" pitchFamily="18" charset="0"/>
              </a:rPr>
              <a:t>Have you ever felt stereotyped?  Do you find yourself stereotyping others?</a:t>
            </a:r>
          </a:p>
          <a:p>
            <a:pPr lvl="0">
              <a:lnSpc>
                <a:spcPct val="115000"/>
              </a:lnSpc>
              <a:spcBef>
                <a:spcPts val="0"/>
              </a:spcBef>
              <a:buFont typeface="+mj-lt"/>
              <a:buAutoNum type="arabicPeriod"/>
            </a:pPr>
            <a:r>
              <a:rPr lang="en-US" sz="2800" dirty="0">
                <a:solidFill>
                  <a:prstClr val="black"/>
                </a:solidFill>
                <a:latin typeface="Calibri" panose="020F0502020204030204" pitchFamily="34" charset="0"/>
                <a:ea typeface="Calibri" panose="020F0502020204030204" pitchFamily="34" charset="0"/>
                <a:cs typeface="Times New Roman" panose="02020603050405020304" pitchFamily="18" charset="0"/>
              </a:rPr>
              <a:t>Is it easier to be a follower or a leader?  Explain and give examples.</a:t>
            </a:r>
          </a:p>
          <a:p>
            <a:pPr lvl="0">
              <a:lnSpc>
                <a:spcPct val="115000"/>
              </a:lnSpc>
              <a:spcBef>
                <a:spcPts val="0"/>
              </a:spcBef>
              <a:buFont typeface="+mj-lt"/>
              <a:buAutoNum type="arabicPeriod"/>
            </a:pPr>
            <a:r>
              <a:rPr lang="en-US" sz="2800" dirty="0">
                <a:solidFill>
                  <a:prstClr val="black"/>
                </a:solidFill>
                <a:latin typeface="Calibri" panose="020F0502020204030204" pitchFamily="34" charset="0"/>
                <a:ea typeface="Calibri" panose="020F0502020204030204" pitchFamily="34" charset="0"/>
                <a:cs typeface="Times New Roman" panose="02020603050405020304" pitchFamily="18" charset="0"/>
              </a:rPr>
              <a:t>If one of your friends got him/herself into serious trouble, what would you do to help him/her?  Give examples.</a:t>
            </a:r>
          </a:p>
          <a:p>
            <a:pPr lvl="0">
              <a:lnSpc>
                <a:spcPct val="115000"/>
              </a:lnSpc>
              <a:spcBef>
                <a:spcPts val="0"/>
              </a:spcBef>
              <a:spcAft>
                <a:spcPts val="1000"/>
              </a:spcAft>
              <a:buFont typeface="+mj-lt"/>
              <a:buAutoNum type="arabicPeriod"/>
            </a:pPr>
            <a:r>
              <a:rPr lang="en-US" sz="2800" dirty="0">
                <a:solidFill>
                  <a:prstClr val="black"/>
                </a:solidFill>
                <a:latin typeface="Calibri" panose="020F0502020204030204" pitchFamily="34" charset="0"/>
                <a:ea typeface="Calibri" panose="020F0502020204030204" pitchFamily="34" charset="0"/>
                <a:cs typeface="Times New Roman" panose="02020603050405020304" pitchFamily="18" charset="0"/>
              </a:rPr>
              <a:t>Do you believe we have different groups here at school?  Do you feel that these groups get along? </a:t>
            </a:r>
            <a:r>
              <a:rPr lang="en-US" sz="2800">
                <a:solidFill>
                  <a:prstClr val="black"/>
                </a:solidFill>
                <a:latin typeface="Calibri" panose="020F0502020204030204" pitchFamily="34" charset="0"/>
                <a:ea typeface="Calibri" panose="020F0502020204030204" pitchFamily="34" charset="0"/>
                <a:cs typeface="Times New Roman" panose="02020603050405020304" pitchFamily="18" charset="0"/>
              </a:rPr>
              <a:t>Explain.</a:t>
            </a:r>
            <a:endParaRPr lang="en-US" sz="28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53388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229600" cy="1752600"/>
          </a:xfrm>
        </p:spPr>
        <p:txBody>
          <a:bodyPr>
            <a:normAutofit/>
          </a:bodyPr>
          <a:lstStyle/>
          <a:p>
            <a:endParaRPr lang="en-US" dirty="0"/>
          </a:p>
        </p:txBody>
      </p:sp>
      <p:sp>
        <p:nvSpPr>
          <p:cNvPr id="3" name="Content Placeholder 2"/>
          <p:cNvSpPr>
            <a:spLocks noGrp="1"/>
          </p:cNvSpPr>
          <p:nvPr>
            <p:ph sz="half" idx="1"/>
          </p:nvPr>
        </p:nvSpPr>
        <p:spPr>
          <a:xfrm>
            <a:off x="0" y="0"/>
            <a:ext cx="9144000" cy="6858000"/>
          </a:xfrm>
        </p:spPr>
        <p:txBody>
          <a:bodyPr numCol="1">
            <a:noAutofit/>
          </a:bodyPr>
          <a:lstStyle/>
          <a:p>
            <a:pPr marL="0" indent="0">
              <a:buNone/>
            </a:pPr>
            <a:r>
              <a:rPr lang="en-US" sz="3200" b="1" u="sng" dirty="0" smtClean="0"/>
              <a:t>Chapter 1:</a:t>
            </a:r>
          </a:p>
          <a:p>
            <a:pPr marL="514350" indent="-514350">
              <a:buAutoNum type="arabicPeriod"/>
            </a:pPr>
            <a:r>
              <a:rPr lang="en-US" sz="3200" b="1" dirty="0"/>
              <a:t>B</a:t>
            </a:r>
            <a:r>
              <a:rPr lang="en-US" sz="3200" b="1" dirty="0" smtClean="0"/>
              <a:t>awl (8)</a:t>
            </a:r>
          </a:p>
          <a:p>
            <a:pPr marL="514350" indent="-514350">
              <a:buAutoNum type="arabicPeriod"/>
            </a:pPr>
            <a:r>
              <a:rPr lang="en-US" sz="3200" b="1" dirty="0"/>
              <a:t>Q</a:t>
            </a:r>
            <a:r>
              <a:rPr lang="en-US" sz="3200" b="1" dirty="0" smtClean="0"/>
              <a:t>uivering (8)</a:t>
            </a:r>
          </a:p>
          <a:p>
            <a:pPr marL="514350" lvl="0" indent="-514350">
              <a:buFont typeface="Arial" panose="020B0604020202020204" pitchFamily="34" charset="0"/>
              <a:buAutoNum type="arabicPeriod"/>
            </a:pPr>
            <a:r>
              <a:rPr lang="en-US" sz="3200" b="1" dirty="0">
                <a:solidFill>
                  <a:prstClr val="black"/>
                </a:solidFill>
              </a:rPr>
              <a:t>U</a:t>
            </a:r>
            <a:r>
              <a:rPr lang="en-US" sz="3200" b="1" dirty="0" smtClean="0">
                <a:solidFill>
                  <a:prstClr val="black"/>
                </a:solidFill>
              </a:rPr>
              <a:t>nfathomable  (10)</a:t>
            </a:r>
          </a:p>
          <a:p>
            <a:pPr marL="514350" indent="-514350">
              <a:buAutoNum type="arabicPeriod"/>
            </a:pPr>
            <a:r>
              <a:rPr lang="en-US" sz="3200" b="1" dirty="0"/>
              <a:t>R</a:t>
            </a:r>
            <a:r>
              <a:rPr lang="en-US" sz="3200" b="1" dirty="0" smtClean="0"/>
              <a:t>arities (11)</a:t>
            </a:r>
          </a:p>
          <a:p>
            <a:pPr marL="514350" indent="-514350">
              <a:buAutoNum type="arabicPeriod"/>
            </a:pPr>
            <a:r>
              <a:rPr lang="en-US" sz="3200" b="1" dirty="0"/>
              <a:t>S</a:t>
            </a:r>
            <a:r>
              <a:rPr lang="en-US" sz="3200" b="1" dirty="0" smtClean="0"/>
              <a:t>avvy (17)</a:t>
            </a:r>
          </a:p>
          <a:p>
            <a:pPr marL="514350" indent="-514350">
              <a:buAutoNum type="arabicPeriod"/>
            </a:pPr>
            <a:endParaRPr lang="en-US" sz="2000" b="1" dirty="0" smtClean="0"/>
          </a:p>
          <a:p>
            <a:pPr marL="514350" indent="-514350">
              <a:buAutoNum type="arabicPeriod"/>
            </a:pPr>
            <a:endParaRPr lang="en-US" sz="2000" b="1" dirty="0" smtClean="0"/>
          </a:p>
          <a:p>
            <a:pPr marL="514350" indent="-514350">
              <a:buAutoNum type="arabicPeriod"/>
            </a:pPr>
            <a:endParaRPr lang="en-US" sz="2000" b="1" dirty="0" smtClean="0"/>
          </a:p>
          <a:p>
            <a:pPr marL="514350" indent="-514350">
              <a:buAutoNum type="arabicPeriod"/>
            </a:pPr>
            <a:endParaRPr lang="en-US" sz="2000" b="1" dirty="0" smtClean="0"/>
          </a:p>
          <a:p>
            <a:pPr marL="514350" indent="-514350">
              <a:buAutoNum type="arabicPeriod"/>
            </a:pPr>
            <a:endParaRPr lang="en-US" sz="2000" b="1" dirty="0" smtClean="0"/>
          </a:p>
          <a:p>
            <a:pPr marL="514350" indent="-514350">
              <a:buAutoNum type="arabicPeriod"/>
            </a:pPr>
            <a:endParaRPr lang="en-US" sz="2000" b="1" dirty="0" smtClean="0"/>
          </a:p>
          <a:p>
            <a:pPr marL="0" indent="0">
              <a:buNone/>
            </a:pPr>
            <a:endParaRPr lang="en-US" sz="3200" b="1" dirty="0"/>
          </a:p>
        </p:txBody>
      </p:sp>
      <p:pic>
        <p:nvPicPr>
          <p:cNvPr id="5" name="Content Placeholder 4" descr="Guest Post: The Reasons Why Babies Cry and Tips On How to ..."/>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9067800" y="3708416"/>
            <a:ext cx="76200" cy="50768"/>
          </a:xfrm>
        </p:spPr>
      </p:pic>
      <p:pic>
        <p:nvPicPr>
          <p:cNvPr id="7" name="Picture 6" descr="50 Animal Babies Photo Compilati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3357631"/>
            <a:ext cx="3886200" cy="2928868"/>
          </a:xfrm>
          <a:prstGeom prst="rect">
            <a:avLst/>
          </a:prstGeom>
        </p:spPr>
      </p:pic>
      <p:pic>
        <p:nvPicPr>
          <p:cNvPr id="8" name="Picture 7" descr="Ingmar bladert en schrijft: februari 20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38214" y="211716"/>
            <a:ext cx="2100986" cy="2870200"/>
          </a:xfrm>
          <a:prstGeom prst="rect">
            <a:avLst/>
          </a:prstGeom>
        </p:spPr>
      </p:pic>
      <p:pic>
        <p:nvPicPr>
          <p:cNvPr id="9" name="Picture 8" descr="File:American Alligator 001.JPG - Wikimedia Commons"/>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35184" y="3200400"/>
            <a:ext cx="3308815" cy="3657600"/>
          </a:xfrm>
          <a:prstGeom prst="rect">
            <a:avLst/>
          </a:prstGeom>
        </p:spPr>
      </p:pic>
    </p:spTree>
    <p:extLst>
      <p:ext uri="{BB962C8B-B14F-4D97-AF65-F5344CB8AC3E}">
        <p14:creationId xmlns:p14="http://schemas.microsoft.com/office/powerpoint/2010/main" val="122841697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126163"/>
          </a:xfrm>
        </p:spPr>
        <p:txBody>
          <a:bodyPr/>
          <a:lstStyle/>
          <a:p>
            <a:pPr marL="0" indent="0">
              <a:buNone/>
            </a:pPr>
            <a:r>
              <a:rPr lang="en-US" b="1" dirty="0" smtClean="0"/>
              <a:t>NB Entry: Unfathomable</a:t>
            </a:r>
          </a:p>
          <a:p>
            <a:pPr marL="0" indent="0">
              <a:buNone/>
            </a:pPr>
            <a:endParaRPr lang="en-US" b="1" dirty="0"/>
          </a:p>
          <a:p>
            <a:pPr marL="0" indent="0">
              <a:buNone/>
            </a:pPr>
            <a:r>
              <a:rPr lang="en-US" b="1" dirty="0" smtClean="0"/>
              <a:t>(10 lines in 7 minutes)</a:t>
            </a:r>
          </a:p>
          <a:p>
            <a:pPr marL="0" indent="0">
              <a:buNone/>
            </a:pPr>
            <a:endParaRPr lang="en-US" dirty="0"/>
          </a:p>
          <a:p>
            <a:pPr marL="0" indent="0">
              <a:buNone/>
            </a:pPr>
            <a:r>
              <a:rPr lang="en-US" dirty="0" smtClean="0"/>
              <a:t>Unfathomable: impossible to understand. Describe things that are unfathomable to you.  You might include forces in the natural world, academic concepts, or the behavior of others.  Use the word </a:t>
            </a:r>
            <a:r>
              <a:rPr lang="en-US" dirty="0" smtClean="0">
                <a:solidFill>
                  <a:srgbClr val="FF0000"/>
                </a:solidFill>
              </a:rPr>
              <a:t>unfathomable </a:t>
            </a:r>
            <a:r>
              <a:rPr lang="en-US" dirty="0" smtClean="0"/>
              <a:t>at least three times in the entry.</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51777301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Theme: which theme does the quote below support?</a:t>
            </a:r>
            <a:endParaRPr lang="en-US" dirty="0"/>
          </a:p>
        </p:txBody>
      </p:sp>
      <p:sp>
        <p:nvSpPr>
          <p:cNvPr id="3" name="Content Placeholder 2"/>
          <p:cNvSpPr>
            <a:spLocks noGrp="1"/>
          </p:cNvSpPr>
          <p:nvPr>
            <p:ph idx="1"/>
          </p:nvPr>
        </p:nvSpPr>
        <p:spPr>
          <a:xfrm>
            <a:off x="304800" y="1828800"/>
            <a:ext cx="8229600" cy="4906963"/>
          </a:xfrm>
        </p:spPr>
        <p:txBody>
          <a:bodyPr>
            <a:normAutofit fontScale="92500" lnSpcReduction="10000"/>
          </a:bodyPr>
          <a:lstStyle/>
          <a:p>
            <a:pPr lvl="2">
              <a:lnSpc>
                <a:spcPct val="90000"/>
              </a:lnSpc>
            </a:pPr>
            <a:r>
              <a:rPr lang="en-US" altLang="en-US" sz="2800" dirty="0">
                <a:solidFill>
                  <a:prstClr val="black"/>
                </a:solidFill>
              </a:rPr>
              <a:t>Class conflict: rich v poor</a:t>
            </a:r>
          </a:p>
          <a:p>
            <a:pPr lvl="2">
              <a:lnSpc>
                <a:spcPct val="90000"/>
              </a:lnSpc>
            </a:pPr>
            <a:r>
              <a:rPr lang="en-US" altLang="en-US" sz="2800" dirty="0">
                <a:solidFill>
                  <a:prstClr val="black"/>
                </a:solidFill>
              </a:rPr>
              <a:t>Social divisions or </a:t>
            </a:r>
            <a:r>
              <a:rPr lang="en-US" altLang="en-US" sz="2800" dirty="0" smtClean="0">
                <a:solidFill>
                  <a:prstClr val="black"/>
                </a:solidFill>
              </a:rPr>
              <a:t>cliques</a:t>
            </a:r>
          </a:p>
          <a:p>
            <a:pPr lvl="2">
              <a:lnSpc>
                <a:spcPct val="90000"/>
              </a:lnSpc>
            </a:pPr>
            <a:r>
              <a:rPr lang="en-US" altLang="en-US" sz="2800" dirty="0">
                <a:solidFill>
                  <a:prstClr val="black"/>
                </a:solidFill>
              </a:rPr>
              <a:t>Appearance v reality</a:t>
            </a:r>
          </a:p>
          <a:p>
            <a:pPr lvl="2">
              <a:lnSpc>
                <a:spcPct val="90000"/>
              </a:lnSpc>
            </a:pPr>
            <a:r>
              <a:rPr lang="en-US" altLang="en-US" sz="2800" dirty="0" smtClean="0">
                <a:solidFill>
                  <a:prstClr val="black"/>
                </a:solidFill>
              </a:rPr>
              <a:t>Honor </a:t>
            </a:r>
            <a:r>
              <a:rPr lang="en-US" altLang="en-US" sz="2800" dirty="0">
                <a:solidFill>
                  <a:prstClr val="black"/>
                </a:solidFill>
              </a:rPr>
              <a:t>and loyalty</a:t>
            </a:r>
          </a:p>
          <a:p>
            <a:pPr lvl="2">
              <a:lnSpc>
                <a:spcPct val="90000"/>
              </a:lnSpc>
            </a:pPr>
            <a:r>
              <a:rPr lang="en-US" altLang="en-US" sz="2800" dirty="0">
                <a:solidFill>
                  <a:prstClr val="black"/>
                </a:solidFill>
              </a:rPr>
              <a:t>Isolation and </a:t>
            </a:r>
            <a:r>
              <a:rPr lang="en-US" altLang="en-US" sz="2800" dirty="0" smtClean="0">
                <a:solidFill>
                  <a:prstClr val="black"/>
                </a:solidFill>
              </a:rPr>
              <a:t>belonging</a:t>
            </a:r>
          </a:p>
          <a:p>
            <a:pPr lvl="2">
              <a:lnSpc>
                <a:spcPct val="90000"/>
              </a:lnSpc>
            </a:pPr>
            <a:r>
              <a:rPr lang="en-US" altLang="en-US" sz="2800" dirty="0">
                <a:solidFill>
                  <a:prstClr val="black"/>
                </a:solidFill>
              </a:rPr>
              <a:t>Loss of </a:t>
            </a:r>
            <a:r>
              <a:rPr lang="en-US" altLang="en-US" sz="2800" dirty="0" smtClean="0">
                <a:solidFill>
                  <a:prstClr val="black"/>
                </a:solidFill>
              </a:rPr>
              <a:t>innocence</a:t>
            </a:r>
            <a:endParaRPr lang="en-US" altLang="en-US" sz="2800" dirty="0">
              <a:solidFill>
                <a:prstClr val="black"/>
              </a:solidFill>
            </a:endParaRPr>
          </a:p>
          <a:p>
            <a:pPr lvl="2">
              <a:lnSpc>
                <a:spcPct val="90000"/>
              </a:lnSpc>
            </a:pPr>
            <a:r>
              <a:rPr lang="en-US" altLang="en-US" sz="2800" dirty="0">
                <a:solidFill>
                  <a:prstClr val="black"/>
                </a:solidFill>
              </a:rPr>
              <a:t>Violence begets </a:t>
            </a:r>
            <a:r>
              <a:rPr lang="en-US" altLang="en-US" sz="2800" dirty="0" smtClean="0">
                <a:solidFill>
                  <a:prstClr val="black"/>
                </a:solidFill>
              </a:rPr>
              <a:t>violence</a:t>
            </a:r>
          </a:p>
          <a:p>
            <a:pPr marL="114300" indent="0">
              <a:lnSpc>
                <a:spcPct val="90000"/>
              </a:lnSpc>
              <a:buNone/>
            </a:pPr>
            <a:endParaRPr lang="en-US" altLang="en-US" sz="3600" dirty="0" smtClean="0">
              <a:solidFill>
                <a:prstClr val="black"/>
              </a:solidFill>
            </a:endParaRPr>
          </a:p>
          <a:p>
            <a:pPr marL="114300" indent="0">
              <a:lnSpc>
                <a:spcPct val="90000"/>
              </a:lnSpc>
              <a:buNone/>
            </a:pPr>
            <a:r>
              <a:rPr lang="en-US" dirty="0" smtClean="0"/>
              <a:t>“And </a:t>
            </a:r>
            <a:r>
              <a:rPr lang="en-US" dirty="0"/>
              <a:t>nobody in our gang digs movies and books the way I do. For a while there, I thought I was the only person in the world that did. So I </a:t>
            </a:r>
            <a:r>
              <a:rPr lang="en-US" dirty="0" err="1"/>
              <a:t>loned</a:t>
            </a:r>
            <a:r>
              <a:rPr lang="en-US" dirty="0"/>
              <a:t> it. Soda tries </a:t>
            </a:r>
            <a:r>
              <a:rPr lang="en-US"/>
              <a:t>to </a:t>
            </a:r>
            <a:r>
              <a:rPr lang="en-US" smtClean="0"/>
              <a:t>understand.” </a:t>
            </a:r>
            <a:r>
              <a:rPr lang="en-US" dirty="0" smtClean="0"/>
              <a:t>(1.3)</a:t>
            </a:r>
            <a:endParaRPr lang="en-US" dirty="0"/>
          </a:p>
        </p:txBody>
      </p:sp>
    </p:spTree>
    <p:extLst>
      <p:ext uri="{BB962C8B-B14F-4D97-AF65-F5344CB8AC3E}">
        <p14:creationId xmlns:p14="http://schemas.microsoft.com/office/powerpoint/2010/main" val="11795757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Theme: which theme does the quote below support?</a:t>
            </a:r>
            <a:endParaRPr lang="en-US" dirty="0"/>
          </a:p>
        </p:txBody>
      </p:sp>
      <p:sp>
        <p:nvSpPr>
          <p:cNvPr id="3" name="Content Placeholder 2"/>
          <p:cNvSpPr>
            <a:spLocks noGrp="1"/>
          </p:cNvSpPr>
          <p:nvPr>
            <p:ph idx="1"/>
          </p:nvPr>
        </p:nvSpPr>
        <p:spPr>
          <a:xfrm>
            <a:off x="304800" y="1828800"/>
            <a:ext cx="8229600" cy="4906963"/>
          </a:xfrm>
        </p:spPr>
        <p:txBody>
          <a:bodyPr>
            <a:normAutofit fontScale="92500" lnSpcReduction="10000"/>
          </a:bodyPr>
          <a:lstStyle/>
          <a:p>
            <a:pPr lvl="2">
              <a:lnSpc>
                <a:spcPct val="90000"/>
              </a:lnSpc>
            </a:pPr>
            <a:r>
              <a:rPr lang="en-US" altLang="en-US" sz="2800" dirty="0">
                <a:solidFill>
                  <a:prstClr val="black"/>
                </a:solidFill>
              </a:rPr>
              <a:t>Class conflict: rich v poor</a:t>
            </a:r>
          </a:p>
          <a:p>
            <a:pPr lvl="2">
              <a:lnSpc>
                <a:spcPct val="90000"/>
              </a:lnSpc>
            </a:pPr>
            <a:r>
              <a:rPr lang="en-US" altLang="en-US" sz="2800" dirty="0">
                <a:solidFill>
                  <a:prstClr val="black"/>
                </a:solidFill>
              </a:rPr>
              <a:t>Social divisions or </a:t>
            </a:r>
            <a:r>
              <a:rPr lang="en-US" altLang="en-US" sz="2800" dirty="0" smtClean="0">
                <a:solidFill>
                  <a:prstClr val="black"/>
                </a:solidFill>
              </a:rPr>
              <a:t>cliques</a:t>
            </a:r>
          </a:p>
          <a:p>
            <a:pPr lvl="2">
              <a:lnSpc>
                <a:spcPct val="90000"/>
              </a:lnSpc>
            </a:pPr>
            <a:r>
              <a:rPr lang="en-US" altLang="en-US" sz="2800" dirty="0">
                <a:solidFill>
                  <a:prstClr val="black"/>
                </a:solidFill>
              </a:rPr>
              <a:t>Appearance v reality</a:t>
            </a:r>
          </a:p>
          <a:p>
            <a:pPr lvl="2">
              <a:lnSpc>
                <a:spcPct val="90000"/>
              </a:lnSpc>
            </a:pPr>
            <a:r>
              <a:rPr lang="en-US" altLang="en-US" sz="2800" dirty="0" smtClean="0">
                <a:solidFill>
                  <a:prstClr val="black"/>
                </a:solidFill>
              </a:rPr>
              <a:t>Honor </a:t>
            </a:r>
            <a:r>
              <a:rPr lang="en-US" altLang="en-US" sz="2800" dirty="0">
                <a:solidFill>
                  <a:prstClr val="black"/>
                </a:solidFill>
              </a:rPr>
              <a:t>and loyalty</a:t>
            </a:r>
          </a:p>
          <a:p>
            <a:pPr lvl="2">
              <a:lnSpc>
                <a:spcPct val="90000"/>
              </a:lnSpc>
            </a:pPr>
            <a:r>
              <a:rPr lang="en-US" altLang="en-US" sz="2800" dirty="0">
                <a:solidFill>
                  <a:prstClr val="black"/>
                </a:solidFill>
              </a:rPr>
              <a:t>Isolation and </a:t>
            </a:r>
            <a:r>
              <a:rPr lang="en-US" altLang="en-US" sz="2800" dirty="0" smtClean="0">
                <a:solidFill>
                  <a:prstClr val="black"/>
                </a:solidFill>
              </a:rPr>
              <a:t>belonging</a:t>
            </a:r>
          </a:p>
          <a:p>
            <a:pPr lvl="2">
              <a:lnSpc>
                <a:spcPct val="90000"/>
              </a:lnSpc>
            </a:pPr>
            <a:r>
              <a:rPr lang="en-US" altLang="en-US" sz="2800" dirty="0">
                <a:solidFill>
                  <a:prstClr val="black"/>
                </a:solidFill>
              </a:rPr>
              <a:t>Loss of </a:t>
            </a:r>
            <a:r>
              <a:rPr lang="en-US" altLang="en-US" sz="2800" dirty="0" smtClean="0">
                <a:solidFill>
                  <a:prstClr val="black"/>
                </a:solidFill>
              </a:rPr>
              <a:t>innocence</a:t>
            </a:r>
            <a:endParaRPr lang="en-US" altLang="en-US" sz="2800" dirty="0">
              <a:solidFill>
                <a:prstClr val="black"/>
              </a:solidFill>
            </a:endParaRPr>
          </a:p>
          <a:p>
            <a:pPr lvl="2">
              <a:lnSpc>
                <a:spcPct val="90000"/>
              </a:lnSpc>
            </a:pPr>
            <a:r>
              <a:rPr lang="en-US" altLang="en-US" sz="2800" dirty="0">
                <a:solidFill>
                  <a:prstClr val="black"/>
                </a:solidFill>
              </a:rPr>
              <a:t>Violence begets </a:t>
            </a:r>
            <a:r>
              <a:rPr lang="en-US" altLang="en-US" sz="2800" dirty="0" smtClean="0">
                <a:solidFill>
                  <a:prstClr val="black"/>
                </a:solidFill>
              </a:rPr>
              <a:t>violence</a:t>
            </a:r>
          </a:p>
          <a:p>
            <a:pPr marL="114300" indent="0">
              <a:lnSpc>
                <a:spcPct val="90000"/>
              </a:lnSpc>
              <a:buNone/>
            </a:pPr>
            <a:endParaRPr lang="en-US" altLang="en-US" sz="3600" dirty="0" smtClean="0">
              <a:solidFill>
                <a:prstClr val="black"/>
              </a:solidFill>
            </a:endParaRPr>
          </a:p>
          <a:p>
            <a:pPr marL="114300" indent="0">
              <a:lnSpc>
                <a:spcPct val="90000"/>
              </a:lnSpc>
              <a:buNone/>
            </a:pPr>
            <a:r>
              <a:rPr lang="en-US" dirty="0" smtClean="0"/>
              <a:t>“I'm </a:t>
            </a:r>
            <a:r>
              <a:rPr lang="en-US" dirty="0"/>
              <a:t>not sure how you spell it, but [</a:t>
            </a:r>
            <a:r>
              <a:rPr lang="en-US" dirty="0" err="1"/>
              <a:t>Socs</a:t>
            </a:r>
            <a:r>
              <a:rPr lang="en-US" dirty="0"/>
              <a:t>] is the abbreviation for Socials, the West-side rich kids. It's like the term greaser that's used to class all us boys on the East Side</a:t>
            </a:r>
            <a:r>
              <a:rPr lang="en-US" dirty="0" smtClean="0"/>
              <a:t>.” </a:t>
            </a:r>
            <a:r>
              <a:rPr lang="en-US" dirty="0"/>
              <a:t>(1.4</a:t>
            </a:r>
            <a:r>
              <a:rPr lang="en-US" dirty="0" smtClean="0"/>
              <a:t>)</a:t>
            </a:r>
            <a:endParaRPr lang="en-US" dirty="0"/>
          </a:p>
        </p:txBody>
      </p:sp>
    </p:spTree>
    <p:extLst>
      <p:ext uri="{BB962C8B-B14F-4D97-AF65-F5344CB8AC3E}">
        <p14:creationId xmlns:p14="http://schemas.microsoft.com/office/powerpoint/2010/main" val="274388581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Theme: which theme does the quote below support?</a:t>
            </a:r>
            <a:endParaRPr lang="en-US" dirty="0"/>
          </a:p>
        </p:txBody>
      </p:sp>
      <p:sp>
        <p:nvSpPr>
          <p:cNvPr id="3" name="Content Placeholder 2"/>
          <p:cNvSpPr>
            <a:spLocks noGrp="1"/>
          </p:cNvSpPr>
          <p:nvPr>
            <p:ph idx="1"/>
          </p:nvPr>
        </p:nvSpPr>
        <p:spPr>
          <a:xfrm>
            <a:off x="304800" y="1828800"/>
            <a:ext cx="8229600" cy="4906963"/>
          </a:xfrm>
        </p:spPr>
        <p:txBody>
          <a:bodyPr>
            <a:normAutofit fontScale="92500" lnSpcReduction="20000"/>
          </a:bodyPr>
          <a:lstStyle/>
          <a:p>
            <a:pPr lvl="2">
              <a:lnSpc>
                <a:spcPct val="90000"/>
              </a:lnSpc>
            </a:pPr>
            <a:r>
              <a:rPr lang="en-US" altLang="en-US" sz="2800" dirty="0">
                <a:solidFill>
                  <a:prstClr val="black"/>
                </a:solidFill>
              </a:rPr>
              <a:t>Class conflict: rich v poor</a:t>
            </a:r>
          </a:p>
          <a:p>
            <a:pPr lvl="2">
              <a:lnSpc>
                <a:spcPct val="90000"/>
              </a:lnSpc>
            </a:pPr>
            <a:r>
              <a:rPr lang="en-US" altLang="en-US" sz="2800" dirty="0">
                <a:solidFill>
                  <a:prstClr val="black"/>
                </a:solidFill>
              </a:rPr>
              <a:t>Social divisions or </a:t>
            </a:r>
            <a:r>
              <a:rPr lang="en-US" altLang="en-US" sz="2800" dirty="0" smtClean="0">
                <a:solidFill>
                  <a:prstClr val="black"/>
                </a:solidFill>
              </a:rPr>
              <a:t>cliques</a:t>
            </a:r>
          </a:p>
          <a:p>
            <a:pPr lvl="2">
              <a:lnSpc>
                <a:spcPct val="90000"/>
              </a:lnSpc>
            </a:pPr>
            <a:r>
              <a:rPr lang="en-US" altLang="en-US" sz="2800" dirty="0">
                <a:solidFill>
                  <a:prstClr val="black"/>
                </a:solidFill>
              </a:rPr>
              <a:t>Appearance v reality</a:t>
            </a:r>
          </a:p>
          <a:p>
            <a:pPr lvl="2">
              <a:lnSpc>
                <a:spcPct val="90000"/>
              </a:lnSpc>
            </a:pPr>
            <a:r>
              <a:rPr lang="en-US" altLang="en-US" sz="2800" dirty="0" smtClean="0">
                <a:solidFill>
                  <a:prstClr val="black"/>
                </a:solidFill>
              </a:rPr>
              <a:t>Honor </a:t>
            </a:r>
            <a:r>
              <a:rPr lang="en-US" altLang="en-US" sz="2800" dirty="0">
                <a:solidFill>
                  <a:prstClr val="black"/>
                </a:solidFill>
              </a:rPr>
              <a:t>and loyalty</a:t>
            </a:r>
          </a:p>
          <a:p>
            <a:pPr lvl="2">
              <a:lnSpc>
                <a:spcPct val="90000"/>
              </a:lnSpc>
            </a:pPr>
            <a:r>
              <a:rPr lang="en-US" altLang="en-US" sz="2800" dirty="0">
                <a:solidFill>
                  <a:prstClr val="black"/>
                </a:solidFill>
              </a:rPr>
              <a:t>Isolation and </a:t>
            </a:r>
            <a:r>
              <a:rPr lang="en-US" altLang="en-US" sz="2800" dirty="0" smtClean="0">
                <a:solidFill>
                  <a:prstClr val="black"/>
                </a:solidFill>
              </a:rPr>
              <a:t>belonging</a:t>
            </a:r>
          </a:p>
          <a:p>
            <a:pPr lvl="2">
              <a:lnSpc>
                <a:spcPct val="90000"/>
              </a:lnSpc>
            </a:pPr>
            <a:r>
              <a:rPr lang="en-US" altLang="en-US" sz="2800" dirty="0">
                <a:solidFill>
                  <a:prstClr val="black"/>
                </a:solidFill>
              </a:rPr>
              <a:t>Loss of </a:t>
            </a:r>
            <a:r>
              <a:rPr lang="en-US" altLang="en-US" sz="2800" dirty="0" smtClean="0">
                <a:solidFill>
                  <a:prstClr val="black"/>
                </a:solidFill>
              </a:rPr>
              <a:t>innocence</a:t>
            </a:r>
            <a:endParaRPr lang="en-US" altLang="en-US" sz="2800" dirty="0">
              <a:solidFill>
                <a:prstClr val="black"/>
              </a:solidFill>
            </a:endParaRPr>
          </a:p>
          <a:p>
            <a:pPr lvl="2">
              <a:lnSpc>
                <a:spcPct val="90000"/>
              </a:lnSpc>
            </a:pPr>
            <a:r>
              <a:rPr lang="en-US" altLang="en-US" sz="2800" dirty="0">
                <a:solidFill>
                  <a:prstClr val="black"/>
                </a:solidFill>
              </a:rPr>
              <a:t>Violence begets </a:t>
            </a:r>
            <a:r>
              <a:rPr lang="en-US" altLang="en-US" sz="2800" dirty="0" smtClean="0">
                <a:solidFill>
                  <a:prstClr val="black"/>
                </a:solidFill>
              </a:rPr>
              <a:t>violence</a:t>
            </a:r>
          </a:p>
          <a:p>
            <a:pPr marL="114300" indent="0">
              <a:lnSpc>
                <a:spcPct val="90000"/>
              </a:lnSpc>
              <a:buNone/>
            </a:pPr>
            <a:endParaRPr lang="en-US" altLang="en-US" sz="4000" dirty="0">
              <a:solidFill>
                <a:prstClr val="black"/>
              </a:solidFill>
            </a:endParaRPr>
          </a:p>
          <a:p>
            <a:pPr marL="114300" indent="0">
              <a:lnSpc>
                <a:spcPct val="90000"/>
              </a:lnSpc>
              <a:buNone/>
            </a:pPr>
            <a:r>
              <a:rPr lang="en-US" dirty="0" smtClean="0"/>
              <a:t>“…we </a:t>
            </a:r>
            <a:r>
              <a:rPr lang="en-US" dirty="0"/>
              <a:t>wear our hair long and dress in blue jeans and T-shirts, or leave our shirttails out and wear leather jackets and tennis shoes or boots. I'm not saying that either </a:t>
            </a:r>
            <a:r>
              <a:rPr lang="en-US" dirty="0" err="1"/>
              <a:t>Socs</a:t>
            </a:r>
            <a:r>
              <a:rPr lang="en-US" dirty="0"/>
              <a:t> or Greasers are better; that's just the way things are</a:t>
            </a:r>
            <a:r>
              <a:rPr lang="en-US" dirty="0" smtClean="0"/>
              <a:t>.”(</a:t>
            </a:r>
            <a:r>
              <a:rPr lang="en-US" dirty="0"/>
              <a:t>1.5)</a:t>
            </a:r>
            <a:endParaRPr lang="en-US" sz="3600" dirty="0"/>
          </a:p>
        </p:txBody>
      </p:sp>
    </p:spTree>
    <p:extLst>
      <p:ext uri="{BB962C8B-B14F-4D97-AF65-F5344CB8AC3E}">
        <p14:creationId xmlns:p14="http://schemas.microsoft.com/office/powerpoint/2010/main" val="324296860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Plot</a:t>
            </a:r>
            <a:endParaRPr lang="en-US" dirty="0"/>
          </a:p>
        </p:txBody>
      </p:sp>
      <p:pic>
        <p:nvPicPr>
          <p:cNvPr id="1026"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0" y="2639291"/>
            <a:ext cx="5432778"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4"/>
          <p:cNvSpPr>
            <a:spLocks noGrp="1"/>
          </p:cNvSpPr>
          <p:nvPr>
            <p:ph sz="half" idx="2"/>
          </p:nvPr>
        </p:nvSpPr>
        <p:spPr>
          <a:xfrm>
            <a:off x="5562600" y="990600"/>
            <a:ext cx="3581400" cy="5867400"/>
          </a:xfrm>
        </p:spPr>
        <p:txBody>
          <a:bodyPr>
            <a:normAutofit/>
          </a:bodyPr>
          <a:lstStyle/>
          <a:p>
            <a:pPr marL="0" lvl="0" indent="0">
              <a:buNone/>
            </a:pPr>
            <a:r>
              <a:rPr lang="en-US" sz="3200" dirty="0">
                <a:solidFill>
                  <a:srgbClr val="FF0000"/>
                </a:solidFill>
              </a:rPr>
              <a:t>Exposition: </a:t>
            </a:r>
          </a:p>
          <a:p>
            <a:pPr lvl="0"/>
            <a:r>
              <a:rPr lang="en-US" sz="3200" dirty="0">
                <a:solidFill>
                  <a:prstClr val="black"/>
                </a:solidFill>
              </a:rPr>
              <a:t>setting and characterization</a:t>
            </a:r>
          </a:p>
          <a:p>
            <a:pPr marL="0" lvl="0" indent="0">
              <a:buNone/>
            </a:pPr>
            <a:endParaRPr lang="en-US" sz="3200" dirty="0">
              <a:solidFill>
                <a:prstClr val="black"/>
              </a:solidFill>
            </a:endParaRPr>
          </a:p>
          <a:p>
            <a:pPr marL="0" lvl="0" indent="0">
              <a:buNone/>
            </a:pPr>
            <a:r>
              <a:rPr lang="en-US" sz="3200" dirty="0">
                <a:solidFill>
                  <a:srgbClr val="FF0000"/>
                </a:solidFill>
              </a:rPr>
              <a:t>Rising Action: </a:t>
            </a:r>
          </a:p>
          <a:p>
            <a:pPr lvl="0"/>
            <a:r>
              <a:rPr lang="en-US" sz="3200" dirty="0" smtClean="0">
                <a:solidFill>
                  <a:prstClr val="black"/>
                </a:solidFill>
              </a:rPr>
              <a:t>PB </a:t>
            </a:r>
            <a:r>
              <a:rPr lang="en-US" sz="3200" dirty="0">
                <a:solidFill>
                  <a:prstClr val="black"/>
                </a:solidFill>
              </a:rPr>
              <a:t>is jumped by the </a:t>
            </a:r>
            <a:r>
              <a:rPr lang="en-US" sz="3200" dirty="0" err="1">
                <a:solidFill>
                  <a:prstClr val="black"/>
                </a:solidFill>
              </a:rPr>
              <a:t>Socs</a:t>
            </a:r>
            <a:r>
              <a:rPr lang="en-US" sz="3200" dirty="0">
                <a:solidFill>
                  <a:prstClr val="black"/>
                </a:solidFill>
              </a:rPr>
              <a:t> and conflict is introduced</a:t>
            </a:r>
          </a:p>
          <a:p>
            <a:endParaRPr lang="en-US" dirty="0"/>
          </a:p>
        </p:txBody>
      </p:sp>
    </p:spTree>
    <p:extLst>
      <p:ext uri="{BB962C8B-B14F-4D97-AF65-F5344CB8AC3E}">
        <p14:creationId xmlns:p14="http://schemas.microsoft.com/office/powerpoint/2010/main" val="12637352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Think Pair Share</a:t>
            </a:r>
            <a:endParaRPr lang="en-US" dirty="0"/>
          </a:p>
        </p:txBody>
      </p:sp>
      <p:sp>
        <p:nvSpPr>
          <p:cNvPr id="3" name="Content Placeholder 2"/>
          <p:cNvSpPr>
            <a:spLocks noGrp="1"/>
          </p:cNvSpPr>
          <p:nvPr>
            <p:ph sz="half" idx="1"/>
          </p:nvPr>
        </p:nvSpPr>
        <p:spPr>
          <a:xfrm>
            <a:off x="457200" y="1600200"/>
            <a:ext cx="7391400" cy="4525963"/>
          </a:xfrm>
        </p:spPr>
        <p:txBody>
          <a:bodyPr/>
          <a:lstStyle/>
          <a:p>
            <a:r>
              <a:rPr lang="en-US" dirty="0" smtClean="0"/>
              <a:t>Some people are street savvy but not book savvy. Some people are tech savvy, meaning they are good with technology. What type of savvy are you?</a:t>
            </a:r>
            <a:endParaRPr lang="en-US" dirty="0"/>
          </a:p>
        </p:txBody>
      </p:sp>
    </p:spTree>
    <p:extLst>
      <p:ext uri="{BB962C8B-B14F-4D97-AF65-F5344CB8AC3E}">
        <p14:creationId xmlns:p14="http://schemas.microsoft.com/office/powerpoint/2010/main" val="17815386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Day 4</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6328775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752600"/>
          </a:xfrm>
        </p:spPr>
        <p:txBody>
          <a:bodyPr>
            <a:normAutofit/>
          </a:bodyPr>
          <a:lstStyle/>
          <a:p>
            <a:r>
              <a:rPr lang="en-US" dirty="0" smtClean="0"/>
              <a:t>Chapter 2</a:t>
            </a:r>
            <a:endParaRPr lang="en-US" sz="3100" dirty="0"/>
          </a:p>
        </p:txBody>
      </p:sp>
      <p:sp>
        <p:nvSpPr>
          <p:cNvPr id="3" name="Content Placeholder 2"/>
          <p:cNvSpPr>
            <a:spLocks noGrp="1"/>
          </p:cNvSpPr>
          <p:nvPr>
            <p:ph idx="1"/>
          </p:nvPr>
        </p:nvSpPr>
        <p:spPr>
          <a:xfrm>
            <a:off x="0" y="1524000"/>
            <a:ext cx="9144000" cy="5486400"/>
          </a:xfrm>
        </p:spPr>
        <p:txBody>
          <a:bodyPr>
            <a:normAutofit fontScale="92500" lnSpcReduction="20000"/>
          </a:bodyPr>
          <a:lstStyle/>
          <a:p>
            <a:pPr marL="0" indent="0">
              <a:buNone/>
            </a:pPr>
            <a:r>
              <a:rPr lang="en-US" b="1" u="sng" dirty="0"/>
              <a:t>You do:</a:t>
            </a:r>
          </a:p>
          <a:p>
            <a:r>
              <a:rPr lang="en-US" dirty="0" smtClean="0"/>
              <a:t>Read pages 19-36</a:t>
            </a:r>
            <a:endParaRPr lang="en-US" dirty="0"/>
          </a:p>
          <a:p>
            <a:r>
              <a:rPr lang="en-US" dirty="0" smtClean="0"/>
              <a:t>Summary</a:t>
            </a:r>
          </a:p>
          <a:p>
            <a:r>
              <a:rPr lang="en-US" dirty="0" smtClean="0"/>
              <a:t>Notebook entries</a:t>
            </a:r>
          </a:p>
          <a:p>
            <a:r>
              <a:rPr lang="en-US" dirty="0" smtClean="0"/>
              <a:t>Note cards with a partner</a:t>
            </a:r>
            <a:endParaRPr lang="en-US" dirty="0"/>
          </a:p>
          <a:p>
            <a:r>
              <a:rPr lang="en-US" dirty="0"/>
              <a:t>Appearance versus </a:t>
            </a:r>
            <a:r>
              <a:rPr lang="en-US" dirty="0" smtClean="0"/>
              <a:t>Reality short response</a:t>
            </a:r>
            <a:endParaRPr lang="en-US" dirty="0"/>
          </a:p>
          <a:p>
            <a:endParaRPr lang="en-US" dirty="0"/>
          </a:p>
          <a:p>
            <a:pPr marL="0" indent="0">
              <a:buNone/>
            </a:pPr>
            <a:r>
              <a:rPr lang="en-US" b="1" u="sng" dirty="0"/>
              <a:t>We do:</a:t>
            </a:r>
          </a:p>
          <a:p>
            <a:pPr marL="0" indent="0">
              <a:buNone/>
            </a:pPr>
            <a:r>
              <a:rPr lang="en-US" dirty="0"/>
              <a:t>Complete Vocabulary </a:t>
            </a:r>
            <a:r>
              <a:rPr lang="en-US" dirty="0" smtClean="0"/>
              <a:t>Chart: socials and Cherry</a:t>
            </a:r>
            <a:endParaRPr lang="en-US" dirty="0"/>
          </a:p>
          <a:p>
            <a:pPr marL="0" indent="0">
              <a:buNone/>
            </a:pPr>
            <a:r>
              <a:rPr lang="en-US" dirty="0"/>
              <a:t>P</a:t>
            </a:r>
            <a:r>
              <a:rPr lang="en-US" dirty="0" smtClean="0"/>
              <a:t>artner discussion</a:t>
            </a:r>
          </a:p>
          <a:p>
            <a:pPr marL="0" indent="0">
              <a:buNone/>
            </a:pPr>
            <a:r>
              <a:rPr lang="en-US" dirty="0" smtClean="0"/>
              <a:t>Vocabulary </a:t>
            </a:r>
            <a:r>
              <a:rPr lang="en-US" dirty="0"/>
              <a:t>reinforcement</a:t>
            </a:r>
          </a:p>
          <a:p>
            <a:pPr marL="0" indent="0">
              <a:buNone/>
            </a:pPr>
            <a:r>
              <a:rPr lang="en-US" dirty="0"/>
              <a:t>Theme discussion</a:t>
            </a:r>
          </a:p>
          <a:p>
            <a:pPr marL="0" indent="0">
              <a:buNone/>
            </a:pPr>
            <a:endParaRPr lang="en-US" dirty="0" smtClean="0"/>
          </a:p>
        </p:txBody>
      </p:sp>
    </p:spTree>
    <p:extLst>
      <p:ext uri="{BB962C8B-B14F-4D97-AF65-F5344CB8AC3E}">
        <p14:creationId xmlns:p14="http://schemas.microsoft.com/office/powerpoint/2010/main" val="135283431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55442801"/>
              </p:ext>
            </p:extLst>
          </p:nvPr>
        </p:nvGraphicFramePr>
        <p:xfrm>
          <a:off x="0" y="6926"/>
          <a:ext cx="9144000" cy="6851074"/>
        </p:xfrm>
        <a:graphic>
          <a:graphicData uri="http://schemas.openxmlformats.org/drawingml/2006/table">
            <a:tbl>
              <a:tblPr firstRow="1" bandRow="1">
                <a:tableStyleId>{5C22544A-7EE6-4342-B048-85BDC9FD1C3A}</a:tableStyleId>
              </a:tblPr>
              <a:tblGrid>
                <a:gridCol w="5378824">
                  <a:extLst>
                    <a:ext uri="{9D8B030D-6E8A-4147-A177-3AD203B41FA5}">
                      <a16:colId xmlns:a16="http://schemas.microsoft.com/office/drawing/2014/main" val="4134295751"/>
                    </a:ext>
                  </a:extLst>
                </a:gridCol>
                <a:gridCol w="3765176">
                  <a:extLst>
                    <a:ext uri="{9D8B030D-6E8A-4147-A177-3AD203B41FA5}">
                      <a16:colId xmlns:a16="http://schemas.microsoft.com/office/drawing/2014/main" val="2569866349"/>
                    </a:ext>
                  </a:extLst>
                </a:gridCol>
              </a:tblGrid>
              <a:tr h="657244">
                <a:tc>
                  <a:txBody>
                    <a:bodyPr/>
                    <a:lstStyle/>
                    <a:p>
                      <a:r>
                        <a:rPr lang="en-US" dirty="0" smtClean="0"/>
                        <a:t>WORD</a:t>
                      </a:r>
                      <a:endParaRPr lang="en-US" dirty="0"/>
                    </a:p>
                  </a:txBody>
                  <a:tcPr/>
                </a:tc>
                <a:tc>
                  <a:txBody>
                    <a:bodyPr/>
                    <a:lstStyle/>
                    <a:p>
                      <a:r>
                        <a:rPr lang="en-US" dirty="0" smtClean="0"/>
                        <a:t>SOURCE</a:t>
                      </a:r>
                      <a:endParaRPr lang="en-US" dirty="0"/>
                    </a:p>
                  </a:txBody>
                  <a:tcPr/>
                </a:tc>
                <a:extLst>
                  <a:ext uri="{0D108BD9-81ED-4DB2-BD59-A6C34878D82A}">
                    <a16:rowId xmlns:a16="http://schemas.microsoft.com/office/drawing/2014/main" val="3220078609"/>
                  </a:ext>
                </a:extLst>
              </a:tr>
              <a:tr h="1620603">
                <a:tc>
                  <a:txBody>
                    <a:bodyPr/>
                    <a:lstStyle/>
                    <a:p>
                      <a:r>
                        <a:rPr lang="en-US" dirty="0" smtClean="0"/>
                        <a:t>Roguishly (22)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“Dally grinned roguishly.”</a:t>
                      </a:r>
                    </a:p>
                  </a:txBody>
                  <a:tcPr/>
                </a:tc>
                <a:extLst>
                  <a:ext uri="{0D108BD9-81ED-4DB2-BD59-A6C34878D82A}">
                    <a16:rowId xmlns:a16="http://schemas.microsoft.com/office/drawing/2014/main" val="1767623891"/>
                  </a:ext>
                </a:extLst>
              </a:tr>
              <a:tr h="18182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Incredulous (24)</a:t>
                      </a:r>
                    </a:p>
                    <a:p>
                      <a:endParaRPr lang="en-US" dirty="0" smtClean="0"/>
                    </a:p>
                  </a:txBody>
                  <a:tcPr/>
                </a:tc>
                <a:tc>
                  <a:txBody>
                    <a:bodyPr/>
                    <a:lstStyle/>
                    <a:p>
                      <a:r>
                        <a:rPr lang="en-US" dirty="0" smtClean="0"/>
                        <a:t>“She gave him an incredulous look,</a:t>
                      </a:r>
                      <a:r>
                        <a:rPr lang="en-US" baseline="0" dirty="0" smtClean="0"/>
                        <a:t> and then she threw her Coke in his face.”</a:t>
                      </a:r>
                      <a:endParaRPr lang="en-US" dirty="0"/>
                    </a:p>
                  </a:txBody>
                  <a:tcPr/>
                </a:tc>
                <a:extLst>
                  <a:ext uri="{0D108BD9-81ED-4DB2-BD59-A6C34878D82A}">
                    <a16:rowId xmlns:a16="http://schemas.microsoft.com/office/drawing/2014/main" val="953374338"/>
                  </a:ext>
                </a:extLst>
              </a:tr>
              <a:tr h="11344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mn-lt"/>
                          <a:ea typeface="+mn-ea"/>
                          <a:cs typeface="+mn-cs"/>
                        </a:rPr>
                        <a:t>Nonchalantly (25)</a:t>
                      </a:r>
                    </a:p>
                    <a:p>
                      <a:endParaRPr lang="en-US" dirty="0" smtClean="0"/>
                    </a:p>
                  </a:txBody>
                  <a:tcPr/>
                </a:tc>
                <a:tc>
                  <a:txBody>
                    <a:bodyPr/>
                    <a:lstStyle/>
                    <a:p>
                      <a:r>
                        <a:rPr lang="en-US" dirty="0" smtClean="0"/>
                        <a:t>“Okay,” I</a:t>
                      </a:r>
                      <a:r>
                        <a:rPr lang="en-US" baseline="0" dirty="0" smtClean="0"/>
                        <a:t> said nonchalantly, “might as well.”</a:t>
                      </a:r>
                    </a:p>
                    <a:p>
                      <a:endParaRPr lang="en-US" dirty="0"/>
                    </a:p>
                  </a:txBody>
                  <a:tcPr/>
                </a:tc>
                <a:extLst>
                  <a:ext uri="{0D108BD9-81ED-4DB2-BD59-A6C34878D82A}">
                    <a16:rowId xmlns:a16="http://schemas.microsoft.com/office/drawing/2014/main" val="954200087"/>
                  </a:ext>
                </a:extLst>
              </a:tr>
              <a:tr h="16206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Defensively (26)</a:t>
                      </a:r>
                    </a:p>
                    <a:p>
                      <a:endParaRPr lang="en-US" dirty="0" smtClean="0"/>
                    </a:p>
                  </a:txBody>
                  <a:tcPr/>
                </a:tc>
                <a:tc>
                  <a:txBody>
                    <a:bodyPr/>
                    <a:lstStyle/>
                    <a:p>
                      <a:r>
                        <a:rPr lang="en-US" dirty="0" smtClean="0"/>
                        <a:t>““Dally’s okay,” Johnny</a:t>
                      </a:r>
                      <a:r>
                        <a:rPr lang="en-US" baseline="0" dirty="0" smtClean="0"/>
                        <a:t> said defensively…”</a:t>
                      </a:r>
                      <a:endParaRPr lang="en-US" dirty="0"/>
                    </a:p>
                  </a:txBody>
                  <a:tcPr/>
                </a:tc>
                <a:extLst>
                  <a:ext uri="{0D108BD9-81ED-4DB2-BD59-A6C34878D82A}">
                    <a16:rowId xmlns:a16="http://schemas.microsoft.com/office/drawing/2014/main" val="3212360377"/>
                  </a:ext>
                </a:extLst>
              </a:tr>
            </a:tbl>
          </a:graphicData>
        </a:graphic>
      </p:graphicFrame>
    </p:spTree>
    <p:extLst>
      <p:ext uri="{BB962C8B-B14F-4D97-AF65-F5344CB8AC3E}">
        <p14:creationId xmlns:p14="http://schemas.microsoft.com/office/powerpoint/2010/main" val="944973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228601" y="152400"/>
            <a:ext cx="3505200" cy="5848350"/>
          </a:xfrm>
        </p:spPr>
        <p:txBody>
          <a:bodyPr>
            <a:normAutofit fontScale="77500" lnSpcReduction="20000"/>
          </a:bodyPr>
          <a:lstStyle/>
          <a:p>
            <a:pPr marL="0" indent="0">
              <a:lnSpc>
                <a:spcPct val="115000"/>
              </a:lnSpc>
              <a:spcBef>
                <a:spcPts val="0"/>
              </a:spcBef>
              <a:spcAft>
                <a:spcPts val="750"/>
              </a:spcAft>
              <a:buNone/>
            </a:pPr>
            <a:r>
              <a:rPr lang="en-US" sz="30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ELA: Summarize the bio, thinking about how life influences art.</a:t>
            </a:r>
          </a:p>
          <a:p>
            <a:pPr marL="0" indent="0">
              <a:lnSpc>
                <a:spcPct val="115000"/>
              </a:lnSpc>
              <a:spcBef>
                <a:spcPts val="0"/>
              </a:spcBef>
              <a:spcAft>
                <a:spcPts val="750"/>
              </a:spcAft>
              <a:buNone/>
            </a:pPr>
            <a:endParaRPr lang="en-US" sz="30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r>
              <a:rPr lang="en-US" sz="3200" dirty="0"/>
              <a:t>Born in Tulsa, Oklahoma in the 1950s</a:t>
            </a:r>
          </a:p>
          <a:p>
            <a:r>
              <a:rPr lang="en-US" sz="3200" dirty="0"/>
              <a:t>Inspired by class divisions at her high school</a:t>
            </a:r>
          </a:p>
          <a:p>
            <a:r>
              <a:rPr lang="en-US" sz="3200" dirty="0"/>
              <a:t>Used initials only to cloak her gender</a:t>
            </a:r>
          </a:p>
          <a:p>
            <a:r>
              <a:rPr lang="en-US" sz="3200" dirty="0"/>
              <a:t>She began writing the book at 15</a:t>
            </a:r>
          </a:p>
          <a:p>
            <a:pPr lvl="0"/>
            <a:r>
              <a:rPr lang="en-US" sz="3200" dirty="0">
                <a:solidFill>
                  <a:prstClr val="black"/>
                </a:solidFill>
              </a:rPr>
              <a:t>Published in 1967—t</a:t>
            </a:r>
            <a:r>
              <a:rPr lang="en-US" sz="3200" dirty="0"/>
              <a:t>his is the book’s 50</a:t>
            </a:r>
            <a:r>
              <a:rPr lang="en-US" sz="3200" baseline="30000" dirty="0"/>
              <a:t>th</a:t>
            </a:r>
            <a:r>
              <a:rPr lang="en-US" sz="3200" dirty="0"/>
              <a:t> anniversary! </a:t>
            </a:r>
          </a:p>
          <a:p>
            <a:pPr marL="0" indent="0">
              <a:lnSpc>
                <a:spcPct val="115000"/>
              </a:lnSpc>
              <a:spcBef>
                <a:spcPts val="0"/>
              </a:spcBef>
              <a:spcAft>
                <a:spcPts val="750"/>
              </a:spcAft>
              <a:buNone/>
            </a:pPr>
            <a:endParaRPr lang="en-US" sz="30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0" indent="0">
              <a:lnSpc>
                <a:spcPct val="115000"/>
              </a:lnSpc>
              <a:spcBef>
                <a:spcPts val="0"/>
              </a:spcBef>
              <a:spcAft>
                <a:spcPts val="750"/>
              </a:spcAft>
              <a:buNone/>
            </a:pPr>
            <a:endParaRPr lang="en-US" sz="30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15000"/>
              </a:lnSpc>
              <a:spcBef>
                <a:spcPts val="0"/>
              </a:spcBef>
              <a:spcAft>
                <a:spcPts val="750"/>
              </a:spcAft>
              <a:buNone/>
            </a:pPr>
            <a:endParaRPr lang="en-US" sz="30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67200" y="1219200"/>
            <a:ext cx="4530378" cy="3962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9388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 calcmode="lin" valueType="num">
                                      <p:cBhvr additive="base">
                                        <p:cTn id="1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anim calcmode="lin" valueType="num">
                                      <p:cBhvr additive="base">
                                        <p:cTn id="25"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 calcmode="lin" valueType="num">
                                      <p:cBhvr additive="base">
                                        <p:cTn id="31"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31217341"/>
              </p:ext>
            </p:extLst>
          </p:nvPr>
        </p:nvGraphicFramePr>
        <p:xfrm>
          <a:off x="0" y="0"/>
          <a:ext cx="9144000" cy="6857999"/>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val="4134295751"/>
                    </a:ext>
                  </a:extLst>
                </a:gridCol>
                <a:gridCol w="1600200">
                  <a:extLst>
                    <a:ext uri="{9D8B030D-6E8A-4147-A177-3AD203B41FA5}">
                      <a16:colId xmlns:a16="http://schemas.microsoft.com/office/drawing/2014/main" val="2569866349"/>
                    </a:ext>
                  </a:extLst>
                </a:gridCol>
                <a:gridCol w="1676400">
                  <a:extLst>
                    <a:ext uri="{9D8B030D-6E8A-4147-A177-3AD203B41FA5}">
                      <a16:colId xmlns:a16="http://schemas.microsoft.com/office/drawing/2014/main" val="3843108325"/>
                    </a:ext>
                  </a:extLst>
                </a:gridCol>
                <a:gridCol w="3581400">
                  <a:extLst>
                    <a:ext uri="{9D8B030D-6E8A-4147-A177-3AD203B41FA5}">
                      <a16:colId xmlns:a16="http://schemas.microsoft.com/office/drawing/2014/main" val="846956846"/>
                    </a:ext>
                  </a:extLst>
                </a:gridCol>
              </a:tblGrid>
              <a:tr h="666089">
                <a:tc>
                  <a:txBody>
                    <a:bodyPr/>
                    <a:lstStyle/>
                    <a:p>
                      <a:r>
                        <a:rPr lang="en-US" sz="1000" dirty="0" smtClean="0"/>
                        <a:t>WORD</a:t>
                      </a:r>
                      <a:endParaRPr lang="en-US" sz="1000" dirty="0"/>
                    </a:p>
                  </a:txBody>
                  <a:tcPr marL="68580" marR="68580" marT="34290" marB="34290"/>
                </a:tc>
                <a:tc>
                  <a:txBody>
                    <a:bodyPr/>
                    <a:lstStyle/>
                    <a:p>
                      <a:r>
                        <a:rPr lang="en-US" sz="1000" dirty="0" smtClean="0"/>
                        <a:t>DEFINITION</a:t>
                      </a:r>
                      <a:endParaRPr lang="en-US" sz="1000" dirty="0"/>
                    </a:p>
                  </a:txBody>
                  <a:tcPr marL="68580" marR="68580" marT="34290" marB="34290"/>
                </a:tc>
                <a:tc>
                  <a:txBody>
                    <a:bodyPr/>
                    <a:lstStyle/>
                    <a:p>
                      <a:r>
                        <a:rPr lang="en-US" sz="1000" dirty="0" smtClean="0"/>
                        <a:t>OTHER</a:t>
                      </a:r>
                      <a:r>
                        <a:rPr lang="en-US" sz="1000" baseline="0" dirty="0" smtClean="0"/>
                        <a:t> FORMS</a:t>
                      </a:r>
                      <a:endParaRPr lang="en-US" sz="1000" dirty="0"/>
                    </a:p>
                  </a:txBody>
                  <a:tcPr marL="68580" marR="68580" marT="34290" marB="34290"/>
                </a:tc>
                <a:tc>
                  <a:txBody>
                    <a:bodyPr/>
                    <a:lstStyle/>
                    <a:p>
                      <a:r>
                        <a:rPr lang="en-US" sz="1400" dirty="0" smtClean="0"/>
                        <a:t>SYNONYM/ANTONYM</a:t>
                      </a:r>
                      <a:endParaRPr lang="en-US" sz="1400" dirty="0"/>
                    </a:p>
                  </a:txBody>
                  <a:tcPr marL="68580" marR="68580" marT="34290" marB="34290"/>
                </a:tc>
                <a:extLst>
                  <a:ext uri="{0D108BD9-81ED-4DB2-BD59-A6C34878D82A}">
                    <a16:rowId xmlns:a16="http://schemas.microsoft.com/office/drawing/2014/main" val="3220078609"/>
                  </a:ext>
                </a:extLst>
              </a:tr>
              <a:tr h="1642410">
                <a:tc>
                  <a:txBody>
                    <a:bodyPr/>
                    <a:lstStyle/>
                    <a:p>
                      <a:r>
                        <a:rPr lang="en-US" sz="1600" dirty="0" smtClean="0"/>
                        <a:t>Roguishly (22)</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mn-lt"/>
                          <a:ea typeface="+mn-ea"/>
                          <a:cs typeface="+mn-cs"/>
                        </a:rPr>
                        <a:t>Behaving dishonestly (</a:t>
                      </a:r>
                      <a:r>
                        <a:rPr kumimoji="0" lang="en-US" sz="1600" b="0" i="0" u="none" strike="noStrike" kern="1200" cap="none" spc="0" normalizeH="0" baseline="0" noProof="0" dirty="0" err="1" smtClean="0">
                          <a:ln>
                            <a:noFill/>
                          </a:ln>
                          <a:solidFill>
                            <a:prstClr val="black"/>
                          </a:solidFill>
                          <a:effectLst/>
                          <a:uLnTx/>
                          <a:uFillTx/>
                          <a:latin typeface="+mn-lt"/>
                          <a:ea typeface="+mn-ea"/>
                          <a:cs typeface="+mn-cs"/>
                        </a:rPr>
                        <a:t>adv</a:t>
                      </a:r>
                      <a:r>
                        <a:rPr kumimoji="0" lang="en-US" sz="1600" b="0" i="0" u="none" strike="noStrike" kern="1200" cap="none" spc="0" normalizeH="0" baseline="0" noProof="0" dirty="0" smtClean="0">
                          <a:ln>
                            <a:noFill/>
                          </a:ln>
                          <a:solidFill>
                            <a:prstClr val="black"/>
                          </a:solidFill>
                          <a:effectLst/>
                          <a:uLnTx/>
                          <a:uFillTx/>
                          <a:latin typeface="+mn-lt"/>
                          <a:ea typeface="+mn-ea"/>
                          <a:cs typeface="+mn-cs"/>
                        </a:rPr>
                        <a:t>)</a:t>
                      </a:r>
                    </a:p>
                    <a:p>
                      <a:endParaRPr lang="en-US" sz="1600" dirty="0"/>
                    </a:p>
                  </a:txBody>
                  <a:tcPr marL="68580" marR="68580" marT="34290" marB="34290"/>
                </a:tc>
                <a:tc>
                  <a:txBody>
                    <a:bodyPr/>
                    <a:lstStyle/>
                    <a:p>
                      <a:r>
                        <a:rPr lang="en-US" sz="1600" dirty="0" smtClean="0"/>
                        <a:t>Rogue (n),</a:t>
                      </a:r>
                    </a:p>
                    <a:p>
                      <a:r>
                        <a:rPr lang="en-US" sz="1600" dirty="0" smtClean="0"/>
                        <a:t>Rogue (adj.)</a:t>
                      </a:r>
                      <a:endParaRPr lang="en-US" sz="16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t>S=Deceitfully,</a:t>
                      </a:r>
                      <a:r>
                        <a:rPr lang="en-US" sz="1600" baseline="0" dirty="0" smtClean="0"/>
                        <a:t> mischievously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t>A=Honestly, Reliably</a:t>
                      </a:r>
                      <a:endParaRPr lang="en-US" sz="1600" dirty="0" smtClean="0"/>
                    </a:p>
                  </a:txBody>
                  <a:tcPr marL="68580" marR="68580" marT="34290" marB="34290"/>
                </a:tc>
                <a:extLst>
                  <a:ext uri="{0D108BD9-81ED-4DB2-BD59-A6C34878D82A}">
                    <a16:rowId xmlns:a16="http://schemas.microsoft.com/office/drawing/2014/main" val="1767623891"/>
                  </a:ext>
                </a:extLst>
              </a:tr>
              <a:tr h="17574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t>Incredulous (24)</a:t>
                      </a:r>
                    </a:p>
                    <a:p>
                      <a:endParaRPr lang="en-US" sz="1600" dirty="0" smtClean="0"/>
                    </a:p>
                  </a:txBody>
                  <a:tcPr marL="68580" marR="68580" marT="34290" marB="34290"/>
                </a:tc>
                <a:tc>
                  <a:txBody>
                    <a:bodyPr/>
                    <a:lstStyle/>
                    <a:p>
                      <a:r>
                        <a:rPr lang="en-US" sz="1600" dirty="0" smtClean="0"/>
                        <a:t>Unwilling or unable to believe something (</a:t>
                      </a:r>
                      <a:r>
                        <a:rPr lang="en-US" sz="1600" dirty="0" err="1" smtClean="0"/>
                        <a:t>adj</a:t>
                      </a:r>
                      <a:r>
                        <a:rPr lang="en-US" sz="1600" dirty="0" smtClean="0"/>
                        <a:t>)</a:t>
                      </a:r>
                    </a:p>
                    <a:p>
                      <a:endParaRPr lang="en-US" sz="1600" dirty="0" smtClean="0"/>
                    </a:p>
                    <a:p>
                      <a:r>
                        <a:rPr lang="en-US" sz="1600" dirty="0" smtClean="0"/>
                        <a:t>Latin</a:t>
                      </a:r>
                      <a:r>
                        <a:rPr lang="en-US" sz="1600" baseline="0" dirty="0" smtClean="0"/>
                        <a:t> root: cred (believe)</a:t>
                      </a:r>
                      <a:endParaRPr lang="en-US" sz="1600" dirty="0"/>
                    </a:p>
                  </a:txBody>
                  <a:tcPr marL="68580" marR="68580" marT="34290" marB="34290"/>
                </a:tc>
                <a:tc>
                  <a:txBody>
                    <a:bodyPr/>
                    <a:lstStyle/>
                    <a:p>
                      <a:r>
                        <a:rPr lang="en-US" sz="1600" dirty="0" smtClean="0"/>
                        <a:t>Incredulously (</a:t>
                      </a:r>
                      <a:r>
                        <a:rPr lang="en-US" sz="1600" dirty="0" err="1" smtClean="0"/>
                        <a:t>adv</a:t>
                      </a:r>
                      <a:r>
                        <a:rPr lang="en-US" sz="1600" dirty="0" smtClean="0"/>
                        <a:t>)</a:t>
                      </a:r>
                    </a:p>
                    <a:p>
                      <a:r>
                        <a:rPr lang="en-US" sz="1600" dirty="0" smtClean="0"/>
                        <a:t>Credulous</a:t>
                      </a:r>
                      <a:r>
                        <a:rPr lang="en-US" sz="1600" baseline="0" dirty="0" smtClean="0"/>
                        <a:t> (</a:t>
                      </a:r>
                      <a:r>
                        <a:rPr lang="en-US" sz="1600" baseline="0" dirty="0" err="1" smtClean="0"/>
                        <a:t>adj</a:t>
                      </a:r>
                      <a:r>
                        <a:rPr lang="en-US" sz="1600" baseline="0" dirty="0" smtClean="0"/>
                        <a:t>)</a:t>
                      </a:r>
                      <a:endParaRPr lang="en-US" sz="1600" dirty="0" smtClean="0"/>
                    </a:p>
                    <a:p>
                      <a:endParaRPr lang="en-US" sz="1600" dirty="0" smtClean="0"/>
                    </a:p>
                    <a:p>
                      <a:r>
                        <a:rPr lang="en-US" sz="1600" dirty="0" smtClean="0"/>
                        <a:t>What other words have this root?</a:t>
                      </a:r>
                      <a:endParaRPr lang="en-US" sz="16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t>S=distrustful, doubtful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t>A=trusting</a:t>
                      </a:r>
                      <a:r>
                        <a:rPr lang="en-US" sz="1600" baseline="0" smtClean="0"/>
                        <a:t>, gullible</a:t>
                      </a:r>
                      <a:endParaRPr lang="en-US" sz="1600" dirty="0" smtClean="0"/>
                    </a:p>
                  </a:txBody>
                  <a:tcPr marL="68580" marR="68580" marT="34290" marB="34290"/>
                </a:tc>
                <a:extLst>
                  <a:ext uri="{0D108BD9-81ED-4DB2-BD59-A6C34878D82A}">
                    <a16:rowId xmlns:a16="http://schemas.microsoft.com/office/drawing/2014/main" val="953374338"/>
                  </a:ext>
                </a:extLst>
              </a:tr>
              <a:tr h="11496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mn-lt"/>
                          <a:ea typeface="+mn-ea"/>
                          <a:cs typeface="+mn-cs"/>
                        </a:rPr>
                        <a:t>Nonchalantly (25)</a:t>
                      </a:r>
                    </a:p>
                    <a:p>
                      <a:endParaRPr lang="en-US" sz="1600" dirty="0" smtClean="0"/>
                    </a:p>
                  </a:txBody>
                  <a:tcPr marL="68580" marR="68580" marT="34290" marB="34290"/>
                </a:tc>
                <a:tc>
                  <a:txBody>
                    <a:bodyPr/>
                    <a:lstStyle/>
                    <a:p>
                      <a:r>
                        <a:rPr lang="en-US" sz="1600" dirty="0" smtClean="0"/>
                        <a:t>Casually, calmly (</a:t>
                      </a:r>
                      <a:r>
                        <a:rPr lang="en-US" sz="1600" dirty="0" err="1" smtClean="0"/>
                        <a:t>adv</a:t>
                      </a:r>
                      <a:r>
                        <a:rPr lang="en-US" sz="1600" dirty="0" smtClean="0"/>
                        <a:t>)</a:t>
                      </a:r>
                      <a:endParaRPr lang="en-US" sz="16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t>Nonchalant</a:t>
                      </a:r>
                      <a:r>
                        <a:rPr lang="en-US" sz="1600" baseline="0" dirty="0" smtClean="0"/>
                        <a:t> (</a:t>
                      </a:r>
                      <a:r>
                        <a:rPr lang="en-US" sz="1600" baseline="0" dirty="0" err="1" smtClean="0"/>
                        <a:t>adj</a:t>
                      </a:r>
                      <a:r>
                        <a:rPr lang="en-US" sz="1600" baseline="0" smtClean="0"/>
                        <a:t>)</a:t>
                      </a:r>
                      <a:endParaRPr lang="en-US" sz="1600" smtClean="0"/>
                    </a:p>
                    <a:p>
                      <a:endParaRPr lang="en-US" sz="16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t>S=Indifferently, Coolly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t>A=with concern, with interest</a:t>
                      </a:r>
                      <a:endParaRPr lang="en-US" sz="1600" dirty="0" smtClean="0"/>
                    </a:p>
                  </a:txBody>
                  <a:tcPr marL="68580" marR="68580" marT="34290" marB="34290"/>
                </a:tc>
                <a:extLst>
                  <a:ext uri="{0D108BD9-81ED-4DB2-BD59-A6C34878D82A}">
                    <a16:rowId xmlns:a16="http://schemas.microsoft.com/office/drawing/2014/main" val="954200087"/>
                  </a:ext>
                </a:extLst>
              </a:tr>
              <a:tr h="16424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t>Defensively (26)</a:t>
                      </a:r>
                    </a:p>
                    <a:p>
                      <a:endParaRPr lang="en-US" sz="1600" dirty="0" smtClean="0"/>
                    </a:p>
                  </a:txBody>
                  <a:tcPr marL="68580" marR="68580" marT="34290" marB="34290"/>
                </a:tc>
                <a:tc>
                  <a:txBody>
                    <a:bodyPr/>
                    <a:lstStyle/>
                    <a:p>
                      <a:r>
                        <a:rPr lang="en-US" sz="1600" dirty="0" smtClean="0"/>
                        <a:t>Behaving in a way to avoid criticism</a:t>
                      </a:r>
                      <a:r>
                        <a:rPr lang="en-US" sz="1600" baseline="0" dirty="0" smtClean="0"/>
                        <a:t> (</a:t>
                      </a:r>
                      <a:r>
                        <a:rPr lang="en-US" sz="1600" baseline="0" dirty="0" err="1" smtClean="0"/>
                        <a:t>adv</a:t>
                      </a:r>
                      <a:r>
                        <a:rPr lang="en-US" sz="1600" baseline="0" dirty="0" smtClean="0"/>
                        <a:t>)</a:t>
                      </a:r>
                      <a:endParaRPr lang="en-US" sz="1600" dirty="0"/>
                    </a:p>
                  </a:txBody>
                  <a:tcPr marL="68580" marR="68580" marT="34290" marB="34290"/>
                </a:tc>
                <a:tc>
                  <a:txBody>
                    <a:bodyPr/>
                    <a:lstStyle/>
                    <a:p>
                      <a:r>
                        <a:rPr lang="en-US" sz="1600" dirty="0" smtClean="0"/>
                        <a:t>Defensive</a:t>
                      </a:r>
                      <a:r>
                        <a:rPr lang="en-US" sz="1600" baseline="0" dirty="0" smtClean="0"/>
                        <a:t> (</a:t>
                      </a:r>
                      <a:r>
                        <a:rPr lang="en-US" sz="1600" baseline="0" dirty="0" err="1" smtClean="0"/>
                        <a:t>adj</a:t>
                      </a:r>
                      <a:r>
                        <a:rPr lang="en-US" sz="1600" baseline="0" dirty="0" smtClean="0"/>
                        <a:t>)</a:t>
                      </a:r>
                    </a:p>
                    <a:p>
                      <a:endParaRPr lang="en-US" sz="16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t>S=Protectively</a:t>
                      </a:r>
                      <a:endParaRPr lang="en-US" sz="160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t>A=Apologetically</a:t>
                      </a:r>
                      <a:endParaRPr lang="en-US" sz="1600" dirty="0" smtClean="0"/>
                    </a:p>
                  </a:txBody>
                  <a:tcPr marL="68580" marR="68580" marT="34290" marB="34290"/>
                </a:tc>
                <a:extLst>
                  <a:ext uri="{0D108BD9-81ED-4DB2-BD59-A6C34878D82A}">
                    <a16:rowId xmlns:a16="http://schemas.microsoft.com/office/drawing/2014/main" val="3212360377"/>
                  </a:ext>
                </a:extLst>
              </a:tr>
            </a:tbl>
          </a:graphicData>
        </a:graphic>
      </p:graphicFrame>
    </p:spTree>
    <p:extLst>
      <p:ext uri="{BB962C8B-B14F-4D97-AF65-F5344CB8AC3E}">
        <p14:creationId xmlns:p14="http://schemas.microsoft.com/office/powerpoint/2010/main" val="75993563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4300"/>
            <a:ext cx="9144000" cy="990600"/>
          </a:xfrm>
        </p:spPr>
        <p:txBody>
          <a:bodyPr>
            <a:normAutofit/>
          </a:bodyPr>
          <a:lstStyle/>
          <a:p>
            <a:r>
              <a:rPr lang="en-US" dirty="0" smtClean="0"/>
              <a:t>Chapter 2: Partner Discussion</a:t>
            </a:r>
            <a:endParaRPr lang="en-US" dirty="0"/>
          </a:p>
        </p:txBody>
      </p:sp>
      <p:sp>
        <p:nvSpPr>
          <p:cNvPr id="3" name="Content Placeholder 2"/>
          <p:cNvSpPr>
            <a:spLocks noGrp="1"/>
          </p:cNvSpPr>
          <p:nvPr>
            <p:ph idx="1"/>
          </p:nvPr>
        </p:nvSpPr>
        <p:spPr>
          <a:xfrm>
            <a:off x="0" y="1104900"/>
            <a:ext cx="9144000" cy="6629400"/>
          </a:xfrm>
        </p:spPr>
        <p:txBody>
          <a:bodyPr>
            <a:normAutofit/>
          </a:bodyPr>
          <a:lstStyle/>
          <a:p>
            <a:pPr marL="0" lvl="0" indent="0">
              <a:lnSpc>
                <a:spcPct val="115000"/>
              </a:lnSpc>
              <a:spcBef>
                <a:spcPts val="0"/>
              </a:spcBef>
              <a:buNone/>
            </a:pPr>
            <a:r>
              <a:rPr lang="en-US" sz="2700" u="sng" dirty="0" smtClean="0">
                <a:solidFill>
                  <a:prstClr val="black"/>
                </a:solidFill>
                <a:latin typeface="Calibri" panose="020F0502020204030204" pitchFamily="34" charset="0"/>
                <a:ea typeface="Times New Roman"/>
                <a:cs typeface="Calibri" panose="020F0502020204030204" pitchFamily="34" charset="0"/>
              </a:rPr>
              <a:t>Characterization</a:t>
            </a:r>
            <a:r>
              <a:rPr lang="en-US" sz="2700" u="sng" dirty="0">
                <a:solidFill>
                  <a:prstClr val="black"/>
                </a:solidFill>
                <a:latin typeface="Calibri" panose="020F0502020204030204" pitchFamily="34" charset="0"/>
                <a:ea typeface="Times New Roman"/>
                <a:cs typeface="Calibri" panose="020F0502020204030204" pitchFamily="34" charset="0"/>
              </a:rPr>
              <a:t>:</a:t>
            </a:r>
          </a:p>
          <a:p>
            <a:pPr marL="514350" lvl="0" indent="-514350">
              <a:lnSpc>
                <a:spcPct val="115000"/>
              </a:lnSpc>
              <a:spcBef>
                <a:spcPts val="0"/>
              </a:spcBef>
              <a:buFont typeface="+mj-lt"/>
              <a:buAutoNum type="arabicPeriod"/>
            </a:pPr>
            <a:r>
              <a:rPr lang="en-US" sz="2700" dirty="0">
                <a:solidFill>
                  <a:prstClr val="black"/>
                </a:solidFill>
                <a:latin typeface="Calibri" panose="020F0502020204030204" pitchFamily="34" charset="0"/>
                <a:ea typeface="Times New Roman"/>
                <a:cs typeface="Calibri" panose="020F0502020204030204" pitchFamily="34" charset="0"/>
              </a:rPr>
              <a:t>Three behaviors that help to earn greasers’ reputation: </a:t>
            </a:r>
          </a:p>
          <a:p>
            <a:pPr marL="0" lvl="0" indent="0">
              <a:lnSpc>
                <a:spcPct val="115000"/>
              </a:lnSpc>
              <a:spcBef>
                <a:spcPts val="0"/>
              </a:spcBef>
              <a:buNone/>
            </a:pPr>
            <a:r>
              <a:rPr lang="en-US" sz="2700" dirty="0" smtClean="0">
                <a:solidFill>
                  <a:srgbClr val="FF0000"/>
                </a:solidFill>
                <a:latin typeface="Calibri" panose="020F0502020204030204" pitchFamily="34" charset="0"/>
                <a:ea typeface="Times New Roman"/>
                <a:cs typeface="Calibri" panose="020F0502020204030204" pitchFamily="34" charset="0"/>
              </a:rPr>
              <a:t>	1. </a:t>
            </a:r>
          </a:p>
          <a:p>
            <a:pPr marL="0" lvl="0" indent="0">
              <a:lnSpc>
                <a:spcPct val="115000"/>
              </a:lnSpc>
              <a:spcBef>
                <a:spcPts val="0"/>
              </a:spcBef>
              <a:buNone/>
            </a:pPr>
            <a:r>
              <a:rPr lang="en-US" sz="2700" dirty="0">
                <a:solidFill>
                  <a:srgbClr val="FF0000"/>
                </a:solidFill>
                <a:latin typeface="Calibri" panose="020F0502020204030204" pitchFamily="34" charset="0"/>
                <a:ea typeface="Times New Roman"/>
                <a:cs typeface="Calibri" panose="020F0502020204030204" pitchFamily="34" charset="0"/>
              </a:rPr>
              <a:t>	</a:t>
            </a:r>
            <a:r>
              <a:rPr lang="en-US" sz="2700" dirty="0" smtClean="0">
                <a:solidFill>
                  <a:srgbClr val="FF0000"/>
                </a:solidFill>
                <a:latin typeface="Calibri" panose="020F0502020204030204" pitchFamily="34" charset="0"/>
                <a:ea typeface="Times New Roman"/>
                <a:cs typeface="Calibri" panose="020F0502020204030204" pitchFamily="34" charset="0"/>
              </a:rPr>
              <a:t>2</a:t>
            </a:r>
            <a:r>
              <a:rPr lang="en-US" sz="2700" dirty="0">
                <a:solidFill>
                  <a:srgbClr val="FF0000"/>
                </a:solidFill>
                <a:latin typeface="Calibri" panose="020F0502020204030204" pitchFamily="34" charset="0"/>
                <a:ea typeface="Times New Roman"/>
                <a:cs typeface="Calibri" panose="020F0502020204030204" pitchFamily="34" charset="0"/>
              </a:rPr>
              <a:t>.</a:t>
            </a:r>
          </a:p>
          <a:p>
            <a:pPr marL="800100" lvl="2" indent="0">
              <a:lnSpc>
                <a:spcPct val="115000"/>
              </a:lnSpc>
              <a:spcBef>
                <a:spcPts val="0"/>
              </a:spcBef>
              <a:buNone/>
            </a:pPr>
            <a:r>
              <a:rPr lang="en-US" sz="2700" dirty="0" smtClean="0">
                <a:solidFill>
                  <a:srgbClr val="FF0000"/>
                </a:solidFill>
                <a:latin typeface="Calibri" panose="020F0502020204030204" pitchFamily="34" charset="0"/>
                <a:ea typeface="Times New Roman"/>
                <a:cs typeface="Calibri" panose="020F0502020204030204" pitchFamily="34" charset="0"/>
              </a:rPr>
              <a:t>	3</a:t>
            </a:r>
            <a:r>
              <a:rPr lang="en-US" sz="2700" dirty="0">
                <a:solidFill>
                  <a:srgbClr val="FF0000"/>
                </a:solidFill>
                <a:latin typeface="Calibri" panose="020F0502020204030204" pitchFamily="34" charset="0"/>
                <a:ea typeface="Times New Roman"/>
                <a:cs typeface="Calibri" panose="020F0502020204030204" pitchFamily="34" charset="0"/>
              </a:rPr>
              <a:t>.</a:t>
            </a:r>
          </a:p>
          <a:p>
            <a:pPr marL="0" lvl="0" indent="0">
              <a:lnSpc>
                <a:spcPct val="115000"/>
              </a:lnSpc>
              <a:spcBef>
                <a:spcPts val="0"/>
              </a:spcBef>
              <a:buNone/>
            </a:pPr>
            <a:r>
              <a:rPr lang="en-US" sz="2700" dirty="0" smtClean="0">
                <a:solidFill>
                  <a:prstClr val="black"/>
                </a:solidFill>
                <a:latin typeface="Calibri" panose="020F0502020204030204" pitchFamily="34" charset="0"/>
                <a:ea typeface="Times New Roman"/>
                <a:cs typeface="Calibri" panose="020F0502020204030204" pitchFamily="34" charset="0"/>
              </a:rPr>
              <a:t>2. Three </a:t>
            </a:r>
            <a:r>
              <a:rPr lang="en-US" sz="2700" dirty="0">
                <a:solidFill>
                  <a:prstClr val="black"/>
                </a:solidFill>
                <a:latin typeface="Calibri" panose="020F0502020204030204" pitchFamily="34" charset="0"/>
                <a:ea typeface="Times New Roman"/>
                <a:cs typeface="Calibri" panose="020F0502020204030204" pitchFamily="34" charset="0"/>
              </a:rPr>
              <a:t>aspects of greaser moral code:</a:t>
            </a:r>
          </a:p>
          <a:p>
            <a:pPr marL="0" lvl="0" indent="0">
              <a:lnSpc>
                <a:spcPct val="115000"/>
              </a:lnSpc>
              <a:spcBef>
                <a:spcPts val="0"/>
              </a:spcBef>
              <a:buNone/>
            </a:pPr>
            <a:r>
              <a:rPr lang="en-US" sz="2700" dirty="0" smtClean="0">
                <a:solidFill>
                  <a:srgbClr val="FF0000"/>
                </a:solidFill>
                <a:latin typeface="Calibri" panose="020F0502020204030204" pitchFamily="34" charset="0"/>
                <a:ea typeface="Times New Roman"/>
                <a:cs typeface="Calibri" panose="020F0502020204030204" pitchFamily="34" charset="0"/>
              </a:rPr>
              <a:t>	1.</a:t>
            </a:r>
          </a:p>
          <a:p>
            <a:pPr marL="800100" lvl="2" indent="0">
              <a:lnSpc>
                <a:spcPct val="115000"/>
              </a:lnSpc>
              <a:spcBef>
                <a:spcPts val="0"/>
              </a:spcBef>
              <a:buNone/>
            </a:pPr>
            <a:r>
              <a:rPr lang="en-US" sz="2700" dirty="0" smtClean="0">
                <a:solidFill>
                  <a:srgbClr val="FF0000"/>
                </a:solidFill>
                <a:latin typeface="Calibri" panose="020F0502020204030204" pitchFamily="34" charset="0"/>
                <a:ea typeface="Times New Roman"/>
                <a:cs typeface="Calibri" panose="020F0502020204030204" pitchFamily="34" charset="0"/>
              </a:rPr>
              <a:t>	2.</a:t>
            </a:r>
          </a:p>
          <a:p>
            <a:pPr marL="800100" lvl="2" indent="0">
              <a:lnSpc>
                <a:spcPct val="115000"/>
              </a:lnSpc>
              <a:spcBef>
                <a:spcPts val="0"/>
              </a:spcBef>
              <a:buNone/>
            </a:pPr>
            <a:r>
              <a:rPr lang="en-US" sz="2700" dirty="0" smtClean="0">
                <a:solidFill>
                  <a:srgbClr val="FF0000"/>
                </a:solidFill>
                <a:latin typeface="Calibri" panose="020F0502020204030204" pitchFamily="34" charset="0"/>
                <a:ea typeface="Times New Roman"/>
                <a:cs typeface="Calibri" panose="020F0502020204030204" pitchFamily="34" charset="0"/>
              </a:rPr>
              <a:t>	3</a:t>
            </a:r>
            <a:r>
              <a:rPr lang="en-US" sz="2700" dirty="0">
                <a:solidFill>
                  <a:srgbClr val="FF0000"/>
                </a:solidFill>
                <a:latin typeface="Calibri" panose="020F0502020204030204" pitchFamily="34" charset="0"/>
                <a:ea typeface="Times New Roman"/>
                <a:cs typeface="Calibri" panose="020F0502020204030204" pitchFamily="34" charset="0"/>
              </a:rPr>
              <a:t>.</a:t>
            </a:r>
          </a:p>
          <a:p>
            <a:pPr marL="0" marR="0" indent="0">
              <a:lnSpc>
                <a:spcPct val="115000"/>
              </a:lnSpc>
              <a:spcBef>
                <a:spcPts val="0"/>
              </a:spcBef>
              <a:spcAft>
                <a:spcPts val="0"/>
              </a:spcAft>
              <a:buNone/>
            </a:pPr>
            <a:r>
              <a:rPr lang="en-US" sz="2700" u="sng" dirty="0" smtClean="0">
                <a:latin typeface="Calibri" panose="020F0502020204030204" pitchFamily="34" charset="0"/>
                <a:ea typeface="Times New Roman"/>
                <a:cs typeface="Calibri" panose="020F0502020204030204" pitchFamily="34" charset="0"/>
              </a:rPr>
              <a:t>Literary Device:</a:t>
            </a:r>
          </a:p>
          <a:p>
            <a:pPr marL="0" marR="0" indent="0">
              <a:lnSpc>
                <a:spcPct val="115000"/>
              </a:lnSpc>
              <a:spcBef>
                <a:spcPts val="0"/>
              </a:spcBef>
              <a:spcAft>
                <a:spcPts val="0"/>
              </a:spcAft>
              <a:buNone/>
            </a:pPr>
            <a:r>
              <a:rPr lang="en-US" sz="2700" dirty="0" smtClean="0">
                <a:latin typeface="Calibri" panose="020F0502020204030204" pitchFamily="34" charset="0"/>
                <a:ea typeface="Times New Roman"/>
                <a:cs typeface="Calibri" panose="020F0502020204030204" pitchFamily="34" charset="0"/>
              </a:rPr>
              <a:t>3. What is the role of flashback in this chapter?</a:t>
            </a:r>
          </a:p>
        </p:txBody>
      </p:sp>
    </p:spTree>
    <p:extLst>
      <p:ext uri="{BB962C8B-B14F-4D97-AF65-F5344CB8AC3E}">
        <p14:creationId xmlns:p14="http://schemas.microsoft.com/office/powerpoint/2010/main" val="292242063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4300"/>
            <a:ext cx="9144000" cy="990600"/>
          </a:xfrm>
        </p:spPr>
        <p:txBody>
          <a:bodyPr>
            <a:normAutofit/>
          </a:bodyPr>
          <a:lstStyle/>
          <a:p>
            <a:r>
              <a:rPr lang="en-US" dirty="0" smtClean="0"/>
              <a:t>Chapter 2: Partner Discussion</a:t>
            </a:r>
            <a:endParaRPr lang="en-US" dirty="0"/>
          </a:p>
        </p:txBody>
      </p:sp>
      <p:sp>
        <p:nvSpPr>
          <p:cNvPr id="3" name="Content Placeholder 2"/>
          <p:cNvSpPr>
            <a:spLocks noGrp="1"/>
          </p:cNvSpPr>
          <p:nvPr>
            <p:ph idx="1"/>
          </p:nvPr>
        </p:nvSpPr>
        <p:spPr>
          <a:xfrm>
            <a:off x="0" y="1104900"/>
            <a:ext cx="9144000" cy="6629400"/>
          </a:xfrm>
        </p:spPr>
        <p:txBody>
          <a:bodyPr>
            <a:normAutofit/>
          </a:bodyPr>
          <a:lstStyle/>
          <a:p>
            <a:pPr marL="0" lvl="0" indent="0">
              <a:lnSpc>
                <a:spcPct val="115000"/>
              </a:lnSpc>
              <a:spcBef>
                <a:spcPts val="0"/>
              </a:spcBef>
              <a:buNone/>
            </a:pPr>
            <a:r>
              <a:rPr lang="en-US" sz="2500" u="sng" dirty="0" smtClean="0">
                <a:solidFill>
                  <a:prstClr val="black"/>
                </a:solidFill>
                <a:latin typeface="Calibri" panose="020F0502020204030204" pitchFamily="34" charset="0"/>
                <a:ea typeface="Times New Roman"/>
                <a:cs typeface="Calibri" panose="020F0502020204030204" pitchFamily="34" charset="0"/>
              </a:rPr>
              <a:t>Characterization</a:t>
            </a:r>
            <a:r>
              <a:rPr lang="en-US" sz="2500" u="sng" dirty="0">
                <a:solidFill>
                  <a:prstClr val="black"/>
                </a:solidFill>
                <a:latin typeface="Calibri" panose="020F0502020204030204" pitchFamily="34" charset="0"/>
                <a:ea typeface="Times New Roman"/>
                <a:cs typeface="Calibri" panose="020F0502020204030204" pitchFamily="34" charset="0"/>
              </a:rPr>
              <a:t>:</a:t>
            </a:r>
          </a:p>
          <a:p>
            <a:pPr marL="514350" lvl="0" indent="-514350">
              <a:lnSpc>
                <a:spcPct val="115000"/>
              </a:lnSpc>
              <a:spcBef>
                <a:spcPts val="0"/>
              </a:spcBef>
              <a:buFont typeface="+mj-lt"/>
              <a:buAutoNum type="arabicPeriod"/>
            </a:pPr>
            <a:r>
              <a:rPr lang="en-US" sz="2500" dirty="0">
                <a:solidFill>
                  <a:prstClr val="black"/>
                </a:solidFill>
                <a:latin typeface="Calibri" panose="020F0502020204030204" pitchFamily="34" charset="0"/>
                <a:ea typeface="Times New Roman"/>
                <a:cs typeface="Calibri" panose="020F0502020204030204" pitchFamily="34" charset="0"/>
              </a:rPr>
              <a:t>Three behaviors that help to earn greasers’ reputation: </a:t>
            </a:r>
          </a:p>
          <a:p>
            <a:pPr marL="0" lvl="0" indent="0">
              <a:lnSpc>
                <a:spcPct val="115000"/>
              </a:lnSpc>
              <a:spcBef>
                <a:spcPts val="0"/>
              </a:spcBef>
              <a:buNone/>
            </a:pPr>
            <a:r>
              <a:rPr lang="en-US" sz="2500" dirty="0" smtClean="0">
                <a:solidFill>
                  <a:srgbClr val="FF0000"/>
                </a:solidFill>
                <a:latin typeface="Calibri" panose="020F0502020204030204" pitchFamily="34" charset="0"/>
                <a:ea typeface="Times New Roman"/>
                <a:cs typeface="Calibri" panose="020F0502020204030204" pitchFamily="34" charset="0"/>
              </a:rPr>
              <a:t>	1. Stealing, sneaking in without paying</a:t>
            </a:r>
          </a:p>
          <a:p>
            <a:pPr marL="0" lvl="0" indent="0">
              <a:lnSpc>
                <a:spcPct val="115000"/>
              </a:lnSpc>
              <a:spcBef>
                <a:spcPts val="0"/>
              </a:spcBef>
              <a:buNone/>
            </a:pPr>
            <a:r>
              <a:rPr lang="en-US" sz="2500" dirty="0">
                <a:solidFill>
                  <a:srgbClr val="FF0000"/>
                </a:solidFill>
                <a:latin typeface="Calibri" panose="020F0502020204030204" pitchFamily="34" charset="0"/>
                <a:ea typeface="Times New Roman"/>
                <a:cs typeface="Calibri" panose="020F0502020204030204" pitchFamily="34" charset="0"/>
              </a:rPr>
              <a:t>	</a:t>
            </a:r>
            <a:r>
              <a:rPr lang="en-US" sz="2500" dirty="0" smtClean="0">
                <a:solidFill>
                  <a:srgbClr val="FF0000"/>
                </a:solidFill>
                <a:latin typeface="Calibri" panose="020F0502020204030204" pitchFamily="34" charset="0"/>
                <a:ea typeface="Times New Roman"/>
                <a:cs typeface="Calibri" panose="020F0502020204030204" pitchFamily="34" charset="0"/>
              </a:rPr>
              <a:t>2. Disrespectful to girls</a:t>
            </a:r>
            <a:endParaRPr lang="en-US" sz="2500" dirty="0">
              <a:solidFill>
                <a:srgbClr val="FF0000"/>
              </a:solidFill>
              <a:latin typeface="Calibri" panose="020F0502020204030204" pitchFamily="34" charset="0"/>
              <a:ea typeface="Times New Roman"/>
              <a:cs typeface="Calibri" panose="020F0502020204030204" pitchFamily="34" charset="0"/>
            </a:endParaRPr>
          </a:p>
          <a:p>
            <a:pPr marL="800100" lvl="2" indent="0">
              <a:lnSpc>
                <a:spcPct val="115000"/>
              </a:lnSpc>
              <a:spcBef>
                <a:spcPts val="0"/>
              </a:spcBef>
              <a:buNone/>
            </a:pPr>
            <a:r>
              <a:rPr lang="en-US" sz="2500" dirty="0" smtClean="0">
                <a:solidFill>
                  <a:srgbClr val="FF0000"/>
                </a:solidFill>
                <a:latin typeface="Calibri" panose="020F0502020204030204" pitchFamily="34" charset="0"/>
                <a:ea typeface="Times New Roman"/>
                <a:cs typeface="Calibri" panose="020F0502020204030204" pitchFamily="34" charset="0"/>
              </a:rPr>
              <a:t>	3. </a:t>
            </a:r>
            <a:r>
              <a:rPr lang="en-US" sz="2500" dirty="0" err="1" smtClean="0">
                <a:solidFill>
                  <a:srgbClr val="FF0000"/>
                </a:solidFill>
                <a:latin typeface="Calibri" panose="020F0502020204030204" pitchFamily="34" charset="0"/>
                <a:ea typeface="Times New Roman"/>
                <a:cs typeface="Calibri" panose="020F0502020204030204" pitchFamily="34" charset="0"/>
              </a:rPr>
              <a:t>Fightin</a:t>
            </a:r>
            <a:endParaRPr lang="en-US" sz="2500" dirty="0">
              <a:solidFill>
                <a:srgbClr val="FF0000"/>
              </a:solidFill>
              <a:latin typeface="Calibri" panose="020F0502020204030204" pitchFamily="34" charset="0"/>
              <a:ea typeface="Times New Roman"/>
              <a:cs typeface="Calibri" panose="020F0502020204030204" pitchFamily="34" charset="0"/>
            </a:endParaRPr>
          </a:p>
          <a:p>
            <a:pPr marL="0" lvl="0" indent="0">
              <a:lnSpc>
                <a:spcPct val="115000"/>
              </a:lnSpc>
              <a:spcBef>
                <a:spcPts val="0"/>
              </a:spcBef>
              <a:buNone/>
            </a:pPr>
            <a:r>
              <a:rPr lang="en-US" sz="2500" dirty="0" smtClean="0">
                <a:solidFill>
                  <a:prstClr val="black"/>
                </a:solidFill>
                <a:latin typeface="Calibri" panose="020F0502020204030204" pitchFamily="34" charset="0"/>
                <a:ea typeface="Times New Roman"/>
                <a:cs typeface="Calibri" panose="020F0502020204030204" pitchFamily="34" charset="0"/>
              </a:rPr>
              <a:t>2. Three </a:t>
            </a:r>
            <a:r>
              <a:rPr lang="en-US" sz="2500" dirty="0">
                <a:solidFill>
                  <a:prstClr val="black"/>
                </a:solidFill>
                <a:latin typeface="Calibri" panose="020F0502020204030204" pitchFamily="34" charset="0"/>
                <a:ea typeface="Times New Roman"/>
                <a:cs typeface="Calibri" panose="020F0502020204030204" pitchFamily="34" charset="0"/>
              </a:rPr>
              <a:t>aspects of greaser moral code:</a:t>
            </a:r>
          </a:p>
          <a:p>
            <a:pPr marL="0" lvl="0" indent="0">
              <a:lnSpc>
                <a:spcPct val="115000"/>
              </a:lnSpc>
              <a:spcBef>
                <a:spcPts val="0"/>
              </a:spcBef>
              <a:buNone/>
            </a:pPr>
            <a:r>
              <a:rPr lang="en-US" sz="2500" dirty="0" smtClean="0">
                <a:solidFill>
                  <a:srgbClr val="FF0000"/>
                </a:solidFill>
                <a:latin typeface="Calibri" panose="020F0502020204030204" pitchFamily="34" charset="0"/>
                <a:ea typeface="Times New Roman"/>
                <a:cs typeface="Calibri" panose="020F0502020204030204" pitchFamily="34" charset="0"/>
              </a:rPr>
              <a:t>	1. stick up for members of the gang no matter what (26)</a:t>
            </a:r>
          </a:p>
          <a:p>
            <a:pPr marL="800100" lvl="2" indent="0">
              <a:lnSpc>
                <a:spcPct val="115000"/>
              </a:lnSpc>
              <a:spcBef>
                <a:spcPts val="0"/>
              </a:spcBef>
              <a:buNone/>
            </a:pPr>
            <a:r>
              <a:rPr lang="en-US" sz="2500" dirty="0" smtClean="0">
                <a:solidFill>
                  <a:srgbClr val="FF0000"/>
                </a:solidFill>
                <a:latin typeface="Calibri" panose="020F0502020204030204" pitchFamily="34" charset="0"/>
                <a:ea typeface="Times New Roman"/>
                <a:cs typeface="Calibri" panose="020F0502020204030204" pitchFamily="34" charset="0"/>
              </a:rPr>
              <a:t>	2</a:t>
            </a:r>
            <a:r>
              <a:rPr lang="en-US" sz="2500" dirty="0">
                <a:solidFill>
                  <a:srgbClr val="FF0000"/>
                </a:solidFill>
                <a:latin typeface="Calibri" panose="020F0502020204030204" pitchFamily="34" charset="0"/>
                <a:ea typeface="Times New Roman"/>
                <a:cs typeface="Calibri" panose="020F0502020204030204" pitchFamily="34" charset="0"/>
              </a:rPr>
              <a:t>. fight fair (</a:t>
            </a:r>
            <a:r>
              <a:rPr lang="en-US" sz="2500" dirty="0" smtClean="0">
                <a:solidFill>
                  <a:srgbClr val="FF0000"/>
                </a:solidFill>
                <a:latin typeface="Calibri" panose="020F0502020204030204" pitchFamily="34" charset="0"/>
                <a:ea typeface="Times New Roman"/>
                <a:cs typeface="Calibri" panose="020F0502020204030204" pitchFamily="34" charset="0"/>
              </a:rPr>
              <a:t>29)</a:t>
            </a:r>
            <a:endParaRPr lang="en-US" sz="2500" dirty="0">
              <a:solidFill>
                <a:srgbClr val="FF0000"/>
              </a:solidFill>
              <a:latin typeface="Calibri" panose="020F0502020204030204" pitchFamily="34" charset="0"/>
              <a:ea typeface="Times New Roman"/>
              <a:cs typeface="Calibri" panose="020F0502020204030204" pitchFamily="34" charset="0"/>
            </a:endParaRPr>
          </a:p>
          <a:p>
            <a:pPr marL="800100" lvl="2" indent="0">
              <a:lnSpc>
                <a:spcPct val="115000"/>
              </a:lnSpc>
              <a:spcBef>
                <a:spcPts val="0"/>
              </a:spcBef>
              <a:buNone/>
            </a:pPr>
            <a:r>
              <a:rPr lang="en-US" sz="2500" dirty="0" smtClean="0">
                <a:solidFill>
                  <a:srgbClr val="FF0000"/>
                </a:solidFill>
                <a:latin typeface="Calibri" panose="020F0502020204030204" pitchFamily="34" charset="0"/>
                <a:ea typeface="Times New Roman"/>
                <a:cs typeface="Calibri" panose="020F0502020204030204" pitchFamily="34" charset="0"/>
              </a:rPr>
              <a:t>	3. Don’t get caught (29)</a:t>
            </a:r>
          </a:p>
          <a:p>
            <a:pPr marL="0" marR="0" indent="0">
              <a:lnSpc>
                <a:spcPct val="115000"/>
              </a:lnSpc>
              <a:spcBef>
                <a:spcPts val="0"/>
              </a:spcBef>
              <a:spcAft>
                <a:spcPts val="0"/>
              </a:spcAft>
              <a:buNone/>
            </a:pPr>
            <a:r>
              <a:rPr lang="en-US" sz="2500" u="sng" dirty="0" smtClean="0">
                <a:latin typeface="Calibri" panose="020F0502020204030204" pitchFamily="34" charset="0"/>
                <a:ea typeface="Times New Roman"/>
                <a:cs typeface="Calibri" panose="020F0502020204030204" pitchFamily="34" charset="0"/>
              </a:rPr>
              <a:t>Literary Device:</a:t>
            </a:r>
          </a:p>
          <a:p>
            <a:pPr marL="0" marR="0" indent="0">
              <a:lnSpc>
                <a:spcPct val="115000"/>
              </a:lnSpc>
              <a:spcBef>
                <a:spcPts val="0"/>
              </a:spcBef>
              <a:spcAft>
                <a:spcPts val="0"/>
              </a:spcAft>
              <a:buNone/>
            </a:pPr>
            <a:r>
              <a:rPr lang="en-US" sz="2500" dirty="0" smtClean="0">
                <a:latin typeface="Calibri" panose="020F0502020204030204" pitchFamily="34" charset="0"/>
                <a:ea typeface="Times New Roman"/>
                <a:cs typeface="Calibri" panose="020F0502020204030204" pitchFamily="34" charset="0"/>
              </a:rPr>
              <a:t>3. What is the role of flashback in this chapter?  </a:t>
            </a:r>
            <a:r>
              <a:rPr lang="en-US" sz="2500" dirty="0" err="1" smtClean="0">
                <a:solidFill>
                  <a:srgbClr val="FF0000"/>
                </a:solidFill>
                <a:latin typeface="Calibri" panose="020F0502020204030204" pitchFamily="34" charset="0"/>
                <a:ea typeface="Times New Roman"/>
                <a:cs typeface="Calibri" panose="020F0502020204030204" pitchFamily="34" charset="0"/>
              </a:rPr>
              <a:t>Ponyboy’s</a:t>
            </a:r>
            <a:r>
              <a:rPr lang="en-US" sz="2500" dirty="0" smtClean="0">
                <a:solidFill>
                  <a:srgbClr val="FF0000"/>
                </a:solidFill>
                <a:latin typeface="Calibri" panose="020F0502020204030204" pitchFamily="34" charset="0"/>
                <a:ea typeface="Times New Roman"/>
                <a:cs typeface="Calibri" panose="020F0502020204030204" pitchFamily="34" charset="0"/>
              </a:rPr>
              <a:t> description of Johnny being jumped gives important background information about his friend and the conflict in general.</a:t>
            </a:r>
          </a:p>
        </p:txBody>
      </p:sp>
    </p:spTree>
    <p:extLst>
      <p:ext uri="{BB962C8B-B14F-4D97-AF65-F5344CB8AC3E}">
        <p14:creationId xmlns:p14="http://schemas.microsoft.com/office/powerpoint/2010/main" val="140813495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143000"/>
          </a:xfrm>
        </p:spPr>
        <p:txBody>
          <a:bodyPr/>
          <a:lstStyle/>
          <a:p>
            <a:r>
              <a:rPr lang="en-US" dirty="0" smtClean="0"/>
              <a:t>Character Chart: </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50210226"/>
              </p:ext>
            </p:extLst>
          </p:nvPr>
        </p:nvGraphicFramePr>
        <p:xfrm>
          <a:off x="0" y="933994"/>
          <a:ext cx="9144000" cy="5924006"/>
        </p:xfrm>
        <a:graphic>
          <a:graphicData uri="http://schemas.openxmlformats.org/drawingml/2006/table">
            <a:tbl>
              <a:tblPr firstRow="1" bandRow="1">
                <a:tableStyleId>{5C22544A-7EE6-4342-B048-85BDC9FD1C3A}</a:tableStyleId>
              </a:tblPr>
              <a:tblGrid>
                <a:gridCol w="1878512">
                  <a:extLst>
                    <a:ext uri="{9D8B030D-6E8A-4147-A177-3AD203B41FA5}">
                      <a16:colId xmlns:a16="http://schemas.microsoft.com/office/drawing/2014/main" val="20000"/>
                    </a:ext>
                  </a:extLst>
                </a:gridCol>
                <a:gridCol w="1095799">
                  <a:extLst>
                    <a:ext uri="{9D8B030D-6E8A-4147-A177-3AD203B41FA5}">
                      <a16:colId xmlns:a16="http://schemas.microsoft.com/office/drawing/2014/main" val="20001"/>
                    </a:ext>
                  </a:extLst>
                </a:gridCol>
                <a:gridCol w="1956784">
                  <a:extLst>
                    <a:ext uri="{9D8B030D-6E8A-4147-A177-3AD203B41FA5}">
                      <a16:colId xmlns:a16="http://schemas.microsoft.com/office/drawing/2014/main" val="20002"/>
                    </a:ext>
                  </a:extLst>
                </a:gridCol>
                <a:gridCol w="2348140">
                  <a:extLst>
                    <a:ext uri="{9D8B030D-6E8A-4147-A177-3AD203B41FA5}">
                      <a16:colId xmlns:a16="http://schemas.microsoft.com/office/drawing/2014/main" val="20003"/>
                    </a:ext>
                  </a:extLst>
                </a:gridCol>
                <a:gridCol w="1864765">
                  <a:extLst>
                    <a:ext uri="{9D8B030D-6E8A-4147-A177-3AD203B41FA5}">
                      <a16:colId xmlns:a16="http://schemas.microsoft.com/office/drawing/2014/main" val="20004"/>
                    </a:ext>
                  </a:extLst>
                </a:gridCol>
              </a:tblGrid>
              <a:tr h="1573118">
                <a:tc>
                  <a:txBody>
                    <a:bodyPr/>
                    <a:lstStyle/>
                    <a:p>
                      <a:r>
                        <a:rPr lang="en-US" sz="2400" dirty="0" smtClean="0"/>
                        <a:t>Character</a:t>
                      </a:r>
                    </a:p>
                    <a:p>
                      <a:r>
                        <a:rPr lang="en-US" sz="2400" dirty="0" smtClean="0"/>
                        <a:t>Name</a:t>
                      </a:r>
                      <a:endParaRPr lang="en-US" sz="2400" dirty="0"/>
                    </a:p>
                  </a:txBody>
                  <a:tcPr/>
                </a:tc>
                <a:tc>
                  <a:txBody>
                    <a:bodyPr/>
                    <a:lstStyle/>
                    <a:p>
                      <a:r>
                        <a:rPr lang="en-US" sz="2400" dirty="0" smtClean="0"/>
                        <a:t>Group</a:t>
                      </a:r>
                      <a:endParaRPr lang="en-US" sz="2400" dirty="0"/>
                    </a:p>
                  </a:txBody>
                  <a:tcPr/>
                </a:tc>
                <a:tc>
                  <a:txBody>
                    <a:bodyPr/>
                    <a:lstStyle/>
                    <a:p>
                      <a:r>
                        <a:rPr lang="en-US" sz="2400" dirty="0" smtClean="0"/>
                        <a:t>Background</a:t>
                      </a:r>
                      <a:endParaRPr lang="en-US" sz="2400" dirty="0"/>
                    </a:p>
                  </a:txBody>
                  <a:tcPr/>
                </a:tc>
                <a:tc>
                  <a:txBody>
                    <a:bodyPr/>
                    <a:lstStyle/>
                    <a:p>
                      <a:r>
                        <a:rPr lang="en-US" sz="2400" dirty="0" smtClean="0"/>
                        <a:t>Traits</a:t>
                      </a:r>
                      <a:endParaRPr lang="en-US" sz="2400" dirty="0"/>
                    </a:p>
                  </a:txBody>
                  <a:tcPr/>
                </a:tc>
                <a:tc>
                  <a:txBody>
                    <a:bodyPr/>
                    <a:lstStyle/>
                    <a:p>
                      <a:r>
                        <a:rPr lang="en-US" sz="2400" dirty="0" smtClean="0"/>
                        <a:t>Evidence</a:t>
                      </a:r>
                      <a:endParaRPr lang="en-US" sz="2400" dirty="0"/>
                    </a:p>
                  </a:txBody>
                  <a:tcPr/>
                </a:tc>
                <a:extLst>
                  <a:ext uri="{0D108BD9-81ED-4DB2-BD59-A6C34878D82A}">
                    <a16:rowId xmlns:a16="http://schemas.microsoft.com/office/drawing/2014/main" val="10000"/>
                  </a:ext>
                </a:extLst>
              </a:tr>
              <a:tr h="43508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mn-lt"/>
                          <a:ea typeface="+mn-ea"/>
                          <a:cs typeface="+mn-cs"/>
                        </a:rPr>
                        <a:t>Socials</a:t>
                      </a:r>
                    </a:p>
                  </a:txBody>
                  <a:tcPr/>
                </a:tc>
                <a:tc>
                  <a:txBody>
                    <a:bodyPr/>
                    <a:lstStyle/>
                    <a:p>
                      <a:endParaRPr lang="en-US" sz="2000" dirty="0"/>
                    </a:p>
                  </a:txBody>
                  <a:tcPr/>
                </a:tc>
                <a:tc>
                  <a:txBody>
                    <a:bodyPr/>
                    <a:lstStyle/>
                    <a:p>
                      <a:r>
                        <a:rPr lang="en-US" sz="2000" dirty="0" smtClean="0"/>
                        <a:t>Have money and power, and unfair advantage in life but…</a:t>
                      </a:r>
                    </a:p>
                    <a:p>
                      <a:r>
                        <a:rPr lang="en-US" sz="2000" dirty="0" smtClean="0"/>
                        <a:t> .</a:t>
                      </a:r>
                    </a:p>
                    <a:p>
                      <a:endParaRPr lang="en-US" sz="2000" dirty="0"/>
                    </a:p>
                  </a:txBody>
                  <a:tcPr/>
                </a:tc>
                <a:tc>
                  <a:txBody>
                    <a:bodyPr/>
                    <a:lstStyle/>
                    <a:p>
                      <a:r>
                        <a:rPr lang="en-US" sz="2000" dirty="0" smtClean="0"/>
                        <a:t>Unemotional</a:t>
                      </a:r>
                    </a:p>
                    <a:p>
                      <a:endParaRPr lang="en-US" sz="2000" dirty="0" smtClean="0"/>
                    </a:p>
                  </a:txBody>
                  <a:tcPr/>
                </a:tc>
                <a:tc>
                  <a:txBody>
                    <a:bodyPr/>
                    <a:lstStyle/>
                    <a:p>
                      <a:r>
                        <a:rPr lang="en-US" sz="2000" dirty="0" smtClean="0"/>
                        <a:t>“cool to the point of not feeling anything (3.38)</a:t>
                      </a:r>
                    </a:p>
                    <a:p>
                      <a:r>
                        <a:rPr lang="en-US" sz="2000" dirty="0" smtClean="0"/>
                        <a:t>“wall of aloofness</a:t>
                      </a:r>
                      <a:r>
                        <a:rPr lang="en-US" sz="2000" baseline="0" dirty="0" smtClean="0"/>
                        <a:t> (3.38)</a:t>
                      </a:r>
                      <a:endParaRPr lang="en-US" sz="2000" dirty="0"/>
                    </a:p>
                  </a:txBody>
                  <a:tcPr/>
                </a:tc>
                <a:extLst>
                  <a:ext uri="{0D108BD9-81ED-4DB2-BD59-A6C34878D82A}">
                    <a16:rowId xmlns:a16="http://schemas.microsoft.com/office/drawing/2014/main" val="2051339666"/>
                  </a:ext>
                </a:extLst>
              </a:tr>
            </a:tbl>
          </a:graphicData>
        </a:graphic>
      </p:graphicFrame>
    </p:spTree>
    <p:extLst>
      <p:ext uri="{BB962C8B-B14F-4D97-AF65-F5344CB8AC3E}">
        <p14:creationId xmlns:p14="http://schemas.microsoft.com/office/powerpoint/2010/main" val="290903819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143000"/>
          </a:xfrm>
        </p:spPr>
        <p:txBody>
          <a:bodyPr/>
          <a:lstStyle/>
          <a:p>
            <a:r>
              <a:rPr lang="en-US" dirty="0" smtClean="0"/>
              <a:t>Character Chart: </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buNone/>
            </a:pPr>
            <a:endParaRPr lang="en-US" dirty="0"/>
          </a:p>
        </p:txBody>
      </p:sp>
      <p:graphicFrame>
        <p:nvGraphicFramePr>
          <p:cNvPr id="4" name="Table 3"/>
          <p:cNvGraphicFramePr>
            <a:graphicFrameLocks noGrp="1"/>
          </p:cNvGraphicFramePr>
          <p:nvPr>
            <p:extLst/>
          </p:nvPr>
        </p:nvGraphicFramePr>
        <p:xfrm>
          <a:off x="17417" y="609600"/>
          <a:ext cx="9126584" cy="6400800"/>
        </p:xfrm>
        <a:graphic>
          <a:graphicData uri="http://schemas.openxmlformats.org/drawingml/2006/table">
            <a:tbl>
              <a:tblPr firstRow="1" bandRow="1">
                <a:tableStyleId>{5C22544A-7EE6-4342-B048-85BDC9FD1C3A}</a:tableStyleId>
              </a:tblPr>
              <a:tblGrid>
                <a:gridCol w="1519268">
                  <a:extLst>
                    <a:ext uri="{9D8B030D-6E8A-4147-A177-3AD203B41FA5}">
                      <a16:colId xmlns:a16="http://schemas.microsoft.com/office/drawing/2014/main" val="20000"/>
                    </a:ext>
                  </a:extLst>
                </a:gridCol>
                <a:gridCol w="1449378">
                  <a:extLst>
                    <a:ext uri="{9D8B030D-6E8A-4147-A177-3AD203B41FA5}">
                      <a16:colId xmlns:a16="http://schemas.microsoft.com/office/drawing/2014/main" val="20001"/>
                    </a:ext>
                  </a:extLst>
                </a:gridCol>
                <a:gridCol w="1624285">
                  <a:extLst>
                    <a:ext uri="{9D8B030D-6E8A-4147-A177-3AD203B41FA5}">
                      <a16:colId xmlns:a16="http://schemas.microsoft.com/office/drawing/2014/main" val="20002"/>
                    </a:ext>
                  </a:extLst>
                </a:gridCol>
                <a:gridCol w="2382089">
                  <a:extLst>
                    <a:ext uri="{9D8B030D-6E8A-4147-A177-3AD203B41FA5}">
                      <a16:colId xmlns:a16="http://schemas.microsoft.com/office/drawing/2014/main" val="20003"/>
                    </a:ext>
                  </a:extLst>
                </a:gridCol>
                <a:gridCol w="2151564">
                  <a:extLst>
                    <a:ext uri="{9D8B030D-6E8A-4147-A177-3AD203B41FA5}">
                      <a16:colId xmlns:a16="http://schemas.microsoft.com/office/drawing/2014/main" val="20004"/>
                    </a:ext>
                  </a:extLst>
                </a:gridCol>
              </a:tblGrid>
              <a:tr h="1460763">
                <a:tc>
                  <a:txBody>
                    <a:bodyPr/>
                    <a:lstStyle/>
                    <a:p>
                      <a:r>
                        <a:rPr lang="en-US" sz="2400" dirty="0" smtClean="0"/>
                        <a:t>Character</a:t>
                      </a:r>
                    </a:p>
                    <a:p>
                      <a:r>
                        <a:rPr lang="en-US" sz="2400" dirty="0" smtClean="0"/>
                        <a:t>Name</a:t>
                      </a:r>
                      <a:endParaRPr lang="en-US" sz="2400" dirty="0"/>
                    </a:p>
                  </a:txBody>
                  <a:tcPr/>
                </a:tc>
                <a:tc>
                  <a:txBody>
                    <a:bodyPr/>
                    <a:lstStyle/>
                    <a:p>
                      <a:r>
                        <a:rPr lang="en-US" sz="2400" dirty="0" smtClean="0"/>
                        <a:t>Group</a:t>
                      </a:r>
                      <a:endParaRPr lang="en-US" sz="2400" dirty="0"/>
                    </a:p>
                  </a:txBody>
                  <a:tcPr/>
                </a:tc>
                <a:tc>
                  <a:txBody>
                    <a:bodyPr/>
                    <a:lstStyle/>
                    <a:p>
                      <a:r>
                        <a:rPr lang="en-US" sz="2400" dirty="0" smtClean="0"/>
                        <a:t>Background</a:t>
                      </a:r>
                      <a:endParaRPr lang="en-US" sz="2400" dirty="0"/>
                    </a:p>
                  </a:txBody>
                  <a:tcPr/>
                </a:tc>
                <a:tc>
                  <a:txBody>
                    <a:bodyPr/>
                    <a:lstStyle/>
                    <a:p>
                      <a:r>
                        <a:rPr lang="en-US" sz="2400" dirty="0" smtClean="0"/>
                        <a:t>Traits</a:t>
                      </a:r>
                      <a:endParaRPr lang="en-US" sz="2400" dirty="0"/>
                    </a:p>
                  </a:txBody>
                  <a:tcPr/>
                </a:tc>
                <a:tc>
                  <a:txBody>
                    <a:bodyPr/>
                    <a:lstStyle/>
                    <a:p>
                      <a:r>
                        <a:rPr lang="en-US" sz="2400" dirty="0" smtClean="0"/>
                        <a:t>Evidence</a:t>
                      </a:r>
                      <a:endParaRPr lang="en-US" sz="2400" dirty="0"/>
                    </a:p>
                  </a:txBody>
                  <a:tcPr/>
                </a:tc>
                <a:extLst>
                  <a:ext uri="{0D108BD9-81ED-4DB2-BD59-A6C34878D82A}">
                    <a16:rowId xmlns:a16="http://schemas.microsoft.com/office/drawing/2014/main" val="10000"/>
                  </a:ext>
                </a:extLst>
              </a:tr>
              <a:tr h="49400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mn-lt"/>
                          <a:ea typeface="+mn-ea"/>
                          <a:cs typeface="+mn-cs"/>
                        </a:rPr>
                        <a:t>Cherry Valance</a:t>
                      </a:r>
                    </a:p>
                  </a:txBody>
                  <a:tcPr/>
                </a:tc>
                <a:tc>
                  <a:txBody>
                    <a:bodyPr/>
                    <a:lstStyle/>
                    <a:p>
                      <a:r>
                        <a:rPr lang="en-US" sz="2000" dirty="0" err="1" smtClean="0"/>
                        <a:t>Soc</a:t>
                      </a:r>
                      <a:endParaRPr lang="en-US" sz="2000" dirty="0" smtClean="0"/>
                    </a:p>
                    <a:p>
                      <a:endParaRPr lang="en-US" sz="2000" dirty="0"/>
                    </a:p>
                  </a:txBody>
                  <a:tcPr/>
                </a:tc>
                <a:tc>
                  <a:txBody>
                    <a:bodyPr/>
                    <a:lstStyle/>
                    <a:p>
                      <a:endParaRPr lang="en-US" sz="2000" dirty="0"/>
                    </a:p>
                  </a:txBody>
                  <a:tcPr/>
                </a:tc>
                <a:tc>
                  <a:txBody>
                    <a:bodyPr/>
                    <a:lstStyle/>
                    <a:p>
                      <a:r>
                        <a:rPr lang="en-US" sz="2000" dirty="0" smtClean="0"/>
                        <a:t>-</a:t>
                      </a:r>
                      <a:r>
                        <a:rPr lang="en-US" sz="2000" dirty="0" err="1" smtClean="0"/>
                        <a:t>Fiesty</a:t>
                      </a:r>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r>
                        <a:rPr lang="en-US" sz="2000" dirty="0" smtClean="0"/>
                        <a:t>-sympathetic</a:t>
                      </a:r>
                    </a:p>
                  </a:txBody>
                  <a:tcPr/>
                </a:tc>
                <a:tc>
                  <a:txBody>
                    <a:bodyPr/>
                    <a:lstStyle/>
                    <a:p>
                      <a:r>
                        <a:rPr lang="en-US" sz="2000" dirty="0" smtClean="0"/>
                        <a:t>Threw a coke in Dally’s face (2.24)</a:t>
                      </a:r>
                    </a:p>
                    <a:p>
                      <a:endParaRPr lang="en-US" sz="2000" dirty="0" smtClean="0"/>
                    </a:p>
                    <a:p>
                      <a:endParaRPr lang="en-US" sz="2000" dirty="0" smtClean="0"/>
                    </a:p>
                    <a:p>
                      <a:endParaRPr lang="en-US" sz="2000" dirty="0" smtClean="0"/>
                    </a:p>
                    <a:p>
                      <a:endParaRPr lang="en-US" sz="2000" dirty="0" smtClean="0"/>
                    </a:p>
                    <a:p>
                      <a:r>
                        <a:rPr lang="en-US" sz="2000" dirty="0" smtClean="0"/>
                        <a:t>“Things</a:t>
                      </a:r>
                      <a:r>
                        <a:rPr lang="en-US" sz="2000" baseline="0" dirty="0" smtClean="0"/>
                        <a:t> are rough all over” (2.35)</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57679643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Summary</a:t>
            </a:r>
            <a:br>
              <a:rPr lang="en-US" dirty="0" smtClean="0"/>
            </a:br>
            <a:endParaRPr lang="en-US" dirty="0"/>
          </a:p>
        </p:txBody>
      </p:sp>
      <p:sp>
        <p:nvSpPr>
          <p:cNvPr id="3" name="Content Placeholder 2"/>
          <p:cNvSpPr>
            <a:spLocks noGrp="1"/>
          </p:cNvSpPr>
          <p:nvPr>
            <p:ph idx="1"/>
          </p:nvPr>
        </p:nvSpPr>
        <p:spPr>
          <a:xfrm>
            <a:off x="0" y="1066800"/>
            <a:ext cx="9144000" cy="5059363"/>
          </a:xfrm>
        </p:spPr>
        <p:txBody>
          <a:bodyPr/>
          <a:lstStyle/>
          <a:p>
            <a:r>
              <a:rPr lang="en-US" dirty="0" smtClean="0"/>
              <a:t>Summarize chapter 2 in 5-7 sentences using the following terms:   Drive-in Theatre, Cherry, Dally</a:t>
            </a:r>
            <a:endParaRPr lang="en-US" dirty="0"/>
          </a:p>
        </p:txBody>
      </p:sp>
    </p:spTree>
    <p:extLst>
      <p:ext uri="{BB962C8B-B14F-4D97-AF65-F5344CB8AC3E}">
        <p14:creationId xmlns:p14="http://schemas.microsoft.com/office/powerpoint/2010/main" val="10140080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Theme: which theme does the quote below support?</a:t>
            </a:r>
            <a:endParaRPr lang="en-US" dirty="0"/>
          </a:p>
        </p:txBody>
      </p:sp>
      <p:sp>
        <p:nvSpPr>
          <p:cNvPr id="3" name="Content Placeholder 2"/>
          <p:cNvSpPr>
            <a:spLocks noGrp="1"/>
          </p:cNvSpPr>
          <p:nvPr>
            <p:ph idx="1"/>
          </p:nvPr>
        </p:nvSpPr>
        <p:spPr>
          <a:xfrm>
            <a:off x="304800" y="1828800"/>
            <a:ext cx="8229600" cy="4906963"/>
          </a:xfrm>
        </p:spPr>
        <p:txBody>
          <a:bodyPr>
            <a:normAutofit fontScale="92500" lnSpcReduction="10000"/>
          </a:bodyPr>
          <a:lstStyle/>
          <a:p>
            <a:pPr lvl="2">
              <a:lnSpc>
                <a:spcPct val="90000"/>
              </a:lnSpc>
            </a:pPr>
            <a:r>
              <a:rPr lang="en-US" altLang="en-US" sz="2800" dirty="0">
                <a:solidFill>
                  <a:prstClr val="black"/>
                </a:solidFill>
              </a:rPr>
              <a:t>Class conflict: rich v poor</a:t>
            </a:r>
          </a:p>
          <a:p>
            <a:pPr lvl="2">
              <a:lnSpc>
                <a:spcPct val="90000"/>
              </a:lnSpc>
            </a:pPr>
            <a:r>
              <a:rPr lang="en-US" altLang="en-US" sz="2800" dirty="0">
                <a:solidFill>
                  <a:prstClr val="black"/>
                </a:solidFill>
              </a:rPr>
              <a:t>Social divisions or </a:t>
            </a:r>
            <a:r>
              <a:rPr lang="en-US" altLang="en-US" sz="2800" dirty="0" smtClean="0">
                <a:solidFill>
                  <a:prstClr val="black"/>
                </a:solidFill>
              </a:rPr>
              <a:t>cliques</a:t>
            </a:r>
          </a:p>
          <a:p>
            <a:pPr lvl="2">
              <a:lnSpc>
                <a:spcPct val="90000"/>
              </a:lnSpc>
            </a:pPr>
            <a:r>
              <a:rPr lang="en-US" altLang="en-US" sz="2800" dirty="0">
                <a:solidFill>
                  <a:prstClr val="black"/>
                </a:solidFill>
              </a:rPr>
              <a:t>Appearance v reality</a:t>
            </a:r>
          </a:p>
          <a:p>
            <a:pPr lvl="2">
              <a:lnSpc>
                <a:spcPct val="90000"/>
              </a:lnSpc>
            </a:pPr>
            <a:r>
              <a:rPr lang="en-US" altLang="en-US" sz="2800" dirty="0" smtClean="0">
                <a:solidFill>
                  <a:prstClr val="black"/>
                </a:solidFill>
              </a:rPr>
              <a:t>Honor </a:t>
            </a:r>
            <a:r>
              <a:rPr lang="en-US" altLang="en-US" sz="2800" dirty="0">
                <a:solidFill>
                  <a:prstClr val="black"/>
                </a:solidFill>
              </a:rPr>
              <a:t>and loyalty</a:t>
            </a:r>
          </a:p>
          <a:p>
            <a:pPr lvl="2">
              <a:lnSpc>
                <a:spcPct val="90000"/>
              </a:lnSpc>
            </a:pPr>
            <a:r>
              <a:rPr lang="en-US" altLang="en-US" sz="2800" dirty="0">
                <a:solidFill>
                  <a:prstClr val="black"/>
                </a:solidFill>
              </a:rPr>
              <a:t>Isolation and </a:t>
            </a:r>
            <a:r>
              <a:rPr lang="en-US" altLang="en-US" sz="2800" dirty="0" smtClean="0">
                <a:solidFill>
                  <a:prstClr val="black"/>
                </a:solidFill>
              </a:rPr>
              <a:t>belonging</a:t>
            </a:r>
          </a:p>
          <a:p>
            <a:pPr lvl="2">
              <a:lnSpc>
                <a:spcPct val="90000"/>
              </a:lnSpc>
            </a:pPr>
            <a:r>
              <a:rPr lang="en-US" altLang="en-US" sz="2800" dirty="0">
                <a:solidFill>
                  <a:prstClr val="black"/>
                </a:solidFill>
              </a:rPr>
              <a:t>Loss of </a:t>
            </a:r>
            <a:r>
              <a:rPr lang="en-US" altLang="en-US" sz="2800" dirty="0" smtClean="0">
                <a:solidFill>
                  <a:prstClr val="black"/>
                </a:solidFill>
              </a:rPr>
              <a:t>innocence</a:t>
            </a:r>
            <a:endParaRPr lang="en-US" altLang="en-US" sz="2800" dirty="0">
              <a:solidFill>
                <a:prstClr val="black"/>
              </a:solidFill>
            </a:endParaRPr>
          </a:p>
          <a:p>
            <a:pPr lvl="2">
              <a:lnSpc>
                <a:spcPct val="90000"/>
              </a:lnSpc>
            </a:pPr>
            <a:r>
              <a:rPr lang="en-US" altLang="en-US" sz="2800" dirty="0">
                <a:solidFill>
                  <a:prstClr val="black"/>
                </a:solidFill>
              </a:rPr>
              <a:t>Violence begets </a:t>
            </a:r>
            <a:r>
              <a:rPr lang="en-US" altLang="en-US" sz="2800" dirty="0" smtClean="0">
                <a:solidFill>
                  <a:prstClr val="black"/>
                </a:solidFill>
              </a:rPr>
              <a:t>violence</a:t>
            </a:r>
          </a:p>
          <a:p>
            <a:pPr marL="114300" indent="0">
              <a:lnSpc>
                <a:spcPct val="90000"/>
              </a:lnSpc>
              <a:buNone/>
            </a:pPr>
            <a:endParaRPr lang="en-US" altLang="en-US" sz="4000" dirty="0">
              <a:solidFill>
                <a:prstClr val="black"/>
              </a:solidFill>
            </a:endParaRPr>
          </a:p>
          <a:p>
            <a:pPr marL="114300" indent="0">
              <a:lnSpc>
                <a:spcPct val="90000"/>
              </a:lnSpc>
              <a:buNone/>
            </a:pPr>
            <a:r>
              <a:rPr lang="en-US" dirty="0" smtClean="0"/>
              <a:t>“You </a:t>
            </a:r>
            <a:r>
              <a:rPr lang="en-US" dirty="0"/>
              <a:t>take up for your buddies no matter what they do. When you're in a gang, you stick up for the members. If you don't […] it isn't </a:t>
            </a:r>
            <a:r>
              <a:rPr lang="en-US" dirty="0" smtClean="0"/>
              <a:t>a gang </a:t>
            </a:r>
            <a:r>
              <a:rPr lang="en-US" dirty="0"/>
              <a:t>any more. It's a snarling, distrustful, bickering pack. </a:t>
            </a:r>
            <a:r>
              <a:rPr lang="en-US" dirty="0" smtClean="0"/>
              <a:t>“(2.26</a:t>
            </a:r>
            <a:r>
              <a:rPr lang="en-US" dirty="0"/>
              <a:t>)</a:t>
            </a:r>
            <a:endParaRPr lang="en-US" sz="3600" dirty="0"/>
          </a:p>
        </p:txBody>
      </p:sp>
    </p:spTree>
    <p:extLst>
      <p:ext uri="{BB962C8B-B14F-4D97-AF65-F5344CB8AC3E}">
        <p14:creationId xmlns:p14="http://schemas.microsoft.com/office/powerpoint/2010/main" val="226369240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Theme: which theme does the quote below support?</a:t>
            </a:r>
            <a:endParaRPr lang="en-US" dirty="0"/>
          </a:p>
        </p:txBody>
      </p:sp>
      <p:sp>
        <p:nvSpPr>
          <p:cNvPr id="3" name="Content Placeholder 2"/>
          <p:cNvSpPr>
            <a:spLocks noGrp="1"/>
          </p:cNvSpPr>
          <p:nvPr>
            <p:ph idx="1"/>
          </p:nvPr>
        </p:nvSpPr>
        <p:spPr>
          <a:xfrm>
            <a:off x="304800" y="1828800"/>
            <a:ext cx="8839200" cy="4906963"/>
          </a:xfrm>
        </p:spPr>
        <p:txBody>
          <a:bodyPr>
            <a:normAutofit fontScale="92500" lnSpcReduction="10000"/>
          </a:bodyPr>
          <a:lstStyle/>
          <a:p>
            <a:pPr lvl="2">
              <a:lnSpc>
                <a:spcPct val="90000"/>
              </a:lnSpc>
            </a:pPr>
            <a:r>
              <a:rPr lang="en-US" altLang="en-US" sz="2800" dirty="0">
                <a:solidFill>
                  <a:prstClr val="black"/>
                </a:solidFill>
              </a:rPr>
              <a:t>Class conflict: rich v poor</a:t>
            </a:r>
          </a:p>
          <a:p>
            <a:pPr lvl="2">
              <a:lnSpc>
                <a:spcPct val="90000"/>
              </a:lnSpc>
            </a:pPr>
            <a:r>
              <a:rPr lang="en-US" altLang="en-US" sz="2800" dirty="0">
                <a:solidFill>
                  <a:prstClr val="black"/>
                </a:solidFill>
              </a:rPr>
              <a:t>Social divisions or </a:t>
            </a:r>
            <a:r>
              <a:rPr lang="en-US" altLang="en-US" sz="2800" dirty="0" smtClean="0">
                <a:solidFill>
                  <a:prstClr val="black"/>
                </a:solidFill>
              </a:rPr>
              <a:t>cliques</a:t>
            </a:r>
          </a:p>
          <a:p>
            <a:pPr lvl="2">
              <a:lnSpc>
                <a:spcPct val="90000"/>
              </a:lnSpc>
            </a:pPr>
            <a:r>
              <a:rPr lang="en-US" altLang="en-US" sz="2800" dirty="0">
                <a:solidFill>
                  <a:prstClr val="black"/>
                </a:solidFill>
              </a:rPr>
              <a:t>Appearance v reality</a:t>
            </a:r>
          </a:p>
          <a:p>
            <a:pPr lvl="2">
              <a:lnSpc>
                <a:spcPct val="90000"/>
              </a:lnSpc>
            </a:pPr>
            <a:r>
              <a:rPr lang="en-US" altLang="en-US" sz="2800" dirty="0" smtClean="0">
                <a:solidFill>
                  <a:prstClr val="black"/>
                </a:solidFill>
              </a:rPr>
              <a:t>Honor </a:t>
            </a:r>
            <a:r>
              <a:rPr lang="en-US" altLang="en-US" sz="2800" dirty="0">
                <a:solidFill>
                  <a:prstClr val="black"/>
                </a:solidFill>
              </a:rPr>
              <a:t>and loyalty</a:t>
            </a:r>
          </a:p>
          <a:p>
            <a:pPr lvl="2">
              <a:lnSpc>
                <a:spcPct val="90000"/>
              </a:lnSpc>
            </a:pPr>
            <a:r>
              <a:rPr lang="en-US" altLang="en-US" sz="2800" dirty="0">
                <a:solidFill>
                  <a:prstClr val="black"/>
                </a:solidFill>
              </a:rPr>
              <a:t>Isolation and </a:t>
            </a:r>
            <a:r>
              <a:rPr lang="en-US" altLang="en-US" sz="2800" dirty="0" smtClean="0">
                <a:solidFill>
                  <a:prstClr val="black"/>
                </a:solidFill>
              </a:rPr>
              <a:t>belonging</a:t>
            </a:r>
          </a:p>
          <a:p>
            <a:pPr lvl="2">
              <a:lnSpc>
                <a:spcPct val="90000"/>
              </a:lnSpc>
            </a:pPr>
            <a:r>
              <a:rPr lang="en-US" altLang="en-US" sz="2800" dirty="0">
                <a:solidFill>
                  <a:prstClr val="black"/>
                </a:solidFill>
              </a:rPr>
              <a:t>Loss of </a:t>
            </a:r>
            <a:r>
              <a:rPr lang="en-US" altLang="en-US" sz="2800" dirty="0" smtClean="0">
                <a:solidFill>
                  <a:prstClr val="black"/>
                </a:solidFill>
              </a:rPr>
              <a:t>innocence</a:t>
            </a:r>
            <a:endParaRPr lang="en-US" altLang="en-US" sz="2800" dirty="0">
              <a:solidFill>
                <a:prstClr val="black"/>
              </a:solidFill>
            </a:endParaRPr>
          </a:p>
          <a:p>
            <a:pPr lvl="2">
              <a:lnSpc>
                <a:spcPct val="90000"/>
              </a:lnSpc>
            </a:pPr>
            <a:r>
              <a:rPr lang="en-US" altLang="en-US" sz="2800" dirty="0">
                <a:solidFill>
                  <a:prstClr val="black"/>
                </a:solidFill>
              </a:rPr>
              <a:t>Violence begets </a:t>
            </a:r>
            <a:r>
              <a:rPr lang="en-US" altLang="en-US" sz="2800" dirty="0" smtClean="0">
                <a:solidFill>
                  <a:prstClr val="black"/>
                </a:solidFill>
              </a:rPr>
              <a:t>violence</a:t>
            </a:r>
          </a:p>
          <a:p>
            <a:pPr marL="114300" indent="0">
              <a:lnSpc>
                <a:spcPct val="90000"/>
              </a:lnSpc>
              <a:buNone/>
            </a:pPr>
            <a:endParaRPr lang="en-US" altLang="en-US" sz="4000" dirty="0">
              <a:solidFill>
                <a:prstClr val="black"/>
              </a:solidFill>
            </a:endParaRPr>
          </a:p>
          <a:p>
            <a:pPr marL="114300" indent="0">
              <a:lnSpc>
                <a:spcPct val="90000"/>
              </a:lnSpc>
              <a:buNone/>
            </a:pPr>
            <a:r>
              <a:rPr lang="en-US" dirty="0" smtClean="0"/>
              <a:t>“I really couldn’t see what </a:t>
            </a:r>
            <a:r>
              <a:rPr lang="en-US" dirty="0" err="1" smtClean="0"/>
              <a:t>Socs</a:t>
            </a:r>
            <a:r>
              <a:rPr lang="en-US" dirty="0" smtClean="0"/>
              <a:t> would have to sweat about—good grades, good cars, good girls, madras and Mustangs, and </a:t>
            </a:r>
            <a:r>
              <a:rPr lang="en-US" dirty="0" err="1" smtClean="0"/>
              <a:t>Corvairs</a:t>
            </a:r>
            <a:r>
              <a:rPr lang="en-US" dirty="0" smtClean="0"/>
              <a:t>—Man, I thought, if I had worries like that I’d consider myself lucky. “(2.36)</a:t>
            </a:r>
            <a:endParaRPr lang="en-US" sz="3600" dirty="0"/>
          </a:p>
        </p:txBody>
      </p:sp>
    </p:spTree>
    <p:extLst>
      <p:ext uri="{BB962C8B-B14F-4D97-AF65-F5344CB8AC3E}">
        <p14:creationId xmlns:p14="http://schemas.microsoft.com/office/powerpoint/2010/main" val="78510132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Plot</a:t>
            </a:r>
            <a:endParaRPr lang="en-US" dirty="0"/>
          </a:p>
        </p:txBody>
      </p:sp>
      <p:pic>
        <p:nvPicPr>
          <p:cNvPr id="1026"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0" y="2639291"/>
            <a:ext cx="5432778"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4"/>
          <p:cNvSpPr>
            <a:spLocks noGrp="1"/>
          </p:cNvSpPr>
          <p:nvPr>
            <p:ph sz="half" idx="2"/>
          </p:nvPr>
        </p:nvSpPr>
        <p:spPr>
          <a:xfrm>
            <a:off x="5562600" y="990600"/>
            <a:ext cx="3581400" cy="5867400"/>
          </a:xfrm>
        </p:spPr>
        <p:txBody>
          <a:bodyPr>
            <a:normAutofit/>
          </a:bodyPr>
          <a:lstStyle/>
          <a:p>
            <a:pPr marL="0" lvl="0" indent="0">
              <a:buNone/>
            </a:pPr>
            <a:endParaRPr lang="en-US" sz="3200" dirty="0">
              <a:solidFill>
                <a:prstClr val="black"/>
              </a:solidFill>
            </a:endParaRPr>
          </a:p>
          <a:p>
            <a:pPr marL="0" lvl="0" indent="0">
              <a:buNone/>
            </a:pPr>
            <a:r>
              <a:rPr lang="en-US" sz="3200" dirty="0">
                <a:solidFill>
                  <a:srgbClr val="FF0000"/>
                </a:solidFill>
              </a:rPr>
              <a:t>Rising Action: </a:t>
            </a:r>
          </a:p>
          <a:p>
            <a:pPr marL="457200" lvl="1" indent="0">
              <a:buNone/>
            </a:pPr>
            <a:endParaRPr lang="en-US" sz="2800" dirty="0">
              <a:solidFill>
                <a:prstClr val="black"/>
              </a:solidFill>
            </a:endParaRPr>
          </a:p>
          <a:p>
            <a:pPr lvl="1">
              <a:buFont typeface="Arial" panose="020B0604020202020204" pitchFamily="34" charset="0"/>
              <a:buChar char="•"/>
            </a:pPr>
            <a:r>
              <a:rPr lang="en-US" sz="2800" dirty="0" err="1">
                <a:solidFill>
                  <a:prstClr val="black"/>
                </a:solidFill>
              </a:rPr>
              <a:t>Ponyboy</a:t>
            </a:r>
            <a:r>
              <a:rPr lang="en-US" sz="2800" dirty="0">
                <a:solidFill>
                  <a:prstClr val="black"/>
                </a:solidFill>
              </a:rPr>
              <a:t> meets Cherry and discusses differences</a:t>
            </a:r>
          </a:p>
        </p:txBody>
      </p:sp>
    </p:spTree>
    <p:extLst>
      <p:ext uri="{BB962C8B-B14F-4D97-AF65-F5344CB8AC3E}">
        <p14:creationId xmlns:p14="http://schemas.microsoft.com/office/powerpoint/2010/main" val="310214622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841663"/>
            <a:ext cx="6515100" cy="651272"/>
          </a:xfrm>
        </p:spPr>
        <p:txBody>
          <a:bodyPr>
            <a:normAutofit/>
          </a:bodyPr>
          <a:lstStyle/>
          <a:p>
            <a:r>
              <a:rPr lang="en-US" dirty="0" smtClean="0"/>
              <a:t>Exit Slip </a:t>
            </a:r>
            <a:endParaRPr lang="en-US" dirty="0"/>
          </a:p>
        </p:txBody>
      </p:sp>
      <p:sp>
        <p:nvSpPr>
          <p:cNvPr id="3" name="Content Placeholder 2"/>
          <p:cNvSpPr>
            <a:spLocks noGrp="1"/>
          </p:cNvSpPr>
          <p:nvPr>
            <p:ph idx="1"/>
          </p:nvPr>
        </p:nvSpPr>
        <p:spPr>
          <a:xfrm>
            <a:off x="342900" y="1492935"/>
            <a:ext cx="8589645" cy="4450665"/>
          </a:xfrm>
        </p:spPr>
        <p:txBody>
          <a:bodyPr>
            <a:normAutofit/>
          </a:bodyPr>
          <a:lstStyle/>
          <a:p>
            <a:pPr marL="0" indent="0">
              <a:lnSpc>
                <a:spcPct val="115000"/>
              </a:lnSpc>
              <a:spcBef>
                <a:spcPts val="0"/>
              </a:spcBef>
              <a:buNone/>
            </a:pPr>
            <a:r>
              <a:rPr lang="en-US" dirty="0" smtClean="0">
                <a:latin typeface="+mj-lt"/>
                <a:ea typeface="Times New Roman"/>
                <a:cs typeface="Times New Roman"/>
              </a:rPr>
              <a:t>Answer, Cite evidence, and Analyze:</a:t>
            </a:r>
          </a:p>
          <a:p>
            <a:pPr marL="0" indent="0">
              <a:lnSpc>
                <a:spcPct val="115000"/>
              </a:lnSpc>
              <a:spcBef>
                <a:spcPts val="0"/>
              </a:spcBef>
              <a:buNone/>
            </a:pPr>
            <a:endParaRPr lang="en-US" dirty="0" smtClean="0">
              <a:latin typeface="+mj-lt"/>
              <a:ea typeface="Times New Roman"/>
              <a:cs typeface="Times New Roman"/>
            </a:endParaRPr>
          </a:p>
          <a:p>
            <a:pPr marL="0" indent="0">
              <a:lnSpc>
                <a:spcPct val="115000"/>
              </a:lnSpc>
              <a:spcBef>
                <a:spcPts val="0"/>
              </a:spcBef>
              <a:buNone/>
            </a:pPr>
            <a:r>
              <a:rPr lang="en-US" dirty="0" smtClean="0">
                <a:latin typeface="+mj-lt"/>
                <a:ea typeface="Times New Roman"/>
                <a:cs typeface="Times New Roman"/>
              </a:rPr>
              <a:t>Task: Analyze how the theme of appearance versus reality is developed in chapter 2.  Provide two examples from the text to support your analysis (look at pages 34 through 36).</a:t>
            </a:r>
          </a:p>
          <a:p>
            <a:pPr marL="0" indent="0">
              <a:lnSpc>
                <a:spcPct val="115000"/>
              </a:lnSpc>
              <a:spcBef>
                <a:spcPts val="0"/>
              </a:spcBef>
              <a:buNone/>
            </a:pPr>
            <a:endParaRPr lang="en-US" dirty="0">
              <a:solidFill>
                <a:srgbClr val="0070C0"/>
              </a:solidFill>
              <a:latin typeface="+mj-lt"/>
              <a:ea typeface="Times New Roman"/>
              <a:cs typeface="Times New Roman"/>
            </a:endParaRPr>
          </a:p>
          <a:p>
            <a:pPr marL="0" indent="0">
              <a:lnSpc>
                <a:spcPct val="115000"/>
              </a:lnSpc>
              <a:spcBef>
                <a:spcPts val="0"/>
              </a:spcBef>
              <a:buNone/>
            </a:pPr>
            <a:r>
              <a:rPr lang="en-US" dirty="0" smtClean="0">
                <a:solidFill>
                  <a:srgbClr val="0070C0"/>
                </a:solidFill>
                <a:latin typeface="+mj-lt"/>
                <a:ea typeface="Times New Roman"/>
                <a:cs typeface="Times New Roman"/>
              </a:rPr>
              <a:t>In chapter 2 of </a:t>
            </a:r>
            <a:r>
              <a:rPr lang="en-US" i="1" dirty="0" smtClean="0">
                <a:solidFill>
                  <a:srgbClr val="0070C0"/>
                </a:solidFill>
                <a:latin typeface="+mj-lt"/>
                <a:ea typeface="Times New Roman"/>
                <a:cs typeface="Times New Roman"/>
              </a:rPr>
              <a:t>The Outsiders</a:t>
            </a:r>
            <a:r>
              <a:rPr lang="en-US" dirty="0" smtClean="0">
                <a:solidFill>
                  <a:srgbClr val="0070C0"/>
                </a:solidFill>
                <a:latin typeface="+mj-lt"/>
                <a:ea typeface="Times New Roman"/>
                <a:cs typeface="Times New Roman"/>
              </a:rPr>
              <a:t> by S.E. Hinton, the theme of appearance v. reality is developed through the character’s dialogue. </a:t>
            </a:r>
            <a:r>
              <a:rPr lang="en-US" dirty="0" smtClean="0">
                <a:solidFill>
                  <a:srgbClr val="FF0000"/>
                </a:solidFill>
                <a:latin typeface="+mj-lt"/>
                <a:ea typeface="Times New Roman"/>
                <a:cs typeface="Times New Roman"/>
              </a:rPr>
              <a:t>For example, …</a:t>
            </a:r>
          </a:p>
          <a:p>
            <a:pPr marL="0" indent="0">
              <a:lnSpc>
                <a:spcPct val="115000"/>
              </a:lnSpc>
              <a:spcBef>
                <a:spcPts val="0"/>
              </a:spcBef>
              <a:buNone/>
            </a:pPr>
            <a:r>
              <a:rPr lang="en-US" dirty="0">
                <a:latin typeface="+mj-lt"/>
                <a:ea typeface="Times New Roman"/>
                <a:cs typeface="Times New Roman"/>
              </a:rPr>
              <a:t>	</a:t>
            </a:r>
            <a:endParaRPr lang="en-US" dirty="0">
              <a:latin typeface="+mj-lt"/>
            </a:endParaRPr>
          </a:p>
        </p:txBody>
      </p:sp>
    </p:spTree>
    <p:extLst>
      <p:ext uri="{BB962C8B-B14F-4D97-AF65-F5344CB8AC3E}">
        <p14:creationId xmlns:p14="http://schemas.microsoft.com/office/powerpoint/2010/main" val="2787353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685800" y="1242774"/>
            <a:ext cx="8001000" cy="5061486"/>
            <a:chOff x="685800" y="1242774"/>
            <a:chExt cx="8001000" cy="5061486"/>
          </a:xfrm>
        </p:grpSpPr>
        <p:sp>
          <p:nvSpPr>
            <p:cNvPr id="12" name="TextBox 11"/>
            <p:cNvSpPr txBox="1"/>
            <p:nvPr/>
          </p:nvSpPr>
          <p:spPr>
            <a:xfrm>
              <a:off x="685800" y="1242774"/>
              <a:ext cx="8001000" cy="569387"/>
            </a:xfrm>
            <a:prstGeom prst="rect">
              <a:avLst/>
            </a:prstGeom>
            <a:noFill/>
          </p:spPr>
          <p:txBody>
            <a:bodyPr wrap="square" rtlCol="0">
              <a:spAutoFit/>
            </a:bodyPr>
            <a:lstStyle/>
            <a:p>
              <a:r>
                <a:rPr lang="en-US" sz="3100" b="1" dirty="0" smtClean="0">
                  <a:latin typeface="Times New Roman"/>
                  <a:cs typeface="Times New Roman"/>
                </a:rPr>
                <a:t>Hinton was born in Tulsa, Oklahoma in 1948. </a:t>
              </a:r>
            </a:p>
          </p:txBody>
        </p:sp>
        <p:grpSp>
          <p:nvGrpSpPr>
            <p:cNvPr id="2" name="Group 1"/>
            <p:cNvGrpSpPr/>
            <p:nvPr/>
          </p:nvGrpSpPr>
          <p:grpSpPr>
            <a:xfrm>
              <a:off x="3481352" y="3352800"/>
              <a:ext cx="5195104" cy="2951460"/>
              <a:chOff x="3563888" y="3352800"/>
              <a:chExt cx="5195104" cy="2951460"/>
            </a:xfrm>
          </p:grpSpPr>
          <p:pic>
            <p:nvPicPr>
              <p:cNvPr id="3" name="Picture 2"/>
              <p:cNvPicPr>
                <a:picLocks noChangeAspect="1"/>
              </p:cNvPicPr>
              <p:nvPr/>
            </p:nvPicPr>
            <p:blipFill>
              <a:blip r:embed="rId2"/>
              <a:stretch>
                <a:fillRect/>
              </a:stretch>
            </p:blipFill>
            <p:spPr>
              <a:xfrm>
                <a:off x="3563888" y="3352800"/>
                <a:ext cx="5195104" cy="2951460"/>
              </a:xfrm>
              <a:prstGeom prst="rect">
                <a:avLst/>
              </a:prstGeom>
            </p:spPr>
          </p:pic>
          <p:sp>
            <p:nvSpPr>
              <p:cNvPr id="6" name="Cross 5"/>
              <p:cNvSpPr/>
              <p:nvPr/>
            </p:nvSpPr>
            <p:spPr>
              <a:xfrm>
                <a:off x="6300192" y="5013176"/>
                <a:ext cx="288032" cy="288032"/>
              </a:xfrm>
              <a:prstGeom prst="plus">
                <a:avLst>
                  <a:gd name="adj" fmla="val 44855"/>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grpSp>
      </p:grpSp>
      <p:sp>
        <p:nvSpPr>
          <p:cNvPr id="16" name="TextBox 15"/>
          <p:cNvSpPr txBox="1"/>
          <p:nvPr/>
        </p:nvSpPr>
        <p:spPr>
          <a:xfrm>
            <a:off x="245367" y="260648"/>
            <a:ext cx="8763000" cy="1092607"/>
          </a:xfrm>
          <a:prstGeom prst="rect">
            <a:avLst/>
          </a:prstGeom>
          <a:noFill/>
        </p:spPr>
        <p:txBody>
          <a:bodyPr wrap="square" rtlCol="0">
            <a:spAutoFit/>
          </a:bodyPr>
          <a:lstStyle/>
          <a:p>
            <a:pPr algn="ctr"/>
            <a:r>
              <a:rPr lang="en-US" sz="6500" b="1" dirty="0" smtClean="0">
                <a:solidFill>
                  <a:srgbClr val="AE1861"/>
                </a:solidFill>
                <a:latin typeface="Times New Roman"/>
                <a:cs typeface="Times New Roman"/>
              </a:rPr>
              <a:t>S.E. HINTON</a:t>
            </a:r>
            <a:endParaRPr lang="en-US" sz="6500" b="1" dirty="0">
              <a:solidFill>
                <a:srgbClr val="AE1861"/>
              </a:solidFill>
              <a:latin typeface="Times New Roman"/>
              <a:cs typeface="Times New Roman"/>
            </a:endParaRPr>
          </a:p>
        </p:txBody>
      </p:sp>
      <p:sp>
        <p:nvSpPr>
          <p:cNvPr id="17" name="TextBox 16"/>
          <p:cNvSpPr txBox="1"/>
          <p:nvPr/>
        </p:nvSpPr>
        <p:spPr>
          <a:xfrm>
            <a:off x="611560" y="2132856"/>
            <a:ext cx="8001000" cy="1046440"/>
          </a:xfrm>
          <a:prstGeom prst="rect">
            <a:avLst/>
          </a:prstGeom>
          <a:noFill/>
        </p:spPr>
        <p:txBody>
          <a:bodyPr wrap="square" rtlCol="0">
            <a:spAutoFit/>
          </a:bodyPr>
          <a:lstStyle/>
          <a:p>
            <a:r>
              <a:rPr lang="en-US" sz="3100" b="1" dirty="0" smtClean="0">
                <a:latin typeface="Times New Roman"/>
                <a:cs typeface="Times New Roman"/>
              </a:rPr>
              <a:t>As </a:t>
            </a:r>
            <a:r>
              <a:rPr lang="en-US" sz="3100" b="1" dirty="0">
                <a:latin typeface="Times New Roman"/>
                <a:cs typeface="Times New Roman"/>
              </a:rPr>
              <a:t>a young child, she was an avid reader and would spend her time writing her own stories</a:t>
            </a:r>
            <a:r>
              <a:rPr lang="en-US" sz="3100" b="1" dirty="0" smtClean="0">
                <a:latin typeface="Times New Roman"/>
                <a:cs typeface="Times New Roman"/>
              </a:rPr>
              <a:t>.</a:t>
            </a:r>
            <a:endParaRPr lang="en-US" sz="3100" b="1" dirty="0">
              <a:latin typeface="Times New Roman"/>
              <a:cs typeface="Times New Roman"/>
            </a:endParaRPr>
          </a:p>
        </p:txBody>
      </p:sp>
      <p:sp>
        <p:nvSpPr>
          <p:cNvPr id="18" name="TextBox 17"/>
          <p:cNvSpPr txBox="1"/>
          <p:nvPr/>
        </p:nvSpPr>
        <p:spPr>
          <a:xfrm>
            <a:off x="685800" y="3538751"/>
            <a:ext cx="3166120" cy="2554545"/>
          </a:xfrm>
          <a:prstGeom prst="rect">
            <a:avLst/>
          </a:prstGeom>
          <a:noFill/>
        </p:spPr>
        <p:txBody>
          <a:bodyPr wrap="square" rtlCol="0">
            <a:spAutoFit/>
          </a:bodyPr>
          <a:lstStyle/>
          <a:p>
            <a:r>
              <a:rPr lang="en-US" sz="3200" b="1" dirty="0">
                <a:latin typeface="Times New Roman"/>
                <a:cs typeface="Times New Roman"/>
              </a:rPr>
              <a:t>She wanted to </a:t>
            </a:r>
          </a:p>
          <a:p>
            <a:r>
              <a:rPr lang="en-US" sz="3200" b="1" dirty="0">
                <a:latin typeface="Times New Roman"/>
                <a:cs typeface="Times New Roman"/>
              </a:rPr>
              <a:t>create stories </a:t>
            </a:r>
          </a:p>
          <a:p>
            <a:r>
              <a:rPr lang="en-US" sz="3200" b="1" dirty="0">
                <a:latin typeface="Times New Roman"/>
                <a:cs typeface="Times New Roman"/>
              </a:rPr>
              <a:t>about the truth </a:t>
            </a:r>
          </a:p>
          <a:p>
            <a:r>
              <a:rPr lang="en-US" sz="3200" b="1" dirty="0">
                <a:latin typeface="Times New Roman"/>
                <a:cs typeface="Times New Roman"/>
              </a:rPr>
              <a:t>of teenagers (no </a:t>
            </a:r>
          </a:p>
          <a:p>
            <a:r>
              <a:rPr lang="en-US" sz="3200" b="1" dirty="0">
                <a:latin typeface="Times New Roman"/>
                <a:cs typeface="Times New Roman"/>
              </a:rPr>
              <a:t>sugar coating). </a:t>
            </a:r>
          </a:p>
        </p:txBody>
      </p:sp>
      <p:grpSp>
        <p:nvGrpSpPr>
          <p:cNvPr id="19" name="Group 18"/>
          <p:cNvGrpSpPr/>
          <p:nvPr/>
        </p:nvGrpSpPr>
        <p:grpSpPr>
          <a:xfrm>
            <a:off x="152400" y="116632"/>
            <a:ext cx="8839200" cy="6635898"/>
            <a:chOff x="152400" y="116632"/>
            <a:chExt cx="8839200" cy="6635898"/>
          </a:xfrm>
        </p:grpSpPr>
        <p:sp>
          <p:nvSpPr>
            <p:cNvPr id="20" name="Rectangle 19"/>
            <p:cNvSpPr/>
            <p:nvPr/>
          </p:nvSpPr>
          <p:spPr>
            <a:xfrm>
              <a:off x="152400" y="116632"/>
              <a:ext cx="8839200" cy="6553200"/>
            </a:xfrm>
            <a:prstGeom prst="rect">
              <a:avLst/>
            </a:prstGeom>
            <a:noFill/>
            <a:ln w="444500">
              <a:solidFill>
                <a:srgbClr val="7490BC"/>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21" name="Rectangle 20"/>
            <p:cNvSpPr/>
            <p:nvPr/>
          </p:nvSpPr>
          <p:spPr>
            <a:xfrm>
              <a:off x="381000" y="381000"/>
              <a:ext cx="8382000" cy="6059744"/>
            </a:xfrm>
            <a:prstGeom prst="rect">
              <a:avLst/>
            </a:prstGeom>
            <a:noFill/>
            <a:ln w="1016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22" name="TextBox 21"/>
            <p:cNvSpPr txBox="1"/>
            <p:nvPr/>
          </p:nvSpPr>
          <p:spPr>
            <a:xfrm>
              <a:off x="7759080" y="6490920"/>
              <a:ext cx="1080120" cy="261610"/>
            </a:xfrm>
            <a:prstGeom prst="rect">
              <a:avLst/>
            </a:prstGeom>
            <a:noFill/>
            <a:ln>
              <a:solidFill>
                <a:srgbClr val="7490BC"/>
              </a:solidFill>
            </a:ln>
          </p:spPr>
          <p:txBody>
            <a:bodyPr wrap="square" rtlCol="0">
              <a:spAutoFit/>
            </a:bodyPr>
            <a:lstStyle/>
            <a:p>
              <a:r>
                <a:rPr lang="en-US" sz="1100" dirty="0"/>
                <a:t>© Presto </a:t>
              </a:r>
              <a:r>
                <a:rPr lang="en-US" sz="1100" dirty="0" smtClean="0"/>
                <a:t>Plans</a:t>
              </a:r>
              <a:endParaRPr lang="en-US" sz="1100" b="1" dirty="0"/>
            </a:p>
          </p:txBody>
        </p:sp>
      </p:grpSp>
    </p:spTree>
    <p:extLst>
      <p:ext uri="{BB962C8B-B14F-4D97-AF65-F5344CB8AC3E}">
        <p14:creationId xmlns:p14="http://schemas.microsoft.com/office/powerpoint/2010/main" val="3754310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57250"/>
          </a:xfrm>
        </p:spPr>
        <p:txBody>
          <a:bodyPr/>
          <a:lstStyle/>
          <a:p>
            <a:r>
              <a:rPr lang="en-US" dirty="0" smtClean="0"/>
              <a:t>Evidence</a:t>
            </a:r>
            <a:endParaRPr lang="en-US" dirty="0"/>
          </a:p>
        </p:txBody>
      </p:sp>
      <p:sp>
        <p:nvSpPr>
          <p:cNvPr id="3" name="Content Placeholder 2"/>
          <p:cNvSpPr>
            <a:spLocks noGrp="1"/>
          </p:cNvSpPr>
          <p:nvPr>
            <p:ph idx="1"/>
          </p:nvPr>
        </p:nvSpPr>
        <p:spPr>
          <a:xfrm>
            <a:off x="-152400" y="685800"/>
            <a:ext cx="9144000" cy="4857750"/>
          </a:xfrm>
        </p:spPr>
        <p:txBody>
          <a:bodyPr>
            <a:noAutofit/>
          </a:bodyPr>
          <a:lstStyle/>
          <a:p>
            <a:pPr marL="82296" indent="0">
              <a:spcBef>
                <a:spcPts val="450"/>
              </a:spcBef>
              <a:buClr>
                <a:srgbClr val="B13F9A"/>
              </a:buClr>
              <a:buSzPct val="73000"/>
              <a:buNone/>
            </a:pPr>
            <a:r>
              <a:rPr lang="en-US" sz="2800" dirty="0" smtClean="0">
                <a:solidFill>
                  <a:srgbClr val="FF0000"/>
                </a:solidFill>
                <a:latin typeface="Trebuchet MS"/>
                <a:cs typeface="Aharoni" panose="02010803020104030203" pitchFamily="2" charset="-79"/>
              </a:rPr>
              <a:t>DIRECT QUOTES:</a:t>
            </a:r>
          </a:p>
          <a:p>
            <a:pPr marL="468059" indent="-385763">
              <a:spcBef>
                <a:spcPts val="450"/>
              </a:spcBef>
              <a:buClr>
                <a:srgbClr val="B13F9A"/>
              </a:buClr>
              <a:buSzPct val="73000"/>
              <a:buFont typeface="Wingdings" panose="05000000000000000000" pitchFamily="2" charset="2"/>
              <a:buChar char="§"/>
            </a:pPr>
            <a:r>
              <a:rPr lang="en-US" sz="2800" dirty="0" smtClean="0">
                <a:solidFill>
                  <a:prstClr val="black"/>
                </a:solidFill>
                <a:latin typeface="Trebuchet MS"/>
                <a:cs typeface="Aharoni" panose="02010803020104030203" pitchFamily="2" charset="-79"/>
              </a:rPr>
              <a:t>The main character is described as </a:t>
            </a:r>
            <a:r>
              <a:rPr lang="en-US" sz="2800" dirty="0" smtClean="0">
                <a:solidFill>
                  <a:srgbClr val="00B050"/>
                </a:solidFill>
                <a:latin typeface="Trebuchet MS"/>
                <a:cs typeface="Aharoni" panose="02010803020104030203" pitchFamily="2" charset="-79"/>
              </a:rPr>
              <a:t>“</a:t>
            </a:r>
            <a:r>
              <a:rPr lang="en-US" sz="2800" dirty="0" smtClean="0">
                <a:solidFill>
                  <a:srgbClr val="FF0000"/>
                </a:solidFill>
                <a:latin typeface="Trebuchet MS"/>
                <a:cs typeface="Aharoni" panose="02010803020104030203" pitchFamily="2" charset="-79"/>
              </a:rPr>
              <a:t>stubborn</a:t>
            </a:r>
            <a:r>
              <a:rPr lang="en-US" sz="2800" dirty="0" smtClean="0">
                <a:solidFill>
                  <a:srgbClr val="00B050"/>
                </a:solidFill>
                <a:latin typeface="Trebuchet MS"/>
                <a:cs typeface="Aharoni" panose="02010803020104030203" pitchFamily="2" charset="-79"/>
              </a:rPr>
              <a:t>” </a:t>
            </a:r>
            <a:r>
              <a:rPr lang="en-US" sz="2800" dirty="0" smtClean="0">
                <a:solidFill>
                  <a:prstClr val="black"/>
                </a:solidFill>
                <a:latin typeface="Trebuchet MS"/>
                <a:cs typeface="Aharoni" panose="02010803020104030203" pitchFamily="2" charset="-79"/>
              </a:rPr>
              <a:t>and </a:t>
            </a:r>
            <a:r>
              <a:rPr lang="en-US" sz="2800" dirty="0" smtClean="0">
                <a:solidFill>
                  <a:srgbClr val="00B050"/>
                </a:solidFill>
                <a:latin typeface="Trebuchet MS"/>
                <a:cs typeface="Aharoni" panose="02010803020104030203" pitchFamily="2" charset="-79"/>
              </a:rPr>
              <a:t>“</a:t>
            </a:r>
            <a:r>
              <a:rPr lang="en-US" sz="2800" dirty="0" smtClean="0">
                <a:solidFill>
                  <a:srgbClr val="FF0000"/>
                </a:solidFill>
                <a:latin typeface="Trebuchet MS"/>
                <a:cs typeface="Aharoni" panose="02010803020104030203" pitchFamily="2" charset="-79"/>
              </a:rPr>
              <a:t>rigid</a:t>
            </a:r>
            <a:r>
              <a:rPr lang="en-US" sz="2800" dirty="0" smtClean="0">
                <a:solidFill>
                  <a:srgbClr val="00B050"/>
                </a:solidFill>
                <a:latin typeface="Trebuchet MS"/>
                <a:cs typeface="Aharoni" panose="02010803020104030203" pitchFamily="2" charset="-79"/>
              </a:rPr>
              <a:t>” </a:t>
            </a:r>
            <a:r>
              <a:rPr lang="en-US" sz="2800" dirty="0" smtClean="0">
                <a:solidFill>
                  <a:srgbClr val="0070C0"/>
                </a:solidFill>
                <a:latin typeface="Trebuchet MS"/>
                <a:cs typeface="Aharoni" panose="02010803020104030203" pitchFamily="2" charset="-79"/>
              </a:rPr>
              <a:t>(4)</a:t>
            </a:r>
            <a:r>
              <a:rPr lang="en-US" sz="2800" dirty="0" smtClean="0">
                <a:solidFill>
                  <a:srgbClr val="00B050"/>
                </a:solidFill>
                <a:latin typeface="Trebuchet MS"/>
                <a:cs typeface="Aharoni" panose="02010803020104030203" pitchFamily="2" charset="-79"/>
              </a:rPr>
              <a:t>.</a:t>
            </a:r>
            <a:endParaRPr lang="en-US" sz="2800" dirty="0">
              <a:solidFill>
                <a:prstClr val="black"/>
              </a:solidFill>
              <a:latin typeface="Trebuchet MS"/>
              <a:cs typeface="Aharoni" panose="02010803020104030203" pitchFamily="2" charset="-79"/>
            </a:endParaRPr>
          </a:p>
          <a:p>
            <a:pPr marL="468059" indent="-385763">
              <a:spcBef>
                <a:spcPts val="450"/>
              </a:spcBef>
              <a:buClr>
                <a:srgbClr val="B13F9A"/>
              </a:buClr>
              <a:buSzPct val="73000"/>
              <a:buFont typeface="Wingdings" panose="05000000000000000000" pitchFamily="2" charset="2"/>
              <a:buChar char="§"/>
            </a:pPr>
            <a:r>
              <a:rPr lang="en-US" sz="2800" dirty="0" smtClean="0">
                <a:solidFill>
                  <a:prstClr val="black"/>
                </a:solidFill>
                <a:latin typeface="Trebuchet MS"/>
                <a:cs typeface="Aharoni" panose="02010803020104030203" pitchFamily="2" charset="-79"/>
              </a:rPr>
              <a:t>The protagonist asks</a:t>
            </a:r>
            <a:r>
              <a:rPr lang="en-US" sz="2800" dirty="0" smtClean="0">
                <a:solidFill>
                  <a:srgbClr val="00B050"/>
                </a:solidFill>
                <a:latin typeface="Trebuchet MS"/>
                <a:cs typeface="Aharoni" panose="02010803020104030203" pitchFamily="2" charset="-79"/>
              </a:rPr>
              <a:t>, “</a:t>
            </a:r>
            <a:r>
              <a:rPr lang="en-US" sz="2800" dirty="0" smtClean="0">
                <a:solidFill>
                  <a:srgbClr val="FF0000"/>
                </a:solidFill>
                <a:latin typeface="Trebuchet MS"/>
                <a:cs typeface="Aharoni" panose="02010803020104030203" pitchFamily="2" charset="-79"/>
              </a:rPr>
              <a:t>Why me</a:t>
            </a:r>
            <a:r>
              <a:rPr lang="en-US" sz="2800" dirty="0" smtClean="0">
                <a:solidFill>
                  <a:srgbClr val="00B050"/>
                </a:solidFill>
                <a:latin typeface="Trebuchet MS"/>
                <a:cs typeface="Aharoni" panose="02010803020104030203" pitchFamily="2" charset="-79"/>
              </a:rPr>
              <a:t>?”</a:t>
            </a:r>
            <a:r>
              <a:rPr lang="en-US" sz="2800" dirty="0" smtClean="0">
                <a:solidFill>
                  <a:prstClr val="black"/>
                </a:solidFill>
                <a:latin typeface="Trebuchet MS"/>
                <a:cs typeface="Aharoni" panose="02010803020104030203" pitchFamily="2" charset="-79"/>
              </a:rPr>
              <a:t> after his wife dies </a:t>
            </a:r>
            <a:r>
              <a:rPr lang="en-US" sz="2800" dirty="0" smtClean="0">
                <a:solidFill>
                  <a:srgbClr val="0070C0"/>
                </a:solidFill>
                <a:latin typeface="Trebuchet MS"/>
                <a:cs typeface="Aharoni" panose="02010803020104030203" pitchFamily="2" charset="-79"/>
              </a:rPr>
              <a:t>(3.7)</a:t>
            </a:r>
            <a:r>
              <a:rPr lang="en-US" sz="2800" dirty="0" smtClean="0">
                <a:solidFill>
                  <a:srgbClr val="00B050"/>
                </a:solidFill>
                <a:latin typeface="Trebuchet MS"/>
                <a:cs typeface="Aharoni" panose="02010803020104030203" pitchFamily="2" charset="-79"/>
              </a:rPr>
              <a:t>.</a:t>
            </a:r>
          </a:p>
          <a:p>
            <a:pPr marL="82296" indent="0">
              <a:spcBef>
                <a:spcPts val="450"/>
              </a:spcBef>
              <a:buClr>
                <a:srgbClr val="B13F9A"/>
              </a:buClr>
              <a:buSzPct val="73000"/>
              <a:buNone/>
            </a:pPr>
            <a:r>
              <a:rPr lang="en-US" sz="2800" dirty="0" smtClean="0">
                <a:solidFill>
                  <a:srgbClr val="00B050"/>
                </a:solidFill>
                <a:latin typeface="Trebuchet MS"/>
                <a:cs typeface="Aharoni" panose="02010803020104030203" pitchFamily="2" charset="-79"/>
              </a:rPr>
              <a:t>ACTIONS, EVENTS:</a:t>
            </a:r>
          </a:p>
          <a:p>
            <a:pPr marL="539496" indent="-457200">
              <a:spcBef>
                <a:spcPts val="450"/>
              </a:spcBef>
              <a:buClr>
                <a:srgbClr val="B13F9A"/>
              </a:buClr>
              <a:buSzPct val="73000"/>
              <a:buFont typeface="Wingdings" panose="05000000000000000000" pitchFamily="2" charset="2"/>
              <a:buChar char="§"/>
            </a:pPr>
            <a:r>
              <a:rPr lang="en-US" sz="2800" dirty="0" smtClean="0">
                <a:latin typeface="Trebuchet MS"/>
                <a:cs typeface="Aharoni" panose="02010803020104030203" pitchFamily="2" charset="-79"/>
              </a:rPr>
              <a:t>Joe’s reckless nature is revealed when he agrees to jump off the bridge on a dare.</a:t>
            </a:r>
            <a:endParaRPr lang="en-US" sz="2800" dirty="0" smtClean="0">
              <a:solidFill>
                <a:srgbClr val="0070C0"/>
              </a:solidFill>
              <a:latin typeface="Trebuchet MS"/>
              <a:cs typeface="Aharoni" panose="02010803020104030203" pitchFamily="2" charset="-79"/>
            </a:endParaRPr>
          </a:p>
          <a:p>
            <a:pPr marL="539496" indent="-457200">
              <a:spcBef>
                <a:spcPts val="450"/>
              </a:spcBef>
              <a:buClr>
                <a:srgbClr val="B13F9A"/>
              </a:buClr>
              <a:buSzPct val="73000"/>
              <a:buFont typeface="Wingdings" panose="05000000000000000000" pitchFamily="2" charset="2"/>
              <a:buChar char="§"/>
            </a:pPr>
            <a:r>
              <a:rPr lang="en-US" sz="2800" dirty="0" smtClean="0">
                <a:latin typeface="Trebuchet MS"/>
                <a:cs typeface="Aharoni" panose="02010803020104030203" pitchFamily="2" charset="-79"/>
              </a:rPr>
              <a:t>Randolph’s caring nature is revealed in his treatment of his sister throughout chapter 1.  He defends her against the neighborhood bullies at the playground, helps her finish her book reports, and comforts her while their parents are arguing.</a:t>
            </a:r>
            <a:endParaRPr lang="en-US" sz="2800" dirty="0" smtClean="0">
              <a:solidFill>
                <a:srgbClr val="0070C0"/>
              </a:solidFill>
              <a:latin typeface="Trebuchet MS"/>
              <a:cs typeface="Aharoni" panose="02010803020104030203" pitchFamily="2" charset="-79"/>
            </a:endParaRPr>
          </a:p>
          <a:p>
            <a:pPr marL="539496" indent="-457200">
              <a:spcBef>
                <a:spcPts val="450"/>
              </a:spcBef>
              <a:buClr>
                <a:srgbClr val="B13F9A"/>
              </a:buClr>
              <a:buSzPct val="73000"/>
              <a:buFont typeface="Wingdings" panose="05000000000000000000" pitchFamily="2" charset="2"/>
              <a:buChar char="§"/>
            </a:pPr>
            <a:endParaRPr lang="en-US" sz="2800" dirty="0" smtClean="0">
              <a:solidFill>
                <a:srgbClr val="0070C0"/>
              </a:solidFill>
              <a:latin typeface="Trebuchet MS"/>
              <a:cs typeface="Aharoni" panose="02010803020104030203" pitchFamily="2" charset="-79"/>
            </a:endParaRPr>
          </a:p>
          <a:p>
            <a:pPr marL="539496" indent="-457200">
              <a:spcBef>
                <a:spcPts val="450"/>
              </a:spcBef>
              <a:buClr>
                <a:srgbClr val="B13F9A"/>
              </a:buClr>
              <a:buSzPct val="73000"/>
            </a:pPr>
            <a:endParaRPr lang="en-US" sz="2800" dirty="0" smtClean="0">
              <a:solidFill>
                <a:srgbClr val="0070C0"/>
              </a:solidFill>
              <a:latin typeface="Trebuchet MS"/>
              <a:cs typeface="Aharoni" panose="02010803020104030203" pitchFamily="2" charset="-79"/>
            </a:endParaRPr>
          </a:p>
          <a:p>
            <a:pPr marL="468059" indent="-385763">
              <a:spcBef>
                <a:spcPts val="450"/>
              </a:spcBef>
              <a:buClr>
                <a:srgbClr val="B13F9A"/>
              </a:buClr>
              <a:buSzPct val="73000"/>
              <a:buFont typeface="Wingdings" panose="05000000000000000000" pitchFamily="2" charset="2"/>
              <a:buChar char="§"/>
            </a:pPr>
            <a:endParaRPr lang="en-US" sz="2800" dirty="0">
              <a:solidFill>
                <a:prstClr val="black"/>
              </a:solidFill>
              <a:latin typeface="Trebuchet MS"/>
              <a:cs typeface="Aharoni" panose="02010803020104030203" pitchFamily="2" charset="-79"/>
            </a:endParaRPr>
          </a:p>
        </p:txBody>
      </p:sp>
    </p:spTree>
    <p:extLst>
      <p:ext uri="{BB962C8B-B14F-4D97-AF65-F5344CB8AC3E}">
        <p14:creationId xmlns:p14="http://schemas.microsoft.com/office/powerpoint/2010/main" val="295249771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57200" y="228600"/>
            <a:ext cx="8229600" cy="5897563"/>
          </a:xfrm>
        </p:spPr>
        <p:txBody>
          <a:bodyPr>
            <a:normAutofit fontScale="92500" lnSpcReduction="10000"/>
          </a:bodyPr>
          <a:lstStyle/>
          <a:p>
            <a:pPr marL="0" indent="0">
              <a:buNone/>
            </a:pPr>
            <a:r>
              <a:rPr lang="en-US" b="1" dirty="0" smtClean="0"/>
              <a:t>Write 5 to 7 lines and be prepared to share!</a:t>
            </a:r>
          </a:p>
          <a:p>
            <a:pPr marL="0" indent="0">
              <a:buNone/>
            </a:pPr>
            <a:endParaRPr lang="en-US" dirty="0" smtClean="0"/>
          </a:p>
          <a:p>
            <a:pPr marL="0" indent="0">
              <a:buNone/>
            </a:pPr>
            <a:r>
              <a:rPr lang="en-US" b="1" u="sng" dirty="0" smtClean="0"/>
              <a:t>Rows A and B:  Break-in</a:t>
            </a:r>
            <a:endParaRPr lang="en-US" b="1" u="sng" dirty="0"/>
          </a:p>
          <a:p>
            <a:pPr marL="0" indent="0">
              <a:buNone/>
            </a:pPr>
            <a:r>
              <a:rPr lang="en-US" dirty="0" smtClean="0"/>
              <a:t>Describe a break-in.  You must use the following words: </a:t>
            </a:r>
            <a:r>
              <a:rPr lang="en-US" dirty="0" smtClean="0">
                <a:solidFill>
                  <a:srgbClr val="0070C0"/>
                </a:solidFill>
              </a:rPr>
              <a:t>bawl,</a:t>
            </a:r>
            <a:r>
              <a:rPr lang="en-US" dirty="0" smtClean="0"/>
              <a:t>  </a:t>
            </a:r>
            <a:r>
              <a:rPr lang="en-US" dirty="0" smtClean="0">
                <a:solidFill>
                  <a:srgbClr val="0070C0"/>
                </a:solidFill>
              </a:rPr>
              <a:t>roguishly, and quivering.</a:t>
            </a:r>
            <a:endParaRPr lang="en-US" dirty="0" smtClean="0"/>
          </a:p>
          <a:p>
            <a:pPr marL="0" indent="0">
              <a:buNone/>
            </a:pPr>
            <a:endParaRPr lang="en-US" dirty="0" smtClean="0"/>
          </a:p>
          <a:p>
            <a:pPr marL="0" indent="0">
              <a:buNone/>
            </a:pPr>
            <a:r>
              <a:rPr lang="en-US" b="1" u="sng" dirty="0" smtClean="0"/>
              <a:t>Rows C and D:  Conflict</a:t>
            </a:r>
          </a:p>
          <a:p>
            <a:pPr marL="0" indent="0">
              <a:buNone/>
            </a:pPr>
            <a:r>
              <a:rPr lang="en-US" dirty="0" smtClean="0"/>
              <a:t>Group 2: Write about a  fight between a parent and child that features the following words: </a:t>
            </a:r>
            <a:r>
              <a:rPr lang="en-US" dirty="0" smtClean="0">
                <a:solidFill>
                  <a:srgbClr val="0070C0"/>
                </a:solidFill>
              </a:rPr>
              <a:t>incredulous, defensively, and unfathomable</a:t>
            </a:r>
            <a:r>
              <a:rPr lang="en-US" dirty="0" smtClean="0"/>
              <a:t>.</a:t>
            </a:r>
          </a:p>
          <a:p>
            <a:pPr marL="0" indent="0">
              <a:buNone/>
            </a:pPr>
            <a:endParaRPr lang="en-US" dirty="0" smtClean="0"/>
          </a:p>
          <a:p>
            <a:pPr marL="0" indent="0">
              <a:buNone/>
            </a:pPr>
            <a:r>
              <a:rPr lang="en-US" b="1" u="sng" dirty="0" smtClean="0"/>
              <a:t>Rows E and F:  Thief</a:t>
            </a:r>
          </a:p>
          <a:p>
            <a:pPr marL="0" indent="0">
              <a:buNone/>
            </a:pPr>
            <a:r>
              <a:rPr lang="en-US" dirty="0" smtClean="0"/>
              <a:t>Describe a thief at a flea market that features the following words:  </a:t>
            </a:r>
            <a:r>
              <a:rPr lang="en-US" dirty="0" smtClean="0">
                <a:solidFill>
                  <a:srgbClr val="0070C0"/>
                </a:solidFill>
              </a:rPr>
              <a:t>nonchalantly, savvy, and rarities</a:t>
            </a:r>
            <a:r>
              <a:rPr lang="en-US" dirty="0" smtClean="0"/>
              <a:t>.</a:t>
            </a:r>
          </a:p>
          <a:p>
            <a:pPr marL="514350" indent="-514350">
              <a:buAutoNum type="arabicPeriod"/>
            </a:pPr>
            <a:endParaRPr lang="en-US" dirty="0"/>
          </a:p>
        </p:txBody>
      </p:sp>
    </p:spTree>
    <p:extLst>
      <p:ext uri="{BB962C8B-B14F-4D97-AF65-F5344CB8AC3E}">
        <p14:creationId xmlns:p14="http://schemas.microsoft.com/office/powerpoint/2010/main" val="1822883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anim calcmode="lin" valueType="num">
                                      <p:cBhvr additive="base">
                                        <p:cTn id="25"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 calcmode="lin" valueType="num">
                                      <p:cBhvr additive="base">
                                        <p:cTn id="31"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8" end="8"/>
                                            </p:txEl>
                                          </p:spTgt>
                                        </p:tgtEl>
                                        <p:attrNameLst>
                                          <p:attrName>style.visibility</p:attrName>
                                        </p:attrNameLst>
                                      </p:cBhvr>
                                      <p:to>
                                        <p:strVal val="visible"/>
                                      </p:to>
                                    </p:set>
                                    <p:anim calcmode="lin" valueType="num">
                                      <p:cBhvr additive="base">
                                        <p:cTn id="37"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anim calcmode="lin" valueType="num">
                                      <p:cBhvr additive="base">
                                        <p:cTn id="43"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Partner Vocabulary Work</a:t>
            </a:r>
            <a:endParaRPr lang="en-US" dirty="0"/>
          </a:p>
        </p:txBody>
      </p:sp>
      <p:sp>
        <p:nvSpPr>
          <p:cNvPr id="3" name="Content Placeholder 2"/>
          <p:cNvSpPr>
            <a:spLocks noGrp="1"/>
          </p:cNvSpPr>
          <p:nvPr>
            <p:ph sz="half" idx="1"/>
          </p:nvPr>
        </p:nvSpPr>
        <p:spPr>
          <a:xfrm>
            <a:off x="76200" y="1600200"/>
            <a:ext cx="4038600" cy="4525963"/>
          </a:xfrm>
        </p:spPr>
        <p:txBody>
          <a:bodyPr>
            <a:normAutofit/>
          </a:bodyPr>
          <a:lstStyle/>
          <a:p>
            <a:pPr marL="0" indent="0">
              <a:buNone/>
            </a:pPr>
            <a:r>
              <a:rPr lang="en-US" b="1" u="sng" dirty="0" smtClean="0"/>
              <a:t>Notecards:</a:t>
            </a:r>
          </a:p>
          <a:p>
            <a:pPr marL="0" indent="0">
              <a:buNone/>
            </a:pPr>
            <a:r>
              <a:rPr lang="en-US" dirty="0" smtClean="0"/>
              <a:t>1. Create </a:t>
            </a:r>
            <a:r>
              <a:rPr lang="en-US" dirty="0"/>
              <a:t>notecards for the </a:t>
            </a:r>
            <a:r>
              <a:rPr lang="en-US" dirty="0" smtClean="0"/>
              <a:t>vocabulary </a:t>
            </a:r>
            <a:r>
              <a:rPr lang="en-US" dirty="0"/>
              <a:t>words.  Put the word on 1 side and the definition on the other side.  </a:t>
            </a:r>
            <a:endParaRPr lang="en-US" dirty="0" smtClean="0"/>
          </a:p>
          <a:p>
            <a:pPr marL="0" indent="0">
              <a:buNone/>
            </a:pPr>
            <a:endParaRPr lang="en-US" dirty="0"/>
          </a:p>
          <a:p>
            <a:pPr marL="0" indent="0">
              <a:buNone/>
            </a:pPr>
            <a:r>
              <a:rPr lang="en-US" dirty="0" smtClean="0"/>
              <a:t>2. Practice with a partner</a:t>
            </a:r>
            <a:endParaRPr lang="en-US" dirty="0"/>
          </a:p>
        </p:txBody>
      </p:sp>
      <p:sp>
        <p:nvSpPr>
          <p:cNvPr id="4" name="Content Placeholder 3"/>
          <p:cNvSpPr>
            <a:spLocks noGrp="1"/>
          </p:cNvSpPr>
          <p:nvPr>
            <p:ph sz="half" idx="2"/>
          </p:nvPr>
        </p:nvSpPr>
        <p:spPr>
          <a:xfrm>
            <a:off x="5410200" y="1637071"/>
            <a:ext cx="4038600" cy="5486400"/>
          </a:xfrm>
        </p:spPr>
        <p:txBody>
          <a:bodyPr>
            <a:normAutofit/>
          </a:bodyPr>
          <a:lstStyle/>
          <a:p>
            <a:pPr marL="514350" lvl="0" indent="-514350">
              <a:buFont typeface="Arial" panose="020B0604020202020204" pitchFamily="34" charset="0"/>
              <a:buAutoNum type="arabicPeriod"/>
            </a:pPr>
            <a:r>
              <a:rPr lang="en-US" sz="3000" dirty="0" smtClean="0">
                <a:solidFill>
                  <a:prstClr val="black"/>
                </a:solidFill>
              </a:rPr>
              <a:t>bawl </a:t>
            </a:r>
            <a:r>
              <a:rPr lang="en-US" sz="3000" dirty="0">
                <a:solidFill>
                  <a:prstClr val="black"/>
                </a:solidFill>
              </a:rPr>
              <a:t>(8)</a:t>
            </a:r>
          </a:p>
          <a:p>
            <a:pPr marL="514350" lvl="0" indent="-514350">
              <a:buFont typeface="Arial" panose="020B0604020202020204" pitchFamily="34" charset="0"/>
              <a:buAutoNum type="arabicPeriod"/>
            </a:pPr>
            <a:r>
              <a:rPr lang="en-US" sz="3000" dirty="0">
                <a:solidFill>
                  <a:prstClr val="black"/>
                </a:solidFill>
              </a:rPr>
              <a:t>quivering (8)</a:t>
            </a:r>
          </a:p>
          <a:p>
            <a:pPr marL="514350" lvl="0" indent="-514350">
              <a:buFont typeface="Arial" panose="020B0604020202020204" pitchFamily="34" charset="0"/>
              <a:buAutoNum type="arabicPeriod"/>
            </a:pPr>
            <a:r>
              <a:rPr lang="en-US" sz="3000" dirty="0">
                <a:solidFill>
                  <a:prstClr val="black"/>
                </a:solidFill>
              </a:rPr>
              <a:t>unfathomable  (10)</a:t>
            </a:r>
          </a:p>
          <a:p>
            <a:pPr marL="514350" lvl="0" indent="-514350">
              <a:buFont typeface="Arial" panose="020B0604020202020204" pitchFamily="34" charset="0"/>
              <a:buAutoNum type="arabicPeriod"/>
            </a:pPr>
            <a:r>
              <a:rPr lang="en-US" sz="3000" dirty="0">
                <a:solidFill>
                  <a:prstClr val="black"/>
                </a:solidFill>
              </a:rPr>
              <a:t>rarities (11)</a:t>
            </a:r>
          </a:p>
          <a:p>
            <a:pPr marL="514350" lvl="0" indent="-514350">
              <a:buFont typeface="Arial" panose="020B0604020202020204" pitchFamily="34" charset="0"/>
              <a:buAutoNum type="arabicPeriod"/>
            </a:pPr>
            <a:r>
              <a:rPr lang="en-US" sz="3000" dirty="0">
                <a:solidFill>
                  <a:prstClr val="black"/>
                </a:solidFill>
              </a:rPr>
              <a:t>savvy (17)</a:t>
            </a:r>
          </a:p>
          <a:p>
            <a:pPr marL="457200" lvl="0" indent="-457200">
              <a:buFont typeface="+mj-lt"/>
              <a:buAutoNum type="arabicPeriod"/>
            </a:pPr>
            <a:r>
              <a:rPr lang="en-US" sz="3000" dirty="0">
                <a:solidFill>
                  <a:prstClr val="black"/>
                </a:solidFill>
              </a:rPr>
              <a:t>Roguishly (22)</a:t>
            </a:r>
          </a:p>
          <a:p>
            <a:pPr marL="457200" lvl="0" indent="-457200">
              <a:buFont typeface="+mj-lt"/>
              <a:buAutoNum type="arabicPeriod"/>
            </a:pPr>
            <a:r>
              <a:rPr lang="en-US" sz="3000" dirty="0">
                <a:solidFill>
                  <a:prstClr val="black"/>
                </a:solidFill>
              </a:rPr>
              <a:t>Incredulous (24)</a:t>
            </a:r>
          </a:p>
          <a:p>
            <a:pPr marL="457200" lvl="0" indent="-457200">
              <a:buFont typeface="+mj-lt"/>
              <a:buAutoNum type="arabicPeriod"/>
            </a:pPr>
            <a:r>
              <a:rPr lang="en-US" sz="3000" dirty="0">
                <a:solidFill>
                  <a:prstClr val="black"/>
                </a:solidFill>
              </a:rPr>
              <a:t>Nonchalantly (25)</a:t>
            </a:r>
          </a:p>
          <a:p>
            <a:pPr marL="457200" lvl="0" indent="-457200">
              <a:buFont typeface="+mj-lt"/>
              <a:buAutoNum type="arabicPeriod"/>
            </a:pPr>
            <a:r>
              <a:rPr lang="en-US" sz="3000" dirty="0">
                <a:solidFill>
                  <a:prstClr val="black"/>
                </a:solidFill>
              </a:rPr>
              <a:t>Defensively (26)</a:t>
            </a:r>
          </a:p>
          <a:p>
            <a:pPr marL="0" indent="0">
              <a:buNone/>
            </a:pPr>
            <a:endParaRPr lang="en-US" dirty="0"/>
          </a:p>
        </p:txBody>
      </p:sp>
    </p:spTree>
    <p:extLst>
      <p:ext uri="{BB962C8B-B14F-4D97-AF65-F5344CB8AC3E}">
        <p14:creationId xmlns:p14="http://schemas.microsoft.com/office/powerpoint/2010/main" val="152392013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8610600" cy="4525963"/>
          </a:xfrm>
        </p:spPr>
        <p:txBody>
          <a:bodyPr>
            <a:normAutofit/>
          </a:bodyPr>
          <a:lstStyle/>
          <a:p>
            <a:pPr marL="0" lvl="0" indent="0">
              <a:buNone/>
            </a:pPr>
            <a:r>
              <a:rPr lang="en-US" u="sng" dirty="0" smtClean="0">
                <a:solidFill>
                  <a:prstClr val="black"/>
                </a:solidFill>
              </a:rPr>
              <a:t>NB Entry: </a:t>
            </a:r>
            <a:r>
              <a:rPr lang="en-US" u="sng" dirty="0">
                <a:solidFill>
                  <a:prstClr val="black"/>
                </a:solidFill>
              </a:rPr>
              <a:t>“Things are rough all over”</a:t>
            </a:r>
          </a:p>
          <a:p>
            <a:pPr marL="0" lvl="0" indent="0">
              <a:buNone/>
            </a:pPr>
            <a:endParaRPr lang="en-US" u="sng" dirty="0">
              <a:solidFill>
                <a:prstClr val="black"/>
              </a:solidFill>
            </a:endParaRPr>
          </a:p>
          <a:p>
            <a:pPr marL="0" lvl="0" indent="0">
              <a:buNone/>
            </a:pPr>
            <a:r>
              <a:rPr lang="en-US" dirty="0">
                <a:solidFill>
                  <a:prstClr val="black"/>
                </a:solidFill>
              </a:rPr>
              <a:t> (10 lines in 7 minutes)</a:t>
            </a:r>
          </a:p>
          <a:p>
            <a:pPr marL="0" lvl="0" indent="0">
              <a:buNone/>
            </a:pPr>
            <a:endParaRPr lang="en-US" dirty="0">
              <a:solidFill>
                <a:prstClr val="black"/>
              </a:solidFill>
            </a:endParaRPr>
          </a:p>
          <a:p>
            <a:pPr lvl="0"/>
            <a:r>
              <a:rPr lang="en-US" dirty="0">
                <a:solidFill>
                  <a:prstClr val="black"/>
                </a:solidFill>
              </a:rPr>
              <a:t>In chapter 2, Cherry Valance says this to </a:t>
            </a:r>
            <a:r>
              <a:rPr lang="en-US" dirty="0" err="1">
                <a:solidFill>
                  <a:prstClr val="black"/>
                </a:solidFill>
              </a:rPr>
              <a:t>Ponyboy</a:t>
            </a:r>
            <a:r>
              <a:rPr lang="en-US" dirty="0">
                <a:solidFill>
                  <a:prstClr val="black"/>
                </a:solidFill>
              </a:rPr>
              <a:t>.  Do you think life is equally rough for the greasers and the </a:t>
            </a:r>
            <a:r>
              <a:rPr lang="en-US" dirty="0" err="1">
                <a:solidFill>
                  <a:prstClr val="black"/>
                </a:solidFill>
              </a:rPr>
              <a:t>socs</a:t>
            </a:r>
            <a:r>
              <a:rPr lang="en-US" dirty="0">
                <a:solidFill>
                  <a:prstClr val="black"/>
                </a:solidFill>
              </a:rPr>
              <a:t>?  What about in real life?  Are things really rough all over? </a:t>
            </a:r>
          </a:p>
          <a:p>
            <a:pPr marL="0" indent="0">
              <a:buNone/>
            </a:pPr>
            <a:endParaRPr lang="en-US" dirty="0"/>
          </a:p>
        </p:txBody>
      </p:sp>
    </p:spTree>
    <p:extLst>
      <p:ext uri="{BB962C8B-B14F-4D97-AF65-F5344CB8AC3E}">
        <p14:creationId xmlns:p14="http://schemas.microsoft.com/office/powerpoint/2010/main" val="196551280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Chapters 1-2 Check</a:t>
            </a:r>
            <a:endParaRPr lang="en-US" dirty="0"/>
          </a:p>
        </p:txBody>
      </p:sp>
      <p:sp>
        <p:nvSpPr>
          <p:cNvPr id="3" name="Content Placeholder 2"/>
          <p:cNvSpPr>
            <a:spLocks noGrp="1"/>
          </p:cNvSpPr>
          <p:nvPr>
            <p:ph sz="half" idx="1"/>
          </p:nvPr>
        </p:nvSpPr>
        <p:spPr/>
        <p:txBody>
          <a:bodyPr/>
          <a:lstStyle/>
          <a:p>
            <a:r>
              <a:rPr lang="en-US" dirty="0" smtClean="0"/>
              <a:t>Open book</a:t>
            </a:r>
          </a:p>
          <a:p>
            <a:r>
              <a:rPr lang="en-US" dirty="0" smtClean="0"/>
              <a:t>Use notes and novel to be successful.</a:t>
            </a:r>
            <a:endParaRPr lang="en-US" dirty="0"/>
          </a:p>
        </p:txBody>
      </p:sp>
      <p:sp>
        <p:nvSpPr>
          <p:cNvPr id="4" name="Content Placeholder 3"/>
          <p:cNvSpPr>
            <a:spLocks noGrp="1"/>
          </p:cNvSpPr>
          <p:nvPr>
            <p:ph sz="half" idx="2"/>
          </p:nvPr>
        </p:nvSpPr>
        <p:spPr/>
        <p:txBody>
          <a:bodyPr/>
          <a:lstStyle/>
          <a:p>
            <a:endParaRPr lang="en-US"/>
          </a:p>
        </p:txBody>
      </p:sp>
    </p:spTree>
    <p:extLst>
      <p:ext uri="{BB962C8B-B14F-4D97-AF65-F5344CB8AC3E}">
        <p14:creationId xmlns:p14="http://schemas.microsoft.com/office/powerpoint/2010/main" val="286311096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9594" y="838200"/>
            <a:ext cx="3257006" cy="4525963"/>
          </a:xfrm>
        </p:spPr>
        <p:txBody>
          <a:bodyPr>
            <a:normAutofit lnSpcReduction="10000"/>
          </a:bodyPr>
          <a:lstStyle/>
          <a:p>
            <a:pPr marL="514350" lvl="0" indent="-514350">
              <a:buFont typeface="Arial" panose="020B0604020202020204" pitchFamily="34" charset="0"/>
              <a:buAutoNum type="arabicPeriod"/>
            </a:pPr>
            <a:r>
              <a:rPr lang="en-US" sz="2400" dirty="0">
                <a:solidFill>
                  <a:prstClr val="black"/>
                </a:solidFill>
              </a:rPr>
              <a:t>bawl (8)</a:t>
            </a:r>
          </a:p>
          <a:p>
            <a:pPr marL="514350" lvl="0" indent="-514350">
              <a:buFont typeface="Arial" panose="020B0604020202020204" pitchFamily="34" charset="0"/>
              <a:buAutoNum type="arabicPeriod"/>
            </a:pPr>
            <a:r>
              <a:rPr lang="en-US" sz="2400" dirty="0">
                <a:solidFill>
                  <a:prstClr val="black"/>
                </a:solidFill>
              </a:rPr>
              <a:t>quivering (8)</a:t>
            </a:r>
          </a:p>
          <a:p>
            <a:pPr marL="514350" lvl="0" indent="-514350">
              <a:buFont typeface="Arial" panose="020B0604020202020204" pitchFamily="34" charset="0"/>
              <a:buAutoNum type="arabicPeriod"/>
            </a:pPr>
            <a:r>
              <a:rPr lang="en-US" sz="2400" dirty="0">
                <a:solidFill>
                  <a:prstClr val="black"/>
                </a:solidFill>
              </a:rPr>
              <a:t>unfathomable  (10)</a:t>
            </a:r>
          </a:p>
          <a:p>
            <a:pPr marL="514350" lvl="0" indent="-514350">
              <a:buFont typeface="Arial" panose="020B0604020202020204" pitchFamily="34" charset="0"/>
              <a:buAutoNum type="arabicPeriod"/>
            </a:pPr>
            <a:r>
              <a:rPr lang="en-US" sz="2400" dirty="0">
                <a:solidFill>
                  <a:prstClr val="black"/>
                </a:solidFill>
              </a:rPr>
              <a:t>rarities (11)</a:t>
            </a:r>
          </a:p>
          <a:p>
            <a:pPr marL="514350" lvl="0" indent="-514350">
              <a:buFont typeface="Arial" panose="020B0604020202020204" pitchFamily="34" charset="0"/>
              <a:buAutoNum type="arabicPeriod"/>
            </a:pPr>
            <a:r>
              <a:rPr lang="en-US" sz="2400" dirty="0">
                <a:solidFill>
                  <a:prstClr val="black"/>
                </a:solidFill>
              </a:rPr>
              <a:t>savvy (17)</a:t>
            </a:r>
          </a:p>
          <a:p>
            <a:pPr marL="457200" lvl="0" indent="-457200">
              <a:buFont typeface="+mj-lt"/>
              <a:buAutoNum type="arabicPeriod"/>
            </a:pPr>
            <a:r>
              <a:rPr lang="en-US" sz="2400" dirty="0" smtClean="0">
                <a:solidFill>
                  <a:prstClr val="black"/>
                </a:solidFill>
              </a:rPr>
              <a:t>Roguishly </a:t>
            </a:r>
            <a:r>
              <a:rPr lang="en-US" sz="2400" dirty="0">
                <a:solidFill>
                  <a:prstClr val="black"/>
                </a:solidFill>
              </a:rPr>
              <a:t>(22)</a:t>
            </a:r>
          </a:p>
          <a:p>
            <a:pPr marL="457200" lvl="0" indent="-457200">
              <a:buFont typeface="+mj-lt"/>
              <a:buAutoNum type="arabicPeriod"/>
            </a:pPr>
            <a:r>
              <a:rPr lang="en-US" sz="2400" dirty="0">
                <a:solidFill>
                  <a:prstClr val="black"/>
                </a:solidFill>
              </a:rPr>
              <a:t>Incredulous (24)</a:t>
            </a:r>
          </a:p>
          <a:p>
            <a:pPr marL="457200" lvl="0" indent="-457200">
              <a:buFont typeface="+mj-lt"/>
              <a:buAutoNum type="arabicPeriod"/>
            </a:pPr>
            <a:r>
              <a:rPr lang="en-US" sz="2400" dirty="0">
                <a:solidFill>
                  <a:prstClr val="black"/>
                </a:solidFill>
              </a:rPr>
              <a:t>Nonchalantly (25)</a:t>
            </a:r>
          </a:p>
          <a:p>
            <a:pPr marL="457200" lvl="0" indent="-457200">
              <a:buFont typeface="+mj-lt"/>
              <a:buAutoNum type="arabicPeriod"/>
            </a:pPr>
            <a:r>
              <a:rPr lang="en-US" sz="2400" dirty="0">
                <a:solidFill>
                  <a:prstClr val="black"/>
                </a:solidFill>
              </a:rPr>
              <a:t>Defensively (26)</a:t>
            </a:r>
          </a:p>
          <a:p>
            <a:endParaRPr lang="en-US" dirty="0"/>
          </a:p>
        </p:txBody>
      </p:sp>
      <p:sp>
        <p:nvSpPr>
          <p:cNvPr id="4" name="Content Placeholder 3"/>
          <p:cNvSpPr>
            <a:spLocks noGrp="1"/>
          </p:cNvSpPr>
          <p:nvPr>
            <p:ph sz="half" idx="2"/>
          </p:nvPr>
        </p:nvSpPr>
        <p:spPr>
          <a:xfrm>
            <a:off x="3048000" y="228600"/>
            <a:ext cx="5638800" cy="6629400"/>
          </a:xfrm>
        </p:spPr>
        <p:txBody>
          <a:bodyPr>
            <a:normAutofit lnSpcReduction="10000"/>
          </a:bodyPr>
          <a:lstStyle/>
          <a:p>
            <a:pPr marL="514350" indent="-514350">
              <a:buAutoNum type="arabicPeriod"/>
            </a:pPr>
            <a:r>
              <a:rPr lang="en-US" sz="2400" dirty="0" smtClean="0"/>
              <a:t>People who enjoy being unkind to others are ________________ to me.</a:t>
            </a:r>
          </a:p>
          <a:p>
            <a:pPr marL="514350" indent="-514350">
              <a:buAutoNum type="arabicPeriod"/>
            </a:pPr>
            <a:r>
              <a:rPr lang="en-US" sz="2400" dirty="0" smtClean="0"/>
              <a:t>The clerk at </a:t>
            </a:r>
            <a:r>
              <a:rPr lang="en-US" sz="2400" dirty="0" err="1" smtClean="0"/>
              <a:t>WaWa</a:t>
            </a:r>
            <a:r>
              <a:rPr lang="en-US" sz="2400" dirty="0" smtClean="0"/>
              <a:t> was _____________ when a man tried to pay with Monopoly money.</a:t>
            </a:r>
          </a:p>
          <a:p>
            <a:pPr marL="0" indent="0">
              <a:buNone/>
            </a:pPr>
            <a:r>
              <a:rPr lang="en-US" sz="2400" dirty="0" smtClean="0"/>
              <a:t>3. When I gave the boy a detention for talking, he behaved __________________.</a:t>
            </a:r>
          </a:p>
          <a:p>
            <a:pPr marL="0" indent="0">
              <a:buNone/>
            </a:pPr>
            <a:r>
              <a:rPr lang="en-US" sz="2400" dirty="0" smtClean="0"/>
              <a:t>4. I </a:t>
            </a:r>
            <a:r>
              <a:rPr lang="en-US" sz="2400" dirty="0"/>
              <a:t>always </a:t>
            </a:r>
            <a:r>
              <a:rPr lang="en-US" sz="2400" dirty="0" smtClean="0"/>
              <a:t>______________ </a:t>
            </a:r>
            <a:r>
              <a:rPr lang="en-US" sz="2400" dirty="0"/>
              <a:t>at sad </a:t>
            </a:r>
            <a:r>
              <a:rPr lang="en-US" sz="2400" dirty="0" smtClean="0"/>
              <a:t>movies.</a:t>
            </a:r>
          </a:p>
          <a:p>
            <a:pPr marL="0" indent="0">
              <a:buNone/>
            </a:pPr>
            <a:r>
              <a:rPr lang="en-US" sz="2400" dirty="0" smtClean="0"/>
              <a:t>5. Some </a:t>
            </a:r>
            <a:r>
              <a:rPr lang="en-US" sz="2400" dirty="0"/>
              <a:t>people have street _________ but they lack common sense</a:t>
            </a:r>
            <a:r>
              <a:rPr lang="en-US" sz="2400" dirty="0" smtClean="0"/>
              <a:t>.</a:t>
            </a:r>
            <a:endParaRPr lang="en-US" sz="2400" dirty="0"/>
          </a:p>
          <a:p>
            <a:pPr marL="0" indent="0">
              <a:buNone/>
            </a:pPr>
            <a:r>
              <a:rPr lang="en-US" sz="2400" dirty="0" smtClean="0"/>
              <a:t>6. The </a:t>
            </a:r>
            <a:r>
              <a:rPr lang="en-US" sz="2400" dirty="0"/>
              <a:t>young boy was _________ in the dark as the clown </a:t>
            </a:r>
            <a:r>
              <a:rPr lang="en-US" sz="2400" dirty="0" smtClean="0"/>
              <a:t>approached.</a:t>
            </a:r>
          </a:p>
          <a:p>
            <a:pPr marL="0" indent="0">
              <a:buNone/>
            </a:pPr>
            <a:r>
              <a:rPr lang="en-US" sz="2400" dirty="0" smtClean="0"/>
              <a:t>7. I </a:t>
            </a:r>
            <a:r>
              <a:rPr lang="en-US" sz="2400" dirty="0"/>
              <a:t>like to browse at flea markets and search for one-of-a-kind _____________.</a:t>
            </a:r>
          </a:p>
          <a:p>
            <a:pPr marL="0" indent="0">
              <a:buNone/>
            </a:pPr>
            <a:r>
              <a:rPr lang="en-US" sz="2400" dirty="0" smtClean="0"/>
              <a:t>8. After </a:t>
            </a:r>
            <a:r>
              <a:rPr lang="en-US" sz="2400" dirty="0"/>
              <a:t>stealing a stranger’s wallet, the pickpocket _____________ strolled away.</a:t>
            </a:r>
          </a:p>
          <a:p>
            <a:pPr marL="0" indent="0">
              <a:buNone/>
            </a:pPr>
            <a:r>
              <a:rPr lang="en-US" sz="2400" dirty="0" smtClean="0"/>
              <a:t>9. The </a:t>
            </a:r>
            <a:r>
              <a:rPr lang="en-US" sz="2400" dirty="0"/>
              <a:t>young man __________ strutted onto the subway train, looking for trouble.</a:t>
            </a:r>
          </a:p>
          <a:p>
            <a:pPr marL="0" indent="0">
              <a:buNone/>
            </a:pPr>
            <a:endParaRPr lang="en-US" sz="2400" dirty="0"/>
          </a:p>
          <a:p>
            <a:pPr marL="0" indent="0">
              <a:buNone/>
            </a:pPr>
            <a:endParaRPr lang="en-US" sz="2400" dirty="0" smtClean="0"/>
          </a:p>
          <a:p>
            <a:pPr marL="0" indent="0">
              <a:buNone/>
            </a:pPr>
            <a:endParaRPr lang="en-US" dirty="0"/>
          </a:p>
        </p:txBody>
      </p:sp>
    </p:spTree>
    <p:extLst>
      <p:ext uri="{BB962C8B-B14F-4D97-AF65-F5344CB8AC3E}">
        <p14:creationId xmlns:p14="http://schemas.microsoft.com/office/powerpoint/2010/main" val="41091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 calcmode="lin" valueType="num">
                                      <p:cBhvr additive="base">
                                        <p:cTn id="4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 calcmode="lin" valueType="num">
                                      <p:cBhvr additive="base">
                                        <p:cTn id="49"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4">
                                            <p:txEl>
                                              <p:pRg st="8" end="8"/>
                                            </p:txEl>
                                          </p:spTgt>
                                        </p:tgtEl>
                                        <p:attrNameLst>
                                          <p:attrName>style.visibility</p:attrName>
                                        </p:attrNameLst>
                                      </p:cBhvr>
                                      <p:to>
                                        <p:strVal val="visible"/>
                                      </p:to>
                                    </p:set>
                                    <p:anim calcmode="lin" valueType="num">
                                      <p:cBhvr additive="base">
                                        <p:cTn id="55"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838200"/>
          </a:xfrm>
        </p:spPr>
        <p:txBody>
          <a:bodyPr>
            <a:normAutofit fontScale="90000"/>
          </a:bodyPr>
          <a:lstStyle/>
          <a:p>
            <a:r>
              <a:rPr lang="en-US" dirty="0" smtClean="0"/>
              <a:t>Chapter 3</a:t>
            </a:r>
            <a:br>
              <a:rPr lang="en-US" dirty="0" smtClean="0"/>
            </a:br>
            <a:endParaRPr lang="en-US" dirty="0"/>
          </a:p>
        </p:txBody>
      </p:sp>
      <p:sp>
        <p:nvSpPr>
          <p:cNvPr id="3" name="Content Placeholder 2"/>
          <p:cNvSpPr>
            <a:spLocks noGrp="1"/>
          </p:cNvSpPr>
          <p:nvPr>
            <p:ph idx="1"/>
          </p:nvPr>
        </p:nvSpPr>
        <p:spPr>
          <a:xfrm>
            <a:off x="0" y="685800"/>
            <a:ext cx="9144000" cy="6172200"/>
          </a:xfrm>
        </p:spPr>
        <p:txBody>
          <a:bodyPr>
            <a:normAutofit fontScale="92500" lnSpcReduction="10000"/>
          </a:bodyPr>
          <a:lstStyle/>
          <a:p>
            <a:pPr marL="0" indent="0">
              <a:buNone/>
            </a:pPr>
            <a:r>
              <a:rPr lang="en-US" b="1" u="sng" dirty="0"/>
              <a:t>You do:</a:t>
            </a:r>
          </a:p>
          <a:p>
            <a:r>
              <a:rPr lang="en-US" dirty="0" smtClean="0"/>
              <a:t>Read </a:t>
            </a:r>
            <a:r>
              <a:rPr lang="en-US" dirty="0"/>
              <a:t>pages </a:t>
            </a:r>
            <a:r>
              <a:rPr lang="en-US" dirty="0" smtClean="0"/>
              <a:t>37-52</a:t>
            </a:r>
            <a:endParaRPr lang="en-US" dirty="0"/>
          </a:p>
          <a:p>
            <a:r>
              <a:rPr lang="en-US" dirty="0" smtClean="0"/>
              <a:t>Conflict Analysis</a:t>
            </a:r>
            <a:endParaRPr lang="en-US" dirty="0"/>
          </a:p>
          <a:p>
            <a:r>
              <a:rPr lang="en-US" dirty="0"/>
              <a:t>Chapter </a:t>
            </a:r>
            <a:r>
              <a:rPr lang="en-US" dirty="0" smtClean="0"/>
              <a:t>summary</a:t>
            </a:r>
            <a:endParaRPr lang="en-US" dirty="0"/>
          </a:p>
          <a:p>
            <a:r>
              <a:rPr lang="en-US" dirty="0"/>
              <a:t>Notebook entries</a:t>
            </a:r>
          </a:p>
          <a:p>
            <a:endParaRPr lang="en-US" dirty="0"/>
          </a:p>
          <a:p>
            <a:pPr marL="0" indent="0">
              <a:buNone/>
            </a:pPr>
            <a:r>
              <a:rPr lang="en-US" b="1" u="sng" dirty="0"/>
              <a:t>We do:</a:t>
            </a:r>
          </a:p>
          <a:p>
            <a:pPr marL="0" indent="0">
              <a:buNone/>
            </a:pPr>
            <a:r>
              <a:rPr lang="en-US" dirty="0"/>
              <a:t>Vocabulary chart</a:t>
            </a:r>
          </a:p>
          <a:p>
            <a:pPr marL="0" indent="0">
              <a:buNone/>
            </a:pPr>
            <a:r>
              <a:rPr lang="en-US" dirty="0" smtClean="0"/>
              <a:t>Character </a:t>
            </a:r>
            <a:r>
              <a:rPr lang="en-US" dirty="0"/>
              <a:t>chart</a:t>
            </a:r>
          </a:p>
          <a:p>
            <a:pPr marL="0" indent="0">
              <a:buNone/>
            </a:pPr>
            <a:r>
              <a:rPr lang="en-US" dirty="0" smtClean="0"/>
              <a:t>Note cards</a:t>
            </a:r>
          </a:p>
          <a:p>
            <a:pPr marL="0" indent="0">
              <a:buNone/>
            </a:pPr>
            <a:r>
              <a:rPr lang="en-US" dirty="0" smtClean="0"/>
              <a:t>Partner Questions</a:t>
            </a:r>
            <a:endParaRPr lang="en-US" dirty="0"/>
          </a:p>
          <a:p>
            <a:pPr marL="0" indent="0">
              <a:buNone/>
            </a:pPr>
            <a:r>
              <a:rPr lang="en-US" dirty="0"/>
              <a:t>Theme </a:t>
            </a:r>
            <a:r>
              <a:rPr lang="en-US" dirty="0" smtClean="0"/>
              <a:t>discussion</a:t>
            </a:r>
            <a:endParaRPr lang="en-US" dirty="0"/>
          </a:p>
        </p:txBody>
      </p:sp>
    </p:spTree>
    <p:extLst>
      <p:ext uri="{BB962C8B-B14F-4D97-AF65-F5344CB8AC3E}">
        <p14:creationId xmlns:p14="http://schemas.microsoft.com/office/powerpoint/2010/main" val="285868646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08127211"/>
              </p:ext>
            </p:extLst>
          </p:nvPr>
        </p:nvGraphicFramePr>
        <p:xfrm>
          <a:off x="0" y="6926"/>
          <a:ext cx="9144000" cy="6851074"/>
        </p:xfrm>
        <a:graphic>
          <a:graphicData uri="http://schemas.openxmlformats.org/drawingml/2006/table">
            <a:tbl>
              <a:tblPr firstRow="1" bandRow="1">
                <a:tableStyleId>{5C22544A-7EE6-4342-B048-85BDC9FD1C3A}</a:tableStyleId>
              </a:tblPr>
              <a:tblGrid>
                <a:gridCol w="2438400">
                  <a:extLst>
                    <a:ext uri="{9D8B030D-6E8A-4147-A177-3AD203B41FA5}">
                      <a16:colId xmlns:a16="http://schemas.microsoft.com/office/drawing/2014/main" val="4134295751"/>
                    </a:ext>
                  </a:extLst>
                </a:gridCol>
                <a:gridCol w="6705600">
                  <a:extLst>
                    <a:ext uri="{9D8B030D-6E8A-4147-A177-3AD203B41FA5}">
                      <a16:colId xmlns:a16="http://schemas.microsoft.com/office/drawing/2014/main" val="2569866349"/>
                    </a:ext>
                  </a:extLst>
                </a:gridCol>
              </a:tblGrid>
              <a:tr h="689495">
                <a:tc>
                  <a:txBody>
                    <a:bodyPr/>
                    <a:lstStyle/>
                    <a:p>
                      <a:r>
                        <a:rPr lang="en-US" dirty="0" smtClean="0"/>
                        <a:t>WORD</a:t>
                      </a:r>
                      <a:endParaRPr lang="en-US" dirty="0"/>
                    </a:p>
                  </a:txBody>
                  <a:tcPr/>
                </a:tc>
                <a:tc>
                  <a:txBody>
                    <a:bodyPr/>
                    <a:lstStyle/>
                    <a:p>
                      <a:r>
                        <a:rPr lang="en-US" dirty="0" smtClean="0"/>
                        <a:t>SOURCE</a:t>
                      </a:r>
                      <a:endParaRPr lang="en-US" dirty="0"/>
                    </a:p>
                  </a:txBody>
                  <a:tcPr/>
                </a:tc>
                <a:extLst>
                  <a:ext uri="{0D108BD9-81ED-4DB2-BD59-A6C34878D82A}">
                    <a16:rowId xmlns:a16="http://schemas.microsoft.com/office/drawing/2014/main" val="3220078609"/>
                  </a:ext>
                </a:extLst>
              </a:tr>
              <a:tr h="1087499">
                <a:tc>
                  <a:txBody>
                    <a:bodyPr/>
                    <a:lstStyle/>
                    <a:p>
                      <a:r>
                        <a:rPr lang="en-US" sz="1800" dirty="0" smtClean="0"/>
                        <a:t>Gallantly (37)</a:t>
                      </a:r>
                    </a:p>
                    <a:p>
                      <a:endParaRPr lang="en-US" sz="1800" dirty="0" smtClean="0"/>
                    </a:p>
                  </a:txBody>
                  <a:tcPr/>
                </a:tc>
                <a:tc>
                  <a:txBody>
                    <a:bodyPr/>
                    <a:lstStyle/>
                    <a:p>
                      <a:r>
                        <a:rPr lang="en-US" sz="1800" dirty="0" smtClean="0"/>
                        <a:t>“Two-Bit gallantly offered to walk them home…” </a:t>
                      </a:r>
                      <a:endParaRPr lang="en-US" sz="1800" dirty="0"/>
                    </a:p>
                  </a:txBody>
                  <a:tcPr/>
                </a:tc>
                <a:extLst>
                  <a:ext uri="{0D108BD9-81ED-4DB2-BD59-A6C34878D82A}">
                    <a16:rowId xmlns:a16="http://schemas.microsoft.com/office/drawing/2014/main" val="3931038964"/>
                  </a:ext>
                </a:extLst>
              </a:tr>
              <a:tr h="1087499">
                <a:tc>
                  <a:txBody>
                    <a:bodyPr/>
                    <a:lstStyle/>
                    <a:p>
                      <a:r>
                        <a:rPr lang="en-US" sz="1800" dirty="0" smtClean="0"/>
                        <a:t>Aloofness (38)</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t>“</a:t>
                      </a:r>
                      <a:r>
                        <a:rPr lang="en-US" sz="1800" dirty="0" err="1" smtClean="0"/>
                        <a:t>Socs</a:t>
                      </a:r>
                      <a:r>
                        <a:rPr lang="en-US" sz="1800" dirty="0" smtClean="0"/>
                        <a:t> were always behind a wall of aloofness, careful not to let their real selves show through.”</a:t>
                      </a:r>
                    </a:p>
                  </a:txBody>
                  <a:tcPr/>
                </a:tc>
                <a:extLst>
                  <a:ext uri="{0D108BD9-81ED-4DB2-BD59-A6C34878D82A}">
                    <a16:rowId xmlns:a16="http://schemas.microsoft.com/office/drawing/2014/main" val="1767623891"/>
                  </a:ext>
                </a:extLst>
              </a:tr>
              <a:tr h="12130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t>Ornery (39)</a:t>
                      </a:r>
                    </a:p>
                    <a:p>
                      <a:endParaRPr lang="en-US" sz="1800" dirty="0" smtClean="0"/>
                    </a:p>
                  </a:txBody>
                  <a:tcPr/>
                </a:tc>
                <a:tc>
                  <a:txBody>
                    <a:bodyPr/>
                    <a:lstStyle/>
                    <a:p>
                      <a:r>
                        <a:rPr lang="en-US" sz="1800" dirty="0" smtClean="0"/>
                        <a:t>He kicked the other horses and</a:t>
                      </a:r>
                      <a:r>
                        <a:rPr lang="en-US" sz="1800" baseline="0" dirty="0" smtClean="0"/>
                        <a:t> was always getting into trouble.  “I’ve got me an ornery pony,” </a:t>
                      </a:r>
                      <a:r>
                        <a:rPr lang="en-US" sz="1800" baseline="0" dirty="0" err="1" smtClean="0"/>
                        <a:t>Soda’d</a:t>
                      </a:r>
                      <a:r>
                        <a:rPr lang="en-US" sz="1800" baseline="0" dirty="0" smtClean="0"/>
                        <a:t> tell him…”</a:t>
                      </a:r>
                      <a:endParaRPr lang="en-US" sz="1800" dirty="0"/>
                    </a:p>
                  </a:txBody>
                  <a:tcPr/>
                </a:tc>
                <a:extLst>
                  <a:ext uri="{0D108BD9-81ED-4DB2-BD59-A6C34878D82A}">
                    <a16:rowId xmlns:a16="http://schemas.microsoft.com/office/drawing/2014/main" val="953374338"/>
                  </a:ext>
                </a:extLst>
              </a:tr>
              <a:tr h="7528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mn-lt"/>
                          <a:ea typeface="+mn-ea"/>
                          <a:cs typeface="+mn-cs"/>
                        </a:rPr>
                        <a:t>Elite (41)</a:t>
                      </a:r>
                    </a:p>
                    <a:p>
                      <a:endParaRPr lang="en-US" sz="1800" dirty="0" smtClean="0"/>
                    </a:p>
                  </a:txBody>
                  <a:tcPr/>
                </a:tc>
                <a:tc>
                  <a:txBody>
                    <a:bodyPr/>
                    <a:lstStyle/>
                    <a:p>
                      <a:r>
                        <a:rPr lang="en-US" sz="1800" dirty="0" smtClean="0"/>
                        <a:t>“…a few of the socially elite checkered-shirt set.”</a:t>
                      </a:r>
                      <a:endParaRPr lang="en-US" sz="1800" dirty="0"/>
                    </a:p>
                  </a:txBody>
                  <a:tcPr/>
                </a:tc>
                <a:extLst>
                  <a:ext uri="{0D108BD9-81ED-4DB2-BD59-A6C34878D82A}">
                    <a16:rowId xmlns:a16="http://schemas.microsoft.com/office/drawing/2014/main" val="954200087"/>
                  </a:ext>
                </a:extLst>
              </a:tr>
              <a:tr h="9331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t>Dumbfounded (42)</a:t>
                      </a:r>
                    </a:p>
                    <a:p>
                      <a:endParaRPr lang="en-US" sz="1800" dirty="0" smtClean="0"/>
                    </a:p>
                  </a:txBody>
                  <a:tcPr/>
                </a:tc>
                <a:tc>
                  <a:txBody>
                    <a:bodyPr/>
                    <a:lstStyle/>
                    <a:p>
                      <a:r>
                        <a:rPr lang="en-US" sz="1800" dirty="0" smtClean="0"/>
                        <a:t>“Two-Bit</a:t>
                      </a:r>
                      <a:r>
                        <a:rPr lang="en-US" sz="1800" baseline="0" dirty="0" smtClean="0"/>
                        <a:t> said, dumfounded.  “No, </a:t>
                      </a:r>
                      <a:r>
                        <a:rPr lang="en-US" sz="1800" baseline="0" dirty="0" err="1" smtClean="0"/>
                        <a:t>Ponyboy</a:t>
                      </a:r>
                      <a:r>
                        <a:rPr lang="en-US" sz="1800" baseline="0" dirty="0" smtClean="0"/>
                        <a:t>, that </a:t>
                      </a:r>
                      <a:r>
                        <a:rPr lang="en-US" sz="1800" baseline="0" dirty="0" err="1" smtClean="0"/>
                        <a:t>ain’t</a:t>
                      </a:r>
                      <a:r>
                        <a:rPr lang="en-US" sz="1800" baseline="0" dirty="0" smtClean="0"/>
                        <a:t> right…you go it wrong…”</a:t>
                      </a:r>
                      <a:endParaRPr lang="en-US" sz="1800" dirty="0"/>
                    </a:p>
                  </a:txBody>
                  <a:tcPr/>
                </a:tc>
                <a:extLst>
                  <a:ext uri="{0D108BD9-81ED-4DB2-BD59-A6C34878D82A}">
                    <a16:rowId xmlns:a16="http://schemas.microsoft.com/office/drawing/2014/main" val="3212360377"/>
                  </a:ext>
                </a:extLst>
              </a:tr>
              <a:tr h="1087499">
                <a:tc>
                  <a:txBody>
                    <a:bodyPr/>
                    <a:lstStyle/>
                    <a:p>
                      <a:r>
                        <a:rPr lang="en-US" sz="1800" dirty="0" smtClean="0"/>
                        <a:t>Cunning (43)</a:t>
                      </a:r>
                    </a:p>
                    <a:p>
                      <a:endParaRPr lang="en-US" sz="1800" dirty="0" smtClean="0"/>
                    </a:p>
                  </a:txBody>
                  <a:tcPr/>
                </a:tc>
                <a:tc>
                  <a:txBody>
                    <a:bodyPr/>
                    <a:lstStyle/>
                    <a:p>
                      <a:r>
                        <a:rPr lang="en-US" sz="1800" dirty="0" smtClean="0"/>
                        <a:t>“…Dally—wild, cunning Dally—turning into a hoodlum because he’d die if he didn’t”</a:t>
                      </a:r>
                      <a:endParaRPr lang="en-US" sz="1800" dirty="0"/>
                    </a:p>
                  </a:txBody>
                  <a:tcPr/>
                </a:tc>
                <a:extLst>
                  <a:ext uri="{0D108BD9-81ED-4DB2-BD59-A6C34878D82A}">
                    <a16:rowId xmlns:a16="http://schemas.microsoft.com/office/drawing/2014/main" val="3114279182"/>
                  </a:ext>
                </a:extLst>
              </a:tr>
            </a:tbl>
          </a:graphicData>
        </a:graphic>
      </p:graphicFrame>
    </p:spTree>
    <p:extLst>
      <p:ext uri="{BB962C8B-B14F-4D97-AF65-F5344CB8AC3E}">
        <p14:creationId xmlns:p14="http://schemas.microsoft.com/office/powerpoint/2010/main" val="378083729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51474982"/>
              </p:ext>
            </p:extLst>
          </p:nvPr>
        </p:nvGraphicFramePr>
        <p:xfrm>
          <a:off x="0" y="6926"/>
          <a:ext cx="9144000" cy="6842085"/>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val="4134295751"/>
                    </a:ext>
                  </a:extLst>
                </a:gridCol>
                <a:gridCol w="1447800">
                  <a:extLst>
                    <a:ext uri="{9D8B030D-6E8A-4147-A177-3AD203B41FA5}">
                      <a16:colId xmlns:a16="http://schemas.microsoft.com/office/drawing/2014/main" val="2569866349"/>
                    </a:ext>
                  </a:extLst>
                </a:gridCol>
                <a:gridCol w="1524000">
                  <a:extLst>
                    <a:ext uri="{9D8B030D-6E8A-4147-A177-3AD203B41FA5}">
                      <a16:colId xmlns:a16="http://schemas.microsoft.com/office/drawing/2014/main" val="3843108325"/>
                    </a:ext>
                  </a:extLst>
                </a:gridCol>
                <a:gridCol w="3886200">
                  <a:extLst>
                    <a:ext uri="{9D8B030D-6E8A-4147-A177-3AD203B41FA5}">
                      <a16:colId xmlns:a16="http://schemas.microsoft.com/office/drawing/2014/main" val="846956846"/>
                    </a:ext>
                  </a:extLst>
                </a:gridCol>
              </a:tblGrid>
              <a:tr h="675655">
                <a:tc>
                  <a:txBody>
                    <a:bodyPr/>
                    <a:lstStyle/>
                    <a:p>
                      <a:r>
                        <a:rPr lang="en-US" dirty="0" smtClean="0"/>
                        <a:t>WORD</a:t>
                      </a:r>
                      <a:endParaRPr lang="en-US" dirty="0"/>
                    </a:p>
                  </a:txBody>
                  <a:tcPr/>
                </a:tc>
                <a:tc>
                  <a:txBody>
                    <a:bodyPr/>
                    <a:lstStyle/>
                    <a:p>
                      <a:r>
                        <a:rPr lang="en-US" dirty="0" smtClean="0"/>
                        <a:t>DEFINITION</a:t>
                      </a:r>
                      <a:endParaRPr lang="en-US" dirty="0"/>
                    </a:p>
                  </a:txBody>
                  <a:tcPr/>
                </a:tc>
                <a:tc>
                  <a:txBody>
                    <a:bodyPr/>
                    <a:lstStyle/>
                    <a:p>
                      <a:r>
                        <a:rPr lang="en-US" dirty="0" smtClean="0"/>
                        <a:t>OTHER</a:t>
                      </a:r>
                      <a:r>
                        <a:rPr lang="en-US" baseline="0" dirty="0" smtClean="0"/>
                        <a:t> FORMS</a:t>
                      </a:r>
                      <a:endParaRPr lang="en-US" dirty="0"/>
                    </a:p>
                  </a:txBody>
                  <a:tcPr/>
                </a:tc>
                <a:tc>
                  <a:txBody>
                    <a:bodyPr/>
                    <a:lstStyle/>
                    <a:p>
                      <a:r>
                        <a:rPr lang="en-US" dirty="0" smtClean="0"/>
                        <a:t>SOURCE</a:t>
                      </a:r>
                      <a:endParaRPr lang="en-US" dirty="0"/>
                    </a:p>
                  </a:txBody>
                  <a:tcPr/>
                </a:tc>
                <a:extLst>
                  <a:ext uri="{0D108BD9-81ED-4DB2-BD59-A6C34878D82A}">
                    <a16:rowId xmlns:a16="http://schemas.microsoft.com/office/drawing/2014/main" val="3220078609"/>
                  </a:ext>
                </a:extLst>
              </a:tr>
              <a:tr h="1065670">
                <a:tc>
                  <a:txBody>
                    <a:bodyPr/>
                    <a:lstStyle/>
                    <a:p>
                      <a:r>
                        <a:rPr lang="en-US" sz="1800" dirty="0" smtClean="0"/>
                        <a:t>Gallantly (37)</a:t>
                      </a:r>
                    </a:p>
                    <a:p>
                      <a:endParaRPr lang="en-US" sz="1800" dirty="0" smtClean="0"/>
                    </a:p>
                  </a:txBody>
                  <a:tcPr/>
                </a:tc>
                <a:tc>
                  <a:txBody>
                    <a:bodyPr/>
                    <a:lstStyle/>
                    <a:p>
                      <a:r>
                        <a:rPr lang="en-US" sz="1800" dirty="0" smtClean="0"/>
                        <a:t>Bravely, in</a:t>
                      </a:r>
                      <a:r>
                        <a:rPr lang="en-US" sz="1800" baseline="0" dirty="0" smtClean="0"/>
                        <a:t> an attentive and chivalrous manner (</a:t>
                      </a:r>
                      <a:r>
                        <a:rPr lang="en-US" sz="1800" baseline="0" dirty="0" err="1" smtClean="0"/>
                        <a:t>adv</a:t>
                      </a:r>
                      <a:r>
                        <a:rPr lang="en-US" sz="1800" baseline="0" dirty="0" smtClean="0"/>
                        <a:t>)</a:t>
                      </a:r>
                      <a:endParaRPr lang="en-US" sz="1800" dirty="0"/>
                    </a:p>
                  </a:txBody>
                  <a:tcPr/>
                </a:tc>
                <a:tc>
                  <a:txBody>
                    <a:bodyPr/>
                    <a:lstStyle/>
                    <a:p>
                      <a:r>
                        <a:rPr lang="en-US" sz="1800" dirty="0" smtClean="0"/>
                        <a:t>Gallant (</a:t>
                      </a:r>
                      <a:r>
                        <a:rPr lang="en-US" sz="1800" dirty="0" err="1" smtClean="0"/>
                        <a:t>adj</a:t>
                      </a:r>
                      <a:r>
                        <a:rPr lang="en-US" sz="1800" dirty="0" smtClean="0"/>
                        <a:t>)</a:t>
                      </a:r>
                    </a:p>
                    <a:p>
                      <a:r>
                        <a:rPr lang="en-US" sz="1800" dirty="0" smtClean="0"/>
                        <a:t>Gallantry (n)</a:t>
                      </a:r>
                      <a:endParaRPr lang="en-US" sz="1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S=Courteously,</a:t>
                      </a:r>
                      <a:r>
                        <a:rPr lang="en-US" baseline="0" dirty="0" smtClean="0"/>
                        <a:t> Graciously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A=Impolitely, Crudely</a:t>
                      </a:r>
                      <a:endParaRPr lang="en-US" dirty="0" smtClean="0"/>
                    </a:p>
                  </a:txBody>
                  <a:tcPr/>
                </a:tc>
                <a:extLst>
                  <a:ext uri="{0D108BD9-81ED-4DB2-BD59-A6C34878D82A}">
                    <a16:rowId xmlns:a16="http://schemas.microsoft.com/office/drawing/2014/main" val="3931038964"/>
                  </a:ext>
                </a:extLst>
              </a:tr>
              <a:tr h="948099">
                <a:tc>
                  <a:txBody>
                    <a:bodyPr/>
                    <a:lstStyle/>
                    <a:p>
                      <a:r>
                        <a:rPr lang="en-US" sz="1800" dirty="0" smtClean="0"/>
                        <a:t>Aloofness (38)</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mn-lt"/>
                          <a:ea typeface="+mn-ea"/>
                          <a:cs typeface="+mn-cs"/>
                        </a:rPr>
                        <a:t>Distant and withdrawn (noun)</a:t>
                      </a:r>
                      <a:endParaRPr lang="en-US" sz="1800" dirty="0"/>
                    </a:p>
                  </a:txBody>
                  <a:tcPr/>
                </a:tc>
                <a:tc>
                  <a:txBody>
                    <a:bodyPr/>
                    <a:lstStyle/>
                    <a:p>
                      <a:r>
                        <a:rPr lang="en-US" sz="1800" dirty="0" smtClean="0"/>
                        <a:t>Aloof</a:t>
                      </a:r>
                      <a:r>
                        <a:rPr lang="en-US" sz="1800" baseline="0" dirty="0" smtClean="0"/>
                        <a:t> (adj.)</a:t>
                      </a:r>
                      <a:endParaRPr lang="en-US" sz="1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S=Unfriendliness, Coldness</a:t>
                      </a: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A=Friendliness, Openness</a:t>
                      </a:r>
                      <a:endParaRPr lang="en-US" dirty="0" smtClean="0"/>
                    </a:p>
                  </a:txBody>
                  <a:tcPr/>
                </a:tc>
                <a:extLst>
                  <a:ext uri="{0D108BD9-81ED-4DB2-BD59-A6C34878D82A}">
                    <a16:rowId xmlns:a16="http://schemas.microsoft.com/office/drawing/2014/main" val="1767623891"/>
                  </a:ext>
                </a:extLst>
              </a:tr>
              <a:tr h="7674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t>Ornery (39)</a:t>
                      </a:r>
                    </a:p>
                    <a:p>
                      <a:endParaRPr lang="en-US" sz="1800" dirty="0" smtClean="0"/>
                    </a:p>
                  </a:txBody>
                  <a:tcPr/>
                </a:tc>
                <a:tc>
                  <a:txBody>
                    <a:bodyPr/>
                    <a:lstStyle/>
                    <a:p>
                      <a:r>
                        <a:rPr lang="en-US" sz="1800" dirty="0" smtClean="0"/>
                        <a:t>Difficult,</a:t>
                      </a:r>
                      <a:r>
                        <a:rPr lang="en-US" sz="1800" baseline="0" dirty="0" smtClean="0"/>
                        <a:t> stubborn, combative (</a:t>
                      </a:r>
                      <a:r>
                        <a:rPr lang="en-US" sz="1800" baseline="0" dirty="0" err="1" smtClean="0"/>
                        <a:t>adj</a:t>
                      </a:r>
                      <a:r>
                        <a:rPr lang="en-US" sz="1800" baseline="0" dirty="0" smtClean="0"/>
                        <a:t>)</a:t>
                      </a:r>
                      <a:endParaRPr lang="en-US" sz="1800" dirty="0"/>
                    </a:p>
                  </a:txBody>
                  <a:tcPr/>
                </a:tc>
                <a:tc>
                  <a:txBody>
                    <a:bodyPr/>
                    <a:lstStyle/>
                    <a:p>
                      <a:endParaRPr lang="en-US" sz="1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S=Irritable,</a:t>
                      </a:r>
                      <a:r>
                        <a:rPr lang="en-US" baseline="0" dirty="0" smtClean="0"/>
                        <a:t> cranky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A=good-natured</a:t>
                      </a:r>
                      <a:endParaRPr lang="en-US" dirty="0" smtClean="0"/>
                    </a:p>
                  </a:txBody>
                  <a:tcPr/>
                </a:tc>
                <a:extLst>
                  <a:ext uri="{0D108BD9-81ED-4DB2-BD59-A6C34878D82A}">
                    <a16:rowId xmlns:a16="http://schemas.microsoft.com/office/drawing/2014/main" val="953374338"/>
                  </a:ext>
                </a:extLst>
              </a:tr>
              <a:tr h="7377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mn-lt"/>
                          <a:ea typeface="+mn-ea"/>
                          <a:cs typeface="+mn-cs"/>
                        </a:rPr>
                        <a:t>Elite (41)</a:t>
                      </a:r>
                    </a:p>
                    <a:p>
                      <a:endParaRPr lang="en-US" sz="1800" dirty="0" smtClean="0"/>
                    </a:p>
                  </a:txBody>
                  <a:tcPr/>
                </a:tc>
                <a:tc>
                  <a:txBody>
                    <a:bodyPr/>
                    <a:lstStyle/>
                    <a:p>
                      <a:r>
                        <a:rPr lang="en-US" sz="1800" dirty="0" smtClean="0"/>
                        <a:t>Superior</a:t>
                      </a:r>
                      <a:r>
                        <a:rPr lang="en-US" sz="1800" baseline="0" dirty="0" smtClean="0"/>
                        <a:t> (</a:t>
                      </a:r>
                      <a:r>
                        <a:rPr lang="en-US" sz="1800" baseline="0" dirty="0" err="1" smtClean="0"/>
                        <a:t>adj</a:t>
                      </a:r>
                      <a:r>
                        <a:rPr lang="en-US" sz="1800" baseline="0" dirty="0" smtClean="0"/>
                        <a:t>)</a:t>
                      </a:r>
                      <a:endParaRPr lang="en-US" sz="1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t>Elitist (noun)</a:t>
                      </a:r>
                    </a:p>
                    <a:p>
                      <a:endParaRPr lang="en-US" sz="1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S=exclusive,</a:t>
                      </a:r>
                      <a:r>
                        <a:rPr lang="en-US" baseline="0" dirty="0" smtClean="0"/>
                        <a:t> top-Quality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A=common, average</a:t>
                      </a:r>
                      <a:endParaRPr lang="en-US" dirty="0" smtClean="0"/>
                    </a:p>
                  </a:txBody>
                  <a:tcPr/>
                </a:tc>
                <a:extLst>
                  <a:ext uri="{0D108BD9-81ED-4DB2-BD59-A6C34878D82A}">
                    <a16:rowId xmlns:a16="http://schemas.microsoft.com/office/drawing/2014/main" val="954200087"/>
                  </a:ext>
                </a:extLst>
              </a:tr>
              <a:tr h="4716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t>Dumbfounded (42)</a:t>
                      </a:r>
                    </a:p>
                    <a:p>
                      <a:endParaRPr lang="en-US" sz="1800" dirty="0" smtClean="0"/>
                    </a:p>
                  </a:txBody>
                  <a:tcPr/>
                </a:tc>
                <a:tc>
                  <a:txBody>
                    <a:bodyPr/>
                    <a:lstStyle/>
                    <a:p>
                      <a:r>
                        <a:rPr lang="en-US" sz="1800" dirty="0" smtClean="0"/>
                        <a:t>Astonished, shocked (</a:t>
                      </a:r>
                      <a:r>
                        <a:rPr lang="en-US" sz="1800" dirty="0" err="1" smtClean="0"/>
                        <a:t>adj</a:t>
                      </a:r>
                      <a:r>
                        <a:rPr lang="en-US" sz="1800" dirty="0" smtClean="0"/>
                        <a:t>)</a:t>
                      </a:r>
                      <a:endParaRPr lang="en-US" sz="1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smtClean="0">
                          <a:ln>
                            <a:noFill/>
                          </a:ln>
                          <a:solidFill>
                            <a:prstClr val="black"/>
                          </a:solidFill>
                          <a:effectLst/>
                          <a:uLnTx/>
                          <a:uFillTx/>
                          <a:latin typeface="+mn-lt"/>
                          <a:ea typeface="+mn-ea"/>
                          <a:cs typeface="+mn-cs"/>
                        </a:rPr>
                        <a:t>Dumbound</a:t>
                      </a:r>
                      <a:r>
                        <a:rPr kumimoji="0" lang="en-US" sz="1800" b="0" i="0" u="none" strike="noStrike" kern="1200" cap="none" spc="0" normalizeH="0" baseline="0" noProof="0" dirty="0" smtClean="0">
                          <a:ln>
                            <a:noFill/>
                          </a:ln>
                          <a:solidFill>
                            <a:prstClr val="black"/>
                          </a:solidFill>
                          <a:effectLst/>
                          <a:uLnTx/>
                          <a:uFillTx/>
                          <a:latin typeface="+mn-lt"/>
                          <a:ea typeface="+mn-ea"/>
                          <a:cs typeface="+mn-cs"/>
                        </a:rPr>
                        <a:t> (v)</a:t>
                      </a:r>
                    </a:p>
                    <a:p>
                      <a:endParaRPr lang="en-US" sz="1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S=Speechless, shocked</a:t>
                      </a: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A=unsurprised</a:t>
                      </a:r>
                      <a:endParaRPr lang="en-US" dirty="0" smtClean="0"/>
                    </a:p>
                  </a:txBody>
                  <a:tcPr/>
                </a:tc>
                <a:extLst>
                  <a:ext uri="{0D108BD9-81ED-4DB2-BD59-A6C34878D82A}">
                    <a16:rowId xmlns:a16="http://schemas.microsoft.com/office/drawing/2014/main" val="3212360377"/>
                  </a:ext>
                </a:extLst>
              </a:tr>
              <a:tr h="1065670">
                <a:tc>
                  <a:txBody>
                    <a:bodyPr/>
                    <a:lstStyle/>
                    <a:p>
                      <a:r>
                        <a:rPr lang="en-US" sz="1800" dirty="0" smtClean="0"/>
                        <a:t>Cunning (43)</a:t>
                      </a:r>
                    </a:p>
                    <a:p>
                      <a:endParaRPr lang="en-US" sz="1800" dirty="0" smtClean="0"/>
                    </a:p>
                  </a:txBody>
                  <a:tcPr/>
                </a:tc>
                <a:tc>
                  <a:txBody>
                    <a:bodyPr/>
                    <a:lstStyle/>
                    <a:p>
                      <a:r>
                        <a:rPr lang="en-US" sz="1800" dirty="0" smtClean="0"/>
                        <a:t>Crafty;</a:t>
                      </a:r>
                      <a:r>
                        <a:rPr lang="en-US" sz="1800" baseline="0" dirty="0" smtClean="0"/>
                        <a:t> willing to gain through trickery (</a:t>
                      </a:r>
                      <a:r>
                        <a:rPr lang="en-US" sz="1800" baseline="0" dirty="0" err="1" smtClean="0"/>
                        <a:t>adj</a:t>
                      </a:r>
                      <a:r>
                        <a:rPr lang="en-US" sz="1800" baseline="0" dirty="0" smtClean="0"/>
                        <a:t>)</a:t>
                      </a:r>
                      <a:endParaRPr lang="en-US" sz="1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err="1" smtClean="0"/>
                        <a:t>Cunningingly</a:t>
                      </a:r>
                      <a:r>
                        <a:rPr lang="en-US" sz="1800" dirty="0" smtClean="0"/>
                        <a:t> (</a:t>
                      </a:r>
                      <a:r>
                        <a:rPr lang="en-US" sz="1800" dirty="0" err="1" smtClean="0"/>
                        <a:t>adv</a:t>
                      </a:r>
                      <a:r>
                        <a:rPr lang="en-US" sz="1800" dirty="0" smtClean="0"/>
                        <a:t>)</a:t>
                      </a:r>
                    </a:p>
                    <a:p>
                      <a:r>
                        <a:rPr lang="en-US" sz="1800" dirty="0" smtClean="0"/>
                        <a:t>Cunning (n)</a:t>
                      </a:r>
                      <a:endParaRPr lang="en-US" sz="1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S=Sly, tricky</a:t>
                      </a: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A=Straightforward, innocent</a:t>
                      </a:r>
                      <a:endParaRPr lang="en-US" dirty="0" smtClean="0"/>
                    </a:p>
                  </a:txBody>
                  <a:tcPr/>
                </a:tc>
                <a:extLst>
                  <a:ext uri="{0D108BD9-81ED-4DB2-BD59-A6C34878D82A}">
                    <a16:rowId xmlns:a16="http://schemas.microsoft.com/office/drawing/2014/main" val="3114279182"/>
                  </a:ext>
                </a:extLst>
              </a:tr>
            </a:tbl>
          </a:graphicData>
        </a:graphic>
      </p:graphicFrame>
    </p:spTree>
    <p:extLst>
      <p:ext uri="{BB962C8B-B14F-4D97-AF65-F5344CB8AC3E}">
        <p14:creationId xmlns:p14="http://schemas.microsoft.com/office/powerpoint/2010/main" val="117647757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055" y="152400"/>
            <a:ext cx="8229600" cy="792162"/>
          </a:xfrm>
        </p:spPr>
        <p:txBody>
          <a:bodyPr/>
          <a:lstStyle/>
          <a:p>
            <a:r>
              <a:rPr lang="en-US" dirty="0" smtClean="0"/>
              <a:t>Conflicts: Internal/External</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16495182"/>
              </p:ext>
            </p:extLst>
          </p:nvPr>
        </p:nvGraphicFramePr>
        <p:xfrm>
          <a:off x="13855" y="850833"/>
          <a:ext cx="9144001" cy="6083367"/>
        </p:xfrm>
        <a:graphic>
          <a:graphicData uri="http://schemas.openxmlformats.org/drawingml/2006/table">
            <a:tbl>
              <a:tblPr firstRow="1" firstCol="1" bandRow="1">
                <a:tableStyleId>{5C22544A-7EE6-4342-B048-85BDC9FD1C3A}</a:tableStyleId>
              </a:tblPr>
              <a:tblGrid>
                <a:gridCol w="1723312">
                  <a:extLst>
                    <a:ext uri="{9D8B030D-6E8A-4147-A177-3AD203B41FA5}">
                      <a16:colId xmlns:a16="http://schemas.microsoft.com/office/drawing/2014/main" val="3481259376"/>
                    </a:ext>
                  </a:extLst>
                </a:gridCol>
                <a:gridCol w="1483093">
                  <a:extLst>
                    <a:ext uri="{9D8B030D-6E8A-4147-A177-3AD203B41FA5}">
                      <a16:colId xmlns:a16="http://schemas.microsoft.com/office/drawing/2014/main" val="3254992779"/>
                    </a:ext>
                  </a:extLst>
                </a:gridCol>
                <a:gridCol w="1885140">
                  <a:extLst>
                    <a:ext uri="{9D8B030D-6E8A-4147-A177-3AD203B41FA5}">
                      <a16:colId xmlns:a16="http://schemas.microsoft.com/office/drawing/2014/main" val="1001489135"/>
                    </a:ext>
                  </a:extLst>
                </a:gridCol>
                <a:gridCol w="1801705">
                  <a:extLst>
                    <a:ext uri="{9D8B030D-6E8A-4147-A177-3AD203B41FA5}">
                      <a16:colId xmlns:a16="http://schemas.microsoft.com/office/drawing/2014/main" val="3175690343"/>
                    </a:ext>
                  </a:extLst>
                </a:gridCol>
                <a:gridCol w="2250751">
                  <a:extLst>
                    <a:ext uri="{9D8B030D-6E8A-4147-A177-3AD203B41FA5}">
                      <a16:colId xmlns:a16="http://schemas.microsoft.com/office/drawing/2014/main" val="3879556521"/>
                    </a:ext>
                  </a:extLst>
                </a:gridCol>
              </a:tblGrid>
              <a:tr h="1393115">
                <a:tc>
                  <a:txBody>
                    <a:bodyPr/>
                    <a:lstStyle/>
                    <a:p>
                      <a:pPr marL="0" marR="0" algn="ctr">
                        <a:spcBef>
                          <a:spcPts val="0"/>
                        </a:spcBef>
                        <a:spcAft>
                          <a:spcPts val="0"/>
                        </a:spcAft>
                      </a:pPr>
                      <a:endParaRPr lang="en-US" sz="28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800" dirty="0">
                          <a:effectLst/>
                        </a:rPr>
                        <a:t>The </a:t>
                      </a:r>
                      <a:r>
                        <a:rPr lang="en-US" sz="2800" dirty="0" err="1">
                          <a:effectLst/>
                        </a:rPr>
                        <a:t>Socs</a:t>
                      </a:r>
                      <a:r>
                        <a:rPr lang="en-US" sz="2800" dirty="0">
                          <a:effectLst/>
                        </a:rPr>
                        <a:t> versus the Greasers</a:t>
                      </a:r>
                      <a:endParaRPr lang="en-US" sz="28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800" dirty="0">
                          <a:effectLst/>
                        </a:rPr>
                        <a:t>Darry versus </a:t>
                      </a:r>
                      <a:r>
                        <a:rPr lang="en-US" sz="2800" dirty="0" err="1">
                          <a:effectLst/>
                        </a:rPr>
                        <a:t>Ponyboy</a:t>
                      </a:r>
                      <a:endParaRPr lang="en-US" sz="28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r>
                        <a:rPr lang="en-US" sz="2800" dirty="0" smtClean="0"/>
                        <a:t>Society versus the Greasers</a:t>
                      </a:r>
                      <a:endParaRPr lang="en-US" sz="2800" dirty="0"/>
                    </a:p>
                  </a:txBody>
                  <a:tcPr marL="68580" marR="68580" marT="0" marB="0"/>
                </a:tc>
                <a:tc>
                  <a:txBody>
                    <a:bodyPr/>
                    <a:lstStyle/>
                    <a:p>
                      <a:pPr marL="0" marR="0" algn="ctr">
                        <a:spcBef>
                          <a:spcPts val="0"/>
                        </a:spcBef>
                        <a:spcAft>
                          <a:spcPts val="0"/>
                        </a:spcAft>
                      </a:pPr>
                      <a:r>
                        <a:rPr lang="en-US" sz="2800" dirty="0" err="1">
                          <a:effectLst/>
                        </a:rPr>
                        <a:t>Ponyboy</a:t>
                      </a:r>
                      <a:r>
                        <a:rPr lang="en-US" sz="2800" dirty="0">
                          <a:effectLst/>
                        </a:rPr>
                        <a:t> versus himself</a:t>
                      </a:r>
                      <a:endParaRPr lang="en-US" sz="28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241398157"/>
                  </a:ext>
                </a:extLst>
              </a:tr>
              <a:tr h="718887">
                <a:tc>
                  <a:txBody>
                    <a:bodyPr/>
                    <a:lstStyle/>
                    <a:p>
                      <a:pPr marL="0" marR="0" algn="ctr">
                        <a:spcBef>
                          <a:spcPts val="0"/>
                        </a:spcBef>
                        <a:spcAft>
                          <a:spcPts val="0"/>
                        </a:spcAft>
                      </a:pPr>
                      <a:r>
                        <a:rPr lang="en-US" sz="2800" dirty="0" smtClean="0">
                          <a:effectLst/>
                          <a:latin typeface="Tahoma" panose="020B0604030504040204" pitchFamily="34" charset="0"/>
                          <a:ea typeface="Times New Roman" panose="02020603050405020304" pitchFamily="18" charset="0"/>
                          <a:cs typeface="Times New Roman" panose="02020603050405020304" pitchFamily="18" charset="0"/>
                        </a:rPr>
                        <a:t>Conflict</a:t>
                      </a:r>
                      <a:endParaRPr lang="en-US" sz="28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800" dirty="0">
                          <a:effectLst/>
                        </a:rPr>
                        <a:t>External</a:t>
                      </a:r>
                      <a:endParaRPr lang="en-US" sz="28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800" dirty="0">
                          <a:effectLst/>
                        </a:rPr>
                        <a:t>External</a:t>
                      </a:r>
                      <a:endParaRPr lang="en-US" sz="28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r>
                        <a:rPr lang="en-US" sz="2800" dirty="0" smtClean="0"/>
                        <a:t>External</a:t>
                      </a:r>
                      <a:endParaRPr lang="en-US" sz="2800" dirty="0"/>
                    </a:p>
                  </a:txBody>
                  <a:tcPr marL="68580" marR="68580" marT="0" marB="0"/>
                </a:tc>
                <a:tc>
                  <a:txBody>
                    <a:bodyPr/>
                    <a:lstStyle/>
                    <a:p>
                      <a:pPr marL="0" marR="0" algn="ctr">
                        <a:spcBef>
                          <a:spcPts val="0"/>
                        </a:spcBef>
                        <a:spcAft>
                          <a:spcPts val="0"/>
                        </a:spcAft>
                      </a:pPr>
                      <a:r>
                        <a:rPr lang="en-US" sz="2800" dirty="0">
                          <a:effectLst/>
                        </a:rPr>
                        <a:t>Internal</a:t>
                      </a:r>
                      <a:endParaRPr lang="en-US" sz="28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473423829"/>
                  </a:ext>
                </a:extLst>
              </a:tr>
              <a:tr h="1061421">
                <a:tc>
                  <a:txBody>
                    <a:bodyPr/>
                    <a:lstStyle/>
                    <a:p>
                      <a:pPr marL="0" marR="0">
                        <a:spcBef>
                          <a:spcPts val="0"/>
                        </a:spcBef>
                        <a:spcAft>
                          <a:spcPts val="0"/>
                        </a:spcAft>
                      </a:pPr>
                      <a:r>
                        <a:rPr lang="en-US" sz="2400" dirty="0" smtClean="0">
                          <a:effectLst/>
                          <a:latin typeface="Tahoma" panose="020B0604030504040204" pitchFamily="34" charset="0"/>
                          <a:ea typeface="Times New Roman" panose="02020603050405020304" pitchFamily="18" charset="0"/>
                          <a:cs typeface="Times New Roman" panose="02020603050405020304" pitchFamily="18" charset="0"/>
                        </a:rPr>
                        <a:t>Describe the problem</a:t>
                      </a:r>
                      <a:endParaRPr lang="en-US" sz="24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400" dirty="0">
                          <a:effectLst/>
                        </a:rPr>
                        <a:t> </a:t>
                      </a:r>
                      <a:endParaRPr lang="en-US" sz="24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800" dirty="0">
                          <a:effectLst/>
                        </a:rPr>
                        <a:t> </a:t>
                      </a:r>
                      <a:endParaRPr lang="en-US" sz="28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800" dirty="0">
                          <a:effectLst/>
                        </a:rPr>
                        <a:t> </a:t>
                      </a:r>
                      <a:endParaRPr lang="en-US" sz="28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endParaRPr lang="en-US" sz="28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515730887"/>
                  </a:ext>
                </a:extLst>
              </a:tr>
              <a:tr h="1061421">
                <a:tc>
                  <a:txBody>
                    <a:bodyPr/>
                    <a:lstStyle/>
                    <a:p>
                      <a:pPr marL="0" marR="0">
                        <a:spcBef>
                          <a:spcPts val="0"/>
                        </a:spcBef>
                        <a:spcAft>
                          <a:spcPts val="0"/>
                        </a:spcAft>
                      </a:pPr>
                      <a:r>
                        <a:rPr lang="en-US" sz="2400" dirty="0" smtClean="0">
                          <a:effectLst/>
                          <a:latin typeface="Tahoma" panose="020B0604030504040204" pitchFamily="34" charset="0"/>
                          <a:ea typeface="Times New Roman" panose="02020603050405020304" pitchFamily="18" charset="0"/>
                          <a:cs typeface="Times New Roman" panose="02020603050405020304" pitchFamily="18" charset="0"/>
                        </a:rPr>
                        <a:t>Evidence from the text</a:t>
                      </a:r>
                      <a:endParaRPr lang="en-US" sz="24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400">
                          <a:effectLst/>
                        </a:rPr>
                        <a:t> </a:t>
                      </a:r>
                      <a:endParaRPr lang="en-US" sz="24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800">
                          <a:effectLst/>
                        </a:rPr>
                        <a:t> </a:t>
                      </a:r>
                      <a:endParaRPr lang="en-US" sz="28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800" dirty="0">
                          <a:effectLst/>
                        </a:rPr>
                        <a:t> </a:t>
                      </a:r>
                      <a:endParaRPr lang="en-US" sz="28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endParaRPr lang="en-US" sz="28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67157281"/>
                  </a:ext>
                </a:extLst>
              </a:tr>
              <a:tr h="1061421">
                <a:tc>
                  <a:txBody>
                    <a:bodyPr/>
                    <a:lstStyle/>
                    <a:p>
                      <a:pPr marL="0" marR="0">
                        <a:spcBef>
                          <a:spcPts val="0"/>
                        </a:spcBef>
                        <a:spcAft>
                          <a:spcPts val="0"/>
                        </a:spcAft>
                      </a:pPr>
                      <a:r>
                        <a:rPr lang="en-US" sz="2400" dirty="0" smtClean="0">
                          <a:effectLst/>
                          <a:latin typeface="Tahoma" panose="020B0604030504040204" pitchFamily="34" charset="0"/>
                          <a:ea typeface="Times New Roman" panose="02020603050405020304" pitchFamily="18" charset="0"/>
                          <a:cs typeface="Times New Roman" panose="02020603050405020304" pitchFamily="18" charset="0"/>
                        </a:rPr>
                        <a:t>Reasons the conflict exists</a:t>
                      </a:r>
                      <a:endParaRPr lang="en-US" sz="24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400" dirty="0">
                          <a:effectLst/>
                        </a:rPr>
                        <a:t> </a:t>
                      </a:r>
                      <a:endParaRPr lang="en-US" sz="24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800">
                          <a:effectLst/>
                        </a:rPr>
                        <a:t> </a:t>
                      </a:r>
                      <a:endParaRPr lang="en-US" sz="28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800" dirty="0">
                          <a:effectLst/>
                        </a:rPr>
                        <a:t> </a:t>
                      </a:r>
                      <a:endParaRPr lang="en-US" sz="28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endParaRPr lang="en-US" sz="28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084746527"/>
                  </a:ext>
                </a:extLst>
              </a:tr>
            </a:tbl>
          </a:graphicData>
        </a:graphic>
      </p:graphicFrame>
    </p:spTree>
    <p:extLst>
      <p:ext uri="{BB962C8B-B14F-4D97-AF65-F5344CB8AC3E}">
        <p14:creationId xmlns:p14="http://schemas.microsoft.com/office/powerpoint/2010/main" val="36478514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52400" y="116632"/>
            <a:ext cx="8839200" cy="6635898"/>
            <a:chOff x="152400" y="116632"/>
            <a:chExt cx="8839200" cy="6635898"/>
          </a:xfrm>
        </p:grpSpPr>
        <p:sp>
          <p:nvSpPr>
            <p:cNvPr id="11" name="Rectangle 10"/>
            <p:cNvSpPr/>
            <p:nvPr/>
          </p:nvSpPr>
          <p:spPr>
            <a:xfrm>
              <a:off x="152400" y="116632"/>
              <a:ext cx="8839200" cy="6553200"/>
            </a:xfrm>
            <a:prstGeom prst="rect">
              <a:avLst/>
            </a:prstGeom>
            <a:noFill/>
            <a:ln w="444500">
              <a:solidFill>
                <a:srgbClr val="7490BC"/>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12" name="Rectangle 11"/>
            <p:cNvSpPr/>
            <p:nvPr/>
          </p:nvSpPr>
          <p:spPr>
            <a:xfrm>
              <a:off x="381000" y="381000"/>
              <a:ext cx="8382000" cy="6059744"/>
            </a:xfrm>
            <a:prstGeom prst="rect">
              <a:avLst/>
            </a:prstGeom>
            <a:noFill/>
            <a:ln w="1016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14" name="TextBox 13"/>
            <p:cNvSpPr txBox="1"/>
            <p:nvPr/>
          </p:nvSpPr>
          <p:spPr>
            <a:xfrm>
              <a:off x="7759080" y="6490920"/>
              <a:ext cx="1080120" cy="261610"/>
            </a:xfrm>
            <a:prstGeom prst="rect">
              <a:avLst/>
            </a:prstGeom>
            <a:noFill/>
            <a:ln>
              <a:solidFill>
                <a:srgbClr val="7490BC"/>
              </a:solidFill>
            </a:ln>
          </p:spPr>
          <p:txBody>
            <a:bodyPr wrap="square" rtlCol="0">
              <a:spAutoFit/>
            </a:bodyPr>
            <a:lstStyle/>
            <a:p>
              <a:r>
                <a:rPr lang="en-US" sz="1100" dirty="0"/>
                <a:t>© Presto </a:t>
              </a:r>
              <a:r>
                <a:rPr lang="en-US" sz="1100" dirty="0" smtClean="0"/>
                <a:t>Plans</a:t>
              </a:r>
              <a:endParaRPr lang="en-US" sz="1100" b="1" dirty="0"/>
            </a:p>
          </p:txBody>
        </p:sp>
      </p:grpSp>
      <p:sp>
        <p:nvSpPr>
          <p:cNvPr id="9" name="TextBox 8"/>
          <p:cNvSpPr txBox="1"/>
          <p:nvPr/>
        </p:nvSpPr>
        <p:spPr>
          <a:xfrm>
            <a:off x="442664" y="1242774"/>
            <a:ext cx="8305800" cy="5238357"/>
          </a:xfrm>
          <a:prstGeom prst="rect">
            <a:avLst/>
          </a:prstGeom>
          <a:noFill/>
        </p:spPr>
        <p:txBody>
          <a:bodyPr wrap="square" rtlCol="0">
            <a:spAutoFit/>
          </a:bodyPr>
          <a:lstStyle/>
          <a:p>
            <a:pPr>
              <a:lnSpc>
                <a:spcPct val="110000"/>
              </a:lnSpc>
            </a:pPr>
            <a:r>
              <a:rPr lang="en-US" sz="3000" b="1" dirty="0" smtClean="0">
                <a:latin typeface="Times New Roman"/>
                <a:cs typeface="Times New Roman"/>
              </a:rPr>
              <a:t>At the age of 15, Hinton began writing, i</a:t>
            </a:r>
            <a:r>
              <a:rPr lang="en-US" sz="3200" b="1" dirty="0" smtClean="0">
                <a:latin typeface="Times New Roman" panose="02020603050405020304" pitchFamily="18" charset="0"/>
                <a:cs typeface="Times New Roman" panose="02020603050405020304" pitchFamily="18" charset="0"/>
              </a:rPr>
              <a:t>nspired </a:t>
            </a:r>
            <a:r>
              <a:rPr lang="en-US" sz="3200" b="1" dirty="0">
                <a:latin typeface="Times New Roman" panose="02020603050405020304" pitchFamily="18" charset="0"/>
                <a:cs typeface="Times New Roman" panose="02020603050405020304" pitchFamily="18" charset="0"/>
              </a:rPr>
              <a:t>by class divisions at her high </a:t>
            </a:r>
            <a:r>
              <a:rPr lang="en-US" sz="3200" b="1" dirty="0" smtClean="0">
                <a:latin typeface="Times New Roman" panose="02020603050405020304" pitchFamily="18" charset="0"/>
                <a:cs typeface="Times New Roman" panose="02020603050405020304" pitchFamily="18" charset="0"/>
              </a:rPr>
              <a:t>school, </a:t>
            </a:r>
            <a:r>
              <a:rPr lang="en-US" sz="3000" b="1" i="1" dirty="0" smtClean="0">
                <a:latin typeface="Times New Roman"/>
                <a:cs typeface="Times New Roman"/>
              </a:rPr>
              <a:t>The Outsiders</a:t>
            </a:r>
            <a:r>
              <a:rPr lang="en-US" sz="3000" b="1" dirty="0" smtClean="0">
                <a:latin typeface="Times New Roman"/>
                <a:cs typeface="Times New Roman"/>
              </a:rPr>
              <a:t>.  During her high school graduation ceremony, she was offered a publication contract for the novel. She published the novel under     the name S.E. Hinton (instead of Susan Eloise) </a:t>
            </a:r>
          </a:p>
          <a:p>
            <a:pPr>
              <a:lnSpc>
                <a:spcPct val="110000"/>
              </a:lnSpc>
            </a:pPr>
            <a:r>
              <a:rPr lang="en-US" sz="3000" b="1" dirty="0" smtClean="0">
                <a:latin typeface="Times New Roman"/>
                <a:cs typeface="Times New Roman"/>
              </a:rPr>
              <a:t>because the publishers didn’t </a:t>
            </a:r>
          </a:p>
          <a:p>
            <a:pPr>
              <a:lnSpc>
                <a:spcPct val="110000"/>
              </a:lnSpc>
            </a:pPr>
            <a:r>
              <a:rPr lang="en-US" sz="3000" b="1" dirty="0" smtClean="0">
                <a:latin typeface="Times New Roman"/>
                <a:cs typeface="Times New Roman"/>
              </a:rPr>
              <a:t>think boys would want to read </a:t>
            </a:r>
          </a:p>
          <a:p>
            <a:pPr>
              <a:lnSpc>
                <a:spcPct val="110000"/>
              </a:lnSpc>
            </a:pPr>
            <a:r>
              <a:rPr lang="en-US" sz="3000" b="1" dirty="0" smtClean="0">
                <a:latin typeface="Times New Roman"/>
                <a:cs typeface="Times New Roman"/>
              </a:rPr>
              <a:t>a ‘tough’ novel by a female. It </a:t>
            </a:r>
          </a:p>
          <a:p>
            <a:pPr>
              <a:lnSpc>
                <a:spcPct val="110000"/>
              </a:lnSpc>
            </a:pPr>
            <a:r>
              <a:rPr lang="en-US" sz="3000" b="1" dirty="0">
                <a:latin typeface="Times New Roman"/>
                <a:cs typeface="Times New Roman"/>
              </a:rPr>
              <a:t>w</a:t>
            </a:r>
            <a:r>
              <a:rPr lang="en-US" sz="3000" b="1" dirty="0" smtClean="0">
                <a:latin typeface="Times New Roman"/>
                <a:cs typeface="Times New Roman"/>
              </a:rPr>
              <a:t>as published in 1967.</a:t>
            </a:r>
            <a:endParaRPr lang="en-US" sz="3000" b="1" dirty="0">
              <a:latin typeface="Times New Roman"/>
              <a:cs typeface="Times New Roman"/>
            </a:endParaRPr>
          </a:p>
        </p:txBody>
      </p:sp>
      <p:sp>
        <p:nvSpPr>
          <p:cNvPr id="20" name="TextBox 19"/>
          <p:cNvSpPr txBox="1"/>
          <p:nvPr/>
        </p:nvSpPr>
        <p:spPr>
          <a:xfrm>
            <a:off x="245367" y="260648"/>
            <a:ext cx="8763000" cy="1092607"/>
          </a:xfrm>
          <a:prstGeom prst="rect">
            <a:avLst/>
          </a:prstGeom>
          <a:noFill/>
        </p:spPr>
        <p:txBody>
          <a:bodyPr wrap="square" rtlCol="0">
            <a:spAutoFit/>
          </a:bodyPr>
          <a:lstStyle/>
          <a:p>
            <a:pPr algn="ctr"/>
            <a:r>
              <a:rPr lang="en-US" sz="6500" b="1" dirty="0" smtClean="0">
                <a:solidFill>
                  <a:srgbClr val="AE1861"/>
                </a:solidFill>
                <a:latin typeface="Times New Roman"/>
                <a:cs typeface="Times New Roman"/>
              </a:rPr>
              <a:t>S.E. HINTON</a:t>
            </a:r>
            <a:endParaRPr lang="en-US" sz="6500" b="1" dirty="0">
              <a:solidFill>
                <a:srgbClr val="AE1861"/>
              </a:solidFill>
              <a:latin typeface="Times New Roman"/>
              <a:cs typeface="Times New Roman"/>
            </a:endParaRPr>
          </a:p>
        </p:txBody>
      </p:sp>
      <p:pic>
        <p:nvPicPr>
          <p:cNvPr id="13" name="Picture 12" descr="1.jpg"/>
          <p:cNvPicPr>
            <a:picLocks noChangeAspect="1"/>
          </p:cNvPicPr>
          <p:nvPr/>
        </p:nvPicPr>
        <p:blipFill>
          <a:blip r:embed="rId2"/>
          <a:stretch>
            <a:fillRect/>
          </a:stretch>
        </p:blipFill>
        <p:spPr>
          <a:xfrm flipH="1">
            <a:off x="5410200" y="3657600"/>
            <a:ext cx="3810000" cy="3659832"/>
          </a:xfrm>
          <a:prstGeom prst="rect">
            <a:avLst/>
          </a:prstGeom>
        </p:spPr>
      </p:pic>
    </p:spTree>
    <p:extLst>
      <p:ext uri="{BB962C8B-B14F-4D97-AF65-F5344CB8AC3E}">
        <p14:creationId xmlns:p14="http://schemas.microsoft.com/office/powerpoint/2010/main" val="252479181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055" y="152400"/>
            <a:ext cx="8229600" cy="792162"/>
          </a:xfrm>
        </p:spPr>
        <p:txBody>
          <a:bodyPr/>
          <a:lstStyle/>
          <a:p>
            <a:r>
              <a:rPr lang="en-US" dirty="0" smtClean="0"/>
              <a:t>Conflicts: Internal/External</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83386113"/>
              </p:ext>
            </p:extLst>
          </p:nvPr>
        </p:nvGraphicFramePr>
        <p:xfrm>
          <a:off x="13855" y="850830"/>
          <a:ext cx="9144001" cy="6007170"/>
        </p:xfrm>
        <a:graphic>
          <a:graphicData uri="http://schemas.openxmlformats.org/drawingml/2006/table">
            <a:tbl>
              <a:tblPr firstRow="1" firstCol="1" bandRow="1">
                <a:tableStyleId>{5C22544A-7EE6-4342-B048-85BDC9FD1C3A}</a:tableStyleId>
              </a:tblPr>
              <a:tblGrid>
                <a:gridCol w="1281545">
                  <a:extLst>
                    <a:ext uri="{9D8B030D-6E8A-4147-A177-3AD203B41FA5}">
                      <a16:colId xmlns:a16="http://schemas.microsoft.com/office/drawing/2014/main" val="3481259376"/>
                    </a:ext>
                  </a:extLst>
                </a:gridCol>
                <a:gridCol w="1924860">
                  <a:extLst>
                    <a:ext uri="{9D8B030D-6E8A-4147-A177-3AD203B41FA5}">
                      <a16:colId xmlns:a16="http://schemas.microsoft.com/office/drawing/2014/main" val="3254992779"/>
                    </a:ext>
                  </a:extLst>
                </a:gridCol>
                <a:gridCol w="1885140">
                  <a:extLst>
                    <a:ext uri="{9D8B030D-6E8A-4147-A177-3AD203B41FA5}">
                      <a16:colId xmlns:a16="http://schemas.microsoft.com/office/drawing/2014/main" val="1001489135"/>
                    </a:ext>
                  </a:extLst>
                </a:gridCol>
                <a:gridCol w="1801705">
                  <a:extLst>
                    <a:ext uri="{9D8B030D-6E8A-4147-A177-3AD203B41FA5}">
                      <a16:colId xmlns:a16="http://schemas.microsoft.com/office/drawing/2014/main" val="3175690343"/>
                    </a:ext>
                  </a:extLst>
                </a:gridCol>
                <a:gridCol w="2250751">
                  <a:extLst>
                    <a:ext uri="{9D8B030D-6E8A-4147-A177-3AD203B41FA5}">
                      <a16:colId xmlns:a16="http://schemas.microsoft.com/office/drawing/2014/main" val="3879556521"/>
                    </a:ext>
                  </a:extLst>
                </a:gridCol>
              </a:tblGrid>
              <a:tr h="764905">
                <a:tc>
                  <a:txBody>
                    <a:bodyPr/>
                    <a:lstStyle/>
                    <a:p>
                      <a:pPr marL="0" marR="0" algn="ctr">
                        <a:spcBef>
                          <a:spcPts val="0"/>
                        </a:spcBef>
                        <a:spcAft>
                          <a:spcPts val="0"/>
                        </a:spcAft>
                      </a:pPr>
                      <a:endParaRPr lang="en-US" sz="20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dirty="0">
                          <a:effectLst/>
                        </a:rPr>
                        <a:t>The </a:t>
                      </a:r>
                      <a:r>
                        <a:rPr lang="en-US" sz="2000" dirty="0" err="1">
                          <a:effectLst/>
                        </a:rPr>
                        <a:t>Socs</a:t>
                      </a:r>
                      <a:r>
                        <a:rPr lang="en-US" sz="2000" dirty="0">
                          <a:effectLst/>
                        </a:rPr>
                        <a:t> versus the Greasers</a:t>
                      </a:r>
                      <a:endParaRPr lang="en-US" sz="20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dirty="0">
                          <a:effectLst/>
                        </a:rPr>
                        <a:t>Darry versus </a:t>
                      </a:r>
                      <a:r>
                        <a:rPr lang="en-US" sz="2000" dirty="0" err="1">
                          <a:effectLst/>
                        </a:rPr>
                        <a:t>Ponyboy</a:t>
                      </a:r>
                      <a:endParaRPr lang="en-US" sz="20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r>
                        <a:rPr lang="en-US" sz="2000" dirty="0" smtClean="0"/>
                        <a:t>Society versus the Greasers</a:t>
                      </a:r>
                      <a:endParaRPr lang="en-US" sz="2000" dirty="0"/>
                    </a:p>
                  </a:txBody>
                  <a:tcPr marL="68580" marR="68580" marT="0" marB="0"/>
                </a:tc>
                <a:tc>
                  <a:txBody>
                    <a:bodyPr/>
                    <a:lstStyle/>
                    <a:p>
                      <a:pPr marL="0" marR="0" algn="ctr">
                        <a:spcBef>
                          <a:spcPts val="0"/>
                        </a:spcBef>
                        <a:spcAft>
                          <a:spcPts val="0"/>
                        </a:spcAft>
                      </a:pPr>
                      <a:r>
                        <a:rPr lang="en-US" sz="2000" dirty="0" err="1">
                          <a:effectLst/>
                        </a:rPr>
                        <a:t>Ponyboy</a:t>
                      </a:r>
                      <a:r>
                        <a:rPr lang="en-US" sz="2000" dirty="0">
                          <a:effectLst/>
                        </a:rPr>
                        <a:t> versus himself</a:t>
                      </a:r>
                      <a:endParaRPr lang="en-US" sz="20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241398157"/>
                  </a:ext>
                </a:extLst>
              </a:tr>
              <a:tr h="544458">
                <a:tc>
                  <a:txBody>
                    <a:bodyPr/>
                    <a:lstStyle/>
                    <a:p>
                      <a:pPr marL="0" marR="0" algn="ctr">
                        <a:spcBef>
                          <a:spcPts val="0"/>
                        </a:spcBef>
                        <a:spcAft>
                          <a:spcPts val="0"/>
                        </a:spcAft>
                      </a:pPr>
                      <a:r>
                        <a:rPr lang="en-US" sz="2000" dirty="0" smtClean="0">
                          <a:effectLst/>
                          <a:latin typeface="+mn-lt"/>
                          <a:ea typeface="Times New Roman" panose="02020603050405020304" pitchFamily="18" charset="0"/>
                          <a:cs typeface="Times New Roman" panose="02020603050405020304" pitchFamily="18" charset="0"/>
                        </a:rPr>
                        <a:t>Conflict</a:t>
                      </a:r>
                      <a:endParaRPr lang="en-US" sz="20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dirty="0">
                          <a:effectLst/>
                          <a:latin typeface="+mn-lt"/>
                        </a:rPr>
                        <a:t>External</a:t>
                      </a:r>
                      <a:endParaRPr lang="en-US" sz="20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dirty="0">
                          <a:effectLst/>
                        </a:rPr>
                        <a:t>External</a:t>
                      </a:r>
                      <a:endParaRPr lang="en-US" sz="20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r>
                        <a:rPr lang="en-US" sz="2000" dirty="0" smtClean="0">
                          <a:latin typeface="+mn-lt"/>
                        </a:rPr>
                        <a:t>External</a:t>
                      </a:r>
                      <a:endParaRPr lang="en-US" sz="2000" dirty="0">
                        <a:latin typeface="+mn-lt"/>
                      </a:endParaRPr>
                    </a:p>
                  </a:txBody>
                  <a:tcPr marL="68580" marR="68580" marT="0" marB="0"/>
                </a:tc>
                <a:tc>
                  <a:txBody>
                    <a:bodyPr/>
                    <a:lstStyle/>
                    <a:p>
                      <a:pPr marL="0" marR="0" algn="ctr">
                        <a:spcBef>
                          <a:spcPts val="0"/>
                        </a:spcBef>
                        <a:spcAft>
                          <a:spcPts val="0"/>
                        </a:spcAft>
                      </a:pPr>
                      <a:r>
                        <a:rPr lang="en-US" sz="2000" dirty="0">
                          <a:effectLst/>
                          <a:latin typeface="+mn-lt"/>
                        </a:rPr>
                        <a:t>Internal</a:t>
                      </a:r>
                      <a:endParaRPr lang="en-US" sz="2000" dirty="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473423829"/>
                  </a:ext>
                </a:extLst>
              </a:tr>
              <a:tr h="964384">
                <a:tc>
                  <a:txBody>
                    <a:bodyPr/>
                    <a:lstStyle/>
                    <a:p>
                      <a:pPr marL="0" marR="0">
                        <a:spcBef>
                          <a:spcPts val="0"/>
                        </a:spcBef>
                        <a:spcAft>
                          <a:spcPts val="0"/>
                        </a:spcAft>
                      </a:pPr>
                      <a:r>
                        <a:rPr lang="en-US" sz="2000" dirty="0" smtClean="0">
                          <a:effectLst/>
                          <a:latin typeface="+mn-lt"/>
                          <a:ea typeface="Times New Roman" panose="02020603050405020304" pitchFamily="18" charset="0"/>
                          <a:cs typeface="Times New Roman" panose="02020603050405020304" pitchFamily="18" charset="0"/>
                        </a:rPr>
                        <a:t>Describe the problem</a:t>
                      </a:r>
                      <a:endParaRPr lang="en-US" sz="20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dirty="0">
                          <a:effectLst/>
                          <a:latin typeface="+mn-lt"/>
                        </a:rPr>
                        <a:t> </a:t>
                      </a:r>
                      <a:r>
                        <a:rPr lang="en-US" sz="2000" dirty="0" err="1" smtClean="0">
                          <a:effectLst/>
                          <a:latin typeface="+mn-lt"/>
                        </a:rPr>
                        <a:t>Socs</a:t>
                      </a:r>
                      <a:r>
                        <a:rPr lang="en-US" sz="2000" dirty="0" smtClean="0">
                          <a:effectLst/>
                          <a:latin typeface="+mn-lt"/>
                        </a:rPr>
                        <a:t> and greasers fight</a:t>
                      </a:r>
                      <a:endParaRPr lang="en-US" sz="20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dirty="0">
                          <a:effectLst/>
                        </a:rPr>
                        <a:t> </a:t>
                      </a:r>
                      <a:r>
                        <a:rPr lang="en-US" sz="2000" dirty="0" smtClean="0">
                          <a:effectLst/>
                        </a:rPr>
                        <a:t>Darry is</a:t>
                      </a:r>
                      <a:r>
                        <a:rPr lang="en-US" sz="2000" baseline="0" dirty="0" smtClean="0">
                          <a:effectLst/>
                        </a:rPr>
                        <a:t> hard on PB</a:t>
                      </a:r>
                      <a:endParaRPr lang="en-US" sz="20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dirty="0" smtClean="0">
                          <a:effectLst/>
                          <a:latin typeface="+mn-lt"/>
                          <a:ea typeface="+mn-ea"/>
                          <a:cs typeface="+mn-cs"/>
                        </a:rPr>
                        <a:t>Rough</a:t>
                      </a:r>
                      <a:r>
                        <a:rPr lang="en-US" sz="2000" baseline="0" dirty="0" smtClean="0">
                          <a:effectLst/>
                          <a:latin typeface="+mn-lt"/>
                          <a:ea typeface="+mn-ea"/>
                          <a:cs typeface="+mn-cs"/>
                        </a:rPr>
                        <a:t> breaks, no opportunity, pre-judged</a:t>
                      </a:r>
                      <a:endParaRPr lang="en-US" sz="20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dirty="0" smtClean="0">
                          <a:effectLst/>
                          <a:latin typeface="+mn-lt"/>
                          <a:ea typeface="Times New Roman" panose="02020603050405020304" pitchFamily="18" charset="0"/>
                          <a:cs typeface="Times New Roman" panose="02020603050405020304" pitchFamily="18" charset="0"/>
                        </a:rPr>
                        <a:t>Identity; fitting in</a:t>
                      </a:r>
                      <a:endParaRPr lang="en-US" sz="2000" dirty="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515730887"/>
                  </a:ext>
                </a:extLst>
              </a:tr>
              <a:tr h="2177830">
                <a:tc>
                  <a:txBody>
                    <a:bodyPr/>
                    <a:lstStyle/>
                    <a:p>
                      <a:pPr marL="0" marR="0">
                        <a:spcBef>
                          <a:spcPts val="0"/>
                        </a:spcBef>
                        <a:spcAft>
                          <a:spcPts val="0"/>
                        </a:spcAft>
                      </a:pPr>
                      <a:r>
                        <a:rPr lang="en-US" sz="2000" dirty="0" smtClean="0">
                          <a:effectLst/>
                          <a:latin typeface="+mn-lt"/>
                          <a:ea typeface="Times New Roman" panose="02020603050405020304" pitchFamily="18" charset="0"/>
                          <a:cs typeface="Times New Roman" panose="02020603050405020304" pitchFamily="18" charset="0"/>
                        </a:rPr>
                        <a:t>Evidence from the text</a:t>
                      </a:r>
                      <a:endParaRPr lang="en-US" sz="20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dirty="0" smtClean="0">
                          <a:effectLst/>
                          <a:latin typeface="+mn-lt"/>
                          <a:ea typeface="+mn-ea"/>
                          <a:cs typeface="+mn-cs"/>
                        </a:rPr>
                        <a:t>38 - Greasers</a:t>
                      </a:r>
                      <a:r>
                        <a:rPr lang="en-US" sz="2000" baseline="0" dirty="0" smtClean="0">
                          <a:effectLst/>
                          <a:latin typeface="+mn-lt"/>
                          <a:ea typeface="+mn-ea"/>
                          <a:cs typeface="+mn-cs"/>
                        </a:rPr>
                        <a:t> feel too much/ </a:t>
                      </a:r>
                      <a:r>
                        <a:rPr lang="en-US" sz="2000" baseline="0" dirty="0" err="1" smtClean="0">
                          <a:effectLst/>
                          <a:latin typeface="+mn-lt"/>
                          <a:ea typeface="+mn-ea"/>
                          <a:cs typeface="+mn-cs"/>
                        </a:rPr>
                        <a:t>Socs</a:t>
                      </a:r>
                      <a:r>
                        <a:rPr lang="en-US" sz="2000" baseline="0" dirty="0" smtClean="0">
                          <a:effectLst/>
                          <a:latin typeface="+mn-lt"/>
                          <a:ea typeface="+mn-ea"/>
                          <a:cs typeface="+mn-cs"/>
                        </a:rPr>
                        <a:t> feel too little</a:t>
                      </a:r>
                      <a:endParaRPr lang="en-US" sz="20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dirty="0">
                          <a:effectLst/>
                        </a:rPr>
                        <a:t> </a:t>
                      </a:r>
                      <a:r>
                        <a:rPr lang="en-US" sz="2000" dirty="0" smtClean="0">
                          <a:effectLst/>
                        </a:rPr>
                        <a:t>After PB is jumped, Darry</a:t>
                      </a:r>
                      <a:r>
                        <a:rPr lang="en-US" sz="2000" baseline="0" dirty="0" smtClean="0">
                          <a:effectLst/>
                        </a:rPr>
                        <a:t> yells at him, “You don’t ever think…” (13)</a:t>
                      </a:r>
                      <a:endParaRPr lang="en-US" sz="20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dirty="0">
                          <a:effectLst/>
                          <a:latin typeface="+mn-lt"/>
                        </a:rPr>
                        <a:t> </a:t>
                      </a:r>
                      <a:r>
                        <a:rPr lang="en-US" sz="2000" dirty="0" smtClean="0">
                          <a:effectLst/>
                          <a:latin typeface="+mn-lt"/>
                        </a:rPr>
                        <a:t>”It </a:t>
                      </a:r>
                      <a:r>
                        <a:rPr lang="en-US" sz="2000" dirty="0" err="1" smtClean="0">
                          <a:effectLst/>
                          <a:latin typeface="+mn-lt"/>
                        </a:rPr>
                        <a:t>ain’t</a:t>
                      </a:r>
                      <a:r>
                        <a:rPr lang="en-US" sz="2000" dirty="0" smtClean="0">
                          <a:effectLst/>
                          <a:latin typeface="+mn-lt"/>
                        </a:rPr>
                        <a:t> fair that we have all the rough breaks.” (43)</a:t>
                      </a:r>
                      <a:endParaRPr lang="en-US" sz="20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dirty="0" smtClean="0">
                          <a:effectLst/>
                          <a:latin typeface="+mn-lt"/>
                          <a:ea typeface="Times New Roman" panose="02020603050405020304" pitchFamily="18" charset="0"/>
                          <a:cs typeface="Times New Roman" panose="02020603050405020304" pitchFamily="18" charset="0"/>
                        </a:rPr>
                        <a:t>-Is</a:t>
                      </a:r>
                      <a:r>
                        <a:rPr lang="en-US" sz="2000" baseline="0" dirty="0" smtClean="0">
                          <a:effectLst/>
                          <a:latin typeface="+mn-lt"/>
                          <a:ea typeface="Times New Roman" panose="02020603050405020304" pitchFamily="18" charset="0"/>
                          <a:cs typeface="Times New Roman" panose="02020603050405020304" pitchFamily="18" charset="0"/>
                        </a:rPr>
                        <a:t> alone in chap 1</a:t>
                      </a:r>
                    </a:p>
                    <a:p>
                      <a:pPr marL="0" marR="0">
                        <a:spcBef>
                          <a:spcPts val="0"/>
                        </a:spcBef>
                        <a:spcAft>
                          <a:spcPts val="0"/>
                        </a:spcAft>
                      </a:pPr>
                      <a:r>
                        <a:rPr lang="en-US" sz="2000" baseline="0" dirty="0" smtClean="0">
                          <a:effectLst/>
                          <a:latin typeface="+mn-lt"/>
                          <a:ea typeface="Times New Roman" panose="02020603050405020304" pitchFamily="18" charset="0"/>
                          <a:cs typeface="Times New Roman" panose="02020603050405020304" pitchFamily="18" charset="0"/>
                        </a:rPr>
                        <a:t>-Doesn’t like Dally’s crude behavior in 2</a:t>
                      </a:r>
                    </a:p>
                    <a:p>
                      <a:pPr marL="0" marR="0">
                        <a:spcBef>
                          <a:spcPts val="0"/>
                        </a:spcBef>
                        <a:spcAft>
                          <a:spcPts val="0"/>
                        </a:spcAft>
                      </a:pPr>
                      <a:r>
                        <a:rPr lang="en-US" sz="2000" baseline="0" dirty="0" smtClean="0">
                          <a:effectLst/>
                          <a:latin typeface="+mn-lt"/>
                          <a:ea typeface="Times New Roman" panose="02020603050405020304" pitchFamily="18" charset="0"/>
                          <a:cs typeface="Times New Roman" panose="02020603050405020304" pitchFamily="18" charset="0"/>
                        </a:rPr>
                        <a:t>-Can’t fit in with </a:t>
                      </a:r>
                      <a:r>
                        <a:rPr lang="en-US" sz="2000" baseline="0" dirty="0" err="1" smtClean="0">
                          <a:effectLst/>
                          <a:latin typeface="+mn-lt"/>
                          <a:ea typeface="Times New Roman" panose="02020603050405020304" pitchFamily="18" charset="0"/>
                          <a:cs typeface="Times New Roman" panose="02020603050405020304" pitchFamily="18" charset="0"/>
                        </a:rPr>
                        <a:t>Socs</a:t>
                      </a:r>
                      <a:r>
                        <a:rPr lang="en-US" sz="2000" baseline="0" dirty="0" smtClean="0">
                          <a:effectLst/>
                          <a:latin typeface="+mn-lt"/>
                          <a:ea typeface="Times New Roman" panose="02020603050405020304" pitchFamily="18" charset="0"/>
                          <a:cs typeface="Times New Roman" panose="02020603050405020304" pitchFamily="18" charset="0"/>
                        </a:rPr>
                        <a:t> (Cherry won’t say “hi” in hall)</a:t>
                      </a:r>
                    </a:p>
                    <a:p>
                      <a:pPr marL="0" marR="0">
                        <a:spcBef>
                          <a:spcPts val="0"/>
                        </a:spcBef>
                        <a:spcAft>
                          <a:spcPts val="0"/>
                        </a:spcAft>
                      </a:pPr>
                      <a:endParaRPr lang="en-US" sz="2000" dirty="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67157281"/>
                  </a:ext>
                </a:extLst>
              </a:tr>
              <a:tr h="1555593">
                <a:tc>
                  <a:txBody>
                    <a:bodyPr/>
                    <a:lstStyle/>
                    <a:p>
                      <a:pPr marL="0" marR="0">
                        <a:spcBef>
                          <a:spcPts val="0"/>
                        </a:spcBef>
                        <a:spcAft>
                          <a:spcPts val="0"/>
                        </a:spcAft>
                      </a:pPr>
                      <a:r>
                        <a:rPr lang="en-US" sz="2000" dirty="0" smtClean="0">
                          <a:effectLst/>
                          <a:latin typeface="+mn-lt"/>
                          <a:ea typeface="Times New Roman" panose="02020603050405020304" pitchFamily="18" charset="0"/>
                          <a:cs typeface="Times New Roman" panose="02020603050405020304" pitchFamily="18" charset="0"/>
                        </a:rPr>
                        <a:t>Reasons the conflict exists</a:t>
                      </a:r>
                      <a:endParaRPr lang="en-US" sz="20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dirty="0" smtClean="0">
                          <a:effectLst/>
                          <a:latin typeface="+mn-lt"/>
                          <a:ea typeface="+mn-ea"/>
                          <a:cs typeface="+mn-cs"/>
                        </a:rPr>
                        <a:t>Different</a:t>
                      </a:r>
                      <a:r>
                        <a:rPr lang="en-US" sz="2000" baseline="0" dirty="0" smtClean="0">
                          <a:effectLst/>
                          <a:latin typeface="+mn-lt"/>
                          <a:ea typeface="+mn-ea"/>
                          <a:cs typeface="+mn-cs"/>
                        </a:rPr>
                        <a:t> values: aloof v emotional</a:t>
                      </a:r>
                    </a:p>
                    <a:p>
                      <a:pPr marL="0" marR="0">
                        <a:spcBef>
                          <a:spcPts val="0"/>
                        </a:spcBef>
                        <a:spcAft>
                          <a:spcPts val="0"/>
                        </a:spcAft>
                      </a:pPr>
                      <a:r>
                        <a:rPr lang="en-US" sz="2000" baseline="0" dirty="0" smtClean="0">
                          <a:effectLst/>
                          <a:latin typeface="+mn-lt"/>
                          <a:ea typeface="+mn-ea"/>
                          <a:cs typeface="+mn-cs"/>
                        </a:rPr>
                        <a:t>Different class: haves/have nots</a:t>
                      </a:r>
                      <a:endParaRPr lang="en-US" sz="20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dirty="0">
                          <a:effectLst/>
                        </a:rPr>
                        <a:t> </a:t>
                      </a:r>
                      <a:r>
                        <a:rPr lang="en-US" sz="2000" dirty="0" smtClean="0">
                          <a:effectLst/>
                        </a:rPr>
                        <a:t>Darry is worried about losing PB if he gets in trouble</a:t>
                      </a:r>
                      <a:endParaRPr lang="en-US" sz="20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dirty="0">
                          <a:effectLst/>
                        </a:rPr>
                        <a:t> </a:t>
                      </a:r>
                      <a:r>
                        <a:rPr lang="en-US" sz="2000" dirty="0" smtClean="0">
                          <a:effectLst/>
                        </a:rPr>
                        <a:t>Society isn’t equal and fair; there are classes</a:t>
                      </a:r>
                      <a:endParaRPr lang="en-US" sz="20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dirty="0" smtClean="0">
                          <a:effectLst/>
                          <a:latin typeface="+mn-lt"/>
                          <a:ea typeface="Times New Roman" panose="02020603050405020304" pitchFamily="18" charset="0"/>
                          <a:cs typeface="Times New Roman" panose="02020603050405020304" pitchFamily="18" charset="0"/>
                        </a:rPr>
                        <a:t>PB is bright but his world is limited.</a:t>
                      </a:r>
                      <a:endParaRPr lang="en-US" sz="2000" dirty="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084746527"/>
                  </a:ext>
                </a:extLst>
              </a:tr>
            </a:tbl>
          </a:graphicData>
        </a:graphic>
      </p:graphicFrame>
    </p:spTree>
    <p:extLst>
      <p:ext uri="{BB962C8B-B14F-4D97-AF65-F5344CB8AC3E}">
        <p14:creationId xmlns:p14="http://schemas.microsoft.com/office/powerpoint/2010/main" val="400931337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Summary</a:t>
            </a:r>
            <a:br>
              <a:rPr lang="en-US" dirty="0" smtClean="0"/>
            </a:br>
            <a:endParaRPr lang="en-US" dirty="0"/>
          </a:p>
        </p:txBody>
      </p:sp>
      <p:sp>
        <p:nvSpPr>
          <p:cNvPr id="3" name="Content Placeholder 2"/>
          <p:cNvSpPr>
            <a:spLocks noGrp="1"/>
          </p:cNvSpPr>
          <p:nvPr>
            <p:ph idx="1"/>
          </p:nvPr>
        </p:nvSpPr>
        <p:spPr>
          <a:xfrm>
            <a:off x="0" y="1066800"/>
            <a:ext cx="9144000" cy="5059363"/>
          </a:xfrm>
        </p:spPr>
        <p:txBody>
          <a:bodyPr/>
          <a:lstStyle/>
          <a:p>
            <a:r>
              <a:rPr lang="en-US" dirty="0" smtClean="0"/>
              <a:t>Summarize </a:t>
            </a:r>
            <a:r>
              <a:rPr lang="en-US" dirty="0" err="1" smtClean="0"/>
              <a:t>ch</a:t>
            </a:r>
            <a:r>
              <a:rPr lang="en-US" dirty="0" smtClean="0"/>
              <a:t> 3 in 5-7 sentences using the following terms:  Cherry, Dally and </a:t>
            </a:r>
            <a:r>
              <a:rPr lang="en-US" dirty="0" err="1" smtClean="0"/>
              <a:t>Ponyboy’s</a:t>
            </a:r>
            <a:r>
              <a:rPr lang="en-US" dirty="0" smtClean="0"/>
              <a:t> relationship, differences between </a:t>
            </a:r>
            <a:r>
              <a:rPr lang="en-US" dirty="0" err="1" smtClean="0"/>
              <a:t>socs</a:t>
            </a:r>
            <a:r>
              <a:rPr lang="en-US" dirty="0" smtClean="0"/>
              <a:t> and greasers, blue Mustang, Johnny, park</a:t>
            </a:r>
            <a:endParaRPr lang="en-US" dirty="0"/>
          </a:p>
        </p:txBody>
      </p:sp>
    </p:spTree>
    <p:extLst>
      <p:ext uri="{BB962C8B-B14F-4D97-AF65-F5344CB8AC3E}">
        <p14:creationId xmlns:p14="http://schemas.microsoft.com/office/powerpoint/2010/main" val="306893933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143000"/>
          </a:xfrm>
        </p:spPr>
        <p:txBody>
          <a:bodyPr/>
          <a:lstStyle/>
          <a:p>
            <a:r>
              <a:rPr lang="en-US" dirty="0" smtClean="0"/>
              <a:t>Character Chart: </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buNone/>
            </a:pPr>
            <a:endParaRPr lang="en-US" dirty="0"/>
          </a:p>
        </p:txBody>
      </p:sp>
      <p:graphicFrame>
        <p:nvGraphicFramePr>
          <p:cNvPr id="4" name="Table 3"/>
          <p:cNvGraphicFramePr>
            <a:graphicFrameLocks noGrp="1"/>
          </p:cNvGraphicFramePr>
          <p:nvPr>
            <p:extLst/>
          </p:nvPr>
        </p:nvGraphicFramePr>
        <p:xfrm>
          <a:off x="0" y="933994"/>
          <a:ext cx="9144000" cy="5924006"/>
        </p:xfrm>
        <a:graphic>
          <a:graphicData uri="http://schemas.openxmlformats.org/drawingml/2006/table">
            <a:tbl>
              <a:tblPr firstRow="1" bandRow="1">
                <a:tableStyleId>{5C22544A-7EE6-4342-B048-85BDC9FD1C3A}</a:tableStyleId>
              </a:tblPr>
              <a:tblGrid>
                <a:gridCol w="1878512">
                  <a:extLst>
                    <a:ext uri="{9D8B030D-6E8A-4147-A177-3AD203B41FA5}">
                      <a16:colId xmlns:a16="http://schemas.microsoft.com/office/drawing/2014/main" val="20000"/>
                    </a:ext>
                  </a:extLst>
                </a:gridCol>
                <a:gridCol w="1095799">
                  <a:extLst>
                    <a:ext uri="{9D8B030D-6E8A-4147-A177-3AD203B41FA5}">
                      <a16:colId xmlns:a16="http://schemas.microsoft.com/office/drawing/2014/main" val="20001"/>
                    </a:ext>
                  </a:extLst>
                </a:gridCol>
                <a:gridCol w="1956784">
                  <a:extLst>
                    <a:ext uri="{9D8B030D-6E8A-4147-A177-3AD203B41FA5}">
                      <a16:colId xmlns:a16="http://schemas.microsoft.com/office/drawing/2014/main" val="20002"/>
                    </a:ext>
                  </a:extLst>
                </a:gridCol>
                <a:gridCol w="2348140">
                  <a:extLst>
                    <a:ext uri="{9D8B030D-6E8A-4147-A177-3AD203B41FA5}">
                      <a16:colId xmlns:a16="http://schemas.microsoft.com/office/drawing/2014/main" val="20003"/>
                    </a:ext>
                  </a:extLst>
                </a:gridCol>
                <a:gridCol w="1864765">
                  <a:extLst>
                    <a:ext uri="{9D8B030D-6E8A-4147-A177-3AD203B41FA5}">
                      <a16:colId xmlns:a16="http://schemas.microsoft.com/office/drawing/2014/main" val="20004"/>
                    </a:ext>
                  </a:extLst>
                </a:gridCol>
              </a:tblGrid>
              <a:tr h="1573118">
                <a:tc>
                  <a:txBody>
                    <a:bodyPr/>
                    <a:lstStyle/>
                    <a:p>
                      <a:r>
                        <a:rPr lang="en-US" sz="2400" dirty="0" smtClean="0"/>
                        <a:t>Character</a:t>
                      </a:r>
                    </a:p>
                    <a:p>
                      <a:r>
                        <a:rPr lang="en-US" sz="2400" dirty="0" smtClean="0"/>
                        <a:t>Name</a:t>
                      </a:r>
                      <a:endParaRPr lang="en-US" sz="2400" dirty="0"/>
                    </a:p>
                  </a:txBody>
                  <a:tcPr/>
                </a:tc>
                <a:tc>
                  <a:txBody>
                    <a:bodyPr/>
                    <a:lstStyle/>
                    <a:p>
                      <a:r>
                        <a:rPr lang="en-US" sz="2400" dirty="0" smtClean="0"/>
                        <a:t>Group</a:t>
                      </a:r>
                      <a:endParaRPr lang="en-US" sz="2400" dirty="0"/>
                    </a:p>
                  </a:txBody>
                  <a:tcPr/>
                </a:tc>
                <a:tc>
                  <a:txBody>
                    <a:bodyPr/>
                    <a:lstStyle/>
                    <a:p>
                      <a:r>
                        <a:rPr lang="en-US" sz="2400" dirty="0" smtClean="0"/>
                        <a:t>Background</a:t>
                      </a:r>
                      <a:endParaRPr lang="en-US" sz="2400" dirty="0"/>
                    </a:p>
                  </a:txBody>
                  <a:tcPr/>
                </a:tc>
                <a:tc>
                  <a:txBody>
                    <a:bodyPr/>
                    <a:lstStyle/>
                    <a:p>
                      <a:r>
                        <a:rPr lang="en-US" sz="2400" dirty="0" smtClean="0"/>
                        <a:t>Traits</a:t>
                      </a:r>
                      <a:endParaRPr lang="en-US" sz="2400" dirty="0"/>
                    </a:p>
                  </a:txBody>
                  <a:tcPr/>
                </a:tc>
                <a:tc>
                  <a:txBody>
                    <a:bodyPr/>
                    <a:lstStyle/>
                    <a:p>
                      <a:r>
                        <a:rPr lang="en-US" sz="2400" dirty="0" smtClean="0"/>
                        <a:t>Evidence</a:t>
                      </a:r>
                      <a:endParaRPr lang="en-US" sz="2400" dirty="0"/>
                    </a:p>
                  </a:txBody>
                  <a:tcPr/>
                </a:tc>
                <a:extLst>
                  <a:ext uri="{0D108BD9-81ED-4DB2-BD59-A6C34878D82A}">
                    <a16:rowId xmlns:a16="http://schemas.microsoft.com/office/drawing/2014/main" val="10000"/>
                  </a:ext>
                </a:extLst>
              </a:tr>
              <a:tr h="43508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mn-lt"/>
                          <a:ea typeface="+mn-ea"/>
                          <a:cs typeface="+mn-cs"/>
                        </a:rPr>
                        <a:t>Socials</a:t>
                      </a:r>
                    </a:p>
                  </a:txBody>
                  <a:tcPr/>
                </a:tc>
                <a:tc>
                  <a:txBody>
                    <a:bodyPr/>
                    <a:lstStyle/>
                    <a:p>
                      <a:endParaRPr lang="en-US" sz="2000" dirty="0"/>
                    </a:p>
                  </a:txBody>
                  <a:tcPr/>
                </a:tc>
                <a:tc>
                  <a:txBody>
                    <a:bodyPr/>
                    <a:lstStyle/>
                    <a:p>
                      <a:r>
                        <a:rPr lang="en-US" sz="2000" dirty="0" smtClean="0"/>
                        <a:t>Have money and power, and unfair advantage in life but…</a:t>
                      </a:r>
                    </a:p>
                    <a:p>
                      <a:r>
                        <a:rPr lang="en-US" sz="2000" dirty="0" smtClean="0"/>
                        <a:t> .</a:t>
                      </a:r>
                    </a:p>
                    <a:p>
                      <a:endParaRPr lang="en-US" sz="2000" dirty="0"/>
                    </a:p>
                  </a:txBody>
                  <a:tcPr/>
                </a:tc>
                <a:tc>
                  <a:txBody>
                    <a:bodyPr/>
                    <a:lstStyle/>
                    <a:p>
                      <a:r>
                        <a:rPr lang="en-US" sz="2000" smtClean="0"/>
                        <a:t>Unemotional</a:t>
                      </a:r>
                    </a:p>
                    <a:p>
                      <a:endParaRPr lang="en-US" sz="2000" dirty="0" smtClean="0"/>
                    </a:p>
                  </a:txBody>
                  <a:tcPr/>
                </a:tc>
                <a:tc>
                  <a:txBody>
                    <a:bodyPr/>
                    <a:lstStyle/>
                    <a:p>
                      <a:r>
                        <a:rPr lang="en-US" sz="2000" dirty="0" smtClean="0"/>
                        <a:t>“cool to the point of not feeling anything (3.38)</a:t>
                      </a:r>
                    </a:p>
                    <a:p>
                      <a:r>
                        <a:rPr lang="en-US" sz="2000" dirty="0" smtClean="0"/>
                        <a:t>“wall of aloofness</a:t>
                      </a:r>
                      <a:r>
                        <a:rPr lang="en-US" sz="2000" baseline="0" dirty="0" smtClean="0"/>
                        <a:t> (3.38)</a:t>
                      </a:r>
                      <a:endParaRPr lang="en-US" sz="2000" dirty="0"/>
                    </a:p>
                  </a:txBody>
                  <a:tcPr/>
                </a:tc>
                <a:extLst>
                  <a:ext uri="{0D108BD9-81ED-4DB2-BD59-A6C34878D82A}">
                    <a16:rowId xmlns:a16="http://schemas.microsoft.com/office/drawing/2014/main" val="2051339666"/>
                  </a:ext>
                </a:extLst>
              </a:tr>
            </a:tbl>
          </a:graphicData>
        </a:graphic>
      </p:graphicFrame>
    </p:spTree>
    <p:extLst>
      <p:ext uri="{BB962C8B-B14F-4D97-AF65-F5344CB8AC3E}">
        <p14:creationId xmlns:p14="http://schemas.microsoft.com/office/powerpoint/2010/main" val="166719011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143000"/>
          </a:xfrm>
        </p:spPr>
        <p:txBody>
          <a:bodyPr/>
          <a:lstStyle/>
          <a:p>
            <a:r>
              <a:rPr lang="en-US" dirty="0" smtClean="0"/>
              <a:t>Character Chart: </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532424729"/>
              </p:ext>
            </p:extLst>
          </p:nvPr>
        </p:nvGraphicFramePr>
        <p:xfrm>
          <a:off x="17416" y="-152400"/>
          <a:ext cx="9126584" cy="7010400"/>
        </p:xfrm>
        <a:graphic>
          <a:graphicData uri="http://schemas.openxmlformats.org/drawingml/2006/table">
            <a:tbl>
              <a:tblPr firstRow="1" bandRow="1">
                <a:tableStyleId>{5C22544A-7EE6-4342-B048-85BDC9FD1C3A}</a:tableStyleId>
              </a:tblPr>
              <a:tblGrid>
                <a:gridCol w="1519268">
                  <a:extLst>
                    <a:ext uri="{9D8B030D-6E8A-4147-A177-3AD203B41FA5}">
                      <a16:colId xmlns:a16="http://schemas.microsoft.com/office/drawing/2014/main" val="20000"/>
                    </a:ext>
                  </a:extLst>
                </a:gridCol>
                <a:gridCol w="1449378">
                  <a:extLst>
                    <a:ext uri="{9D8B030D-6E8A-4147-A177-3AD203B41FA5}">
                      <a16:colId xmlns:a16="http://schemas.microsoft.com/office/drawing/2014/main" val="20001"/>
                    </a:ext>
                  </a:extLst>
                </a:gridCol>
                <a:gridCol w="1624285">
                  <a:extLst>
                    <a:ext uri="{9D8B030D-6E8A-4147-A177-3AD203B41FA5}">
                      <a16:colId xmlns:a16="http://schemas.microsoft.com/office/drawing/2014/main" val="20002"/>
                    </a:ext>
                  </a:extLst>
                </a:gridCol>
                <a:gridCol w="2382089">
                  <a:extLst>
                    <a:ext uri="{9D8B030D-6E8A-4147-A177-3AD203B41FA5}">
                      <a16:colId xmlns:a16="http://schemas.microsoft.com/office/drawing/2014/main" val="20003"/>
                    </a:ext>
                  </a:extLst>
                </a:gridCol>
                <a:gridCol w="2151564">
                  <a:extLst>
                    <a:ext uri="{9D8B030D-6E8A-4147-A177-3AD203B41FA5}">
                      <a16:colId xmlns:a16="http://schemas.microsoft.com/office/drawing/2014/main" val="20004"/>
                    </a:ext>
                  </a:extLst>
                </a:gridCol>
              </a:tblGrid>
              <a:tr h="860367">
                <a:tc>
                  <a:txBody>
                    <a:bodyPr/>
                    <a:lstStyle/>
                    <a:p>
                      <a:r>
                        <a:rPr lang="en-US" sz="2400" dirty="0" smtClean="0"/>
                        <a:t>Character</a:t>
                      </a:r>
                    </a:p>
                    <a:p>
                      <a:r>
                        <a:rPr lang="en-US" sz="2400" dirty="0" smtClean="0"/>
                        <a:t>Name</a:t>
                      </a:r>
                      <a:endParaRPr lang="en-US" sz="2400" dirty="0"/>
                    </a:p>
                  </a:txBody>
                  <a:tcPr/>
                </a:tc>
                <a:tc>
                  <a:txBody>
                    <a:bodyPr/>
                    <a:lstStyle/>
                    <a:p>
                      <a:r>
                        <a:rPr lang="en-US" sz="2400" dirty="0" smtClean="0"/>
                        <a:t>Group</a:t>
                      </a:r>
                      <a:endParaRPr lang="en-US" sz="2400" dirty="0"/>
                    </a:p>
                  </a:txBody>
                  <a:tcPr/>
                </a:tc>
                <a:tc>
                  <a:txBody>
                    <a:bodyPr/>
                    <a:lstStyle/>
                    <a:p>
                      <a:r>
                        <a:rPr lang="en-US" sz="2400" dirty="0" smtClean="0"/>
                        <a:t>Background</a:t>
                      </a:r>
                      <a:endParaRPr lang="en-US" sz="2400" dirty="0"/>
                    </a:p>
                  </a:txBody>
                  <a:tcPr/>
                </a:tc>
                <a:tc>
                  <a:txBody>
                    <a:bodyPr/>
                    <a:lstStyle/>
                    <a:p>
                      <a:r>
                        <a:rPr lang="en-US" sz="2400" dirty="0" smtClean="0"/>
                        <a:t>Traits</a:t>
                      </a:r>
                      <a:endParaRPr lang="en-US" sz="2400" dirty="0"/>
                    </a:p>
                  </a:txBody>
                  <a:tcPr/>
                </a:tc>
                <a:tc>
                  <a:txBody>
                    <a:bodyPr/>
                    <a:lstStyle/>
                    <a:p>
                      <a:r>
                        <a:rPr lang="en-US" sz="2400" dirty="0" smtClean="0"/>
                        <a:t>Evidence</a:t>
                      </a:r>
                      <a:endParaRPr lang="en-US" sz="2400" dirty="0"/>
                    </a:p>
                  </a:txBody>
                  <a:tcPr/>
                </a:tc>
                <a:extLst>
                  <a:ext uri="{0D108BD9-81ED-4DB2-BD59-A6C34878D82A}">
                    <a16:rowId xmlns:a16="http://schemas.microsoft.com/office/drawing/2014/main" val="10000"/>
                  </a:ext>
                </a:extLst>
              </a:tr>
              <a:tr h="61500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mn-lt"/>
                          <a:ea typeface="+mn-ea"/>
                          <a:cs typeface="+mn-cs"/>
                        </a:rPr>
                        <a:t>Cherry Valance</a:t>
                      </a:r>
                    </a:p>
                  </a:txBody>
                  <a:tcPr/>
                </a:tc>
                <a:tc>
                  <a:txBody>
                    <a:bodyPr/>
                    <a:lstStyle/>
                    <a:p>
                      <a:r>
                        <a:rPr lang="en-US" sz="2000" dirty="0" err="1" smtClean="0"/>
                        <a:t>Soc</a:t>
                      </a:r>
                      <a:endParaRPr lang="en-US" sz="2000" dirty="0" smtClean="0"/>
                    </a:p>
                    <a:p>
                      <a:endParaRPr lang="en-US" sz="2000" dirty="0"/>
                    </a:p>
                  </a:txBody>
                  <a:tcPr/>
                </a:tc>
                <a:tc>
                  <a:txBody>
                    <a:bodyPr/>
                    <a:lstStyle/>
                    <a:p>
                      <a:endParaRPr lang="en-US" sz="2000" dirty="0"/>
                    </a:p>
                  </a:txBody>
                  <a:tcPr/>
                </a:tc>
                <a:tc>
                  <a:txBody>
                    <a:bodyPr/>
                    <a:lstStyle/>
                    <a:p>
                      <a:r>
                        <a:rPr lang="en-US" sz="2000" dirty="0" smtClean="0"/>
                        <a:t>-Poor little rich girl</a:t>
                      </a:r>
                    </a:p>
                    <a:p>
                      <a:endParaRPr lang="en-US" sz="2000" dirty="0" smtClean="0"/>
                    </a:p>
                    <a:p>
                      <a:endParaRPr lang="en-US" sz="2000" dirty="0" smtClean="0"/>
                    </a:p>
                    <a:p>
                      <a:endParaRPr lang="en-US" sz="2000" dirty="0" smtClean="0"/>
                    </a:p>
                    <a:p>
                      <a:endParaRPr lang="en-US" sz="2000" dirty="0" smtClean="0"/>
                    </a:p>
                    <a:p>
                      <a:r>
                        <a:rPr lang="en-US" sz="2000" dirty="0" smtClean="0"/>
                        <a:t>-Aware of social divisions and accepts them to a point</a:t>
                      </a:r>
                    </a:p>
                    <a:p>
                      <a:endParaRPr lang="en-US" sz="2000" dirty="0" smtClean="0"/>
                    </a:p>
                    <a:p>
                      <a:endParaRPr lang="en-US" sz="2000" dirty="0" smtClean="0"/>
                    </a:p>
                    <a:p>
                      <a:endParaRPr lang="en-US" sz="2000" dirty="0" smtClean="0"/>
                    </a:p>
                    <a:p>
                      <a:endParaRPr lang="en-US" sz="2000" dirty="0" smtClean="0"/>
                    </a:p>
                    <a:p>
                      <a:r>
                        <a:rPr lang="en-US" sz="2000" dirty="0" smtClean="0"/>
                        <a:t>-Loyalty divided</a:t>
                      </a:r>
                    </a:p>
                    <a:p>
                      <a:endParaRPr lang="en-US" sz="2000" dirty="0" smtClean="0"/>
                    </a:p>
                    <a:p>
                      <a:r>
                        <a:rPr lang="en-US" sz="2000" dirty="0" smtClean="0"/>
                        <a:t>-Hates violence but is attracted to bad boys</a:t>
                      </a:r>
                    </a:p>
                  </a:txBody>
                  <a:tcPr/>
                </a:tc>
                <a:tc>
                  <a:txBody>
                    <a:bodyPr/>
                    <a:lstStyle/>
                    <a:p>
                      <a:r>
                        <a:rPr lang="en-US" sz="2000" baseline="0" dirty="0" smtClean="0"/>
                        <a:t>“Did you ever hear of having more than you wanted?” (3.38)</a:t>
                      </a:r>
                    </a:p>
                    <a:p>
                      <a:endParaRPr lang="en-US" sz="2000" baseline="0" dirty="0" smtClean="0"/>
                    </a:p>
                    <a:p>
                      <a:r>
                        <a:rPr lang="en-US" sz="2000" baseline="0" dirty="0" smtClean="0"/>
                        <a:t>“…if I see you in the hall at school or someplace and don’t say hi, well, it’s not personal…” (3.45)</a:t>
                      </a:r>
                    </a:p>
                    <a:p>
                      <a:endParaRPr lang="en-US" sz="2000" baseline="0" dirty="0" smtClean="0"/>
                    </a:p>
                    <a:p>
                      <a:r>
                        <a:rPr lang="en-US" sz="2000" baseline="0" dirty="0" smtClean="0"/>
                        <a:t>“Maybe they won’t see us” (3.41)</a:t>
                      </a:r>
                    </a:p>
                    <a:p>
                      <a:endParaRPr lang="en-US" sz="2000" baseline="0" dirty="0" smtClean="0"/>
                    </a:p>
                    <a:p>
                      <a:r>
                        <a:rPr lang="en-US" sz="2000" baseline="0" dirty="0" smtClean="0"/>
                        <a:t>Says she could fall in love with Dally (3.46)</a:t>
                      </a:r>
                      <a:endParaRPr lang="en-US" sz="2000"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64927537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143000"/>
          </a:xfrm>
        </p:spPr>
        <p:txBody>
          <a:bodyPr/>
          <a:lstStyle/>
          <a:p>
            <a:r>
              <a:rPr lang="en-US" dirty="0" smtClean="0"/>
              <a:t>Character Chart: </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871566000"/>
              </p:ext>
            </p:extLst>
          </p:nvPr>
        </p:nvGraphicFramePr>
        <p:xfrm>
          <a:off x="17417" y="609600"/>
          <a:ext cx="9126584" cy="6400800"/>
        </p:xfrm>
        <a:graphic>
          <a:graphicData uri="http://schemas.openxmlformats.org/drawingml/2006/table">
            <a:tbl>
              <a:tblPr firstRow="1" bandRow="1">
                <a:tableStyleId>{5C22544A-7EE6-4342-B048-85BDC9FD1C3A}</a:tableStyleId>
              </a:tblPr>
              <a:tblGrid>
                <a:gridCol w="1519268">
                  <a:extLst>
                    <a:ext uri="{9D8B030D-6E8A-4147-A177-3AD203B41FA5}">
                      <a16:colId xmlns:a16="http://schemas.microsoft.com/office/drawing/2014/main" val="20000"/>
                    </a:ext>
                  </a:extLst>
                </a:gridCol>
                <a:gridCol w="1449378">
                  <a:extLst>
                    <a:ext uri="{9D8B030D-6E8A-4147-A177-3AD203B41FA5}">
                      <a16:colId xmlns:a16="http://schemas.microsoft.com/office/drawing/2014/main" val="20001"/>
                    </a:ext>
                  </a:extLst>
                </a:gridCol>
                <a:gridCol w="1624285">
                  <a:extLst>
                    <a:ext uri="{9D8B030D-6E8A-4147-A177-3AD203B41FA5}">
                      <a16:colId xmlns:a16="http://schemas.microsoft.com/office/drawing/2014/main" val="20002"/>
                    </a:ext>
                  </a:extLst>
                </a:gridCol>
                <a:gridCol w="2382089">
                  <a:extLst>
                    <a:ext uri="{9D8B030D-6E8A-4147-A177-3AD203B41FA5}">
                      <a16:colId xmlns:a16="http://schemas.microsoft.com/office/drawing/2014/main" val="20003"/>
                    </a:ext>
                  </a:extLst>
                </a:gridCol>
                <a:gridCol w="2151564">
                  <a:extLst>
                    <a:ext uri="{9D8B030D-6E8A-4147-A177-3AD203B41FA5}">
                      <a16:colId xmlns:a16="http://schemas.microsoft.com/office/drawing/2014/main" val="20004"/>
                    </a:ext>
                  </a:extLst>
                </a:gridCol>
              </a:tblGrid>
              <a:tr h="1460763">
                <a:tc>
                  <a:txBody>
                    <a:bodyPr/>
                    <a:lstStyle/>
                    <a:p>
                      <a:r>
                        <a:rPr lang="en-US" sz="2400" dirty="0" smtClean="0"/>
                        <a:t>Character</a:t>
                      </a:r>
                    </a:p>
                    <a:p>
                      <a:r>
                        <a:rPr lang="en-US" sz="2400" dirty="0" smtClean="0"/>
                        <a:t>Name</a:t>
                      </a:r>
                      <a:endParaRPr lang="en-US" sz="2400" dirty="0"/>
                    </a:p>
                  </a:txBody>
                  <a:tcPr/>
                </a:tc>
                <a:tc>
                  <a:txBody>
                    <a:bodyPr/>
                    <a:lstStyle/>
                    <a:p>
                      <a:r>
                        <a:rPr lang="en-US" sz="2400" dirty="0" smtClean="0"/>
                        <a:t>Group</a:t>
                      </a:r>
                      <a:endParaRPr lang="en-US" sz="2400" dirty="0"/>
                    </a:p>
                  </a:txBody>
                  <a:tcPr/>
                </a:tc>
                <a:tc>
                  <a:txBody>
                    <a:bodyPr/>
                    <a:lstStyle/>
                    <a:p>
                      <a:r>
                        <a:rPr lang="en-US" sz="2400" dirty="0" smtClean="0"/>
                        <a:t>Background</a:t>
                      </a:r>
                      <a:endParaRPr lang="en-US" sz="2400" dirty="0"/>
                    </a:p>
                  </a:txBody>
                  <a:tcPr/>
                </a:tc>
                <a:tc>
                  <a:txBody>
                    <a:bodyPr/>
                    <a:lstStyle/>
                    <a:p>
                      <a:r>
                        <a:rPr lang="en-US" sz="2400" dirty="0" smtClean="0"/>
                        <a:t>Traits</a:t>
                      </a:r>
                      <a:endParaRPr lang="en-US" sz="2400" dirty="0"/>
                    </a:p>
                  </a:txBody>
                  <a:tcPr/>
                </a:tc>
                <a:tc>
                  <a:txBody>
                    <a:bodyPr/>
                    <a:lstStyle/>
                    <a:p>
                      <a:r>
                        <a:rPr lang="en-US" sz="2400" dirty="0" smtClean="0"/>
                        <a:t>Evidence</a:t>
                      </a:r>
                      <a:endParaRPr lang="en-US" sz="2400" dirty="0"/>
                    </a:p>
                  </a:txBody>
                  <a:tcPr/>
                </a:tc>
                <a:extLst>
                  <a:ext uri="{0D108BD9-81ED-4DB2-BD59-A6C34878D82A}">
                    <a16:rowId xmlns:a16="http://schemas.microsoft.com/office/drawing/2014/main" val="10000"/>
                  </a:ext>
                </a:extLst>
              </a:tr>
              <a:tr h="49400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mn-lt"/>
                          <a:ea typeface="+mn-ea"/>
                          <a:cs typeface="+mn-cs"/>
                        </a:rPr>
                        <a:t>Cherry Valance</a:t>
                      </a:r>
                    </a:p>
                  </a:txBody>
                  <a:tcPr/>
                </a:tc>
                <a:tc>
                  <a:txBody>
                    <a:bodyPr/>
                    <a:lstStyle/>
                    <a:p>
                      <a:r>
                        <a:rPr lang="en-US" sz="2000" dirty="0" err="1" smtClean="0"/>
                        <a:t>Soc</a:t>
                      </a:r>
                      <a:endParaRPr lang="en-US" sz="2000" dirty="0" smtClean="0"/>
                    </a:p>
                    <a:p>
                      <a:endParaRPr lang="en-US" sz="2000" dirty="0"/>
                    </a:p>
                  </a:txBody>
                  <a:tcPr/>
                </a:tc>
                <a:tc>
                  <a:txBody>
                    <a:bodyPr/>
                    <a:lstStyle/>
                    <a:p>
                      <a:endParaRPr lang="en-US" sz="2000" dirty="0"/>
                    </a:p>
                  </a:txBody>
                  <a:tcPr/>
                </a:tc>
                <a:tc>
                  <a:txBody>
                    <a:bodyPr/>
                    <a:lstStyle/>
                    <a:p>
                      <a:r>
                        <a:rPr lang="en-US" sz="2000" dirty="0" smtClean="0"/>
                        <a:t>-</a:t>
                      </a:r>
                      <a:r>
                        <a:rPr lang="en-US" sz="2000" dirty="0" err="1" smtClean="0"/>
                        <a:t>Fiesty</a:t>
                      </a:r>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r>
                        <a:rPr lang="en-US" sz="2000" dirty="0" smtClean="0"/>
                        <a:t>-sympathetic</a:t>
                      </a:r>
                    </a:p>
                  </a:txBody>
                  <a:tcPr/>
                </a:tc>
                <a:tc>
                  <a:txBody>
                    <a:bodyPr/>
                    <a:lstStyle/>
                    <a:p>
                      <a:r>
                        <a:rPr lang="en-US" sz="2000" dirty="0" smtClean="0"/>
                        <a:t>Threw a coke in Dally’s face (2.24)</a:t>
                      </a:r>
                    </a:p>
                    <a:p>
                      <a:endParaRPr lang="en-US" sz="2000" dirty="0" smtClean="0"/>
                    </a:p>
                    <a:p>
                      <a:endParaRPr lang="en-US" sz="2000" dirty="0" smtClean="0"/>
                    </a:p>
                    <a:p>
                      <a:endParaRPr lang="en-US" sz="2000" dirty="0" smtClean="0"/>
                    </a:p>
                    <a:p>
                      <a:endParaRPr lang="en-US" sz="2000" dirty="0" smtClean="0"/>
                    </a:p>
                    <a:p>
                      <a:r>
                        <a:rPr lang="en-US" sz="2000" dirty="0" smtClean="0"/>
                        <a:t>“Things</a:t>
                      </a:r>
                      <a:r>
                        <a:rPr lang="en-US" sz="2000" baseline="0" dirty="0" smtClean="0"/>
                        <a:t> are rough all over” (2.35)</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63692923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143000"/>
          </a:xfrm>
        </p:spPr>
        <p:txBody>
          <a:bodyPr/>
          <a:lstStyle/>
          <a:p>
            <a:r>
              <a:rPr lang="en-US" dirty="0" smtClean="0"/>
              <a:t>Character Chart: </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801979024"/>
              </p:ext>
            </p:extLst>
          </p:nvPr>
        </p:nvGraphicFramePr>
        <p:xfrm>
          <a:off x="17417" y="609600"/>
          <a:ext cx="9126584" cy="6812280"/>
        </p:xfrm>
        <a:graphic>
          <a:graphicData uri="http://schemas.openxmlformats.org/drawingml/2006/table">
            <a:tbl>
              <a:tblPr firstRow="1" bandRow="1">
                <a:tableStyleId>{5C22544A-7EE6-4342-B048-85BDC9FD1C3A}</a:tableStyleId>
              </a:tblPr>
              <a:tblGrid>
                <a:gridCol w="1519268">
                  <a:extLst>
                    <a:ext uri="{9D8B030D-6E8A-4147-A177-3AD203B41FA5}">
                      <a16:colId xmlns:a16="http://schemas.microsoft.com/office/drawing/2014/main" val="20000"/>
                    </a:ext>
                  </a:extLst>
                </a:gridCol>
                <a:gridCol w="1358915">
                  <a:extLst>
                    <a:ext uri="{9D8B030D-6E8A-4147-A177-3AD203B41FA5}">
                      <a16:colId xmlns:a16="http://schemas.microsoft.com/office/drawing/2014/main" val="20001"/>
                    </a:ext>
                  </a:extLst>
                </a:gridCol>
                <a:gridCol w="1714748">
                  <a:extLst>
                    <a:ext uri="{9D8B030D-6E8A-4147-A177-3AD203B41FA5}">
                      <a16:colId xmlns:a16="http://schemas.microsoft.com/office/drawing/2014/main" val="20002"/>
                    </a:ext>
                  </a:extLst>
                </a:gridCol>
                <a:gridCol w="2382089">
                  <a:extLst>
                    <a:ext uri="{9D8B030D-6E8A-4147-A177-3AD203B41FA5}">
                      <a16:colId xmlns:a16="http://schemas.microsoft.com/office/drawing/2014/main" val="20003"/>
                    </a:ext>
                  </a:extLst>
                </a:gridCol>
                <a:gridCol w="2151564">
                  <a:extLst>
                    <a:ext uri="{9D8B030D-6E8A-4147-A177-3AD203B41FA5}">
                      <a16:colId xmlns:a16="http://schemas.microsoft.com/office/drawing/2014/main" val="20004"/>
                    </a:ext>
                  </a:extLst>
                </a:gridCol>
              </a:tblGrid>
              <a:tr h="838200">
                <a:tc>
                  <a:txBody>
                    <a:bodyPr/>
                    <a:lstStyle/>
                    <a:p>
                      <a:r>
                        <a:rPr lang="en-US" sz="2400" dirty="0" smtClean="0"/>
                        <a:t>Character</a:t>
                      </a:r>
                    </a:p>
                    <a:p>
                      <a:r>
                        <a:rPr lang="en-US" sz="2400" dirty="0" smtClean="0"/>
                        <a:t>Name</a:t>
                      </a:r>
                      <a:endParaRPr lang="en-US" sz="2400" dirty="0"/>
                    </a:p>
                  </a:txBody>
                  <a:tcPr/>
                </a:tc>
                <a:tc>
                  <a:txBody>
                    <a:bodyPr/>
                    <a:lstStyle/>
                    <a:p>
                      <a:r>
                        <a:rPr lang="en-US" sz="2400" dirty="0" smtClean="0"/>
                        <a:t>Group</a:t>
                      </a:r>
                      <a:endParaRPr lang="en-US" sz="2400" dirty="0"/>
                    </a:p>
                  </a:txBody>
                  <a:tcPr/>
                </a:tc>
                <a:tc>
                  <a:txBody>
                    <a:bodyPr/>
                    <a:lstStyle/>
                    <a:p>
                      <a:r>
                        <a:rPr lang="en-US" sz="2400" dirty="0" smtClean="0"/>
                        <a:t>Background</a:t>
                      </a:r>
                      <a:endParaRPr lang="en-US" sz="2400" dirty="0"/>
                    </a:p>
                  </a:txBody>
                  <a:tcPr/>
                </a:tc>
                <a:tc>
                  <a:txBody>
                    <a:bodyPr/>
                    <a:lstStyle/>
                    <a:p>
                      <a:r>
                        <a:rPr lang="en-US" sz="2400" dirty="0" smtClean="0"/>
                        <a:t>Traits</a:t>
                      </a:r>
                      <a:endParaRPr lang="en-US" sz="2400" dirty="0"/>
                    </a:p>
                  </a:txBody>
                  <a:tcPr/>
                </a:tc>
                <a:tc>
                  <a:txBody>
                    <a:bodyPr/>
                    <a:lstStyle/>
                    <a:p>
                      <a:r>
                        <a:rPr lang="en-US" sz="2400" dirty="0" smtClean="0"/>
                        <a:t>Evidence</a:t>
                      </a:r>
                      <a:endParaRPr lang="en-US" sz="2400" dirty="0"/>
                    </a:p>
                  </a:txBody>
                  <a:tcPr/>
                </a:tc>
                <a:extLst>
                  <a:ext uri="{0D108BD9-81ED-4DB2-BD59-A6C34878D82A}">
                    <a16:rowId xmlns:a16="http://schemas.microsoft.com/office/drawing/2014/main" val="10000"/>
                  </a:ext>
                </a:extLst>
              </a:tr>
              <a:tr h="803727">
                <a:tc>
                  <a:txBody>
                    <a:bodyPr/>
                    <a:lstStyle/>
                    <a:p>
                      <a:r>
                        <a:rPr lang="en-US" sz="2400" dirty="0" smtClean="0"/>
                        <a:t>Bob Sheldon</a:t>
                      </a:r>
                      <a:endParaRPr lang="en-US" sz="2400" dirty="0"/>
                    </a:p>
                  </a:txBody>
                  <a:tcPr/>
                </a:tc>
                <a:tc>
                  <a:txBody>
                    <a:bodyPr/>
                    <a:lstStyle/>
                    <a:p>
                      <a:r>
                        <a:rPr lang="en-US" sz="2000" dirty="0" err="1" smtClean="0"/>
                        <a:t>Soc</a:t>
                      </a:r>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a:p>
                  </a:txBody>
                  <a:tcPr/>
                </a:tc>
                <a:tc>
                  <a:txBody>
                    <a:bodyPr/>
                    <a:lstStyle/>
                    <a:p>
                      <a:endParaRPr lang="en-US" sz="2000" dirty="0"/>
                    </a:p>
                  </a:txBody>
                  <a:tcPr/>
                </a:tc>
                <a:tc>
                  <a:txBody>
                    <a:bodyPr/>
                    <a:lstStyle/>
                    <a:p>
                      <a:r>
                        <a:rPr lang="en-US" sz="2000" dirty="0" smtClean="0"/>
                        <a:t>--Dangerous</a:t>
                      </a:r>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r>
                        <a:rPr lang="en-US" sz="2000" dirty="0" smtClean="0"/>
                        <a:t>-Drinker</a:t>
                      </a:r>
                      <a:endParaRPr lang="en-US" sz="2000" dirty="0"/>
                    </a:p>
                  </a:txBody>
                  <a:tcPr/>
                </a:tc>
                <a:tc>
                  <a:txBody>
                    <a:bodyPr/>
                    <a:lstStyle/>
                    <a:p>
                      <a:r>
                        <a:rPr lang="en-US" sz="2000" dirty="0" smtClean="0"/>
                        <a:t>Johnny’s reaction to Bob’s rings allows you to infer he was the one</a:t>
                      </a:r>
                      <a:r>
                        <a:rPr lang="en-US" sz="2000" baseline="0" dirty="0" smtClean="0"/>
                        <a:t> who lead the beating</a:t>
                      </a:r>
                    </a:p>
                    <a:p>
                      <a:endParaRPr lang="en-US" sz="2000" baseline="0" dirty="0" smtClean="0"/>
                    </a:p>
                    <a:p>
                      <a:r>
                        <a:rPr lang="en-US" sz="2000" baseline="0" dirty="0" smtClean="0"/>
                        <a:t>“You reeling and passing out…”(3.44)</a:t>
                      </a:r>
                      <a:endParaRPr lang="en-US" sz="2000" dirty="0"/>
                    </a:p>
                  </a:txBody>
                  <a:tcPr/>
                </a:tc>
                <a:extLst>
                  <a:ext uri="{0D108BD9-81ED-4DB2-BD59-A6C34878D82A}">
                    <a16:rowId xmlns:a16="http://schemas.microsoft.com/office/drawing/2014/main" val="10002"/>
                  </a:ext>
                </a:extLst>
              </a:tr>
              <a:tr h="9435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mn-lt"/>
                          <a:ea typeface="+mn-ea"/>
                          <a:cs typeface="+mn-cs"/>
                        </a:rPr>
                        <a:t>Randy </a:t>
                      </a:r>
                      <a:r>
                        <a:rPr kumimoji="0" lang="en-US" sz="2400" b="0" i="0" u="none" strike="noStrike" kern="1200" cap="none" spc="0" normalizeH="0" baseline="0" noProof="0" dirty="0" err="1" smtClean="0">
                          <a:ln>
                            <a:noFill/>
                          </a:ln>
                          <a:solidFill>
                            <a:prstClr val="black"/>
                          </a:solidFill>
                          <a:effectLst/>
                          <a:uLnTx/>
                          <a:uFillTx/>
                          <a:latin typeface="+mn-lt"/>
                          <a:ea typeface="+mn-ea"/>
                          <a:cs typeface="+mn-cs"/>
                        </a:rPr>
                        <a:t>Adderson</a:t>
                      </a:r>
                      <a:endParaRPr lang="en-US" sz="2400" dirty="0"/>
                    </a:p>
                  </a:txBody>
                  <a:tcPr/>
                </a:tc>
                <a:tc>
                  <a:txBody>
                    <a:bodyPr/>
                    <a:lstStyle/>
                    <a:p>
                      <a:r>
                        <a:rPr lang="en-US" sz="2000" dirty="0" err="1" smtClean="0"/>
                        <a:t>Soc</a:t>
                      </a:r>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a:p>
                  </a:txBody>
                  <a:tcPr/>
                </a:tc>
                <a:tc>
                  <a:txBody>
                    <a:bodyPr/>
                    <a:lstStyle/>
                    <a:p>
                      <a:endParaRPr lang="en-US" sz="2000" dirty="0"/>
                    </a:p>
                  </a:txBody>
                  <a:tcPr/>
                </a:tc>
                <a:tc>
                  <a:txBody>
                    <a:bodyPr/>
                    <a:lstStyle/>
                    <a:p>
                      <a:endParaRPr lang="en-US" sz="2000" dirty="0"/>
                    </a:p>
                  </a:txBody>
                  <a:tcPr/>
                </a:tc>
                <a:tc>
                  <a:txBody>
                    <a:bodyPr/>
                    <a:lstStyle/>
                    <a:p>
                      <a:endParaRPr lang="en-US" sz="2000"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46394648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229600" cy="1752600"/>
          </a:xfrm>
        </p:spPr>
        <p:txBody>
          <a:bodyPr>
            <a:normAutofit/>
          </a:bodyPr>
          <a:lstStyle/>
          <a:p>
            <a:endParaRPr lang="en-US" dirty="0"/>
          </a:p>
        </p:txBody>
      </p:sp>
      <p:sp>
        <p:nvSpPr>
          <p:cNvPr id="3" name="Content Placeholder 2"/>
          <p:cNvSpPr>
            <a:spLocks noGrp="1"/>
          </p:cNvSpPr>
          <p:nvPr>
            <p:ph sz="half" idx="1"/>
          </p:nvPr>
        </p:nvSpPr>
        <p:spPr>
          <a:xfrm>
            <a:off x="0" y="0"/>
            <a:ext cx="9144000" cy="6858000"/>
          </a:xfrm>
        </p:spPr>
        <p:txBody>
          <a:bodyPr numCol="1">
            <a:noAutofit/>
          </a:bodyPr>
          <a:lstStyle/>
          <a:p>
            <a:pPr marL="0" indent="0">
              <a:buNone/>
            </a:pPr>
            <a:r>
              <a:rPr lang="en-US" sz="3200" b="1" u="sng" dirty="0" smtClean="0"/>
              <a:t>Chapter </a:t>
            </a:r>
            <a:r>
              <a:rPr lang="en-US" sz="3200" b="1" u="sng" dirty="0"/>
              <a:t>3</a:t>
            </a:r>
            <a:r>
              <a:rPr lang="en-US" sz="3200" b="1" u="sng" dirty="0" smtClean="0"/>
              <a:t>:</a:t>
            </a:r>
          </a:p>
          <a:p>
            <a:pPr marL="514350" indent="-514350">
              <a:buFont typeface="+mj-lt"/>
              <a:buAutoNum type="arabicPeriod"/>
            </a:pPr>
            <a:r>
              <a:rPr lang="en-US" sz="3200" b="1" dirty="0"/>
              <a:t> Gallantly (</a:t>
            </a:r>
            <a:r>
              <a:rPr lang="en-US" sz="3200" b="1" dirty="0" smtClean="0"/>
              <a:t>37)</a:t>
            </a:r>
          </a:p>
          <a:p>
            <a:pPr marL="514350" indent="-514350">
              <a:buFont typeface="+mj-lt"/>
              <a:buAutoNum type="arabicPeriod"/>
            </a:pPr>
            <a:r>
              <a:rPr lang="en-US" sz="3200" b="1" dirty="0" smtClean="0"/>
              <a:t>Aloofness </a:t>
            </a:r>
            <a:r>
              <a:rPr lang="en-US" sz="3200" b="1" dirty="0"/>
              <a:t>(</a:t>
            </a:r>
            <a:r>
              <a:rPr lang="en-US" sz="3200" b="1" dirty="0" smtClean="0"/>
              <a:t>38)</a:t>
            </a:r>
          </a:p>
          <a:p>
            <a:pPr marL="514350" indent="-514350">
              <a:buFont typeface="+mj-lt"/>
              <a:buAutoNum type="arabicPeriod"/>
            </a:pPr>
            <a:r>
              <a:rPr lang="en-US" sz="3200" b="1" dirty="0" smtClean="0"/>
              <a:t>Ornery </a:t>
            </a:r>
            <a:r>
              <a:rPr lang="en-US" sz="3200" b="1" dirty="0"/>
              <a:t>(</a:t>
            </a:r>
            <a:r>
              <a:rPr lang="en-US" sz="3200" b="1" dirty="0" smtClean="0"/>
              <a:t>39)</a:t>
            </a:r>
          </a:p>
          <a:p>
            <a:pPr marL="514350" indent="-514350">
              <a:buFont typeface="+mj-lt"/>
              <a:buAutoNum type="arabicPeriod"/>
            </a:pPr>
            <a:r>
              <a:rPr lang="en-US" sz="3200" b="1" dirty="0" smtClean="0"/>
              <a:t>Elite </a:t>
            </a:r>
            <a:r>
              <a:rPr lang="en-US" sz="3200" b="1" dirty="0"/>
              <a:t>(</a:t>
            </a:r>
            <a:r>
              <a:rPr lang="en-US" sz="3200" b="1" dirty="0" smtClean="0"/>
              <a:t>41)</a:t>
            </a:r>
          </a:p>
          <a:p>
            <a:pPr marL="514350" indent="-514350">
              <a:buFont typeface="+mj-lt"/>
              <a:buAutoNum type="arabicPeriod"/>
            </a:pPr>
            <a:r>
              <a:rPr lang="en-US" sz="3200" b="1" dirty="0" smtClean="0"/>
              <a:t>Dumbfounded </a:t>
            </a:r>
            <a:r>
              <a:rPr lang="en-US" sz="3200" b="1" dirty="0"/>
              <a:t>(42) </a:t>
            </a:r>
            <a:endParaRPr lang="en-US" sz="3200" b="1" dirty="0" smtClean="0"/>
          </a:p>
          <a:p>
            <a:pPr marL="514350" indent="-514350">
              <a:buFont typeface="+mj-lt"/>
              <a:buAutoNum type="arabicPeriod"/>
            </a:pPr>
            <a:r>
              <a:rPr lang="en-US" sz="3200" b="1" dirty="0" smtClean="0"/>
              <a:t>Cunning </a:t>
            </a:r>
            <a:r>
              <a:rPr lang="en-US" sz="3200" b="1" dirty="0"/>
              <a:t>(43)</a:t>
            </a:r>
          </a:p>
          <a:p>
            <a:pPr marL="514350" indent="-514350">
              <a:buAutoNum type="arabicPeriod"/>
            </a:pPr>
            <a:endParaRPr lang="en-US" sz="2000" b="1" dirty="0" smtClean="0"/>
          </a:p>
          <a:p>
            <a:pPr marL="0" indent="0">
              <a:buNone/>
            </a:pPr>
            <a:endParaRPr lang="en-US" sz="3200" b="1" dirty="0"/>
          </a:p>
        </p:txBody>
      </p:sp>
      <p:pic>
        <p:nvPicPr>
          <p:cNvPr id="5" name="Content Placeholder 4" descr="Guest Post: The Reasons Why Babies Cry and Tips On How to ..."/>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9067800" y="3708416"/>
            <a:ext cx="76200" cy="50768"/>
          </a:xfrm>
        </p:spPr>
      </p:pic>
      <p:pic>
        <p:nvPicPr>
          <p:cNvPr id="6" name="Picture 5" descr="Bull PNG Transparent Images | PNG Al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4225" y="3048000"/>
            <a:ext cx="4980878" cy="3705892"/>
          </a:xfrm>
          <a:prstGeom prst="rect">
            <a:avLst/>
          </a:prstGeom>
        </p:spPr>
      </p:pic>
      <p:pic>
        <p:nvPicPr>
          <p:cNvPr id="4" name="Picture 3"/>
          <p:cNvPicPr>
            <a:picLocks noChangeAspect="1"/>
          </p:cNvPicPr>
          <p:nvPr/>
        </p:nvPicPr>
        <p:blipFill>
          <a:blip r:embed="rId4"/>
          <a:stretch>
            <a:fillRect/>
          </a:stretch>
        </p:blipFill>
        <p:spPr>
          <a:xfrm>
            <a:off x="304800" y="4114800"/>
            <a:ext cx="2743200" cy="2743200"/>
          </a:xfrm>
          <a:prstGeom prst="rect">
            <a:avLst/>
          </a:prstGeom>
        </p:spPr>
      </p:pic>
      <p:pic>
        <p:nvPicPr>
          <p:cNvPr id="7" name="Picture 6"/>
          <p:cNvPicPr>
            <a:picLocks noChangeAspect="1"/>
          </p:cNvPicPr>
          <p:nvPr/>
        </p:nvPicPr>
        <p:blipFill>
          <a:blip r:embed="rId5"/>
          <a:stretch>
            <a:fillRect/>
          </a:stretch>
        </p:blipFill>
        <p:spPr>
          <a:xfrm>
            <a:off x="6295380" y="34413"/>
            <a:ext cx="2626195" cy="4215256"/>
          </a:xfrm>
          <a:prstGeom prst="rect">
            <a:avLst/>
          </a:prstGeom>
        </p:spPr>
      </p:pic>
    </p:spTree>
    <p:extLst>
      <p:ext uri="{BB962C8B-B14F-4D97-AF65-F5344CB8AC3E}">
        <p14:creationId xmlns:p14="http://schemas.microsoft.com/office/powerpoint/2010/main" val="266610664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229600" cy="1752600"/>
          </a:xfrm>
        </p:spPr>
        <p:txBody>
          <a:bodyPr>
            <a:normAutofit/>
          </a:bodyPr>
          <a:lstStyle/>
          <a:p>
            <a:endParaRPr lang="en-US" dirty="0"/>
          </a:p>
        </p:txBody>
      </p:sp>
      <p:sp>
        <p:nvSpPr>
          <p:cNvPr id="3" name="Content Placeholder 2"/>
          <p:cNvSpPr>
            <a:spLocks noGrp="1"/>
          </p:cNvSpPr>
          <p:nvPr>
            <p:ph sz="half" idx="1"/>
          </p:nvPr>
        </p:nvSpPr>
        <p:spPr>
          <a:xfrm>
            <a:off x="0" y="0"/>
            <a:ext cx="9144000" cy="6858000"/>
          </a:xfrm>
        </p:spPr>
        <p:txBody>
          <a:bodyPr numCol="1">
            <a:noAutofit/>
          </a:bodyPr>
          <a:lstStyle/>
          <a:p>
            <a:pPr marL="0" indent="0">
              <a:buNone/>
            </a:pPr>
            <a:r>
              <a:rPr lang="en-US" sz="3200" b="1" u="sng" dirty="0" smtClean="0"/>
              <a:t>Chapter </a:t>
            </a:r>
            <a:r>
              <a:rPr lang="en-US" sz="3200" b="1" u="sng" dirty="0"/>
              <a:t>3</a:t>
            </a:r>
            <a:r>
              <a:rPr lang="en-US" sz="3200" b="1" u="sng" dirty="0" smtClean="0"/>
              <a:t>:</a:t>
            </a:r>
          </a:p>
          <a:p>
            <a:pPr marL="514350" indent="-514350">
              <a:buFont typeface="+mj-lt"/>
              <a:buAutoNum type="arabicPeriod"/>
            </a:pPr>
            <a:r>
              <a:rPr lang="en-US" sz="3200" b="1" dirty="0"/>
              <a:t> Gallantly (</a:t>
            </a:r>
            <a:r>
              <a:rPr lang="en-US" sz="3200" b="1" dirty="0" smtClean="0"/>
              <a:t>37)</a:t>
            </a:r>
          </a:p>
          <a:p>
            <a:pPr marL="514350" indent="-514350">
              <a:buFont typeface="+mj-lt"/>
              <a:buAutoNum type="arabicPeriod"/>
            </a:pPr>
            <a:r>
              <a:rPr lang="en-US" sz="3200" b="1" dirty="0" smtClean="0"/>
              <a:t>Aloofness </a:t>
            </a:r>
            <a:r>
              <a:rPr lang="en-US" sz="3200" b="1" dirty="0"/>
              <a:t>(</a:t>
            </a:r>
            <a:r>
              <a:rPr lang="en-US" sz="3200" b="1" dirty="0" smtClean="0"/>
              <a:t>38)</a:t>
            </a:r>
          </a:p>
          <a:p>
            <a:pPr marL="514350" indent="-514350">
              <a:buFont typeface="+mj-lt"/>
              <a:buAutoNum type="arabicPeriod"/>
            </a:pPr>
            <a:r>
              <a:rPr lang="en-US" sz="3200" b="1" dirty="0" smtClean="0"/>
              <a:t>Ornery </a:t>
            </a:r>
            <a:r>
              <a:rPr lang="en-US" sz="3200" b="1" dirty="0"/>
              <a:t>(</a:t>
            </a:r>
            <a:r>
              <a:rPr lang="en-US" sz="3200" b="1" dirty="0" smtClean="0"/>
              <a:t>39)</a:t>
            </a:r>
          </a:p>
          <a:p>
            <a:pPr marL="514350" indent="-514350">
              <a:buFont typeface="+mj-lt"/>
              <a:buAutoNum type="arabicPeriod"/>
            </a:pPr>
            <a:r>
              <a:rPr lang="en-US" sz="3200" b="1" dirty="0" smtClean="0"/>
              <a:t>Elite </a:t>
            </a:r>
            <a:r>
              <a:rPr lang="en-US" sz="3200" b="1" dirty="0"/>
              <a:t>(</a:t>
            </a:r>
            <a:r>
              <a:rPr lang="en-US" sz="3200" b="1" dirty="0" smtClean="0"/>
              <a:t>41)</a:t>
            </a:r>
          </a:p>
          <a:p>
            <a:pPr marL="514350" indent="-514350">
              <a:buFont typeface="+mj-lt"/>
              <a:buAutoNum type="arabicPeriod"/>
            </a:pPr>
            <a:r>
              <a:rPr lang="en-US" sz="3200" b="1" dirty="0" smtClean="0"/>
              <a:t>Dumbfounded </a:t>
            </a:r>
            <a:r>
              <a:rPr lang="en-US" sz="3200" b="1" dirty="0"/>
              <a:t>(42) </a:t>
            </a:r>
            <a:endParaRPr lang="en-US" sz="3200" b="1" dirty="0" smtClean="0"/>
          </a:p>
          <a:p>
            <a:pPr marL="514350" indent="-514350">
              <a:buFont typeface="+mj-lt"/>
              <a:buAutoNum type="arabicPeriod"/>
            </a:pPr>
            <a:r>
              <a:rPr lang="en-US" sz="3200" b="1" dirty="0" smtClean="0"/>
              <a:t>Cunning </a:t>
            </a:r>
            <a:r>
              <a:rPr lang="en-US" sz="3200" b="1" dirty="0"/>
              <a:t>(43)</a:t>
            </a:r>
          </a:p>
          <a:p>
            <a:pPr marL="514350" indent="-514350">
              <a:buAutoNum type="arabicPeriod"/>
            </a:pPr>
            <a:endParaRPr lang="en-US" sz="2000" b="1" dirty="0" smtClean="0"/>
          </a:p>
          <a:p>
            <a:pPr marL="0" indent="0">
              <a:buNone/>
            </a:pPr>
            <a:endParaRPr lang="en-US" sz="3200" b="1" dirty="0"/>
          </a:p>
        </p:txBody>
      </p:sp>
      <p:pic>
        <p:nvPicPr>
          <p:cNvPr id="5" name="Content Placeholder 4" descr="Guest Post: The Reasons Why Babies Cry and Tips On How to ..."/>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9067800" y="3708416"/>
            <a:ext cx="76200" cy="50768"/>
          </a:xfrm>
        </p:spPr>
      </p:pic>
      <p:pic>
        <p:nvPicPr>
          <p:cNvPr id="4" name="Picture 3"/>
          <p:cNvPicPr>
            <a:picLocks noChangeAspect="1"/>
          </p:cNvPicPr>
          <p:nvPr/>
        </p:nvPicPr>
        <p:blipFill>
          <a:blip r:embed="rId3"/>
          <a:stretch>
            <a:fillRect/>
          </a:stretch>
        </p:blipFill>
        <p:spPr>
          <a:xfrm>
            <a:off x="4114800" y="2743200"/>
            <a:ext cx="3943350" cy="3211014"/>
          </a:xfrm>
          <a:prstGeom prst="rect">
            <a:avLst/>
          </a:prstGeom>
        </p:spPr>
      </p:pic>
      <p:pic>
        <p:nvPicPr>
          <p:cNvPr id="6" name="Picture 5"/>
          <p:cNvPicPr>
            <a:picLocks noChangeAspect="1"/>
          </p:cNvPicPr>
          <p:nvPr/>
        </p:nvPicPr>
        <p:blipFill rotWithShape="1">
          <a:blip r:embed="rId4"/>
          <a:srcRect b="21067"/>
          <a:stretch/>
        </p:blipFill>
        <p:spPr>
          <a:xfrm>
            <a:off x="5038108" y="301375"/>
            <a:ext cx="3705842" cy="3127625"/>
          </a:xfrm>
          <a:prstGeom prst="rect">
            <a:avLst/>
          </a:prstGeom>
        </p:spPr>
      </p:pic>
    </p:spTree>
    <p:extLst>
      <p:ext uri="{BB962C8B-B14F-4D97-AF65-F5344CB8AC3E}">
        <p14:creationId xmlns:p14="http://schemas.microsoft.com/office/powerpoint/2010/main" val="111072483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229600" cy="1752600"/>
          </a:xfrm>
        </p:spPr>
        <p:txBody>
          <a:bodyPr>
            <a:normAutofit/>
          </a:bodyPr>
          <a:lstStyle/>
          <a:p>
            <a:endParaRPr lang="en-US" dirty="0"/>
          </a:p>
        </p:txBody>
      </p:sp>
      <p:sp>
        <p:nvSpPr>
          <p:cNvPr id="3" name="Content Placeholder 2"/>
          <p:cNvSpPr>
            <a:spLocks noGrp="1"/>
          </p:cNvSpPr>
          <p:nvPr>
            <p:ph sz="half" idx="1"/>
          </p:nvPr>
        </p:nvSpPr>
        <p:spPr>
          <a:xfrm>
            <a:off x="0" y="0"/>
            <a:ext cx="9144000" cy="6858000"/>
          </a:xfrm>
        </p:spPr>
        <p:txBody>
          <a:bodyPr numCol="1">
            <a:noAutofit/>
          </a:bodyPr>
          <a:lstStyle/>
          <a:p>
            <a:pPr marL="0" indent="0">
              <a:buNone/>
            </a:pPr>
            <a:r>
              <a:rPr lang="en-US" sz="3200" b="1" u="sng" dirty="0" smtClean="0"/>
              <a:t>Chapter </a:t>
            </a:r>
            <a:r>
              <a:rPr lang="en-US" sz="3200" b="1" u="sng" dirty="0"/>
              <a:t>3</a:t>
            </a:r>
            <a:r>
              <a:rPr lang="en-US" sz="3200" b="1" u="sng" dirty="0" smtClean="0"/>
              <a:t>:</a:t>
            </a:r>
          </a:p>
          <a:p>
            <a:pPr marL="514350" indent="-514350">
              <a:buFont typeface="+mj-lt"/>
              <a:buAutoNum type="arabicPeriod"/>
            </a:pPr>
            <a:r>
              <a:rPr lang="en-US" sz="3200" b="1" dirty="0"/>
              <a:t> Gallantly (</a:t>
            </a:r>
            <a:r>
              <a:rPr lang="en-US" sz="3200" b="1" dirty="0" smtClean="0"/>
              <a:t>37)</a:t>
            </a:r>
          </a:p>
          <a:p>
            <a:pPr marL="514350" indent="-514350">
              <a:buFont typeface="+mj-lt"/>
              <a:buAutoNum type="arabicPeriod"/>
            </a:pPr>
            <a:r>
              <a:rPr lang="en-US" sz="3200" b="1" dirty="0" smtClean="0"/>
              <a:t>Aloofness </a:t>
            </a:r>
            <a:r>
              <a:rPr lang="en-US" sz="3200" b="1" dirty="0"/>
              <a:t>(</a:t>
            </a:r>
            <a:r>
              <a:rPr lang="en-US" sz="3200" b="1" dirty="0" smtClean="0"/>
              <a:t>38)</a:t>
            </a:r>
          </a:p>
          <a:p>
            <a:pPr marL="514350" indent="-514350">
              <a:buFont typeface="+mj-lt"/>
              <a:buAutoNum type="arabicPeriod"/>
            </a:pPr>
            <a:r>
              <a:rPr lang="en-US" sz="3200" b="1" dirty="0" smtClean="0"/>
              <a:t>Ornery </a:t>
            </a:r>
            <a:r>
              <a:rPr lang="en-US" sz="3200" b="1" dirty="0"/>
              <a:t>(</a:t>
            </a:r>
            <a:r>
              <a:rPr lang="en-US" sz="3200" b="1" dirty="0" smtClean="0"/>
              <a:t>39)</a:t>
            </a:r>
          </a:p>
          <a:p>
            <a:pPr marL="514350" indent="-514350">
              <a:buFont typeface="+mj-lt"/>
              <a:buAutoNum type="arabicPeriod"/>
            </a:pPr>
            <a:r>
              <a:rPr lang="en-US" sz="3200" b="1" dirty="0" smtClean="0"/>
              <a:t>Elite </a:t>
            </a:r>
            <a:r>
              <a:rPr lang="en-US" sz="3200" b="1" dirty="0"/>
              <a:t>(</a:t>
            </a:r>
            <a:r>
              <a:rPr lang="en-US" sz="3200" b="1" dirty="0" smtClean="0"/>
              <a:t>41)</a:t>
            </a:r>
          </a:p>
          <a:p>
            <a:pPr marL="514350" indent="-514350">
              <a:buFont typeface="+mj-lt"/>
              <a:buAutoNum type="arabicPeriod"/>
            </a:pPr>
            <a:r>
              <a:rPr lang="en-US" sz="3200" b="1" dirty="0" smtClean="0"/>
              <a:t>Dumbfounded </a:t>
            </a:r>
            <a:r>
              <a:rPr lang="en-US" sz="3200" b="1" dirty="0"/>
              <a:t>(42) </a:t>
            </a:r>
            <a:endParaRPr lang="en-US" sz="3200" b="1" dirty="0" smtClean="0"/>
          </a:p>
          <a:p>
            <a:pPr marL="514350" indent="-514350">
              <a:buFont typeface="+mj-lt"/>
              <a:buAutoNum type="arabicPeriod"/>
            </a:pPr>
            <a:r>
              <a:rPr lang="en-US" sz="3200" b="1" dirty="0" smtClean="0"/>
              <a:t>Cunning </a:t>
            </a:r>
            <a:r>
              <a:rPr lang="en-US" sz="3200" b="1" dirty="0"/>
              <a:t>(43)</a:t>
            </a:r>
          </a:p>
          <a:p>
            <a:pPr marL="514350" indent="-514350">
              <a:buAutoNum type="arabicPeriod"/>
            </a:pPr>
            <a:endParaRPr lang="en-US" sz="2000" b="1" dirty="0" smtClean="0"/>
          </a:p>
          <a:p>
            <a:pPr marL="0" indent="0">
              <a:buNone/>
            </a:pPr>
            <a:endParaRPr lang="en-US" sz="3200" b="1" dirty="0"/>
          </a:p>
        </p:txBody>
      </p:sp>
      <p:pic>
        <p:nvPicPr>
          <p:cNvPr id="5" name="Content Placeholder 4" descr="Guest Post: The Reasons Why Babies Cry and Tips On How to ..."/>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9067800" y="3708416"/>
            <a:ext cx="76200" cy="50768"/>
          </a:xfrm>
        </p:spPr>
      </p:pic>
      <p:pic>
        <p:nvPicPr>
          <p:cNvPr id="6" name="Picture 5"/>
          <p:cNvPicPr>
            <a:picLocks noChangeAspect="1"/>
          </p:cNvPicPr>
          <p:nvPr/>
        </p:nvPicPr>
        <p:blipFill>
          <a:blip r:embed="rId3"/>
          <a:stretch>
            <a:fillRect/>
          </a:stretch>
        </p:blipFill>
        <p:spPr>
          <a:xfrm>
            <a:off x="4127090" y="2362200"/>
            <a:ext cx="5029200" cy="3350221"/>
          </a:xfrm>
          <a:prstGeom prst="rect">
            <a:avLst/>
          </a:prstGeom>
        </p:spPr>
      </p:pic>
    </p:spTree>
    <p:extLst>
      <p:ext uri="{BB962C8B-B14F-4D97-AF65-F5344CB8AC3E}">
        <p14:creationId xmlns:p14="http://schemas.microsoft.com/office/powerpoint/2010/main" val="187415806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229600" cy="1752600"/>
          </a:xfrm>
        </p:spPr>
        <p:txBody>
          <a:bodyPr>
            <a:normAutofit/>
          </a:bodyPr>
          <a:lstStyle/>
          <a:p>
            <a:endParaRPr lang="en-US" dirty="0"/>
          </a:p>
        </p:txBody>
      </p:sp>
      <p:sp>
        <p:nvSpPr>
          <p:cNvPr id="3" name="Content Placeholder 2"/>
          <p:cNvSpPr>
            <a:spLocks noGrp="1"/>
          </p:cNvSpPr>
          <p:nvPr>
            <p:ph sz="half" idx="1"/>
          </p:nvPr>
        </p:nvSpPr>
        <p:spPr>
          <a:xfrm>
            <a:off x="0" y="0"/>
            <a:ext cx="9144000" cy="6858000"/>
          </a:xfrm>
        </p:spPr>
        <p:txBody>
          <a:bodyPr numCol="1">
            <a:noAutofit/>
          </a:bodyPr>
          <a:lstStyle/>
          <a:p>
            <a:pPr marL="0" indent="0">
              <a:buNone/>
            </a:pPr>
            <a:r>
              <a:rPr lang="en-US" sz="3200" b="1" u="sng" dirty="0" smtClean="0"/>
              <a:t>Chapter </a:t>
            </a:r>
            <a:r>
              <a:rPr lang="en-US" sz="3200" b="1" u="sng" dirty="0"/>
              <a:t>3</a:t>
            </a:r>
            <a:r>
              <a:rPr lang="en-US" sz="3200" b="1" u="sng" dirty="0" smtClean="0"/>
              <a:t>:</a:t>
            </a:r>
          </a:p>
          <a:p>
            <a:pPr marL="514350" indent="-514350">
              <a:buFont typeface="+mj-lt"/>
              <a:buAutoNum type="arabicPeriod"/>
            </a:pPr>
            <a:r>
              <a:rPr lang="en-US" sz="3200" b="1" dirty="0"/>
              <a:t> Gallantly (</a:t>
            </a:r>
            <a:r>
              <a:rPr lang="en-US" sz="3200" b="1" dirty="0" smtClean="0"/>
              <a:t>37)</a:t>
            </a:r>
          </a:p>
          <a:p>
            <a:pPr marL="514350" indent="-514350">
              <a:buFont typeface="+mj-lt"/>
              <a:buAutoNum type="arabicPeriod"/>
            </a:pPr>
            <a:r>
              <a:rPr lang="en-US" sz="3200" b="1" dirty="0" smtClean="0"/>
              <a:t>Aloofness </a:t>
            </a:r>
            <a:r>
              <a:rPr lang="en-US" sz="3200" b="1" dirty="0"/>
              <a:t>(</a:t>
            </a:r>
            <a:r>
              <a:rPr lang="en-US" sz="3200" b="1" dirty="0" smtClean="0"/>
              <a:t>38)</a:t>
            </a:r>
          </a:p>
          <a:p>
            <a:pPr marL="514350" indent="-514350">
              <a:buFont typeface="+mj-lt"/>
              <a:buAutoNum type="arabicPeriod"/>
            </a:pPr>
            <a:r>
              <a:rPr lang="en-US" sz="3200" b="1" dirty="0" smtClean="0"/>
              <a:t>Ornery </a:t>
            </a:r>
            <a:r>
              <a:rPr lang="en-US" sz="3200" b="1" dirty="0"/>
              <a:t>(</a:t>
            </a:r>
            <a:r>
              <a:rPr lang="en-US" sz="3200" b="1" dirty="0" smtClean="0"/>
              <a:t>39)</a:t>
            </a:r>
          </a:p>
          <a:p>
            <a:pPr marL="514350" indent="-514350">
              <a:buFont typeface="+mj-lt"/>
              <a:buAutoNum type="arabicPeriod"/>
            </a:pPr>
            <a:r>
              <a:rPr lang="en-US" sz="3200" b="1" dirty="0" smtClean="0"/>
              <a:t>Elite </a:t>
            </a:r>
            <a:r>
              <a:rPr lang="en-US" sz="3200" b="1" dirty="0"/>
              <a:t>(</a:t>
            </a:r>
            <a:r>
              <a:rPr lang="en-US" sz="3200" b="1" dirty="0" smtClean="0"/>
              <a:t>41)</a:t>
            </a:r>
          </a:p>
          <a:p>
            <a:pPr marL="514350" indent="-514350">
              <a:buFont typeface="+mj-lt"/>
              <a:buAutoNum type="arabicPeriod"/>
            </a:pPr>
            <a:r>
              <a:rPr lang="en-US" sz="3200" b="1" dirty="0" smtClean="0"/>
              <a:t>Dumbfounded </a:t>
            </a:r>
            <a:r>
              <a:rPr lang="en-US" sz="3200" b="1" dirty="0"/>
              <a:t>(42) </a:t>
            </a:r>
            <a:endParaRPr lang="en-US" sz="3200" b="1" dirty="0" smtClean="0"/>
          </a:p>
          <a:p>
            <a:pPr marL="514350" indent="-514350">
              <a:buFont typeface="+mj-lt"/>
              <a:buAutoNum type="arabicPeriod"/>
            </a:pPr>
            <a:r>
              <a:rPr lang="en-US" sz="3200" b="1" dirty="0" smtClean="0"/>
              <a:t>Cunning </a:t>
            </a:r>
            <a:r>
              <a:rPr lang="en-US" sz="3200" b="1" dirty="0"/>
              <a:t>(43)</a:t>
            </a:r>
          </a:p>
          <a:p>
            <a:pPr marL="514350" indent="-514350">
              <a:buAutoNum type="arabicPeriod"/>
            </a:pPr>
            <a:endParaRPr lang="en-US" sz="2000" b="1" dirty="0" smtClean="0"/>
          </a:p>
          <a:p>
            <a:pPr marL="0" indent="0">
              <a:buNone/>
            </a:pPr>
            <a:endParaRPr lang="en-US" sz="3200" b="1" dirty="0"/>
          </a:p>
        </p:txBody>
      </p:sp>
      <p:pic>
        <p:nvPicPr>
          <p:cNvPr id="5" name="Content Placeholder 4" descr="Guest Post: The Reasons Why Babies Cry and Tips On How to ..."/>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9067800" y="3708416"/>
            <a:ext cx="76200" cy="50768"/>
          </a:xfrm>
        </p:spPr>
      </p:pic>
      <p:pic>
        <p:nvPicPr>
          <p:cNvPr id="6" name="Picture 5" descr="Il était une fois… Mérida – De Princesse à Poupée – La magie de Disney | Les Dégenreuse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 y="4217853"/>
            <a:ext cx="2819400" cy="2632773"/>
          </a:xfrm>
          <a:prstGeom prst="rect">
            <a:avLst/>
          </a:prstGeom>
        </p:spPr>
      </p:pic>
      <p:pic>
        <p:nvPicPr>
          <p:cNvPr id="4" name="Picture 3"/>
          <p:cNvPicPr>
            <a:picLocks noChangeAspect="1"/>
          </p:cNvPicPr>
          <p:nvPr/>
        </p:nvPicPr>
        <p:blipFill>
          <a:blip r:embed="rId5"/>
          <a:stretch>
            <a:fillRect/>
          </a:stretch>
        </p:blipFill>
        <p:spPr>
          <a:xfrm>
            <a:off x="5029200" y="495300"/>
            <a:ext cx="3667211" cy="5745297"/>
          </a:xfrm>
          <a:prstGeom prst="rect">
            <a:avLst/>
          </a:prstGeom>
        </p:spPr>
      </p:pic>
    </p:spTree>
    <p:extLst>
      <p:ext uri="{BB962C8B-B14F-4D97-AF65-F5344CB8AC3E}">
        <p14:creationId xmlns:p14="http://schemas.microsoft.com/office/powerpoint/2010/main" val="28073534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72616" y="1219200"/>
            <a:ext cx="8375848" cy="1384995"/>
          </a:xfrm>
          <a:prstGeom prst="rect">
            <a:avLst/>
          </a:prstGeom>
          <a:noFill/>
        </p:spPr>
        <p:txBody>
          <a:bodyPr wrap="square" rtlCol="0">
            <a:spAutoFit/>
          </a:bodyPr>
          <a:lstStyle/>
          <a:p>
            <a:pPr algn="ctr"/>
            <a:r>
              <a:rPr lang="en-US" sz="2800" b="1" dirty="0" smtClean="0">
                <a:latin typeface="Times New Roman"/>
                <a:cs typeface="Times New Roman"/>
              </a:rPr>
              <a:t>After the success of </a:t>
            </a:r>
            <a:r>
              <a:rPr lang="en-US" sz="2800" b="1" i="1" dirty="0" smtClean="0">
                <a:latin typeface="Times New Roman"/>
                <a:cs typeface="Times New Roman"/>
              </a:rPr>
              <a:t>The Outsiders</a:t>
            </a:r>
            <a:r>
              <a:rPr lang="en-US" sz="2800" b="1" dirty="0" smtClean="0">
                <a:latin typeface="Times New Roman"/>
                <a:cs typeface="Times New Roman"/>
              </a:rPr>
              <a:t>, she attended </a:t>
            </a:r>
          </a:p>
          <a:p>
            <a:pPr algn="ctr"/>
            <a:r>
              <a:rPr lang="en-US" sz="2800" b="1" dirty="0" smtClean="0">
                <a:latin typeface="Times New Roman"/>
                <a:cs typeface="Times New Roman"/>
              </a:rPr>
              <a:t>the University Of Tulsa where she earned a </a:t>
            </a:r>
          </a:p>
          <a:p>
            <a:pPr algn="ctr"/>
            <a:r>
              <a:rPr lang="en-US" sz="2800" b="1" dirty="0" smtClean="0">
                <a:latin typeface="Times New Roman"/>
                <a:cs typeface="Times New Roman"/>
              </a:rPr>
              <a:t>Bachelor of Science in Education.  </a:t>
            </a:r>
          </a:p>
        </p:txBody>
      </p:sp>
      <p:sp>
        <p:nvSpPr>
          <p:cNvPr id="15" name="TextBox 14"/>
          <p:cNvSpPr txBox="1"/>
          <p:nvPr/>
        </p:nvSpPr>
        <p:spPr>
          <a:xfrm>
            <a:off x="245367" y="260648"/>
            <a:ext cx="8763000" cy="1092607"/>
          </a:xfrm>
          <a:prstGeom prst="rect">
            <a:avLst/>
          </a:prstGeom>
          <a:noFill/>
        </p:spPr>
        <p:txBody>
          <a:bodyPr wrap="square" rtlCol="0">
            <a:spAutoFit/>
          </a:bodyPr>
          <a:lstStyle/>
          <a:p>
            <a:pPr algn="ctr"/>
            <a:r>
              <a:rPr lang="en-US" sz="6500" b="1" dirty="0" smtClean="0">
                <a:solidFill>
                  <a:srgbClr val="AE1861"/>
                </a:solidFill>
                <a:latin typeface="Times New Roman"/>
                <a:cs typeface="Times New Roman"/>
              </a:rPr>
              <a:t>S.E. HINTON</a:t>
            </a:r>
            <a:endParaRPr lang="en-US" sz="6500" b="1" dirty="0">
              <a:solidFill>
                <a:srgbClr val="AE1861"/>
              </a:solidFill>
              <a:latin typeface="Times New Roman"/>
              <a:cs typeface="Times New Roman"/>
            </a:endParaRPr>
          </a:p>
        </p:txBody>
      </p:sp>
      <p:pic>
        <p:nvPicPr>
          <p:cNvPr id="2" name="Picture 1"/>
          <p:cNvPicPr>
            <a:picLocks noChangeAspect="1"/>
          </p:cNvPicPr>
          <p:nvPr/>
        </p:nvPicPr>
        <p:blipFill>
          <a:blip r:embed="rId2"/>
          <a:stretch>
            <a:fillRect/>
          </a:stretch>
        </p:blipFill>
        <p:spPr>
          <a:xfrm>
            <a:off x="1763688" y="4005064"/>
            <a:ext cx="5708933" cy="2961777"/>
          </a:xfrm>
          <a:prstGeom prst="rect">
            <a:avLst/>
          </a:prstGeom>
        </p:spPr>
      </p:pic>
      <p:sp>
        <p:nvSpPr>
          <p:cNvPr id="16" name="TextBox 15"/>
          <p:cNvSpPr txBox="1"/>
          <p:nvPr/>
        </p:nvSpPr>
        <p:spPr>
          <a:xfrm>
            <a:off x="444624" y="2564904"/>
            <a:ext cx="8303840" cy="1431161"/>
          </a:xfrm>
          <a:prstGeom prst="rect">
            <a:avLst/>
          </a:prstGeom>
          <a:noFill/>
        </p:spPr>
        <p:txBody>
          <a:bodyPr wrap="square" rtlCol="0">
            <a:spAutoFit/>
          </a:bodyPr>
          <a:lstStyle/>
          <a:p>
            <a:pPr algn="ctr"/>
            <a:r>
              <a:rPr lang="en-US" sz="2900" b="1" dirty="0">
                <a:latin typeface="Times New Roman"/>
                <a:cs typeface="Times New Roman"/>
              </a:rPr>
              <a:t>In college, she met David Inhofe (her future husband).  He was a major influence in her writing her second novel, </a:t>
            </a:r>
            <a:r>
              <a:rPr lang="en-US" sz="2900" b="1" i="1" dirty="0">
                <a:latin typeface="Times New Roman"/>
                <a:cs typeface="Times New Roman"/>
              </a:rPr>
              <a:t>That Was Then, This Is Now</a:t>
            </a:r>
            <a:r>
              <a:rPr lang="en-US" sz="2900" b="1" dirty="0">
                <a:latin typeface="Times New Roman"/>
                <a:cs typeface="Times New Roman"/>
              </a:rPr>
              <a:t>.</a:t>
            </a:r>
          </a:p>
        </p:txBody>
      </p:sp>
      <p:grpSp>
        <p:nvGrpSpPr>
          <p:cNvPr id="11" name="Group 10"/>
          <p:cNvGrpSpPr/>
          <p:nvPr/>
        </p:nvGrpSpPr>
        <p:grpSpPr>
          <a:xfrm>
            <a:off x="152400" y="116632"/>
            <a:ext cx="8839200" cy="6635898"/>
            <a:chOff x="152400" y="116632"/>
            <a:chExt cx="8839200" cy="6635898"/>
          </a:xfrm>
        </p:grpSpPr>
        <p:sp>
          <p:nvSpPr>
            <p:cNvPr id="17" name="Rectangle 16"/>
            <p:cNvSpPr/>
            <p:nvPr/>
          </p:nvSpPr>
          <p:spPr>
            <a:xfrm>
              <a:off x="152400" y="116632"/>
              <a:ext cx="8839200" cy="6553200"/>
            </a:xfrm>
            <a:prstGeom prst="rect">
              <a:avLst/>
            </a:prstGeom>
            <a:noFill/>
            <a:ln w="444500">
              <a:solidFill>
                <a:srgbClr val="7490BC"/>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18" name="Rectangle 17"/>
            <p:cNvSpPr/>
            <p:nvPr/>
          </p:nvSpPr>
          <p:spPr>
            <a:xfrm>
              <a:off x="381000" y="381000"/>
              <a:ext cx="8382000" cy="6059744"/>
            </a:xfrm>
            <a:prstGeom prst="rect">
              <a:avLst/>
            </a:prstGeom>
            <a:noFill/>
            <a:ln w="1016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19" name="TextBox 18"/>
            <p:cNvSpPr txBox="1"/>
            <p:nvPr/>
          </p:nvSpPr>
          <p:spPr>
            <a:xfrm>
              <a:off x="7759080" y="6490920"/>
              <a:ext cx="1080120" cy="261610"/>
            </a:xfrm>
            <a:prstGeom prst="rect">
              <a:avLst/>
            </a:prstGeom>
            <a:noFill/>
            <a:ln>
              <a:solidFill>
                <a:srgbClr val="7490BC"/>
              </a:solidFill>
            </a:ln>
          </p:spPr>
          <p:txBody>
            <a:bodyPr wrap="square" rtlCol="0">
              <a:spAutoFit/>
            </a:bodyPr>
            <a:lstStyle/>
            <a:p>
              <a:r>
                <a:rPr lang="en-US" sz="1100" dirty="0"/>
                <a:t>© Presto </a:t>
              </a:r>
              <a:r>
                <a:rPr lang="en-US" sz="1100" dirty="0" smtClean="0"/>
                <a:t>Plans</a:t>
              </a:r>
              <a:endParaRPr lang="en-US" sz="1100" b="1" dirty="0"/>
            </a:p>
          </p:txBody>
        </p:sp>
      </p:grpSp>
    </p:spTree>
    <p:extLst>
      <p:ext uri="{BB962C8B-B14F-4D97-AF65-F5344CB8AC3E}">
        <p14:creationId xmlns:p14="http://schemas.microsoft.com/office/powerpoint/2010/main" val="54657568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229600" cy="1752600"/>
          </a:xfrm>
        </p:spPr>
        <p:txBody>
          <a:bodyPr>
            <a:normAutofit/>
          </a:bodyPr>
          <a:lstStyle/>
          <a:p>
            <a:endParaRPr lang="en-US" dirty="0"/>
          </a:p>
        </p:txBody>
      </p:sp>
      <p:sp>
        <p:nvSpPr>
          <p:cNvPr id="3" name="Content Placeholder 2"/>
          <p:cNvSpPr>
            <a:spLocks noGrp="1"/>
          </p:cNvSpPr>
          <p:nvPr>
            <p:ph sz="half" idx="1"/>
          </p:nvPr>
        </p:nvSpPr>
        <p:spPr>
          <a:xfrm>
            <a:off x="0" y="0"/>
            <a:ext cx="9144000" cy="6858000"/>
          </a:xfrm>
        </p:spPr>
        <p:txBody>
          <a:bodyPr numCol="1">
            <a:noAutofit/>
          </a:bodyPr>
          <a:lstStyle/>
          <a:p>
            <a:pPr marL="0" indent="0">
              <a:buNone/>
            </a:pPr>
            <a:r>
              <a:rPr lang="en-US" sz="3200" b="1" u="sng" dirty="0" smtClean="0"/>
              <a:t>Chapter </a:t>
            </a:r>
            <a:r>
              <a:rPr lang="en-US" sz="3200" b="1" u="sng" dirty="0"/>
              <a:t>3</a:t>
            </a:r>
            <a:r>
              <a:rPr lang="en-US" sz="3200" b="1" u="sng" dirty="0" smtClean="0"/>
              <a:t>:</a:t>
            </a:r>
          </a:p>
          <a:p>
            <a:pPr marL="514350" indent="-514350">
              <a:buFont typeface="+mj-lt"/>
              <a:buAutoNum type="arabicPeriod"/>
            </a:pPr>
            <a:r>
              <a:rPr lang="en-US" sz="3200" b="1" dirty="0"/>
              <a:t> Gallantly (</a:t>
            </a:r>
            <a:r>
              <a:rPr lang="en-US" sz="3200" b="1" dirty="0" smtClean="0"/>
              <a:t>37)</a:t>
            </a:r>
          </a:p>
          <a:p>
            <a:pPr marL="514350" indent="-514350">
              <a:buFont typeface="+mj-lt"/>
              <a:buAutoNum type="arabicPeriod"/>
            </a:pPr>
            <a:r>
              <a:rPr lang="en-US" sz="3200" b="1" dirty="0" smtClean="0"/>
              <a:t>Aloofness </a:t>
            </a:r>
            <a:r>
              <a:rPr lang="en-US" sz="3200" b="1" dirty="0"/>
              <a:t>(</a:t>
            </a:r>
            <a:r>
              <a:rPr lang="en-US" sz="3200" b="1" dirty="0" smtClean="0"/>
              <a:t>38)</a:t>
            </a:r>
          </a:p>
          <a:p>
            <a:pPr marL="514350" indent="-514350">
              <a:buFont typeface="+mj-lt"/>
              <a:buAutoNum type="arabicPeriod"/>
            </a:pPr>
            <a:r>
              <a:rPr lang="en-US" sz="3200" b="1" dirty="0" smtClean="0"/>
              <a:t>Ornery </a:t>
            </a:r>
            <a:r>
              <a:rPr lang="en-US" sz="3200" b="1" dirty="0"/>
              <a:t>(</a:t>
            </a:r>
            <a:r>
              <a:rPr lang="en-US" sz="3200" b="1" dirty="0" smtClean="0"/>
              <a:t>39)</a:t>
            </a:r>
          </a:p>
          <a:p>
            <a:pPr marL="514350" indent="-514350">
              <a:buFont typeface="+mj-lt"/>
              <a:buAutoNum type="arabicPeriod"/>
            </a:pPr>
            <a:r>
              <a:rPr lang="en-US" sz="3200" b="1" dirty="0" smtClean="0"/>
              <a:t>Elite </a:t>
            </a:r>
            <a:r>
              <a:rPr lang="en-US" sz="3200" b="1" dirty="0"/>
              <a:t>(</a:t>
            </a:r>
            <a:r>
              <a:rPr lang="en-US" sz="3200" b="1" dirty="0" smtClean="0"/>
              <a:t>41)</a:t>
            </a:r>
          </a:p>
          <a:p>
            <a:pPr marL="514350" indent="-514350">
              <a:buFont typeface="+mj-lt"/>
              <a:buAutoNum type="arabicPeriod"/>
            </a:pPr>
            <a:r>
              <a:rPr lang="en-US" sz="3200" b="1" dirty="0" smtClean="0"/>
              <a:t>Dumbfounded </a:t>
            </a:r>
            <a:r>
              <a:rPr lang="en-US" sz="3200" b="1" dirty="0"/>
              <a:t>(42) </a:t>
            </a:r>
            <a:endParaRPr lang="en-US" sz="3200" b="1" dirty="0" smtClean="0"/>
          </a:p>
          <a:p>
            <a:pPr marL="514350" indent="-514350">
              <a:buFont typeface="+mj-lt"/>
              <a:buAutoNum type="arabicPeriod"/>
            </a:pPr>
            <a:r>
              <a:rPr lang="en-US" sz="3200" b="1" dirty="0" smtClean="0"/>
              <a:t>Cunning </a:t>
            </a:r>
            <a:r>
              <a:rPr lang="en-US" sz="3200" b="1" dirty="0"/>
              <a:t>(43)</a:t>
            </a:r>
          </a:p>
          <a:p>
            <a:pPr marL="514350" indent="-514350">
              <a:buAutoNum type="arabicPeriod"/>
            </a:pPr>
            <a:endParaRPr lang="en-US" sz="2000" b="1" dirty="0" smtClean="0"/>
          </a:p>
          <a:p>
            <a:pPr marL="0" indent="0">
              <a:buNone/>
            </a:pPr>
            <a:endParaRPr lang="en-US" sz="3200" b="1" dirty="0"/>
          </a:p>
        </p:txBody>
      </p:sp>
      <p:pic>
        <p:nvPicPr>
          <p:cNvPr id="5" name="Content Placeholder 4" descr="Guest Post: The Reasons Why Babies Cry and Tips On How to ..."/>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9067800" y="3708416"/>
            <a:ext cx="76200" cy="50768"/>
          </a:xfrm>
        </p:spPr>
      </p:pic>
      <p:pic>
        <p:nvPicPr>
          <p:cNvPr id="6" name="Picture 5" descr="Thailand's O-NET: A Standardized Test Gone Mad | Terra Thailand – The Blo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8878" y="-157163"/>
            <a:ext cx="5048922" cy="3352800"/>
          </a:xfrm>
          <a:prstGeom prst="rect">
            <a:avLst/>
          </a:prstGeom>
        </p:spPr>
      </p:pic>
      <p:pic>
        <p:nvPicPr>
          <p:cNvPr id="4" name="Picture 3"/>
          <p:cNvPicPr>
            <a:picLocks noChangeAspect="1"/>
          </p:cNvPicPr>
          <p:nvPr/>
        </p:nvPicPr>
        <p:blipFill>
          <a:blip r:embed="rId4"/>
          <a:stretch>
            <a:fillRect/>
          </a:stretch>
        </p:blipFill>
        <p:spPr>
          <a:xfrm>
            <a:off x="4018878" y="3045849"/>
            <a:ext cx="5132496" cy="3819525"/>
          </a:xfrm>
          <a:prstGeom prst="rect">
            <a:avLst/>
          </a:prstGeom>
        </p:spPr>
      </p:pic>
    </p:spTree>
    <p:extLst>
      <p:ext uri="{BB962C8B-B14F-4D97-AF65-F5344CB8AC3E}">
        <p14:creationId xmlns:p14="http://schemas.microsoft.com/office/powerpoint/2010/main" val="98921139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3458069" y="857250"/>
            <a:ext cx="4027541" cy="3020656"/>
          </a:xfrm>
          <a:prstGeom prst="rect">
            <a:avLst/>
          </a:prstGeom>
        </p:spPr>
      </p:pic>
      <p:sp>
        <p:nvSpPr>
          <p:cNvPr id="2" name="Title 1"/>
          <p:cNvSpPr>
            <a:spLocks noGrp="1"/>
          </p:cNvSpPr>
          <p:nvPr>
            <p:ph type="title"/>
          </p:nvPr>
        </p:nvSpPr>
        <p:spPr>
          <a:xfrm>
            <a:off x="1371600" y="571500"/>
            <a:ext cx="6172200" cy="1314450"/>
          </a:xfrm>
        </p:spPr>
        <p:txBody>
          <a:bodyPr>
            <a:normAutofit/>
          </a:bodyPr>
          <a:lstStyle/>
          <a:p>
            <a:endParaRPr lang="en-US" dirty="0"/>
          </a:p>
        </p:txBody>
      </p:sp>
      <p:sp>
        <p:nvSpPr>
          <p:cNvPr id="3" name="Content Placeholder 2"/>
          <p:cNvSpPr>
            <a:spLocks noGrp="1"/>
          </p:cNvSpPr>
          <p:nvPr>
            <p:ph sz="half" idx="1"/>
          </p:nvPr>
        </p:nvSpPr>
        <p:spPr>
          <a:xfrm>
            <a:off x="0" y="857250"/>
            <a:ext cx="8001000" cy="5143500"/>
          </a:xfrm>
        </p:spPr>
        <p:txBody>
          <a:bodyPr numCol="1">
            <a:noAutofit/>
          </a:bodyPr>
          <a:lstStyle/>
          <a:p>
            <a:pPr marL="0" indent="0">
              <a:buNone/>
            </a:pPr>
            <a:r>
              <a:rPr lang="en-US" sz="2400" b="1" u="sng" dirty="0"/>
              <a:t>Chapter 3:</a:t>
            </a:r>
          </a:p>
          <a:p>
            <a:pPr marL="385763" indent="-385763">
              <a:buFont typeface="+mj-lt"/>
              <a:buAutoNum type="arabicPeriod"/>
            </a:pPr>
            <a:r>
              <a:rPr lang="en-US" sz="2400" b="1" dirty="0"/>
              <a:t> Gallantly (37)</a:t>
            </a:r>
          </a:p>
          <a:p>
            <a:pPr marL="385763" indent="-385763">
              <a:buFont typeface="+mj-lt"/>
              <a:buAutoNum type="arabicPeriod"/>
            </a:pPr>
            <a:r>
              <a:rPr lang="en-US" sz="2400" b="1" dirty="0"/>
              <a:t>Aloofness (38)</a:t>
            </a:r>
          </a:p>
          <a:p>
            <a:pPr marL="385763" indent="-385763">
              <a:buFont typeface="+mj-lt"/>
              <a:buAutoNum type="arabicPeriod"/>
            </a:pPr>
            <a:r>
              <a:rPr lang="en-US" sz="2400" b="1" dirty="0"/>
              <a:t>Ornery (39)</a:t>
            </a:r>
          </a:p>
          <a:p>
            <a:pPr marL="385763" indent="-385763">
              <a:buFont typeface="+mj-lt"/>
              <a:buAutoNum type="arabicPeriod"/>
            </a:pPr>
            <a:r>
              <a:rPr lang="en-US" sz="2400" b="1" dirty="0"/>
              <a:t>Elite (41)</a:t>
            </a:r>
          </a:p>
          <a:p>
            <a:pPr marL="385763" indent="-385763">
              <a:buFont typeface="+mj-lt"/>
              <a:buAutoNum type="arabicPeriod"/>
            </a:pPr>
            <a:r>
              <a:rPr lang="en-US" sz="2400" b="1" dirty="0"/>
              <a:t>Dumbfounded (42) </a:t>
            </a:r>
          </a:p>
          <a:p>
            <a:pPr marL="385763" indent="-385763">
              <a:buFont typeface="+mj-lt"/>
              <a:buAutoNum type="arabicPeriod"/>
            </a:pPr>
            <a:r>
              <a:rPr lang="en-US" sz="2400" b="1" dirty="0"/>
              <a:t>Cunning (43)</a:t>
            </a:r>
          </a:p>
          <a:p>
            <a:pPr marL="385763" indent="-385763">
              <a:buAutoNum type="arabicPeriod"/>
            </a:pPr>
            <a:endParaRPr lang="en-US" sz="1500" b="1" dirty="0"/>
          </a:p>
          <a:p>
            <a:pPr marL="0" indent="0">
              <a:buNone/>
            </a:pPr>
            <a:endParaRPr lang="en-US" sz="2400" b="1" dirty="0"/>
          </a:p>
        </p:txBody>
      </p:sp>
      <p:pic>
        <p:nvPicPr>
          <p:cNvPr id="5" name="Content Placeholder 4" descr="Guest Post: The Reasons Why Babies Cry and Tips On How to ..."/>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7943850" y="3638562"/>
            <a:ext cx="57150" cy="38076"/>
          </a:xfrm>
        </p:spPr>
      </p:pic>
      <p:pic>
        <p:nvPicPr>
          <p:cNvPr id="4" name="Picture 3"/>
          <p:cNvPicPr>
            <a:picLocks noChangeAspect="1"/>
          </p:cNvPicPr>
          <p:nvPr/>
        </p:nvPicPr>
        <p:blipFill>
          <a:blip r:embed="rId4"/>
          <a:stretch>
            <a:fillRect/>
          </a:stretch>
        </p:blipFill>
        <p:spPr>
          <a:xfrm>
            <a:off x="4627984" y="3486151"/>
            <a:ext cx="4507444" cy="2534879"/>
          </a:xfrm>
          <a:prstGeom prst="rect">
            <a:avLst/>
          </a:prstGeom>
        </p:spPr>
      </p:pic>
    </p:spTree>
    <p:extLst>
      <p:ext uri="{BB962C8B-B14F-4D97-AF65-F5344CB8AC3E}">
        <p14:creationId xmlns:p14="http://schemas.microsoft.com/office/powerpoint/2010/main" val="164285457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709"/>
            <a:ext cx="9144000" cy="1170709"/>
          </a:xfrm>
        </p:spPr>
        <p:txBody>
          <a:bodyPr>
            <a:normAutofit/>
          </a:bodyPr>
          <a:lstStyle/>
          <a:p>
            <a:pPr algn="l"/>
            <a:r>
              <a:rPr lang="en-US" sz="3000" dirty="0">
                <a:solidFill>
                  <a:prstClr val="black"/>
                </a:solidFill>
              </a:rPr>
              <a:t>Round Robin Partner Questions: discuss with partner and record answers</a:t>
            </a:r>
            <a:endParaRPr lang="en-US" sz="3000" dirty="0">
              <a:solidFill>
                <a:srgbClr val="FF0000"/>
              </a:solidFill>
            </a:endParaRPr>
          </a:p>
        </p:txBody>
      </p:sp>
      <p:sp>
        <p:nvSpPr>
          <p:cNvPr id="3" name="Content Placeholder 2"/>
          <p:cNvSpPr>
            <a:spLocks noGrp="1"/>
          </p:cNvSpPr>
          <p:nvPr>
            <p:ph idx="1"/>
          </p:nvPr>
        </p:nvSpPr>
        <p:spPr>
          <a:xfrm>
            <a:off x="0" y="1143000"/>
            <a:ext cx="9144000" cy="6019800"/>
          </a:xfrm>
        </p:spPr>
        <p:txBody>
          <a:bodyPr>
            <a:normAutofit fontScale="62500" lnSpcReduction="20000"/>
          </a:bodyPr>
          <a:lstStyle/>
          <a:p>
            <a:pPr marL="0" marR="0" indent="0">
              <a:lnSpc>
                <a:spcPct val="115000"/>
              </a:lnSpc>
              <a:spcBef>
                <a:spcPts val="0"/>
              </a:spcBef>
              <a:spcAft>
                <a:spcPts val="0"/>
              </a:spcAft>
              <a:buNone/>
            </a:pPr>
            <a:r>
              <a:rPr lang="en-US" dirty="0">
                <a:ea typeface="Times New Roman"/>
                <a:cs typeface="Times New Roman"/>
              </a:rPr>
              <a:t>1. Based on the conversation between Cherry and Pony, how is life rough for the </a:t>
            </a:r>
            <a:r>
              <a:rPr lang="en-US" dirty="0" err="1">
                <a:ea typeface="Times New Roman"/>
                <a:cs typeface="Times New Roman"/>
              </a:rPr>
              <a:t>Socs</a:t>
            </a:r>
            <a:r>
              <a:rPr lang="en-US" dirty="0">
                <a:ea typeface="Times New Roman"/>
                <a:cs typeface="Times New Roman"/>
              </a:rPr>
              <a:t>? Identify two issues(38).  </a:t>
            </a:r>
            <a:endParaRPr lang="en-US" dirty="0">
              <a:solidFill>
                <a:srgbClr val="FF0000"/>
              </a:solidFill>
              <a:latin typeface="Century Schoolbook"/>
              <a:ea typeface="Times New Roman"/>
              <a:cs typeface="Times New Roman"/>
            </a:endParaRPr>
          </a:p>
          <a:p>
            <a:pPr marL="800100" lvl="2" indent="0">
              <a:lnSpc>
                <a:spcPct val="115000"/>
              </a:lnSpc>
              <a:spcBef>
                <a:spcPts val="0"/>
              </a:spcBef>
              <a:buNone/>
            </a:pPr>
            <a:r>
              <a:rPr lang="en-US" sz="3200" dirty="0">
                <a:solidFill>
                  <a:srgbClr val="FF0000"/>
                </a:solidFill>
                <a:latin typeface="Century Schoolbook"/>
                <a:ea typeface="Times New Roman"/>
                <a:cs typeface="Times New Roman"/>
              </a:rPr>
              <a:t>	</a:t>
            </a:r>
          </a:p>
          <a:p>
            <a:pPr marL="0" marR="0" indent="0">
              <a:lnSpc>
                <a:spcPct val="115000"/>
              </a:lnSpc>
              <a:spcBef>
                <a:spcPts val="0"/>
              </a:spcBef>
              <a:spcAft>
                <a:spcPts val="0"/>
              </a:spcAft>
              <a:buNone/>
            </a:pPr>
            <a:r>
              <a:rPr lang="en-US" dirty="0">
                <a:ea typeface="Times New Roman"/>
                <a:cs typeface="Times New Roman"/>
              </a:rPr>
              <a:t>2. Cherry observes that greasers feel too much and the </a:t>
            </a:r>
            <a:r>
              <a:rPr lang="en-US" dirty="0" err="1">
                <a:ea typeface="Times New Roman"/>
                <a:cs typeface="Times New Roman"/>
              </a:rPr>
              <a:t>Socs</a:t>
            </a:r>
            <a:r>
              <a:rPr lang="en-US" dirty="0">
                <a:ea typeface="Times New Roman"/>
                <a:cs typeface="Times New Roman"/>
              </a:rPr>
              <a:t> feel nothing (38).  Which is worse?</a:t>
            </a:r>
          </a:p>
          <a:p>
            <a:pPr marL="0" marR="0" indent="0">
              <a:lnSpc>
                <a:spcPct val="115000"/>
              </a:lnSpc>
              <a:spcBef>
                <a:spcPts val="0"/>
              </a:spcBef>
              <a:spcAft>
                <a:spcPts val="0"/>
              </a:spcAft>
              <a:buNone/>
            </a:pPr>
            <a:endParaRPr lang="en-US" dirty="0">
              <a:ea typeface="Times New Roman"/>
              <a:cs typeface="Times New Roman"/>
            </a:endParaRPr>
          </a:p>
          <a:p>
            <a:pPr marL="0" marR="0" indent="0">
              <a:lnSpc>
                <a:spcPct val="115000"/>
              </a:lnSpc>
              <a:spcBef>
                <a:spcPts val="0"/>
              </a:spcBef>
              <a:spcAft>
                <a:spcPts val="0"/>
              </a:spcAft>
              <a:buNone/>
            </a:pPr>
            <a:r>
              <a:rPr lang="en-US" dirty="0">
                <a:ea typeface="Times New Roman"/>
                <a:cs typeface="Times New Roman"/>
              </a:rPr>
              <a:t>3. What are the “rough breaks” that </a:t>
            </a:r>
            <a:r>
              <a:rPr lang="en-US" dirty="0" err="1">
                <a:ea typeface="Times New Roman"/>
                <a:cs typeface="Times New Roman"/>
              </a:rPr>
              <a:t>Ponyboy</a:t>
            </a:r>
            <a:r>
              <a:rPr lang="en-US" dirty="0">
                <a:ea typeface="Times New Roman"/>
                <a:cs typeface="Times New Roman"/>
              </a:rPr>
              <a:t> refers to on page 43?  Identify at least two.  Can you make a personal connection with this? Are there any rough breaks that you feel have held your or someone else back in life?</a:t>
            </a:r>
          </a:p>
          <a:p>
            <a:pPr marL="0" marR="0" indent="0">
              <a:lnSpc>
                <a:spcPct val="115000"/>
              </a:lnSpc>
              <a:spcBef>
                <a:spcPts val="0"/>
              </a:spcBef>
              <a:spcAft>
                <a:spcPts val="0"/>
              </a:spcAft>
              <a:buNone/>
            </a:pPr>
            <a:r>
              <a:rPr lang="en-US" dirty="0">
                <a:ea typeface="Calibri"/>
                <a:cs typeface="Times New Roman"/>
              </a:rPr>
              <a:t>	</a:t>
            </a:r>
          </a:p>
          <a:p>
            <a:pPr marL="0" marR="0" indent="0">
              <a:lnSpc>
                <a:spcPct val="115000"/>
              </a:lnSpc>
              <a:spcBef>
                <a:spcPts val="0"/>
              </a:spcBef>
              <a:spcAft>
                <a:spcPts val="0"/>
              </a:spcAft>
              <a:buNone/>
            </a:pPr>
            <a:r>
              <a:rPr lang="en-US" dirty="0">
                <a:ea typeface="Times New Roman"/>
                <a:cs typeface="Times New Roman"/>
              </a:rPr>
              <a:t>4. Cherry warns </a:t>
            </a:r>
            <a:r>
              <a:rPr lang="en-US" dirty="0" err="1">
                <a:ea typeface="Times New Roman"/>
                <a:cs typeface="Times New Roman"/>
              </a:rPr>
              <a:t>Ponyboy</a:t>
            </a:r>
            <a:r>
              <a:rPr lang="en-US" dirty="0">
                <a:ea typeface="Times New Roman"/>
                <a:cs typeface="Times New Roman"/>
              </a:rPr>
              <a:t> that she might not acknowledge him in the hallway at school (45).  Is this treatment justified?  Would you accept this treatment?  Why or why </a:t>
            </a:r>
            <a:r>
              <a:rPr lang="en-US" dirty="0" smtClean="0">
                <a:ea typeface="Times New Roman"/>
                <a:cs typeface="Times New Roman"/>
              </a:rPr>
              <a:t>not?</a:t>
            </a:r>
          </a:p>
          <a:p>
            <a:pPr marL="0" marR="0" indent="0">
              <a:lnSpc>
                <a:spcPct val="115000"/>
              </a:lnSpc>
              <a:spcBef>
                <a:spcPts val="0"/>
              </a:spcBef>
              <a:spcAft>
                <a:spcPts val="0"/>
              </a:spcAft>
              <a:buNone/>
            </a:pPr>
            <a:endParaRPr lang="en-US" dirty="0">
              <a:cs typeface="Times New Roman"/>
            </a:endParaRPr>
          </a:p>
          <a:p>
            <a:pPr marL="0" marR="0" indent="0">
              <a:lnSpc>
                <a:spcPct val="115000"/>
              </a:lnSpc>
              <a:spcBef>
                <a:spcPts val="0"/>
              </a:spcBef>
              <a:spcAft>
                <a:spcPts val="0"/>
              </a:spcAft>
              <a:buNone/>
            </a:pPr>
            <a:r>
              <a:rPr lang="en-US" dirty="0" smtClean="0">
                <a:cs typeface="Times New Roman"/>
              </a:rPr>
              <a:t>5. </a:t>
            </a:r>
            <a:r>
              <a:rPr lang="en-US" dirty="0" smtClean="0"/>
              <a:t>A </a:t>
            </a:r>
            <a:r>
              <a:rPr lang="en-US" u="sng" dirty="0">
                <a:solidFill>
                  <a:srgbClr val="FF0000"/>
                </a:solidFill>
              </a:rPr>
              <a:t>symbol</a:t>
            </a:r>
            <a:r>
              <a:rPr lang="en-US" dirty="0"/>
              <a:t> is an object that stands for something beyond itself. </a:t>
            </a:r>
            <a:r>
              <a:rPr lang="en-US" dirty="0" smtClean="0"/>
              <a:t>Explain the symbolism of the sunset on page 40 or the symbolism of the country on page 48.  What do you think it represents?  You don’t have to have the same answers.</a:t>
            </a:r>
            <a:endParaRPr lang="en-US" dirty="0"/>
          </a:p>
          <a:p>
            <a:pPr marL="0" marR="0" indent="0">
              <a:lnSpc>
                <a:spcPct val="115000"/>
              </a:lnSpc>
              <a:spcBef>
                <a:spcPts val="0"/>
              </a:spcBef>
              <a:spcAft>
                <a:spcPts val="0"/>
              </a:spcAft>
              <a:buNone/>
            </a:pPr>
            <a:endParaRPr lang="en-US" dirty="0">
              <a:ea typeface="Times New Roman"/>
              <a:cs typeface="Times New Roman"/>
            </a:endParaRPr>
          </a:p>
          <a:p>
            <a:pPr marL="0" marR="0" indent="0">
              <a:lnSpc>
                <a:spcPct val="115000"/>
              </a:lnSpc>
              <a:spcBef>
                <a:spcPts val="0"/>
              </a:spcBef>
              <a:spcAft>
                <a:spcPts val="0"/>
              </a:spcAft>
              <a:buNone/>
            </a:pPr>
            <a:r>
              <a:rPr lang="en-US" dirty="0">
                <a:ea typeface="Times New Roman"/>
                <a:cs typeface="Times New Roman"/>
              </a:rPr>
              <a:t>	</a:t>
            </a:r>
            <a:endParaRPr lang="en-US" dirty="0">
              <a:solidFill>
                <a:srgbClr val="FF0000"/>
              </a:solidFill>
              <a:ea typeface="Times New Roman"/>
              <a:cs typeface="Times New Roman"/>
            </a:endParaRPr>
          </a:p>
          <a:p>
            <a:pPr marL="0" lvl="0" indent="0">
              <a:lnSpc>
                <a:spcPct val="115000"/>
              </a:lnSpc>
              <a:spcBef>
                <a:spcPts val="0"/>
              </a:spcBef>
              <a:buNone/>
            </a:pPr>
            <a:r>
              <a:rPr lang="en-US" dirty="0">
                <a:ea typeface="Times New Roman"/>
                <a:cs typeface="Times New Roman"/>
              </a:rPr>
              <a:t> </a:t>
            </a:r>
            <a:r>
              <a:rPr lang="en-US" dirty="0">
                <a:solidFill>
                  <a:prstClr val="black"/>
                </a:solidFill>
                <a:ea typeface="Times New Roman"/>
                <a:cs typeface="Times New Roman"/>
              </a:rPr>
              <a:t>	</a:t>
            </a:r>
            <a:endParaRPr lang="en-US" dirty="0"/>
          </a:p>
        </p:txBody>
      </p:sp>
    </p:spTree>
    <p:extLst>
      <p:ext uri="{BB962C8B-B14F-4D97-AF65-F5344CB8AC3E}">
        <p14:creationId xmlns:p14="http://schemas.microsoft.com/office/powerpoint/2010/main" val="157878399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76200" y="152400"/>
            <a:ext cx="2590800" cy="5973763"/>
          </a:xfrm>
        </p:spPr>
        <p:txBody>
          <a:bodyPr>
            <a:normAutofit/>
          </a:bodyPr>
          <a:lstStyle/>
          <a:p>
            <a:pPr lvl="0" fontAlgn="t"/>
            <a:r>
              <a:rPr lang="en-US" sz="2500" dirty="0">
                <a:solidFill>
                  <a:prstClr val="black"/>
                </a:solidFill>
              </a:rPr>
              <a:t>Gallantly</a:t>
            </a:r>
          </a:p>
          <a:p>
            <a:pPr lvl="0" fontAlgn="t"/>
            <a:r>
              <a:rPr lang="en-US" sz="2500" dirty="0" smtClean="0">
                <a:solidFill>
                  <a:prstClr val="black"/>
                </a:solidFill>
              </a:rPr>
              <a:t>Aloofness</a:t>
            </a:r>
          </a:p>
          <a:p>
            <a:pPr lvl="0" fontAlgn="t"/>
            <a:r>
              <a:rPr lang="en-US" sz="2500" dirty="0" smtClean="0">
                <a:solidFill>
                  <a:prstClr val="black"/>
                </a:solidFill>
              </a:rPr>
              <a:t>Ornery</a:t>
            </a:r>
            <a:endParaRPr lang="en-US" sz="2500" dirty="0">
              <a:solidFill>
                <a:prstClr val="black"/>
              </a:solidFill>
            </a:endParaRPr>
          </a:p>
          <a:p>
            <a:pPr lvl="0"/>
            <a:r>
              <a:rPr lang="en-US" sz="2500" dirty="0">
                <a:solidFill>
                  <a:prstClr val="black"/>
                </a:solidFill>
              </a:rPr>
              <a:t>Elite </a:t>
            </a:r>
            <a:endParaRPr lang="en-US" sz="2500" dirty="0" smtClean="0">
              <a:solidFill>
                <a:prstClr val="black"/>
              </a:solidFill>
            </a:endParaRPr>
          </a:p>
          <a:p>
            <a:pPr lvl="0"/>
            <a:r>
              <a:rPr lang="en-US" sz="2500" dirty="0" smtClean="0">
                <a:solidFill>
                  <a:prstClr val="black"/>
                </a:solidFill>
              </a:rPr>
              <a:t>Dumbfounded</a:t>
            </a:r>
            <a:endParaRPr lang="en-US" sz="2500" dirty="0">
              <a:solidFill>
                <a:prstClr val="black"/>
              </a:solidFill>
            </a:endParaRPr>
          </a:p>
          <a:p>
            <a:pPr lvl="0" fontAlgn="t"/>
            <a:r>
              <a:rPr lang="en-US" sz="2500" dirty="0">
                <a:solidFill>
                  <a:prstClr val="black"/>
                </a:solidFill>
              </a:rPr>
              <a:t>Cunning</a:t>
            </a:r>
          </a:p>
          <a:p>
            <a:endParaRPr lang="en-US" dirty="0"/>
          </a:p>
        </p:txBody>
      </p:sp>
      <p:sp>
        <p:nvSpPr>
          <p:cNvPr id="6" name="Content Placeholder 5"/>
          <p:cNvSpPr>
            <a:spLocks noGrp="1"/>
          </p:cNvSpPr>
          <p:nvPr>
            <p:ph sz="half" idx="2"/>
          </p:nvPr>
        </p:nvSpPr>
        <p:spPr>
          <a:xfrm>
            <a:off x="2895600" y="228600"/>
            <a:ext cx="6248400" cy="6858000"/>
          </a:xfrm>
        </p:spPr>
        <p:txBody>
          <a:bodyPr>
            <a:normAutofit/>
          </a:bodyPr>
          <a:lstStyle/>
          <a:p>
            <a:pPr marL="514350" indent="-514350">
              <a:buAutoNum type="arabicPeriod"/>
            </a:pPr>
            <a:r>
              <a:rPr lang="en-US" sz="2600" dirty="0" smtClean="0"/>
              <a:t>Mrs. </a:t>
            </a:r>
            <a:r>
              <a:rPr lang="en-US" sz="2600" dirty="0" err="1" smtClean="0"/>
              <a:t>Mier</a:t>
            </a:r>
            <a:r>
              <a:rPr lang="en-US" sz="2600" dirty="0" smtClean="0"/>
              <a:t> was __________ when her period 3 class entered the room speaking fluent Spanish.</a:t>
            </a:r>
          </a:p>
          <a:p>
            <a:pPr marL="514350" indent="-514350">
              <a:buAutoNum type="arabicPeriod"/>
            </a:pPr>
            <a:r>
              <a:rPr lang="en-US" sz="2600" dirty="0" smtClean="0"/>
              <a:t>Not many students know that Mrs. Prosper is a former member of an ________ special ops team.</a:t>
            </a:r>
          </a:p>
          <a:p>
            <a:pPr marL="514350" indent="-514350">
              <a:buAutoNum type="arabicPeriod"/>
            </a:pPr>
            <a:r>
              <a:rPr lang="en-US" sz="2600" dirty="0" smtClean="0"/>
              <a:t>Older teachers like Mrs. Fava can be _______ sometimes.</a:t>
            </a:r>
          </a:p>
          <a:p>
            <a:pPr marL="514350" indent="-514350">
              <a:buAutoNum type="arabicPeriod"/>
            </a:pPr>
            <a:r>
              <a:rPr lang="en-US" sz="2400" dirty="0"/>
              <a:t>Mr. </a:t>
            </a:r>
            <a:r>
              <a:rPr lang="en-US" sz="2400" dirty="0" err="1"/>
              <a:t>Biordi</a:t>
            </a:r>
            <a:r>
              <a:rPr lang="en-US" sz="2400" dirty="0"/>
              <a:t>  _____ defended Ms. Sharp against the deranged student.</a:t>
            </a:r>
          </a:p>
          <a:p>
            <a:pPr marL="514350" indent="-514350">
              <a:buAutoNum type="arabicPeriod"/>
            </a:pPr>
            <a:r>
              <a:rPr lang="en-US" sz="2400" dirty="0" smtClean="0">
                <a:solidFill>
                  <a:prstClr val="black"/>
                </a:solidFill>
              </a:rPr>
              <a:t>The </a:t>
            </a:r>
            <a:r>
              <a:rPr lang="en-US" sz="2400" dirty="0">
                <a:solidFill>
                  <a:prstClr val="black"/>
                </a:solidFill>
              </a:rPr>
              <a:t>girl’s _______ discouraged all boys from asking her to the dance.</a:t>
            </a:r>
          </a:p>
          <a:p>
            <a:pPr marL="514350" lvl="0" indent="-514350">
              <a:buFont typeface="Arial" panose="020B0604020202020204" pitchFamily="34" charset="0"/>
              <a:buAutoNum type="arabicPeriod"/>
            </a:pPr>
            <a:r>
              <a:rPr lang="en-US" sz="2400" dirty="0" smtClean="0">
                <a:solidFill>
                  <a:prstClr val="black"/>
                </a:solidFill>
              </a:rPr>
              <a:t>The </a:t>
            </a:r>
            <a:r>
              <a:rPr lang="en-US" sz="2400" dirty="0">
                <a:solidFill>
                  <a:prstClr val="black"/>
                </a:solidFill>
              </a:rPr>
              <a:t>twelfth-graders needed great ______ to pull off their senior prank of supergluing all of the school doors shut.</a:t>
            </a:r>
          </a:p>
          <a:p>
            <a:pPr marL="514350" indent="-514350">
              <a:buAutoNum type="arabicPeriod"/>
            </a:pPr>
            <a:endParaRPr lang="en-US" sz="2600" dirty="0" smtClean="0"/>
          </a:p>
          <a:p>
            <a:pPr marL="514350" indent="-514350">
              <a:buFont typeface="+mj-lt"/>
              <a:buAutoNum type="arabicPeriod"/>
            </a:pPr>
            <a:endParaRPr lang="en-US" dirty="0" smtClean="0"/>
          </a:p>
          <a:p>
            <a:pPr marL="514350" indent="-514350">
              <a:buAutoNum type="arabicPeriod"/>
            </a:pPr>
            <a:endParaRPr lang="en-US" dirty="0"/>
          </a:p>
        </p:txBody>
      </p:sp>
    </p:spTree>
    <p:extLst>
      <p:ext uri="{BB962C8B-B14F-4D97-AF65-F5344CB8AC3E}">
        <p14:creationId xmlns:p14="http://schemas.microsoft.com/office/powerpoint/2010/main" val="250608308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Plot</a:t>
            </a:r>
            <a:endParaRPr lang="en-US" dirty="0"/>
          </a:p>
        </p:txBody>
      </p:sp>
      <p:pic>
        <p:nvPicPr>
          <p:cNvPr id="1026"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0" y="2639291"/>
            <a:ext cx="5432778"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4"/>
          <p:cNvSpPr>
            <a:spLocks noGrp="1"/>
          </p:cNvSpPr>
          <p:nvPr>
            <p:ph sz="half" idx="2"/>
          </p:nvPr>
        </p:nvSpPr>
        <p:spPr>
          <a:xfrm>
            <a:off x="5562600" y="990600"/>
            <a:ext cx="3581400" cy="5867400"/>
          </a:xfrm>
        </p:spPr>
        <p:txBody>
          <a:bodyPr>
            <a:normAutofit/>
          </a:bodyPr>
          <a:lstStyle/>
          <a:p>
            <a:pPr marL="0" lvl="0" indent="0">
              <a:buNone/>
            </a:pPr>
            <a:endParaRPr lang="en-US" sz="3200" dirty="0">
              <a:solidFill>
                <a:prstClr val="black"/>
              </a:solidFill>
            </a:endParaRPr>
          </a:p>
          <a:p>
            <a:pPr marL="0" lvl="0" indent="0">
              <a:buNone/>
            </a:pPr>
            <a:r>
              <a:rPr lang="en-US" sz="3200" dirty="0">
                <a:solidFill>
                  <a:srgbClr val="FF0000"/>
                </a:solidFill>
              </a:rPr>
              <a:t>Rising Action: </a:t>
            </a:r>
          </a:p>
          <a:p>
            <a:pPr marL="457200" lvl="1" indent="0">
              <a:buNone/>
            </a:pPr>
            <a:endParaRPr lang="en-US" sz="2800" dirty="0">
              <a:solidFill>
                <a:prstClr val="black"/>
              </a:solidFill>
            </a:endParaRPr>
          </a:p>
          <a:p>
            <a:pPr lvl="0"/>
            <a:r>
              <a:rPr lang="en-US" sz="3200" dirty="0">
                <a:solidFill>
                  <a:prstClr val="black"/>
                </a:solidFill>
              </a:rPr>
              <a:t>PB and Johnny confronted by </a:t>
            </a:r>
            <a:r>
              <a:rPr lang="en-US" sz="3200" dirty="0" err="1">
                <a:solidFill>
                  <a:prstClr val="black"/>
                </a:solidFill>
              </a:rPr>
              <a:t>Socs</a:t>
            </a:r>
            <a:r>
              <a:rPr lang="en-US" sz="3200" dirty="0">
                <a:solidFill>
                  <a:prstClr val="black"/>
                </a:solidFill>
              </a:rPr>
              <a:t> for being with </a:t>
            </a:r>
            <a:r>
              <a:rPr lang="en-US" sz="3200" dirty="0" smtClean="0">
                <a:solidFill>
                  <a:prstClr val="black"/>
                </a:solidFill>
              </a:rPr>
              <a:t>Cherry and Marsha</a:t>
            </a:r>
            <a:endParaRPr lang="en-US" sz="3200" dirty="0">
              <a:solidFill>
                <a:prstClr val="black"/>
              </a:solidFill>
            </a:endParaRPr>
          </a:p>
        </p:txBody>
      </p:sp>
    </p:spTree>
    <p:extLst>
      <p:ext uri="{BB962C8B-B14F-4D97-AF65-F5344CB8AC3E}">
        <p14:creationId xmlns:p14="http://schemas.microsoft.com/office/powerpoint/2010/main" val="210114638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76200" y="152400"/>
            <a:ext cx="9067801" cy="6705600"/>
          </a:xfrm>
        </p:spPr>
        <p:txBody>
          <a:bodyPr>
            <a:normAutofit fontScale="92500"/>
          </a:bodyPr>
          <a:lstStyle/>
          <a:p>
            <a:pPr marL="457200" indent="-457200">
              <a:buFont typeface="+mj-lt"/>
              <a:buAutoNum type="arabicPeriod"/>
            </a:pPr>
            <a:r>
              <a:rPr lang="en-US" sz="2500" dirty="0" smtClean="0"/>
              <a:t>Who is most likely to be accused of </a:t>
            </a:r>
            <a:r>
              <a:rPr lang="en-US" sz="2500" dirty="0" smtClean="0">
                <a:solidFill>
                  <a:srgbClr val="FF0000"/>
                </a:solidFill>
              </a:rPr>
              <a:t>aloofness </a:t>
            </a:r>
            <a:r>
              <a:rPr lang="en-US" sz="2500" dirty="0" smtClean="0"/>
              <a:t>at the senior prom?</a:t>
            </a:r>
          </a:p>
          <a:p>
            <a:pPr marL="457200" indent="-457200">
              <a:buFont typeface="+mj-lt"/>
              <a:buAutoNum type="arabicPeriod"/>
            </a:pPr>
            <a:r>
              <a:rPr lang="en-US" sz="2500" dirty="0" smtClean="0"/>
              <a:t>Who is most likely to make Mrs. Fava </a:t>
            </a:r>
            <a:r>
              <a:rPr lang="en-US" sz="2500" dirty="0" smtClean="0">
                <a:solidFill>
                  <a:srgbClr val="FF0000"/>
                </a:solidFill>
              </a:rPr>
              <a:t>bawl</a:t>
            </a:r>
            <a:r>
              <a:rPr lang="en-US" sz="2500" dirty="0" smtClean="0"/>
              <a:t> before the end of the year?</a:t>
            </a:r>
          </a:p>
          <a:p>
            <a:pPr marL="457200" indent="-457200">
              <a:buFont typeface="+mj-lt"/>
              <a:buAutoNum type="arabicPeriod"/>
            </a:pPr>
            <a:r>
              <a:rPr lang="en-US" sz="2500" dirty="0" smtClean="0"/>
              <a:t>Who is most likely to be accepted into  an </a:t>
            </a:r>
            <a:r>
              <a:rPr lang="en-US" sz="2500" dirty="0" smtClean="0">
                <a:solidFill>
                  <a:srgbClr val="FF0000"/>
                </a:solidFill>
              </a:rPr>
              <a:t>elite </a:t>
            </a:r>
            <a:r>
              <a:rPr lang="en-US" sz="2500" dirty="0" smtClean="0"/>
              <a:t>private school next year?</a:t>
            </a:r>
          </a:p>
          <a:p>
            <a:pPr marL="457200" indent="-457200">
              <a:buFont typeface="+mj-lt"/>
              <a:buAutoNum type="arabicPeriod"/>
            </a:pPr>
            <a:r>
              <a:rPr lang="en-US" sz="2500" dirty="0" smtClean="0"/>
              <a:t>Who has the most </a:t>
            </a:r>
            <a:r>
              <a:rPr lang="en-US" sz="2500" dirty="0" smtClean="0">
                <a:solidFill>
                  <a:srgbClr val="FF0000"/>
                </a:solidFill>
              </a:rPr>
              <a:t>unfathomable </a:t>
            </a:r>
            <a:r>
              <a:rPr lang="en-US" sz="2500" dirty="0" smtClean="0"/>
              <a:t>handwriting in the class?</a:t>
            </a:r>
          </a:p>
          <a:p>
            <a:pPr marL="457200" indent="-457200">
              <a:buFont typeface="+mj-lt"/>
              <a:buAutoNum type="arabicPeriod"/>
            </a:pPr>
            <a:r>
              <a:rPr lang="en-US" sz="2500" dirty="0" smtClean="0"/>
              <a:t>Who is the most </a:t>
            </a:r>
            <a:r>
              <a:rPr lang="en-US" sz="2500" dirty="0" smtClean="0">
                <a:solidFill>
                  <a:srgbClr val="FF0000"/>
                </a:solidFill>
              </a:rPr>
              <a:t>ornery</a:t>
            </a:r>
            <a:r>
              <a:rPr lang="en-US" sz="2500" dirty="0" smtClean="0"/>
              <a:t> member of your family?</a:t>
            </a:r>
          </a:p>
          <a:p>
            <a:pPr marL="457200" indent="-457200">
              <a:buFont typeface="+mj-lt"/>
              <a:buAutoNum type="arabicPeriod"/>
            </a:pPr>
            <a:r>
              <a:rPr lang="en-US" sz="2500" dirty="0" smtClean="0"/>
              <a:t>If I were to tell you that I was an expert rock climber in my twenties, would you be </a:t>
            </a:r>
            <a:r>
              <a:rPr lang="en-US" sz="2500" dirty="0" smtClean="0">
                <a:solidFill>
                  <a:srgbClr val="FF0000"/>
                </a:solidFill>
              </a:rPr>
              <a:t>incredulous</a:t>
            </a:r>
            <a:r>
              <a:rPr lang="en-US" sz="2500" dirty="0" smtClean="0"/>
              <a:t> or impressed?</a:t>
            </a:r>
          </a:p>
          <a:p>
            <a:pPr marL="457200" indent="-457200">
              <a:buFont typeface="+mj-lt"/>
              <a:buAutoNum type="arabicPeriod"/>
            </a:pPr>
            <a:r>
              <a:rPr lang="en-US" sz="2500" dirty="0" smtClean="0"/>
              <a:t>Was anyone able to present their research </a:t>
            </a:r>
            <a:r>
              <a:rPr lang="en-US" sz="2500" dirty="0" smtClean="0">
                <a:solidFill>
                  <a:srgbClr val="FF0000"/>
                </a:solidFill>
              </a:rPr>
              <a:t>nonchalantly</a:t>
            </a:r>
            <a:r>
              <a:rPr lang="en-US" sz="2500" dirty="0" smtClean="0"/>
              <a:t> in this class?</a:t>
            </a:r>
          </a:p>
          <a:p>
            <a:pPr marL="457200" indent="-457200">
              <a:buFont typeface="+mj-lt"/>
              <a:buAutoNum type="arabicPeriod"/>
            </a:pPr>
            <a:r>
              <a:rPr lang="en-US" sz="2500" dirty="0" smtClean="0"/>
              <a:t>Which male student is most likely to engage in </a:t>
            </a:r>
            <a:r>
              <a:rPr lang="en-US" sz="2500" dirty="0" smtClean="0">
                <a:solidFill>
                  <a:srgbClr val="FF0000"/>
                </a:solidFill>
              </a:rPr>
              <a:t>gallant</a:t>
            </a:r>
            <a:r>
              <a:rPr lang="en-US" sz="2500" dirty="0" smtClean="0"/>
              <a:t> behavior such as opening a door for Mrs. Fava?</a:t>
            </a:r>
          </a:p>
          <a:p>
            <a:pPr marL="457200" indent="-457200">
              <a:buFont typeface="+mj-lt"/>
              <a:buAutoNum type="arabicPeriod"/>
            </a:pPr>
            <a:r>
              <a:rPr lang="en-US" sz="2500" dirty="0" smtClean="0"/>
              <a:t>If (add student here) decided to be quiet for an entire class, would you be </a:t>
            </a:r>
            <a:r>
              <a:rPr lang="en-US" sz="2500" dirty="0" smtClean="0">
                <a:solidFill>
                  <a:srgbClr val="FF0000"/>
                </a:solidFill>
              </a:rPr>
              <a:t>dumbfounded</a:t>
            </a:r>
            <a:r>
              <a:rPr lang="en-US" sz="2500" dirty="0" smtClean="0"/>
              <a:t> or concerned or both?</a:t>
            </a:r>
          </a:p>
          <a:p>
            <a:pPr marL="457200" indent="-457200">
              <a:buFont typeface="+mj-lt"/>
              <a:buAutoNum type="arabicPeriod"/>
            </a:pPr>
            <a:r>
              <a:rPr lang="en-US" sz="2500" dirty="0" smtClean="0"/>
              <a:t>Who is the most </a:t>
            </a:r>
            <a:r>
              <a:rPr lang="en-US" sz="2500" dirty="0" smtClean="0">
                <a:solidFill>
                  <a:srgbClr val="FF0000"/>
                </a:solidFill>
              </a:rPr>
              <a:t>cunning</a:t>
            </a:r>
            <a:r>
              <a:rPr lang="en-US" sz="2500" dirty="0" smtClean="0"/>
              <a:t> cell phone user in class?</a:t>
            </a:r>
          </a:p>
          <a:p>
            <a:pPr marL="457200" indent="-457200">
              <a:buFont typeface="+mj-lt"/>
              <a:buAutoNum type="arabicPeriod"/>
            </a:pPr>
            <a:r>
              <a:rPr lang="en-US" sz="2500" dirty="0" smtClean="0"/>
              <a:t>Who </a:t>
            </a:r>
            <a:r>
              <a:rPr lang="en-US" sz="2500" dirty="0" smtClean="0">
                <a:solidFill>
                  <a:srgbClr val="FF0000"/>
                </a:solidFill>
              </a:rPr>
              <a:t>roguishly</a:t>
            </a:r>
            <a:r>
              <a:rPr lang="en-US" sz="2500" dirty="0" smtClean="0"/>
              <a:t> sneaks into the bathroom in between classes?</a:t>
            </a:r>
          </a:p>
          <a:p>
            <a:pPr marL="457200" indent="-457200">
              <a:buFont typeface="+mj-lt"/>
              <a:buAutoNum type="arabicPeriod"/>
            </a:pPr>
            <a:r>
              <a:rPr lang="en-US" sz="2500" dirty="0" smtClean="0"/>
              <a:t>Who is not street </a:t>
            </a:r>
            <a:r>
              <a:rPr lang="en-US" sz="2500" dirty="0" smtClean="0">
                <a:solidFill>
                  <a:srgbClr val="FF0000"/>
                </a:solidFill>
              </a:rPr>
              <a:t>savvy</a:t>
            </a:r>
            <a:r>
              <a:rPr lang="en-US" sz="2500" dirty="0" smtClean="0"/>
              <a:t> enough to find his or her way to </a:t>
            </a:r>
            <a:r>
              <a:rPr lang="en-US" sz="2500" dirty="0" err="1" smtClean="0"/>
              <a:t>WaWa</a:t>
            </a:r>
            <a:r>
              <a:rPr lang="en-US" sz="2500" dirty="0" smtClean="0"/>
              <a:t>?</a:t>
            </a:r>
          </a:p>
          <a:p>
            <a:pPr marL="457200" indent="-457200">
              <a:buFont typeface="+mj-lt"/>
              <a:buAutoNum type="arabicPeriod"/>
            </a:pPr>
            <a:endParaRPr lang="en-US" sz="2500" dirty="0" smtClean="0"/>
          </a:p>
          <a:p>
            <a:pPr marL="457200" indent="-457200">
              <a:buFont typeface="+mj-lt"/>
              <a:buAutoNum type="arabicPeriod"/>
            </a:pPr>
            <a:endParaRPr lang="en-US" sz="2500" dirty="0" smtClean="0"/>
          </a:p>
          <a:p>
            <a:pPr marL="457200" indent="-457200">
              <a:buFont typeface="+mj-lt"/>
              <a:buAutoNum type="arabicPeriod"/>
            </a:pPr>
            <a:endParaRPr lang="en-US" sz="2500" dirty="0" smtClean="0"/>
          </a:p>
          <a:p>
            <a:pPr marL="457200" indent="-457200">
              <a:buFont typeface="+mj-lt"/>
              <a:buAutoNum type="arabicPeriod"/>
            </a:pPr>
            <a:endParaRPr lang="en-US" sz="2500" dirty="0" smtClean="0"/>
          </a:p>
          <a:p>
            <a:pPr marL="457200" indent="-457200">
              <a:buFont typeface="+mj-lt"/>
              <a:buAutoNum type="arabicPeriod"/>
            </a:pPr>
            <a:endParaRPr lang="en-US" sz="2500" dirty="0" smtClean="0"/>
          </a:p>
          <a:p>
            <a:pPr marL="457200" indent="-457200">
              <a:buFont typeface="+mj-lt"/>
              <a:buAutoNum type="arabicPeriod"/>
            </a:pPr>
            <a:endParaRPr lang="en-US" sz="2500" dirty="0"/>
          </a:p>
          <a:p>
            <a:pPr marL="0" indent="0">
              <a:buNone/>
            </a:pPr>
            <a:endParaRPr lang="en-US" sz="2500" dirty="0" smtClean="0"/>
          </a:p>
          <a:p>
            <a:pPr marL="457200" indent="-457200">
              <a:buFont typeface="+mj-lt"/>
              <a:buAutoNum type="arabicPeriod"/>
            </a:pPr>
            <a:endParaRPr lang="en-US" sz="2500" dirty="0"/>
          </a:p>
        </p:txBody>
      </p:sp>
    </p:spTree>
    <p:extLst>
      <p:ext uri="{BB962C8B-B14F-4D97-AF65-F5344CB8AC3E}">
        <p14:creationId xmlns:p14="http://schemas.microsoft.com/office/powerpoint/2010/main" val="276694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 calcmode="lin" valueType="num">
                                      <p:cBhvr additive="base">
                                        <p:cTn id="4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 calcmode="lin" valueType="num">
                                      <p:cBhvr additive="base">
                                        <p:cTn id="49"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4">
                                            <p:txEl>
                                              <p:pRg st="8" end="8"/>
                                            </p:txEl>
                                          </p:spTgt>
                                        </p:tgtEl>
                                        <p:attrNameLst>
                                          <p:attrName>style.visibility</p:attrName>
                                        </p:attrNameLst>
                                      </p:cBhvr>
                                      <p:to>
                                        <p:strVal val="visible"/>
                                      </p:to>
                                    </p:set>
                                    <p:anim calcmode="lin" valueType="num">
                                      <p:cBhvr additive="base">
                                        <p:cTn id="55"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4">
                                            <p:txEl>
                                              <p:pRg st="9" end="9"/>
                                            </p:txEl>
                                          </p:spTgt>
                                        </p:tgtEl>
                                        <p:attrNameLst>
                                          <p:attrName>style.visibility</p:attrName>
                                        </p:attrNameLst>
                                      </p:cBhvr>
                                      <p:to>
                                        <p:strVal val="visible"/>
                                      </p:to>
                                    </p:set>
                                    <p:anim calcmode="lin" valueType="num">
                                      <p:cBhvr additive="base">
                                        <p:cTn id="61"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4">
                                            <p:txEl>
                                              <p:pRg st="10" end="10"/>
                                            </p:txEl>
                                          </p:spTgt>
                                        </p:tgtEl>
                                        <p:attrNameLst>
                                          <p:attrName>style.visibility</p:attrName>
                                        </p:attrNameLst>
                                      </p:cBhvr>
                                      <p:to>
                                        <p:strVal val="visible"/>
                                      </p:to>
                                    </p:set>
                                    <p:anim calcmode="lin" valueType="num">
                                      <p:cBhvr additive="base">
                                        <p:cTn id="67"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4">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4">
                                            <p:txEl>
                                              <p:pRg st="11" end="11"/>
                                            </p:txEl>
                                          </p:spTgt>
                                        </p:tgtEl>
                                        <p:attrNameLst>
                                          <p:attrName>style.visibility</p:attrName>
                                        </p:attrNameLst>
                                      </p:cBhvr>
                                      <p:to>
                                        <p:strVal val="visible"/>
                                      </p:to>
                                    </p:set>
                                    <p:anim calcmode="lin" valueType="num">
                                      <p:cBhvr additive="base">
                                        <p:cTn id="73" dur="50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4">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0" y="857251"/>
            <a:ext cx="2788171" cy="5143499"/>
          </a:xfrm>
        </p:spPr>
        <p:txBody>
          <a:bodyPr>
            <a:normAutofit/>
          </a:bodyPr>
          <a:lstStyle/>
          <a:p>
            <a:pPr marL="385763" indent="-385763">
              <a:buFont typeface="Arial" panose="020B0604020202020204" pitchFamily="34" charset="0"/>
              <a:buAutoNum type="arabicPeriod"/>
            </a:pPr>
            <a:r>
              <a:rPr lang="en-US" sz="1875" dirty="0" smtClean="0">
                <a:solidFill>
                  <a:prstClr val="black"/>
                </a:solidFill>
              </a:rPr>
              <a:t>Aloofness</a:t>
            </a:r>
            <a:endParaRPr lang="en-US" sz="1875" dirty="0">
              <a:solidFill>
                <a:prstClr val="black"/>
              </a:solidFill>
            </a:endParaRPr>
          </a:p>
          <a:p>
            <a:pPr marL="385763" indent="-385763">
              <a:buFont typeface="Arial" panose="020B0604020202020204" pitchFamily="34" charset="0"/>
              <a:buAutoNum type="arabicPeriod"/>
            </a:pPr>
            <a:r>
              <a:rPr lang="en-US" sz="1875" dirty="0">
                <a:solidFill>
                  <a:prstClr val="black"/>
                </a:solidFill>
              </a:rPr>
              <a:t>bawl </a:t>
            </a:r>
          </a:p>
          <a:p>
            <a:pPr marL="385763" indent="-385763">
              <a:buFont typeface="Arial" panose="020B0604020202020204" pitchFamily="34" charset="0"/>
              <a:buAutoNum type="arabicPeriod"/>
            </a:pPr>
            <a:r>
              <a:rPr lang="en-US" sz="1875" dirty="0">
                <a:solidFill>
                  <a:prstClr val="black"/>
                </a:solidFill>
              </a:rPr>
              <a:t>elite</a:t>
            </a:r>
          </a:p>
          <a:p>
            <a:pPr marL="385763" indent="-385763">
              <a:buFont typeface="Arial" panose="020B0604020202020204" pitchFamily="34" charset="0"/>
              <a:buAutoNum type="arabicPeriod"/>
            </a:pPr>
            <a:r>
              <a:rPr lang="en-US" sz="1875" dirty="0">
                <a:solidFill>
                  <a:prstClr val="black"/>
                </a:solidFill>
              </a:rPr>
              <a:t>unfathomable </a:t>
            </a:r>
          </a:p>
          <a:p>
            <a:pPr marL="385763" indent="-385763">
              <a:buFont typeface="Arial" panose="020B0604020202020204" pitchFamily="34" charset="0"/>
              <a:buAutoNum type="arabicPeriod"/>
            </a:pPr>
            <a:r>
              <a:rPr lang="en-US" sz="1875" dirty="0">
                <a:solidFill>
                  <a:prstClr val="black"/>
                </a:solidFill>
              </a:rPr>
              <a:t>ornery</a:t>
            </a:r>
          </a:p>
          <a:p>
            <a:pPr marL="342900" indent="-342900">
              <a:buFont typeface="+mj-lt"/>
              <a:buAutoNum type="arabicPeriod"/>
            </a:pPr>
            <a:r>
              <a:rPr lang="en-US" sz="1875" dirty="0">
                <a:solidFill>
                  <a:prstClr val="black"/>
                </a:solidFill>
              </a:rPr>
              <a:t>Incredulous </a:t>
            </a:r>
          </a:p>
          <a:p>
            <a:pPr marL="342900" indent="-342900">
              <a:buFont typeface="+mj-lt"/>
              <a:buAutoNum type="arabicPeriod"/>
            </a:pPr>
            <a:r>
              <a:rPr lang="en-US" sz="1875" dirty="0">
                <a:solidFill>
                  <a:prstClr val="black"/>
                </a:solidFill>
              </a:rPr>
              <a:t>Nonchalantly</a:t>
            </a:r>
          </a:p>
          <a:p>
            <a:pPr marL="342900" indent="-342900">
              <a:buFont typeface="+mj-lt"/>
              <a:buAutoNum type="arabicPeriod"/>
            </a:pPr>
            <a:r>
              <a:rPr lang="en-US" sz="1875" dirty="0" smtClean="0">
                <a:solidFill>
                  <a:prstClr val="black"/>
                </a:solidFill>
              </a:rPr>
              <a:t>Gallant</a:t>
            </a:r>
            <a:endParaRPr lang="en-US" sz="1875" dirty="0">
              <a:solidFill>
                <a:prstClr val="black"/>
              </a:solidFill>
            </a:endParaRPr>
          </a:p>
          <a:p>
            <a:pPr marL="342900" indent="-342900">
              <a:buFont typeface="+mj-lt"/>
              <a:buAutoNum type="arabicPeriod"/>
            </a:pPr>
            <a:r>
              <a:rPr lang="en-US" sz="1875" dirty="0">
                <a:solidFill>
                  <a:prstClr val="black"/>
                </a:solidFill>
              </a:rPr>
              <a:t>Dumbfounded</a:t>
            </a:r>
          </a:p>
          <a:p>
            <a:pPr marL="342900" indent="-342900">
              <a:buFont typeface="+mj-lt"/>
              <a:buAutoNum type="arabicPeriod"/>
            </a:pPr>
            <a:r>
              <a:rPr lang="en-US" sz="1875" dirty="0">
                <a:solidFill>
                  <a:prstClr val="black"/>
                </a:solidFill>
              </a:rPr>
              <a:t>Cunning</a:t>
            </a:r>
          </a:p>
          <a:p>
            <a:pPr marL="342900" indent="-342900">
              <a:buFont typeface="+mj-lt"/>
              <a:buAutoNum type="arabicPeriod"/>
            </a:pPr>
            <a:r>
              <a:rPr lang="en-US" sz="1875" dirty="0">
                <a:solidFill>
                  <a:prstClr val="black"/>
                </a:solidFill>
              </a:rPr>
              <a:t>Roguishly</a:t>
            </a:r>
          </a:p>
          <a:p>
            <a:pPr marL="342900" indent="-342900">
              <a:buFont typeface="+mj-lt"/>
              <a:buAutoNum type="arabicPeriod"/>
            </a:pPr>
            <a:r>
              <a:rPr lang="en-US" sz="1875" dirty="0">
                <a:solidFill>
                  <a:prstClr val="black"/>
                </a:solidFill>
              </a:rPr>
              <a:t>savvy</a:t>
            </a:r>
            <a:endParaRPr lang="en-US" sz="1875" dirty="0"/>
          </a:p>
        </p:txBody>
      </p:sp>
      <p:sp>
        <p:nvSpPr>
          <p:cNvPr id="4" name="Content Placeholder 3"/>
          <p:cNvSpPr>
            <a:spLocks noGrp="1"/>
          </p:cNvSpPr>
          <p:nvPr>
            <p:ph sz="half" idx="2"/>
          </p:nvPr>
        </p:nvSpPr>
        <p:spPr>
          <a:xfrm>
            <a:off x="2514600" y="152400"/>
            <a:ext cx="6629401" cy="6705600"/>
          </a:xfrm>
        </p:spPr>
        <p:txBody>
          <a:bodyPr>
            <a:normAutofit/>
          </a:bodyPr>
          <a:lstStyle/>
          <a:p>
            <a:pPr marL="0" indent="0">
              <a:buNone/>
            </a:pPr>
            <a:r>
              <a:rPr lang="en-US" sz="2500" smtClean="0"/>
              <a:t>Analogies:</a:t>
            </a:r>
            <a:endParaRPr lang="en-US" sz="2500" dirty="0" smtClean="0"/>
          </a:p>
          <a:p>
            <a:pPr marL="457200" indent="-457200">
              <a:buFont typeface="+mj-lt"/>
              <a:buAutoNum type="arabicPeriod"/>
            </a:pPr>
            <a:endParaRPr lang="en-US" sz="2500" dirty="0"/>
          </a:p>
          <a:p>
            <a:pPr marL="457200" indent="-457200">
              <a:buFont typeface="+mj-lt"/>
              <a:buAutoNum type="arabicPeriod"/>
            </a:pPr>
            <a:r>
              <a:rPr lang="en-US" sz="2500" dirty="0" smtClean="0"/>
              <a:t>Coldness </a:t>
            </a:r>
            <a:r>
              <a:rPr lang="en-US" sz="2500" dirty="0"/>
              <a:t>is to </a:t>
            </a:r>
            <a:r>
              <a:rPr lang="en-US" sz="2500" dirty="0" smtClean="0">
                <a:solidFill>
                  <a:srgbClr val="FF0000"/>
                </a:solidFill>
              </a:rPr>
              <a:t>aloofness</a:t>
            </a:r>
            <a:r>
              <a:rPr lang="en-US" sz="2500" dirty="0" smtClean="0"/>
              <a:t> </a:t>
            </a:r>
            <a:r>
              <a:rPr lang="en-US" sz="2500" dirty="0"/>
              <a:t>as </a:t>
            </a:r>
            <a:r>
              <a:rPr lang="en-US" sz="2500" dirty="0" smtClean="0"/>
              <a:t>shocked </a:t>
            </a:r>
            <a:r>
              <a:rPr lang="en-US" sz="2500" dirty="0"/>
              <a:t>is to </a:t>
            </a:r>
            <a:r>
              <a:rPr lang="en-US" sz="2500" dirty="0" smtClean="0"/>
              <a:t>______.</a:t>
            </a:r>
          </a:p>
          <a:p>
            <a:pPr marL="514350" indent="-514350">
              <a:buFont typeface="+mj-lt"/>
              <a:buAutoNum type="arabicPeriod"/>
            </a:pPr>
            <a:r>
              <a:rPr lang="en-US" sz="2500" dirty="0"/>
              <a:t>Crafty is to </a:t>
            </a:r>
            <a:r>
              <a:rPr lang="en-US" sz="2500" dirty="0">
                <a:solidFill>
                  <a:srgbClr val="FF0000"/>
                </a:solidFill>
              </a:rPr>
              <a:t>cunning</a:t>
            </a:r>
            <a:r>
              <a:rPr lang="en-US" sz="2500" dirty="0"/>
              <a:t> as incomprehensible is to ______________.</a:t>
            </a:r>
          </a:p>
          <a:p>
            <a:pPr marL="457200" indent="-457200">
              <a:buFont typeface="+mj-lt"/>
              <a:buAutoNum type="arabicPeriod"/>
            </a:pPr>
            <a:r>
              <a:rPr lang="en-US" sz="2500" dirty="0" smtClean="0"/>
              <a:t>Stubborn </a:t>
            </a:r>
            <a:r>
              <a:rPr lang="en-US" sz="2500" dirty="0"/>
              <a:t>is to </a:t>
            </a:r>
            <a:r>
              <a:rPr lang="en-US" sz="2500" dirty="0">
                <a:solidFill>
                  <a:srgbClr val="FF0000"/>
                </a:solidFill>
              </a:rPr>
              <a:t>ornery</a:t>
            </a:r>
            <a:r>
              <a:rPr lang="en-US" sz="2500" dirty="0"/>
              <a:t> as </a:t>
            </a:r>
            <a:r>
              <a:rPr lang="en-US" sz="2500" dirty="0" smtClean="0"/>
              <a:t>relaxed </a:t>
            </a:r>
            <a:r>
              <a:rPr lang="en-US" sz="2500" dirty="0"/>
              <a:t>is to ______.</a:t>
            </a:r>
          </a:p>
          <a:p>
            <a:pPr marL="457200" indent="-457200">
              <a:buFont typeface="+mj-lt"/>
              <a:buAutoNum type="arabicPeriod"/>
            </a:pPr>
            <a:r>
              <a:rPr lang="en-US" sz="2500" dirty="0" smtClean="0"/>
              <a:t>Common is to </a:t>
            </a:r>
            <a:r>
              <a:rPr lang="en-US" sz="2500" dirty="0" smtClean="0">
                <a:solidFill>
                  <a:srgbClr val="FF0000"/>
                </a:solidFill>
              </a:rPr>
              <a:t>elite</a:t>
            </a:r>
            <a:r>
              <a:rPr lang="en-US" sz="2500" dirty="0" smtClean="0"/>
              <a:t> as flexible is to______.</a:t>
            </a:r>
            <a:endParaRPr lang="en-US" sz="2500" dirty="0"/>
          </a:p>
          <a:p>
            <a:pPr marL="457200" indent="-457200">
              <a:buFont typeface="+mj-lt"/>
              <a:buAutoNum type="arabicPeriod"/>
            </a:pPr>
            <a:r>
              <a:rPr lang="en-US" sz="2500" dirty="0" smtClean="0"/>
              <a:t>Cowardly is to </a:t>
            </a:r>
            <a:r>
              <a:rPr lang="en-US" sz="2500" dirty="0" smtClean="0">
                <a:solidFill>
                  <a:srgbClr val="FF0000"/>
                </a:solidFill>
              </a:rPr>
              <a:t>gallant</a:t>
            </a:r>
            <a:r>
              <a:rPr lang="en-US" sz="2500" dirty="0" smtClean="0"/>
              <a:t> as unknowing is to ______.</a:t>
            </a:r>
          </a:p>
          <a:p>
            <a:pPr marL="457200" indent="-457200">
              <a:buFont typeface="+mj-lt"/>
              <a:buAutoNum type="arabicPeriod"/>
            </a:pPr>
            <a:r>
              <a:rPr lang="en-US" sz="2500" dirty="0" smtClean="0"/>
              <a:t>Mischievously is to </a:t>
            </a:r>
            <a:r>
              <a:rPr lang="en-US" sz="2500" dirty="0" smtClean="0">
                <a:solidFill>
                  <a:srgbClr val="FF0000"/>
                </a:solidFill>
              </a:rPr>
              <a:t>roguishly </a:t>
            </a:r>
            <a:r>
              <a:rPr lang="en-US" sz="2500" dirty="0" smtClean="0"/>
              <a:t>as distrustful is to ________.</a:t>
            </a:r>
          </a:p>
          <a:p>
            <a:pPr marL="457200" indent="-457200">
              <a:buFont typeface="+mj-lt"/>
              <a:buAutoNum type="arabicPeriod"/>
            </a:pPr>
            <a:endParaRPr lang="en-US" sz="2500" dirty="0" smtClean="0"/>
          </a:p>
          <a:p>
            <a:pPr marL="457200" indent="-457200">
              <a:buFont typeface="+mj-lt"/>
              <a:buAutoNum type="arabicPeriod"/>
            </a:pPr>
            <a:endParaRPr lang="en-US" sz="2500" dirty="0"/>
          </a:p>
          <a:p>
            <a:pPr marL="0" indent="0">
              <a:buNone/>
            </a:pPr>
            <a:endParaRPr lang="en-US" sz="2500" dirty="0" smtClean="0"/>
          </a:p>
          <a:p>
            <a:pPr marL="457200" indent="-457200">
              <a:buFont typeface="+mj-lt"/>
              <a:buAutoNum type="arabicPeriod"/>
            </a:pPr>
            <a:endParaRPr lang="en-US" sz="2500" dirty="0"/>
          </a:p>
        </p:txBody>
      </p:sp>
    </p:spTree>
    <p:extLst>
      <p:ext uri="{BB962C8B-B14F-4D97-AF65-F5344CB8AC3E}">
        <p14:creationId xmlns:p14="http://schemas.microsoft.com/office/powerpoint/2010/main" val="266440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 calcmode="lin" valueType="num">
                                      <p:cBhvr additive="base">
                                        <p:cTn id="3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 calcmode="lin" valueType="num">
                                      <p:cBhvr additive="base">
                                        <p:cTn id="3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txEl>
                                              <p:pRg st="7" end="7"/>
                                            </p:txEl>
                                          </p:spTgt>
                                        </p:tgtEl>
                                        <p:attrNameLst>
                                          <p:attrName>style.visibility</p:attrName>
                                        </p:attrNameLst>
                                      </p:cBhvr>
                                      <p:to>
                                        <p:strVal val="visible"/>
                                      </p:to>
                                    </p:set>
                                    <p:anim calcmode="lin" valueType="num">
                                      <p:cBhvr additive="base">
                                        <p:cTn id="43"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0" y="0"/>
            <a:ext cx="4114799" cy="7086599"/>
          </a:xfrm>
        </p:spPr>
        <p:txBody>
          <a:bodyPr>
            <a:noAutofit/>
          </a:bodyPr>
          <a:lstStyle/>
          <a:p>
            <a:pPr>
              <a:buNone/>
            </a:pPr>
            <a:r>
              <a:rPr lang="en-US" sz="2200" dirty="0"/>
              <a:t>“In the Inner City”</a:t>
            </a:r>
          </a:p>
          <a:p>
            <a:pPr>
              <a:buNone/>
            </a:pPr>
            <a:r>
              <a:rPr lang="en-US" sz="2200" dirty="0"/>
              <a:t>By Lucille Clifton</a:t>
            </a:r>
          </a:p>
          <a:p>
            <a:pPr>
              <a:buNone/>
            </a:pPr>
            <a:r>
              <a:rPr lang="en-US" sz="2200" dirty="0"/>
              <a:t> </a:t>
            </a:r>
          </a:p>
          <a:p>
            <a:pPr>
              <a:buNone/>
            </a:pPr>
            <a:r>
              <a:rPr lang="en-US" sz="2200" dirty="0"/>
              <a:t>in the inner city</a:t>
            </a:r>
          </a:p>
          <a:p>
            <a:pPr>
              <a:buNone/>
            </a:pPr>
            <a:r>
              <a:rPr lang="en-US" sz="2200" dirty="0" smtClean="0"/>
              <a:t>Or  </a:t>
            </a:r>
            <a:r>
              <a:rPr lang="en-US" sz="2200" dirty="0"/>
              <a:t>like we call it</a:t>
            </a:r>
          </a:p>
          <a:p>
            <a:pPr>
              <a:buNone/>
            </a:pPr>
            <a:r>
              <a:rPr lang="en-US" sz="2200" dirty="0"/>
              <a:t>home</a:t>
            </a:r>
          </a:p>
          <a:p>
            <a:pPr>
              <a:buNone/>
            </a:pPr>
            <a:r>
              <a:rPr lang="en-US" sz="2200" dirty="0"/>
              <a:t>we think a lot about uptown</a:t>
            </a:r>
          </a:p>
          <a:p>
            <a:pPr>
              <a:buNone/>
            </a:pPr>
            <a:r>
              <a:rPr lang="en-US" sz="2200" dirty="0"/>
              <a:t>and the silent nights</a:t>
            </a:r>
          </a:p>
          <a:p>
            <a:pPr>
              <a:buNone/>
            </a:pPr>
            <a:r>
              <a:rPr lang="en-US" sz="2200" dirty="0"/>
              <a:t>and the houses straight as</a:t>
            </a:r>
          </a:p>
          <a:p>
            <a:pPr>
              <a:buNone/>
            </a:pPr>
            <a:r>
              <a:rPr lang="en-US" sz="2200" dirty="0"/>
              <a:t>dead men</a:t>
            </a:r>
          </a:p>
          <a:p>
            <a:pPr>
              <a:buNone/>
            </a:pPr>
            <a:r>
              <a:rPr lang="en-US" sz="2200" dirty="0"/>
              <a:t>and the pastel lights</a:t>
            </a:r>
          </a:p>
          <a:p>
            <a:pPr>
              <a:buNone/>
            </a:pPr>
            <a:r>
              <a:rPr lang="en-US" sz="2200" dirty="0"/>
              <a:t>and we hang on to our no place</a:t>
            </a:r>
          </a:p>
          <a:p>
            <a:pPr>
              <a:buNone/>
            </a:pPr>
            <a:r>
              <a:rPr lang="en-US" sz="2200" dirty="0"/>
              <a:t>happy to be alive</a:t>
            </a:r>
          </a:p>
          <a:p>
            <a:pPr>
              <a:buNone/>
            </a:pPr>
            <a:r>
              <a:rPr lang="en-US" sz="2200" dirty="0"/>
              <a:t>and in the inner city</a:t>
            </a:r>
          </a:p>
          <a:p>
            <a:pPr>
              <a:buNone/>
            </a:pPr>
            <a:r>
              <a:rPr lang="en-US" sz="2200" dirty="0"/>
              <a:t>or </a:t>
            </a:r>
          </a:p>
          <a:p>
            <a:pPr>
              <a:buNone/>
            </a:pPr>
            <a:r>
              <a:rPr lang="en-US" sz="2200" dirty="0"/>
              <a:t>like we call it</a:t>
            </a:r>
          </a:p>
          <a:p>
            <a:pPr>
              <a:buNone/>
            </a:pPr>
            <a:r>
              <a:rPr lang="en-US" sz="2200" dirty="0"/>
              <a:t>home</a:t>
            </a:r>
          </a:p>
          <a:p>
            <a:pPr>
              <a:buNone/>
            </a:pPr>
            <a:endParaRPr lang="en-US" sz="2200" dirty="0"/>
          </a:p>
        </p:txBody>
      </p:sp>
      <p:sp>
        <p:nvSpPr>
          <p:cNvPr id="5" name="Content Placeholder 4"/>
          <p:cNvSpPr>
            <a:spLocks noGrp="1"/>
          </p:cNvSpPr>
          <p:nvPr>
            <p:ph sz="half" idx="2"/>
          </p:nvPr>
        </p:nvSpPr>
        <p:spPr>
          <a:xfrm>
            <a:off x="4343400" y="304800"/>
            <a:ext cx="4800600" cy="5147073"/>
          </a:xfrm>
        </p:spPr>
        <p:txBody>
          <a:bodyPr>
            <a:normAutofit fontScale="70000" lnSpcReduction="20000"/>
          </a:bodyPr>
          <a:lstStyle/>
          <a:p>
            <a:pPr marL="0" indent="0">
              <a:buNone/>
            </a:pPr>
            <a:r>
              <a:rPr lang="en-US" sz="3000" b="1" dirty="0"/>
              <a:t>Whole Class:</a:t>
            </a:r>
          </a:p>
          <a:p>
            <a:pPr marL="385763" indent="-385763">
              <a:buAutoNum type="arabicPeriod"/>
            </a:pPr>
            <a:endParaRPr lang="en-US" sz="3000" b="1" dirty="0"/>
          </a:p>
          <a:p>
            <a:pPr marL="385763" indent="-385763">
              <a:buAutoNum type="arabicPeriod"/>
            </a:pPr>
            <a:r>
              <a:rPr lang="en-US" sz="3000" b="1" dirty="0"/>
              <a:t>How does the speaker of “In the Inner City” feel about the inner city?  </a:t>
            </a:r>
          </a:p>
          <a:p>
            <a:pPr marL="385763" indent="-385763">
              <a:buAutoNum type="arabicPeriod"/>
            </a:pPr>
            <a:r>
              <a:rPr lang="en-US" sz="3000" b="1" dirty="0"/>
              <a:t>How does  the speaker  feel about uptown?  </a:t>
            </a:r>
          </a:p>
          <a:p>
            <a:pPr marL="385763" indent="-385763">
              <a:buAutoNum type="arabicPeriod"/>
            </a:pPr>
            <a:r>
              <a:rPr lang="en-US" sz="3000" b="1" dirty="0"/>
              <a:t>What is the tone? </a:t>
            </a:r>
          </a:p>
          <a:p>
            <a:pPr marL="385763" indent="-385763">
              <a:buAutoNum type="arabicPeriod"/>
            </a:pPr>
            <a:endParaRPr lang="en-US" sz="3000" b="1" dirty="0"/>
          </a:p>
          <a:p>
            <a:pPr marL="0" indent="0">
              <a:buNone/>
            </a:pPr>
            <a:r>
              <a:rPr lang="en-US" sz="3000" b="1" dirty="0"/>
              <a:t>Independent:</a:t>
            </a:r>
          </a:p>
          <a:p>
            <a:pPr marL="0" indent="0">
              <a:buNone/>
            </a:pPr>
            <a:endParaRPr lang="en-US" sz="3000" b="1" dirty="0"/>
          </a:p>
          <a:p>
            <a:pPr marL="0" indent="0">
              <a:buNone/>
            </a:pPr>
            <a:r>
              <a:rPr lang="en-US" sz="3000" b="1" dirty="0"/>
              <a:t>Make a text to text connection.  Analyze the writer’s attitude toward the poor and the rich in poem, “In the Inner City,” and the novel, </a:t>
            </a:r>
            <a:r>
              <a:rPr lang="en-US" sz="3000" b="1" u="sng" dirty="0"/>
              <a:t>The Outsiders</a:t>
            </a:r>
            <a:r>
              <a:rPr lang="en-US" sz="3000" b="1" dirty="0"/>
              <a:t>.  Use one example from the poem and one example from chapter 3 of the novel.  Be sure to provide analysis.</a:t>
            </a:r>
            <a:r>
              <a:rPr lang="en-US" b="1" dirty="0"/>
              <a:t/>
            </a:r>
            <a:br>
              <a:rPr lang="en-US" b="1" dirty="0"/>
            </a:br>
            <a:r>
              <a:rPr lang="en-US" dirty="0"/>
              <a:t> </a:t>
            </a:r>
            <a:endParaRPr lang="en-US" b="1" dirty="0"/>
          </a:p>
          <a:p>
            <a:pPr marL="0" indent="0">
              <a:buNone/>
            </a:pPr>
            <a:endParaRPr lang="en-US" dirty="0"/>
          </a:p>
        </p:txBody>
      </p:sp>
    </p:spTree>
    <p:extLst>
      <p:ext uri="{BB962C8B-B14F-4D97-AF65-F5344CB8AC3E}">
        <p14:creationId xmlns:p14="http://schemas.microsoft.com/office/powerpoint/2010/main" val="14635522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152400" y="116632"/>
            <a:ext cx="8839200" cy="6635898"/>
            <a:chOff x="152400" y="116632"/>
            <a:chExt cx="8839200" cy="6635898"/>
          </a:xfrm>
        </p:grpSpPr>
        <p:sp>
          <p:nvSpPr>
            <p:cNvPr id="17" name="Rectangle 16"/>
            <p:cNvSpPr/>
            <p:nvPr/>
          </p:nvSpPr>
          <p:spPr>
            <a:xfrm>
              <a:off x="152400" y="116632"/>
              <a:ext cx="8839200" cy="6553200"/>
            </a:xfrm>
            <a:prstGeom prst="rect">
              <a:avLst/>
            </a:prstGeom>
            <a:noFill/>
            <a:ln w="444500">
              <a:solidFill>
                <a:srgbClr val="7490BC"/>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18" name="Rectangle 17"/>
            <p:cNvSpPr/>
            <p:nvPr/>
          </p:nvSpPr>
          <p:spPr>
            <a:xfrm>
              <a:off x="381000" y="381000"/>
              <a:ext cx="8382000" cy="6059744"/>
            </a:xfrm>
            <a:prstGeom prst="rect">
              <a:avLst/>
            </a:prstGeom>
            <a:noFill/>
            <a:ln w="1016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19" name="TextBox 18"/>
            <p:cNvSpPr txBox="1"/>
            <p:nvPr/>
          </p:nvSpPr>
          <p:spPr>
            <a:xfrm>
              <a:off x="7759080" y="6490920"/>
              <a:ext cx="1080120" cy="261610"/>
            </a:xfrm>
            <a:prstGeom prst="rect">
              <a:avLst/>
            </a:prstGeom>
            <a:noFill/>
            <a:ln>
              <a:solidFill>
                <a:srgbClr val="7490BC"/>
              </a:solidFill>
            </a:ln>
          </p:spPr>
          <p:txBody>
            <a:bodyPr wrap="square" rtlCol="0">
              <a:spAutoFit/>
            </a:bodyPr>
            <a:lstStyle/>
            <a:p>
              <a:r>
                <a:rPr lang="en-US" sz="1100" dirty="0"/>
                <a:t>© Presto </a:t>
              </a:r>
              <a:r>
                <a:rPr lang="en-US" sz="1100" dirty="0" smtClean="0"/>
                <a:t>Plans</a:t>
              </a:r>
              <a:endParaRPr lang="en-US" sz="1100" b="1" dirty="0"/>
            </a:p>
          </p:txBody>
        </p:sp>
      </p:grpSp>
      <p:sp>
        <p:nvSpPr>
          <p:cNvPr id="10" name="TextBox 9"/>
          <p:cNvSpPr txBox="1"/>
          <p:nvPr/>
        </p:nvSpPr>
        <p:spPr>
          <a:xfrm>
            <a:off x="457200" y="1242774"/>
            <a:ext cx="8229600" cy="1046440"/>
          </a:xfrm>
          <a:prstGeom prst="rect">
            <a:avLst/>
          </a:prstGeom>
          <a:noFill/>
        </p:spPr>
        <p:txBody>
          <a:bodyPr wrap="square" rtlCol="0">
            <a:spAutoFit/>
          </a:bodyPr>
          <a:lstStyle/>
          <a:p>
            <a:r>
              <a:rPr lang="en-US" sz="3100" b="1" dirty="0" smtClean="0">
                <a:latin typeface="Times New Roman"/>
                <a:cs typeface="Times New Roman"/>
              </a:rPr>
              <a:t>Susan married David and they had one son who they named Nicholas David. </a:t>
            </a:r>
          </a:p>
        </p:txBody>
      </p:sp>
      <p:sp>
        <p:nvSpPr>
          <p:cNvPr id="15" name="TextBox 14"/>
          <p:cNvSpPr txBox="1"/>
          <p:nvPr/>
        </p:nvSpPr>
        <p:spPr>
          <a:xfrm>
            <a:off x="245367" y="260648"/>
            <a:ext cx="8763000" cy="1092607"/>
          </a:xfrm>
          <a:prstGeom prst="rect">
            <a:avLst/>
          </a:prstGeom>
          <a:noFill/>
        </p:spPr>
        <p:txBody>
          <a:bodyPr wrap="square" rtlCol="0">
            <a:spAutoFit/>
          </a:bodyPr>
          <a:lstStyle/>
          <a:p>
            <a:pPr algn="ctr"/>
            <a:r>
              <a:rPr lang="en-US" sz="6500" b="1" dirty="0" smtClean="0">
                <a:solidFill>
                  <a:srgbClr val="AE1861"/>
                </a:solidFill>
                <a:latin typeface="Times New Roman"/>
                <a:cs typeface="Times New Roman"/>
              </a:rPr>
              <a:t>S.E. HINTON</a:t>
            </a:r>
            <a:endParaRPr lang="en-US" sz="6500" b="1" dirty="0">
              <a:solidFill>
                <a:srgbClr val="AE1861"/>
              </a:solidFill>
              <a:latin typeface="Times New Roman"/>
              <a:cs typeface="Times New Roman"/>
            </a:endParaRPr>
          </a:p>
        </p:txBody>
      </p:sp>
      <p:pic>
        <p:nvPicPr>
          <p:cNvPr id="12" name="Picture 11" descr="2.jpg"/>
          <p:cNvPicPr>
            <a:picLocks noChangeAspect="1"/>
          </p:cNvPicPr>
          <p:nvPr/>
        </p:nvPicPr>
        <p:blipFill>
          <a:blip r:embed="rId2"/>
          <a:stretch>
            <a:fillRect/>
          </a:stretch>
        </p:blipFill>
        <p:spPr>
          <a:xfrm>
            <a:off x="4499992" y="2289214"/>
            <a:ext cx="4536504" cy="4308138"/>
          </a:xfrm>
          <a:prstGeom prst="rect">
            <a:avLst/>
          </a:prstGeom>
        </p:spPr>
      </p:pic>
      <p:sp>
        <p:nvSpPr>
          <p:cNvPr id="16" name="TextBox 15"/>
          <p:cNvSpPr txBox="1"/>
          <p:nvPr/>
        </p:nvSpPr>
        <p:spPr>
          <a:xfrm>
            <a:off x="247032" y="2446143"/>
            <a:ext cx="4685008" cy="3647153"/>
          </a:xfrm>
          <a:prstGeom prst="rect">
            <a:avLst/>
          </a:prstGeom>
          <a:noFill/>
        </p:spPr>
        <p:txBody>
          <a:bodyPr wrap="square" rtlCol="0">
            <a:spAutoFit/>
          </a:bodyPr>
          <a:lstStyle/>
          <a:p>
            <a:pPr algn="ctr"/>
            <a:r>
              <a:rPr lang="en-US" sz="3300" b="1" dirty="0">
                <a:latin typeface="Times New Roman"/>
                <a:cs typeface="Times New Roman"/>
              </a:rPr>
              <a:t>She wrote a few more books (</a:t>
            </a:r>
            <a:r>
              <a:rPr lang="en-US" sz="3300" b="1" i="1" dirty="0">
                <a:latin typeface="Times New Roman"/>
                <a:cs typeface="Times New Roman"/>
              </a:rPr>
              <a:t>Tex, Rumble </a:t>
            </a:r>
            <a:endParaRPr lang="en-US" sz="3300" b="1" i="1" dirty="0" smtClean="0">
              <a:latin typeface="Times New Roman"/>
              <a:cs typeface="Times New Roman"/>
            </a:endParaRPr>
          </a:p>
          <a:p>
            <a:pPr algn="ctr"/>
            <a:r>
              <a:rPr lang="en-US" sz="3300" b="1" i="1" dirty="0" smtClean="0">
                <a:latin typeface="Times New Roman"/>
                <a:cs typeface="Times New Roman"/>
              </a:rPr>
              <a:t>Fish</a:t>
            </a:r>
            <a:r>
              <a:rPr lang="en-US" sz="3300" b="1" i="1" dirty="0">
                <a:latin typeface="Times New Roman"/>
                <a:cs typeface="Times New Roman"/>
              </a:rPr>
              <a:t>, Taming </a:t>
            </a:r>
            <a:r>
              <a:rPr lang="en-US" sz="3300" b="1" i="1" dirty="0" smtClean="0">
                <a:latin typeface="Times New Roman"/>
                <a:cs typeface="Times New Roman"/>
              </a:rPr>
              <a:t>The</a:t>
            </a:r>
          </a:p>
          <a:p>
            <a:pPr algn="ctr"/>
            <a:r>
              <a:rPr lang="en-US" sz="3300" b="1" i="1" dirty="0" smtClean="0">
                <a:latin typeface="Times New Roman"/>
                <a:cs typeface="Times New Roman"/>
              </a:rPr>
              <a:t> </a:t>
            </a:r>
            <a:r>
              <a:rPr lang="en-US" sz="3300" b="1" i="1" dirty="0">
                <a:latin typeface="Times New Roman"/>
                <a:cs typeface="Times New Roman"/>
              </a:rPr>
              <a:t>Star Runner</a:t>
            </a:r>
            <a:r>
              <a:rPr lang="en-US" sz="3300" b="1" dirty="0">
                <a:latin typeface="Times New Roman"/>
                <a:cs typeface="Times New Roman"/>
              </a:rPr>
              <a:t>).  In </a:t>
            </a:r>
            <a:endParaRPr lang="en-US" sz="3300" b="1" dirty="0" smtClean="0">
              <a:latin typeface="Times New Roman"/>
              <a:cs typeface="Times New Roman"/>
            </a:endParaRPr>
          </a:p>
          <a:p>
            <a:pPr algn="ctr"/>
            <a:r>
              <a:rPr lang="en-US" sz="3300" b="1" dirty="0" smtClean="0">
                <a:latin typeface="Times New Roman"/>
                <a:cs typeface="Times New Roman"/>
              </a:rPr>
              <a:t>the </a:t>
            </a:r>
            <a:r>
              <a:rPr lang="en-US" sz="3300" b="1" dirty="0">
                <a:latin typeface="Times New Roman"/>
                <a:cs typeface="Times New Roman"/>
              </a:rPr>
              <a:t>1990’s, she </a:t>
            </a:r>
            <a:r>
              <a:rPr lang="en-US" sz="3300" b="1" dirty="0" smtClean="0">
                <a:latin typeface="Times New Roman"/>
                <a:cs typeface="Times New Roman"/>
              </a:rPr>
              <a:t>focused </a:t>
            </a:r>
            <a:r>
              <a:rPr lang="en-US" sz="3300" b="1" dirty="0">
                <a:latin typeface="Times New Roman"/>
                <a:cs typeface="Times New Roman"/>
              </a:rPr>
              <a:t>mainly on children’s picture books. </a:t>
            </a:r>
          </a:p>
        </p:txBody>
      </p:sp>
    </p:spTree>
    <p:extLst>
      <p:ext uri="{BB962C8B-B14F-4D97-AF65-F5344CB8AC3E}">
        <p14:creationId xmlns:p14="http://schemas.microsoft.com/office/powerpoint/2010/main" val="18203399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16222</TotalTime>
  <Words>5162</Words>
  <Application>Microsoft Office PowerPoint</Application>
  <PresentationFormat>On-screen Show (4:3)</PresentationFormat>
  <Paragraphs>1095</Paragraphs>
  <Slides>87</Slides>
  <Notes>2</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87</vt:i4>
      </vt:variant>
    </vt:vector>
  </HeadingPairs>
  <TitlesOfParts>
    <vt:vector size="101" baseType="lpstr">
      <vt:lpstr>Aharoni</vt:lpstr>
      <vt:lpstr>Arial</vt:lpstr>
      <vt:lpstr>Calibri</vt:lpstr>
      <vt:lpstr>Calibri Light</vt:lpstr>
      <vt:lpstr>Century Schoolbook</vt:lpstr>
      <vt:lpstr>Tahoma</vt:lpstr>
      <vt:lpstr>Times New Roman</vt:lpstr>
      <vt:lpstr>Trebuchet MS</vt:lpstr>
      <vt:lpstr>Wingdings</vt:lpstr>
      <vt:lpstr>Office Theme</vt:lpstr>
      <vt:lpstr>2_Office Theme</vt:lpstr>
      <vt:lpstr>5_Office Theme</vt:lpstr>
      <vt:lpstr>1_Office Theme</vt:lpstr>
      <vt:lpstr>3_Office Theme</vt:lpstr>
      <vt:lpstr>The Outsiders by S.E. Hinton https://www.youtube.com/watch?v=wJnfleLeOZg </vt:lpstr>
      <vt:lpstr>Day 1</vt:lpstr>
      <vt:lpstr>PowerPoint Presentation</vt:lpstr>
      <vt:lpstr>Round Robin Pre-Reading Reflection Questions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Literary Elements: Overview</vt:lpstr>
      <vt:lpstr>Academic Words to Know</vt:lpstr>
      <vt:lpstr>Chapter Vocabulary </vt:lpstr>
      <vt:lpstr>Chapter Vocabulary </vt:lpstr>
      <vt:lpstr>Chapter Vocabulary: set up 3 pages with this heading</vt:lpstr>
      <vt:lpstr>PowerPoint Presentation</vt:lpstr>
      <vt:lpstr>PowerPoint Presentation</vt:lpstr>
      <vt:lpstr>VOICE : SHORT RESPONSE Remember - tone, point of view, and diction create a voice.   </vt:lpstr>
      <vt:lpstr>PowerPoint Presentation</vt:lpstr>
      <vt:lpstr>“The Outsiders” Chapter 1  </vt:lpstr>
      <vt:lpstr>PowerPoint Presentation</vt:lpstr>
      <vt:lpstr>Character Chart: </vt:lpstr>
      <vt:lpstr>Character Chart: </vt:lpstr>
      <vt:lpstr>Character Chart: </vt:lpstr>
      <vt:lpstr>Character Chart: </vt:lpstr>
      <vt:lpstr>Character Chart: </vt:lpstr>
      <vt:lpstr>Character Chart: </vt:lpstr>
      <vt:lpstr>Character Chart: </vt:lpstr>
      <vt:lpstr>Comprehension Question</vt:lpstr>
      <vt:lpstr>Comprehension Question</vt:lpstr>
      <vt:lpstr>“The Outsiders” Chapter 1 Summary SWBAT review ch 1 by writing a summary of the chapter.</vt:lpstr>
      <vt:lpstr>PowerPoint Presentation</vt:lpstr>
      <vt:lpstr>PowerPoint Presentation</vt:lpstr>
      <vt:lpstr>PowerPoint Presentation</vt:lpstr>
      <vt:lpstr>PowerPoint Presentation</vt:lpstr>
      <vt:lpstr>PowerPoint Presentation</vt:lpstr>
      <vt:lpstr>PowerPoint Presentation</vt:lpstr>
      <vt:lpstr>Theme: which theme does the quote below support?</vt:lpstr>
      <vt:lpstr>Theme: which theme does the quote below support?</vt:lpstr>
      <vt:lpstr>Theme: which theme does the quote below support?</vt:lpstr>
      <vt:lpstr>Plot</vt:lpstr>
      <vt:lpstr>Think Pair Share</vt:lpstr>
      <vt:lpstr>Day 4</vt:lpstr>
      <vt:lpstr>Chapter 2</vt:lpstr>
      <vt:lpstr>PowerPoint Presentation</vt:lpstr>
      <vt:lpstr>PowerPoint Presentation</vt:lpstr>
      <vt:lpstr>Chapter 2: Partner Discussion</vt:lpstr>
      <vt:lpstr>Chapter 2: Partner Discussion</vt:lpstr>
      <vt:lpstr>Character Chart: </vt:lpstr>
      <vt:lpstr>Character Chart: </vt:lpstr>
      <vt:lpstr>Summary </vt:lpstr>
      <vt:lpstr>Theme: which theme does the quote below support?</vt:lpstr>
      <vt:lpstr>Theme: which theme does the quote below support?</vt:lpstr>
      <vt:lpstr>Plot</vt:lpstr>
      <vt:lpstr>Exit Slip </vt:lpstr>
      <vt:lpstr>Evidence</vt:lpstr>
      <vt:lpstr>PowerPoint Presentation</vt:lpstr>
      <vt:lpstr>Partner Vocabulary Work</vt:lpstr>
      <vt:lpstr>PowerPoint Presentation</vt:lpstr>
      <vt:lpstr>Chapters 1-2 Check</vt:lpstr>
      <vt:lpstr>PowerPoint Presentation</vt:lpstr>
      <vt:lpstr>Chapter 3 </vt:lpstr>
      <vt:lpstr>PowerPoint Presentation</vt:lpstr>
      <vt:lpstr>PowerPoint Presentation</vt:lpstr>
      <vt:lpstr>Conflicts: Internal/External</vt:lpstr>
      <vt:lpstr>Conflicts: Internal/External</vt:lpstr>
      <vt:lpstr>Summary </vt:lpstr>
      <vt:lpstr>Character Chart: </vt:lpstr>
      <vt:lpstr>Character Chart: </vt:lpstr>
      <vt:lpstr>Character Chart: </vt:lpstr>
      <vt:lpstr>Character Chart: </vt:lpstr>
      <vt:lpstr>PowerPoint Presentation</vt:lpstr>
      <vt:lpstr>PowerPoint Presentation</vt:lpstr>
      <vt:lpstr>PowerPoint Presentation</vt:lpstr>
      <vt:lpstr>PowerPoint Presentation</vt:lpstr>
      <vt:lpstr>PowerPoint Presentation</vt:lpstr>
      <vt:lpstr>PowerPoint Presentation</vt:lpstr>
      <vt:lpstr>Round Robin Partner Questions: discuss with partner and record answers</vt:lpstr>
      <vt:lpstr>PowerPoint Presentation</vt:lpstr>
      <vt:lpstr>Plot</vt:lpstr>
      <vt:lpstr>PowerPoint Presentation</vt:lpstr>
      <vt:lpstr>PowerPoint Presentation</vt:lpstr>
      <vt:lpstr>PowerPoint Presentation</vt:lpstr>
    </vt:vector>
  </TitlesOfParts>
  <Company>Penn Delco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Mauri Fava</dc:creator>
  <cp:lastModifiedBy>Mauri Fava</cp:lastModifiedBy>
  <cp:revision>901</cp:revision>
  <cp:lastPrinted>2018-11-02T18:09:00Z</cp:lastPrinted>
  <dcterms:created xsi:type="dcterms:W3CDTF">2017-04-26T14:17:02Z</dcterms:created>
  <dcterms:modified xsi:type="dcterms:W3CDTF">2019-02-22T22:01:45Z</dcterms:modified>
</cp:coreProperties>
</file>