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/11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1595" y="863600"/>
            <a:ext cx="51092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1780" y="1862708"/>
            <a:ext cx="7228839" cy="2217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3254" y="9737823"/>
            <a:ext cx="4845050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51289" y="9737823"/>
            <a:ext cx="297815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‹#›</a:t>
            </a:fld>
            <a:r>
              <a:rPr spc="-10" dirty="0"/>
              <a:t>/11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1</a:t>
            </a:fld>
            <a:r>
              <a:rPr spc="-10" dirty="0"/>
              <a:t>/11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100"/>
              </a:spcBef>
              <a:tabLst>
                <a:tab pos="1012825" algn="l"/>
                <a:tab pos="2584450" algn="l"/>
              </a:tabLst>
            </a:pPr>
            <a:r>
              <a:rPr spc="-25" dirty="0"/>
              <a:t>Six</a:t>
            </a:r>
            <a:r>
              <a:rPr dirty="0"/>
              <a:t>	</a:t>
            </a:r>
            <a:r>
              <a:rPr spc="-10" dirty="0"/>
              <a:t>Types</a:t>
            </a:r>
            <a:r>
              <a:rPr dirty="0"/>
              <a:t>	of</a:t>
            </a:r>
            <a:r>
              <a:rPr spc="-15" dirty="0"/>
              <a:t> </a:t>
            </a:r>
            <a:r>
              <a:rPr spc="-10" dirty="0">
                <a:solidFill>
                  <a:srgbClr val="FF0000"/>
                </a:solidFill>
              </a:rPr>
              <a:t>Conflict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428749" y="1905000"/>
            <a:ext cx="2633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525252"/>
                </a:solidFill>
                <a:latin typeface="Arial"/>
                <a:cs typeface="Arial"/>
              </a:rPr>
              <a:t>Plot </a:t>
            </a:r>
            <a:r>
              <a:rPr sz="2400" b="1" spc="-10" dirty="0">
                <a:latin typeface="Arial"/>
                <a:cs typeface="Arial"/>
              </a:rPr>
              <a:t>Thickens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1549" y="5431408"/>
            <a:ext cx="6490970" cy="36302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dirty="0">
                <a:latin typeface="Arial"/>
                <a:cs typeface="Arial"/>
              </a:rPr>
              <a:t>What's</a:t>
            </a:r>
            <a:r>
              <a:rPr sz="2900" b="1" spc="60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a</a:t>
            </a:r>
            <a:r>
              <a:rPr sz="2900" b="1" spc="60" dirty="0"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Conflict</a:t>
            </a:r>
            <a:r>
              <a:rPr sz="2900" b="1" spc="-10" dirty="0">
                <a:latin typeface="Arial"/>
                <a:cs typeface="Arial"/>
              </a:rPr>
              <a:t>?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Arial"/>
              <a:cs typeface="Arial"/>
            </a:endParaRPr>
          </a:p>
          <a:p>
            <a:pPr marL="12700" marR="5080">
              <a:lnSpc>
                <a:spcPts val="2250"/>
              </a:lnSpc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conflict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 a problem that the main character or </a:t>
            </a:r>
            <a:r>
              <a:rPr sz="2000" spc="-10" dirty="0">
                <a:latin typeface="Arial"/>
                <a:cs typeface="Arial"/>
              </a:rPr>
              <a:t>charact face.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350"/>
              </a:lnSpc>
              <a:spcBef>
                <a:spcPts val="650"/>
              </a:spcBef>
            </a:pPr>
            <a:r>
              <a:rPr sz="2000" b="1" spc="-10" dirty="0">
                <a:latin typeface="Arial"/>
                <a:cs typeface="Arial"/>
              </a:rPr>
              <a:t>Examples</a:t>
            </a:r>
            <a:endParaRPr sz="2000">
              <a:latin typeface="Arial"/>
              <a:cs typeface="Arial"/>
            </a:endParaRPr>
          </a:p>
          <a:p>
            <a:pPr marL="12700" marR="46990">
              <a:lnSpc>
                <a:spcPts val="2300"/>
              </a:lnSpc>
              <a:spcBef>
                <a:spcPts val="110"/>
              </a:spcBef>
            </a:pPr>
            <a:r>
              <a:rPr sz="2000" i="1" dirty="0">
                <a:latin typeface="Arial"/>
                <a:cs typeface="Arial"/>
              </a:rPr>
              <a:t>An arctic adventurer struggles to survive hunger and </a:t>
            </a:r>
            <a:r>
              <a:rPr sz="2000" i="1" spc="-20" dirty="0">
                <a:latin typeface="Arial"/>
                <a:cs typeface="Arial"/>
              </a:rPr>
              <a:t>cold </a:t>
            </a:r>
            <a:r>
              <a:rPr sz="2000" i="1" dirty="0">
                <a:latin typeface="Arial"/>
                <a:cs typeface="Arial"/>
              </a:rPr>
              <a:t>A brother and sister fight over control of the </a:t>
            </a:r>
            <a:r>
              <a:rPr sz="2000" i="1" spc="-10" dirty="0">
                <a:latin typeface="Arial"/>
                <a:cs typeface="Arial"/>
              </a:rPr>
              <a:t>television.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50">
              <a:latin typeface="Arial"/>
              <a:cs typeface="Arial"/>
            </a:endParaRPr>
          </a:p>
          <a:p>
            <a:pPr marL="12700" marR="1516380" algn="just">
              <a:lnSpc>
                <a:spcPts val="2300"/>
              </a:lnSpc>
            </a:pPr>
            <a:r>
              <a:rPr sz="2000" b="1" dirty="0">
                <a:latin typeface="Arial"/>
                <a:cs typeface="Arial"/>
              </a:rPr>
              <a:t>Every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story worth reading has a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Arial"/>
                <a:cs typeface="Arial"/>
              </a:rPr>
              <a:t>conflict</a:t>
            </a:r>
            <a:r>
              <a:rPr sz="2000" b="1" spc="-10" dirty="0">
                <a:latin typeface="Arial"/>
                <a:cs typeface="Arial"/>
              </a:rPr>
              <a:t>. </a:t>
            </a:r>
            <a:r>
              <a:rPr sz="2000" b="1" dirty="0">
                <a:latin typeface="Arial"/>
                <a:cs typeface="Arial"/>
              </a:rPr>
              <a:t>If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there is no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conflict</a:t>
            </a:r>
            <a:r>
              <a:rPr sz="2000" b="1" dirty="0">
                <a:latin typeface="Arial"/>
                <a:cs typeface="Arial"/>
              </a:rPr>
              <a:t>, there is no </a:t>
            </a:r>
            <a:r>
              <a:rPr sz="2000" b="1" spc="-10" dirty="0">
                <a:latin typeface="Arial"/>
                <a:cs typeface="Arial"/>
              </a:rPr>
              <a:t>tension. </a:t>
            </a:r>
            <a:r>
              <a:rPr sz="2000" b="1" dirty="0">
                <a:latin typeface="Arial"/>
                <a:cs typeface="Arial"/>
              </a:rPr>
              <a:t>Some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stories has multiple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Arial"/>
                <a:cs typeface="Arial"/>
              </a:rPr>
              <a:t>conflicts</a:t>
            </a:r>
            <a:r>
              <a:rPr sz="2000" b="1" spc="-10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10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1549" y="1303913"/>
            <a:ext cx="6470650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44500" algn="ctr">
              <a:lnSpc>
                <a:spcPct val="100000"/>
              </a:lnSpc>
              <a:spcBef>
                <a:spcPts val="130"/>
              </a:spcBef>
            </a:pPr>
            <a:r>
              <a:rPr sz="2900" b="1" spc="15" dirty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students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struggles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against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urge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procrastinate </a:t>
            </a:r>
            <a:r>
              <a:rPr sz="2100" i="1" dirty="0">
                <a:latin typeface="Arial"/>
                <a:cs typeface="Arial"/>
              </a:rPr>
              <a:t>and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play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video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games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rather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than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do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homework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549" y="6002913"/>
            <a:ext cx="4707255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Antagonist: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Laziness</a:t>
            </a:r>
            <a:r>
              <a:rPr sz="2100" spc="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/</a:t>
            </a:r>
            <a:r>
              <a:rPr sz="2100" spc="75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Procrastination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Conflict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Type: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Person</a:t>
            </a:r>
            <a:r>
              <a:rPr sz="2100" spc="2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vs.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20" dirty="0">
                <a:latin typeface="Arial"/>
                <a:cs typeface="Arial"/>
              </a:rPr>
              <a:t>Self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11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2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71549" y="795909"/>
            <a:ext cx="4779645" cy="4724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dirty="0"/>
              <a:t>Overview</a:t>
            </a:r>
            <a:r>
              <a:rPr sz="2900" spc="90" dirty="0"/>
              <a:t> </a:t>
            </a:r>
            <a:r>
              <a:rPr sz="2900" dirty="0"/>
              <a:t>of</a:t>
            </a:r>
            <a:r>
              <a:rPr sz="2900" spc="95" dirty="0"/>
              <a:t> </a:t>
            </a:r>
            <a:r>
              <a:rPr sz="2900" dirty="0">
                <a:solidFill>
                  <a:srgbClr val="FF0000"/>
                </a:solidFill>
              </a:rPr>
              <a:t>Conflict</a:t>
            </a:r>
            <a:r>
              <a:rPr sz="2900" spc="90" dirty="0">
                <a:solidFill>
                  <a:srgbClr val="FF0000"/>
                </a:solidFill>
              </a:rPr>
              <a:t> </a:t>
            </a:r>
            <a:r>
              <a:rPr sz="2900" spc="-10" dirty="0">
                <a:solidFill>
                  <a:srgbClr val="525252"/>
                </a:solidFill>
              </a:rPr>
              <a:t>Types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1225549" y="1672208"/>
            <a:ext cx="3442970" cy="19062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3690" indent="-301625">
              <a:lnSpc>
                <a:spcPts val="2485"/>
              </a:lnSpc>
              <a:spcBef>
                <a:spcPts val="130"/>
              </a:spcBef>
              <a:buFont typeface="Arial"/>
              <a:buAutoNum type="arabicPeriod"/>
              <a:tabLst>
                <a:tab pos="314325" algn="l"/>
              </a:tabLst>
            </a:pP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vs.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Person</a:t>
            </a:r>
            <a:endParaRPr sz="2100">
              <a:latin typeface="Arial"/>
              <a:cs typeface="Arial"/>
            </a:endParaRPr>
          </a:p>
          <a:p>
            <a:pPr marL="313690" indent="-301625">
              <a:lnSpc>
                <a:spcPts val="2450"/>
              </a:lnSpc>
              <a:buFont typeface="Arial"/>
              <a:buAutoNum type="arabicPeriod"/>
              <a:tabLst>
                <a:tab pos="314325" algn="l"/>
              </a:tabLst>
            </a:pP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vs.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20" dirty="0">
                <a:latin typeface="Arial"/>
                <a:cs typeface="Arial"/>
              </a:rPr>
              <a:t>Self</a:t>
            </a:r>
            <a:endParaRPr sz="2100">
              <a:latin typeface="Arial"/>
              <a:cs typeface="Arial"/>
            </a:endParaRPr>
          </a:p>
          <a:p>
            <a:pPr marL="313690" indent="-301625">
              <a:lnSpc>
                <a:spcPts val="2450"/>
              </a:lnSpc>
              <a:buFont typeface="Arial"/>
              <a:buAutoNum type="arabicPeriod"/>
              <a:tabLst>
                <a:tab pos="314325" algn="l"/>
              </a:tabLst>
            </a:pP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vs.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Society</a:t>
            </a:r>
            <a:endParaRPr sz="2100">
              <a:latin typeface="Arial"/>
              <a:cs typeface="Arial"/>
            </a:endParaRPr>
          </a:p>
          <a:p>
            <a:pPr marL="313690" indent="-301625">
              <a:lnSpc>
                <a:spcPts val="2450"/>
              </a:lnSpc>
              <a:buFont typeface="Arial"/>
              <a:buAutoNum type="arabicPeriod"/>
              <a:tabLst>
                <a:tab pos="314325" algn="l"/>
              </a:tabLst>
            </a:pP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vs.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Nature</a:t>
            </a:r>
            <a:endParaRPr sz="2100">
              <a:latin typeface="Arial"/>
              <a:cs typeface="Arial"/>
            </a:endParaRPr>
          </a:p>
          <a:p>
            <a:pPr marL="313690" indent="-301625">
              <a:lnSpc>
                <a:spcPts val="2450"/>
              </a:lnSpc>
              <a:buFont typeface="Arial"/>
              <a:buAutoNum type="arabicPeriod"/>
              <a:tabLst>
                <a:tab pos="314325" algn="l"/>
              </a:tabLst>
            </a:pP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vs.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Supernatural</a:t>
            </a:r>
            <a:endParaRPr sz="2100">
              <a:latin typeface="Arial"/>
              <a:cs typeface="Arial"/>
            </a:endParaRPr>
          </a:p>
          <a:p>
            <a:pPr marL="313690" indent="-301625">
              <a:lnSpc>
                <a:spcPts val="2485"/>
              </a:lnSpc>
              <a:buFont typeface="Arial"/>
              <a:buAutoNum type="arabicPeriod"/>
              <a:tabLst>
                <a:tab pos="314325" algn="l"/>
              </a:tabLst>
            </a:pP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vs.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Technology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1549" y="5494908"/>
            <a:ext cx="6483350" cy="34048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dirty="0">
                <a:solidFill>
                  <a:srgbClr val="525252"/>
                </a:solidFill>
                <a:latin typeface="Arial"/>
                <a:cs typeface="Arial"/>
              </a:rPr>
              <a:t>Person</a:t>
            </a:r>
            <a:r>
              <a:rPr sz="2900" b="1" spc="70" dirty="0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vs.</a:t>
            </a:r>
            <a:r>
              <a:rPr sz="2900" b="1" spc="75" dirty="0"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Person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central</a:t>
            </a:r>
            <a:r>
              <a:rPr sz="2100" b="1" spc="7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character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faces</a:t>
            </a:r>
            <a:r>
              <a:rPr sz="2100" b="1" spc="7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opposition</a:t>
            </a:r>
            <a:r>
              <a:rPr sz="2100" b="1" spc="7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from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anoth </a:t>
            </a:r>
            <a:r>
              <a:rPr sz="2100" b="1" dirty="0">
                <a:latin typeface="Arial"/>
                <a:cs typeface="Arial"/>
              </a:rPr>
              <a:t>person</a:t>
            </a:r>
            <a:r>
              <a:rPr sz="2100" b="1" spc="4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or</a:t>
            </a:r>
            <a:r>
              <a:rPr sz="2100" b="1" spc="5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group</a:t>
            </a:r>
            <a:r>
              <a:rPr sz="2100" b="1" spc="4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of</a:t>
            </a:r>
            <a:r>
              <a:rPr sz="2100" b="1" spc="50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people.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spc="-10" dirty="0">
                <a:latin typeface="Arial"/>
                <a:cs typeface="Arial"/>
              </a:rPr>
              <a:t>Examples</a:t>
            </a:r>
            <a:endParaRPr sz="2100">
              <a:latin typeface="Arial"/>
              <a:cs typeface="Arial"/>
            </a:endParaRPr>
          </a:p>
          <a:p>
            <a:pPr marL="266065" marR="156210">
              <a:lnSpc>
                <a:spcPts val="2450"/>
              </a:lnSpc>
              <a:spcBef>
                <a:spcPts val="105"/>
              </a:spcBef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Two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girls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compete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for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same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role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in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school play.</a:t>
            </a:r>
            <a:endParaRPr sz="2100">
              <a:latin typeface="Arial"/>
              <a:cs typeface="Arial"/>
            </a:endParaRPr>
          </a:p>
          <a:p>
            <a:pPr marL="266065" marR="527685">
              <a:lnSpc>
                <a:spcPts val="2450"/>
              </a:lnSpc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ninja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warrior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fights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rival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clan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avenge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spc="-25" dirty="0">
                <a:latin typeface="Arial"/>
                <a:cs typeface="Arial"/>
              </a:rPr>
              <a:t>his </a:t>
            </a:r>
            <a:r>
              <a:rPr sz="2100" i="1" dirty="0">
                <a:latin typeface="Arial"/>
                <a:cs typeface="Arial"/>
              </a:rPr>
              <a:t>master's</a:t>
            </a:r>
            <a:r>
              <a:rPr sz="2100" i="1" spc="8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death.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3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71549" y="859408"/>
            <a:ext cx="2696210" cy="4724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dirty="0">
                <a:solidFill>
                  <a:srgbClr val="525252"/>
                </a:solidFill>
              </a:rPr>
              <a:t>Person</a:t>
            </a:r>
            <a:r>
              <a:rPr sz="2900" spc="70" dirty="0">
                <a:solidFill>
                  <a:srgbClr val="525252"/>
                </a:solidFill>
              </a:rPr>
              <a:t> </a:t>
            </a:r>
            <a:r>
              <a:rPr sz="2900" dirty="0"/>
              <a:t>vs.</a:t>
            </a:r>
            <a:r>
              <a:rPr sz="2900" spc="75" dirty="0"/>
              <a:t> </a:t>
            </a:r>
            <a:r>
              <a:rPr sz="2900" spc="-20" dirty="0">
                <a:solidFill>
                  <a:srgbClr val="FF0000"/>
                </a:solidFill>
              </a:rPr>
              <a:t>Self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971549" y="1735708"/>
            <a:ext cx="6442710" cy="2217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central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character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faces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an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internal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struggle.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spc="-10" dirty="0">
                <a:latin typeface="Arial"/>
                <a:cs typeface="Arial"/>
              </a:rPr>
              <a:t>Examples</a:t>
            </a:r>
            <a:endParaRPr sz="2100">
              <a:latin typeface="Arial"/>
              <a:cs typeface="Arial"/>
            </a:endParaRPr>
          </a:p>
          <a:p>
            <a:pPr marL="266065" marR="5080">
              <a:lnSpc>
                <a:spcPts val="2450"/>
              </a:lnSpc>
              <a:spcBef>
                <a:spcPts val="105"/>
              </a:spcBef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young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man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goes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through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hard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times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after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losing </a:t>
            </a:r>
            <a:r>
              <a:rPr sz="2100" i="1" dirty="0">
                <a:latin typeface="Arial"/>
                <a:cs typeface="Arial"/>
              </a:rPr>
              <a:t>father</a:t>
            </a:r>
            <a:r>
              <a:rPr sz="2100" i="1" spc="3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in</a:t>
            </a:r>
            <a:r>
              <a:rPr sz="2100" i="1" spc="3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3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car</a:t>
            </a:r>
            <a:r>
              <a:rPr sz="2100" i="1" spc="3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accident.</a:t>
            </a:r>
            <a:endParaRPr sz="2100">
              <a:latin typeface="Arial"/>
              <a:cs typeface="Arial"/>
            </a:endParaRPr>
          </a:p>
          <a:p>
            <a:pPr marL="266065" marR="5080">
              <a:lnSpc>
                <a:spcPts val="2450"/>
              </a:lnSpc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An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Olympic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athlete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pushes</a:t>
            </a:r>
            <a:r>
              <a:rPr sz="2100" i="1" spc="6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his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performance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spc="-25" dirty="0">
                <a:latin typeface="Arial"/>
                <a:cs typeface="Arial"/>
              </a:rPr>
              <a:t>the </a:t>
            </a:r>
            <a:r>
              <a:rPr sz="2100" i="1" dirty="0">
                <a:latin typeface="Arial"/>
                <a:cs typeface="Arial"/>
              </a:rPr>
              <a:t>limit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despite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his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physical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disability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1549" y="5558408"/>
            <a:ext cx="6529070" cy="3716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dirty="0">
                <a:solidFill>
                  <a:srgbClr val="525252"/>
                </a:solidFill>
                <a:latin typeface="Arial"/>
                <a:cs typeface="Arial"/>
              </a:rPr>
              <a:t>Person</a:t>
            </a:r>
            <a:r>
              <a:rPr sz="2900" b="1" spc="70" dirty="0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vs.</a:t>
            </a:r>
            <a:r>
              <a:rPr sz="2900" b="1" spc="75" dirty="0"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Society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central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character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or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group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of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characters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battle </a:t>
            </a:r>
            <a:r>
              <a:rPr sz="2100" b="1" dirty="0">
                <a:latin typeface="Arial"/>
                <a:cs typeface="Arial"/>
              </a:rPr>
              <a:t>against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traditions,</a:t>
            </a:r>
            <a:r>
              <a:rPr sz="2100" b="1" spc="8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institutions,</a:t>
            </a:r>
            <a:r>
              <a:rPr sz="2100" b="1" spc="8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or</a:t>
            </a:r>
            <a:r>
              <a:rPr sz="2100" b="1" spc="8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laws.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spc="-10" dirty="0">
                <a:latin typeface="Arial"/>
                <a:cs typeface="Arial"/>
              </a:rPr>
              <a:t>Examples</a:t>
            </a:r>
            <a:endParaRPr sz="2100">
              <a:latin typeface="Arial"/>
              <a:cs typeface="Arial"/>
            </a:endParaRPr>
          </a:p>
          <a:p>
            <a:pPr marL="266065" marR="211454" algn="just">
              <a:lnSpc>
                <a:spcPts val="2450"/>
              </a:lnSpc>
              <a:spcBef>
                <a:spcPts val="105"/>
              </a:spcBef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student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takes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fight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against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school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dress </a:t>
            </a:r>
            <a:r>
              <a:rPr sz="2100" i="1" dirty="0">
                <a:latin typeface="Arial"/>
                <a:cs typeface="Arial"/>
              </a:rPr>
              <a:t>code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all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way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Supreme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Court.</a:t>
            </a:r>
            <a:endParaRPr sz="2100">
              <a:latin typeface="Arial"/>
              <a:cs typeface="Arial"/>
            </a:endParaRPr>
          </a:p>
          <a:p>
            <a:pPr marL="266065" marR="141605" algn="just">
              <a:lnSpc>
                <a:spcPts val="2450"/>
              </a:lnSpc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group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of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students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protest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in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front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of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university </a:t>
            </a:r>
            <a:r>
              <a:rPr sz="2100" i="1" dirty="0">
                <a:latin typeface="Arial"/>
                <a:cs typeface="Arial"/>
              </a:rPr>
              <a:t>known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for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its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unfair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and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racially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motivated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admissio practices.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4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71549" y="922908"/>
            <a:ext cx="3193415" cy="4724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dirty="0">
                <a:solidFill>
                  <a:srgbClr val="525252"/>
                </a:solidFill>
              </a:rPr>
              <a:t>Person</a:t>
            </a:r>
            <a:r>
              <a:rPr sz="2900" spc="70" dirty="0">
                <a:solidFill>
                  <a:srgbClr val="525252"/>
                </a:solidFill>
              </a:rPr>
              <a:t> </a:t>
            </a:r>
            <a:r>
              <a:rPr sz="2900" dirty="0"/>
              <a:t>vs.</a:t>
            </a:r>
            <a:r>
              <a:rPr sz="2900" spc="75" dirty="0"/>
              <a:t> </a:t>
            </a:r>
            <a:r>
              <a:rPr sz="2900" spc="-10" dirty="0">
                <a:solidFill>
                  <a:srgbClr val="FF0000"/>
                </a:solidFill>
              </a:rPr>
              <a:t>Nature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971549" y="1799208"/>
            <a:ext cx="6457950" cy="252857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3975">
              <a:lnSpc>
                <a:spcPts val="2450"/>
              </a:lnSpc>
              <a:spcBef>
                <a:spcPts val="270"/>
              </a:spcBef>
            </a:pP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central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character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struggles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against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animals,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b="1" spc="-50" dirty="0">
                <a:latin typeface="Arial"/>
                <a:cs typeface="Arial"/>
              </a:rPr>
              <a:t>t </a:t>
            </a:r>
            <a:r>
              <a:rPr sz="2100" b="1" dirty="0">
                <a:latin typeface="Arial"/>
                <a:cs typeface="Arial"/>
              </a:rPr>
              <a:t>elements,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or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other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natural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forces.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spc="-10" dirty="0">
                <a:latin typeface="Arial"/>
                <a:cs typeface="Arial"/>
              </a:rPr>
              <a:t>Examples</a:t>
            </a:r>
            <a:endParaRPr sz="2100">
              <a:latin typeface="Arial"/>
              <a:cs typeface="Arial"/>
            </a:endParaRPr>
          </a:p>
          <a:p>
            <a:pPr marL="266065" marR="5080">
              <a:lnSpc>
                <a:spcPts val="2450"/>
              </a:lnSpc>
              <a:spcBef>
                <a:spcPts val="105"/>
              </a:spcBef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castaway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washes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up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island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and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must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spc="-20" dirty="0">
                <a:latin typeface="Arial"/>
                <a:cs typeface="Arial"/>
              </a:rPr>
              <a:t>lear </a:t>
            </a:r>
            <a:r>
              <a:rPr sz="2100" i="1" dirty="0">
                <a:latin typeface="Arial"/>
                <a:cs typeface="Arial"/>
              </a:rPr>
              <a:t>survive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with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available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resources.</a:t>
            </a:r>
            <a:endParaRPr sz="2100">
              <a:latin typeface="Arial"/>
              <a:cs typeface="Arial"/>
            </a:endParaRPr>
          </a:p>
          <a:p>
            <a:pPr marL="266065" marR="19685">
              <a:lnSpc>
                <a:spcPts val="2450"/>
              </a:lnSpc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ship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captain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pursues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great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white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whale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throug </a:t>
            </a:r>
            <a:r>
              <a:rPr sz="2100" i="1" dirty="0">
                <a:latin typeface="Arial"/>
                <a:cs typeface="Arial"/>
              </a:rPr>
              <a:t>stormy</a:t>
            </a:r>
            <a:r>
              <a:rPr sz="2100" i="1" spc="6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seas.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1549" y="5621908"/>
            <a:ext cx="6459220" cy="34048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dirty="0">
                <a:solidFill>
                  <a:srgbClr val="525252"/>
                </a:solidFill>
                <a:latin typeface="Arial"/>
                <a:cs typeface="Arial"/>
              </a:rPr>
              <a:t>Person</a:t>
            </a:r>
            <a:r>
              <a:rPr sz="2900" b="1" spc="70" dirty="0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vs.</a:t>
            </a:r>
            <a:r>
              <a:rPr sz="2900" b="1" spc="75" dirty="0">
                <a:latin typeface="Arial"/>
                <a:cs typeface="Arial"/>
              </a:rPr>
              <a:t> </a:t>
            </a: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Supernatural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4610">
              <a:lnSpc>
                <a:spcPts val="2450"/>
              </a:lnSpc>
            </a:pP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central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character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is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challenged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by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forces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spc="-20" dirty="0">
                <a:latin typeface="Arial"/>
                <a:cs typeface="Arial"/>
              </a:rPr>
              <a:t>that </a:t>
            </a:r>
            <a:r>
              <a:rPr sz="2100" b="1" dirty="0">
                <a:latin typeface="Arial"/>
                <a:cs typeface="Arial"/>
              </a:rPr>
              <a:t>not</a:t>
            </a:r>
            <a:r>
              <a:rPr sz="2100" b="1" spc="3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of</a:t>
            </a:r>
            <a:r>
              <a:rPr sz="2100" b="1" spc="3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this</a:t>
            </a:r>
            <a:r>
              <a:rPr sz="2100" b="1" spc="3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world.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spc="-10" dirty="0">
                <a:latin typeface="Arial"/>
                <a:cs typeface="Arial"/>
              </a:rPr>
              <a:t>Examples</a:t>
            </a:r>
            <a:endParaRPr sz="2100">
              <a:latin typeface="Arial"/>
              <a:cs typeface="Arial"/>
            </a:endParaRPr>
          </a:p>
          <a:p>
            <a:pPr marL="266065" marR="292735">
              <a:lnSpc>
                <a:spcPts val="2450"/>
              </a:lnSpc>
              <a:spcBef>
                <a:spcPts val="105"/>
              </a:spcBef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boy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wizard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must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use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powers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protect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spc="-25" dirty="0">
                <a:latin typeface="Arial"/>
                <a:cs typeface="Arial"/>
              </a:rPr>
              <a:t>his </a:t>
            </a:r>
            <a:r>
              <a:rPr sz="2100" i="1" dirty="0">
                <a:latin typeface="Arial"/>
                <a:cs typeface="Arial"/>
              </a:rPr>
              <a:t>community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from</a:t>
            </a:r>
            <a:r>
              <a:rPr sz="2100" i="1" spc="6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evil</a:t>
            </a:r>
            <a:r>
              <a:rPr sz="2100" i="1" spc="6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monsters.</a:t>
            </a:r>
            <a:endParaRPr sz="2100">
              <a:latin typeface="Arial"/>
              <a:cs typeface="Arial"/>
            </a:endParaRPr>
          </a:p>
          <a:p>
            <a:pPr marL="266065" marR="5080">
              <a:lnSpc>
                <a:spcPts val="2450"/>
              </a:lnSpc>
              <a:buFont typeface="Arial"/>
              <a:buChar char="•"/>
              <a:tabLst>
                <a:tab pos="436880" algn="l"/>
              </a:tabLst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3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group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of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teenagers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sleep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haunted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house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25" dirty="0">
                <a:latin typeface="Arial"/>
                <a:cs typeface="Arial"/>
              </a:rPr>
              <a:t>an </a:t>
            </a:r>
            <a:r>
              <a:rPr sz="2100" i="1" dirty="0">
                <a:latin typeface="Arial"/>
                <a:cs typeface="Arial"/>
              </a:rPr>
              <a:t>begin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disappearing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one</a:t>
            </a:r>
            <a:r>
              <a:rPr sz="2100" i="1" spc="6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by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spc="-20" dirty="0">
                <a:latin typeface="Arial"/>
                <a:cs typeface="Arial"/>
              </a:rPr>
              <a:t>one.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5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71549" y="986408"/>
            <a:ext cx="4076065" cy="4724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dirty="0">
                <a:solidFill>
                  <a:srgbClr val="525252"/>
                </a:solidFill>
              </a:rPr>
              <a:t>Person</a:t>
            </a:r>
            <a:r>
              <a:rPr sz="2900" spc="70" dirty="0">
                <a:solidFill>
                  <a:srgbClr val="525252"/>
                </a:solidFill>
              </a:rPr>
              <a:t> </a:t>
            </a:r>
            <a:r>
              <a:rPr sz="2900" dirty="0"/>
              <a:t>vs.</a:t>
            </a:r>
            <a:r>
              <a:rPr sz="2900" spc="75" dirty="0"/>
              <a:t> </a:t>
            </a:r>
            <a:r>
              <a:rPr sz="2900" spc="-10" dirty="0">
                <a:solidFill>
                  <a:srgbClr val="FF0000"/>
                </a:solidFill>
              </a:rPr>
              <a:t>Technology</a:t>
            </a:r>
            <a:endParaRPr sz="29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711835" marR="5080">
              <a:lnSpc>
                <a:spcPts val="2450"/>
              </a:lnSpc>
              <a:spcBef>
                <a:spcPts val="270"/>
              </a:spcBef>
            </a:pPr>
            <a:r>
              <a:rPr dirty="0"/>
              <a:t>The</a:t>
            </a:r>
            <a:r>
              <a:rPr spc="65" dirty="0"/>
              <a:t> </a:t>
            </a:r>
            <a:r>
              <a:rPr dirty="0"/>
              <a:t>central</a:t>
            </a:r>
            <a:r>
              <a:rPr spc="65" dirty="0"/>
              <a:t> </a:t>
            </a:r>
            <a:r>
              <a:rPr dirty="0"/>
              <a:t>character</a:t>
            </a:r>
            <a:r>
              <a:rPr spc="70" dirty="0"/>
              <a:t> </a:t>
            </a:r>
            <a:r>
              <a:rPr dirty="0"/>
              <a:t>struggles</a:t>
            </a:r>
            <a:r>
              <a:rPr spc="65" dirty="0"/>
              <a:t> </a:t>
            </a:r>
            <a:r>
              <a:rPr dirty="0"/>
              <a:t>with</a:t>
            </a:r>
            <a:r>
              <a:rPr spc="65" dirty="0"/>
              <a:t> </a:t>
            </a:r>
            <a:r>
              <a:rPr dirty="0"/>
              <a:t>or</a:t>
            </a:r>
            <a:r>
              <a:rPr spc="70" dirty="0"/>
              <a:t> </a:t>
            </a:r>
            <a:r>
              <a:rPr dirty="0"/>
              <a:t>against</a:t>
            </a:r>
            <a:r>
              <a:rPr spc="65" dirty="0"/>
              <a:t> </a:t>
            </a:r>
            <a:r>
              <a:rPr spc="-25" dirty="0"/>
              <a:t>the </a:t>
            </a:r>
            <a:r>
              <a:rPr dirty="0"/>
              <a:t>forces</a:t>
            </a:r>
            <a:r>
              <a:rPr spc="45" dirty="0"/>
              <a:t> </a:t>
            </a:r>
            <a:r>
              <a:rPr dirty="0"/>
              <a:t>of</a:t>
            </a:r>
            <a:r>
              <a:rPr spc="45" dirty="0"/>
              <a:t> </a:t>
            </a:r>
            <a:r>
              <a:rPr spc="-10" dirty="0"/>
              <a:t>technology.</a:t>
            </a:r>
          </a:p>
          <a:p>
            <a:pPr marL="699135">
              <a:lnSpc>
                <a:spcPct val="100000"/>
              </a:lnSpc>
              <a:spcBef>
                <a:spcPts val="10"/>
              </a:spcBef>
            </a:pPr>
            <a:endParaRPr sz="2000"/>
          </a:p>
          <a:p>
            <a:pPr marL="711835">
              <a:lnSpc>
                <a:spcPts val="2485"/>
              </a:lnSpc>
            </a:pPr>
            <a:r>
              <a:rPr spc="-10" dirty="0"/>
              <a:t>Examples</a:t>
            </a:r>
          </a:p>
          <a:p>
            <a:pPr marL="1135380" indent="-170815">
              <a:lnSpc>
                <a:spcPts val="2450"/>
              </a:lnSpc>
              <a:buFont typeface="Arial"/>
              <a:buChar char="•"/>
              <a:tabLst>
                <a:tab pos="1136650" algn="l"/>
              </a:tabLst>
            </a:pPr>
            <a:r>
              <a:rPr b="0" i="1" dirty="0">
                <a:latin typeface="Arial"/>
                <a:cs typeface="Arial"/>
              </a:rPr>
              <a:t>A</a:t>
            </a:r>
            <a:r>
              <a:rPr b="0" i="1" spc="4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group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of</a:t>
            </a:r>
            <a:r>
              <a:rPr b="0" i="1" spc="4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strangers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gets</a:t>
            </a:r>
            <a:r>
              <a:rPr b="0" i="1" spc="4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stuck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in</a:t>
            </a:r>
            <a:r>
              <a:rPr b="0" i="1" spc="4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an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spc="-10" dirty="0">
                <a:latin typeface="Arial"/>
                <a:cs typeface="Arial"/>
              </a:rPr>
              <a:t>elevator.</a:t>
            </a:r>
          </a:p>
          <a:p>
            <a:pPr marL="965200" marR="105410">
              <a:lnSpc>
                <a:spcPts val="2450"/>
              </a:lnSpc>
              <a:spcBef>
                <a:spcPts val="105"/>
              </a:spcBef>
              <a:buFont typeface="Arial"/>
              <a:buChar char="•"/>
              <a:tabLst>
                <a:tab pos="1136650" algn="l"/>
              </a:tabLst>
            </a:pPr>
            <a:r>
              <a:rPr b="0" i="1" dirty="0">
                <a:latin typeface="Arial"/>
                <a:cs typeface="Arial"/>
              </a:rPr>
              <a:t>A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teenage</a:t>
            </a:r>
            <a:r>
              <a:rPr b="0" i="1" spc="5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boy</a:t>
            </a:r>
            <a:r>
              <a:rPr b="0" i="1" spc="5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is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pursued</a:t>
            </a:r>
            <a:r>
              <a:rPr b="0" i="1" spc="5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by</a:t>
            </a:r>
            <a:r>
              <a:rPr b="0" i="1" spc="5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robots</a:t>
            </a:r>
            <a:r>
              <a:rPr b="0" i="1" spc="50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from</a:t>
            </a:r>
            <a:r>
              <a:rPr b="0" i="1" spc="4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space</a:t>
            </a:r>
            <a:r>
              <a:rPr b="0" i="1" spc="50" dirty="0">
                <a:latin typeface="Arial"/>
                <a:cs typeface="Arial"/>
              </a:rPr>
              <a:t> </a:t>
            </a:r>
            <a:r>
              <a:rPr b="0" i="1" spc="-25" dirty="0">
                <a:latin typeface="Arial"/>
                <a:cs typeface="Arial"/>
              </a:rPr>
              <a:t>th </a:t>
            </a:r>
            <a:r>
              <a:rPr b="0" i="1" dirty="0">
                <a:latin typeface="Arial"/>
                <a:cs typeface="Arial"/>
              </a:rPr>
              <a:t>transform</a:t>
            </a:r>
            <a:r>
              <a:rPr b="0" i="1" spc="65" dirty="0">
                <a:latin typeface="Arial"/>
                <a:cs typeface="Arial"/>
              </a:rPr>
              <a:t> </a:t>
            </a:r>
            <a:r>
              <a:rPr b="0" i="1" dirty="0">
                <a:latin typeface="Arial"/>
                <a:cs typeface="Arial"/>
              </a:rPr>
              <a:t>into</a:t>
            </a:r>
            <a:r>
              <a:rPr b="0" i="1" spc="65" dirty="0">
                <a:latin typeface="Arial"/>
                <a:cs typeface="Arial"/>
              </a:rPr>
              <a:t> </a:t>
            </a:r>
            <a:r>
              <a:rPr b="0" i="1" spc="-10" dirty="0">
                <a:latin typeface="Arial"/>
                <a:cs typeface="Arial"/>
              </a:rPr>
              <a:t>cars.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71549" y="5685408"/>
            <a:ext cx="6259830" cy="3462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Practice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308610">
              <a:lnSpc>
                <a:spcPts val="2450"/>
              </a:lnSpc>
            </a:pPr>
            <a:r>
              <a:rPr sz="2100" b="1" dirty="0">
                <a:latin typeface="Arial"/>
                <a:cs typeface="Arial"/>
              </a:rPr>
              <a:t>Read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each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description,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identify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70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antagonist </a:t>
            </a:r>
            <a:r>
              <a:rPr sz="2100" b="1" dirty="0">
                <a:latin typeface="Arial"/>
                <a:cs typeface="Arial"/>
              </a:rPr>
              <a:t>(opposing</a:t>
            </a:r>
            <a:r>
              <a:rPr sz="2100" b="1" spc="5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force)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and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the</a:t>
            </a:r>
            <a:r>
              <a:rPr sz="2100" b="1" spc="5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of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conflict.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100" b="1" spc="-10" dirty="0">
                <a:latin typeface="Arial"/>
                <a:cs typeface="Arial"/>
              </a:rPr>
              <a:t>Example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  <a:spcBef>
                <a:spcPts val="520"/>
              </a:spcBef>
            </a:pPr>
            <a:r>
              <a:rPr sz="2100" i="1" dirty="0">
                <a:latin typeface="Arial"/>
                <a:cs typeface="Arial"/>
              </a:rPr>
              <a:t>An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archeologist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attempts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escape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hidden</a:t>
            </a:r>
            <a:r>
              <a:rPr sz="2100" i="1" spc="55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temple </a:t>
            </a:r>
            <a:r>
              <a:rPr sz="2100" i="1" dirty="0">
                <a:latin typeface="Arial"/>
                <a:cs typeface="Arial"/>
              </a:rPr>
              <a:t>overrun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by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vampire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20" dirty="0">
                <a:latin typeface="Arial"/>
                <a:cs typeface="Arial"/>
              </a:rPr>
              <a:t>army.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345"/>
              </a:lnSpc>
            </a:pPr>
            <a:r>
              <a:rPr sz="2100" b="1" dirty="0">
                <a:latin typeface="Arial"/>
                <a:cs typeface="Arial"/>
              </a:rPr>
              <a:t>Antagonist:</a:t>
            </a:r>
            <a:r>
              <a:rPr sz="2100" b="1" spc="6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Vampire</a:t>
            </a:r>
            <a:r>
              <a:rPr sz="2100" i="1" spc="60" dirty="0">
                <a:latin typeface="Arial"/>
                <a:cs typeface="Arial"/>
              </a:rPr>
              <a:t> </a:t>
            </a:r>
            <a:r>
              <a:rPr sz="2100" i="1" spc="-20" dirty="0">
                <a:latin typeface="Arial"/>
                <a:cs typeface="Arial"/>
              </a:rPr>
              <a:t>army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Conflict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Type: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Person</a:t>
            </a:r>
            <a:r>
              <a:rPr sz="2100" i="1" spc="2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vs.</a:t>
            </a:r>
            <a:r>
              <a:rPr sz="2100" i="1" spc="2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Supernatural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6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1549" y="1049911"/>
            <a:ext cx="6365240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49910" algn="ctr">
              <a:lnSpc>
                <a:spcPct val="100000"/>
              </a:lnSpc>
              <a:spcBef>
                <a:spcPts val="130"/>
              </a:spcBef>
            </a:pPr>
            <a:r>
              <a:rPr sz="2900" b="1" spc="1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i="1" dirty="0">
                <a:latin typeface="Arial"/>
                <a:cs typeface="Arial"/>
              </a:rPr>
              <a:t>An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elderly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man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struggles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learn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how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use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his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spc="-25" dirty="0">
                <a:latin typeface="Arial"/>
                <a:cs typeface="Arial"/>
              </a:rPr>
              <a:t>new </a:t>
            </a:r>
            <a:r>
              <a:rPr sz="2100" i="1" spc="-10" dirty="0">
                <a:latin typeface="Arial"/>
                <a:cs typeface="Arial"/>
              </a:rPr>
              <a:t>phone.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549" y="5748911"/>
            <a:ext cx="4612005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Antagonist:</a:t>
            </a:r>
            <a:r>
              <a:rPr sz="2100" b="1" spc="8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Cell</a:t>
            </a:r>
            <a:r>
              <a:rPr sz="2100" spc="8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phone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Conflict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Type: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Person</a:t>
            </a:r>
            <a:r>
              <a:rPr sz="2100" spc="2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vs.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Technology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7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1549" y="1113408"/>
            <a:ext cx="6388735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6415" algn="ctr">
              <a:lnSpc>
                <a:spcPct val="100000"/>
              </a:lnSpc>
              <a:spcBef>
                <a:spcPts val="130"/>
              </a:spcBef>
            </a:pPr>
            <a:r>
              <a:rPr sz="2900" b="1" spc="15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i="1" dirty="0">
                <a:latin typeface="Arial"/>
                <a:cs typeface="Arial"/>
              </a:rPr>
              <a:t>Two</a:t>
            </a:r>
            <a:r>
              <a:rPr sz="2100" i="1" spc="3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boxers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who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were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formerly</a:t>
            </a:r>
            <a:r>
              <a:rPr sz="2100" i="1" spc="3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friends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compete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for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spc="-25" dirty="0">
                <a:latin typeface="Arial"/>
                <a:cs typeface="Arial"/>
              </a:rPr>
              <a:t>th </a:t>
            </a:r>
            <a:r>
              <a:rPr sz="2100" i="1" dirty="0">
                <a:latin typeface="Arial"/>
                <a:cs typeface="Arial"/>
              </a:rPr>
              <a:t>championship</a:t>
            </a:r>
            <a:r>
              <a:rPr sz="2100" i="1" spc="130" dirty="0">
                <a:latin typeface="Arial"/>
                <a:cs typeface="Arial"/>
              </a:rPr>
              <a:t> </a:t>
            </a:r>
            <a:r>
              <a:rPr sz="2100" i="1" spc="-10" dirty="0">
                <a:latin typeface="Arial"/>
                <a:cs typeface="Arial"/>
              </a:rPr>
              <a:t>belt.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549" y="5812408"/>
            <a:ext cx="4100195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Antagonist:</a:t>
            </a:r>
            <a:r>
              <a:rPr sz="2100" b="1" spc="9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Former</a:t>
            </a:r>
            <a:r>
              <a:rPr sz="2100" spc="95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friend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Conflict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Type: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Person</a:t>
            </a:r>
            <a:r>
              <a:rPr sz="2100" spc="2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vs.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Person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8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1549" y="1176908"/>
            <a:ext cx="6440805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74345" algn="ctr">
              <a:lnSpc>
                <a:spcPct val="100000"/>
              </a:lnSpc>
              <a:spcBef>
                <a:spcPts val="130"/>
              </a:spcBef>
            </a:pPr>
            <a:r>
              <a:rPr sz="2900" b="1" spc="1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young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woman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fights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gain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admittance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an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elite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50" dirty="0">
                <a:latin typeface="Arial"/>
                <a:cs typeface="Arial"/>
              </a:rPr>
              <a:t>p </a:t>
            </a:r>
            <a:r>
              <a:rPr sz="2100" i="1" dirty="0">
                <a:latin typeface="Arial"/>
                <a:cs typeface="Arial"/>
              </a:rPr>
              <a:t>school</a:t>
            </a:r>
            <a:r>
              <a:rPr sz="2100" i="1" spc="4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that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was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only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for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spc="-20" dirty="0">
                <a:latin typeface="Arial"/>
                <a:cs typeface="Arial"/>
              </a:rPr>
              <a:t>boys.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549" y="5875907"/>
            <a:ext cx="4752340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Antagonist:</a:t>
            </a:r>
            <a:r>
              <a:rPr sz="2100" b="1" spc="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Boys</a:t>
            </a:r>
            <a:r>
              <a:rPr sz="2100" spc="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prep</a:t>
            </a:r>
            <a:r>
              <a:rPr sz="2100" spc="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school</a:t>
            </a:r>
            <a:r>
              <a:rPr sz="2100" spc="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/</a:t>
            </a:r>
            <a:r>
              <a:rPr sz="2100" spc="6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sexism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Conflict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Type: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Person</a:t>
            </a:r>
            <a:r>
              <a:rPr sz="2100" spc="2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vs.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Society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https://docs.google.com/presentation/d/1eUI8mnfzY-55Ta9nHndsiayHB6VeT_DG7mcm5bn6qII/htmlpresent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10" dirty="0"/>
              <a:t>9</a:t>
            </a:fld>
            <a:r>
              <a:rPr spc="-10" dirty="0"/>
              <a:t>/11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23254" y="165100"/>
            <a:ext cx="7994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5/20/22, 5:40 </a:t>
            </a:r>
            <a:r>
              <a:rPr sz="800" spc="-25" dirty="0">
                <a:latin typeface="Arial"/>
                <a:cs typeface="Arial"/>
              </a:rPr>
              <a:t>PM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501" y="165100"/>
            <a:ext cx="2047239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types-of-conflict-lesson-1.ppt - Google </a:t>
            </a:r>
            <a:r>
              <a:rPr sz="800" spc="-10" dirty="0">
                <a:latin typeface="Arial"/>
                <a:cs typeface="Arial"/>
              </a:rPr>
              <a:t>Slides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1549" y="1240407"/>
            <a:ext cx="6440170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74980" algn="ctr">
              <a:lnSpc>
                <a:spcPct val="100000"/>
              </a:lnSpc>
              <a:spcBef>
                <a:spcPts val="130"/>
              </a:spcBef>
            </a:pPr>
            <a:r>
              <a:rPr sz="2900" b="1" spc="15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2450"/>
              </a:lnSpc>
            </a:pPr>
            <a:r>
              <a:rPr sz="2100" i="1" dirty="0">
                <a:latin typeface="Arial"/>
                <a:cs typeface="Arial"/>
              </a:rPr>
              <a:t>A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group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of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colonists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struggle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to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survive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the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winter</a:t>
            </a:r>
            <a:r>
              <a:rPr sz="2100" i="1" spc="45" dirty="0">
                <a:latin typeface="Arial"/>
                <a:cs typeface="Arial"/>
              </a:rPr>
              <a:t> </a:t>
            </a:r>
            <a:r>
              <a:rPr sz="2100" i="1" dirty="0">
                <a:latin typeface="Arial"/>
                <a:cs typeface="Arial"/>
              </a:rPr>
              <a:t>in</a:t>
            </a:r>
            <a:r>
              <a:rPr sz="2100" i="1" spc="50" dirty="0">
                <a:latin typeface="Arial"/>
                <a:cs typeface="Arial"/>
              </a:rPr>
              <a:t> </a:t>
            </a:r>
            <a:r>
              <a:rPr sz="2100" i="1" spc="-50" dirty="0">
                <a:latin typeface="Arial"/>
                <a:cs typeface="Arial"/>
              </a:rPr>
              <a:t>a </a:t>
            </a:r>
            <a:r>
              <a:rPr sz="2100" i="1" dirty="0">
                <a:latin typeface="Arial"/>
                <a:cs typeface="Arial"/>
              </a:rPr>
              <a:t>strange</a:t>
            </a:r>
            <a:r>
              <a:rPr sz="2100" i="1" spc="75" dirty="0">
                <a:latin typeface="Arial"/>
                <a:cs typeface="Arial"/>
              </a:rPr>
              <a:t> </a:t>
            </a:r>
            <a:r>
              <a:rPr sz="2100" i="1" spc="-20" dirty="0">
                <a:latin typeface="Arial"/>
                <a:cs typeface="Arial"/>
              </a:rPr>
              <a:t>land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1549" y="5939407"/>
            <a:ext cx="4271010" cy="15379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900" b="1" spc="-10" dirty="0">
                <a:solidFill>
                  <a:srgbClr val="FF0000"/>
                </a:solidFill>
                <a:latin typeface="Arial"/>
                <a:cs typeface="Arial"/>
              </a:rPr>
              <a:t>Answer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Antagonist:</a:t>
            </a:r>
            <a:r>
              <a:rPr sz="2100" b="1" spc="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Cold</a:t>
            </a:r>
            <a:r>
              <a:rPr sz="2100" spc="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weather</a:t>
            </a:r>
            <a:r>
              <a:rPr sz="2100" spc="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/</a:t>
            </a:r>
            <a:r>
              <a:rPr sz="2100" spc="65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hunger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ts val="2485"/>
              </a:lnSpc>
            </a:pPr>
            <a:r>
              <a:rPr sz="2100" b="1" dirty="0">
                <a:latin typeface="Arial"/>
                <a:cs typeface="Arial"/>
              </a:rPr>
              <a:t>Conflict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Type:</a:t>
            </a:r>
            <a:r>
              <a:rPr sz="2100" b="1" spc="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Person</a:t>
            </a:r>
            <a:r>
              <a:rPr sz="2100" spc="2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vs.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Nature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878</Words>
  <Application>Microsoft Office PowerPoint</Application>
  <PresentationFormat>Custom</PresentationFormat>
  <Paragraphs>142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Six Types of Conflict</vt:lpstr>
      <vt:lpstr>Overview of Conflict Types</vt:lpstr>
      <vt:lpstr>Person vs. Self</vt:lpstr>
      <vt:lpstr>Person vs. Nature</vt:lpstr>
      <vt:lpstr>Person vs. Technology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Six Types of Conflict</dc:title>
  <dc:creator>Horatio Ward</dc:creator>
  <cp:lastModifiedBy>Horatio Ward</cp:lastModifiedBy>
  <cp:revision>1</cp:revision>
  <dcterms:created xsi:type="dcterms:W3CDTF">2022-05-20T21:41:00Z</dcterms:created>
  <dcterms:modified xsi:type="dcterms:W3CDTF">2022-05-20T21:42:27Z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2022-05-20T00:00:00Z</vt:filetime>
  </property>
  <property fmtid="{D5CDD505-2E9C-101B-9397-08002B2CF9AE}" pid="3" name="Creator">
    <vt:lpwstr>Mozilla/5.0 (Windows NT 10.0; Win64; x64) AppleWebKit/537.36 (KHTML, like Gecko) Chrome/101.0.4951.54 Safari/537.36</vt:lpwstr>
  </property>
  <property fmtid="{D5CDD505-2E9C-101B-9397-08002B2CF9AE}" pid="4" name="LastSaved">
    <vt:filetime>2022-05-20T00:00:00Z</vt:filetime>
  </property>
</Properties>
</file>