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4" r:id="rId5"/>
    <p:sldMasterId id="2147483696" r:id="rId6"/>
    <p:sldMasterId id="2147483709" r:id="rId7"/>
    <p:sldMasterId id="2147483719" r:id="rId8"/>
    <p:sldMasterId id="2147483722" r:id="rId9"/>
    <p:sldMasterId id="2147483735" r:id="rId10"/>
    <p:sldMasterId id="2147483756" r:id="rId11"/>
  </p:sldMasterIdLst>
  <p:notesMasterIdLst>
    <p:notesMasterId r:id="rId25"/>
  </p:notesMasterIdLst>
  <p:handoutMasterIdLst>
    <p:handoutMasterId r:id="rId26"/>
  </p:handoutMasterIdLst>
  <p:sldIdLst>
    <p:sldId id="453" r:id="rId12"/>
    <p:sldId id="452" r:id="rId13"/>
    <p:sldId id="511" r:id="rId14"/>
    <p:sldId id="456" r:id="rId15"/>
    <p:sldId id="534" r:id="rId16"/>
    <p:sldId id="258" r:id="rId17"/>
    <p:sldId id="541" r:id="rId18"/>
    <p:sldId id="544" r:id="rId19"/>
    <p:sldId id="532" r:id="rId20"/>
    <p:sldId id="436" r:id="rId21"/>
    <p:sldId id="531" r:id="rId22"/>
    <p:sldId id="540" r:id="rId23"/>
    <p:sldId id="542"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COLE" initials="AC" lastIdx="29" clrIdx="0">
    <p:extLst>
      <p:ext uri="{19B8F6BF-5375-455C-9EA6-DF929625EA0E}">
        <p15:presenceInfo xmlns:p15="http://schemas.microsoft.com/office/powerpoint/2012/main" userId="ALLISON CO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6E6E6"/>
    <a:srgbClr val="FFFFFF"/>
    <a:srgbClr val="EAEAEA"/>
    <a:srgbClr val="F6F6F6"/>
    <a:srgbClr val="F5F5F5"/>
    <a:srgbClr val="DAE2EC"/>
    <a:srgbClr val="FBF4EE"/>
    <a:srgbClr val="273F4F"/>
    <a:srgbClr val="657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Inventory</c:v>
                </c:pt>
              </c:strCache>
            </c:strRef>
          </c:tx>
          <c:explosion val="1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966-432E-A7C6-7C2EABAAAAF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966-432E-A7C6-7C2EABAAAAF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966-432E-A7C6-7C2EABAAAAF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966-432E-A7C6-7C2EABAAAAF0}"/>
              </c:ext>
            </c:extLst>
          </c:dPt>
          <c:dLbls>
            <c:dLbl>
              <c:idx val="0"/>
              <c:tx>
                <c:rich>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fld id="{BA7499B9-8B5F-4FA9-8DCB-1F3B9A40EBC9}" type="CATEGORYNAME">
                      <a:rPr lang="en-US">
                        <a:latin typeface="Trebuchet MS" panose="020B0603020202020204" pitchFamily="34" charset="0"/>
                      </a:rPr>
                      <a:pPr>
                        <a:defRPr sz="1400">
                          <a:latin typeface="Trebuchet MS" panose="020B0603020202020204" pitchFamily="34" charset="0"/>
                        </a:defRPr>
                      </a:pPr>
                      <a:t>[CATEGORY NAME]</a:t>
                    </a:fld>
                    <a:r>
                      <a:rPr lang="en-US" baseline="0">
                        <a:latin typeface="Trebuchet MS" panose="020B0603020202020204" pitchFamily="34" charset="0"/>
                      </a:rPr>
                      <a:t>
51%</a:t>
                    </a:r>
                  </a:p>
                </c:rich>
              </c:tx>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66-432E-A7C6-7C2EABAAAAF0}"/>
                </c:ext>
              </c:extLst>
            </c:dLbl>
            <c:dLbl>
              <c:idx val="1"/>
              <c:tx>
                <c:rich>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fld id="{28B4AA5D-9656-41E9-A2D3-9973BA62B15B}" type="CATEGORYNAME">
                      <a:rPr lang="en-US">
                        <a:latin typeface="Trebuchet MS" panose="020B0603020202020204" pitchFamily="34" charset="0"/>
                      </a:rPr>
                      <a:pPr>
                        <a:defRPr sz="1400">
                          <a:solidFill>
                            <a:schemeClr val="accent1"/>
                          </a:solidFill>
                          <a:latin typeface="Trebuchet MS" panose="020B0603020202020204" pitchFamily="34" charset="0"/>
                        </a:defRPr>
                      </a:pPr>
                      <a:t>[CATEGORY NAME]</a:t>
                    </a:fld>
                    <a:r>
                      <a:rPr lang="en-US" baseline="0">
                        <a:latin typeface="Trebuchet MS" panose="020B0603020202020204" pitchFamily="34" charset="0"/>
                      </a:rPr>
                      <a:t>
48%</a:t>
                    </a:r>
                  </a:p>
                </c:rich>
              </c:tx>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66-432E-A7C6-7C2EABAAAAF0}"/>
                </c:ext>
              </c:extLst>
            </c:dLbl>
            <c:dLbl>
              <c:idx val="2"/>
              <c:spPr>
                <a:noFill/>
                <a:ln>
                  <a:noFill/>
                </a:ln>
                <a:effectLst/>
              </c:spPr>
              <c:txPr>
                <a:bodyPr rot="0" spcFirstLastPara="1" vertOverflow="ellipsis" vert="horz" wrap="square" anchor="ctr" anchorCtr="1"/>
                <a:lstStyle/>
                <a:p>
                  <a:pPr>
                    <a:defRPr sz="1400" b="1" i="0" u="none" strike="noStrike" kern="1200" spc="0" baseline="0">
                      <a:solidFill>
                        <a:schemeClr val="accent3"/>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966-432E-A7C6-7C2EABAAAAF0}"/>
                </c:ext>
              </c:extLst>
            </c:dLbl>
            <c:dLbl>
              <c:idx val="3"/>
              <c:spPr>
                <a:noFill/>
                <a:ln>
                  <a:noFill/>
                </a:ln>
                <a:effectLst/>
              </c:spPr>
              <c:txPr>
                <a:bodyPr rot="0" spcFirstLastPara="1" vertOverflow="ellipsis" vert="horz" wrap="square" anchor="ctr" anchorCtr="1"/>
                <a:lstStyle/>
                <a:p>
                  <a:pPr>
                    <a:defRPr sz="1400" b="1" i="0" u="none" strike="noStrike" kern="1200" spc="0" baseline="0">
                      <a:solidFill>
                        <a:schemeClr val="accent4"/>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966-432E-A7C6-7C2EABAAAAF0}"/>
                </c:ext>
              </c:extLst>
            </c:dLbl>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Officer</c:v>
                </c:pt>
                <c:pt idx="1">
                  <c:v>Enlisted</c:v>
                </c:pt>
              </c:strCache>
            </c:strRef>
          </c:cat>
          <c:val>
            <c:numRef>
              <c:f>Sheet1!$B$2:$B$5</c:f>
              <c:numCache>
                <c:formatCode>General</c:formatCode>
                <c:ptCount val="4"/>
                <c:pt idx="0">
                  <c:v>3869</c:v>
                </c:pt>
                <c:pt idx="1">
                  <c:v>3182</c:v>
                </c:pt>
              </c:numCache>
            </c:numRef>
          </c:val>
          <c:extLst>
            <c:ext xmlns:c16="http://schemas.microsoft.com/office/drawing/2014/chart" uri="{C3380CC4-5D6E-409C-BE32-E72D297353CC}">
              <c16:uniqueId val="{00000008-B966-432E-A7C6-7C2EABAAAAF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Trebuchet MS" panose="020B0603020202020204" pitchFamily="34" charset="0"/>
                <a:ea typeface="+mn-ea"/>
                <a:cs typeface="+mn-cs"/>
              </a:defRPr>
            </a:pPr>
            <a:r>
              <a:rPr lang="en-US"/>
              <a:t>USSF Personnel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Trebuchet MS" panose="020B0603020202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Officer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16713225655695962"/>
                  <c:y val="-1.9388235524010589E-2"/>
                </c:manualLayout>
              </c:layout>
              <c:tx>
                <c:rich>
                  <a:bodyPr/>
                  <a:lstStyle/>
                  <a:p>
                    <a:r>
                      <a:rPr lang="en-US"/>
                      <a:t>4,214</a:t>
                    </a:r>
                  </a:p>
                </c:rich>
              </c:tx>
              <c:dLblPos val="ctr"/>
              <c:showLegendKey val="0"/>
              <c:showVal val="1"/>
              <c:showCatName val="0"/>
              <c:showSerName val="0"/>
              <c:showPercent val="0"/>
              <c:showBubbleSize val="0"/>
              <c:extLst>
                <c:ext xmlns:c15="http://schemas.microsoft.com/office/drawing/2012/chart" uri="{CE6537A1-D6FC-4f65-9D91-7224C49458BB}">
                  <c15:layout>
                    <c:manualLayout>
                      <c:w val="0.51347701233037057"/>
                      <c:h val="0.14758324880876847"/>
                    </c:manualLayout>
                  </c15:layout>
                  <c15:showDataLabelsRange val="0"/>
                </c:ext>
                <c:ext xmlns:c16="http://schemas.microsoft.com/office/drawing/2014/chart" uri="{C3380CC4-5D6E-409C-BE32-E72D297353CC}">
                  <c16:uniqueId val="{00000002-8563-44A6-9817-A01A362B9C71}"/>
                </c:ext>
              </c:extLst>
            </c:dLbl>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1"/>
                <c:pt idx="0">
                  <c:v>Guardians</c:v>
                </c:pt>
              </c:strCache>
            </c:strRef>
          </c:cat>
          <c:val>
            <c:numRef>
              <c:f>Sheet1!$B$2:$B$5</c:f>
              <c:numCache>
                <c:formatCode>General</c:formatCode>
                <c:ptCount val="4"/>
                <c:pt idx="0" formatCode="#,##0">
                  <c:v>4200</c:v>
                </c:pt>
              </c:numCache>
            </c:numRef>
          </c:val>
          <c:extLst>
            <c:ext xmlns:c16="http://schemas.microsoft.com/office/drawing/2014/chart" uri="{C3380CC4-5D6E-409C-BE32-E72D297353CC}">
              <c16:uniqueId val="{00000000-F4B7-455D-8C0F-66D482B25A3F}"/>
            </c:ext>
          </c:extLst>
        </c:ser>
        <c:ser>
          <c:idx val="1"/>
          <c:order val="1"/>
          <c:tx>
            <c:strRef>
              <c:f>Sheet1!$C$1</c:f>
              <c:strCache>
                <c:ptCount val="1"/>
                <c:pt idx="0">
                  <c:v>Enlisted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16939700472617872"/>
                  <c:y val="-7.1089375690837827E-17"/>
                </c:manualLayout>
              </c:layout>
              <c:tx>
                <c:rich>
                  <a:bodyPr/>
                  <a:lstStyle/>
                  <a:p>
                    <a:r>
                      <a:rPr lang="en-US"/>
                      <a:t>3,998</a:t>
                    </a:r>
                  </a:p>
                </c:rich>
              </c:tx>
              <c:dLblPos val="ctr"/>
              <c:showLegendKey val="0"/>
              <c:showVal val="1"/>
              <c:showCatName val="0"/>
              <c:showSerName val="0"/>
              <c:showPercent val="0"/>
              <c:showBubbleSize val="0"/>
              <c:extLst>
                <c:ext xmlns:c15="http://schemas.microsoft.com/office/drawing/2012/chart" uri="{CE6537A1-D6FC-4f65-9D91-7224C49458BB}">
                  <c15:layout>
                    <c:manualLayout>
                      <c:w val="0.47942334421855798"/>
                      <c:h val="0.16309383722797696"/>
                    </c:manualLayout>
                  </c15:layout>
                  <c15:showDataLabelsRange val="0"/>
                </c:ext>
                <c:ext xmlns:c16="http://schemas.microsoft.com/office/drawing/2014/chart" uri="{C3380CC4-5D6E-409C-BE32-E72D297353CC}">
                  <c16:uniqueId val="{00000000-8563-44A6-9817-A01A362B9C71}"/>
                </c:ext>
              </c:extLst>
            </c:dLbl>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1"/>
                <c:pt idx="0">
                  <c:v>Guardians</c:v>
                </c:pt>
              </c:strCache>
            </c:strRef>
          </c:cat>
          <c:val>
            <c:numRef>
              <c:f>Sheet1!$C$2:$C$5</c:f>
              <c:numCache>
                <c:formatCode>General</c:formatCode>
                <c:ptCount val="4"/>
                <c:pt idx="0">
                  <c:v>3858</c:v>
                </c:pt>
              </c:numCache>
            </c:numRef>
          </c:val>
          <c:extLst>
            <c:ext xmlns:c16="http://schemas.microsoft.com/office/drawing/2014/chart" uri="{C3380CC4-5D6E-409C-BE32-E72D297353CC}">
              <c16:uniqueId val="{00000001-F4B7-455D-8C0F-66D482B25A3F}"/>
            </c:ext>
          </c:extLst>
        </c:ser>
        <c:ser>
          <c:idx val="2"/>
          <c:order val="2"/>
          <c:tx>
            <c:strRef>
              <c:f>Sheet1!$D$1</c:f>
              <c:strCache>
                <c:ptCount val="1"/>
                <c:pt idx="0">
                  <c:v>Civilian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1591824218916118"/>
                  <c:y val="3.8776471048020439E-3"/>
                </c:manualLayout>
              </c:layout>
              <c:tx>
                <c:rich>
                  <a:bodyPr/>
                  <a:lstStyle/>
                  <a:p>
                    <a:r>
                      <a:rPr lang="en-US"/>
                      <a:t>6,647</a:t>
                    </a:r>
                  </a:p>
                </c:rich>
              </c:tx>
              <c:dLblPos val="ctr"/>
              <c:showLegendKey val="0"/>
              <c:showVal val="1"/>
              <c:showCatName val="0"/>
              <c:showSerName val="0"/>
              <c:showPercent val="0"/>
              <c:showBubbleSize val="0"/>
              <c:extLst>
                <c:ext xmlns:c15="http://schemas.microsoft.com/office/drawing/2012/chart" uri="{CE6537A1-D6FC-4f65-9D91-7224C49458BB}">
                  <c15:layout>
                    <c:manualLayout>
                      <c:w val="0.49079351721081599"/>
                      <c:h val="0.16309383722797696"/>
                    </c:manualLayout>
                  </c15:layout>
                  <c15:showDataLabelsRange val="0"/>
                </c:ext>
                <c:ext xmlns:c16="http://schemas.microsoft.com/office/drawing/2014/chart" uri="{C3380CC4-5D6E-409C-BE32-E72D297353CC}">
                  <c16:uniqueId val="{00000001-8563-44A6-9817-A01A362B9C71}"/>
                </c:ext>
              </c:extLst>
            </c:dLbl>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1"/>
                <c:pt idx="0">
                  <c:v>Guardians</c:v>
                </c:pt>
              </c:strCache>
            </c:strRef>
          </c:cat>
          <c:val>
            <c:numRef>
              <c:f>Sheet1!$D$2:$D$5</c:f>
              <c:numCache>
                <c:formatCode>General</c:formatCode>
                <c:ptCount val="4"/>
                <c:pt idx="0">
                  <c:v>6647</c:v>
                </c:pt>
              </c:numCache>
            </c:numRef>
          </c:val>
          <c:extLst>
            <c:ext xmlns:c16="http://schemas.microsoft.com/office/drawing/2014/chart" uri="{C3380CC4-5D6E-409C-BE32-E72D297353CC}">
              <c16:uniqueId val="{00000002-F4B7-455D-8C0F-66D482B25A3F}"/>
            </c:ext>
          </c:extLst>
        </c:ser>
        <c:dLbls>
          <c:dLblPos val="ctr"/>
          <c:showLegendKey val="0"/>
          <c:showVal val="1"/>
          <c:showCatName val="0"/>
          <c:showSerName val="0"/>
          <c:showPercent val="0"/>
          <c:showBubbleSize val="0"/>
        </c:dLbls>
        <c:gapWidth val="150"/>
        <c:overlap val="100"/>
        <c:axId val="639873360"/>
        <c:axId val="639873032"/>
      </c:barChart>
      <c:catAx>
        <c:axId val="639873360"/>
        <c:scaling>
          <c:orientation val="minMax"/>
        </c:scaling>
        <c:delete val="1"/>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Trebuchet MS" panose="020B0603020202020204" pitchFamily="34" charset="0"/>
                    <a:ea typeface="+mn-ea"/>
                    <a:cs typeface="+mn-cs"/>
                  </a:defRPr>
                </a:pPr>
                <a:r>
                  <a:rPr lang="en-US"/>
                  <a:t>Guardians</a:t>
                </a:r>
              </a:p>
            </c:rich>
          </c:tx>
          <c:layout>
            <c:manualLayout>
              <c:xMode val="edge"/>
              <c:yMode val="edge"/>
              <c:x val="0.21220291168239463"/>
              <c:y val="0.90844875185562202"/>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crossAx val="639873032"/>
        <c:crosses val="autoZero"/>
        <c:auto val="1"/>
        <c:lblAlgn val="ctr"/>
        <c:lblOffset val="100"/>
        <c:noMultiLvlLbl val="0"/>
      </c:catAx>
      <c:valAx>
        <c:axId val="63987303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Trebuchet MS" panose="020B0603020202020204" pitchFamily="34" charset="0"/>
                <a:ea typeface="+mn-ea"/>
                <a:cs typeface="+mn-cs"/>
              </a:defRPr>
            </a:pPr>
            <a:endParaRPr lang="en-US"/>
          </a:p>
        </c:txPr>
        <c:crossAx val="63987336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solidFill>
        <a:schemeClr val="bg1"/>
      </a:solidFill>
    </a:ln>
    <a:effectLst>
      <a:glow rad="63500">
        <a:schemeClr val="accent3">
          <a:satMod val="175000"/>
          <a:alpha val="40000"/>
        </a:schemeClr>
      </a:glow>
    </a:effectLst>
    <a:scene3d>
      <a:camera prst="orthographicFront"/>
      <a:lightRig rig="threePt" dir="t"/>
    </a:scene3d>
    <a:sp3d>
      <a:bevelT/>
    </a:sp3d>
  </c:spPr>
  <c:txPr>
    <a:bodyPr/>
    <a:lstStyle/>
    <a:p>
      <a:pPr>
        <a:defRPr>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Inventory</c:v>
                </c:pt>
              </c:strCache>
            </c:strRef>
          </c:tx>
          <c:explosion val="1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32A-49F9-B72A-62B601A4E59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32A-49F9-B72A-62B601A4E59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32A-49F9-B72A-62B601A4E59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32A-49F9-B72A-62B601A4E597}"/>
              </c:ext>
            </c:extLst>
          </c:dPt>
          <c:dLbls>
            <c:dLbl>
              <c:idx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932A-49F9-B72A-62B601A4E597}"/>
                </c:ext>
              </c:extLst>
            </c:dLbl>
            <c:dLbl>
              <c:idx val="1"/>
              <c:layout>
                <c:manualLayout>
                  <c:x val="-3.1472662894573039E-2"/>
                  <c:y val="7.3356087197861009E-3"/>
                </c:manualLayout>
              </c:layout>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Trebuchet MS" panose="020B0603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2A-49F9-B72A-62B601A4E597}"/>
                </c:ext>
              </c:extLst>
            </c:dLbl>
            <c:dLbl>
              <c:idx val="2"/>
              <c:spPr>
                <a:noFill/>
                <a:ln>
                  <a:noFill/>
                </a:ln>
                <a:effectLst/>
              </c:spPr>
              <c:txPr>
                <a:bodyPr rot="0" spcFirstLastPara="1" vertOverflow="ellipsis" vert="horz" wrap="square" anchor="ctr" anchorCtr="1"/>
                <a:lstStyle/>
                <a:p>
                  <a:pPr>
                    <a:defRPr sz="1400" b="1" i="0" u="none" strike="noStrike" kern="1200" spc="0" baseline="0">
                      <a:solidFill>
                        <a:schemeClr val="accent3"/>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932A-49F9-B72A-62B601A4E597}"/>
                </c:ext>
              </c:extLst>
            </c:dLbl>
            <c:dLbl>
              <c:idx val="3"/>
              <c:spPr>
                <a:noFill/>
                <a:ln>
                  <a:noFill/>
                </a:ln>
                <a:effectLst/>
              </c:spPr>
              <c:txPr>
                <a:bodyPr rot="0" spcFirstLastPara="1" vertOverflow="ellipsis" vert="horz" wrap="square" anchor="ctr" anchorCtr="1"/>
                <a:lstStyle/>
                <a:p>
                  <a:pPr>
                    <a:defRPr sz="1400" b="1" i="0" u="none" strike="noStrike" kern="1200" spc="0" baseline="0">
                      <a:solidFill>
                        <a:schemeClr val="accent4"/>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932A-49F9-B72A-62B601A4E597}"/>
                </c:ext>
              </c:extLst>
            </c:dLbl>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Trebuchet MS" panose="020B0603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Prior Air Force</c:v>
                </c:pt>
                <c:pt idx="1">
                  <c:v>Not Prior Air Force</c:v>
                </c:pt>
              </c:strCache>
            </c:strRef>
          </c:cat>
          <c:val>
            <c:numRef>
              <c:f>Sheet1!$B$2:$B$5</c:f>
              <c:numCache>
                <c:formatCode>General</c:formatCode>
                <c:ptCount val="4"/>
                <c:pt idx="0">
                  <c:v>6232</c:v>
                </c:pt>
                <c:pt idx="1">
                  <c:v>2204</c:v>
                </c:pt>
              </c:numCache>
            </c:numRef>
          </c:val>
          <c:extLst>
            <c:ext xmlns:c16="http://schemas.microsoft.com/office/drawing/2014/chart" uri="{C3380CC4-5D6E-409C-BE32-E72D297353CC}">
              <c16:uniqueId val="{00000008-932A-49F9-B72A-62B601A4E59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60191699-A391-4926-9C15-B277B4500AE1}" type="datetimeFigureOut">
              <a:rPr lang="en-US" smtClean="0"/>
              <a:t>4/15/2024</a:t>
            </a:fld>
            <a:endParaRPr lang="en-US"/>
          </a:p>
        </p:txBody>
      </p:sp>
      <p:sp>
        <p:nvSpPr>
          <p:cNvPr id="4" name="Footer Placeholder 3"/>
          <p:cNvSpPr>
            <a:spLocks noGrp="1"/>
          </p:cNvSpPr>
          <p:nvPr>
            <p:ph type="ftr" sz="quarter" idx="2"/>
          </p:nvPr>
        </p:nvSpPr>
        <p:spPr>
          <a:xfrm>
            <a:off x="0" y="8842722"/>
            <a:ext cx="3043649" cy="466378"/>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2"/>
            <a:ext cx="3043649" cy="466378"/>
          </a:xfrm>
          <a:prstGeom prst="rect">
            <a:avLst/>
          </a:prstGeom>
        </p:spPr>
        <p:txBody>
          <a:bodyPr vert="horz" lIns="88276" tIns="44138" rIns="88276" bIns="44138" rtlCol="0" anchor="b"/>
          <a:lstStyle>
            <a:lvl1pPr algn="r">
              <a:defRPr sz="1200"/>
            </a:lvl1pPr>
          </a:lstStyle>
          <a:p>
            <a:fld id="{D3E998FB-CD50-4DA4-9DE5-803E0CC83D73}" type="slidenum">
              <a:rPr lang="en-US" smtClean="0"/>
              <a:t>‹#›</a:t>
            </a:fld>
            <a:endParaRPr lang="en-US"/>
          </a:p>
        </p:txBody>
      </p:sp>
    </p:spTree>
    <p:extLst>
      <p:ext uri="{BB962C8B-B14F-4D97-AF65-F5344CB8AC3E}">
        <p14:creationId xmlns:p14="http://schemas.microsoft.com/office/powerpoint/2010/main" val="40254716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027A3B4D-F7C6-41F7-A816-AA9C616DB43F}" type="datetimeFigureOut">
              <a:rPr lang="en-US" smtClean="0"/>
              <a:t>4/15/2024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5E91126A-94FA-47EE-A055-ED60A4B1DFA2}" type="slidenum">
              <a:rPr lang="en-US" smtClean="0"/>
              <a:t>‹#›</a:t>
            </a:fld>
            <a:endParaRPr lang="en-US"/>
          </a:p>
        </p:txBody>
      </p:sp>
    </p:spTree>
    <p:extLst>
      <p:ext uri="{BB962C8B-B14F-4D97-AF65-F5344CB8AC3E}">
        <p14:creationId xmlns:p14="http://schemas.microsoft.com/office/powerpoint/2010/main" val="26704780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militarybase.net/patrick-air-force-base/" TargetMode="External"/><Relationship Id="rId3" Type="http://schemas.openxmlformats.org/officeDocument/2006/relationships/hyperlink" Target="https://militarybase.net/buckley-air-force-base/" TargetMode="External"/><Relationship Id="rId7" Type="http://schemas.openxmlformats.org/officeDocument/2006/relationships/hyperlink" Target="https://militarybase.net/vandenberg-air-force-bas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militarybase.net/schriever-air-force-base/" TargetMode="External"/><Relationship Id="rId5" Type="http://schemas.openxmlformats.org/officeDocument/2006/relationships/hyperlink" Target="https://militarybase.net/los-angeles-air-force-basex/" TargetMode="External"/><Relationship Id="rId10" Type="http://schemas.openxmlformats.org/officeDocument/2006/relationships/hyperlink" Target="https://militarybase.net/cape-canaveral-space-force-station/" TargetMode="External"/><Relationship Id="rId4" Type="http://schemas.openxmlformats.org/officeDocument/2006/relationships/hyperlink" Target="https://militarybase.net/peterson-air-force-base/" TargetMode="External"/><Relationship Id="rId9" Type="http://schemas.openxmlformats.org/officeDocument/2006/relationships/hyperlink" Target="https://militarybase.net/cheyenne-mountain-complex/"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militarybase.net/patrick-air-force-base/" TargetMode="External"/><Relationship Id="rId3" Type="http://schemas.openxmlformats.org/officeDocument/2006/relationships/hyperlink" Target="https://militarybase.net/buckley-air-force-base/" TargetMode="External"/><Relationship Id="rId7" Type="http://schemas.openxmlformats.org/officeDocument/2006/relationships/hyperlink" Target="https://militarybase.net/vandenberg-air-force-bas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militarybase.net/schriever-air-force-base/" TargetMode="External"/><Relationship Id="rId5" Type="http://schemas.openxmlformats.org/officeDocument/2006/relationships/hyperlink" Target="https://militarybase.net/los-angeles-air-force-basex/" TargetMode="External"/><Relationship Id="rId10" Type="http://schemas.openxmlformats.org/officeDocument/2006/relationships/hyperlink" Target="https://militarybase.net/cape-canaveral-space-force-station/" TargetMode="External"/><Relationship Id="rId4" Type="http://schemas.openxmlformats.org/officeDocument/2006/relationships/hyperlink" Target="https://militarybase.net/peterson-air-force-base/" TargetMode="External"/><Relationship Id="rId9" Type="http://schemas.openxmlformats.org/officeDocument/2006/relationships/hyperlink" Target="https://militarybase.net/cheyenne-mountain-comple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333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dig into details</a:t>
            </a:r>
            <a:r>
              <a:rPr lang="en-US" baseline="0"/>
              <a:t>, it is important to highlight the mission of the Space Force.</a:t>
            </a:r>
            <a:r>
              <a:rPr lang="en-US"/>
              <a:t> </a:t>
            </a:r>
            <a:endParaRPr lang="en-US" baseline="0"/>
          </a:p>
          <a:p>
            <a:endParaRPr lang="en-US" baseline="0"/>
          </a:p>
          <a:p>
            <a:pPr marL="228600" indent="-228600">
              <a:buAutoNum type="arabicParenR"/>
            </a:pPr>
            <a:endParaRPr lang="en-US"/>
          </a:p>
          <a:p>
            <a:pPr marL="0" indent="0">
              <a:buNone/>
            </a:pPr>
            <a:r>
              <a:rPr lang="en-US" b="1" i="1" u="sng"/>
              <a:t>Per</a:t>
            </a:r>
            <a:r>
              <a:rPr lang="en-US" b="1" i="1" u="sng" baseline="0"/>
              <a:t> the 2020 NDAA</a:t>
            </a:r>
            <a:endParaRPr lang="en-US" b="1" i="1" u="sng" baseline="0">
              <a:cs typeface="Calibri"/>
            </a:endParaRPr>
          </a:p>
          <a:p>
            <a:pPr marL="0" indent="0">
              <a:buNone/>
            </a:pPr>
            <a:endParaRPr lang="en-US" b="1" i="1" u="sng" baseline="0"/>
          </a:p>
          <a:p>
            <a:r>
              <a:rPr lang="en-US"/>
              <a:t>‘‘§ 9081. The United States Space Force ‘‘(a) ESTABLISHMENT.—There is established a United States Space Force as an armed force within the Department of the Air Force. ‘‘(b) COMPOSITION.—The Space Force shall be composed of the following: ‘‘(1) The Chief of Space Operations. ‘‘(2) The space forces and such assets as may be organic therein. ‘‘(c) FUNCTIONS.—The Space Force shall be organized, trained, and equipped to provide— ‘‘(1) freedom of operation for the United States in, from, and to space; and ‘‘(2) prompt and sustained space operations. ‘‘(d) DUTIES.—It shall be the duty of the Space Force to— ‘‘(1) protect the interests of the United States in space; ‘‘(2) deter aggression in, from, and to space; and ‘‘(3) conduct space operations.’’. </a:t>
            </a:r>
            <a:endParaRPr lang="en-US">
              <a:cs typeface="Calibri"/>
            </a:endParaRPr>
          </a:p>
          <a:p>
            <a:endParaRPr lang="en-US" baseline="0"/>
          </a:p>
          <a:p>
            <a:endParaRPr lang="en-US" baseline="0"/>
          </a:p>
          <a:p>
            <a:r>
              <a:rPr lang="en-US"/>
              <a:t>As Guardians in the U.S. Space Force, our mission is to project </a:t>
            </a:r>
            <a:r>
              <a:rPr lang="en-US" err="1"/>
              <a:t>spacepower</a:t>
            </a:r>
            <a:r>
              <a:rPr lang="en-US"/>
              <a:t> that defends the Nation, protects its interests, and defeats its enemies. </a:t>
            </a:r>
            <a:r>
              <a:rPr lang="en-US" i="1"/>
              <a:t>Competitive Endurance</a:t>
            </a:r>
            <a:r>
              <a:rPr lang="en-US"/>
              <a:t> is the theory of success that underpins our approach to this mission. </a:t>
            </a:r>
            <a:endParaRPr lang="en-US">
              <a:cs typeface="Calibri"/>
            </a:endParaRPr>
          </a:p>
          <a:p>
            <a:r>
              <a:rPr lang="en-US"/>
              <a:t>Preserving U.S. freedom of action in an increasingly contested space domain requires military force. Our service provides </a:t>
            </a:r>
            <a:r>
              <a:rPr lang="en-US" baseline="0"/>
              <a:t>the </a:t>
            </a:r>
            <a:r>
              <a:rPr lang="en-US"/>
              <a:t>weapon systems, trained personnel, and warfighting expertise required to preserve this freedom </a:t>
            </a:r>
            <a:r>
              <a:rPr lang="en-US" baseline="0"/>
              <a:t>of </a:t>
            </a:r>
            <a:r>
              <a:rPr lang="en-US"/>
              <a:t>action in competition, crisis, and conflict. In essence, the </a:t>
            </a:r>
            <a:r>
              <a:rPr lang="en-US" baseline="0"/>
              <a:t>Space </a:t>
            </a:r>
            <a:r>
              <a:rPr lang="en-US"/>
              <a:t>Force is responsible for organizing the military force required to gain and maintain the space superiority necessary for the Joint Force to defend U.S. interests. The responsibility to execute military force, </a:t>
            </a:r>
            <a:r>
              <a:rPr lang="en-US" baseline="0"/>
              <a:t>to </a:t>
            </a:r>
            <a:r>
              <a:rPr lang="en-US"/>
              <a:t>impose the Nation’s will on an adversary, is the essence of the profession of arms and distinguishes the Space Force from other space organizations</a:t>
            </a:r>
            <a:r>
              <a:rPr lang="en-US" baseline="0"/>
              <a:t>. </a:t>
            </a:r>
            <a:r>
              <a:rPr lang="en-US"/>
              <a:t>Furthermore, it is the dedicated pursuit of contesting and controlling the space domain that separates the Space Force from other military services. </a:t>
            </a:r>
            <a:endParaRPr lang="en-US">
              <a:cs typeface="Calibri"/>
            </a:endParaRPr>
          </a:p>
          <a:p>
            <a:endParaRPr lang="en-US">
              <a:cs typeface="Calibri"/>
            </a:endParaRPr>
          </a:p>
        </p:txBody>
      </p:sp>
    </p:spTree>
    <p:extLst>
      <p:ext uri="{BB962C8B-B14F-4D97-AF65-F5344CB8AC3E}">
        <p14:creationId xmlns:p14="http://schemas.microsoft.com/office/powerpoint/2010/main" val="15848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i="0" u="none"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1126A-94FA-47EE-A055-ED60A4B1DF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3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These are the core functions that were transferred to USSF. This is the nucleus that makes space power possible and our global dominance would not be sustained if not for each of you. But we cant and don’t go at it alone…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solidFill>
                  <a:schemeClr val="bg1"/>
                </a:solidFill>
              </a:rPr>
              <a:t>62E/63A – Next generation launch; orbital warfare, next-gen OPIR, AFRL research, Space RCO --- Launch and OPIR</a:t>
            </a:r>
          </a:p>
          <a:p>
            <a:r>
              <a:rPr lang="en-US">
                <a:solidFill>
                  <a:schemeClr val="bg1"/>
                </a:solidFill>
              </a:rPr>
              <a:t>17D – Mission Defense Teams, mission cyber, space communications, DCO-Space, agile development</a:t>
            </a:r>
          </a:p>
          <a:p>
            <a:r>
              <a:rPr lang="en-US">
                <a:solidFill>
                  <a:schemeClr val="bg1"/>
                </a:solidFill>
              </a:rPr>
              <a:t>14N – tactical-level intelligence, future National Space Intelligence Center, Intelligence Community assignments</a:t>
            </a:r>
          </a:p>
          <a:p>
            <a:r>
              <a:rPr lang="en-US">
                <a:solidFill>
                  <a:schemeClr val="bg1"/>
                </a:solidFill>
              </a:rPr>
              <a:t>13S – orbital warfare, space-based or ground-based missile warning, space electronic warfare, space support --- SBIRS (1 SOPS)</a:t>
            </a:r>
          </a:p>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7534FD-7757-2C45-B4A3-7FB0EB1142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0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a:t>
            </a:r>
            <a:r>
              <a:rPr lang="en-US" sz="1200" b="0" i="0" kern="1200" baseline="0">
                <a:solidFill>
                  <a:schemeClr val="tx1"/>
                </a:solidFill>
                <a:effectLst/>
                <a:latin typeface="+mn-lt"/>
                <a:ea typeface="+mn-ea"/>
                <a:cs typeface="+mn-cs"/>
              </a:rPr>
              <a:t> the Space Force races to fill the critical positions, the HQ’s, located at the Pentagon, is organized into four distinct organizations all with a tremendous amount of responsibility. These Space Force teams are lean by design, and are organized to maintain agility and flexibility in decision making.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Of note, the entire Space Force staff, even if fully manned, will still be smaller than the Air Force A3 staff.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[next slide] Next we will examine the Space Force Field Commands</a:t>
            </a:r>
          </a:p>
          <a:p>
            <a:endParaRPr lang="en-US" sz="1200" b="0" i="0" kern="1200" baseline="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1126A-94FA-47EE-A055-ED60A4B1DF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81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sng" strike="noStrike" kern="1200">
                <a:solidFill>
                  <a:schemeClr val="tx1"/>
                </a:solidFill>
                <a:effectLst/>
                <a:latin typeface="+mn-lt"/>
                <a:ea typeface="+mn-ea"/>
                <a:cs typeface="+mn-cs"/>
                <a:hlinkClick r:id="rId3"/>
              </a:rPr>
              <a:t>Space Force Bases</a:t>
            </a: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3"/>
              </a:rPr>
              <a:t>Buckley AFB, Colorado</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4"/>
              </a:rPr>
              <a:t>Peterson AFB, Colorado</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5"/>
              </a:rPr>
              <a:t>Los Angeles, California</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err="1">
                <a:solidFill>
                  <a:schemeClr val="tx1"/>
                </a:solidFill>
                <a:effectLst/>
                <a:latin typeface="+mn-lt"/>
                <a:ea typeface="+mn-ea"/>
                <a:cs typeface="+mn-cs"/>
                <a:hlinkClick r:id="rId6"/>
              </a:rPr>
              <a:t>Schriever</a:t>
            </a:r>
            <a:r>
              <a:rPr lang="en-US" sz="1200" b="0" i="0" u="sng" strike="noStrike" kern="1200">
                <a:solidFill>
                  <a:schemeClr val="tx1"/>
                </a:solidFill>
                <a:effectLst/>
                <a:latin typeface="+mn-lt"/>
                <a:ea typeface="+mn-ea"/>
                <a:cs typeface="+mn-cs"/>
                <a:hlinkClick r:id="rId6"/>
              </a:rPr>
              <a:t> AFB, Colorado</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7"/>
              </a:rPr>
              <a:t>Vandenberg AFB, California</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8"/>
              </a:rPr>
              <a:t>Patrick AFB, Florida</a:t>
            </a:r>
            <a:endParaRPr lang="en-US" sz="1200" b="0" i="0" u="sng" kern="1200">
              <a:solidFill>
                <a:schemeClr val="tx1"/>
              </a:solidFill>
              <a:effectLst/>
              <a:latin typeface="+mn-lt"/>
              <a:ea typeface="+mn-ea"/>
              <a:cs typeface="+mn-cs"/>
            </a:endParaRPr>
          </a:p>
          <a:p>
            <a:endParaRPr lang="en-US" b="0" u="sng">
              <a:solidFill>
                <a:schemeClr val="tx1"/>
              </a:solidFill>
            </a:endParaRPr>
          </a:p>
          <a:p>
            <a:endParaRPr lang="en-US" b="0" u="sng">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a:solidFill>
                  <a:schemeClr val="tx1"/>
                </a:solidFill>
                <a:effectLst/>
                <a:latin typeface="+mn-lt"/>
                <a:ea typeface="+mn-ea"/>
                <a:cs typeface="+mn-cs"/>
                <a:hlinkClick r:id="rId9"/>
              </a:rPr>
              <a:t>Space Force Stations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strike="noStrike" kern="1200">
                <a:solidFill>
                  <a:schemeClr val="tx1"/>
                </a:solidFill>
                <a:effectLst/>
                <a:latin typeface="+mn-lt"/>
                <a:ea typeface="+mn-ea"/>
                <a:cs typeface="+mn-cs"/>
                <a:hlinkClick r:id="rId9"/>
              </a:rPr>
              <a:t>Cavalier Space</a:t>
            </a:r>
            <a:r>
              <a:rPr lang="en-US" sz="1200" b="0" i="0" u="sng" strike="noStrike" kern="1200" baseline="0">
                <a:solidFill>
                  <a:schemeClr val="tx1"/>
                </a:solidFill>
                <a:effectLst/>
                <a:latin typeface="+mn-lt"/>
                <a:ea typeface="+mn-ea"/>
                <a:cs typeface="+mn-cs"/>
                <a:hlinkClick r:id="rId9"/>
              </a:rPr>
              <a:t> Force Station</a:t>
            </a:r>
            <a:endParaRPr lang="en-US" sz="1200" b="0" i="0" u="sng" strike="noStrike" kern="1200">
              <a:solidFill>
                <a:schemeClr val="tx1"/>
              </a:solidFill>
              <a:effectLst/>
              <a:latin typeface="+mn-lt"/>
              <a:ea typeface="+mn-ea"/>
              <a:cs typeface="+mn-cs"/>
              <a:hlinkClick r:id="rId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strike="noStrike" kern="1200">
                <a:solidFill>
                  <a:schemeClr val="tx1"/>
                </a:solidFill>
                <a:effectLst/>
                <a:latin typeface="+mn-lt"/>
                <a:ea typeface="+mn-ea"/>
                <a:cs typeface="+mn-cs"/>
                <a:hlinkClick r:id="rId9"/>
              </a:rPr>
              <a:t>Cheyenne Mountain Air Force Station, Colorado</a:t>
            </a:r>
            <a:endParaRPr lang="en-US" sz="1200" b="0" i="0" u="sng" strike="noStrike"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strike="noStrike" kern="1200">
                <a:solidFill>
                  <a:schemeClr val="tx1"/>
                </a:solidFill>
                <a:effectLst/>
                <a:latin typeface="+mn-lt"/>
                <a:ea typeface="+mn-ea"/>
                <a:cs typeface="+mn-cs"/>
                <a:hlinkClick r:id="rId10"/>
              </a:rPr>
              <a:t>Cape Canaveral Air Force Station, Florida</a:t>
            </a:r>
            <a:endParaRPr lang="en-US" sz="1200" b="0" i="0" u="sng"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a:solidFill>
                  <a:schemeClr val="tx1"/>
                </a:solidFill>
                <a:effectLst/>
                <a:latin typeface="+mn-lt"/>
                <a:ea typeface="+mn-ea"/>
                <a:cs typeface="+mn-cs"/>
              </a:rPr>
              <a:t>New Boston Air Force Station, New Hampshire</a:t>
            </a:r>
          </a:p>
          <a:p>
            <a:pPr marL="171450" indent="-171450">
              <a:buFont typeface="Arial" panose="020B0604020202020204" pitchFamily="34" charset="0"/>
              <a:buChar char="•"/>
            </a:pPr>
            <a:r>
              <a:rPr lang="en-US" sz="1200" b="0" i="0" u="sng" kern="1200" err="1">
                <a:solidFill>
                  <a:schemeClr val="tx1"/>
                </a:solidFill>
                <a:effectLst/>
                <a:latin typeface="+mn-lt"/>
                <a:ea typeface="+mn-ea"/>
                <a:cs typeface="+mn-cs"/>
              </a:rPr>
              <a:t>Ka’ena</a:t>
            </a:r>
            <a:r>
              <a:rPr lang="en-US" sz="1200" b="0" i="0" u="sng" kern="1200">
                <a:solidFill>
                  <a:schemeClr val="tx1"/>
                </a:solidFill>
                <a:effectLst/>
                <a:latin typeface="+mn-lt"/>
                <a:ea typeface="+mn-ea"/>
                <a:cs typeface="+mn-cs"/>
              </a:rPr>
              <a:t> Point Air Force Station, Hawaii</a:t>
            </a:r>
          </a:p>
          <a:p>
            <a:pPr marL="171450" indent="-171450">
              <a:buFont typeface="Arial" panose="020B0604020202020204" pitchFamily="34" charset="0"/>
              <a:buChar char="•"/>
            </a:pPr>
            <a:r>
              <a:rPr lang="en-US" sz="1200" b="0" i="0" u="sng" kern="1200">
                <a:solidFill>
                  <a:schemeClr val="tx1"/>
                </a:solidFill>
                <a:effectLst/>
                <a:latin typeface="+mn-lt"/>
                <a:ea typeface="+mn-ea"/>
                <a:cs typeface="+mn-cs"/>
              </a:rPr>
              <a:t>Thule Air Base, Greenland</a:t>
            </a:r>
          </a:p>
          <a:p>
            <a:pPr marL="171450" indent="-171450">
              <a:buFont typeface="Arial" panose="020B0604020202020204" pitchFamily="34" charset="0"/>
              <a:buChar char="•"/>
            </a:pPr>
            <a:r>
              <a:rPr lang="en-US" sz="1200" b="0" i="0" u="sng" kern="1200">
                <a:solidFill>
                  <a:schemeClr val="tx1"/>
                </a:solidFill>
                <a:effectLst/>
                <a:latin typeface="+mn-lt"/>
                <a:ea typeface="+mn-ea"/>
                <a:cs typeface="+mn-cs"/>
              </a:rPr>
              <a:t>Clear Space</a:t>
            </a:r>
            <a:r>
              <a:rPr lang="en-US" sz="1200" b="0" i="0" u="sng" kern="1200" baseline="0">
                <a:solidFill>
                  <a:schemeClr val="tx1"/>
                </a:solidFill>
                <a:effectLst/>
                <a:latin typeface="+mn-lt"/>
                <a:ea typeface="+mn-ea"/>
                <a:cs typeface="+mn-cs"/>
              </a:rPr>
              <a:t> Force Station, Alaska</a:t>
            </a:r>
          </a:p>
          <a:p>
            <a:pPr marL="171450" indent="-171450">
              <a:buFont typeface="Arial" panose="020B0604020202020204" pitchFamily="34" charset="0"/>
              <a:buChar char="•"/>
            </a:pPr>
            <a:r>
              <a:rPr lang="en-US" sz="1200" b="0" i="0" u="sng" kern="1200" baseline="0">
                <a:solidFill>
                  <a:schemeClr val="tx1"/>
                </a:solidFill>
                <a:effectLst/>
                <a:latin typeface="+mn-lt"/>
                <a:ea typeface="+mn-ea"/>
                <a:cs typeface="+mn-cs"/>
              </a:rPr>
              <a:t>Cape Cod Space Force Station, Massachusetts</a:t>
            </a:r>
            <a:endParaRPr lang="en-US" sz="1200" b="0" i="0" u="sng"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306836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sng" strike="noStrike" kern="1200">
                <a:solidFill>
                  <a:schemeClr val="tx1"/>
                </a:solidFill>
                <a:effectLst/>
                <a:latin typeface="+mn-lt"/>
                <a:ea typeface="+mn-ea"/>
                <a:cs typeface="+mn-cs"/>
                <a:hlinkClick r:id="rId3"/>
              </a:rPr>
              <a:t>Space Force Bases</a:t>
            </a: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3"/>
              </a:rPr>
              <a:t>Buckley AFB, Colorado</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4"/>
              </a:rPr>
              <a:t>Peterson AFB, Colorado</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5"/>
              </a:rPr>
              <a:t>Los Angeles, California</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err="1">
                <a:solidFill>
                  <a:schemeClr val="tx1"/>
                </a:solidFill>
                <a:effectLst/>
                <a:latin typeface="+mn-lt"/>
                <a:ea typeface="+mn-ea"/>
                <a:cs typeface="+mn-cs"/>
                <a:hlinkClick r:id="rId6"/>
              </a:rPr>
              <a:t>Schriever</a:t>
            </a:r>
            <a:r>
              <a:rPr lang="en-US" sz="1200" b="0" i="0" u="sng" strike="noStrike" kern="1200">
                <a:solidFill>
                  <a:schemeClr val="tx1"/>
                </a:solidFill>
                <a:effectLst/>
                <a:latin typeface="+mn-lt"/>
                <a:ea typeface="+mn-ea"/>
                <a:cs typeface="+mn-cs"/>
                <a:hlinkClick r:id="rId6"/>
              </a:rPr>
              <a:t> AFB, Colorado</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7"/>
              </a:rPr>
              <a:t>Vandenberg AFB, California</a:t>
            </a:r>
            <a:endParaRPr lang="en-US" sz="1200" b="0" i="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strike="noStrike" kern="1200">
                <a:solidFill>
                  <a:schemeClr val="tx1"/>
                </a:solidFill>
                <a:effectLst/>
                <a:latin typeface="+mn-lt"/>
                <a:ea typeface="+mn-ea"/>
                <a:cs typeface="+mn-cs"/>
                <a:hlinkClick r:id="rId8"/>
              </a:rPr>
              <a:t>Patrick AFB, Florida</a:t>
            </a:r>
            <a:endParaRPr lang="en-US" sz="1200" b="0" i="0" u="sng" kern="1200">
              <a:solidFill>
                <a:schemeClr val="tx1"/>
              </a:solidFill>
              <a:effectLst/>
              <a:latin typeface="+mn-lt"/>
              <a:ea typeface="+mn-ea"/>
              <a:cs typeface="+mn-cs"/>
            </a:endParaRPr>
          </a:p>
          <a:p>
            <a:endParaRPr lang="en-US" b="0" u="sng">
              <a:solidFill>
                <a:schemeClr val="tx1"/>
              </a:solidFill>
            </a:endParaRPr>
          </a:p>
          <a:p>
            <a:endParaRPr lang="en-US" b="0" u="sng">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a:solidFill>
                  <a:schemeClr val="tx1"/>
                </a:solidFill>
                <a:effectLst/>
                <a:latin typeface="+mn-lt"/>
                <a:ea typeface="+mn-ea"/>
                <a:cs typeface="+mn-cs"/>
                <a:hlinkClick r:id="rId9"/>
              </a:rPr>
              <a:t>Space Force Stations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strike="noStrike" kern="1200">
                <a:solidFill>
                  <a:schemeClr val="tx1"/>
                </a:solidFill>
                <a:effectLst/>
                <a:latin typeface="+mn-lt"/>
                <a:ea typeface="+mn-ea"/>
                <a:cs typeface="+mn-cs"/>
                <a:hlinkClick r:id="rId9"/>
              </a:rPr>
              <a:t>Cavalier Space</a:t>
            </a:r>
            <a:r>
              <a:rPr lang="en-US" sz="1200" b="0" i="0" u="sng" strike="noStrike" kern="1200" baseline="0">
                <a:solidFill>
                  <a:schemeClr val="tx1"/>
                </a:solidFill>
                <a:effectLst/>
                <a:latin typeface="+mn-lt"/>
                <a:ea typeface="+mn-ea"/>
                <a:cs typeface="+mn-cs"/>
                <a:hlinkClick r:id="rId9"/>
              </a:rPr>
              <a:t> Force Station</a:t>
            </a:r>
            <a:endParaRPr lang="en-US" sz="1200" b="0" i="0" u="sng" strike="noStrike" kern="1200">
              <a:solidFill>
                <a:schemeClr val="tx1"/>
              </a:solidFill>
              <a:effectLst/>
              <a:latin typeface="+mn-lt"/>
              <a:ea typeface="+mn-ea"/>
              <a:cs typeface="+mn-cs"/>
              <a:hlinkClick r:id="rId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strike="noStrike" kern="1200">
                <a:solidFill>
                  <a:schemeClr val="tx1"/>
                </a:solidFill>
                <a:effectLst/>
                <a:latin typeface="+mn-lt"/>
                <a:ea typeface="+mn-ea"/>
                <a:cs typeface="+mn-cs"/>
                <a:hlinkClick r:id="rId9"/>
              </a:rPr>
              <a:t>Cheyenne Mountain Air Force Station, Colorado</a:t>
            </a:r>
            <a:endParaRPr lang="en-US" sz="1200" b="0" i="0" u="sng" strike="noStrike"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strike="noStrike" kern="1200">
                <a:solidFill>
                  <a:schemeClr val="tx1"/>
                </a:solidFill>
                <a:effectLst/>
                <a:latin typeface="+mn-lt"/>
                <a:ea typeface="+mn-ea"/>
                <a:cs typeface="+mn-cs"/>
                <a:hlinkClick r:id="rId10"/>
              </a:rPr>
              <a:t>Cape Canaveral Air Force Station, Florida</a:t>
            </a:r>
            <a:endParaRPr lang="en-US" sz="1200" b="0" i="0" u="sng"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a:solidFill>
                  <a:schemeClr val="tx1"/>
                </a:solidFill>
                <a:effectLst/>
                <a:latin typeface="+mn-lt"/>
                <a:ea typeface="+mn-ea"/>
                <a:cs typeface="+mn-cs"/>
              </a:rPr>
              <a:t>New Boston Air Force Station, New Hampshire</a:t>
            </a:r>
          </a:p>
          <a:p>
            <a:pPr marL="171450" indent="-171450">
              <a:buFont typeface="Arial" panose="020B0604020202020204" pitchFamily="34" charset="0"/>
              <a:buChar char="•"/>
            </a:pPr>
            <a:r>
              <a:rPr lang="en-US" sz="1200" b="0" i="0" u="sng" kern="1200" err="1">
                <a:solidFill>
                  <a:schemeClr val="tx1"/>
                </a:solidFill>
                <a:effectLst/>
                <a:latin typeface="+mn-lt"/>
                <a:ea typeface="+mn-ea"/>
                <a:cs typeface="+mn-cs"/>
              </a:rPr>
              <a:t>Ka’ena</a:t>
            </a:r>
            <a:r>
              <a:rPr lang="en-US" sz="1200" b="0" i="0" u="sng" kern="1200">
                <a:solidFill>
                  <a:schemeClr val="tx1"/>
                </a:solidFill>
                <a:effectLst/>
                <a:latin typeface="+mn-lt"/>
                <a:ea typeface="+mn-ea"/>
                <a:cs typeface="+mn-cs"/>
              </a:rPr>
              <a:t> Point Air Force Station, Hawaii</a:t>
            </a:r>
          </a:p>
          <a:p>
            <a:pPr marL="171450" indent="-171450">
              <a:buFont typeface="Arial" panose="020B0604020202020204" pitchFamily="34" charset="0"/>
              <a:buChar char="•"/>
            </a:pPr>
            <a:r>
              <a:rPr lang="en-US" sz="1200" b="0" i="0" u="sng" kern="1200">
                <a:solidFill>
                  <a:schemeClr val="tx1"/>
                </a:solidFill>
                <a:effectLst/>
                <a:latin typeface="+mn-lt"/>
                <a:ea typeface="+mn-ea"/>
                <a:cs typeface="+mn-cs"/>
              </a:rPr>
              <a:t>Thule Air Base, Greenland</a:t>
            </a:r>
          </a:p>
          <a:p>
            <a:pPr marL="171450" indent="-171450">
              <a:buFont typeface="Arial" panose="020B0604020202020204" pitchFamily="34" charset="0"/>
              <a:buChar char="•"/>
            </a:pPr>
            <a:r>
              <a:rPr lang="en-US" sz="1200" b="0" i="0" u="sng" kern="1200">
                <a:solidFill>
                  <a:schemeClr val="tx1"/>
                </a:solidFill>
                <a:effectLst/>
                <a:latin typeface="+mn-lt"/>
                <a:ea typeface="+mn-ea"/>
                <a:cs typeface="+mn-cs"/>
              </a:rPr>
              <a:t>Clear Space</a:t>
            </a:r>
            <a:r>
              <a:rPr lang="en-US" sz="1200" b="0" i="0" u="sng" kern="1200" baseline="0">
                <a:solidFill>
                  <a:schemeClr val="tx1"/>
                </a:solidFill>
                <a:effectLst/>
                <a:latin typeface="+mn-lt"/>
                <a:ea typeface="+mn-ea"/>
                <a:cs typeface="+mn-cs"/>
              </a:rPr>
              <a:t> Force Station, Alaska</a:t>
            </a:r>
          </a:p>
          <a:p>
            <a:pPr marL="171450" indent="-171450">
              <a:buFont typeface="Arial" panose="020B0604020202020204" pitchFamily="34" charset="0"/>
              <a:buChar char="•"/>
            </a:pPr>
            <a:r>
              <a:rPr lang="en-US" sz="1200" b="0" i="0" u="sng" kern="1200" baseline="0">
                <a:solidFill>
                  <a:schemeClr val="tx1"/>
                </a:solidFill>
                <a:effectLst/>
                <a:latin typeface="+mn-lt"/>
                <a:ea typeface="+mn-ea"/>
                <a:cs typeface="+mn-cs"/>
              </a:rPr>
              <a:t>Cape Cod Space Force Station, Massachusetts</a:t>
            </a:r>
            <a:endParaRPr lang="en-US" sz="1200" b="0" i="0" u="sng"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241430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a:solidFill>
                  <a:schemeClr val="tx1"/>
                </a:solidFill>
                <a:effectLst/>
                <a:latin typeface="+mn-lt"/>
                <a:ea typeface="+mn-ea"/>
                <a:cs typeface="+mn-cs"/>
              </a:rPr>
              <a:t>CAO: 28 Apr 22</a:t>
            </a:r>
          </a:p>
          <a:p>
            <a:pPr fontAlgn="base"/>
            <a:endParaRPr lang="en-US" sz="1200" b="1" kern="1200">
              <a:solidFill>
                <a:schemeClr val="tx1"/>
              </a:solidFill>
              <a:effectLst/>
              <a:latin typeface="+mn-lt"/>
              <a:ea typeface="+mn-ea"/>
              <a:cs typeface="+mn-cs"/>
            </a:endParaRPr>
          </a:p>
          <a:p>
            <a:pPr fontAlgn="base"/>
            <a:r>
              <a:rPr lang="en-US" sz="1200" b="0" kern="1200">
                <a:solidFill>
                  <a:schemeClr val="tx1"/>
                </a:solidFill>
                <a:effectLst/>
                <a:latin typeface="+mn-lt"/>
                <a:ea typeface="+mn-ea"/>
                <a:cs typeface="+mn-cs"/>
              </a:rPr>
              <a:t>The Space</a:t>
            </a:r>
            <a:r>
              <a:rPr lang="en-US" sz="1200" b="0" kern="1200" baseline="0">
                <a:solidFill>
                  <a:schemeClr val="tx1"/>
                </a:solidFill>
                <a:effectLst/>
                <a:latin typeface="+mn-lt"/>
                <a:ea typeface="+mn-ea"/>
                <a:cs typeface="+mn-cs"/>
              </a:rPr>
              <a:t> Force is comprised of a highly diverse and skilled workforce of approximately 13,451 Guardians. As can be seen on the top left of the slide the Space Force is approximately 50% Active Duty Military and 50% Civilian. Additionally, the Space Force is the first service to have a higher number of officers than enlisted. With the recent passing of the FY22 NDAA and Budget the Space Force is working to reach an end strength of 8,436 Active Duty members and a total end strength of 16,000 by the end of the year. </a:t>
            </a:r>
          </a:p>
          <a:p>
            <a:pPr fontAlgn="base"/>
            <a:endParaRPr lang="en-US" sz="1200" b="0" kern="1200" baseline="0">
              <a:solidFill>
                <a:schemeClr val="tx1"/>
              </a:solidFill>
              <a:effectLst/>
              <a:latin typeface="+mn-lt"/>
              <a:ea typeface="+mn-ea"/>
              <a:cs typeface="+mn-cs"/>
            </a:endParaRPr>
          </a:p>
          <a:p>
            <a:pPr fontAlgn="base"/>
            <a:r>
              <a:rPr lang="en-US" sz="1200" b="0" kern="1200" baseline="0">
                <a:solidFill>
                  <a:schemeClr val="tx1"/>
                </a:solidFill>
                <a:effectLst/>
                <a:latin typeface="+mn-lt"/>
                <a:ea typeface="+mn-ea"/>
                <a:cs typeface="+mn-cs"/>
              </a:rPr>
              <a:t>In the two plus short years of Space Force standup and a heavy dose of members being transferred over from the Air Force, by the end of FY22 the Space Force is estimated to be comprised of 26% of the members who were never in the Air Force and transferred in via the Inter Service Transfer process (Army, Navy, Marines, Coast Guard, etc…) or direct ascension. </a:t>
            </a:r>
          </a:p>
          <a:p>
            <a:pPr fontAlgn="base"/>
            <a:endParaRPr lang="en-US" sz="1200" b="0" kern="1200" baseline="0">
              <a:solidFill>
                <a:schemeClr val="tx1"/>
              </a:solidFill>
              <a:effectLst/>
              <a:latin typeface="+mn-lt"/>
              <a:ea typeface="+mn-ea"/>
              <a:cs typeface="+mn-cs"/>
            </a:endParaRPr>
          </a:p>
          <a:p>
            <a:pPr fontAlgn="base"/>
            <a:r>
              <a:rPr lang="en-US" sz="1200" b="0" kern="1200" baseline="0">
                <a:solidFill>
                  <a:schemeClr val="tx1"/>
                </a:solidFill>
                <a:effectLst/>
                <a:latin typeface="+mn-lt"/>
                <a:ea typeface="+mn-ea"/>
                <a:cs typeface="+mn-cs"/>
              </a:rPr>
              <a:t>Finally the Space Force is </a:t>
            </a:r>
            <a:r>
              <a:rPr lang="en-US" sz="1200" b="0" kern="1200" baseline="0" err="1">
                <a:solidFill>
                  <a:schemeClr val="tx1"/>
                </a:solidFill>
                <a:effectLst/>
                <a:latin typeface="+mn-lt"/>
                <a:ea typeface="+mn-ea"/>
                <a:cs typeface="+mn-cs"/>
              </a:rPr>
              <a:t>rectuiting</a:t>
            </a:r>
            <a:r>
              <a:rPr lang="en-US" sz="1200" b="0" kern="1200" baseline="0">
                <a:solidFill>
                  <a:schemeClr val="tx1"/>
                </a:solidFill>
                <a:effectLst/>
                <a:latin typeface="+mn-lt"/>
                <a:ea typeface="+mn-ea"/>
                <a:cs typeface="+mn-cs"/>
              </a:rPr>
              <a:t> talent and developing numerous lanes of public integration and innovation through a series of programs to include: </a:t>
            </a:r>
          </a:p>
          <a:p>
            <a:pPr fontAlgn="base"/>
            <a:endParaRPr lang="en-US" sz="1200" b="0" kern="1200" baseline="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kern="1200" baseline="0">
                <a:solidFill>
                  <a:schemeClr val="tx1"/>
                </a:solidFill>
                <a:effectLst/>
                <a:latin typeface="+mn-lt"/>
                <a:ea typeface="+mn-ea"/>
                <a:cs typeface="+mn-cs"/>
              </a:rPr>
              <a:t>11 University Partnership Programs (3 more expected in FY22)</a:t>
            </a:r>
          </a:p>
          <a:p>
            <a:pPr marL="171450" indent="-171450" fontAlgn="base">
              <a:buFont typeface="Arial" panose="020B0604020202020204" pitchFamily="34" charset="0"/>
              <a:buChar char="•"/>
            </a:pPr>
            <a:r>
              <a:rPr lang="en-US" sz="1200" b="0" kern="1200" baseline="0">
                <a:solidFill>
                  <a:schemeClr val="tx1"/>
                </a:solidFill>
                <a:effectLst/>
                <a:latin typeface="+mn-lt"/>
                <a:ea typeface="+mn-ea"/>
                <a:cs typeface="+mn-cs"/>
              </a:rPr>
              <a:t>4 JROTC aligned schools and growing </a:t>
            </a:r>
          </a:p>
          <a:p>
            <a:pPr marL="171450" indent="-171450" fontAlgn="base">
              <a:buFont typeface="Arial" panose="020B0604020202020204" pitchFamily="34" charset="0"/>
              <a:buChar char="•"/>
            </a:pPr>
            <a:r>
              <a:rPr lang="en-US" sz="1200" b="0" kern="1200" baseline="0">
                <a:solidFill>
                  <a:schemeClr val="tx1"/>
                </a:solidFill>
                <a:effectLst/>
                <a:latin typeface="+mn-lt"/>
                <a:ea typeface="+mn-ea"/>
                <a:cs typeface="+mn-cs"/>
              </a:rPr>
              <a:t>Various commissioning sources (USAFA is still the biggest)</a:t>
            </a:r>
          </a:p>
          <a:p>
            <a:pPr marL="171450" indent="-171450" fontAlgn="base">
              <a:buFont typeface="Arial" panose="020B0604020202020204" pitchFamily="34" charset="0"/>
              <a:buChar char="•"/>
            </a:pPr>
            <a:r>
              <a:rPr lang="en-US" sz="1200" b="0" kern="1200" baseline="0">
                <a:solidFill>
                  <a:schemeClr val="tx1"/>
                </a:solidFill>
                <a:effectLst/>
                <a:latin typeface="+mn-lt"/>
                <a:ea typeface="+mn-ea"/>
                <a:cs typeface="+mn-cs"/>
              </a:rPr>
              <a:t>Tailored Basic Military Training</a:t>
            </a:r>
          </a:p>
          <a:p>
            <a:pPr marL="171450" indent="-171450" fontAlgn="base">
              <a:buFont typeface="Arial" panose="020B0604020202020204" pitchFamily="34" charset="0"/>
              <a:buChar char="•"/>
            </a:pPr>
            <a:r>
              <a:rPr lang="en-US" sz="1200" b="0" kern="1200" baseline="0">
                <a:solidFill>
                  <a:schemeClr val="tx1"/>
                </a:solidFill>
                <a:effectLst/>
                <a:latin typeface="+mn-lt"/>
                <a:ea typeface="+mn-ea"/>
                <a:cs typeface="+mn-cs"/>
              </a:rPr>
              <a:t>Foundational Space Education throughout the entirety of the Professional Military Education </a:t>
            </a:r>
            <a:endParaRPr lang="en-US" sz="1200" b="0" kern="1200">
              <a:solidFill>
                <a:schemeClr val="tx1"/>
              </a:solidFill>
              <a:effectLst/>
              <a:latin typeface="+mn-lt"/>
              <a:ea typeface="+mn-ea"/>
              <a:cs typeface="+mn-cs"/>
            </a:endParaRPr>
          </a:p>
          <a:p>
            <a:pPr fontAlgn="base"/>
            <a:endParaRPr lang="en-US" sz="1200" b="1"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27849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5564C-463E-4711-A9CD-2B095C252C62}"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15733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16613-7CEC-43CA-B77B-ABA87215DA4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6B79-8E3A-451E-8EA9-A55E1EF0C1FA}" type="slidenum">
              <a:rPr lang="en-US" smtClean="0"/>
              <a:t>‹#›</a:t>
            </a:fld>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9848"/>
          <a:stretch/>
        </p:blipFill>
        <p:spPr>
          <a:xfrm>
            <a:off x="11599839" y="51307"/>
            <a:ext cx="592161" cy="495380"/>
          </a:xfrm>
          <a:prstGeom prst="rect">
            <a:avLst/>
          </a:prstGeom>
        </p:spPr>
      </p:pic>
    </p:spTree>
    <p:extLst>
      <p:ext uri="{BB962C8B-B14F-4D97-AF65-F5344CB8AC3E}">
        <p14:creationId xmlns:p14="http://schemas.microsoft.com/office/powerpoint/2010/main" val="150920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16613-7CEC-43CA-B77B-ABA87215DA46}"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86B79-8E3A-451E-8EA9-A55E1EF0C1FA}" type="slidenum">
              <a:rPr lang="en-US" smtClean="0"/>
              <a:t>‹#›</a:t>
            </a:fld>
            <a:endParaRPr lang="en-US"/>
          </a:p>
        </p:txBody>
      </p:sp>
      <p:pic>
        <p:nvPicPr>
          <p:cNvPr id="6" name="Picture 5"/>
          <p:cNvPicPr>
            <a:picLocks noChangeAspect="1"/>
          </p:cNvPicPr>
          <p:nvPr userDrawn="1"/>
        </p:nvPicPr>
        <p:blipFill>
          <a:blip r:embed="rId2"/>
          <a:stretch>
            <a:fillRect/>
          </a:stretch>
        </p:blipFill>
        <p:spPr>
          <a:xfrm>
            <a:off x="11600637" y="60145"/>
            <a:ext cx="591363" cy="493819"/>
          </a:xfrm>
          <a:prstGeom prst="rect">
            <a:avLst/>
          </a:prstGeom>
        </p:spPr>
      </p:pic>
    </p:spTree>
    <p:extLst>
      <p:ext uri="{BB962C8B-B14F-4D97-AF65-F5344CB8AC3E}">
        <p14:creationId xmlns:p14="http://schemas.microsoft.com/office/powerpoint/2010/main" val="202963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16613-7CEC-43CA-B77B-ABA87215DA46}"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86B79-8E3A-451E-8EA9-A55E1EF0C1FA}" type="slidenum">
              <a:rPr lang="en-US" smtClean="0"/>
              <a:t>‹#›</a:t>
            </a:fld>
            <a:endParaRPr lang="en-US"/>
          </a:p>
        </p:txBody>
      </p:sp>
    </p:spTree>
    <p:extLst>
      <p:ext uri="{BB962C8B-B14F-4D97-AF65-F5344CB8AC3E}">
        <p14:creationId xmlns:p14="http://schemas.microsoft.com/office/powerpoint/2010/main" val="411038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55564C-463E-4711-A9CD-2B095C252C62}"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115124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55564C-463E-4711-A9CD-2B095C252C62}"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1304600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55564C-463E-4711-A9CD-2B095C252C62}"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211379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55564C-463E-4711-A9CD-2B095C252C62}"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239825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55564C-463E-4711-A9CD-2B095C252C62}"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52783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55564C-463E-4711-A9CD-2B095C252C62}"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2382663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5564C-463E-4711-A9CD-2B095C252C62}"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69255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6F0618-C0AC-F548-A87D-5DD212ABF3B5}"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ED8C-6FA9-3D49-A8D0-76D01C0C63A0}" type="slidenum">
              <a:rPr lang="en-US" smtClean="0"/>
              <a:t>‹#›</a:t>
            </a:fld>
            <a:endParaRPr lang="en-US"/>
          </a:p>
        </p:txBody>
      </p:sp>
    </p:spTree>
    <p:extLst>
      <p:ext uri="{BB962C8B-B14F-4D97-AF65-F5344CB8AC3E}">
        <p14:creationId xmlns:p14="http://schemas.microsoft.com/office/powerpoint/2010/main" val="40916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55564C-463E-4711-A9CD-2B095C252C62}"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2133795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55564C-463E-4711-A9CD-2B095C252C62}"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394779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55564C-463E-4711-A9CD-2B095C252C62}"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553112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55564C-463E-4711-A9CD-2B095C252C62}"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1819365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ED1F07-63B8-48F8-A0DE-D97805F350A8}"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4BBF6-7BEF-4196-86AB-C5BE27BA226A}" type="slidenum">
              <a:rPr lang="en-US" smtClean="0"/>
              <a:t>‹#›</a:t>
            </a:fld>
            <a:endParaRPr lang="en-US"/>
          </a:p>
        </p:txBody>
      </p:sp>
      <p:sp>
        <p:nvSpPr>
          <p:cNvPr id="8" name="Picture Placeholder 7"/>
          <p:cNvSpPr>
            <a:spLocks noGrp="1"/>
          </p:cNvSpPr>
          <p:nvPr>
            <p:ph type="pic" sz="quarter" idx="13"/>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2517870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ECB2-4274-6082-F338-CFD1C7F1A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1C92CD-5E3D-288C-21C6-98BEF85CF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659385-D950-4E3C-2247-2FEAC81426C1}"/>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5" name="Footer Placeholder 4">
            <a:extLst>
              <a:ext uri="{FF2B5EF4-FFF2-40B4-BE49-F238E27FC236}">
                <a16:creationId xmlns:a16="http://schemas.microsoft.com/office/drawing/2014/main" id="{35D8BDE5-73C9-8EDB-3184-80BC83AF2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CF864-FDE3-AEED-AD46-C305073453A5}"/>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1472720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8112-3FD7-E537-97ED-DEEA3C6CF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000C0-F25B-3107-C768-1A95FC159A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F748B-4C93-A82E-7062-02D6E0F95D27}"/>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5" name="Footer Placeholder 4">
            <a:extLst>
              <a:ext uri="{FF2B5EF4-FFF2-40B4-BE49-F238E27FC236}">
                <a16:creationId xmlns:a16="http://schemas.microsoft.com/office/drawing/2014/main" id="{E7489940-5A43-1117-F2E0-B84478C57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813A8-4128-2308-E9AC-A11CBF3DBFC7}"/>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322194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B8B9-B105-3504-BC8D-FA1830FD1D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8D5393-6416-BC71-DC82-B3D29600A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B4C9F-C601-5E95-882B-55643AAAB41A}"/>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5" name="Footer Placeholder 4">
            <a:extLst>
              <a:ext uri="{FF2B5EF4-FFF2-40B4-BE49-F238E27FC236}">
                <a16:creationId xmlns:a16="http://schemas.microsoft.com/office/drawing/2014/main" id="{90EBDF78-5FE5-0FEA-2286-62B325CD6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5C911-B8B3-96C8-4659-DF0507B60E2F}"/>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2224896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CE6D-8CAA-2590-688B-E4751CC50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43FA6-5F1E-E7D5-823A-F7D44B9ABE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9127D-5E73-EB5A-D18A-A8F0211217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104E5-31F9-C65C-0F4C-3B3BC40E3291}"/>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6" name="Footer Placeholder 5">
            <a:extLst>
              <a:ext uri="{FF2B5EF4-FFF2-40B4-BE49-F238E27FC236}">
                <a16:creationId xmlns:a16="http://schemas.microsoft.com/office/drawing/2014/main" id="{2294A7C2-B3D6-87AE-AE67-F5A5DD4A6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FECD4-43B9-746D-7693-D03EE04611A1}"/>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617653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9916-0F99-81EC-4DCC-8B89B10EC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D93C2E-3722-595E-10E1-2E99C0871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DA8FC-1918-0A10-C2AC-577ACB99C0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B3E1D-1C7D-EC91-B5B3-74DF239E1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95E9A1-B79C-56ED-2D22-2E46EFE1E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73FDB-6020-4D46-3FCB-6A4A56F96C59}"/>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8" name="Footer Placeholder 7">
            <a:extLst>
              <a:ext uri="{FF2B5EF4-FFF2-40B4-BE49-F238E27FC236}">
                <a16:creationId xmlns:a16="http://schemas.microsoft.com/office/drawing/2014/main" id="{15A66843-5934-AB65-48C1-81BC364E5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11777-8D6F-07DC-3270-7D9158951589}"/>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223731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16613-7CEC-43CA-B77B-ABA87215DA4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6B79-8E3A-451E-8EA9-A55E1EF0C1FA}" type="slidenum">
              <a:rPr lang="en-US" smtClean="0"/>
              <a:t>‹#›</a:t>
            </a:fld>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9848"/>
          <a:stretch/>
        </p:blipFill>
        <p:spPr>
          <a:xfrm>
            <a:off x="11599839" y="51307"/>
            <a:ext cx="592161" cy="495380"/>
          </a:xfrm>
          <a:prstGeom prst="rect">
            <a:avLst/>
          </a:prstGeom>
        </p:spPr>
      </p:pic>
    </p:spTree>
    <p:extLst>
      <p:ext uri="{BB962C8B-B14F-4D97-AF65-F5344CB8AC3E}">
        <p14:creationId xmlns:p14="http://schemas.microsoft.com/office/powerpoint/2010/main" val="193960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CE8B-1EC9-263B-D9A5-1D11744AF9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8137C-F274-14CC-6E03-2765F5EA55C6}"/>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4" name="Footer Placeholder 3">
            <a:extLst>
              <a:ext uri="{FF2B5EF4-FFF2-40B4-BE49-F238E27FC236}">
                <a16:creationId xmlns:a16="http://schemas.microsoft.com/office/drawing/2014/main" id="{585A6EE3-318F-BBAA-420C-98971B354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03281F-AC74-A843-CB03-450506D739F0}"/>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160851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E26F2-A54C-B765-48CB-5747D5E0991B}"/>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3" name="Footer Placeholder 2">
            <a:extLst>
              <a:ext uri="{FF2B5EF4-FFF2-40B4-BE49-F238E27FC236}">
                <a16:creationId xmlns:a16="http://schemas.microsoft.com/office/drawing/2014/main" id="{554198F2-F963-00A3-8DA4-7844AD82F7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0EBE4D-4EF7-1218-A174-86D1F5B2A2E3}"/>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2939802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6A70-3E1B-67C3-7A66-F9F14BA5A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743CE2-6E52-6C88-FC61-155AB2416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6FC262-647B-8729-873C-47F897D1C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A184B-CF5E-11E2-5182-628D7568EDCA}"/>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6" name="Footer Placeholder 5">
            <a:extLst>
              <a:ext uri="{FF2B5EF4-FFF2-40B4-BE49-F238E27FC236}">
                <a16:creationId xmlns:a16="http://schemas.microsoft.com/office/drawing/2014/main" id="{891DBAA0-C9F6-5674-E87C-90E1B4486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C4F34-C1CE-2DB2-813F-33E58E6BF307}"/>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1694531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DBEF-F81F-1421-A51A-A3F22A143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FB79D-CF35-30CC-35B2-FC1240DD5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B9C3C-DFF1-448F-0881-D843809B5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BDAFE-BB0C-481E-EAE2-356BEC56CF9D}"/>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6" name="Footer Placeholder 5">
            <a:extLst>
              <a:ext uri="{FF2B5EF4-FFF2-40B4-BE49-F238E27FC236}">
                <a16:creationId xmlns:a16="http://schemas.microsoft.com/office/drawing/2014/main" id="{2972EE65-57A5-CDD7-954D-D5CD93BD6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B0429-2435-C238-3D56-023D0449E111}"/>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149448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8337-D126-1927-DCD7-0C79D26CCD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1BB70-A48A-CD56-62B9-122C8FE33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522D5-2035-2216-20ED-B90D2F9DA8CE}"/>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5" name="Footer Placeholder 4">
            <a:extLst>
              <a:ext uri="{FF2B5EF4-FFF2-40B4-BE49-F238E27FC236}">
                <a16:creationId xmlns:a16="http://schemas.microsoft.com/office/drawing/2014/main" id="{765571B0-24CB-59DE-636B-D1D56392F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5E13D-0373-D2B4-0F2E-BC15A8AE73BC}"/>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2337243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693D1-F84E-897F-B961-563022904C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15FF00-9E33-0884-AFBA-F120F8ECA4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60732-2535-3E40-FB2F-F7F3AECE1E2B}"/>
              </a:ext>
            </a:extLst>
          </p:cNvPr>
          <p:cNvSpPr>
            <a:spLocks noGrp="1"/>
          </p:cNvSpPr>
          <p:nvPr>
            <p:ph type="dt" sz="half" idx="10"/>
          </p:nvPr>
        </p:nvSpPr>
        <p:spPr/>
        <p:txBody>
          <a:bodyPr/>
          <a:lstStyle/>
          <a:p>
            <a:fld id="{016D991C-C9F2-4EFA-BD34-2FBDFD7D6520}" type="datetimeFigureOut">
              <a:rPr lang="en-US" smtClean="0"/>
              <a:t>4/15/2024</a:t>
            </a:fld>
            <a:endParaRPr lang="en-US"/>
          </a:p>
        </p:txBody>
      </p:sp>
      <p:sp>
        <p:nvSpPr>
          <p:cNvPr id="5" name="Footer Placeholder 4">
            <a:extLst>
              <a:ext uri="{FF2B5EF4-FFF2-40B4-BE49-F238E27FC236}">
                <a16:creationId xmlns:a16="http://schemas.microsoft.com/office/drawing/2014/main" id="{65F03551-4589-785C-B3AF-E2D154255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E8127-2093-C7EC-9EAB-D53FB185865E}"/>
              </a:ext>
            </a:extLst>
          </p:cNvPr>
          <p:cNvSpPr>
            <a:spLocks noGrp="1"/>
          </p:cNvSpPr>
          <p:nvPr>
            <p:ph type="sldNum" sz="quarter" idx="12"/>
          </p:nvPr>
        </p:nvSpPr>
        <p:spPr/>
        <p:txBody>
          <a:bodyPr/>
          <a:lstStyle/>
          <a:p>
            <a:fld id="{28AB95A6-AEDD-43E9-AE8F-2E118DDD620D}" type="slidenum">
              <a:rPr lang="en-US" smtClean="0"/>
              <a:t>‹#›</a:t>
            </a:fld>
            <a:endParaRPr lang="en-US"/>
          </a:p>
        </p:txBody>
      </p:sp>
    </p:spTree>
    <p:extLst>
      <p:ext uri="{BB962C8B-B14F-4D97-AF65-F5344CB8AC3E}">
        <p14:creationId xmlns:p14="http://schemas.microsoft.com/office/powerpoint/2010/main" val="182735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D1F07-63B8-48F8-A0DE-D97805F350A8}"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4BBF6-7BEF-4196-86AB-C5BE27BA226A}" type="slidenum">
              <a:rPr lang="en-US" smtClean="0"/>
              <a:t>‹#›</a:t>
            </a:fld>
            <a:endParaRPr lang="en-US"/>
          </a:p>
        </p:txBody>
      </p:sp>
    </p:spTree>
    <p:extLst>
      <p:ext uri="{BB962C8B-B14F-4D97-AF65-F5344CB8AC3E}">
        <p14:creationId xmlns:p14="http://schemas.microsoft.com/office/powerpoint/2010/main" val="106903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816613-7CEC-43CA-B77B-ABA87215DA4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6B79-8E3A-451E-8EA9-A55E1EF0C1FA}" type="slidenum">
              <a:rPr lang="en-US" smtClean="0"/>
              <a:t>‹#›</a:t>
            </a:fld>
            <a:endParaRPr lang="en-US"/>
          </a:p>
        </p:txBody>
      </p:sp>
    </p:spTree>
    <p:extLst>
      <p:ext uri="{BB962C8B-B14F-4D97-AF65-F5344CB8AC3E}">
        <p14:creationId xmlns:p14="http://schemas.microsoft.com/office/powerpoint/2010/main" val="72818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16613-7CEC-43CA-B77B-ABA87215DA4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6B79-8E3A-451E-8EA9-A55E1EF0C1FA}" type="slidenum">
              <a:rPr lang="en-US" smtClean="0"/>
              <a:t>‹#›</a:t>
            </a:fld>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9848"/>
          <a:stretch/>
        </p:blipFill>
        <p:spPr>
          <a:xfrm>
            <a:off x="11599839" y="51307"/>
            <a:ext cx="592161" cy="495380"/>
          </a:xfrm>
          <a:prstGeom prst="rect">
            <a:avLst/>
          </a:prstGeom>
        </p:spPr>
      </p:pic>
    </p:spTree>
    <p:extLst>
      <p:ext uri="{BB962C8B-B14F-4D97-AF65-F5344CB8AC3E}">
        <p14:creationId xmlns:p14="http://schemas.microsoft.com/office/powerpoint/2010/main" val="31764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AC45-892B-35CD-80B5-10BC3948F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62B18-D04E-D2E5-1568-A96E789F5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6C6328-92A8-577D-07B6-C585A7B79E3B}"/>
              </a:ext>
            </a:extLst>
          </p:cNvPr>
          <p:cNvSpPr>
            <a:spLocks noGrp="1"/>
          </p:cNvSpPr>
          <p:nvPr>
            <p:ph type="dt" sz="half" idx="10"/>
          </p:nvPr>
        </p:nvSpPr>
        <p:spPr/>
        <p:txBody>
          <a:bodyPr/>
          <a:lstStyle/>
          <a:p>
            <a:fld id="{2A641BFE-1FAB-4718-BBD3-B22AB810EBBB}" type="datetime1">
              <a:rPr lang="en-US" smtClean="0"/>
              <a:t>4/15/2024</a:t>
            </a:fld>
            <a:endParaRPr lang="en-US"/>
          </a:p>
        </p:txBody>
      </p:sp>
      <p:sp>
        <p:nvSpPr>
          <p:cNvPr id="5" name="Footer Placeholder 4">
            <a:extLst>
              <a:ext uri="{FF2B5EF4-FFF2-40B4-BE49-F238E27FC236}">
                <a16:creationId xmlns:a16="http://schemas.microsoft.com/office/drawing/2014/main" id="{8519E043-884E-CF25-6101-9BE0D8FD3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D7D82-5C96-26B3-9EF6-B2948F1E2D39}"/>
              </a:ext>
            </a:extLst>
          </p:cNvPr>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73275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C8A6A-D695-403D-A062-1D448A707830}"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4E30-2023-4D9E-80BF-1B1162DAD868}" type="slidenum">
              <a:rPr lang="en-US" smtClean="0"/>
              <a:t>‹#›</a:t>
            </a:fld>
            <a:endParaRPr lang="en-US"/>
          </a:p>
        </p:txBody>
      </p:sp>
    </p:spTree>
    <p:extLst>
      <p:ext uri="{BB962C8B-B14F-4D97-AF65-F5344CB8AC3E}">
        <p14:creationId xmlns:p14="http://schemas.microsoft.com/office/powerpoint/2010/main" val="25787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816613-7CEC-43CA-B77B-ABA87215DA4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6B79-8E3A-451E-8EA9-A55E1EF0C1FA}" type="slidenum">
              <a:rPr lang="en-US" smtClean="0"/>
              <a:t>‹#›</a:t>
            </a:fld>
            <a:endParaRPr lang="en-US"/>
          </a:p>
        </p:txBody>
      </p:sp>
    </p:spTree>
    <p:extLst>
      <p:ext uri="{BB962C8B-B14F-4D97-AF65-F5344CB8AC3E}">
        <p14:creationId xmlns:p14="http://schemas.microsoft.com/office/powerpoint/2010/main" val="245807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5564C-463E-4711-A9CD-2B095C252C62}"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4E30-2023-4D9E-80BF-1B1162DAD868}"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864105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56F0618-C0AC-F548-A87D-5DD212ABF3B5}" type="datetimeFigureOut">
              <a:rPr lang="en-US" smtClean="0"/>
              <a:t>4/15/2024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54FED8C-6FA9-3D49-A8D0-76D01C0C63A0}" type="slidenum">
              <a:rPr lang="en-US" smtClean="0"/>
              <a:t>‹#›</a:t>
            </a:fld>
            <a:endParaRPr lang="en-US"/>
          </a:p>
        </p:txBody>
      </p:sp>
    </p:spTree>
    <p:extLst>
      <p:ext uri="{BB962C8B-B14F-4D97-AF65-F5344CB8AC3E}">
        <p14:creationId xmlns:p14="http://schemas.microsoft.com/office/powerpoint/2010/main" val="2679552327"/>
      </p:ext>
    </p:extLst>
  </p:cSld>
  <p:clrMap bg1="lt1" tx1="dk1" bg2="lt2" tx2="dk2" accent1="accent1" accent2="accent2" accent3="accent3" accent4="accent4" accent5="accent5" accent6="accent6" hlink="hlink" folHlink="folHlink"/>
  <p:sldLayoutIdLst>
    <p:sldLayoutId id="2147483685" r:id="rId1"/>
    <p:sldLayoutId id="214748372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D1F07-63B8-48F8-A0DE-D97805F350A8}"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4BBF6-7BEF-4196-86AB-C5BE27BA226A}"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3077304"/>
      </p:ext>
    </p:extLst>
  </p:cSld>
  <p:clrMap bg1="lt1" tx1="dk1" bg2="lt2" tx2="dk2" accent1="accent1" accent2="accent2" accent3="accent3" accent4="accent4" accent5="accent5" accent6="accent6" hlink="hlink" folHlink="folHlink"/>
  <p:sldLayoutIdLst>
    <p:sldLayoutId id="2147483703" r:id="rId1"/>
    <p:sldLayoutId id="2147483768" r:id="rId2"/>
    <p:sldLayoutId id="21474837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1BFE-1FAB-4718-BBD3-B22AB810EBBB}" type="datetime1">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4E30-2023-4D9E-80BF-1B1162DAD868}"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0232401"/>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1BFE-1FAB-4718-BBD3-B22AB810EBBB}" type="datetime1">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4E30-2023-4D9E-80BF-1B1162DAD868}"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9627602"/>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16613-7CEC-43CA-B77B-ABA87215DA46}"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86B79-8E3A-451E-8EA9-A55E1EF0C1FA}" type="slidenum">
              <a:rPr lang="en-US" smtClean="0"/>
              <a:t>‹#›</a:t>
            </a:fld>
            <a:endParaRPr lang="en-US"/>
          </a:p>
        </p:txBody>
      </p:sp>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rightnessContrast bright="-65000"/>
                    </a14:imgEffect>
                  </a14:imgLayer>
                </a14:imgProps>
              </a:ext>
            </a:extLst>
          </a:blip>
          <a:stretch>
            <a:fillRect/>
          </a:stretch>
        </p:blipFill>
        <p:spPr>
          <a:xfrm>
            <a:off x="-1" y="0"/>
            <a:ext cx="12192001" cy="6859484"/>
          </a:xfrm>
          <a:prstGeom prst="rect">
            <a:avLst/>
          </a:prstGeom>
        </p:spPr>
      </p:pic>
      <p:pic>
        <p:nvPicPr>
          <p:cNvPr id="7" name="Picture 6"/>
          <p:cNvPicPr>
            <a:picLocks noChangeAspect="1"/>
          </p:cNvPicPr>
          <p:nvPr userDrawn="1"/>
        </p:nvPicPr>
        <p:blipFill>
          <a:blip r:embed="rId8"/>
          <a:stretch>
            <a:fillRect/>
          </a:stretch>
        </p:blipFill>
        <p:spPr>
          <a:xfrm>
            <a:off x="11600637" y="22267"/>
            <a:ext cx="591363" cy="493819"/>
          </a:xfrm>
          <a:prstGeom prst="rect">
            <a:avLst/>
          </a:prstGeom>
        </p:spPr>
      </p:pic>
      <p:pic>
        <p:nvPicPr>
          <p:cNvPr id="9" name="Picture 8"/>
          <p:cNvPicPr>
            <a:picLocks noChangeAspect="1"/>
          </p:cNvPicPr>
          <p:nvPr userDrawn="1"/>
        </p:nvPicPr>
        <p:blipFill>
          <a:blip r:embed="rId9"/>
          <a:stretch>
            <a:fillRect/>
          </a:stretch>
        </p:blipFill>
        <p:spPr>
          <a:xfrm>
            <a:off x="9415149" y="136099"/>
            <a:ext cx="3688400" cy="323116"/>
          </a:xfrm>
          <a:prstGeom prst="rect">
            <a:avLst/>
          </a:prstGeom>
        </p:spPr>
      </p:pic>
    </p:spTree>
    <p:extLst>
      <p:ext uri="{BB962C8B-B14F-4D97-AF65-F5344CB8AC3E}">
        <p14:creationId xmlns:p14="http://schemas.microsoft.com/office/powerpoint/2010/main" val="307138018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5564C-463E-4711-A9CD-2B095C252C62}"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4E30-2023-4D9E-80BF-1B1162DAD868}"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963669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F0A2F-299E-8D3B-48D4-254C5E88D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D7D11-563F-5A24-FC77-270C4737F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60E3E-279D-D2C8-8C4D-C88DE6454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D991C-C9F2-4EFA-BD34-2FBDFD7D6520}" type="datetimeFigureOut">
              <a:rPr lang="en-US" smtClean="0"/>
              <a:t>4/15/2024</a:t>
            </a:fld>
            <a:endParaRPr lang="en-US"/>
          </a:p>
        </p:txBody>
      </p:sp>
      <p:sp>
        <p:nvSpPr>
          <p:cNvPr id="5" name="Footer Placeholder 4">
            <a:extLst>
              <a:ext uri="{FF2B5EF4-FFF2-40B4-BE49-F238E27FC236}">
                <a16:creationId xmlns:a16="http://schemas.microsoft.com/office/drawing/2014/main" id="{ED056876-B19B-ADFC-BBB1-3D0670630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056DA-E81C-A400-E54F-C7A95988F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B95A6-AEDD-43E9-AE8F-2E118DDD620D}" type="slidenum">
              <a:rPr lang="en-US" smtClean="0"/>
              <a:t>‹#›</a:t>
            </a:fld>
            <a:endParaRPr lang="en-US"/>
          </a:p>
        </p:txBody>
      </p:sp>
    </p:spTree>
    <p:extLst>
      <p:ext uri="{BB962C8B-B14F-4D97-AF65-F5344CB8AC3E}">
        <p14:creationId xmlns:p14="http://schemas.microsoft.com/office/powerpoint/2010/main" val="33531243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chart" Target="../charts/chart2.xml"/><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1.xml"/><Relationship Id="rId11" Type="http://schemas.openxmlformats.org/officeDocument/2006/relationships/image" Target="../media/image42.png"/><Relationship Id="rId5" Type="http://schemas.openxmlformats.org/officeDocument/2006/relationships/image" Target="../media/image41.jpeg"/><Relationship Id="rId15" Type="http://schemas.openxmlformats.org/officeDocument/2006/relationships/image" Target="../media/image46.png"/><Relationship Id="rId10" Type="http://schemas.openxmlformats.org/officeDocument/2006/relationships/chart" Target="../charts/chart3.xml"/><Relationship Id="rId4" Type="http://schemas.openxmlformats.org/officeDocument/2006/relationships/image" Target="../media/image40.jpeg"/><Relationship Id="rId9" Type="http://schemas.openxmlformats.org/officeDocument/2006/relationships/image" Target="../media/image20.png"/><Relationship Id="rId1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9.png"/><Relationship Id="rId7"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9.png"/><Relationship Id="rId4" Type="http://schemas.openxmlformats.org/officeDocument/2006/relationships/image" Target="../media/image12.emf"/><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scontent-ort2-2.xx.fbcdn.net/v/t1.0-9/109459500_576035713494_5614449512746174700_o.jpg?_nc_cat=107&amp;_nc_sid=e3f864&amp;_nc_ohc=VTfTIVp79VYAX95UTpJ&amp;_nc_ht=scontent-ort2-2.xx&amp;oh=c7959b5894e935a2f47ad4c404b5db26&amp;oe=5F45BA5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76"/>
            <a:ext cx="12192000" cy="68556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47517" y="6431390"/>
            <a:ext cx="3693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t>Semper Supra – Always Above</a:t>
            </a:r>
          </a:p>
        </p:txBody>
      </p:sp>
      <p:sp>
        <p:nvSpPr>
          <p:cNvPr id="11" name="Title 1"/>
          <p:cNvSpPr txBox="1">
            <a:spLocks/>
          </p:cNvSpPr>
          <p:nvPr/>
        </p:nvSpPr>
        <p:spPr>
          <a:xfrm>
            <a:off x="3756764" y="5615178"/>
            <a:ext cx="4678471" cy="987044"/>
          </a:xfrm>
          <a:prstGeom prst="rect">
            <a:avLst/>
          </a:prstGeom>
        </p:spPr>
        <p:txBody>
          <a:bodyPr/>
          <a:lstStyle>
            <a:lvl1pPr algn="r" rtl="0" eaLnBrk="0" fontAlgn="base" hangingPunct="0">
              <a:spcBef>
                <a:spcPct val="0"/>
              </a:spcBef>
              <a:spcAft>
                <a:spcPct val="0"/>
              </a:spcAft>
              <a:defRPr sz="2700" b="1" i="1">
                <a:solidFill>
                  <a:schemeClr val="tx1"/>
                </a:solidFill>
                <a:latin typeface="+mj-lt"/>
                <a:ea typeface="+mj-ea"/>
                <a:cs typeface="+mj-cs"/>
              </a:defRPr>
            </a:lvl1pPr>
            <a:lvl2pPr algn="r" rtl="0" eaLnBrk="0" fontAlgn="base" hangingPunct="0">
              <a:spcBef>
                <a:spcPct val="0"/>
              </a:spcBef>
              <a:spcAft>
                <a:spcPct val="0"/>
              </a:spcAft>
              <a:defRPr sz="2700" b="1" i="1">
                <a:solidFill>
                  <a:srgbClr val="151C77"/>
                </a:solidFill>
                <a:latin typeface="Arial" charset="0"/>
              </a:defRPr>
            </a:lvl2pPr>
            <a:lvl3pPr algn="r" rtl="0" eaLnBrk="0" fontAlgn="base" hangingPunct="0">
              <a:spcBef>
                <a:spcPct val="0"/>
              </a:spcBef>
              <a:spcAft>
                <a:spcPct val="0"/>
              </a:spcAft>
              <a:defRPr sz="2700" b="1" i="1">
                <a:solidFill>
                  <a:srgbClr val="151C77"/>
                </a:solidFill>
                <a:latin typeface="Arial" charset="0"/>
              </a:defRPr>
            </a:lvl3pPr>
            <a:lvl4pPr algn="r" rtl="0" eaLnBrk="0" fontAlgn="base" hangingPunct="0">
              <a:spcBef>
                <a:spcPct val="0"/>
              </a:spcBef>
              <a:spcAft>
                <a:spcPct val="0"/>
              </a:spcAft>
              <a:defRPr sz="2700" b="1" i="1">
                <a:solidFill>
                  <a:srgbClr val="151C77"/>
                </a:solidFill>
                <a:latin typeface="Arial" charset="0"/>
              </a:defRPr>
            </a:lvl4pPr>
            <a:lvl5pPr algn="r" rtl="0" eaLnBrk="0" fontAlgn="base" hangingPunct="0">
              <a:spcBef>
                <a:spcPct val="0"/>
              </a:spcBef>
              <a:spcAft>
                <a:spcPct val="0"/>
              </a:spcAft>
              <a:defRPr sz="2700" b="1" i="1">
                <a:solidFill>
                  <a:srgbClr val="151C77"/>
                </a:solidFill>
                <a:latin typeface="Arial" charset="0"/>
              </a:defRPr>
            </a:lvl5pPr>
            <a:lvl6pPr marL="342900" algn="r" rtl="0" eaLnBrk="0" fontAlgn="base" hangingPunct="0">
              <a:spcBef>
                <a:spcPct val="0"/>
              </a:spcBef>
              <a:spcAft>
                <a:spcPct val="0"/>
              </a:spcAft>
              <a:defRPr sz="2700" b="1" i="1">
                <a:solidFill>
                  <a:srgbClr val="151C77"/>
                </a:solidFill>
                <a:latin typeface="Arial" charset="0"/>
              </a:defRPr>
            </a:lvl6pPr>
            <a:lvl7pPr marL="685800" algn="r" rtl="0" eaLnBrk="0" fontAlgn="base" hangingPunct="0">
              <a:spcBef>
                <a:spcPct val="0"/>
              </a:spcBef>
              <a:spcAft>
                <a:spcPct val="0"/>
              </a:spcAft>
              <a:defRPr sz="2700" b="1" i="1">
                <a:solidFill>
                  <a:srgbClr val="151C77"/>
                </a:solidFill>
                <a:latin typeface="Arial" charset="0"/>
              </a:defRPr>
            </a:lvl7pPr>
            <a:lvl8pPr marL="1028700" algn="r" rtl="0" eaLnBrk="0" fontAlgn="base" hangingPunct="0">
              <a:spcBef>
                <a:spcPct val="0"/>
              </a:spcBef>
              <a:spcAft>
                <a:spcPct val="0"/>
              </a:spcAft>
              <a:defRPr sz="2700" b="1" i="1">
                <a:solidFill>
                  <a:srgbClr val="151C77"/>
                </a:solidFill>
                <a:latin typeface="Arial" charset="0"/>
              </a:defRPr>
            </a:lvl8pPr>
            <a:lvl9pPr marL="1371600" algn="r" rtl="0" eaLnBrk="0" fontAlgn="base" hangingPunct="0">
              <a:spcBef>
                <a:spcPct val="0"/>
              </a:spcBef>
              <a:spcAft>
                <a:spcPct val="0"/>
              </a:spcAft>
              <a:defRPr sz="2700" b="1" i="1">
                <a:solidFill>
                  <a:srgbClr val="151C77"/>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a:ln>
                  <a:noFill/>
                </a:ln>
                <a:solidFill>
                  <a:schemeClr val="tx2">
                    <a:lumMod val="40000"/>
                    <a:lumOff val="60000"/>
                  </a:schemeClr>
                </a:solidFill>
                <a:effectLst/>
                <a:uLnTx/>
                <a:uFillTx/>
                <a:latin typeface="Trebuchet MS" panose="020B0603020202020204" pitchFamily="34" charset="0"/>
              </a:rPr>
              <a:t>101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chemeClr val="tx2">
                  <a:lumMod val="40000"/>
                  <a:lumOff val="60000"/>
                </a:schemeClr>
              </a:solidFill>
              <a:effectLst/>
              <a:uLnTx/>
              <a:uFillTx/>
              <a:latin typeface="Arial"/>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a:ln>
                <a:noFill/>
              </a:ln>
              <a:solidFill>
                <a:schemeClr val="tx2">
                  <a:lumMod val="40000"/>
                  <a:lumOff val="60000"/>
                </a:schemeClr>
              </a:solidFill>
              <a:effectLst/>
              <a:uLnTx/>
              <a:uFillTx/>
              <a:latin typeface="Arial"/>
              <a:ea typeface="+mj-ea"/>
              <a:cs typeface="+mj-cs"/>
            </a:endParaRPr>
          </a:p>
        </p:txBody>
      </p:sp>
      <p:pic>
        <p:nvPicPr>
          <p:cNvPr id="6" name="Picture 6">
            <a:extLst>
              <a:ext uri="{FF2B5EF4-FFF2-40B4-BE49-F238E27FC236}">
                <a16:creationId xmlns:a16="http://schemas.microsoft.com/office/drawing/2014/main" id="{12246445-EB0B-7676-0559-FCE97BDDDC70}"/>
              </a:ext>
            </a:extLst>
          </p:cNvPr>
          <p:cNvPicPr>
            <a:picLocks noChangeAspect="1"/>
          </p:cNvPicPr>
          <p:nvPr/>
        </p:nvPicPr>
        <p:blipFill>
          <a:blip r:embed="rId4"/>
          <a:stretch>
            <a:fillRect/>
          </a:stretch>
        </p:blipFill>
        <p:spPr>
          <a:xfrm>
            <a:off x="4644788" y="155915"/>
            <a:ext cx="2923589" cy="4214678"/>
          </a:xfrm>
          <a:prstGeom prst="rect">
            <a:avLst/>
          </a:prstGeom>
        </p:spPr>
      </p:pic>
    </p:spTree>
    <p:extLst>
      <p:ext uri="{BB962C8B-B14F-4D97-AF65-F5344CB8AC3E}">
        <p14:creationId xmlns:p14="http://schemas.microsoft.com/office/powerpoint/2010/main" val="64551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4">
            <a:extLst>
              <a:ext uri="{FF2B5EF4-FFF2-40B4-BE49-F238E27FC236}">
                <a16:creationId xmlns:a16="http://schemas.microsoft.com/office/drawing/2014/main" id="{BF3B0351-6B06-1347-60F2-0B4EA2DA40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5734" y="981192"/>
            <a:ext cx="2395126" cy="1612430"/>
          </a:xfrm>
          <a:prstGeom prst="rect">
            <a:avLst/>
          </a:prstGeom>
        </p:spPr>
      </p:pic>
      <p:pic>
        <p:nvPicPr>
          <p:cNvPr id="21" name="Picture 22">
            <a:extLst>
              <a:ext uri="{FF2B5EF4-FFF2-40B4-BE49-F238E27FC236}">
                <a16:creationId xmlns:a16="http://schemas.microsoft.com/office/drawing/2014/main" id="{B05E823B-A723-F76D-6DA9-0A5BB59A3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6104" y="1095845"/>
            <a:ext cx="2508015" cy="143016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21898" y="2401187"/>
            <a:ext cx="2112947" cy="1320592"/>
          </a:xfrm>
          <a:prstGeom prst="rect">
            <a:avLst/>
          </a:prstGeom>
          <a:ln>
            <a:noFill/>
          </a:ln>
          <a:effectLst>
            <a:glow rad="635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10" name="Chart 9"/>
          <p:cNvGraphicFramePr/>
          <p:nvPr>
            <p:extLst>
              <p:ext uri="{D42A27DB-BD31-4B8C-83A1-F6EECF244321}">
                <p14:modId xmlns:p14="http://schemas.microsoft.com/office/powerpoint/2010/main" val="2170482211"/>
              </p:ext>
            </p:extLst>
          </p:nvPr>
        </p:nvGraphicFramePr>
        <p:xfrm>
          <a:off x="2773207" y="2835224"/>
          <a:ext cx="4035248" cy="1731281"/>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7430187" y="5068173"/>
            <a:ext cx="4434911" cy="1723549"/>
          </a:xfrm>
          <a:prstGeom prst="rect">
            <a:avLst/>
          </a:prstGeom>
          <a:solidFill>
            <a:schemeClr val="tx2">
              <a:lumMod val="50000"/>
            </a:schemeClr>
          </a:solidFill>
          <a:scene3d>
            <a:camera prst="orthographicFront"/>
            <a:lightRig rig="threePt" dir="t"/>
          </a:scene3d>
          <a:sp3d>
            <a:bevelT/>
          </a:sp3d>
        </p:spPr>
        <p:txBody>
          <a:bodyPr wrap="square" lIns="91440" tIns="45720" rIns="91440" bIns="45720" rtlCol="0" anchor="t">
            <a:spAutoFit/>
          </a:bodyPr>
          <a:lstStyle/>
          <a:p>
            <a:pPr algn="ctr"/>
            <a:r>
              <a:rPr lang="en-US" sz="1400" u="sng" dirty="0">
                <a:solidFill>
                  <a:schemeClr val="bg1"/>
                </a:solidFill>
                <a:latin typeface="Trebuchet MS"/>
              </a:rPr>
              <a:t>Building a Lean, Agile and Talented Space Force</a:t>
            </a:r>
            <a:endParaRPr lang="en-US" sz="1400" dirty="0">
              <a:solidFill>
                <a:schemeClr val="bg1"/>
              </a:solidFill>
              <a:latin typeface="Trebuchet MS"/>
            </a:endParaRPr>
          </a:p>
          <a:p>
            <a:pPr marL="285750" indent="-285750">
              <a:buFont typeface="Arial" panose="020B0604020202020204" pitchFamily="34" charset="0"/>
              <a:buChar char="•"/>
            </a:pPr>
            <a:endParaRPr lang="en-US" sz="1200">
              <a:solidFill>
                <a:schemeClr val="bg1"/>
              </a:solidFill>
              <a:latin typeface="Trebuchet MS" panose="020B0603020202020204" pitchFamily="34" charset="0"/>
            </a:endParaRPr>
          </a:p>
          <a:p>
            <a:pPr marL="742950" lvl="1" indent="-285750">
              <a:buFont typeface="Arial" panose="020B0604020202020204" pitchFamily="34" charset="0"/>
              <a:buChar char="•"/>
            </a:pPr>
            <a:r>
              <a:rPr lang="en-US" sz="1400" dirty="0">
                <a:solidFill>
                  <a:schemeClr val="bg1"/>
                </a:solidFill>
                <a:latin typeface="Trebuchet MS"/>
              </a:rPr>
              <a:t>Innovating recruiting pathways</a:t>
            </a:r>
          </a:p>
          <a:p>
            <a:pPr marL="742950" lvl="1" indent="-285750">
              <a:buFont typeface="Arial" panose="020B0604020202020204" pitchFamily="34" charset="0"/>
              <a:buChar char="•"/>
            </a:pPr>
            <a:endParaRPr lang="en-US" sz="800">
              <a:solidFill>
                <a:schemeClr val="bg1"/>
              </a:solidFill>
              <a:latin typeface="Trebuchet MS" panose="020B0603020202020204" pitchFamily="34" charset="0"/>
            </a:endParaRPr>
          </a:p>
          <a:p>
            <a:pPr marL="742950" lvl="1" indent="-285750">
              <a:buFont typeface="Arial" panose="020B0604020202020204" pitchFamily="34" charset="0"/>
              <a:buChar char="•"/>
            </a:pPr>
            <a:r>
              <a:rPr lang="en-US" sz="1400" dirty="0">
                <a:solidFill>
                  <a:schemeClr val="bg1"/>
                </a:solidFill>
                <a:latin typeface="Trebuchet MS"/>
              </a:rPr>
              <a:t>Delivering space-related training at depth</a:t>
            </a:r>
          </a:p>
          <a:p>
            <a:pPr marL="742950" lvl="1" indent="-285750">
              <a:buFont typeface="Arial" panose="020B0604020202020204" pitchFamily="34" charset="0"/>
              <a:buChar char="•"/>
            </a:pPr>
            <a:endParaRPr lang="en-US" sz="800">
              <a:solidFill>
                <a:schemeClr val="bg1"/>
              </a:solidFill>
              <a:latin typeface="Trebuchet MS" panose="020B0603020202020204" pitchFamily="34" charset="0"/>
            </a:endParaRPr>
          </a:p>
          <a:p>
            <a:pPr marL="742950" lvl="1" indent="-285750">
              <a:buFont typeface="Arial" panose="020B0604020202020204" pitchFamily="34" charset="0"/>
              <a:buChar char="•"/>
            </a:pPr>
            <a:r>
              <a:rPr lang="en-US" sz="1400" dirty="0">
                <a:solidFill>
                  <a:schemeClr val="bg1"/>
                </a:solidFill>
                <a:latin typeface="Trebuchet MS"/>
              </a:rPr>
              <a:t>Rethinking holistic well-being</a:t>
            </a:r>
          </a:p>
          <a:p>
            <a:pPr marL="742950" lvl="1" indent="-285750">
              <a:buFont typeface="Arial" panose="020B0604020202020204" pitchFamily="34" charset="0"/>
              <a:buChar char="•"/>
            </a:pPr>
            <a:endParaRPr lang="en-US" sz="800">
              <a:solidFill>
                <a:schemeClr val="bg1"/>
              </a:solidFill>
              <a:latin typeface="Trebuchet MS" panose="020B0603020202020204" pitchFamily="34" charset="0"/>
            </a:endParaRPr>
          </a:p>
          <a:p>
            <a:pPr marL="742950" lvl="1" indent="-285750">
              <a:buFont typeface="Arial" panose="020B0604020202020204" pitchFamily="34" charset="0"/>
              <a:buChar char="•"/>
            </a:pPr>
            <a:r>
              <a:rPr lang="en-US" sz="1400" dirty="0">
                <a:solidFill>
                  <a:schemeClr val="bg1"/>
                </a:solidFill>
                <a:latin typeface="Trebuchet MS"/>
              </a:rPr>
              <a:t>Evolving into the first digital service  </a:t>
            </a:r>
            <a:endParaRPr lang="en-US" sz="1400" dirty="0">
              <a:solidFill>
                <a:schemeClr val="bg1"/>
              </a:solidFill>
              <a:latin typeface="Trebuchet MS" panose="020B0603020202020204" pitchFamily="34" charset="0"/>
            </a:endParaRPr>
          </a:p>
        </p:txBody>
      </p:sp>
      <p:graphicFrame>
        <p:nvGraphicFramePr>
          <p:cNvPr id="24" name="Chart 23"/>
          <p:cNvGraphicFramePr/>
          <p:nvPr>
            <p:extLst>
              <p:ext uri="{D42A27DB-BD31-4B8C-83A1-F6EECF244321}">
                <p14:modId xmlns:p14="http://schemas.microsoft.com/office/powerpoint/2010/main" val="3613864001"/>
              </p:ext>
            </p:extLst>
          </p:nvPr>
        </p:nvGraphicFramePr>
        <p:xfrm>
          <a:off x="322670" y="997624"/>
          <a:ext cx="2233915" cy="32751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22439616"/>
              </p:ext>
            </p:extLst>
          </p:nvPr>
        </p:nvGraphicFramePr>
        <p:xfrm>
          <a:off x="1829692" y="1810174"/>
          <a:ext cx="701973" cy="777240"/>
        </p:xfrm>
        <a:graphic>
          <a:graphicData uri="http://schemas.openxmlformats.org/drawingml/2006/table">
            <a:tbl>
              <a:tblPr firstRow="1" bandRow="1">
                <a:tableStyleId>{5C22544A-7EE6-4342-B048-85BDC9FD1C3A}</a:tableStyleId>
              </a:tblPr>
              <a:tblGrid>
                <a:gridCol w="701973">
                  <a:extLst>
                    <a:ext uri="{9D8B030D-6E8A-4147-A177-3AD203B41FA5}">
                      <a16:colId xmlns:a16="http://schemas.microsoft.com/office/drawing/2014/main" val="2085650596"/>
                    </a:ext>
                  </a:extLst>
                </a:gridCol>
              </a:tblGrid>
              <a:tr h="218681">
                <a:tc>
                  <a:txBody>
                    <a:bodyPr/>
                    <a:lstStyle/>
                    <a:p>
                      <a:r>
                        <a:rPr lang="en-US" sz="1100" b="0">
                          <a:solidFill>
                            <a:schemeClr val="tx1"/>
                          </a:solidFill>
                          <a:latin typeface="Trebuchet MS" panose="020B0603020202020204" pitchFamily="34" charset="0"/>
                        </a:rPr>
                        <a:t>Civilian</a:t>
                      </a:r>
                    </a:p>
                  </a:txBody>
                  <a:tcPr>
                    <a:solidFill>
                      <a:schemeClr val="bg1">
                        <a:lumMod val="65000"/>
                      </a:schemeClr>
                    </a:solidFill>
                  </a:tcPr>
                </a:tc>
                <a:extLst>
                  <a:ext uri="{0D108BD9-81ED-4DB2-BD59-A6C34878D82A}">
                    <a16:rowId xmlns:a16="http://schemas.microsoft.com/office/drawing/2014/main" val="3585756403"/>
                  </a:ext>
                </a:extLst>
              </a:tr>
              <a:tr h="218681">
                <a:tc>
                  <a:txBody>
                    <a:bodyPr/>
                    <a:lstStyle/>
                    <a:p>
                      <a:r>
                        <a:rPr lang="en-US" sz="1100" b="0">
                          <a:latin typeface="Trebuchet MS" panose="020B0603020202020204" pitchFamily="34" charset="0"/>
                        </a:rPr>
                        <a:t>Enlisted </a:t>
                      </a:r>
                    </a:p>
                  </a:txBody>
                  <a:tcPr>
                    <a:solidFill>
                      <a:schemeClr val="accent2"/>
                    </a:solidFill>
                  </a:tcPr>
                </a:tc>
                <a:extLst>
                  <a:ext uri="{0D108BD9-81ED-4DB2-BD59-A6C34878D82A}">
                    <a16:rowId xmlns:a16="http://schemas.microsoft.com/office/drawing/2014/main" val="3266231083"/>
                  </a:ext>
                </a:extLst>
              </a:tr>
              <a:tr h="218681">
                <a:tc>
                  <a:txBody>
                    <a:bodyPr/>
                    <a:lstStyle/>
                    <a:p>
                      <a:r>
                        <a:rPr lang="en-US" sz="1100" b="0">
                          <a:latin typeface="Trebuchet MS" panose="020B0603020202020204" pitchFamily="34" charset="0"/>
                        </a:rPr>
                        <a:t>Officer</a:t>
                      </a:r>
                    </a:p>
                  </a:txBody>
                  <a:tcPr>
                    <a:solidFill>
                      <a:srgbClr val="00B0F0"/>
                    </a:solidFill>
                  </a:tcPr>
                </a:tc>
                <a:extLst>
                  <a:ext uri="{0D108BD9-81ED-4DB2-BD59-A6C34878D82A}">
                    <a16:rowId xmlns:a16="http://schemas.microsoft.com/office/drawing/2014/main" val="279388724"/>
                  </a:ext>
                </a:extLst>
              </a:tr>
            </a:tbl>
          </a:graphicData>
        </a:graphic>
      </p:graphicFrame>
      <p:sp>
        <p:nvSpPr>
          <p:cNvPr id="17" name="Rectangle 16"/>
          <p:cNvSpPr/>
          <p:nvPr/>
        </p:nvSpPr>
        <p:spPr>
          <a:xfrm>
            <a:off x="0" y="-5569"/>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8" name="object 4"/>
          <p:cNvPicPr/>
          <p:nvPr/>
        </p:nvPicPr>
        <p:blipFill>
          <a:blip r:embed="rId8" cstate="print"/>
          <a:stretch>
            <a:fillRect/>
          </a:stretch>
        </p:blipFill>
        <p:spPr>
          <a:xfrm>
            <a:off x="10239883" y="215707"/>
            <a:ext cx="1647952" cy="123830"/>
          </a:xfrm>
          <a:prstGeom prst="rect">
            <a:avLst/>
          </a:prstGeom>
        </p:spPr>
      </p:pic>
      <p:pic>
        <p:nvPicPr>
          <p:cNvPr id="19" name="object 9"/>
          <p:cNvPicPr/>
          <p:nvPr/>
        </p:nvPicPr>
        <p:blipFill>
          <a:blip r:embed="rId9" cstate="screen">
            <a:extLst>
              <a:ext uri="{28A0092B-C50C-407E-A947-70E740481C1C}">
                <a14:useLocalDpi xmlns:a14="http://schemas.microsoft.com/office/drawing/2010/main"/>
              </a:ext>
            </a:extLst>
          </a:blip>
          <a:stretch>
            <a:fillRect/>
          </a:stretch>
        </p:blipFill>
        <p:spPr>
          <a:xfrm>
            <a:off x="109728" y="11862"/>
            <a:ext cx="535533" cy="494372"/>
          </a:xfrm>
          <a:prstGeom prst="rect">
            <a:avLst/>
          </a:prstGeom>
        </p:spPr>
      </p:pic>
      <p:graphicFrame>
        <p:nvGraphicFramePr>
          <p:cNvPr id="22" name="Chart 21"/>
          <p:cNvGraphicFramePr/>
          <p:nvPr>
            <p:extLst>
              <p:ext uri="{D42A27DB-BD31-4B8C-83A1-F6EECF244321}">
                <p14:modId xmlns:p14="http://schemas.microsoft.com/office/powerpoint/2010/main" val="4223282677"/>
              </p:ext>
            </p:extLst>
          </p:nvPr>
        </p:nvGraphicFramePr>
        <p:xfrm>
          <a:off x="2387335" y="1245899"/>
          <a:ext cx="4648200" cy="1731281"/>
        </p:xfrm>
        <a:graphic>
          <a:graphicData uri="http://schemas.openxmlformats.org/drawingml/2006/chart">
            <c:chart xmlns:c="http://schemas.openxmlformats.org/drawingml/2006/chart" xmlns:r="http://schemas.openxmlformats.org/officeDocument/2006/relationships" r:id="rId10"/>
          </a:graphicData>
        </a:graphic>
      </p:graphicFrame>
      <p:sp>
        <p:nvSpPr>
          <p:cNvPr id="32" name="TextBox 31"/>
          <p:cNvSpPr txBox="1"/>
          <p:nvPr/>
        </p:nvSpPr>
        <p:spPr>
          <a:xfrm>
            <a:off x="202223" y="4259565"/>
            <a:ext cx="2523079" cy="2631490"/>
          </a:xfrm>
          <a:prstGeom prst="rect">
            <a:avLst/>
          </a:prstGeom>
          <a:noFill/>
        </p:spPr>
        <p:txBody>
          <a:bodyPr wrap="square" lIns="91440" tIns="45720" rIns="91440" bIns="45720" rtlCol="0" anchor="t">
            <a:spAutoFit/>
          </a:bodyPr>
          <a:lstStyle/>
          <a:p>
            <a:pPr algn="ctr"/>
            <a:r>
              <a:rPr lang="en-US" sz="1600" u="sng" dirty="0">
                <a:solidFill>
                  <a:srgbClr val="0070C0"/>
                </a:solidFill>
                <a:latin typeface="Trebuchet MS"/>
              </a:rPr>
              <a:t>FY23 end-strength </a:t>
            </a:r>
            <a:endParaRPr lang="en-US" sz="1600" u="sng" dirty="0">
              <a:solidFill>
                <a:srgbClr val="0070C0"/>
              </a:solidFill>
              <a:latin typeface="Trebuchet MS" panose="020B0603020202020204" pitchFamily="34" charset="0"/>
            </a:endParaRPr>
          </a:p>
          <a:p>
            <a:pPr lvl="1"/>
            <a:r>
              <a:rPr lang="en-US" sz="1600" dirty="0">
                <a:solidFill>
                  <a:srgbClr val="0070C0"/>
                </a:solidFill>
                <a:latin typeface="Trebuchet MS"/>
              </a:rPr>
              <a:t>8,600 Active Duty</a:t>
            </a:r>
          </a:p>
          <a:p>
            <a:pPr lvl="1"/>
            <a:r>
              <a:rPr lang="en-US" sz="1600" dirty="0">
                <a:solidFill>
                  <a:srgbClr val="0070C0"/>
                </a:solidFill>
                <a:latin typeface="Trebuchet MS"/>
              </a:rPr>
              <a:t>7,000 Civilian </a:t>
            </a:r>
            <a:endParaRPr lang="en-US" sz="1600" dirty="0">
              <a:solidFill>
                <a:srgbClr val="0070C0"/>
              </a:solidFill>
              <a:latin typeface="Trebuchet MS" panose="020B0603020202020204" pitchFamily="34" charset="0"/>
            </a:endParaRPr>
          </a:p>
          <a:p>
            <a:pPr marL="285750" indent="-285750" algn="ctr">
              <a:buBlip>
                <a:blip r:embed="rId11"/>
              </a:buBlip>
            </a:pPr>
            <a:endParaRPr lang="en-US" sz="700">
              <a:solidFill>
                <a:srgbClr val="0070C0"/>
              </a:solidFill>
              <a:effectLst/>
              <a:latin typeface="Trebuchet MS" panose="020B0603020202020204" pitchFamily="34" charset="0"/>
              <a:ea typeface="Calibri" panose="020F0502020204030204" pitchFamily="34" charset="0"/>
              <a:cs typeface="Times New Roman" panose="02020603050405020304" pitchFamily="18" charset="0"/>
            </a:endParaRPr>
          </a:p>
          <a:p>
            <a:r>
              <a:rPr lang="en-US" sz="1600" dirty="0">
                <a:solidFill>
                  <a:srgbClr val="0070C0"/>
                </a:solidFill>
                <a:effectLst/>
                <a:latin typeface="Trebuchet MS"/>
                <a:ea typeface="Calibri" panose="020F0502020204030204" pitchFamily="34" charset="0"/>
                <a:cs typeface="Times New Roman"/>
              </a:rPr>
              <a:t>15,632 family members</a:t>
            </a:r>
            <a:r>
              <a:rPr lang="en-US" sz="1600" dirty="0">
                <a:solidFill>
                  <a:srgbClr val="0070C0"/>
                </a:solidFill>
                <a:latin typeface="Trebuchet MS"/>
                <a:ea typeface="Calibri" panose="020F0502020204030204" pitchFamily="34" charset="0"/>
                <a:cs typeface="Times New Roman"/>
              </a:rPr>
              <a:t> </a:t>
            </a:r>
            <a:endParaRPr lang="en-US" sz="1600" dirty="0">
              <a:solidFill>
                <a:srgbClr val="0070C0"/>
              </a:solidFill>
              <a:effectLst/>
              <a:latin typeface="Trebuchet MS" panose="020B0603020202020204" pitchFamily="34" charset="0"/>
              <a:ea typeface="Calibri" panose="020F0502020204030204" pitchFamily="34" charset="0"/>
              <a:cs typeface="Times New Roman" panose="02020603050405020304" pitchFamily="18" charset="0"/>
            </a:endParaRPr>
          </a:p>
          <a:p>
            <a:pPr marL="285750" indent="-285750" algn="ctr">
              <a:buBlip>
                <a:blip r:embed="rId11"/>
              </a:buBlip>
            </a:pPr>
            <a:endParaRPr lang="en-US" sz="700">
              <a:solidFill>
                <a:srgbClr val="0070C0"/>
              </a:solidFill>
              <a:latin typeface="Trebuchet MS" panose="020B0603020202020204" pitchFamily="34" charset="0"/>
            </a:endParaRPr>
          </a:p>
          <a:p>
            <a:r>
              <a:rPr lang="en-US" sz="1600" dirty="0">
                <a:solidFill>
                  <a:srgbClr val="0070C0"/>
                </a:solidFill>
                <a:latin typeface="Trebuchet MS"/>
              </a:rPr>
              <a:t>19% women</a:t>
            </a:r>
          </a:p>
          <a:p>
            <a:pPr marL="285750" indent="-285750" algn="ctr">
              <a:buBlip>
                <a:blip r:embed="rId11"/>
              </a:buBlip>
            </a:pPr>
            <a:endParaRPr lang="en-US" sz="700">
              <a:solidFill>
                <a:srgbClr val="0070C0"/>
              </a:solidFill>
              <a:latin typeface="Trebuchet MS" panose="020B0603020202020204" pitchFamily="34" charset="0"/>
            </a:endParaRPr>
          </a:p>
          <a:p>
            <a:pPr algn="ctr"/>
            <a:r>
              <a:rPr lang="en-US" sz="1600" u="sng" dirty="0">
                <a:solidFill>
                  <a:srgbClr val="0070C0"/>
                </a:solidFill>
                <a:latin typeface="Trebuchet MS"/>
              </a:rPr>
              <a:t>US Air Force Integration</a:t>
            </a:r>
          </a:p>
          <a:p>
            <a:r>
              <a:rPr lang="en-US" sz="1600" dirty="0">
                <a:solidFill>
                  <a:srgbClr val="0070C0"/>
                </a:solidFill>
                <a:latin typeface="Trebuchet MS"/>
              </a:rPr>
              <a:t>      9,000 Active Duty</a:t>
            </a:r>
          </a:p>
          <a:p>
            <a:r>
              <a:rPr lang="en-US" sz="1600" dirty="0">
                <a:solidFill>
                  <a:srgbClr val="0070C0"/>
                </a:solidFill>
                <a:latin typeface="Trebuchet MS"/>
              </a:rPr>
              <a:t>      1,400 Reservists</a:t>
            </a:r>
          </a:p>
          <a:p>
            <a:r>
              <a:rPr lang="en-US" sz="1600" dirty="0">
                <a:solidFill>
                  <a:srgbClr val="0070C0"/>
                </a:solidFill>
                <a:latin typeface="Trebuchet MS"/>
              </a:rPr>
              <a:t>      2,000 </a:t>
            </a:r>
            <a:r>
              <a:rPr lang="en-US" sz="1600" dirty="0" err="1">
                <a:solidFill>
                  <a:srgbClr val="0070C0"/>
                </a:solidFill>
                <a:latin typeface="Trebuchet MS"/>
              </a:rPr>
              <a:t>Nat’l</a:t>
            </a:r>
            <a:r>
              <a:rPr lang="en-US" sz="1600" dirty="0">
                <a:solidFill>
                  <a:srgbClr val="0070C0"/>
                </a:solidFill>
                <a:latin typeface="Trebuchet MS"/>
              </a:rPr>
              <a:t> Guard</a:t>
            </a:r>
          </a:p>
        </p:txBody>
      </p:sp>
      <p:sp>
        <p:nvSpPr>
          <p:cNvPr id="33" name="TextBox 32"/>
          <p:cNvSpPr txBox="1"/>
          <p:nvPr/>
        </p:nvSpPr>
        <p:spPr>
          <a:xfrm>
            <a:off x="7434501" y="572390"/>
            <a:ext cx="4220885" cy="400110"/>
          </a:xfrm>
          <a:prstGeom prst="rect">
            <a:avLst/>
          </a:prstGeom>
          <a:noFill/>
        </p:spPr>
        <p:txBody>
          <a:bodyPr wrap="square" rtlCol="0">
            <a:spAutoFit/>
          </a:bodyPr>
          <a:lstStyle/>
          <a:p>
            <a:pPr algn="ctr"/>
            <a:r>
              <a:rPr lang="en-US" sz="2000" i="1">
                <a:latin typeface="Trebuchet MS" panose="020B0603020202020204" pitchFamily="34" charset="0"/>
              </a:rPr>
              <a:t>… With An Evolving Culture</a:t>
            </a:r>
          </a:p>
        </p:txBody>
      </p:sp>
      <p:pic>
        <p:nvPicPr>
          <p:cNvPr id="8" name="Picture 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20127" y="3573899"/>
            <a:ext cx="2452431" cy="1379492"/>
          </a:xfrm>
          <a:prstGeom prst="rect">
            <a:avLst/>
          </a:prstGeom>
          <a:ln>
            <a:noFill/>
          </a:ln>
          <a:effectLst>
            <a:glow rad="635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extBox 1"/>
          <p:cNvSpPr txBox="1"/>
          <p:nvPr/>
        </p:nvSpPr>
        <p:spPr>
          <a:xfrm>
            <a:off x="1813273" y="4028733"/>
            <a:ext cx="827927" cy="230832"/>
          </a:xfrm>
          <a:prstGeom prst="rect">
            <a:avLst/>
          </a:prstGeom>
          <a:noFill/>
        </p:spPr>
        <p:txBody>
          <a:bodyPr wrap="square" rtlCol="0">
            <a:spAutoFit/>
          </a:bodyPr>
          <a:lstStyle/>
          <a:p>
            <a:r>
              <a:rPr lang="en-US" sz="900">
                <a:solidFill>
                  <a:schemeClr val="bg1">
                    <a:lumMod val="85000"/>
                  </a:schemeClr>
                </a:solidFill>
              </a:rPr>
              <a:t>CAO 23 Feb</a:t>
            </a:r>
          </a:p>
        </p:txBody>
      </p:sp>
      <p:sp>
        <p:nvSpPr>
          <p:cNvPr id="5" name="TextBox 4">
            <a:extLst>
              <a:ext uri="{FF2B5EF4-FFF2-40B4-BE49-F238E27FC236}">
                <a16:creationId xmlns:a16="http://schemas.microsoft.com/office/drawing/2014/main" id="{650490E9-7821-D920-E043-38665111B596}"/>
              </a:ext>
            </a:extLst>
          </p:cNvPr>
          <p:cNvSpPr txBox="1"/>
          <p:nvPr/>
        </p:nvSpPr>
        <p:spPr>
          <a:xfrm>
            <a:off x="1196527" y="551980"/>
            <a:ext cx="4220885" cy="400110"/>
          </a:xfrm>
          <a:prstGeom prst="rect">
            <a:avLst/>
          </a:prstGeom>
          <a:noFill/>
        </p:spPr>
        <p:txBody>
          <a:bodyPr wrap="square" lIns="91440" tIns="45720" rIns="91440" bIns="45720" rtlCol="0" anchor="t">
            <a:spAutoFit/>
          </a:bodyPr>
          <a:lstStyle/>
          <a:p>
            <a:pPr algn="ctr"/>
            <a:r>
              <a:rPr lang="en-US" sz="2000" i="1">
                <a:latin typeface="Trebuchet MS"/>
              </a:rPr>
              <a:t>A Focused Service…</a:t>
            </a:r>
          </a:p>
        </p:txBody>
      </p:sp>
      <p:pic>
        <p:nvPicPr>
          <p:cNvPr id="15" name="Picture 14">
            <a:extLst>
              <a:ext uri="{FF2B5EF4-FFF2-40B4-BE49-F238E27FC236}">
                <a16:creationId xmlns:a16="http://schemas.microsoft.com/office/drawing/2014/main" id="{BF350BE3-33CD-FB21-FE45-BC3E4DAAF85B}"/>
              </a:ext>
            </a:extLst>
          </p:cNvPr>
          <p:cNvPicPr>
            <a:picLocks noChangeAspect="1"/>
          </p:cNvPicPr>
          <p:nvPr/>
        </p:nvPicPr>
        <p:blipFill>
          <a:blip r:embed="rId13"/>
          <a:stretch>
            <a:fillRect/>
          </a:stretch>
        </p:blipFill>
        <p:spPr>
          <a:xfrm>
            <a:off x="3700219" y="4696921"/>
            <a:ext cx="2181225" cy="1285875"/>
          </a:xfrm>
          <a:prstGeom prst="rect">
            <a:avLst/>
          </a:prstGeom>
        </p:spPr>
      </p:pic>
      <p:sp>
        <p:nvSpPr>
          <p:cNvPr id="13" name="TextBox 12">
            <a:extLst>
              <a:ext uri="{FF2B5EF4-FFF2-40B4-BE49-F238E27FC236}">
                <a16:creationId xmlns:a16="http://schemas.microsoft.com/office/drawing/2014/main" id="{8FDBDC86-7D86-50C6-E3D0-A356092D8C8A}"/>
              </a:ext>
            </a:extLst>
          </p:cNvPr>
          <p:cNvSpPr txBox="1"/>
          <p:nvPr/>
        </p:nvSpPr>
        <p:spPr>
          <a:xfrm>
            <a:off x="3884545" y="4708400"/>
            <a:ext cx="687455" cy="584775"/>
          </a:xfrm>
          <a:prstGeom prst="rect">
            <a:avLst/>
          </a:prstGeom>
          <a:solidFill>
            <a:schemeClr val="bg1"/>
          </a:solidFill>
          <a:ln>
            <a:solidFill>
              <a:schemeClr val="accent2"/>
            </a:solidFill>
          </a:ln>
        </p:spPr>
        <p:txBody>
          <a:bodyPr wrap="square" rtlCol="0">
            <a:spAutoFit/>
          </a:bodyPr>
          <a:lstStyle/>
          <a:p>
            <a:pPr algn="ctr"/>
            <a:r>
              <a:rPr lang="en-US" sz="3200" b="1">
                <a:solidFill>
                  <a:schemeClr val="accent2"/>
                </a:solidFill>
              </a:rPr>
              <a:t>33</a:t>
            </a:r>
          </a:p>
        </p:txBody>
      </p:sp>
      <p:sp>
        <p:nvSpPr>
          <p:cNvPr id="11" name="TextBox 10">
            <a:extLst>
              <a:ext uri="{FF2B5EF4-FFF2-40B4-BE49-F238E27FC236}">
                <a16:creationId xmlns:a16="http://schemas.microsoft.com/office/drawing/2014/main" id="{EC85257D-F7DA-2FF1-88FA-CEFE0CF7A448}"/>
              </a:ext>
            </a:extLst>
          </p:cNvPr>
          <p:cNvSpPr txBox="1"/>
          <p:nvPr/>
        </p:nvSpPr>
        <p:spPr>
          <a:xfrm>
            <a:off x="5193897" y="5395273"/>
            <a:ext cx="687455" cy="584775"/>
          </a:xfrm>
          <a:prstGeom prst="rect">
            <a:avLst/>
          </a:prstGeom>
          <a:solidFill>
            <a:schemeClr val="bg1"/>
          </a:solidFill>
          <a:ln>
            <a:solidFill>
              <a:schemeClr val="accent2"/>
            </a:solidFill>
          </a:ln>
        </p:spPr>
        <p:txBody>
          <a:bodyPr wrap="square" lIns="91440" tIns="45720" rIns="91440" bIns="45720" rtlCol="0" anchor="t">
            <a:spAutoFit/>
          </a:bodyPr>
          <a:lstStyle/>
          <a:p>
            <a:pPr algn="ctr"/>
            <a:r>
              <a:rPr lang="en-US" sz="3200" b="1">
                <a:solidFill>
                  <a:schemeClr val="accent2"/>
                </a:solidFill>
              </a:rPr>
              <a:t>29</a:t>
            </a:r>
          </a:p>
        </p:txBody>
      </p:sp>
      <p:pic>
        <p:nvPicPr>
          <p:cNvPr id="14" name="Picture 19">
            <a:extLst>
              <a:ext uri="{FF2B5EF4-FFF2-40B4-BE49-F238E27FC236}">
                <a16:creationId xmlns:a16="http://schemas.microsoft.com/office/drawing/2014/main" id="{8DA9EF10-E456-43D2-F166-B702A128E55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29141" y="3475330"/>
            <a:ext cx="2141126" cy="1553637"/>
          </a:xfrm>
          <a:prstGeom prst="rect">
            <a:avLst/>
          </a:prstGeom>
        </p:spPr>
      </p:pic>
      <p:pic>
        <p:nvPicPr>
          <p:cNvPr id="25" name="Picture 25">
            <a:extLst>
              <a:ext uri="{FF2B5EF4-FFF2-40B4-BE49-F238E27FC236}">
                <a16:creationId xmlns:a16="http://schemas.microsoft.com/office/drawing/2014/main" id="{90181234-714B-33AD-A76D-E0196D76E789}"/>
              </a:ext>
            </a:extLst>
          </p:cNvPr>
          <p:cNvPicPr>
            <a:picLocks noChangeAspect="1"/>
          </p:cNvPicPr>
          <p:nvPr/>
        </p:nvPicPr>
        <p:blipFill>
          <a:blip r:embed="rId15"/>
          <a:stretch>
            <a:fillRect/>
          </a:stretch>
        </p:blipFill>
        <p:spPr>
          <a:xfrm>
            <a:off x="7123288" y="2246978"/>
            <a:ext cx="2451571" cy="1385674"/>
          </a:xfrm>
          <a:prstGeom prst="rect">
            <a:avLst/>
          </a:prstGeom>
        </p:spPr>
      </p:pic>
    </p:spTree>
    <p:extLst>
      <p:ext uri="{BB962C8B-B14F-4D97-AF65-F5344CB8AC3E}">
        <p14:creationId xmlns:p14="http://schemas.microsoft.com/office/powerpoint/2010/main" val="113776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02A7EE-591F-CD9C-310C-B122AEBA02D5}"/>
              </a:ext>
            </a:extLst>
          </p:cNvPr>
          <p:cNvSpPr/>
          <p:nvPr/>
        </p:nvSpPr>
        <p:spPr>
          <a:xfrm>
            <a:off x="0" y="9206"/>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Rectangle 5">
            <a:extLst>
              <a:ext uri="{FF2B5EF4-FFF2-40B4-BE49-F238E27FC236}">
                <a16:creationId xmlns:a16="http://schemas.microsoft.com/office/drawing/2014/main" id="{2D93F00D-1500-A439-244F-E76657EC8F20}"/>
              </a:ext>
            </a:extLst>
          </p:cNvPr>
          <p:cNvSpPr/>
          <p:nvPr/>
        </p:nvSpPr>
        <p:spPr>
          <a:xfrm>
            <a:off x="0" y="6316470"/>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a:solidFill>
                <a:schemeClr val="bg1"/>
              </a:solidFill>
              <a:latin typeface="Trebuchet MS" panose="020B0603020202020204" pitchFamily="34" charset="0"/>
            </a:endParaRPr>
          </a:p>
        </p:txBody>
      </p:sp>
      <p:pic>
        <p:nvPicPr>
          <p:cNvPr id="7" name="Picture 6">
            <a:extLst>
              <a:ext uri="{FF2B5EF4-FFF2-40B4-BE49-F238E27FC236}">
                <a16:creationId xmlns:a16="http://schemas.microsoft.com/office/drawing/2014/main" id="{00339EDA-B461-A2A9-F6C7-C4811C6F2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9848"/>
          <a:stretch/>
        </p:blipFill>
        <p:spPr>
          <a:xfrm>
            <a:off x="110249" y="36200"/>
            <a:ext cx="592161" cy="495380"/>
          </a:xfrm>
          <a:prstGeom prst="rect">
            <a:avLst/>
          </a:prstGeom>
        </p:spPr>
      </p:pic>
      <p:sp>
        <p:nvSpPr>
          <p:cNvPr id="9" name="TextBox 8">
            <a:extLst>
              <a:ext uri="{FF2B5EF4-FFF2-40B4-BE49-F238E27FC236}">
                <a16:creationId xmlns:a16="http://schemas.microsoft.com/office/drawing/2014/main" id="{FA090733-DD49-7D1D-E71F-D4ECF3F5164C}"/>
              </a:ext>
            </a:extLst>
          </p:cNvPr>
          <p:cNvSpPr txBox="1"/>
          <p:nvPr/>
        </p:nvSpPr>
        <p:spPr>
          <a:xfrm>
            <a:off x="562158" y="771393"/>
            <a:ext cx="1116707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u="none" strike="noStrike" kern="1200" cap="none" spc="0" normalizeH="0" baseline="0" noProof="0">
                <a:ln>
                  <a:noFill/>
                </a:ln>
                <a:solidFill>
                  <a:schemeClr val="bg1"/>
                </a:solidFill>
                <a:effectLst/>
                <a:uLnTx/>
                <a:uFillTx/>
              </a:rPr>
              <a:t>FUTURE SPACE FORCE</a:t>
            </a:r>
          </a:p>
        </p:txBody>
      </p:sp>
      <p:pic>
        <p:nvPicPr>
          <p:cNvPr id="2" name="Picture 1">
            <a:extLst>
              <a:ext uri="{FF2B5EF4-FFF2-40B4-BE49-F238E27FC236}">
                <a16:creationId xmlns:a16="http://schemas.microsoft.com/office/drawing/2014/main" id="{DBF4B909-30BD-B2AC-4087-792B8BF8AB21}"/>
              </a:ext>
            </a:extLst>
          </p:cNvPr>
          <p:cNvPicPr>
            <a:picLocks noChangeAspect="1"/>
          </p:cNvPicPr>
          <p:nvPr/>
        </p:nvPicPr>
        <p:blipFill>
          <a:blip r:embed="rId3"/>
          <a:stretch>
            <a:fillRect/>
          </a:stretch>
        </p:blipFill>
        <p:spPr>
          <a:xfrm>
            <a:off x="10210548" y="157710"/>
            <a:ext cx="1819275" cy="238125"/>
          </a:xfrm>
          <a:prstGeom prst="rect">
            <a:avLst/>
          </a:prstGeom>
        </p:spPr>
      </p:pic>
      <p:pic>
        <p:nvPicPr>
          <p:cNvPr id="3" name="Picture 2">
            <a:extLst>
              <a:ext uri="{FF2B5EF4-FFF2-40B4-BE49-F238E27FC236}">
                <a16:creationId xmlns:a16="http://schemas.microsoft.com/office/drawing/2014/main" id="{DE3B5B7B-1A5A-CD66-8C87-E07EF419D3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869728"/>
            <a:ext cx="3924531" cy="2448040"/>
          </a:xfrm>
          <a:prstGeom prst="rect">
            <a:avLst/>
          </a:prstGeom>
        </p:spPr>
      </p:pic>
      <p:sp>
        <p:nvSpPr>
          <p:cNvPr id="12" name="TextBox 11">
            <a:extLst>
              <a:ext uri="{FF2B5EF4-FFF2-40B4-BE49-F238E27FC236}">
                <a16:creationId xmlns:a16="http://schemas.microsoft.com/office/drawing/2014/main" id="{0AB9BFED-746D-D603-D32B-80343F4B69F5}"/>
              </a:ext>
            </a:extLst>
          </p:cNvPr>
          <p:cNvSpPr txBox="1"/>
          <p:nvPr/>
        </p:nvSpPr>
        <p:spPr>
          <a:xfrm>
            <a:off x="1523780" y="1730514"/>
            <a:ext cx="9925539" cy="1569660"/>
          </a:xfrm>
          <a:prstGeom prst="rect">
            <a:avLst/>
          </a:prstGeom>
          <a:noFill/>
          <a:ln>
            <a:noFill/>
          </a:ln>
        </p:spPr>
        <p:txBody>
          <a:bodyPr wrap="square" lIns="91440" tIns="45720" rIns="91440" bIns="45720" rtlCol="0" anchor="t">
            <a:spAutoFit/>
          </a:bodyPr>
          <a:lstStyle/>
          <a:p>
            <a:pPr algn="ctr">
              <a:defRPr/>
            </a:pPr>
            <a:r>
              <a:rPr lang="en-US" sz="3200" dirty="0">
                <a:solidFill>
                  <a:schemeClr val="bg1"/>
                </a:solidFill>
                <a:latin typeface="+mj-lt"/>
              </a:rPr>
              <a:t>Lines of Effort are designed to provide the forces, personnel, and partnerships required for the USSF to preserve U.S. space superiority</a:t>
            </a:r>
            <a:endParaRPr kumimoji="0" lang="en-US" sz="3200" b="0" u="none" strike="noStrike" kern="1200" cap="none" spc="0" normalizeH="0" baseline="0" noProof="0" dirty="0">
              <a:ln>
                <a:noFill/>
              </a:ln>
              <a:solidFill>
                <a:schemeClr val="bg1"/>
              </a:solidFill>
              <a:effectLst/>
              <a:uLnTx/>
              <a:uFillTx/>
              <a:latin typeface="+mj-lt"/>
            </a:endParaRPr>
          </a:p>
        </p:txBody>
      </p:sp>
      <p:grpSp>
        <p:nvGrpSpPr>
          <p:cNvPr id="15" name="Group 14">
            <a:extLst>
              <a:ext uri="{FF2B5EF4-FFF2-40B4-BE49-F238E27FC236}">
                <a16:creationId xmlns:a16="http://schemas.microsoft.com/office/drawing/2014/main" id="{4458F517-5504-E960-5ACC-637F7D1E6221}"/>
              </a:ext>
            </a:extLst>
          </p:cNvPr>
          <p:cNvGrpSpPr/>
          <p:nvPr/>
        </p:nvGrpSpPr>
        <p:grpSpPr>
          <a:xfrm>
            <a:off x="7792278" y="3869726"/>
            <a:ext cx="4399722" cy="2448040"/>
            <a:chOff x="7792278" y="3869726"/>
            <a:chExt cx="4399722" cy="2448040"/>
          </a:xfrm>
        </p:grpSpPr>
        <p:pic>
          <p:nvPicPr>
            <p:cNvPr id="11" name="Picture 10">
              <a:extLst>
                <a:ext uri="{FF2B5EF4-FFF2-40B4-BE49-F238E27FC236}">
                  <a16:creationId xmlns:a16="http://schemas.microsoft.com/office/drawing/2014/main" id="{FF223D59-BB32-AA46-0D7A-941F1259F2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92278" y="3869726"/>
              <a:ext cx="4399722" cy="2448040"/>
            </a:xfrm>
            <a:prstGeom prst="rect">
              <a:avLst/>
            </a:prstGeom>
          </p:spPr>
        </p:pic>
        <p:sp>
          <p:nvSpPr>
            <p:cNvPr id="13" name="TextBox 12">
              <a:extLst>
                <a:ext uri="{FF2B5EF4-FFF2-40B4-BE49-F238E27FC236}">
                  <a16:creationId xmlns:a16="http://schemas.microsoft.com/office/drawing/2014/main" id="{50EA8D75-0880-5C03-8BB0-0DBACAB54DA9}"/>
                </a:ext>
              </a:extLst>
            </p:cNvPr>
            <p:cNvSpPr txBox="1"/>
            <p:nvPr/>
          </p:nvSpPr>
          <p:spPr>
            <a:xfrm>
              <a:off x="7810731" y="5758342"/>
              <a:ext cx="2037101" cy="457269"/>
            </a:xfrm>
            <a:prstGeom prst="rect">
              <a:avLst/>
            </a:prstGeom>
            <a:solidFill>
              <a:srgbClr val="273F4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cs typeface="Calibri"/>
              </a:endParaRPr>
            </a:p>
          </p:txBody>
        </p:sp>
        <p:sp>
          <p:nvSpPr>
            <p:cNvPr id="14" name="TextBox 13">
              <a:extLst>
                <a:ext uri="{FF2B5EF4-FFF2-40B4-BE49-F238E27FC236}">
                  <a16:creationId xmlns:a16="http://schemas.microsoft.com/office/drawing/2014/main" id="{C0BC367D-5636-0CAE-F922-F268CDA67E05}"/>
                </a:ext>
              </a:extLst>
            </p:cNvPr>
            <p:cNvSpPr txBox="1"/>
            <p:nvPr/>
          </p:nvSpPr>
          <p:spPr>
            <a:xfrm>
              <a:off x="7902051" y="5476795"/>
              <a:ext cx="1290076" cy="180688"/>
            </a:xfrm>
            <a:prstGeom prst="rect">
              <a:avLst/>
            </a:prstGeom>
            <a:solidFill>
              <a:srgbClr val="273F4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cs typeface="Calibri"/>
              </a:endParaRPr>
            </a:p>
          </p:txBody>
        </p:sp>
      </p:grpSp>
      <p:grpSp>
        <p:nvGrpSpPr>
          <p:cNvPr id="18" name="Group 17">
            <a:extLst>
              <a:ext uri="{FF2B5EF4-FFF2-40B4-BE49-F238E27FC236}">
                <a16:creationId xmlns:a16="http://schemas.microsoft.com/office/drawing/2014/main" id="{59CBE47C-E8CB-824C-D7E7-B1B7386C9B8A}"/>
              </a:ext>
            </a:extLst>
          </p:cNvPr>
          <p:cNvGrpSpPr/>
          <p:nvPr/>
        </p:nvGrpSpPr>
        <p:grpSpPr>
          <a:xfrm>
            <a:off x="3886200" y="3869728"/>
            <a:ext cx="3896139" cy="2445151"/>
            <a:chOff x="3886200" y="3869728"/>
            <a:chExt cx="3896139" cy="2445151"/>
          </a:xfrm>
        </p:grpSpPr>
        <p:pic>
          <p:nvPicPr>
            <p:cNvPr id="10" name="Picture 9">
              <a:extLst>
                <a:ext uri="{FF2B5EF4-FFF2-40B4-BE49-F238E27FC236}">
                  <a16:creationId xmlns:a16="http://schemas.microsoft.com/office/drawing/2014/main" id="{CE4848F6-A200-68BF-4F49-EFBDAD083D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86200" y="3869728"/>
              <a:ext cx="3896139" cy="2445151"/>
            </a:xfrm>
            <a:prstGeom prst="rect">
              <a:avLst/>
            </a:prstGeom>
          </p:spPr>
        </p:pic>
        <p:sp>
          <p:nvSpPr>
            <p:cNvPr id="16" name="TextBox 15">
              <a:extLst>
                <a:ext uri="{FF2B5EF4-FFF2-40B4-BE49-F238E27FC236}">
                  <a16:creationId xmlns:a16="http://schemas.microsoft.com/office/drawing/2014/main" id="{5FA3A9FF-2F21-D89E-4F26-9A478D5C835C}"/>
                </a:ext>
              </a:extLst>
            </p:cNvPr>
            <p:cNvSpPr txBox="1"/>
            <p:nvPr/>
          </p:nvSpPr>
          <p:spPr>
            <a:xfrm>
              <a:off x="4030506" y="5749547"/>
              <a:ext cx="2037101" cy="457269"/>
            </a:xfrm>
            <a:prstGeom prst="rect">
              <a:avLst/>
            </a:prstGeom>
            <a:solidFill>
              <a:srgbClr val="DAE2E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cs typeface="Calibri"/>
              </a:endParaRPr>
            </a:p>
          </p:txBody>
        </p:sp>
        <p:sp>
          <p:nvSpPr>
            <p:cNvPr id="17" name="TextBox 16">
              <a:extLst>
                <a:ext uri="{FF2B5EF4-FFF2-40B4-BE49-F238E27FC236}">
                  <a16:creationId xmlns:a16="http://schemas.microsoft.com/office/drawing/2014/main" id="{8C62F9AF-5EBC-E6E7-6A92-BE2EC3922B01}"/>
                </a:ext>
              </a:extLst>
            </p:cNvPr>
            <p:cNvSpPr txBox="1"/>
            <p:nvPr/>
          </p:nvSpPr>
          <p:spPr>
            <a:xfrm>
              <a:off x="4030505" y="5412849"/>
              <a:ext cx="2143077" cy="457269"/>
            </a:xfrm>
            <a:prstGeom prst="rect">
              <a:avLst/>
            </a:prstGeom>
            <a:solidFill>
              <a:srgbClr val="DAE2E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cs typeface="Calibri"/>
              </a:endParaRPr>
            </a:p>
          </p:txBody>
        </p:sp>
      </p:grpSp>
      <p:sp>
        <p:nvSpPr>
          <p:cNvPr id="19" name="TextBox 18">
            <a:extLst>
              <a:ext uri="{FF2B5EF4-FFF2-40B4-BE49-F238E27FC236}">
                <a16:creationId xmlns:a16="http://schemas.microsoft.com/office/drawing/2014/main" id="{9B6A618B-C68A-C967-8A0B-EACA87FD4008}"/>
              </a:ext>
            </a:extLst>
          </p:cNvPr>
          <p:cNvSpPr txBox="1"/>
          <p:nvPr/>
        </p:nvSpPr>
        <p:spPr>
          <a:xfrm>
            <a:off x="59530" y="5766246"/>
            <a:ext cx="2217914" cy="457269"/>
          </a:xfrm>
          <a:prstGeom prst="rect">
            <a:avLst/>
          </a:prstGeom>
          <a:solidFill>
            <a:srgbClr val="273F4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cs typeface="Calibri"/>
            </a:endParaRPr>
          </a:p>
        </p:txBody>
      </p:sp>
      <p:sp>
        <p:nvSpPr>
          <p:cNvPr id="20" name="TextBox 19">
            <a:extLst>
              <a:ext uri="{FF2B5EF4-FFF2-40B4-BE49-F238E27FC236}">
                <a16:creationId xmlns:a16="http://schemas.microsoft.com/office/drawing/2014/main" id="{11C7EE5B-A4DF-CBB2-8E0E-A655669B3848}"/>
              </a:ext>
            </a:extLst>
          </p:cNvPr>
          <p:cNvSpPr txBox="1"/>
          <p:nvPr/>
        </p:nvSpPr>
        <p:spPr>
          <a:xfrm>
            <a:off x="150850" y="5532824"/>
            <a:ext cx="2014834" cy="188592"/>
          </a:xfrm>
          <a:prstGeom prst="rect">
            <a:avLst/>
          </a:prstGeom>
          <a:solidFill>
            <a:srgbClr val="273F4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cs typeface="Calibri"/>
            </a:endParaRPr>
          </a:p>
        </p:txBody>
      </p:sp>
      <p:sp>
        <p:nvSpPr>
          <p:cNvPr id="22" name="TextBox 21">
            <a:extLst>
              <a:ext uri="{FF2B5EF4-FFF2-40B4-BE49-F238E27FC236}">
                <a16:creationId xmlns:a16="http://schemas.microsoft.com/office/drawing/2014/main" id="{68CEC91E-0F04-0188-D724-85A6F2D9E270}"/>
              </a:ext>
            </a:extLst>
          </p:cNvPr>
          <p:cNvSpPr txBox="1"/>
          <p:nvPr/>
        </p:nvSpPr>
        <p:spPr>
          <a:xfrm>
            <a:off x="117544" y="5538326"/>
            <a:ext cx="2382383" cy="646331"/>
          </a:xfrm>
          <a:prstGeom prst="rect">
            <a:avLst/>
          </a:prstGeom>
          <a:noFill/>
        </p:spPr>
        <p:txBody>
          <a:bodyPr wrap="none" rtlCol="0">
            <a:spAutoFit/>
          </a:bodyPr>
          <a:lstStyle/>
          <a:p>
            <a:r>
              <a:rPr lang="en-US" b="1">
                <a:solidFill>
                  <a:srgbClr val="FBF4EE"/>
                </a:solidFill>
                <a:latin typeface="Trebuchet MS" panose="020B0603020202020204" pitchFamily="34" charset="0"/>
              </a:rPr>
              <a:t>FIELD</a:t>
            </a:r>
            <a:r>
              <a:rPr lang="en-US">
                <a:solidFill>
                  <a:srgbClr val="FBF4EE"/>
                </a:solidFill>
                <a:latin typeface="Trebuchet MS" panose="020B0603020202020204" pitchFamily="34" charset="0"/>
              </a:rPr>
              <a:t> </a:t>
            </a:r>
          </a:p>
          <a:p>
            <a:r>
              <a:rPr lang="en-US">
                <a:solidFill>
                  <a:srgbClr val="FBF4EE"/>
                </a:solidFill>
                <a:latin typeface="Trebuchet MS" panose="020B0603020202020204" pitchFamily="34" charset="0"/>
              </a:rPr>
              <a:t>Combat-ready Forces</a:t>
            </a:r>
          </a:p>
        </p:txBody>
      </p:sp>
      <p:sp>
        <p:nvSpPr>
          <p:cNvPr id="23" name="TextBox 22">
            <a:extLst>
              <a:ext uri="{FF2B5EF4-FFF2-40B4-BE49-F238E27FC236}">
                <a16:creationId xmlns:a16="http://schemas.microsoft.com/office/drawing/2014/main" id="{0F7EB4AE-9258-62E5-D154-4A26750E701E}"/>
              </a:ext>
            </a:extLst>
          </p:cNvPr>
          <p:cNvSpPr txBox="1"/>
          <p:nvPr/>
        </p:nvSpPr>
        <p:spPr>
          <a:xfrm>
            <a:off x="3965606" y="5538326"/>
            <a:ext cx="2198038" cy="646331"/>
          </a:xfrm>
          <a:prstGeom prst="rect">
            <a:avLst/>
          </a:prstGeom>
          <a:noFill/>
        </p:spPr>
        <p:txBody>
          <a:bodyPr wrap="square" rtlCol="0">
            <a:spAutoFit/>
          </a:bodyPr>
          <a:lstStyle/>
          <a:p>
            <a:r>
              <a:rPr lang="en-US" b="1">
                <a:solidFill>
                  <a:srgbClr val="273F4F"/>
                </a:solidFill>
                <a:latin typeface="Trebuchet MS" panose="020B0603020202020204" pitchFamily="34" charset="0"/>
              </a:rPr>
              <a:t>AMPLIFY</a:t>
            </a:r>
            <a:r>
              <a:rPr lang="en-US">
                <a:solidFill>
                  <a:srgbClr val="273F4F"/>
                </a:solidFill>
                <a:latin typeface="Trebuchet MS" panose="020B0603020202020204" pitchFamily="34" charset="0"/>
              </a:rPr>
              <a:t> </a:t>
            </a:r>
          </a:p>
          <a:p>
            <a:r>
              <a:rPr lang="en-US">
                <a:solidFill>
                  <a:srgbClr val="273F4F"/>
                </a:solidFill>
                <a:latin typeface="Trebuchet MS" panose="020B0603020202020204" pitchFamily="34" charset="0"/>
              </a:rPr>
              <a:t>The Guardian Spirit</a:t>
            </a:r>
          </a:p>
        </p:txBody>
      </p:sp>
      <p:sp>
        <p:nvSpPr>
          <p:cNvPr id="24" name="TextBox 23">
            <a:extLst>
              <a:ext uri="{FF2B5EF4-FFF2-40B4-BE49-F238E27FC236}">
                <a16:creationId xmlns:a16="http://schemas.microsoft.com/office/drawing/2014/main" id="{2B65CBB1-4375-99AE-DEFB-C5EEC62C688B}"/>
              </a:ext>
            </a:extLst>
          </p:cNvPr>
          <p:cNvSpPr txBox="1"/>
          <p:nvPr/>
        </p:nvSpPr>
        <p:spPr>
          <a:xfrm>
            <a:off x="7922402" y="5538326"/>
            <a:ext cx="1217769" cy="646331"/>
          </a:xfrm>
          <a:prstGeom prst="rect">
            <a:avLst/>
          </a:prstGeom>
          <a:noFill/>
        </p:spPr>
        <p:txBody>
          <a:bodyPr wrap="none" rtlCol="0">
            <a:spAutoFit/>
          </a:bodyPr>
          <a:lstStyle/>
          <a:p>
            <a:r>
              <a:rPr lang="en-US" b="1">
                <a:solidFill>
                  <a:srgbClr val="FBF4EE"/>
                </a:solidFill>
                <a:latin typeface="Trebuchet MS" panose="020B0603020202020204" pitchFamily="34" charset="0"/>
              </a:rPr>
              <a:t>PARTNER</a:t>
            </a:r>
            <a:r>
              <a:rPr lang="en-US">
                <a:solidFill>
                  <a:srgbClr val="FBF4EE"/>
                </a:solidFill>
                <a:latin typeface="Trebuchet MS" panose="020B0603020202020204" pitchFamily="34" charset="0"/>
              </a:rPr>
              <a:t> </a:t>
            </a:r>
          </a:p>
          <a:p>
            <a:r>
              <a:rPr lang="en-US">
                <a:solidFill>
                  <a:srgbClr val="FBF4EE"/>
                </a:solidFill>
                <a:latin typeface="Trebuchet MS" panose="020B0603020202020204" pitchFamily="34" charset="0"/>
              </a:rPr>
              <a:t>To Win</a:t>
            </a:r>
          </a:p>
        </p:txBody>
      </p:sp>
      <p:sp>
        <p:nvSpPr>
          <p:cNvPr id="4" name="TextBox 3">
            <a:extLst>
              <a:ext uri="{FF2B5EF4-FFF2-40B4-BE49-F238E27FC236}">
                <a16:creationId xmlns:a16="http://schemas.microsoft.com/office/drawing/2014/main" id="{865EF1C1-CC1D-FEF0-94C7-ECD93B0F6F4B}"/>
              </a:ext>
            </a:extLst>
          </p:cNvPr>
          <p:cNvSpPr txBox="1"/>
          <p:nvPr/>
        </p:nvSpPr>
        <p:spPr>
          <a:xfrm>
            <a:off x="709478" y="6286035"/>
            <a:ext cx="10773044" cy="584775"/>
          </a:xfrm>
          <a:prstGeom prst="rect">
            <a:avLst/>
          </a:prstGeom>
          <a:noFill/>
          <a:ln>
            <a:noFill/>
          </a:ln>
        </p:spPr>
        <p:txBody>
          <a:bodyPr wrap="square" lIns="91440" tIns="45720" rIns="91440" bIns="45720" rtlCol="0" anchor="t">
            <a:spAutoFit/>
          </a:bodyPr>
          <a:lstStyle/>
          <a:p>
            <a:pPr algn="ctr">
              <a:defRPr/>
            </a:pPr>
            <a:r>
              <a:rPr lang="en-US" sz="3200" dirty="0">
                <a:solidFill>
                  <a:schemeClr val="bg1"/>
                </a:solidFill>
                <a:latin typeface="+mj-lt"/>
              </a:rPr>
              <a:t>LOEs aligned to NDS Priorities  of Mission, People, Teamwork</a:t>
            </a:r>
            <a:endParaRPr kumimoji="0" lang="en-US" sz="3200" b="0"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p14="http://schemas.microsoft.com/office/powerpoint/2010/main" val="48174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02A7EE-591F-CD9C-310C-B122AEBA02D5}"/>
              </a:ext>
            </a:extLst>
          </p:cNvPr>
          <p:cNvSpPr/>
          <p:nvPr/>
        </p:nvSpPr>
        <p:spPr>
          <a:xfrm>
            <a:off x="0" y="9206"/>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 name="Picture 6">
            <a:extLst>
              <a:ext uri="{FF2B5EF4-FFF2-40B4-BE49-F238E27FC236}">
                <a16:creationId xmlns:a16="http://schemas.microsoft.com/office/drawing/2014/main" id="{00339EDA-B461-A2A9-F6C7-C4811C6F2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9848"/>
          <a:stretch/>
        </p:blipFill>
        <p:spPr>
          <a:xfrm>
            <a:off x="110249" y="36200"/>
            <a:ext cx="592161" cy="495380"/>
          </a:xfrm>
          <a:prstGeom prst="rect">
            <a:avLst/>
          </a:prstGeom>
        </p:spPr>
      </p:pic>
      <p:pic>
        <p:nvPicPr>
          <p:cNvPr id="2" name="Picture 1">
            <a:extLst>
              <a:ext uri="{FF2B5EF4-FFF2-40B4-BE49-F238E27FC236}">
                <a16:creationId xmlns:a16="http://schemas.microsoft.com/office/drawing/2014/main" id="{DBF4B909-30BD-B2AC-4087-792B8BF8AB21}"/>
              </a:ext>
            </a:extLst>
          </p:cNvPr>
          <p:cNvPicPr>
            <a:picLocks noChangeAspect="1"/>
          </p:cNvPicPr>
          <p:nvPr/>
        </p:nvPicPr>
        <p:blipFill>
          <a:blip r:embed="rId3"/>
          <a:stretch>
            <a:fillRect/>
          </a:stretch>
        </p:blipFill>
        <p:spPr>
          <a:xfrm>
            <a:off x="10210548" y="157710"/>
            <a:ext cx="1819275" cy="238125"/>
          </a:xfrm>
          <a:prstGeom prst="rect">
            <a:avLst/>
          </a:prstGeom>
        </p:spPr>
      </p:pic>
      <p:pic>
        <p:nvPicPr>
          <p:cNvPr id="8" name="Picture 3">
            <a:extLst>
              <a:ext uri="{FF2B5EF4-FFF2-40B4-BE49-F238E27FC236}">
                <a16:creationId xmlns:a16="http://schemas.microsoft.com/office/drawing/2014/main" id="{A58BECF8-4200-1D06-8CEC-D040C40748A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39983" y="3530055"/>
            <a:ext cx="1123950" cy="1238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BBF37FE-2FC2-1744-B1BE-CF009BE75503}"/>
              </a:ext>
            </a:extLst>
          </p:cNvPr>
          <p:cNvSpPr/>
          <p:nvPr/>
        </p:nvSpPr>
        <p:spPr>
          <a:xfrm>
            <a:off x="0" y="6342348"/>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EDB0863-891E-FB76-35B0-1BB0F92E3E1C}"/>
              </a:ext>
            </a:extLst>
          </p:cNvPr>
          <p:cNvSpPr txBox="1"/>
          <p:nvPr/>
        </p:nvSpPr>
        <p:spPr>
          <a:xfrm>
            <a:off x="3834025" y="716946"/>
            <a:ext cx="4932056"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a:ln>
                  <a:noFill/>
                </a:ln>
                <a:solidFill>
                  <a:srgbClr val="FFFFFF"/>
                </a:solidFill>
                <a:effectLst/>
                <a:uLnTx/>
                <a:uFillTx/>
                <a:latin typeface="Calibri" panose="020F0502020204030204"/>
                <a:ea typeface="+mn-ea"/>
                <a:cs typeface="+mn-cs"/>
              </a:rPr>
              <a:t>Resilient Architectures</a:t>
            </a:r>
          </a:p>
        </p:txBody>
      </p:sp>
      <p:sp>
        <p:nvSpPr>
          <p:cNvPr id="19" name="TextBox 18">
            <a:extLst>
              <a:ext uri="{FF2B5EF4-FFF2-40B4-BE49-F238E27FC236}">
                <a16:creationId xmlns:a16="http://schemas.microsoft.com/office/drawing/2014/main" id="{1E171FAD-3824-0492-6CA0-0B2DD2179A88}"/>
              </a:ext>
            </a:extLst>
          </p:cNvPr>
          <p:cNvSpPr txBox="1"/>
          <p:nvPr/>
        </p:nvSpPr>
        <p:spPr>
          <a:xfrm>
            <a:off x="5563591" y="5321058"/>
            <a:ext cx="1277657" cy="553998"/>
          </a:xfrm>
          <a:prstGeom prst="rect">
            <a:avLst/>
          </a:prstGeom>
          <a:noFill/>
        </p:spPr>
        <p:txBody>
          <a:bodyPr wrap="none" rtlCol="0">
            <a:spAutoFit/>
          </a:bodyPr>
          <a:lstStyle/>
          <a:p>
            <a:r>
              <a:rPr lang="en-US" sz="3000" i="1">
                <a:solidFill>
                  <a:srgbClr val="FFFFFF"/>
                </a:solidFill>
              </a:rPr>
              <a:t>Absorb</a:t>
            </a:r>
          </a:p>
        </p:txBody>
      </p:sp>
      <p:grpSp>
        <p:nvGrpSpPr>
          <p:cNvPr id="26" name="Group 25">
            <a:extLst>
              <a:ext uri="{FF2B5EF4-FFF2-40B4-BE49-F238E27FC236}">
                <a16:creationId xmlns:a16="http://schemas.microsoft.com/office/drawing/2014/main" id="{51C950D1-C661-44DD-EF23-A070A1D19109}"/>
              </a:ext>
            </a:extLst>
          </p:cNvPr>
          <p:cNvGrpSpPr/>
          <p:nvPr/>
        </p:nvGrpSpPr>
        <p:grpSpPr>
          <a:xfrm>
            <a:off x="1318795" y="2739258"/>
            <a:ext cx="1295547" cy="3138831"/>
            <a:chOff x="1428320" y="2105243"/>
            <a:chExt cx="1295547" cy="3138831"/>
          </a:xfrm>
        </p:grpSpPr>
        <p:sp>
          <p:nvSpPr>
            <p:cNvPr id="22" name="TextBox 21">
              <a:extLst>
                <a:ext uri="{FF2B5EF4-FFF2-40B4-BE49-F238E27FC236}">
                  <a16:creationId xmlns:a16="http://schemas.microsoft.com/office/drawing/2014/main" id="{46C7609E-8DCA-95CA-A18A-AB5D6B193CA7}"/>
                </a:ext>
              </a:extLst>
            </p:cNvPr>
            <p:cNvSpPr txBox="1"/>
            <p:nvPr/>
          </p:nvSpPr>
          <p:spPr>
            <a:xfrm>
              <a:off x="1428320" y="4690076"/>
              <a:ext cx="1295547" cy="553998"/>
            </a:xfrm>
            <a:prstGeom prst="rect">
              <a:avLst/>
            </a:prstGeom>
            <a:noFill/>
          </p:spPr>
          <p:txBody>
            <a:bodyPr wrap="none" rtlCol="0">
              <a:spAutoFit/>
            </a:bodyPr>
            <a:lstStyle/>
            <a:p>
              <a:r>
                <a:rPr lang="en-US" sz="3000" i="1">
                  <a:solidFill>
                    <a:srgbClr val="FFFFFF"/>
                  </a:solidFill>
                </a:rPr>
                <a:t>Defend</a:t>
              </a:r>
            </a:p>
          </p:txBody>
        </p:sp>
        <p:pic>
          <p:nvPicPr>
            <p:cNvPr id="25" name="Picture 4" descr="Geosynchronous Space Situational Awareness Program &gt; Air Force Space  Command (Archived) &gt; Fact Sheets">
              <a:extLst>
                <a:ext uri="{FF2B5EF4-FFF2-40B4-BE49-F238E27FC236}">
                  <a16:creationId xmlns:a16="http://schemas.microsoft.com/office/drawing/2014/main" id="{B05C9170-728E-17BB-C493-C6C036E30BE3}"/>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17391" b="100000" l="0" r="84529">
                          <a14:foregroundMark x1="84753" y1="69565" x2="84753" y2="69565"/>
                          <a14:foregroundMark x1="44395" y1="39465" x2="44395" y2="39465"/>
                          <a14:foregroundMark x1="62780" y1="61204" x2="20852" y2="46823"/>
                          <a14:foregroundMark x1="20852" y1="46823" x2="20179" y2="46154"/>
                          <a14:foregroundMark x1="39910" y1="36789" x2="54933" y2="40803"/>
                          <a14:foregroundMark x1="34753" y1="56522" x2="31614" y2="57860"/>
                          <a14:foregroundMark x1="31166" y1="32776" x2="31166" y2="32776"/>
                          <a14:foregroundMark x1="60090" y1="37458" x2="60090" y2="37458"/>
                          <a14:foregroundMark x1="55605" y1="31438" x2="55605" y2="31438"/>
                          <a14:foregroundMark x1="55830" y1="29766" x2="55830" y2="29766"/>
                          <a14:foregroundMark x1="36996" y1="78930" x2="36996" y2="78930"/>
                          <a14:foregroundMark x1="32735" y1="71237" x2="32735" y2="71237"/>
                        </a14:backgroundRemoval>
                      </a14:imgEffect>
                    </a14:imgLayer>
                  </a14:imgProps>
                </a:ext>
                <a:ext uri="{28A0092B-C50C-407E-A947-70E740481C1C}">
                  <a14:useLocalDpi xmlns:a14="http://schemas.microsoft.com/office/drawing/2010/main"/>
                </a:ext>
              </a:extLst>
            </a:blip>
            <a:srcRect/>
            <a:stretch/>
          </p:blipFill>
          <p:spPr bwMode="auto">
            <a:xfrm>
              <a:off x="1602640" y="2105243"/>
              <a:ext cx="732061" cy="4908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03008D6-035F-71F7-34EB-0564AC8102D3}"/>
              </a:ext>
            </a:extLst>
          </p:cNvPr>
          <p:cNvGrpSpPr/>
          <p:nvPr/>
        </p:nvGrpSpPr>
        <p:grpSpPr>
          <a:xfrm>
            <a:off x="9863930" y="2199136"/>
            <a:ext cx="1828800" cy="3678953"/>
            <a:chOff x="9729567" y="1595244"/>
            <a:chExt cx="1828800" cy="3678953"/>
          </a:xfrm>
        </p:grpSpPr>
        <p:sp>
          <p:nvSpPr>
            <p:cNvPr id="28" name="TextBox 27">
              <a:extLst>
                <a:ext uri="{FF2B5EF4-FFF2-40B4-BE49-F238E27FC236}">
                  <a16:creationId xmlns:a16="http://schemas.microsoft.com/office/drawing/2014/main" id="{31AEB428-0086-6904-71B8-46520E3A151A}"/>
                </a:ext>
              </a:extLst>
            </p:cNvPr>
            <p:cNvSpPr txBox="1"/>
            <p:nvPr/>
          </p:nvSpPr>
          <p:spPr>
            <a:xfrm>
              <a:off x="9980391" y="4720199"/>
              <a:ext cx="1410579" cy="553998"/>
            </a:xfrm>
            <a:prstGeom prst="rect">
              <a:avLst/>
            </a:prstGeom>
            <a:noFill/>
          </p:spPr>
          <p:txBody>
            <a:bodyPr wrap="none" rtlCol="0">
              <a:spAutoFit/>
            </a:bodyPr>
            <a:lstStyle/>
            <a:p>
              <a:r>
                <a:rPr lang="en-US" sz="3000" i="1">
                  <a:solidFill>
                    <a:srgbClr val="FFFFFF"/>
                  </a:solidFill>
                </a:rPr>
                <a:t>Recover</a:t>
              </a:r>
            </a:p>
          </p:txBody>
        </p:sp>
        <p:grpSp>
          <p:nvGrpSpPr>
            <p:cNvPr id="29" name="Group 28">
              <a:extLst>
                <a:ext uri="{FF2B5EF4-FFF2-40B4-BE49-F238E27FC236}">
                  <a16:creationId xmlns:a16="http://schemas.microsoft.com/office/drawing/2014/main" id="{30023F59-7F54-939F-5893-AE7447348796}"/>
                </a:ext>
              </a:extLst>
            </p:cNvPr>
            <p:cNvGrpSpPr/>
            <p:nvPr/>
          </p:nvGrpSpPr>
          <p:grpSpPr>
            <a:xfrm>
              <a:off x="9729567" y="1595244"/>
              <a:ext cx="1828800" cy="2749550"/>
              <a:chOff x="9616242" y="2776344"/>
              <a:chExt cx="1828800" cy="2749550"/>
            </a:xfrm>
          </p:grpSpPr>
          <p:sp>
            <p:nvSpPr>
              <p:cNvPr id="30" name="Freeform: Shape 29">
                <a:extLst>
                  <a:ext uri="{FF2B5EF4-FFF2-40B4-BE49-F238E27FC236}">
                    <a16:creationId xmlns:a16="http://schemas.microsoft.com/office/drawing/2014/main" id="{8DCD7B47-8E30-3E39-29AC-848E2261D8A1}"/>
                  </a:ext>
                </a:extLst>
              </p:cNvPr>
              <p:cNvSpPr/>
              <p:nvPr/>
            </p:nvSpPr>
            <p:spPr>
              <a:xfrm>
                <a:off x="9616242" y="2776344"/>
                <a:ext cx="1828800" cy="2749550"/>
              </a:xfrm>
              <a:custGeom>
                <a:avLst/>
                <a:gdLst>
                  <a:gd name="connsiteX0" fmla="*/ 927100 w 1828800"/>
                  <a:gd name="connsiteY0" fmla="*/ 0 h 2749550"/>
                  <a:gd name="connsiteX1" fmla="*/ 0 w 1828800"/>
                  <a:gd name="connsiteY1" fmla="*/ 2743200 h 2749550"/>
                  <a:gd name="connsiteX2" fmla="*/ 908050 w 1828800"/>
                  <a:gd name="connsiteY2" fmla="*/ 2216150 h 2749550"/>
                  <a:gd name="connsiteX3" fmla="*/ 1828800 w 1828800"/>
                  <a:gd name="connsiteY3" fmla="*/ 2749550 h 2749550"/>
                  <a:gd name="connsiteX4" fmla="*/ 927100 w 1828800"/>
                  <a:gd name="connsiteY4" fmla="*/ 0 h 274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2749550">
                    <a:moveTo>
                      <a:pt x="927100" y="0"/>
                    </a:moveTo>
                    <a:lnTo>
                      <a:pt x="0" y="2743200"/>
                    </a:lnTo>
                    <a:lnTo>
                      <a:pt x="908050" y="2216150"/>
                    </a:lnTo>
                    <a:lnTo>
                      <a:pt x="1828800" y="2749550"/>
                    </a:lnTo>
                    <a:lnTo>
                      <a:pt x="927100" y="0"/>
                    </a:lnTo>
                    <a:close/>
                  </a:path>
                </a:pathLst>
              </a:custGeom>
              <a:solidFill>
                <a:srgbClr val="5C5C5C"/>
              </a:solidFill>
              <a:ln w="476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a:extLst>
                  <a:ext uri="{FF2B5EF4-FFF2-40B4-BE49-F238E27FC236}">
                    <a16:creationId xmlns:a16="http://schemas.microsoft.com/office/drawing/2014/main" id="{0416B565-0357-DA37-40DD-0D871E587E3F}"/>
                  </a:ext>
                </a:extLst>
              </p:cNvPr>
              <p:cNvSpPr txBox="1"/>
              <p:nvPr/>
            </p:nvSpPr>
            <p:spPr>
              <a:xfrm>
                <a:off x="9692439" y="4380186"/>
                <a:ext cx="1676401" cy="553998"/>
              </a:xfrm>
              <a:prstGeom prst="rect">
                <a:avLst/>
              </a:prstGeom>
              <a:solidFill>
                <a:schemeClr val="bg1">
                  <a:lumMod val="50000"/>
                  <a:alpha val="3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000">
                    <a:solidFill>
                      <a:srgbClr val="FFFFFF"/>
                    </a:solidFill>
                  </a:rPr>
                  <a:t>Exploit</a:t>
                </a:r>
              </a:p>
            </p:txBody>
          </p:sp>
          <p:sp>
            <p:nvSpPr>
              <p:cNvPr id="32" name="TextBox 31">
                <a:extLst>
                  <a:ext uri="{FF2B5EF4-FFF2-40B4-BE49-F238E27FC236}">
                    <a16:creationId xmlns:a16="http://schemas.microsoft.com/office/drawing/2014/main" id="{B51C7F00-823C-672A-C708-E0AA09B8B1C3}"/>
                  </a:ext>
                </a:extLst>
              </p:cNvPr>
              <p:cNvSpPr txBox="1"/>
              <p:nvPr/>
            </p:nvSpPr>
            <p:spPr>
              <a:xfrm>
                <a:off x="9867066" y="3743459"/>
                <a:ext cx="1327148" cy="553998"/>
              </a:xfrm>
              <a:prstGeom prst="rect">
                <a:avLst/>
              </a:prstGeom>
              <a:solidFill>
                <a:schemeClr val="bg1">
                  <a:lumMod val="50000"/>
                  <a:alpha val="3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000">
                    <a:solidFill>
                      <a:srgbClr val="FFFFFF"/>
                    </a:solidFill>
                  </a:rPr>
                  <a:t>Buy</a:t>
                </a:r>
              </a:p>
            </p:txBody>
          </p:sp>
          <p:sp>
            <p:nvSpPr>
              <p:cNvPr id="33" name="TextBox 32">
                <a:extLst>
                  <a:ext uri="{FF2B5EF4-FFF2-40B4-BE49-F238E27FC236}">
                    <a16:creationId xmlns:a16="http://schemas.microsoft.com/office/drawing/2014/main" id="{9066A7D9-2391-FDD8-D2CE-53DFCF14CA0C}"/>
                  </a:ext>
                </a:extLst>
              </p:cNvPr>
              <p:cNvSpPr txBox="1"/>
              <p:nvPr/>
            </p:nvSpPr>
            <p:spPr>
              <a:xfrm>
                <a:off x="10017880" y="3106732"/>
                <a:ext cx="1025522" cy="553998"/>
              </a:xfrm>
              <a:prstGeom prst="rect">
                <a:avLst/>
              </a:prstGeom>
              <a:solidFill>
                <a:schemeClr val="bg1">
                  <a:lumMod val="50000"/>
                  <a:alpha val="3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000">
                    <a:solidFill>
                      <a:srgbClr val="FFFFFF"/>
                    </a:solidFill>
                  </a:rPr>
                  <a:t>Build</a:t>
                </a:r>
              </a:p>
            </p:txBody>
          </p:sp>
        </p:grpSp>
      </p:grpSp>
      <p:sp>
        <p:nvSpPr>
          <p:cNvPr id="36" name="TextBox 35">
            <a:extLst>
              <a:ext uri="{FF2B5EF4-FFF2-40B4-BE49-F238E27FC236}">
                <a16:creationId xmlns:a16="http://schemas.microsoft.com/office/drawing/2014/main" id="{C0875570-2B4E-ECC6-2877-80E8E7D71453}"/>
              </a:ext>
            </a:extLst>
          </p:cNvPr>
          <p:cNvSpPr txBox="1"/>
          <p:nvPr/>
        </p:nvSpPr>
        <p:spPr>
          <a:xfrm>
            <a:off x="12328" y="6367214"/>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rebuchet MS" panose="020B0603020202020204" pitchFamily="34" charset="0"/>
                <a:ea typeface="+mn-ea"/>
                <a:cs typeface="+mn-cs"/>
              </a:rPr>
              <a:t>The Transformation</a:t>
            </a:r>
            <a:r>
              <a:rPr kumimoji="0" lang="en-US" sz="2000" b="1" i="1" u="none" strike="noStrike" kern="1200" cap="none" spc="0" normalizeH="0" noProof="0">
                <a:ln>
                  <a:noFill/>
                </a:ln>
                <a:solidFill>
                  <a:srgbClr val="FFFFFF"/>
                </a:solidFill>
                <a:effectLst/>
                <a:uLnTx/>
                <a:uFillTx/>
                <a:latin typeface="Trebuchet MS" panose="020B0603020202020204" pitchFamily="34" charset="0"/>
                <a:ea typeface="+mn-ea"/>
                <a:cs typeface="+mn-cs"/>
              </a:rPr>
              <a:t> to Resilient Space Architectures is Already Underway</a:t>
            </a:r>
            <a:endParaRPr kumimoji="0" lang="en-US" sz="2000" b="1" i="1"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pic>
        <p:nvPicPr>
          <p:cNvPr id="38" name="Picture 37">
            <a:extLst>
              <a:ext uri="{FF2B5EF4-FFF2-40B4-BE49-F238E27FC236}">
                <a16:creationId xmlns:a16="http://schemas.microsoft.com/office/drawing/2014/main" id="{5A200173-B764-D374-4876-2A4470D349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44937" y="2664339"/>
            <a:ext cx="3308608" cy="2065506"/>
          </a:xfrm>
          <a:prstGeom prst="rect">
            <a:avLst/>
          </a:prstGeom>
          <a:ln w="38100">
            <a:solidFill>
              <a:schemeClr val="bg1">
                <a:lumMod val="65000"/>
              </a:schemeClr>
            </a:solidFill>
          </a:ln>
          <a:effectLst>
            <a:outerShdw blurRad="50800" dist="38100" dir="18900000" algn="bl" rotWithShape="0">
              <a:prstClr val="black">
                <a:alpha val="40000"/>
              </a:prstClr>
            </a:outerShdw>
          </a:effectLst>
          <a:scene3d>
            <a:camera prst="orthographicFront"/>
            <a:lightRig rig="threePt" dir="t"/>
          </a:scene3d>
          <a:sp3d>
            <a:bevelT/>
          </a:sp3d>
        </p:spPr>
      </p:pic>
      <p:pic>
        <p:nvPicPr>
          <p:cNvPr id="40" name="Picture 2">
            <a:extLst>
              <a:ext uri="{FF2B5EF4-FFF2-40B4-BE49-F238E27FC236}">
                <a16:creationId xmlns:a16="http://schemas.microsoft.com/office/drawing/2014/main" id="{5F87BBE9-6145-ABEA-E8FA-08E400D67A8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11918" y="3896102"/>
            <a:ext cx="6953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eosynchronous Space Situational Awareness Program &gt; Air Force Space  Command (Archived) &gt; Fact Sheets">
            <a:extLst>
              <a:ext uri="{FF2B5EF4-FFF2-40B4-BE49-F238E27FC236}">
                <a16:creationId xmlns:a16="http://schemas.microsoft.com/office/drawing/2014/main" id="{20D9A06E-758F-A183-28A7-1A4CD32382EC}"/>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17391" b="100000" l="0" r="84529">
                        <a14:foregroundMark x1="84753" y1="69565" x2="84753" y2="69565"/>
                        <a14:foregroundMark x1="44395" y1="39465" x2="44395" y2="39465"/>
                        <a14:foregroundMark x1="62780" y1="61204" x2="20852" y2="46823"/>
                        <a14:foregroundMark x1="20852" y1="46823" x2="20179" y2="46154"/>
                        <a14:foregroundMark x1="39910" y1="36789" x2="54933" y2="40803"/>
                        <a14:foregroundMark x1="34753" y1="56522" x2="31614" y2="57860"/>
                        <a14:foregroundMark x1="31166" y1="32776" x2="31166" y2="32776"/>
                        <a14:foregroundMark x1="60090" y1="37458" x2="60090" y2="37458"/>
                        <a14:foregroundMark x1="55605" y1="31438" x2="55605" y2="31438"/>
                        <a14:foregroundMark x1="55830" y1="29766" x2="55830" y2="29766"/>
                        <a14:foregroundMark x1="36996" y1="78930" x2="36996" y2="78930"/>
                        <a14:foregroundMark x1="32735" y1="71237" x2="32735" y2="71237"/>
                      </a14:backgroundRemoval>
                    </a14:imgEffect>
                  </a14:imgLayer>
                </a14:imgProps>
              </a:ext>
              <a:ext uri="{28A0092B-C50C-407E-A947-70E740481C1C}">
                <a14:useLocalDpi xmlns:a14="http://schemas.microsoft.com/office/drawing/2010/main"/>
              </a:ext>
            </a:extLst>
          </a:blip>
          <a:srcRect/>
          <a:stretch/>
        </p:blipFill>
        <p:spPr bwMode="auto">
          <a:xfrm>
            <a:off x="1318795" y="3029521"/>
            <a:ext cx="1358842" cy="91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3C8D1D-E937-ABBF-4464-CCBCD73A846F}"/>
              </a:ext>
            </a:extLst>
          </p:cNvPr>
          <p:cNvSpPr txBox="1"/>
          <p:nvPr/>
        </p:nvSpPr>
        <p:spPr>
          <a:xfrm>
            <a:off x="3472250" y="3044279"/>
            <a:ext cx="5436972" cy="769441"/>
          </a:xfrm>
          <a:prstGeom prst="rect">
            <a:avLst/>
          </a:prstGeom>
          <a:noFill/>
          <a:ln>
            <a:noFill/>
          </a:ln>
        </p:spPr>
        <p:txBody>
          <a:bodyPr wrap="square" lIns="91440" tIns="45720" rIns="91440" bIns="45720" anchor="t">
            <a:spAutoFit/>
          </a:bodyPr>
          <a:lstStyle/>
          <a:p>
            <a:pPr algn="ctr" defTabSz="457200">
              <a:spcBef>
                <a:spcPts val="600"/>
              </a:spcBef>
              <a:defRPr/>
            </a:pPr>
            <a:r>
              <a:rPr lang="en-US" sz="4400" b="1">
                <a:solidFill>
                  <a:schemeClr val="bg1"/>
                </a:solidFill>
                <a:latin typeface="Calibri" panose="020F0502020204030204"/>
              </a:rPr>
              <a:t>Q&amp;A</a:t>
            </a:r>
            <a:endParaRPr lang="en-US">
              <a:cs typeface="Calibri" panose="020F0502020204030204"/>
            </a:endParaRPr>
          </a:p>
        </p:txBody>
      </p:sp>
      <p:sp>
        <p:nvSpPr>
          <p:cNvPr id="3" name="Rectangle 2">
            <a:extLst>
              <a:ext uri="{FF2B5EF4-FFF2-40B4-BE49-F238E27FC236}">
                <a16:creationId xmlns:a16="http://schemas.microsoft.com/office/drawing/2014/main" id="{F6636863-C63A-9EE6-B918-03A95596E63E}"/>
              </a:ext>
            </a:extLst>
          </p:cNvPr>
          <p:cNvSpPr/>
          <p:nvPr/>
        </p:nvSpPr>
        <p:spPr>
          <a:xfrm>
            <a:off x="0" y="19145"/>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BF3DD45-6A41-5336-0BAF-0B78273AE665}"/>
              </a:ext>
            </a:extLst>
          </p:cNvPr>
          <p:cNvPicPr>
            <a:picLocks noChangeAspect="1"/>
          </p:cNvPicPr>
          <p:nvPr/>
        </p:nvPicPr>
        <p:blipFill>
          <a:blip r:embed="rId2"/>
          <a:stretch>
            <a:fillRect/>
          </a:stretch>
        </p:blipFill>
        <p:spPr>
          <a:xfrm>
            <a:off x="9867363" y="164827"/>
            <a:ext cx="1819275" cy="238125"/>
          </a:xfrm>
          <a:prstGeom prst="rect">
            <a:avLst/>
          </a:prstGeom>
        </p:spPr>
      </p:pic>
      <p:pic>
        <p:nvPicPr>
          <p:cNvPr id="5" name="Picture 4">
            <a:extLst>
              <a:ext uri="{FF2B5EF4-FFF2-40B4-BE49-F238E27FC236}">
                <a16:creationId xmlns:a16="http://schemas.microsoft.com/office/drawing/2014/main" id="{B86A37B1-C1BA-B60D-1782-37C47B535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848"/>
          <a:stretch/>
        </p:blipFill>
        <p:spPr>
          <a:xfrm>
            <a:off x="110249" y="36200"/>
            <a:ext cx="592161" cy="495380"/>
          </a:xfrm>
          <a:prstGeom prst="rect">
            <a:avLst/>
          </a:prstGeom>
        </p:spPr>
      </p:pic>
    </p:spTree>
    <p:extLst>
      <p:ext uri="{BB962C8B-B14F-4D97-AF65-F5344CB8AC3E}">
        <p14:creationId xmlns:p14="http://schemas.microsoft.com/office/powerpoint/2010/main" val="34772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9145"/>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p:cNvSpPr/>
          <p:nvPr/>
        </p:nvSpPr>
        <p:spPr>
          <a:xfrm>
            <a:off x="3544584" y="2613912"/>
            <a:ext cx="7586261" cy="1446550"/>
          </a:xfrm>
          <a:prstGeom prst="rect">
            <a:avLst/>
          </a:prstGeom>
          <a:ln>
            <a:noFill/>
          </a:ln>
          <a:scene3d>
            <a:camera prst="orthographicFront"/>
            <a:lightRig rig="threePt" dir="t"/>
          </a:scene3d>
          <a:sp3d>
            <a:bevelT/>
          </a:sp3d>
        </p:spPr>
        <p:txBody>
          <a:bodyPr wrap="square" lIns="91440" tIns="45720" rIns="91440" bIns="45720" anchor="t">
            <a:spAutoFit/>
          </a:bodyPr>
          <a:lstStyle/>
          <a:p>
            <a:pPr algn="ctr">
              <a:defRPr/>
            </a:pPr>
            <a:r>
              <a:rPr lang="en-US" sz="440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a:rPr>
              <a:t>Secure our Nation’s Interests In, From and To Space</a:t>
            </a:r>
          </a:p>
        </p:txBody>
      </p:sp>
      <p:pic>
        <p:nvPicPr>
          <p:cNvPr id="4" name="Picture 3"/>
          <p:cNvPicPr>
            <a:picLocks noChangeAspect="1"/>
          </p:cNvPicPr>
          <p:nvPr/>
        </p:nvPicPr>
        <p:blipFill>
          <a:blip r:embed="rId3"/>
          <a:stretch>
            <a:fillRect/>
          </a:stretch>
        </p:blipFill>
        <p:spPr>
          <a:xfrm>
            <a:off x="9867363" y="164827"/>
            <a:ext cx="1819275" cy="238125"/>
          </a:xfrm>
          <a:prstGeom prst="rect">
            <a:avLst/>
          </a:prstGeom>
        </p:spPr>
      </p:pic>
      <p:pic>
        <p:nvPicPr>
          <p:cNvPr id="10" name="Picture 9">
            <a:extLst>
              <a:ext uri="{FF2B5EF4-FFF2-40B4-BE49-F238E27FC236}">
                <a16:creationId xmlns:a16="http://schemas.microsoft.com/office/drawing/2014/main" id="{2DB007D5-EB5A-164D-AA24-C4084E860B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067" y="2232838"/>
            <a:ext cx="2752810" cy="2752810"/>
          </a:xfrm>
          <a:prstGeom prst="rect">
            <a:avLst/>
          </a:prstGeom>
        </p:spPr>
      </p:pic>
    </p:spTree>
    <p:extLst>
      <p:ext uri="{BB962C8B-B14F-4D97-AF65-F5344CB8AC3E}">
        <p14:creationId xmlns:p14="http://schemas.microsoft.com/office/powerpoint/2010/main" val="427742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6091"/>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Rectangle 61"/>
          <p:cNvSpPr/>
          <p:nvPr/>
        </p:nvSpPr>
        <p:spPr>
          <a:xfrm>
            <a:off x="0" y="6330118"/>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rebuchet MS" panose="020B0603020202020204" pitchFamily="34" charset="0"/>
                <a:ea typeface="+mn-ea"/>
                <a:cs typeface="+mn-cs"/>
              </a:rPr>
              <a:t>Focused thinking,</a:t>
            </a:r>
            <a:r>
              <a:rPr kumimoji="0" lang="en-US" sz="1800" b="1" i="1" u="none" strike="noStrike" kern="1200" cap="none" spc="0" normalizeH="0" noProof="0">
                <a:ln>
                  <a:noFill/>
                </a:ln>
                <a:solidFill>
                  <a:prstClr val="white"/>
                </a:solidFill>
                <a:effectLst/>
                <a:uLnTx/>
                <a:uFillTx/>
                <a:latin typeface="Trebuchet MS" panose="020B0603020202020204" pitchFamily="34" charset="0"/>
                <a:ea typeface="+mn-ea"/>
                <a:cs typeface="+mn-cs"/>
              </a:rPr>
              <a:t> </a:t>
            </a:r>
            <a:r>
              <a:rPr kumimoji="0" lang="en-US" sz="1800" b="1" i="1" u="none" strike="noStrike" kern="1200" cap="none" spc="0" normalizeH="0" baseline="0" noProof="0">
                <a:ln>
                  <a:noFill/>
                </a:ln>
                <a:solidFill>
                  <a:prstClr val="white"/>
                </a:solidFill>
                <a:effectLst/>
                <a:uLnTx/>
                <a:uFillTx/>
                <a:latin typeface="Trebuchet MS" panose="020B0603020202020204" pitchFamily="34" charset="0"/>
                <a:ea typeface="+mn-ea"/>
                <a:cs typeface="+mn-cs"/>
              </a:rPr>
              <a:t>propagating an understanding of comprehensive </a:t>
            </a:r>
            <a:r>
              <a:rPr kumimoji="0" lang="en-US" sz="1800" b="1" i="1" u="none" strike="noStrike" kern="1200" cap="none" spc="0" normalizeH="0" baseline="0" noProof="0" err="1">
                <a:ln>
                  <a:noFill/>
                </a:ln>
                <a:solidFill>
                  <a:prstClr val="white"/>
                </a:solidFill>
                <a:effectLst/>
                <a:uLnTx/>
                <a:uFillTx/>
                <a:latin typeface="Trebuchet MS" panose="020B0603020202020204" pitchFamily="34" charset="0"/>
                <a:ea typeface="+mn-ea"/>
                <a:cs typeface="+mn-cs"/>
              </a:rPr>
              <a:t>spacepower</a:t>
            </a:r>
            <a:endParaRPr kumimoji="0" lang="en-US" sz="1800" b="1" i="1"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Rounded Rectangle 4"/>
          <p:cNvSpPr/>
          <p:nvPr/>
        </p:nvSpPr>
        <p:spPr>
          <a:xfrm>
            <a:off x="2090841" y="2579656"/>
            <a:ext cx="3200400" cy="457200"/>
          </a:xfrm>
          <a:prstGeom prst="roundRect">
            <a:avLst>
              <a:gd name="adj" fmla="val 0"/>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Preserve Freedom Of 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in the Space Domain</a:t>
            </a:r>
          </a:p>
        </p:txBody>
      </p:sp>
      <p:sp>
        <p:nvSpPr>
          <p:cNvPr id="46" name="Rounded Rectangle 45"/>
          <p:cNvSpPr/>
          <p:nvPr/>
        </p:nvSpPr>
        <p:spPr>
          <a:xfrm>
            <a:off x="5404503" y="2588740"/>
            <a:ext cx="3278790" cy="457200"/>
          </a:xfrm>
          <a:prstGeom prst="roundRect">
            <a:avLst>
              <a:gd name="adj" fmla="val 2255"/>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Enable Joint Lethality and Effectiveness</a:t>
            </a:r>
          </a:p>
        </p:txBody>
      </p:sp>
      <p:sp>
        <p:nvSpPr>
          <p:cNvPr id="47" name="Rounded Rectangle 46"/>
          <p:cNvSpPr/>
          <p:nvPr/>
        </p:nvSpPr>
        <p:spPr>
          <a:xfrm>
            <a:off x="8791514" y="2593839"/>
            <a:ext cx="3291841" cy="457200"/>
          </a:xfrm>
          <a:prstGeom prst="roundRect">
            <a:avLst>
              <a:gd name="adj" fmla="val 0"/>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Trebuchet MS"/>
              </a:rPr>
              <a:t>Provide Independent Options</a:t>
            </a:r>
          </a:p>
          <a:p>
            <a:pPr algn="ctr">
              <a:defRPr/>
            </a:pPr>
            <a:r>
              <a:rPr lang="en-US" sz="1600" b="1">
                <a:latin typeface="Trebuchet MS"/>
              </a:rPr>
              <a:t>In, From, and To Space</a:t>
            </a:r>
            <a:endParaRPr lang="en-US" sz="1600" b="1" i="0" u="none" strike="noStrike" kern="1200" cap="none" spc="0" normalizeH="0" baseline="0" noProof="0">
              <a:ln>
                <a:noFill/>
              </a:ln>
              <a:effectLst/>
              <a:uLnTx/>
              <a:uFillTx/>
              <a:latin typeface="Trebuchet MS" panose="020B0603020202020204" pitchFamily="34" charset="0"/>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0841" y="1052903"/>
            <a:ext cx="3200400" cy="1500621"/>
          </a:xfrm>
          <a:prstGeom prst="rect">
            <a:avLst/>
          </a:prstGeom>
          <a:effectLst>
            <a:outerShdw blurRad="50800" dist="38100" algn="l" rotWithShape="0">
              <a:prstClr val="black">
                <a:alpha val="40000"/>
              </a:prstClr>
            </a:outerShdw>
          </a:effectLst>
        </p:spPr>
      </p:pic>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l="657" t="329" b="10274"/>
          <a:stretch/>
        </p:blipFill>
        <p:spPr>
          <a:xfrm>
            <a:off x="5404503" y="1057179"/>
            <a:ext cx="3278790" cy="1508252"/>
          </a:xfrm>
          <a:prstGeom prst="rect">
            <a:avLst/>
          </a:prstGeom>
          <a:effectLst>
            <a:outerShdw blurRad="50800" dist="38100" algn="l" rotWithShape="0">
              <a:prstClr val="black">
                <a:alpha val="40000"/>
              </a:prstClr>
            </a:outerShdw>
          </a:effectLst>
        </p:spPr>
      </p:pic>
      <p:sp>
        <p:nvSpPr>
          <p:cNvPr id="17" name="TextBox 16"/>
          <p:cNvSpPr txBox="1"/>
          <p:nvPr/>
        </p:nvSpPr>
        <p:spPr>
          <a:xfrm>
            <a:off x="3632986" y="34560"/>
            <a:ext cx="3555197" cy="461665"/>
          </a:xfrm>
          <a:prstGeom prst="rect">
            <a:avLst/>
          </a:prstGeom>
          <a:no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Space Force Missions</a:t>
            </a:r>
          </a:p>
        </p:txBody>
      </p:sp>
      <p:sp>
        <p:nvSpPr>
          <p:cNvPr id="9" name="Oval 8"/>
          <p:cNvSpPr/>
          <p:nvPr/>
        </p:nvSpPr>
        <p:spPr>
          <a:xfrm>
            <a:off x="205499" y="1175904"/>
            <a:ext cx="1666639" cy="1499226"/>
          </a:xfrm>
          <a:prstGeom prst="ellipse">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1400" b="1" u="sng">
                <a:solidFill>
                  <a:prstClr val="black"/>
                </a:solidFill>
                <a:latin typeface="Trebuchet MS" panose="020B0603020202020204" pitchFamily="34" charset="0"/>
              </a:rPr>
              <a:t>WHY</a:t>
            </a:r>
          </a:p>
          <a:p>
            <a:pPr algn="ctr"/>
            <a:r>
              <a:rPr lang="en-US" sz="1400">
                <a:solidFill>
                  <a:prstClr val="black"/>
                </a:solidFill>
                <a:latin typeface="Trebuchet MS" panose="020B0603020202020204" pitchFamily="34" charset="0"/>
              </a:rPr>
              <a:t>Spacepower is vital to prosperity &amp; security</a:t>
            </a:r>
          </a:p>
        </p:txBody>
      </p:sp>
      <p:cxnSp>
        <p:nvCxnSpPr>
          <p:cNvPr id="11" name="Straight Connector 10"/>
          <p:cNvCxnSpPr>
            <a:cxnSpLocks/>
          </p:cNvCxnSpPr>
          <p:nvPr/>
        </p:nvCxnSpPr>
        <p:spPr>
          <a:xfrm flipV="1">
            <a:off x="1038819" y="846374"/>
            <a:ext cx="1032825" cy="3295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2071644" y="814007"/>
            <a:ext cx="10073590" cy="32367"/>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V="1">
            <a:off x="2024878" y="3072384"/>
            <a:ext cx="10120356" cy="450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a:cxnSpLocks/>
          </p:cNvCxnSpPr>
          <p:nvPr/>
        </p:nvCxnSpPr>
        <p:spPr>
          <a:xfrm>
            <a:off x="1038819" y="2675130"/>
            <a:ext cx="986058" cy="39725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2145234" y="1250754"/>
            <a:ext cx="0" cy="2250926"/>
          </a:xfrm>
          <a:prstGeom prst="line">
            <a:avLst/>
          </a:prstGeom>
        </p:spPr>
        <p:style>
          <a:lnRef idx="1">
            <a:schemeClr val="dk1"/>
          </a:lnRef>
          <a:fillRef idx="0">
            <a:schemeClr val="dk1"/>
          </a:fillRef>
          <a:effectRef idx="0">
            <a:schemeClr val="dk1"/>
          </a:effectRef>
          <a:fontRef idx="minor">
            <a:schemeClr val="tx1"/>
          </a:fontRef>
        </p:style>
      </p:cxnSp>
      <p:sp>
        <p:nvSpPr>
          <p:cNvPr id="43" name="Rounded Rectangle 42"/>
          <p:cNvSpPr/>
          <p:nvPr/>
        </p:nvSpPr>
        <p:spPr>
          <a:xfrm>
            <a:off x="10113834" y="5247572"/>
            <a:ext cx="1977546" cy="713181"/>
          </a:xfrm>
          <a:prstGeom prst="roundRect">
            <a:avLst>
              <a:gd name="adj" fmla="val 2255"/>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Trebuchet MS" panose="020B0603020202020204" pitchFamily="34" charset="0"/>
              </a:rPr>
              <a:t>Space Security</a:t>
            </a:r>
            <a:endPar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0" name="Oval 49"/>
          <p:cNvSpPr/>
          <p:nvPr/>
        </p:nvSpPr>
        <p:spPr>
          <a:xfrm>
            <a:off x="205499" y="4141590"/>
            <a:ext cx="1666639" cy="1499226"/>
          </a:xfrm>
          <a:prstGeom prst="ellipse">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1400" b="1" u="sng">
                <a:solidFill>
                  <a:prstClr val="black"/>
                </a:solidFill>
                <a:latin typeface="Trebuchet MS" panose="020B0603020202020204" pitchFamily="34" charset="0"/>
              </a:rPr>
              <a:t>HOW </a:t>
            </a:r>
          </a:p>
          <a:p>
            <a:pPr algn="ctr"/>
            <a:r>
              <a:rPr lang="en-US" sz="1400">
                <a:solidFill>
                  <a:prstClr val="black"/>
                </a:solidFill>
                <a:latin typeface="Trebuchet MS" panose="020B0603020202020204" pitchFamily="34" charset="0"/>
              </a:rPr>
              <a:t>Military Spacepower is employed</a:t>
            </a:r>
          </a:p>
        </p:txBody>
      </p:sp>
      <p:cxnSp>
        <p:nvCxnSpPr>
          <p:cNvPr id="51" name="Straight Connector 50"/>
          <p:cNvCxnSpPr>
            <a:cxnSpLocks/>
          </p:cNvCxnSpPr>
          <p:nvPr/>
        </p:nvCxnSpPr>
        <p:spPr>
          <a:xfrm flipV="1">
            <a:off x="1038819" y="3812060"/>
            <a:ext cx="1032825" cy="32953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V="1">
            <a:off x="2071644" y="3779693"/>
            <a:ext cx="10073590" cy="3236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V="1">
            <a:off x="2024878" y="6038070"/>
            <a:ext cx="10120356" cy="4502"/>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a:cxnSpLocks/>
          </p:cNvCxnSpPr>
          <p:nvPr/>
        </p:nvCxnSpPr>
        <p:spPr>
          <a:xfrm>
            <a:off x="1038819" y="5640816"/>
            <a:ext cx="986058" cy="39725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2145234" y="3787144"/>
            <a:ext cx="0" cy="2250926"/>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872138" y="3393275"/>
            <a:ext cx="10273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and</a:t>
            </a:r>
            <a:r>
              <a:rPr kumimoji="0" lang="en-US" sz="1800" b="1" i="0" u="none" strike="noStrike" kern="1200" cap="none" spc="0" normalizeH="0" noProof="0">
                <a:ln>
                  <a:noFill/>
                </a:ln>
                <a:solidFill>
                  <a:prstClr val="black"/>
                </a:solidFill>
                <a:effectLst/>
                <a:uLnTx/>
                <a:uFillTx/>
                <a:latin typeface="Trebuchet MS" panose="020B0603020202020204" pitchFamily="34" charset="0"/>
                <a:ea typeface="+mn-ea"/>
                <a:cs typeface="+mn-cs"/>
              </a:rPr>
              <a:t> five Core Competencies</a:t>
            </a:r>
            <a:endParaRPr kumimoji="0" lang="en-US" sz="180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8" name="Rounded Rectangle 57"/>
          <p:cNvSpPr/>
          <p:nvPr/>
        </p:nvSpPr>
        <p:spPr>
          <a:xfrm>
            <a:off x="6070159" y="5247571"/>
            <a:ext cx="1977546" cy="713181"/>
          </a:xfrm>
          <a:prstGeom prst="roundRect">
            <a:avLst>
              <a:gd name="adj" fmla="val 2255"/>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Combat </a:t>
            </a:r>
            <a:r>
              <a:rPr lang="en-US" sz="1600" b="1">
                <a:solidFill>
                  <a:prstClr val="white"/>
                </a:solidFill>
                <a:latin typeface="Trebuchet MS" panose="020B0603020202020204" pitchFamily="34" charset="0"/>
              </a:rPr>
              <a:t>P</a:t>
            </a:r>
            <a:r>
              <a:rPr kumimoji="0" lang="en-US" sz="1600" b="1" i="0" u="none" strike="noStrike" kern="1200" cap="none" spc="0" normalizeH="0" baseline="0" noProof="0" err="1">
                <a:ln>
                  <a:noFill/>
                </a:ln>
                <a:solidFill>
                  <a:prstClr val="white"/>
                </a:solidFill>
                <a:effectLst/>
                <a:uLnTx/>
                <a:uFillTx/>
                <a:latin typeface="Trebuchet MS" panose="020B0603020202020204" pitchFamily="34" charset="0"/>
                <a:ea typeface="+mn-ea"/>
                <a:cs typeface="+mn-cs"/>
              </a:rPr>
              <a:t>ower</a:t>
            </a:r>
            <a:r>
              <a:rPr lang="en-US" sz="1600" b="1">
                <a:solidFill>
                  <a:prstClr val="white"/>
                </a:solidFill>
                <a:latin typeface="Trebuchet MS" panose="020B0603020202020204" pitchFamily="34" charset="0"/>
              </a:rPr>
              <a:t> </a:t>
            </a: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Projection</a:t>
            </a:r>
          </a:p>
        </p:txBody>
      </p:sp>
      <p:sp>
        <p:nvSpPr>
          <p:cNvPr id="59" name="Rounded Rectangle 58"/>
          <p:cNvSpPr/>
          <p:nvPr/>
        </p:nvSpPr>
        <p:spPr>
          <a:xfrm>
            <a:off x="4049077" y="5247571"/>
            <a:ext cx="1977546" cy="713181"/>
          </a:xfrm>
          <a:prstGeom prst="roundRect">
            <a:avLst>
              <a:gd name="adj" fmla="val 2255"/>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Space Mobility &amp; Logistics</a:t>
            </a:r>
          </a:p>
        </p:txBody>
      </p:sp>
      <p:sp>
        <p:nvSpPr>
          <p:cNvPr id="60" name="Rounded Rectangle 59"/>
          <p:cNvSpPr/>
          <p:nvPr/>
        </p:nvSpPr>
        <p:spPr>
          <a:xfrm>
            <a:off x="8086365" y="5256979"/>
            <a:ext cx="1977546" cy="713181"/>
          </a:xfrm>
          <a:prstGeom prst="roundRect">
            <a:avLst>
              <a:gd name="adj" fmla="val 2255"/>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Information Mobility</a:t>
            </a:r>
          </a:p>
        </p:txBody>
      </p:sp>
      <p:sp>
        <p:nvSpPr>
          <p:cNvPr id="61" name="Rounded Rectangle 60"/>
          <p:cNvSpPr/>
          <p:nvPr/>
        </p:nvSpPr>
        <p:spPr>
          <a:xfrm>
            <a:off x="2038912" y="5247571"/>
            <a:ext cx="1977546" cy="713181"/>
          </a:xfrm>
          <a:prstGeom prst="roundRect">
            <a:avLst>
              <a:gd name="adj" fmla="val 2255"/>
            </a:avLst>
          </a:prstGeom>
          <a:solidFill>
            <a:schemeClr val="tx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 Space Domain</a:t>
            </a:r>
            <a:r>
              <a:rPr kumimoji="0" lang="en-US" sz="1600" b="1" i="0" u="none" strike="noStrike" kern="1200" cap="none" spc="0" normalizeH="0" noProof="0">
                <a:ln>
                  <a:noFill/>
                </a:ln>
                <a:solidFill>
                  <a:prstClr val="white"/>
                </a:solidFill>
                <a:effectLst/>
                <a:uLnTx/>
                <a:uFillTx/>
                <a:latin typeface="Trebuchet MS" panose="020B0603020202020204" pitchFamily="34" charset="0"/>
                <a:ea typeface="+mn-ea"/>
                <a:cs typeface="+mn-cs"/>
              </a:rPr>
              <a:t> Awareness</a:t>
            </a:r>
            <a:endParaRPr kumimoji="0" lang="en-US" sz="16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pic>
        <p:nvPicPr>
          <p:cNvPr id="41" name="Picture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8870" y="3913992"/>
            <a:ext cx="1987588" cy="1316430"/>
          </a:xfrm>
          <a:prstGeom prst="rect">
            <a:avLst/>
          </a:prstGeom>
        </p:spPr>
      </p:pic>
      <p:pic>
        <p:nvPicPr>
          <p:cNvPr id="63" name="Picture 6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6365" y="3923412"/>
            <a:ext cx="1977546" cy="1316418"/>
          </a:xfrm>
          <a:prstGeom prst="rect">
            <a:avLst/>
          </a:prstGeom>
        </p:spPr>
      </p:pic>
      <p:pic>
        <p:nvPicPr>
          <p:cNvPr id="64" name="Picture 6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9077" y="3913991"/>
            <a:ext cx="1977546" cy="1311187"/>
          </a:xfrm>
          <a:prstGeom prst="rect">
            <a:avLst/>
          </a:prstGeom>
        </p:spPr>
      </p:pic>
      <p:pic>
        <p:nvPicPr>
          <p:cNvPr id="65" name="Picture 6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70159" y="3913992"/>
            <a:ext cx="1977546" cy="1318596"/>
          </a:xfrm>
          <a:prstGeom prst="rect">
            <a:avLst/>
          </a:prstGeom>
        </p:spPr>
      </p:pic>
      <p:pic>
        <p:nvPicPr>
          <p:cNvPr id="66" name="Picture 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13474" y="3913992"/>
            <a:ext cx="1977906" cy="1311187"/>
          </a:xfrm>
          <a:prstGeom prst="rect">
            <a:avLst/>
          </a:prstGeom>
        </p:spPr>
      </p:pic>
      <p:pic>
        <p:nvPicPr>
          <p:cNvPr id="37" name="Picture 36"/>
          <p:cNvPicPr>
            <a:picLocks noChangeAspect="1"/>
          </p:cNvPicPr>
          <p:nvPr/>
        </p:nvPicPr>
        <p:blipFill>
          <a:blip r:embed="rId10"/>
          <a:stretch>
            <a:fillRect/>
          </a:stretch>
        </p:blipFill>
        <p:spPr>
          <a:xfrm>
            <a:off x="10089922" y="159765"/>
            <a:ext cx="1819275" cy="238125"/>
          </a:xfrm>
          <a:prstGeom prst="rect">
            <a:avLst/>
          </a:prstGeom>
        </p:spPr>
      </p:pic>
      <p:pic>
        <p:nvPicPr>
          <p:cNvPr id="2" name="Picture 1">
            <a:extLst>
              <a:ext uri="{FF2B5EF4-FFF2-40B4-BE49-F238E27FC236}">
                <a16:creationId xmlns:a16="http://schemas.microsoft.com/office/drawing/2014/main" id="{4AE7AB18-8B90-C328-EAB7-349201F21E3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790731" y="1069919"/>
            <a:ext cx="3291841" cy="15049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482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28"/>
          <p:cNvSpPr/>
          <p:nvPr/>
        </p:nvSpPr>
        <p:spPr>
          <a:xfrm>
            <a:off x="0" y="19145"/>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4" name="object 4"/>
          <p:cNvPicPr/>
          <p:nvPr/>
        </p:nvPicPr>
        <p:blipFill>
          <a:blip r:embed="rId3" cstate="print"/>
          <a:stretch>
            <a:fillRect/>
          </a:stretch>
        </p:blipFill>
        <p:spPr>
          <a:xfrm>
            <a:off x="10239883" y="215707"/>
            <a:ext cx="1647952" cy="123830"/>
          </a:xfrm>
          <a:prstGeom prst="rect">
            <a:avLst/>
          </a:prstGeom>
        </p:spPr>
      </p:pic>
      <p:pic>
        <p:nvPicPr>
          <p:cNvPr id="25" name="object 9"/>
          <p:cNvPicPr/>
          <p:nvPr/>
        </p:nvPicPr>
        <p:blipFill>
          <a:blip r:embed="rId4" cstate="screen">
            <a:extLst>
              <a:ext uri="{28A0092B-C50C-407E-A947-70E740481C1C}">
                <a14:useLocalDpi xmlns:a14="http://schemas.microsoft.com/office/drawing/2010/main"/>
              </a:ext>
            </a:extLst>
          </a:blip>
          <a:stretch>
            <a:fillRect/>
          </a:stretch>
        </p:blipFill>
        <p:spPr>
          <a:xfrm>
            <a:off x="109728" y="36576"/>
            <a:ext cx="535533" cy="494372"/>
          </a:xfrm>
          <a:prstGeom prst="rect">
            <a:avLst/>
          </a:prstGeom>
        </p:spPr>
      </p:pic>
      <p:sp>
        <p:nvSpPr>
          <p:cNvPr id="12" name="TextBox 11"/>
          <p:cNvSpPr txBox="1"/>
          <p:nvPr/>
        </p:nvSpPr>
        <p:spPr>
          <a:xfrm>
            <a:off x="346356" y="1476729"/>
            <a:ext cx="2654608" cy="307777"/>
          </a:xfrm>
          <a:prstGeom prst="rect">
            <a:avLst/>
          </a:prstGeom>
          <a:no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Trebuchet MS" panose="020B0603020202020204" pitchFamily="34" charset="0"/>
                <a:ea typeface="+mn-ea"/>
                <a:cs typeface="+mn-cs"/>
              </a:rPr>
              <a:t>Acquisitions</a:t>
            </a:r>
            <a:r>
              <a:rPr kumimoji="0" lang="en-US" sz="1400" b="1" i="0" u="none" strike="noStrike" kern="1200" cap="none" spc="0" normalizeH="0" noProof="0">
                <a:ln>
                  <a:noFill/>
                </a:ln>
                <a:effectLst/>
                <a:uLnTx/>
                <a:uFillTx/>
                <a:latin typeface="Trebuchet MS" panose="020B0603020202020204" pitchFamily="34" charset="0"/>
                <a:ea typeface="+mn-ea"/>
                <a:cs typeface="+mn-cs"/>
              </a:rPr>
              <a:t> and</a:t>
            </a:r>
            <a:r>
              <a:rPr kumimoji="0" lang="en-US" sz="1400" b="1" i="0" u="none" strike="noStrike" kern="1200" cap="none" spc="0" normalizeH="0" baseline="0" noProof="0">
                <a:ln>
                  <a:noFill/>
                </a:ln>
                <a:effectLst/>
                <a:uLnTx/>
                <a:uFillTx/>
                <a:latin typeface="Trebuchet MS" panose="020B0603020202020204" pitchFamily="34" charset="0"/>
                <a:ea typeface="+mn-ea"/>
                <a:cs typeface="+mn-cs"/>
              </a:rPr>
              <a:t> Engineering</a:t>
            </a:r>
          </a:p>
        </p:txBody>
      </p:sp>
      <p:sp>
        <p:nvSpPr>
          <p:cNvPr id="35" name="TextBox 34"/>
          <p:cNvSpPr txBox="1"/>
          <p:nvPr/>
        </p:nvSpPr>
        <p:spPr>
          <a:xfrm>
            <a:off x="3186201" y="1476728"/>
            <a:ext cx="2654608" cy="307777"/>
          </a:xfrm>
          <a:prstGeom prst="rect">
            <a:avLst/>
          </a:prstGeom>
          <a:no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Trebuchet MS" panose="020B0603020202020204" pitchFamily="34" charset="0"/>
                <a:ea typeface="+mn-ea"/>
                <a:cs typeface="+mn-cs"/>
              </a:rPr>
              <a:t>Cyberspace</a:t>
            </a:r>
          </a:p>
        </p:txBody>
      </p:sp>
      <p:sp>
        <p:nvSpPr>
          <p:cNvPr id="36" name="TextBox 35"/>
          <p:cNvSpPr txBox="1"/>
          <p:nvPr/>
        </p:nvSpPr>
        <p:spPr>
          <a:xfrm>
            <a:off x="6193480" y="1461048"/>
            <a:ext cx="2654608" cy="307777"/>
          </a:xfrm>
          <a:prstGeom prst="rect">
            <a:avLst/>
          </a:prstGeom>
          <a:no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Trebuchet MS" panose="020B0603020202020204" pitchFamily="34" charset="0"/>
                <a:ea typeface="+mn-ea"/>
                <a:cs typeface="+mn-cs"/>
              </a:rPr>
              <a:t>Intelligence</a:t>
            </a:r>
          </a:p>
        </p:txBody>
      </p:sp>
      <p:sp>
        <p:nvSpPr>
          <p:cNvPr id="40" name="TextBox 39"/>
          <p:cNvSpPr txBox="1"/>
          <p:nvPr/>
        </p:nvSpPr>
        <p:spPr>
          <a:xfrm>
            <a:off x="9251168" y="1461048"/>
            <a:ext cx="2654608" cy="307777"/>
          </a:xfrm>
          <a:prstGeom prst="rect">
            <a:avLst/>
          </a:prstGeom>
          <a:no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Trebuchet MS" panose="020B0603020202020204" pitchFamily="34" charset="0"/>
                <a:ea typeface="+mn-ea"/>
                <a:cs typeface="+mn-cs"/>
              </a:rPr>
              <a:t>Operations</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104" y="1871591"/>
            <a:ext cx="2769855" cy="1717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25"/>
          <p:cNvSpPr txBox="1"/>
          <p:nvPr/>
        </p:nvSpPr>
        <p:spPr>
          <a:xfrm>
            <a:off x="11814926" y="6605748"/>
            <a:ext cx="37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rPr>
              <a:t>11</a:t>
            </a:r>
          </a:p>
        </p:txBody>
      </p:sp>
      <p:sp>
        <p:nvSpPr>
          <p:cNvPr id="28" name="TextBox 27"/>
          <p:cNvSpPr txBox="1"/>
          <p:nvPr/>
        </p:nvSpPr>
        <p:spPr>
          <a:xfrm>
            <a:off x="3729400" y="766280"/>
            <a:ext cx="4483393" cy="461665"/>
          </a:xfrm>
          <a:prstGeom prst="rect">
            <a:avLst/>
          </a:prstGeom>
          <a:solidFill>
            <a:schemeClr val="bg1"/>
          </a:solid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What Do Guardians Do?</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8339" y="1858925"/>
            <a:ext cx="3024889" cy="17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90364" y="1871591"/>
            <a:ext cx="2849569" cy="1780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1635" y="1858925"/>
            <a:ext cx="2896798" cy="1763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73BDA0A1-4B24-97BF-39F9-80FC9E33F61E}"/>
              </a:ext>
            </a:extLst>
          </p:cNvPr>
          <p:cNvSpPr txBox="1"/>
          <p:nvPr/>
        </p:nvSpPr>
        <p:spPr>
          <a:xfrm>
            <a:off x="3977335" y="4637500"/>
            <a:ext cx="7683796" cy="1200329"/>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2400" i="1">
                <a:effectLst>
                  <a:outerShdw blurRad="38100" dist="38100" dir="2700000" algn="tl">
                    <a:srgbClr val="000000">
                      <a:alpha val="43137"/>
                    </a:srgbClr>
                  </a:outerShdw>
                </a:effectLst>
                <a:latin typeface="Trebuchet MS"/>
              </a:rPr>
              <a:t>CIVILIANS, ACTIVE DUTY GUARDIANS, AND A VAST ARRAY OF ALLIES AND PARTNERS WORKING </a:t>
            </a:r>
            <a:endParaRPr lang="en-US">
              <a:latin typeface="Trebuchet MS"/>
            </a:endParaRPr>
          </a:p>
          <a:p>
            <a:pPr algn="ctr"/>
            <a:r>
              <a:rPr lang="en-US" sz="2400" i="1">
                <a:effectLst>
                  <a:outerShdw blurRad="38100" dist="38100" dir="2700000" algn="tl">
                    <a:srgbClr val="000000">
                      <a:alpha val="43137"/>
                    </a:srgbClr>
                  </a:outerShdw>
                </a:effectLst>
                <a:latin typeface="Trebuchet MS"/>
              </a:rPr>
              <a:t>SIDE BY SIDE TO KEEP THE NATION SECURE</a:t>
            </a:r>
            <a:endParaRPr lang="en-US">
              <a:latin typeface="Trebuchet MS"/>
            </a:endParaRPr>
          </a:p>
        </p:txBody>
      </p:sp>
      <p:sp>
        <p:nvSpPr>
          <p:cNvPr id="2" name="Rectangle 1">
            <a:extLst>
              <a:ext uri="{FF2B5EF4-FFF2-40B4-BE49-F238E27FC236}">
                <a16:creationId xmlns:a16="http://schemas.microsoft.com/office/drawing/2014/main" id="{B57EEA14-BC1D-EFA2-B2CF-2C4C2C08044A}"/>
              </a:ext>
            </a:extLst>
          </p:cNvPr>
          <p:cNvSpPr/>
          <p:nvPr/>
        </p:nvSpPr>
        <p:spPr>
          <a:xfrm>
            <a:off x="544201" y="3841221"/>
            <a:ext cx="245676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panose="020B0603020202020204" pitchFamily="34" charset="0"/>
              </a:rPr>
              <a:t>Space Force Origins Video</a:t>
            </a:r>
            <a:endParaRPr kumimoji="0" lang="en-US" sz="1400" b="0" i="0" u="none" strike="noStrike" kern="1200" cap="none" spc="0" normalizeH="0" baseline="0" noProof="0">
              <a:ln>
                <a:noFill/>
              </a:ln>
              <a:solidFill>
                <a:prstClr val="black"/>
              </a:solidFill>
              <a:effectLst/>
              <a:uLnTx/>
              <a:uFillTx/>
              <a:latin typeface="Trebuchet MS" panose="020B0603020202020204" pitchFamily="34" charset="0"/>
            </a:endParaRPr>
          </a:p>
        </p:txBody>
      </p:sp>
      <p:pic>
        <p:nvPicPr>
          <p:cNvPr id="3" name="Picture 2">
            <a:extLst>
              <a:ext uri="{FF2B5EF4-FFF2-40B4-BE49-F238E27FC236}">
                <a16:creationId xmlns:a16="http://schemas.microsoft.com/office/drawing/2014/main" id="{770BC900-27BB-54B1-5754-BAA73B2172F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7494" y="4121875"/>
            <a:ext cx="2739365" cy="1681200"/>
          </a:xfrm>
          <a:prstGeom prst="rect">
            <a:avLst/>
          </a:prstGeom>
        </p:spPr>
      </p:pic>
      <p:pic>
        <p:nvPicPr>
          <p:cNvPr id="6" name="Picture 5">
            <a:extLst>
              <a:ext uri="{FF2B5EF4-FFF2-40B4-BE49-F238E27FC236}">
                <a16:creationId xmlns:a16="http://schemas.microsoft.com/office/drawing/2014/main" id="{EDBF9C49-FBE7-51FE-8F98-6E1E2254D1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1905" y="5474097"/>
            <a:ext cx="2617198" cy="1285742"/>
          </a:xfrm>
          <a:prstGeom prst="rect">
            <a:avLst/>
          </a:prstGeom>
        </p:spPr>
      </p:pic>
    </p:spTree>
    <p:extLst>
      <p:ext uri="{BB962C8B-B14F-4D97-AF65-F5344CB8AC3E}">
        <p14:creationId xmlns:p14="http://schemas.microsoft.com/office/powerpoint/2010/main" val="380574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D7E63-7270-A4FB-F64F-FBA95553D11E}"/>
              </a:ext>
            </a:extLst>
          </p:cNvPr>
          <p:cNvPicPr>
            <a:picLocks noChangeAspect="1"/>
          </p:cNvPicPr>
          <p:nvPr/>
        </p:nvPicPr>
        <p:blipFill>
          <a:blip r:embed="rId2"/>
          <a:stretch>
            <a:fillRect/>
          </a:stretch>
        </p:blipFill>
        <p:spPr>
          <a:xfrm>
            <a:off x="0" y="-54286"/>
            <a:ext cx="12192000" cy="6912286"/>
          </a:xfrm>
          <a:prstGeom prst="rect">
            <a:avLst/>
          </a:prstGeom>
        </p:spPr>
      </p:pic>
      <p:sp>
        <p:nvSpPr>
          <p:cNvPr id="10" name="TextBox 9">
            <a:extLst>
              <a:ext uri="{FF2B5EF4-FFF2-40B4-BE49-F238E27FC236}">
                <a16:creationId xmlns:a16="http://schemas.microsoft.com/office/drawing/2014/main" id="{36FB28F7-3C05-F66F-C1C1-09A813425016}"/>
              </a:ext>
            </a:extLst>
          </p:cNvPr>
          <p:cNvSpPr txBox="1"/>
          <p:nvPr/>
        </p:nvSpPr>
        <p:spPr>
          <a:xfrm>
            <a:off x="165504" y="547842"/>
            <a:ext cx="5327353" cy="584775"/>
          </a:xfrm>
          <a:prstGeom prst="rect">
            <a:avLst/>
          </a:prstGeom>
          <a:solidFill>
            <a:schemeClr val="bg1"/>
          </a:solidFill>
          <a:ln>
            <a:noFill/>
          </a:ln>
        </p:spPr>
        <p:txBody>
          <a:bodyPr wrap="square" lIns="91440" tIns="45720" rIns="91440" bIns="45720" anchor="t">
            <a:spAutoFit/>
          </a:bodyPr>
          <a:lstStyle/>
          <a:p>
            <a:pPr marL="0" marR="0" lvl="0" indent="0" defTabSz="457200" rtl="0" eaLnBrk="1" fontAlgn="auto" latinLnBrk="0" hangingPunct="1">
              <a:lnSpc>
                <a:spcPct val="100000"/>
              </a:lnSpc>
              <a:spcBef>
                <a:spcPts val="600"/>
              </a:spcBef>
              <a:buClrTx/>
              <a:buSzTx/>
              <a:buFontTx/>
              <a:buNone/>
              <a:tabLst/>
              <a:defRPr/>
            </a:pPr>
            <a:r>
              <a:rPr kumimoji="0" lang="en-US" sz="1600" b="1" u="none" strike="noStrike" kern="1200" cap="none" spc="0" normalizeH="0" baseline="0" noProof="0">
                <a:ln>
                  <a:noFill/>
                </a:ln>
                <a:solidFill>
                  <a:schemeClr val="bg1"/>
                </a:solidFill>
                <a:effectLst/>
                <a:uLnTx/>
                <a:uFillTx/>
                <a:latin typeface="Trebuchet MS"/>
              </a:rPr>
              <a:t>Space Superiority is Why </a:t>
            </a:r>
            <a:r>
              <a:rPr kumimoji="0" lang="en-US" sz="3200" b="1" u="none" strike="noStrike" kern="1200" cap="none" spc="0" normalizeH="0" baseline="0" noProof="0">
                <a:ln>
                  <a:noFill/>
                </a:ln>
                <a:solidFill>
                  <a:schemeClr val="bg1"/>
                </a:solidFill>
                <a:effectLst/>
                <a:uLnTx/>
                <a:uFillTx/>
                <a:latin typeface="Trebuchet MS"/>
              </a:rPr>
              <a:t>the</a:t>
            </a:r>
            <a:r>
              <a:rPr kumimoji="0" lang="en-US" sz="1600" b="1" u="none" strike="noStrike" kern="1200" cap="none" spc="0" normalizeH="0" baseline="0" noProof="0">
                <a:ln>
                  <a:noFill/>
                </a:ln>
                <a:solidFill>
                  <a:schemeClr val="bg1"/>
                </a:solidFill>
                <a:effectLst/>
                <a:uLnTx/>
                <a:uFillTx/>
                <a:latin typeface="Trebuchet MS"/>
              </a:rPr>
              <a:t> Space Force Exists</a:t>
            </a:r>
          </a:p>
        </p:txBody>
      </p:sp>
      <p:sp>
        <p:nvSpPr>
          <p:cNvPr id="3" name="TextBox 2">
            <a:extLst>
              <a:ext uri="{FF2B5EF4-FFF2-40B4-BE49-F238E27FC236}">
                <a16:creationId xmlns:a16="http://schemas.microsoft.com/office/drawing/2014/main" id="{F759E4FD-1456-5863-E90D-3463F8C20C37}"/>
              </a:ext>
            </a:extLst>
          </p:cNvPr>
          <p:cNvSpPr txBox="1"/>
          <p:nvPr/>
        </p:nvSpPr>
        <p:spPr>
          <a:xfrm>
            <a:off x="4025348" y="4152076"/>
            <a:ext cx="4336773" cy="369332"/>
          </a:xfrm>
          <a:prstGeom prst="rect">
            <a:avLst/>
          </a:prstGeom>
          <a:solidFill>
            <a:schemeClr val="bg1"/>
          </a:solidFill>
        </p:spPr>
        <p:txBody>
          <a:bodyPr wrap="square">
            <a:spAutoFit/>
          </a:bodyPr>
          <a:lstStyle/>
          <a:p>
            <a:pPr lvl="2" defTabSz="457200">
              <a:spcBef>
                <a:spcPts val="600"/>
              </a:spcBef>
              <a:defRPr/>
            </a:pPr>
            <a:r>
              <a:rPr kumimoji="0" lang="en-US" b="1" u="none" strike="noStrike" kern="1200" cap="none" spc="0" normalizeH="0" baseline="0" noProof="0">
                <a:ln>
                  <a:noFill/>
                </a:ln>
                <a:effectLst/>
                <a:uLnTx/>
                <a:uFillTx/>
                <a:latin typeface="Trebuchet MS" panose="020B0603020202020204" pitchFamily="34" charset="0"/>
              </a:rPr>
              <a:t>Honed concepts and tactics</a:t>
            </a:r>
          </a:p>
        </p:txBody>
      </p:sp>
      <p:sp>
        <p:nvSpPr>
          <p:cNvPr id="6" name="TextBox 5">
            <a:extLst>
              <a:ext uri="{FF2B5EF4-FFF2-40B4-BE49-F238E27FC236}">
                <a16:creationId xmlns:a16="http://schemas.microsoft.com/office/drawing/2014/main" id="{567A56E6-01F3-A0CF-9A80-70001F59F44B}"/>
              </a:ext>
            </a:extLst>
          </p:cNvPr>
          <p:cNvSpPr txBox="1"/>
          <p:nvPr/>
        </p:nvSpPr>
        <p:spPr>
          <a:xfrm>
            <a:off x="1683521" y="1360257"/>
            <a:ext cx="8776531" cy="461665"/>
          </a:xfrm>
          <a:prstGeom prst="rect">
            <a:avLst/>
          </a:prstGeom>
          <a:solidFill>
            <a:schemeClr val="bg1"/>
          </a:solidFill>
        </p:spPr>
        <p:txBody>
          <a:bodyPr wrap="square">
            <a:spAutoFit/>
          </a:bodyPr>
          <a:lstStyle/>
          <a:p>
            <a:pPr marL="0" marR="0" lvl="0" indent="0" defTabSz="457200" rtl="0" eaLnBrk="1" fontAlgn="auto" latinLnBrk="0" hangingPunct="1">
              <a:lnSpc>
                <a:spcPct val="100000"/>
              </a:lnSpc>
              <a:spcBef>
                <a:spcPts val="600"/>
              </a:spcBef>
              <a:buClrTx/>
              <a:buSzTx/>
              <a:buFontTx/>
              <a:buNone/>
              <a:tabLst/>
              <a:defRPr/>
            </a:pPr>
            <a:r>
              <a:rPr kumimoji="0" lang="en-US" sz="2400" b="1" u="none" strike="noStrike" kern="1200" cap="none" spc="0" normalizeH="0" baseline="0" noProof="0">
                <a:ln>
                  <a:noFill/>
                </a:ln>
                <a:effectLst/>
                <a:uLnTx/>
                <a:uFillTx/>
                <a:latin typeface="Calibri" panose="020F0502020204030204"/>
                <a:ea typeface="+mn-ea"/>
                <a:cs typeface="+mn-cs"/>
              </a:rPr>
              <a:t>	</a:t>
            </a:r>
            <a:r>
              <a:rPr kumimoji="0" lang="en-US" sz="2400" b="1" u="none" strike="noStrike" kern="1200" cap="none" spc="0" normalizeH="0" baseline="0" noProof="0">
                <a:ln>
                  <a:noFill/>
                </a:ln>
                <a:effectLst/>
                <a:uLnTx/>
                <a:uFillTx/>
                <a:latin typeface="Trebuchet MS" panose="020B0603020202020204" pitchFamily="34" charset="0"/>
              </a:rPr>
              <a:t>Contesting and controlling a physical domain requires …</a:t>
            </a:r>
          </a:p>
        </p:txBody>
      </p:sp>
      <p:sp>
        <p:nvSpPr>
          <p:cNvPr id="7" name="TextBox 6">
            <a:extLst>
              <a:ext uri="{FF2B5EF4-FFF2-40B4-BE49-F238E27FC236}">
                <a16:creationId xmlns:a16="http://schemas.microsoft.com/office/drawing/2014/main" id="{5455166C-A639-0979-1889-54CFDEE3D7CA}"/>
              </a:ext>
            </a:extLst>
          </p:cNvPr>
          <p:cNvSpPr txBox="1"/>
          <p:nvPr/>
        </p:nvSpPr>
        <p:spPr>
          <a:xfrm>
            <a:off x="1322734" y="4184342"/>
            <a:ext cx="2026753" cy="369332"/>
          </a:xfrm>
          <a:prstGeom prst="rect">
            <a:avLst/>
          </a:prstGeom>
          <a:solidFill>
            <a:schemeClr val="bg1"/>
          </a:solidFill>
        </p:spPr>
        <p:txBody>
          <a:bodyPr wrap="square">
            <a:spAutoFit/>
          </a:bodyPr>
          <a:lstStyle/>
          <a:p>
            <a:pPr marL="0" marR="0" lvl="0" indent="0" defTabSz="457200" rtl="0" eaLnBrk="1" fontAlgn="auto" latinLnBrk="0" hangingPunct="1">
              <a:lnSpc>
                <a:spcPct val="100000"/>
              </a:lnSpc>
              <a:spcBef>
                <a:spcPts val="600"/>
              </a:spcBef>
              <a:buClrTx/>
              <a:buSzTx/>
              <a:buFontTx/>
              <a:buNone/>
              <a:tabLst/>
              <a:defRPr/>
            </a:pPr>
            <a:r>
              <a:rPr kumimoji="0" lang="en-US" b="1" u="none" strike="noStrike" kern="1200" cap="none" spc="0" normalizeH="0" baseline="0" noProof="0">
                <a:ln>
                  <a:noFill/>
                </a:ln>
                <a:effectLst/>
                <a:uLnTx/>
                <a:uFillTx/>
                <a:latin typeface="Trebuchet MS" panose="020B0603020202020204" pitchFamily="34" charset="0"/>
              </a:rPr>
              <a:t>Domain experts</a:t>
            </a:r>
          </a:p>
        </p:txBody>
      </p:sp>
      <p:sp>
        <p:nvSpPr>
          <p:cNvPr id="8" name="TextBox 7">
            <a:extLst>
              <a:ext uri="{FF2B5EF4-FFF2-40B4-BE49-F238E27FC236}">
                <a16:creationId xmlns:a16="http://schemas.microsoft.com/office/drawing/2014/main" id="{9E527833-CF8F-C590-9971-0103CD024707}"/>
              </a:ext>
            </a:extLst>
          </p:cNvPr>
          <p:cNvSpPr txBox="1"/>
          <p:nvPr/>
        </p:nvSpPr>
        <p:spPr>
          <a:xfrm>
            <a:off x="8931699" y="4152076"/>
            <a:ext cx="3014040" cy="369332"/>
          </a:xfrm>
          <a:prstGeom prst="rect">
            <a:avLst/>
          </a:prstGeom>
          <a:solidFill>
            <a:schemeClr val="bg1"/>
          </a:solidFill>
        </p:spPr>
        <p:txBody>
          <a:bodyPr wrap="square">
            <a:spAutoFit/>
          </a:bodyPr>
          <a:lstStyle/>
          <a:p>
            <a:pPr marL="0" marR="0" lvl="0" indent="0" defTabSz="457200" rtl="0" eaLnBrk="1" fontAlgn="auto" latinLnBrk="0" hangingPunct="1">
              <a:lnSpc>
                <a:spcPct val="100000"/>
              </a:lnSpc>
              <a:spcBef>
                <a:spcPts val="600"/>
              </a:spcBef>
              <a:buClrTx/>
              <a:buSzTx/>
              <a:buFontTx/>
              <a:buNone/>
              <a:tabLst/>
              <a:defRPr/>
            </a:pPr>
            <a:r>
              <a:rPr kumimoji="0" lang="en-US" b="1" u="none" strike="noStrike" kern="1200" cap="none" spc="0" normalizeH="0" baseline="0" noProof="0">
                <a:ln>
                  <a:noFill/>
                </a:ln>
                <a:effectLst/>
                <a:uLnTx/>
                <a:uFillTx/>
                <a:latin typeface="Trebuchet MS" panose="020B0603020202020204" pitchFamily="34" charset="0"/>
              </a:rPr>
              <a:t>Purpose built equipment</a:t>
            </a:r>
          </a:p>
        </p:txBody>
      </p:sp>
      <p:sp>
        <p:nvSpPr>
          <p:cNvPr id="9" name="TextBox 8">
            <a:extLst>
              <a:ext uri="{FF2B5EF4-FFF2-40B4-BE49-F238E27FC236}">
                <a16:creationId xmlns:a16="http://schemas.microsoft.com/office/drawing/2014/main" id="{9A3C8D1D-E937-ABBF-4464-CCBCD73A846F}"/>
              </a:ext>
            </a:extLst>
          </p:cNvPr>
          <p:cNvSpPr txBox="1"/>
          <p:nvPr/>
        </p:nvSpPr>
        <p:spPr>
          <a:xfrm>
            <a:off x="1468192" y="-32001"/>
            <a:ext cx="8345510" cy="461665"/>
          </a:xfrm>
          <a:prstGeom prst="rect">
            <a:avLst/>
          </a:prstGeom>
          <a:solidFill>
            <a:schemeClr val="tx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600"/>
              </a:spcBef>
              <a:buClrTx/>
              <a:buSzTx/>
              <a:buFontTx/>
              <a:buNone/>
              <a:tabLst/>
              <a:defRPr/>
            </a:pPr>
            <a:r>
              <a:rPr kumimoji="0" lang="en-US" sz="2400" b="1" u="none" strike="noStrike" kern="1200" cap="none" spc="0" normalizeH="0" baseline="0" noProof="0">
                <a:ln>
                  <a:noFill/>
                </a:ln>
                <a:solidFill>
                  <a:schemeClr val="bg1"/>
                </a:solidFill>
                <a:effectLst/>
                <a:uLnTx/>
                <a:uFillTx/>
                <a:latin typeface="Trebuchet MS" panose="020B0603020202020204" pitchFamily="34" charset="0"/>
              </a:rPr>
              <a:t>Space Superiority is Why the Space Force Exists</a:t>
            </a:r>
          </a:p>
        </p:txBody>
      </p:sp>
      <p:sp>
        <p:nvSpPr>
          <p:cNvPr id="4" name="Content Placeholder 2">
            <a:extLst>
              <a:ext uri="{FF2B5EF4-FFF2-40B4-BE49-F238E27FC236}">
                <a16:creationId xmlns:a16="http://schemas.microsoft.com/office/drawing/2014/main" id="{43B6B2AD-2576-06A6-CBD0-147A4EDD523F}"/>
              </a:ext>
            </a:extLst>
          </p:cNvPr>
          <p:cNvSpPr>
            <a:spLocks noGrp="1"/>
          </p:cNvSpPr>
          <p:nvPr>
            <p:ph idx="1"/>
          </p:nvPr>
        </p:nvSpPr>
        <p:spPr>
          <a:xfrm>
            <a:off x="0" y="4621687"/>
            <a:ext cx="12192000" cy="1432355"/>
          </a:xfrm>
          <a:solidFill>
            <a:schemeClr val="bg1"/>
          </a:solidFill>
          <a:ln w="25400">
            <a:noFill/>
          </a:ln>
        </p:spPr>
        <p:txBody>
          <a:bodyPr>
            <a:normAutofit/>
          </a:bodyPr>
          <a:lstStyle/>
          <a:p>
            <a:pPr marL="0" indent="0" algn="ctr">
              <a:spcBef>
                <a:spcPts val="600"/>
              </a:spcBef>
              <a:spcAft>
                <a:spcPts val="600"/>
              </a:spcAft>
              <a:buNone/>
            </a:pPr>
            <a:endParaRPr lang="en-US" sz="2400" b="1">
              <a:latin typeface="Trebuchet MS" panose="020B0603020202020204" pitchFamily="34" charset="0"/>
            </a:endParaRPr>
          </a:p>
          <a:p>
            <a:pPr marL="0" indent="0" algn="ctr">
              <a:spcBef>
                <a:spcPts val="600"/>
              </a:spcBef>
              <a:spcAft>
                <a:spcPts val="600"/>
              </a:spcAft>
              <a:buNone/>
            </a:pPr>
            <a:r>
              <a:rPr lang="en-US" sz="2400" b="1">
                <a:latin typeface="Trebuchet MS" panose="020B0603020202020204" pitchFamily="34" charset="0"/>
              </a:rPr>
              <a:t>Space Superiority =</a:t>
            </a:r>
            <a:r>
              <a:rPr lang="en-US" sz="2400" b="1">
                <a:solidFill>
                  <a:schemeClr val="bg1"/>
                </a:solidFill>
                <a:latin typeface="Trebuchet MS" panose="020B0603020202020204" pitchFamily="34" charset="0"/>
              </a:rPr>
              <a:t> </a:t>
            </a:r>
            <a:r>
              <a:rPr lang="en-US" sz="2400" b="1">
                <a:solidFill>
                  <a:srgbClr val="00B0F0"/>
                </a:solidFill>
                <a:latin typeface="Trebuchet MS" panose="020B0603020202020204" pitchFamily="34" charset="0"/>
              </a:rPr>
              <a:t>Protect Friendly Capabilities</a:t>
            </a:r>
            <a:r>
              <a:rPr lang="en-US" sz="2400" b="1">
                <a:latin typeface="Trebuchet MS" panose="020B0603020202020204" pitchFamily="34" charset="0"/>
              </a:rPr>
              <a:t> + </a:t>
            </a:r>
            <a:r>
              <a:rPr lang="en-US" sz="2400" b="1">
                <a:solidFill>
                  <a:srgbClr val="FF0000"/>
                </a:solidFill>
                <a:latin typeface="Trebuchet MS" panose="020B0603020202020204" pitchFamily="34" charset="0"/>
              </a:rPr>
              <a:t>Negate Hostile Capabilities</a:t>
            </a:r>
          </a:p>
        </p:txBody>
      </p:sp>
      <p:pic>
        <p:nvPicPr>
          <p:cNvPr id="12" name="Picture 11">
            <a:extLst>
              <a:ext uri="{FF2B5EF4-FFF2-40B4-BE49-F238E27FC236}">
                <a16:creationId xmlns:a16="http://schemas.microsoft.com/office/drawing/2014/main" id="{83D00981-258E-B4BB-7E96-D2B0EBDA3F1A}"/>
              </a:ext>
            </a:extLst>
          </p:cNvPr>
          <p:cNvPicPr>
            <a:picLocks noChangeAspect="1"/>
          </p:cNvPicPr>
          <p:nvPr/>
        </p:nvPicPr>
        <p:blipFill>
          <a:blip r:embed="rId3"/>
          <a:stretch>
            <a:fillRect/>
          </a:stretch>
        </p:blipFill>
        <p:spPr>
          <a:xfrm>
            <a:off x="10089922" y="108249"/>
            <a:ext cx="1819275" cy="238125"/>
          </a:xfrm>
          <a:prstGeom prst="rect">
            <a:avLst/>
          </a:prstGeom>
        </p:spPr>
      </p:pic>
    </p:spTree>
    <p:extLst>
      <p:ext uri="{BB962C8B-B14F-4D97-AF65-F5344CB8AC3E}">
        <p14:creationId xmlns:p14="http://schemas.microsoft.com/office/powerpoint/2010/main" val="413986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357" y="740456"/>
            <a:ext cx="2563303" cy="256330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249" y="3433172"/>
            <a:ext cx="2615738" cy="2594274"/>
          </a:xfrm>
          <a:prstGeom prst="rect">
            <a:avLst/>
          </a:prstGeom>
        </p:spPr>
      </p:pic>
      <p:sp>
        <p:nvSpPr>
          <p:cNvPr id="8" name="TextBox 7"/>
          <p:cNvSpPr txBox="1"/>
          <p:nvPr/>
        </p:nvSpPr>
        <p:spPr>
          <a:xfrm>
            <a:off x="3701114" y="3902111"/>
            <a:ext cx="7876738" cy="1938992"/>
          </a:xfrm>
          <a:prstGeom prst="rect">
            <a:avLst/>
          </a:prstGeom>
          <a:noFill/>
        </p:spPr>
        <p:txBody>
          <a:bodyPr wrap="square" lIns="91440" tIns="45720" rIns="91440" bIns="45720" rtlCol="0" anchor="t">
            <a:spAutoFit/>
          </a:bodyPr>
          <a:lstStyle/>
          <a:p>
            <a:pPr algn="ctr"/>
            <a:r>
              <a:rPr lang="en-US" sz="2300" b="1" u="sng" dirty="0">
                <a:latin typeface="Trebuchet MS"/>
              </a:rPr>
              <a:t>Plans and Directs the Employment of Combat Power</a:t>
            </a:r>
          </a:p>
          <a:p>
            <a:pPr algn="ctr"/>
            <a:endParaRPr lang="en-US" sz="500" b="1">
              <a:latin typeface="Trebuchet MS" panose="020B0603020202020204" pitchFamily="34" charset="0"/>
            </a:endParaRPr>
          </a:p>
          <a:p>
            <a:pPr algn="ctr"/>
            <a:r>
              <a:rPr lang="en-US" sz="2300" b="1" dirty="0">
                <a:latin typeface="Trebuchet MS"/>
              </a:rPr>
              <a:t>Authority and direction for military plans and operations in space and plans to deter or defeat potential adversaries. </a:t>
            </a:r>
          </a:p>
          <a:p>
            <a:pPr algn="ctr"/>
            <a:r>
              <a:rPr lang="en-US" sz="2300" b="1" i="1" dirty="0">
                <a:latin typeface="Trebuchet MS"/>
              </a:rPr>
              <a:t>Fighting today’s fight, planning for tomorrow. </a:t>
            </a:r>
            <a:endParaRPr lang="en-US" i="1" dirty="0"/>
          </a:p>
        </p:txBody>
      </p:sp>
      <p:sp>
        <p:nvSpPr>
          <p:cNvPr id="9" name="TextBox 8"/>
          <p:cNvSpPr txBox="1"/>
          <p:nvPr/>
        </p:nvSpPr>
        <p:spPr>
          <a:xfrm>
            <a:off x="3530517" y="1157387"/>
            <a:ext cx="8258187" cy="1585049"/>
          </a:xfrm>
          <a:prstGeom prst="rect">
            <a:avLst/>
          </a:prstGeom>
          <a:noFill/>
        </p:spPr>
        <p:txBody>
          <a:bodyPr wrap="square" lIns="91440" tIns="45720" rIns="91440" bIns="45720" rtlCol="0" anchor="t">
            <a:spAutoFit/>
          </a:bodyPr>
          <a:lstStyle/>
          <a:p>
            <a:pPr algn="ctr"/>
            <a:r>
              <a:rPr lang="en-US" sz="2300" b="1" u="sng" dirty="0">
                <a:latin typeface="Trebuchet MS"/>
              </a:rPr>
              <a:t>Builds, Presents and Executes Combat Power</a:t>
            </a:r>
          </a:p>
          <a:p>
            <a:pPr algn="ctr"/>
            <a:endParaRPr lang="en-US" sz="500" b="1">
              <a:latin typeface="Trebuchet MS" panose="020B0603020202020204" pitchFamily="34" charset="0"/>
            </a:endParaRPr>
          </a:p>
          <a:p>
            <a:pPr algn="ctr"/>
            <a:r>
              <a:rPr lang="en-US" sz="2300" b="1" dirty="0">
                <a:latin typeface="Trebuchet MS"/>
              </a:rPr>
              <a:t>Responsible for the weapon systems, equipment, personnel, expertise and operations required to accomplish assigned military objectives with space forces.</a:t>
            </a:r>
          </a:p>
        </p:txBody>
      </p:sp>
      <p:sp>
        <p:nvSpPr>
          <p:cNvPr id="2" name="Rectangle 1">
            <a:extLst>
              <a:ext uri="{FF2B5EF4-FFF2-40B4-BE49-F238E27FC236}">
                <a16:creationId xmlns:a16="http://schemas.microsoft.com/office/drawing/2014/main" id="{5E52AC4E-C9D8-00C2-9D49-1D9C9EE3F13B}"/>
              </a:ext>
            </a:extLst>
          </p:cNvPr>
          <p:cNvSpPr/>
          <p:nvPr/>
        </p:nvSpPr>
        <p:spPr>
          <a:xfrm>
            <a:off x="0" y="-2320"/>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chemeClr val="bg1"/>
              </a:solidFill>
              <a:effectLst/>
              <a:uLnTx/>
              <a:uFillTx/>
              <a:latin typeface="Bahnschrift Condensed" panose="020B0502040204020203" pitchFamily="34" charset="0"/>
            </a:endParaRPr>
          </a:p>
        </p:txBody>
      </p:sp>
      <p:sp>
        <p:nvSpPr>
          <p:cNvPr id="3" name="Rectangle 2">
            <a:extLst>
              <a:ext uri="{FF2B5EF4-FFF2-40B4-BE49-F238E27FC236}">
                <a16:creationId xmlns:a16="http://schemas.microsoft.com/office/drawing/2014/main" id="{B973E012-13DD-F27D-DFA1-C037075EB8C2}"/>
              </a:ext>
            </a:extLst>
          </p:cNvPr>
          <p:cNvSpPr/>
          <p:nvPr/>
        </p:nvSpPr>
        <p:spPr>
          <a:xfrm>
            <a:off x="0" y="6280607"/>
            <a:ext cx="12192000" cy="57136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Bahnschrift Condensed" panose="020B0502040204020203" pitchFamily="34" charset="0"/>
            </a:endParaRPr>
          </a:p>
        </p:txBody>
      </p:sp>
      <p:pic>
        <p:nvPicPr>
          <p:cNvPr id="4" name="Picture 3">
            <a:extLst>
              <a:ext uri="{FF2B5EF4-FFF2-40B4-BE49-F238E27FC236}">
                <a16:creationId xmlns:a16="http://schemas.microsoft.com/office/drawing/2014/main" id="{26C8C4C1-53C0-DDE9-B73C-DD1EFA045449}"/>
              </a:ext>
            </a:extLst>
          </p:cNvPr>
          <p:cNvPicPr>
            <a:picLocks noChangeAspect="1"/>
          </p:cNvPicPr>
          <p:nvPr/>
        </p:nvPicPr>
        <p:blipFill>
          <a:blip r:embed="rId4"/>
          <a:stretch>
            <a:fillRect/>
          </a:stretch>
        </p:blipFill>
        <p:spPr>
          <a:xfrm>
            <a:off x="10126464" y="164321"/>
            <a:ext cx="1819275" cy="238125"/>
          </a:xfrm>
          <a:prstGeom prst="rect">
            <a:avLst/>
          </a:prstGeom>
        </p:spPr>
      </p:pic>
      <p:pic>
        <p:nvPicPr>
          <p:cNvPr id="10" name="Picture 9">
            <a:extLst>
              <a:ext uri="{FF2B5EF4-FFF2-40B4-BE49-F238E27FC236}">
                <a16:creationId xmlns:a16="http://schemas.microsoft.com/office/drawing/2014/main" id="{12EBFBC5-D435-25B7-F893-68230509F3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9848"/>
          <a:stretch/>
        </p:blipFill>
        <p:spPr>
          <a:xfrm>
            <a:off x="110249" y="36200"/>
            <a:ext cx="592161" cy="495380"/>
          </a:xfrm>
          <a:prstGeom prst="rect">
            <a:avLst/>
          </a:prstGeom>
        </p:spPr>
      </p:pic>
      <p:sp>
        <p:nvSpPr>
          <p:cNvPr id="11" name="TextBox 10">
            <a:extLst>
              <a:ext uri="{FF2B5EF4-FFF2-40B4-BE49-F238E27FC236}">
                <a16:creationId xmlns:a16="http://schemas.microsoft.com/office/drawing/2014/main" id="{3EEF69AF-A741-A43B-C2C0-6F174158D776}"/>
              </a:ext>
            </a:extLst>
          </p:cNvPr>
          <p:cNvSpPr txBox="1"/>
          <p:nvPr/>
        </p:nvSpPr>
        <p:spPr>
          <a:xfrm>
            <a:off x="949710" y="36477"/>
            <a:ext cx="8980266" cy="461665"/>
          </a:xfrm>
          <a:prstGeom prst="rect">
            <a:avLst/>
          </a:prstGeom>
          <a:noFill/>
          <a:ln>
            <a:solidFill>
              <a:srgbClr val="000000"/>
            </a:solidFill>
          </a:ln>
        </p:spPr>
        <p:txBody>
          <a:bodyPr wrap="square" lIns="91440" tIns="45720" rIns="91440" bIns="45720" rtlCol="0" anchor="t">
            <a:spAutoFit/>
          </a:bodyPr>
          <a:lstStyle/>
          <a:p>
            <a:pPr algn="ctr">
              <a:defRPr/>
            </a:pPr>
            <a:r>
              <a:rPr lang="en-US" sz="2400">
                <a:solidFill>
                  <a:srgbClr val="FFFFFF"/>
                </a:solidFill>
                <a:latin typeface="Trebuchet MS"/>
              </a:rPr>
              <a:t>The Space Force and U.S. Space Command are Integral Partners</a:t>
            </a:r>
            <a:endParaRPr lang="en-US">
              <a:solidFill>
                <a:srgbClr val="FFFFFF"/>
              </a:solidFill>
              <a:ea typeface="+mn-ea"/>
              <a:cs typeface="+mn-cs"/>
            </a:endParaRPr>
          </a:p>
        </p:txBody>
      </p:sp>
    </p:spTree>
    <p:extLst>
      <p:ext uri="{BB962C8B-B14F-4D97-AF65-F5344CB8AC3E}">
        <p14:creationId xmlns:p14="http://schemas.microsoft.com/office/powerpoint/2010/main" val="406514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9145"/>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Rectangle 61"/>
          <p:cNvSpPr/>
          <p:nvPr/>
        </p:nvSpPr>
        <p:spPr>
          <a:xfrm>
            <a:off x="0" y="6342348"/>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926758" y="38245"/>
            <a:ext cx="10293178" cy="477054"/>
          </a:xfrm>
          <a:prstGeom prst="rect">
            <a:avLst/>
          </a:prstGeom>
          <a:no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Trebuchet MS" panose="020B0603020202020204" pitchFamily="34" charset="0"/>
                <a:ea typeface="+mn-ea"/>
                <a:cs typeface="+mn-cs"/>
              </a:rPr>
              <a:t>U.S. Space Force Organization</a:t>
            </a:r>
          </a:p>
        </p:txBody>
      </p:sp>
      <p:pic>
        <p:nvPicPr>
          <p:cNvPr id="106" name="Picture 105"/>
          <p:cNvPicPr>
            <a:picLocks noChangeAspect="1"/>
          </p:cNvPicPr>
          <p:nvPr/>
        </p:nvPicPr>
        <p:blipFill rotWithShape="1">
          <a:blip r:embed="rId3" cstate="screen">
            <a:extLst>
              <a:ext uri="{28A0092B-C50C-407E-A947-70E740481C1C}">
                <a14:useLocalDpi xmlns:a14="http://schemas.microsoft.com/office/drawing/2010/main"/>
              </a:ext>
            </a:extLst>
          </a:blip>
          <a:srcRect r="-9848"/>
          <a:stretch/>
        </p:blipFill>
        <p:spPr>
          <a:xfrm>
            <a:off x="198636" y="131989"/>
            <a:ext cx="592161" cy="495380"/>
          </a:xfrm>
          <a:prstGeom prst="rect">
            <a:avLst/>
          </a:prstGeom>
        </p:spPr>
      </p:pic>
      <p:sp>
        <p:nvSpPr>
          <p:cNvPr id="138" name="TextBox 137"/>
          <p:cNvSpPr txBox="1"/>
          <p:nvPr/>
        </p:nvSpPr>
        <p:spPr>
          <a:xfrm>
            <a:off x="12328" y="6406970"/>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rebuchet MS" panose="020B0603020202020204" pitchFamily="34" charset="0"/>
                <a:ea typeface="+mn-ea"/>
                <a:cs typeface="+mn-cs"/>
              </a:rPr>
              <a:t>Complementary Functions And Streamlined Layers Of Command In The Deliberate Pursuit Of Speed And Agility </a:t>
            </a:r>
          </a:p>
        </p:txBody>
      </p:sp>
      <p:pic>
        <p:nvPicPr>
          <p:cNvPr id="11" name="Picture 10"/>
          <p:cNvPicPr>
            <a:picLocks noChangeAspect="1"/>
          </p:cNvPicPr>
          <p:nvPr/>
        </p:nvPicPr>
        <p:blipFill>
          <a:blip r:embed="rId4"/>
          <a:stretch>
            <a:fillRect/>
          </a:stretch>
        </p:blipFill>
        <p:spPr>
          <a:xfrm>
            <a:off x="10210548" y="157710"/>
            <a:ext cx="1819275" cy="238125"/>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r="-143" b="-222"/>
          <a:stretch/>
        </p:blipFill>
        <p:spPr>
          <a:xfrm>
            <a:off x="1966670" y="479645"/>
            <a:ext cx="7412757" cy="4965304"/>
          </a:xfrm>
          <a:prstGeom prst="rect">
            <a:avLst/>
          </a:prstGeom>
          <a:solidFill>
            <a:schemeClr val="tx1"/>
          </a:solidFill>
          <a:ln>
            <a:noFill/>
          </a:ln>
          <a:effectLst/>
          <a:scene3d>
            <a:camera prst="orthographicFront"/>
            <a:lightRig rig="threePt" dir="t"/>
          </a:scene3d>
          <a:sp3d>
            <a:bevelT w="0" h="0"/>
          </a:sp3d>
        </p:spPr>
      </p:pic>
      <p:pic>
        <p:nvPicPr>
          <p:cNvPr id="19" name="Picture 18"/>
          <p:cNvPicPr>
            <a:picLocks noChangeAspect="1"/>
          </p:cNvPicPr>
          <p:nvPr/>
        </p:nvPicPr>
        <p:blipFill>
          <a:blip r:embed="rId6"/>
          <a:stretch>
            <a:fillRect/>
          </a:stretch>
        </p:blipFill>
        <p:spPr>
          <a:xfrm>
            <a:off x="9164584" y="1438224"/>
            <a:ext cx="2924944" cy="3403285"/>
          </a:xfrm>
          <a:prstGeom prst="rect">
            <a:avLst/>
          </a:prstGeom>
        </p:spPr>
      </p:pic>
      <p:sp>
        <p:nvSpPr>
          <p:cNvPr id="13" name="Rectangle 12">
            <a:extLst>
              <a:ext uri="{FF2B5EF4-FFF2-40B4-BE49-F238E27FC236}">
                <a16:creationId xmlns:a16="http://schemas.microsoft.com/office/drawing/2014/main" id="{C1FABBB4-54B2-FE4A-3553-064B2DDB0059}"/>
              </a:ext>
            </a:extLst>
          </p:cNvPr>
          <p:cNvSpPr/>
          <p:nvPr/>
        </p:nvSpPr>
        <p:spPr>
          <a:xfrm>
            <a:off x="640302" y="3817267"/>
            <a:ext cx="1637731" cy="1148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C94E1DAF-4833-333D-6462-8FAF9A8ECBF4}"/>
              </a:ext>
            </a:extLst>
          </p:cNvPr>
          <p:cNvPicPr>
            <a:picLocks noChangeAspect="1"/>
          </p:cNvPicPr>
          <p:nvPr/>
        </p:nvPicPr>
        <p:blipFill>
          <a:blip r:embed="rId7"/>
          <a:stretch>
            <a:fillRect/>
          </a:stretch>
        </p:blipFill>
        <p:spPr>
          <a:xfrm>
            <a:off x="1563885" y="4200039"/>
            <a:ext cx="794556" cy="1198587"/>
          </a:xfrm>
          <a:prstGeom prst="rect">
            <a:avLst/>
          </a:prstGeom>
        </p:spPr>
      </p:pic>
      <p:sp>
        <p:nvSpPr>
          <p:cNvPr id="15" name="Rectangle 14">
            <a:extLst>
              <a:ext uri="{FF2B5EF4-FFF2-40B4-BE49-F238E27FC236}">
                <a16:creationId xmlns:a16="http://schemas.microsoft.com/office/drawing/2014/main" id="{EC0BB28F-1258-48C0-9B6A-3C32C518AA28}"/>
              </a:ext>
            </a:extLst>
          </p:cNvPr>
          <p:cNvSpPr/>
          <p:nvPr/>
        </p:nvSpPr>
        <p:spPr>
          <a:xfrm>
            <a:off x="1863862" y="438969"/>
            <a:ext cx="1618799" cy="1998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2089FA0-1647-9720-244A-8D60EDDE7F52}"/>
              </a:ext>
            </a:extLst>
          </p:cNvPr>
          <p:cNvCxnSpPr/>
          <p:nvPr/>
        </p:nvCxnSpPr>
        <p:spPr>
          <a:xfrm>
            <a:off x="5158375" y="2971799"/>
            <a:ext cx="914400" cy="914400"/>
          </a:xfrm>
          <a:prstGeom prst="straightConnector1">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A57FB0D-0CEE-356D-9251-EC086719155A}"/>
              </a:ext>
            </a:extLst>
          </p:cNvPr>
          <p:cNvSpPr txBox="1"/>
          <p:nvPr/>
        </p:nvSpPr>
        <p:spPr>
          <a:xfrm>
            <a:off x="593131" y="3832518"/>
            <a:ext cx="1803805" cy="49244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solidFill>
                  <a:schemeClr val="bg1">
                    <a:lumMod val="85000"/>
                  </a:schemeClr>
                </a:solidFill>
                <a:latin typeface="Bahnschrift Condensed"/>
                <a:cs typeface="Calibri"/>
              </a:rPr>
              <a:t>Service Components to Combatant Commands</a:t>
            </a:r>
            <a:endParaRPr lang="en-US" sz="1300">
              <a:solidFill>
                <a:schemeClr val="bg1">
                  <a:lumMod val="85000"/>
                </a:schemeClr>
              </a:solidFill>
              <a:cs typeface="Calibri"/>
            </a:endParaRPr>
          </a:p>
        </p:txBody>
      </p:sp>
      <p:pic>
        <p:nvPicPr>
          <p:cNvPr id="9" name="Picture 12">
            <a:extLst>
              <a:ext uri="{FF2B5EF4-FFF2-40B4-BE49-F238E27FC236}">
                <a16:creationId xmlns:a16="http://schemas.microsoft.com/office/drawing/2014/main" id="{03CAE360-BE71-6A5C-DDBD-2834959EF8F4}"/>
              </a:ext>
            </a:extLst>
          </p:cNvPr>
          <p:cNvPicPr>
            <a:picLocks noChangeAspect="1"/>
          </p:cNvPicPr>
          <p:nvPr/>
        </p:nvPicPr>
        <p:blipFill>
          <a:blip r:embed="rId8"/>
          <a:stretch>
            <a:fillRect/>
          </a:stretch>
        </p:blipFill>
        <p:spPr>
          <a:xfrm>
            <a:off x="1287519" y="4375966"/>
            <a:ext cx="551170" cy="869476"/>
          </a:xfrm>
          <a:prstGeom prst="rect">
            <a:avLst/>
          </a:prstGeom>
        </p:spPr>
      </p:pic>
      <p:pic>
        <p:nvPicPr>
          <p:cNvPr id="4" name="Picture 4">
            <a:extLst>
              <a:ext uri="{FF2B5EF4-FFF2-40B4-BE49-F238E27FC236}">
                <a16:creationId xmlns:a16="http://schemas.microsoft.com/office/drawing/2014/main" id="{52A2BB83-7715-744A-86BE-747DE4F80DB5}"/>
              </a:ext>
            </a:extLst>
          </p:cNvPr>
          <p:cNvPicPr>
            <a:picLocks noChangeAspect="1"/>
          </p:cNvPicPr>
          <p:nvPr/>
        </p:nvPicPr>
        <p:blipFill>
          <a:blip r:embed="rId9"/>
          <a:stretch>
            <a:fillRect/>
          </a:stretch>
        </p:blipFill>
        <p:spPr>
          <a:xfrm>
            <a:off x="790797" y="4344762"/>
            <a:ext cx="691628" cy="943259"/>
          </a:xfrm>
          <a:prstGeom prst="rect">
            <a:avLst/>
          </a:prstGeom>
        </p:spPr>
      </p:pic>
      <p:sp>
        <p:nvSpPr>
          <p:cNvPr id="2" name="Rectangle 1">
            <a:extLst>
              <a:ext uri="{FF2B5EF4-FFF2-40B4-BE49-F238E27FC236}">
                <a16:creationId xmlns:a16="http://schemas.microsoft.com/office/drawing/2014/main" id="{0BA42052-87B9-DE01-FDE9-1211924E4159}"/>
              </a:ext>
            </a:extLst>
          </p:cNvPr>
          <p:cNvSpPr/>
          <p:nvPr/>
        </p:nvSpPr>
        <p:spPr>
          <a:xfrm>
            <a:off x="2382445" y="1232719"/>
            <a:ext cx="2190299" cy="739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2">
            <a:extLst>
              <a:ext uri="{FF2B5EF4-FFF2-40B4-BE49-F238E27FC236}">
                <a16:creationId xmlns:a16="http://schemas.microsoft.com/office/drawing/2014/main" id="{E9C4F2CC-7141-B5B7-7171-2FAB8A8E6B94}"/>
              </a:ext>
            </a:extLst>
          </p:cNvPr>
          <p:cNvPicPr>
            <a:picLocks noChangeAspect="1"/>
          </p:cNvPicPr>
          <p:nvPr/>
        </p:nvPicPr>
        <p:blipFill>
          <a:blip r:embed="rId10"/>
          <a:stretch>
            <a:fillRect/>
          </a:stretch>
        </p:blipFill>
        <p:spPr>
          <a:xfrm>
            <a:off x="1375893" y="3363686"/>
            <a:ext cx="5812364" cy="247045"/>
          </a:xfrm>
          <a:prstGeom prst="rect">
            <a:avLst/>
          </a:prstGeom>
        </p:spPr>
      </p:pic>
      <p:pic>
        <p:nvPicPr>
          <p:cNvPr id="25" name="Picture 25">
            <a:extLst>
              <a:ext uri="{FF2B5EF4-FFF2-40B4-BE49-F238E27FC236}">
                <a16:creationId xmlns:a16="http://schemas.microsoft.com/office/drawing/2014/main" id="{5B7184D3-002D-DFCE-5127-E6B12F2EFED4}"/>
              </a:ext>
            </a:extLst>
          </p:cNvPr>
          <p:cNvPicPr>
            <a:picLocks noChangeAspect="1"/>
          </p:cNvPicPr>
          <p:nvPr/>
        </p:nvPicPr>
        <p:blipFill>
          <a:blip r:embed="rId11"/>
          <a:stretch>
            <a:fillRect/>
          </a:stretch>
        </p:blipFill>
        <p:spPr>
          <a:xfrm>
            <a:off x="1411875" y="3397780"/>
            <a:ext cx="152400" cy="485775"/>
          </a:xfrm>
          <a:prstGeom prst="rect">
            <a:avLst/>
          </a:prstGeom>
        </p:spPr>
      </p:pic>
      <p:sp>
        <p:nvSpPr>
          <p:cNvPr id="26" name="TextBox 25">
            <a:extLst>
              <a:ext uri="{FF2B5EF4-FFF2-40B4-BE49-F238E27FC236}">
                <a16:creationId xmlns:a16="http://schemas.microsoft.com/office/drawing/2014/main" id="{559D7A05-A9DC-FDB6-3E9C-F95E9BB99239}"/>
              </a:ext>
            </a:extLst>
          </p:cNvPr>
          <p:cNvSpPr txBox="1"/>
          <p:nvPr/>
        </p:nvSpPr>
        <p:spPr>
          <a:xfrm>
            <a:off x="651992" y="5556250"/>
            <a:ext cx="1725082" cy="600164"/>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2">
                    <a:lumMod val="90000"/>
                  </a:schemeClr>
                </a:solidFill>
                <a:cs typeface="Calibri"/>
              </a:rPr>
              <a:t>Coordinates and Integrates Space Forces into Planning and Current Operations </a:t>
            </a:r>
          </a:p>
        </p:txBody>
      </p:sp>
      <p:sp>
        <p:nvSpPr>
          <p:cNvPr id="27" name="TextBox 26">
            <a:extLst>
              <a:ext uri="{FF2B5EF4-FFF2-40B4-BE49-F238E27FC236}">
                <a16:creationId xmlns:a16="http://schemas.microsoft.com/office/drawing/2014/main" id="{CFA6BB7A-FE8F-09C7-041B-99E23CE4B55A}"/>
              </a:ext>
            </a:extLst>
          </p:cNvPr>
          <p:cNvSpPr txBox="1"/>
          <p:nvPr/>
        </p:nvSpPr>
        <p:spPr>
          <a:xfrm>
            <a:off x="2440575" y="5556249"/>
            <a:ext cx="1799165" cy="600164"/>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solidFill>
                  <a:schemeClr val="bg2">
                    <a:lumMod val="90000"/>
                  </a:schemeClr>
                </a:solidFill>
                <a:cs typeface="Calibri"/>
              </a:rPr>
              <a:t>Responsible For Organizing, Training, Equipping, and Presenting Space Forces </a:t>
            </a:r>
          </a:p>
        </p:txBody>
      </p:sp>
      <p:sp>
        <p:nvSpPr>
          <p:cNvPr id="28" name="TextBox 27">
            <a:extLst>
              <a:ext uri="{FF2B5EF4-FFF2-40B4-BE49-F238E27FC236}">
                <a16:creationId xmlns:a16="http://schemas.microsoft.com/office/drawing/2014/main" id="{5614096E-59CA-10D7-AD20-C64F44678336}"/>
              </a:ext>
            </a:extLst>
          </p:cNvPr>
          <p:cNvSpPr txBox="1"/>
          <p:nvPr/>
        </p:nvSpPr>
        <p:spPr>
          <a:xfrm>
            <a:off x="4292659" y="5556249"/>
            <a:ext cx="1799165" cy="600164"/>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2">
                    <a:lumMod val="90000"/>
                  </a:schemeClr>
                </a:solidFill>
                <a:cs typeface="Calibri"/>
              </a:rPr>
              <a:t>Develops, Acquires, Equips, Fields, and Sustains Lethal and Resilient Space Systems</a:t>
            </a:r>
          </a:p>
        </p:txBody>
      </p:sp>
      <p:sp>
        <p:nvSpPr>
          <p:cNvPr id="29" name="TextBox 28">
            <a:extLst>
              <a:ext uri="{FF2B5EF4-FFF2-40B4-BE49-F238E27FC236}">
                <a16:creationId xmlns:a16="http://schemas.microsoft.com/office/drawing/2014/main" id="{624061D9-C3C7-7D38-4815-72479E606E49}"/>
              </a:ext>
            </a:extLst>
          </p:cNvPr>
          <p:cNvSpPr txBox="1"/>
          <p:nvPr/>
        </p:nvSpPr>
        <p:spPr>
          <a:xfrm>
            <a:off x="6144740" y="5556250"/>
            <a:ext cx="1947333" cy="600164"/>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solidFill>
                  <a:schemeClr val="bg2">
                    <a:lumMod val="90000"/>
                  </a:schemeClr>
                </a:solidFill>
                <a:cs typeface="Calibri"/>
              </a:rPr>
              <a:t>Develops Combat-Ready Space Forces Via Space Warfighting Capabilities and Expertise</a:t>
            </a:r>
          </a:p>
        </p:txBody>
      </p:sp>
      <p:sp>
        <p:nvSpPr>
          <p:cNvPr id="5" name="TextBox 4">
            <a:extLst>
              <a:ext uri="{FF2B5EF4-FFF2-40B4-BE49-F238E27FC236}">
                <a16:creationId xmlns:a16="http://schemas.microsoft.com/office/drawing/2014/main" id="{16C00139-369B-F509-CB88-D73302359585}"/>
              </a:ext>
            </a:extLst>
          </p:cNvPr>
          <p:cNvSpPr txBox="1"/>
          <p:nvPr/>
        </p:nvSpPr>
        <p:spPr>
          <a:xfrm>
            <a:off x="8326594" y="5063742"/>
            <a:ext cx="3340958" cy="1154162"/>
          </a:xfrm>
          <a:prstGeom prst="rect">
            <a:avLst/>
          </a:prstGeom>
          <a:solidFill>
            <a:schemeClr val="bg1"/>
          </a:solidFill>
        </p:spPr>
        <p:txBody>
          <a:bodyPr wrap="square" rtlCol="0">
            <a:spAutoFit/>
          </a:bodyPr>
          <a:lstStyle/>
          <a:p>
            <a:pPr algn="ctr"/>
            <a:r>
              <a:rPr lang="en-US" b="1" dirty="0"/>
              <a:t>Future: Space Futures Command </a:t>
            </a:r>
            <a:r>
              <a:rPr lang="en-US" sz="1100" dirty="0"/>
              <a:t>Forecasts the threat environment, develops and validates concepts, conducts experimentation and wargames, and performs mission area design</a:t>
            </a:r>
            <a:endParaRPr lang="en-US" sz="1100" b="1" dirty="0"/>
          </a:p>
          <a:p>
            <a:pPr algn="ctr"/>
            <a:endParaRPr lang="en-US" b="1" dirty="0"/>
          </a:p>
        </p:txBody>
      </p:sp>
    </p:spTree>
    <p:extLst>
      <p:ext uri="{BB962C8B-B14F-4D97-AF65-F5344CB8AC3E}">
        <p14:creationId xmlns:p14="http://schemas.microsoft.com/office/powerpoint/2010/main" val="235058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9145"/>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r="-9848"/>
          <a:stretch/>
        </p:blipFill>
        <p:spPr>
          <a:xfrm>
            <a:off x="110249" y="36200"/>
            <a:ext cx="592161" cy="495380"/>
          </a:xfrm>
          <a:prstGeom prst="rect">
            <a:avLst/>
          </a:prstGeom>
        </p:spPr>
      </p:pic>
      <p:pic>
        <p:nvPicPr>
          <p:cNvPr id="15" name="Picture 14"/>
          <p:cNvPicPr>
            <a:picLocks noChangeAspect="1"/>
          </p:cNvPicPr>
          <p:nvPr/>
        </p:nvPicPr>
        <p:blipFill>
          <a:blip r:embed="rId4"/>
          <a:stretch>
            <a:fillRect/>
          </a:stretch>
        </p:blipFill>
        <p:spPr>
          <a:xfrm>
            <a:off x="10210548" y="157710"/>
            <a:ext cx="1819275" cy="238125"/>
          </a:xfrm>
          <a:prstGeom prst="rect">
            <a:avLst/>
          </a:prstGeom>
        </p:spPr>
      </p:pic>
      <p:sp>
        <p:nvSpPr>
          <p:cNvPr id="8" name="TextBox 7"/>
          <p:cNvSpPr txBox="1"/>
          <p:nvPr/>
        </p:nvSpPr>
        <p:spPr>
          <a:xfrm>
            <a:off x="571794" y="45769"/>
            <a:ext cx="9686927" cy="430887"/>
          </a:xfrm>
          <a:prstGeom prst="rect">
            <a:avLst/>
          </a:prstGeom>
          <a:noFill/>
          <a:ln>
            <a:noFill/>
          </a:ln>
        </p:spPr>
        <p:txBody>
          <a:bodyPr wrap="square" lIns="91440" tIns="45720" rIns="91440" bIns="45720" rtlCol="0" anchor="t">
            <a:spAutoFit/>
          </a:bodyPr>
          <a:lstStyle/>
          <a:p>
            <a:pPr algn="ctr">
              <a:defRPr/>
            </a:pPr>
            <a:r>
              <a:rPr lang="en-US" sz="2200" i="1">
                <a:solidFill>
                  <a:srgbClr val="FFFFFF"/>
                </a:solidFill>
                <a:latin typeface="Trebuchet MS"/>
              </a:rPr>
              <a:t>At 46</a:t>
            </a:r>
            <a:r>
              <a:rPr kumimoji="0" lang="en-US" sz="2200" b="0" i="1" u="none" strike="noStrike" kern="1200" cap="none" spc="0" normalizeH="0" baseline="0" noProof="0">
                <a:ln>
                  <a:noFill/>
                </a:ln>
                <a:solidFill>
                  <a:srgbClr val="FFFFFF"/>
                </a:solidFill>
                <a:effectLst/>
                <a:uLnTx/>
                <a:uFillTx/>
                <a:latin typeface="Trebuchet MS"/>
              </a:rPr>
              <a:t> </a:t>
            </a:r>
            <a:r>
              <a:rPr lang="en-US" sz="2200" i="1">
                <a:solidFill>
                  <a:srgbClr val="FFFFFF"/>
                </a:solidFill>
                <a:latin typeface="Trebuchet MS"/>
              </a:rPr>
              <a:t>Bases &amp; Installations</a:t>
            </a:r>
            <a:r>
              <a:rPr kumimoji="0" lang="en-US" sz="2200" b="0" i="1" u="none" strike="noStrike" kern="1200" cap="none" spc="0" normalizeH="0" baseline="0" noProof="0">
                <a:ln>
                  <a:noFill/>
                </a:ln>
                <a:solidFill>
                  <a:srgbClr val="FFFFFF"/>
                </a:solidFill>
                <a:effectLst/>
                <a:uLnTx/>
                <a:uFillTx/>
                <a:latin typeface="Trebuchet MS"/>
              </a:rPr>
              <a:t>, </a:t>
            </a:r>
            <a:r>
              <a:rPr lang="en-US" sz="2200" i="1">
                <a:solidFill>
                  <a:srgbClr val="FFFFFF"/>
                </a:solidFill>
                <a:latin typeface="Trebuchet MS"/>
              </a:rPr>
              <a:t>18</a:t>
            </a:r>
            <a:r>
              <a:rPr kumimoji="0" lang="en-US" sz="2200" b="0" i="1" u="none" strike="noStrike" kern="1200" cap="none" spc="0" normalizeH="0" baseline="0" noProof="0">
                <a:ln>
                  <a:noFill/>
                </a:ln>
                <a:solidFill>
                  <a:srgbClr val="FFFFFF"/>
                </a:solidFill>
                <a:effectLst/>
                <a:uLnTx/>
                <a:uFillTx/>
                <a:latin typeface="Trebuchet MS"/>
              </a:rPr>
              <a:t> </a:t>
            </a:r>
            <a:r>
              <a:rPr lang="en-US" sz="2200" i="1">
                <a:solidFill>
                  <a:srgbClr val="FFFFFF"/>
                </a:solidFill>
                <a:latin typeface="Trebuchet MS"/>
              </a:rPr>
              <a:t>States</a:t>
            </a:r>
            <a:r>
              <a:rPr kumimoji="0" lang="en-US" sz="2200" b="0" i="1" u="none" strike="noStrike" kern="1200" cap="none" spc="0" normalizeH="0" baseline="0" noProof="0">
                <a:ln>
                  <a:noFill/>
                </a:ln>
                <a:solidFill>
                  <a:srgbClr val="FFFFFF"/>
                </a:solidFill>
                <a:effectLst/>
                <a:uLnTx/>
                <a:uFillTx/>
                <a:latin typeface="Trebuchet MS"/>
              </a:rPr>
              <a:t> &amp; </a:t>
            </a:r>
            <a:r>
              <a:rPr lang="en-US" sz="2200" i="1">
                <a:solidFill>
                  <a:srgbClr val="FFFFFF"/>
                </a:solidFill>
                <a:latin typeface="Trebuchet MS"/>
              </a:rPr>
              <a:t>Territories</a:t>
            </a:r>
            <a:r>
              <a:rPr kumimoji="0" lang="en-US" sz="2200" b="0" i="1" u="none" strike="noStrike" kern="1200" cap="none" spc="0" normalizeH="0" baseline="0" noProof="0">
                <a:ln>
                  <a:noFill/>
                </a:ln>
                <a:solidFill>
                  <a:srgbClr val="FFFFFF"/>
                </a:solidFill>
                <a:effectLst/>
                <a:uLnTx/>
                <a:uFillTx/>
                <a:latin typeface="Trebuchet MS"/>
              </a:rPr>
              <a:t>, </a:t>
            </a:r>
            <a:r>
              <a:rPr lang="en-US" sz="2200" i="1">
                <a:solidFill>
                  <a:srgbClr val="FFFFFF"/>
                </a:solidFill>
                <a:latin typeface="Trebuchet MS"/>
              </a:rPr>
              <a:t>8</a:t>
            </a:r>
            <a:r>
              <a:rPr kumimoji="0" lang="en-US" sz="2200" b="0" i="1" u="none" strike="noStrike" kern="1200" cap="none" spc="0" normalizeH="0" baseline="0" noProof="0">
                <a:ln>
                  <a:noFill/>
                </a:ln>
                <a:solidFill>
                  <a:srgbClr val="FFFFFF"/>
                </a:solidFill>
                <a:effectLst/>
                <a:uLnTx/>
                <a:uFillTx/>
                <a:latin typeface="Trebuchet MS"/>
              </a:rPr>
              <a:t> </a:t>
            </a:r>
            <a:r>
              <a:rPr lang="en-US" sz="2200" i="1">
                <a:solidFill>
                  <a:srgbClr val="FFFFFF"/>
                </a:solidFill>
                <a:latin typeface="Trebuchet MS"/>
              </a:rPr>
              <a:t>International Sites</a:t>
            </a:r>
            <a:endParaRPr lang="en-US" sz="2200" b="0" i="1" u="none" strike="noStrike" kern="1200" cap="none" spc="0" normalizeH="0" baseline="0" noProof="0">
              <a:ln>
                <a:noFill/>
              </a:ln>
              <a:solidFill>
                <a:srgbClr val="FFFFFF"/>
              </a:solidFill>
              <a:effectLst/>
              <a:uLnTx/>
              <a:uFillTx/>
              <a:latin typeface="Trebuchet MS"/>
            </a:endParaRPr>
          </a:p>
        </p:txBody>
      </p:sp>
      <p:sp>
        <p:nvSpPr>
          <p:cNvPr id="3" name="Rectangle: Rounded Corners 2">
            <a:extLst>
              <a:ext uri="{FF2B5EF4-FFF2-40B4-BE49-F238E27FC236}">
                <a16:creationId xmlns:a16="http://schemas.microsoft.com/office/drawing/2014/main" id="{0E88AEB6-0892-49D7-138D-26F2D467A8B6}"/>
              </a:ext>
            </a:extLst>
          </p:cNvPr>
          <p:cNvSpPr/>
          <p:nvPr/>
        </p:nvSpPr>
        <p:spPr>
          <a:xfrm>
            <a:off x="8373242" y="1100016"/>
            <a:ext cx="2850444" cy="10536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BFE158-B6A1-550D-9F66-DFAB02891AB2}"/>
              </a:ext>
            </a:extLst>
          </p:cNvPr>
          <p:cNvSpPr txBox="1"/>
          <p:nvPr/>
        </p:nvSpPr>
        <p:spPr>
          <a:xfrm>
            <a:off x="8551983" y="1015350"/>
            <a:ext cx="1091258" cy="27699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FFFFFF"/>
                </a:solidFill>
              </a:rPr>
              <a:t>6 MAIN BASES</a:t>
            </a:r>
            <a:endParaRPr lang="en-US" sz="1200" dirty="0">
              <a:solidFill>
                <a:srgbClr val="FFFFFF"/>
              </a:solidFill>
              <a:cs typeface="Calibri"/>
            </a:endParaRPr>
          </a:p>
        </p:txBody>
      </p:sp>
      <p:sp>
        <p:nvSpPr>
          <p:cNvPr id="5" name="TextBox 4">
            <a:extLst>
              <a:ext uri="{FF2B5EF4-FFF2-40B4-BE49-F238E27FC236}">
                <a16:creationId xmlns:a16="http://schemas.microsoft.com/office/drawing/2014/main" id="{D141BC74-F43D-19EF-D4E1-1BF7DCE6DB62}"/>
              </a:ext>
            </a:extLst>
          </p:cNvPr>
          <p:cNvSpPr txBox="1"/>
          <p:nvPr/>
        </p:nvSpPr>
        <p:spPr>
          <a:xfrm>
            <a:off x="8439094" y="1335203"/>
            <a:ext cx="1326444" cy="748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sz="1200" dirty="0"/>
              <a:t>Peterson SFB, CO</a:t>
            </a:r>
            <a:endParaRPr lang="en-US" sz="1200" dirty="0">
              <a:cs typeface="Calibri"/>
            </a:endParaRPr>
          </a:p>
          <a:p>
            <a:pPr>
              <a:spcAft>
                <a:spcPts val="400"/>
              </a:spcAft>
            </a:pPr>
            <a:r>
              <a:rPr lang="en-US" sz="1200" dirty="0">
                <a:cs typeface="Calibri"/>
              </a:rPr>
              <a:t>Schriever SFB, CO</a:t>
            </a:r>
          </a:p>
          <a:p>
            <a:pPr>
              <a:spcAft>
                <a:spcPts val="400"/>
              </a:spcAft>
            </a:pPr>
            <a:r>
              <a:rPr lang="en-US" sz="1200" dirty="0">
                <a:cs typeface="Calibri"/>
              </a:rPr>
              <a:t>Buckley SFB, CO</a:t>
            </a:r>
          </a:p>
        </p:txBody>
      </p:sp>
      <p:sp>
        <p:nvSpPr>
          <p:cNvPr id="6" name="TextBox 5">
            <a:extLst>
              <a:ext uri="{FF2B5EF4-FFF2-40B4-BE49-F238E27FC236}">
                <a16:creationId xmlns:a16="http://schemas.microsoft.com/office/drawing/2014/main" id="{76AE8F4F-0FD4-8EBA-AEAA-E94A3F218A71}"/>
              </a:ext>
            </a:extLst>
          </p:cNvPr>
          <p:cNvSpPr txBox="1"/>
          <p:nvPr/>
        </p:nvSpPr>
        <p:spPr>
          <a:xfrm>
            <a:off x="9718501" y="1335203"/>
            <a:ext cx="1429926" cy="748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sz="1200" dirty="0"/>
              <a:t>Los Angeles AFB, CA</a:t>
            </a:r>
            <a:endParaRPr lang="en-US"/>
          </a:p>
          <a:p>
            <a:pPr>
              <a:spcAft>
                <a:spcPts val="400"/>
              </a:spcAft>
            </a:pPr>
            <a:r>
              <a:rPr lang="en-US" sz="1200" dirty="0">
                <a:cs typeface="Calibri"/>
              </a:rPr>
              <a:t>Vandenberg SFB, CA</a:t>
            </a:r>
          </a:p>
          <a:p>
            <a:pPr>
              <a:spcAft>
                <a:spcPts val="400"/>
              </a:spcAft>
            </a:pPr>
            <a:r>
              <a:rPr lang="en-US" sz="1200" dirty="0">
                <a:cs typeface="Calibri"/>
              </a:rPr>
              <a:t>Patrick SFB, FL</a:t>
            </a:r>
          </a:p>
        </p:txBody>
      </p:sp>
      <p:sp>
        <p:nvSpPr>
          <p:cNvPr id="18" name="TextBox 17">
            <a:extLst>
              <a:ext uri="{FF2B5EF4-FFF2-40B4-BE49-F238E27FC236}">
                <a16:creationId xmlns:a16="http://schemas.microsoft.com/office/drawing/2014/main" id="{6ECDC79C-E608-A3A8-3CEB-2123D04FC0DF}"/>
              </a:ext>
            </a:extLst>
          </p:cNvPr>
          <p:cNvSpPr txBox="1"/>
          <p:nvPr/>
        </p:nvSpPr>
        <p:spPr>
          <a:xfrm>
            <a:off x="8090898" y="6861379"/>
            <a:ext cx="1363486" cy="230832"/>
          </a:xfrm>
          <a:prstGeom prst="rect">
            <a:avLst/>
          </a:prstGeom>
          <a:solidFill>
            <a:srgbClr val="F5F5F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err="1"/>
              <a:t>Pittufik</a:t>
            </a:r>
            <a:r>
              <a:rPr lang="en-US" sz="900" b="1" dirty="0"/>
              <a:t> SFB, Greenland</a:t>
            </a:r>
            <a:endParaRPr lang="en-US" sz="900" b="1" dirty="0">
              <a:cs typeface="Calibri"/>
            </a:endParaRPr>
          </a:p>
        </p:txBody>
      </p:sp>
      <p:pic>
        <p:nvPicPr>
          <p:cNvPr id="7" name="Picture 6" descr="Map&#10;&#10;Description automatically generated">
            <a:extLst>
              <a:ext uri="{FF2B5EF4-FFF2-40B4-BE49-F238E27FC236}">
                <a16:creationId xmlns:a16="http://schemas.microsoft.com/office/drawing/2014/main" id="{46F52782-7954-E5B5-76EA-288C1D5D2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62" y="531580"/>
            <a:ext cx="10963275" cy="6166842"/>
          </a:xfrm>
          <a:prstGeom prst="rect">
            <a:avLst/>
          </a:prstGeom>
        </p:spPr>
      </p:pic>
    </p:spTree>
    <p:extLst>
      <p:ext uri="{BB962C8B-B14F-4D97-AF65-F5344CB8AC3E}">
        <p14:creationId xmlns:p14="http://schemas.microsoft.com/office/powerpoint/2010/main" val="402346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9145"/>
            <a:ext cx="12192000" cy="51525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r="-9848"/>
          <a:stretch/>
        </p:blipFill>
        <p:spPr>
          <a:xfrm>
            <a:off x="110249" y="36200"/>
            <a:ext cx="592161" cy="495380"/>
          </a:xfrm>
          <a:prstGeom prst="rect">
            <a:avLst/>
          </a:prstGeom>
        </p:spPr>
      </p:pic>
      <p:pic>
        <p:nvPicPr>
          <p:cNvPr id="15" name="Picture 14"/>
          <p:cNvPicPr>
            <a:picLocks noChangeAspect="1"/>
          </p:cNvPicPr>
          <p:nvPr/>
        </p:nvPicPr>
        <p:blipFill>
          <a:blip r:embed="rId4"/>
          <a:stretch>
            <a:fillRect/>
          </a:stretch>
        </p:blipFill>
        <p:spPr>
          <a:xfrm>
            <a:off x="10210548" y="157710"/>
            <a:ext cx="1819275" cy="238125"/>
          </a:xfrm>
          <a:prstGeom prst="rect">
            <a:avLst/>
          </a:prstGeom>
        </p:spPr>
      </p:pic>
      <p:sp>
        <p:nvSpPr>
          <p:cNvPr id="8" name="TextBox 7"/>
          <p:cNvSpPr txBox="1"/>
          <p:nvPr/>
        </p:nvSpPr>
        <p:spPr>
          <a:xfrm>
            <a:off x="571794" y="45769"/>
            <a:ext cx="9686927" cy="430887"/>
          </a:xfrm>
          <a:prstGeom prst="rect">
            <a:avLst/>
          </a:prstGeom>
          <a:noFill/>
          <a:ln>
            <a:noFill/>
          </a:ln>
        </p:spPr>
        <p:txBody>
          <a:bodyPr wrap="square" lIns="91440" tIns="45720" rIns="91440" bIns="45720" rtlCol="0" anchor="t">
            <a:spAutoFit/>
          </a:bodyPr>
          <a:lstStyle/>
          <a:p>
            <a:pPr algn="ctr">
              <a:defRPr/>
            </a:pPr>
            <a:r>
              <a:rPr lang="en-US" sz="2200" i="1" dirty="0">
                <a:solidFill>
                  <a:srgbClr val="FFFFFF"/>
                </a:solidFill>
                <a:latin typeface="Trebuchet MS"/>
              </a:rPr>
              <a:t>National Guard Space Units</a:t>
            </a:r>
            <a:endParaRPr lang="en-US" sz="2200" b="0" i="1" u="none" strike="noStrike" kern="1200" cap="none" spc="0" normalizeH="0" baseline="0" noProof="0" dirty="0">
              <a:ln>
                <a:noFill/>
              </a:ln>
              <a:solidFill>
                <a:srgbClr val="FFFFFF"/>
              </a:solidFill>
              <a:effectLst/>
              <a:uLnTx/>
              <a:uFillTx/>
              <a:latin typeface="Trebuchet MS"/>
            </a:endParaRPr>
          </a:p>
        </p:txBody>
      </p:sp>
      <p:sp>
        <p:nvSpPr>
          <p:cNvPr id="18" name="TextBox 17">
            <a:extLst>
              <a:ext uri="{FF2B5EF4-FFF2-40B4-BE49-F238E27FC236}">
                <a16:creationId xmlns:a16="http://schemas.microsoft.com/office/drawing/2014/main" id="{6ECDC79C-E608-A3A8-3CEB-2123D04FC0DF}"/>
              </a:ext>
            </a:extLst>
          </p:cNvPr>
          <p:cNvSpPr txBox="1"/>
          <p:nvPr/>
        </p:nvSpPr>
        <p:spPr>
          <a:xfrm>
            <a:off x="8090898" y="6861379"/>
            <a:ext cx="1363486" cy="230832"/>
          </a:xfrm>
          <a:prstGeom prst="rect">
            <a:avLst/>
          </a:prstGeom>
          <a:solidFill>
            <a:srgbClr val="F5F5F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err="1"/>
              <a:t>Pittufik</a:t>
            </a:r>
            <a:r>
              <a:rPr lang="en-US" sz="900" b="1" dirty="0"/>
              <a:t> SFB, Greenland</a:t>
            </a:r>
            <a:endParaRPr lang="en-US" sz="900" b="1" dirty="0">
              <a:cs typeface="Calibri"/>
            </a:endParaRPr>
          </a:p>
        </p:txBody>
      </p:sp>
      <p:pic>
        <p:nvPicPr>
          <p:cNvPr id="9" name="Picture 8">
            <a:extLst>
              <a:ext uri="{FF2B5EF4-FFF2-40B4-BE49-F238E27FC236}">
                <a16:creationId xmlns:a16="http://schemas.microsoft.com/office/drawing/2014/main" id="{B8791E0B-55B1-77F7-CBF3-A7F133E45786}"/>
              </a:ext>
            </a:extLst>
          </p:cNvPr>
          <p:cNvPicPr>
            <a:picLocks noChangeAspect="1"/>
          </p:cNvPicPr>
          <p:nvPr/>
        </p:nvPicPr>
        <p:blipFill>
          <a:blip r:embed="rId5"/>
          <a:stretch>
            <a:fillRect/>
          </a:stretch>
        </p:blipFill>
        <p:spPr>
          <a:xfrm>
            <a:off x="7628374" y="1329888"/>
            <a:ext cx="4310009" cy="4198222"/>
          </a:xfrm>
          <a:prstGeom prst="rect">
            <a:avLst/>
          </a:prstGeom>
        </p:spPr>
      </p:pic>
      <p:sp>
        <p:nvSpPr>
          <p:cNvPr id="12" name="TextBox 11">
            <a:extLst>
              <a:ext uri="{FF2B5EF4-FFF2-40B4-BE49-F238E27FC236}">
                <a16:creationId xmlns:a16="http://schemas.microsoft.com/office/drawing/2014/main" id="{B07E5832-FE72-5DC8-898D-AA227BDEC0C9}"/>
              </a:ext>
            </a:extLst>
          </p:cNvPr>
          <p:cNvSpPr txBox="1"/>
          <p:nvPr/>
        </p:nvSpPr>
        <p:spPr>
          <a:xfrm>
            <a:off x="406329" y="1843950"/>
            <a:ext cx="6900160" cy="317009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b="1" dirty="0"/>
              <a:t>Space Missions have been conducted by Air National Guard units for over 25 years</a:t>
            </a:r>
          </a:p>
          <a:p>
            <a:pPr marL="285750" indent="-285750">
              <a:buFont typeface="Arial" panose="020B0604020202020204" pitchFamily="34" charset="0"/>
              <a:buChar char="•"/>
            </a:pPr>
            <a:r>
              <a:rPr lang="en-US" sz="2000" b="1" dirty="0"/>
              <a:t>11% of USSF Space Professionals resident in ANG (over 1,000 personnel)</a:t>
            </a:r>
          </a:p>
          <a:p>
            <a:pPr marL="285750" indent="-285750">
              <a:buFont typeface="Arial" panose="020B0604020202020204" pitchFamily="34" charset="0"/>
              <a:buChar char="•"/>
            </a:pPr>
            <a:r>
              <a:rPr lang="en-US" sz="2000" b="1" dirty="0"/>
              <a:t>60% of USSF Offensive Space Electronic Warfare resident in ANG</a:t>
            </a:r>
          </a:p>
          <a:p>
            <a:pPr marL="285750" indent="-285750">
              <a:buFont typeface="Arial" panose="020B0604020202020204" pitchFamily="34" charset="0"/>
              <a:buChar char="•"/>
            </a:pPr>
            <a:r>
              <a:rPr lang="en-US" sz="2000" b="1" dirty="0"/>
              <a:t>Unlike Air Force Reserve space units, ANG units are equipped</a:t>
            </a:r>
          </a:p>
          <a:p>
            <a:pPr marL="285750" indent="-285750">
              <a:buFont typeface="Arial" panose="020B0604020202020204" pitchFamily="34" charset="0"/>
              <a:buChar char="•"/>
            </a:pPr>
            <a:r>
              <a:rPr lang="en-US" sz="2000" b="1" dirty="0"/>
              <a:t>ANG operates only survivable portion of the strategic missile Warning / nuclear detection capability</a:t>
            </a:r>
          </a:p>
        </p:txBody>
      </p:sp>
    </p:spTree>
    <p:extLst>
      <p:ext uri="{BB962C8B-B14F-4D97-AF65-F5344CB8AC3E}">
        <p14:creationId xmlns:p14="http://schemas.microsoft.com/office/powerpoint/2010/main" val="2586600884"/>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6a55df5-d959-4352-9c03-784c1f9aa9c5">
      <Terms xmlns="http://schemas.microsoft.com/office/infopath/2007/PartnerControls"/>
    </lcf76f155ced4ddcb4097134ff3c332f>
    <SIGReviewed xmlns="36a55df5-d959-4352-9c03-784c1f9aa9c5">true</SIGReviewed>
    <OPR xmlns="36a55df5-d959-4352-9c03-784c1f9aa9c5" xsi:nil="true"/>
    <TaxCatchAll xmlns="bac4e3eb-747f-43bc-bf10-c1bbb893ecac" xsi:nil="true"/>
    <_ip_UnifiedCompliancePolicyProperties xmlns="http://schemas.microsoft.com/sharepoint/v3" xsi:nil="true"/>
    <OCRs xmlns="36a55df5-d959-4352-9c03-784c1f9aa9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F0E28F7F17FA41A91148D891ACB1A3" ma:contentTypeVersion="19" ma:contentTypeDescription="Create a new document." ma:contentTypeScope="" ma:versionID="4506f0403e5ef6dc9e221a251f304a2b">
  <xsd:schema xmlns:xsd="http://www.w3.org/2001/XMLSchema" xmlns:xs="http://www.w3.org/2001/XMLSchema" xmlns:p="http://schemas.microsoft.com/office/2006/metadata/properties" xmlns:ns1="http://schemas.microsoft.com/sharepoint/v3" xmlns:ns2="36a55df5-d959-4352-9c03-784c1f9aa9c5" xmlns:ns3="7a7966cc-7ec1-4523-87a9-5e896a7fef2c" xmlns:ns4="bac4e3eb-747f-43bc-bf10-c1bbb893ecac" targetNamespace="http://schemas.microsoft.com/office/2006/metadata/properties" ma:root="true" ma:fieldsID="84d04ce441f9a0f3e9daccd1653fea75" ns1:_="" ns2:_="" ns3:_="" ns4:_="">
    <xsd:import namespace="http://schemas.microsoft.com/sharepoint/v3"/>
    <xsd:import namespace="36a55df5-d959-4352-9c03-784c1f9aa9c5"/>
    <xsd:import namespace="7a7966cc-7ec1-4523-87a9-5e896a7fef2c"/>
    <xsd:import namespace="bac4e3eb-747f-43bc-bf10-c1bbb893ec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Location" minOccurs="0"/>
                <xsd:element ref="ns2:MediaLengthInSeconds" minOccurs="0"/>
                <xsd:element ref="ns2:OPR" minOccurs="0"/>
                <xsd:element ref="ns2:OCRs" minOccurs="0"/>
                <xsd:element ref="ns2:SIGReview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a55df5-d959-4352-9c03-784c1f9aa9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OPR" ma:index="24" nillable="true" ma:displayName="OPR" ma:description="Select the OPR for a given task" ma:format="Dropdown" ma:internalName="OPR">
      <xsd:simpleType>
        <xsd:restriction base="dms:Choice">
          <xsd:enumeration value="Senior Advisor"/>
          <xsd:enumeration value="DS"/>
          <xsd:enumeration value="PA"/>
          <xsd:enumeration value="LL"/>
          <xsd:enumeration value="FML"/>
          <xsd:enumeration value="SIG"/>
          <xsd:enumeration value="IA"/>
          <xsd:enumeration value="SQ"/>
          <xsd:enumeration value="CONGO"/>
          <xsd:enumeration value="Choice 10"/>
        </xsd:restriction>
      </xsd:simpleType>
    </xsd:element>
    <xsd:element name="OCRs" ma:index="25" nillable="true" ma:displayName="OCRs" ma:description="Input the OCRs for the given task" ma:format="Dropdown" ma:internalName="OCRs">
      <xsd:complexType>
        <xsd:complexContent>
          <xsd:extension base="dms:MultiChoice">
            <xsd:sequence>
              <xsd:element name="Value" maxOccurs="unbounded" minOccurs="0" nillable="true">
                <xsd:simpleType>
                  <xsd:restriction base="dms:Choice">
                    <xsd:enumeration value="DS"/>
                    <xsd:enumeration value="Senior Advisor"/>
                    <xsd:enumeration value="PA"/>
                    <xsd:enumeration value="LL"/>
                    <xsd:enumeration value="FML"/>
                    <xsd:enumeration value="SIG"/>
                    <xsd:enumeration value="IA"/>
                    <xsd:enumeration value="SQ"/>
                    <xsd:enumeration value="Protocol"/>
                  </xsd:restriction>
                </xsd:simpleType>
              </xsd:element>
            </xsd:sequence>
          </xsd:extension>
        </xsd:complexContent>
      </xsd:complexType>
    </xsd:element>
    <xsd:element name="SIGReviewed" ma:index="26" ma:displayName="SIG Reviewed" ma:default="1" ma:description="Yes" ma:format="Dropdown" ma:internalName="SIGReview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7966cc-7ec1-4523-87a9-5e896a7fef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c4e3eb-747f-43bc-bf10-c1bbb893eca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bf6efaf-1d04-44ca-8a70-6e3aaba5ede2}" ma:internalName="TaxCatchAll" ma:showField="CatchAllData" ma:web="7a7966cc-7ec1-4523-87a9-5e896a7fef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3CBEA-5199-4394-A49A-6622EB16E3F3}">
  <ds:schemaRefs>
    <ds:schemaRef ds:uri="36a55df5-d959-4352-9c03-784c1f9aa9c5"/>
    <ds:schemaRef ds:uri="6f4f0419-d8c7-4b04-9762-3a94d072e4f3"/>
    <ds:schemaRef ds:uri="ab353b62-e30f-4e99-80ab-1eda36cc02db"/>
    <ds:schemaRef ds:uri="bac4e3eb-747f-43bc-bf10-c1bbb893ec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D7F95B-2EBE-428E-8FF9-620FAEEBCEAE}">
  <ds:schemaRefs>
    <ds:schemaRef ds:uri="36a55df5-d959-4352-9c03-784c1f9aa9c5"/>
    <ds:schemaRef ds:uri="7a7966cc-7ec1-4523-87a9-5e896a7fef2c"/>
    <ds:schemaRef ds:uri="bac4e3eb-747f-43bc-bf10-c1bbb893ec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D797B0-AAF7-47F9-A862-FCCAD81A72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1626</Words>
  <Application>Microsoft Office PowerPoint</Application>
  <PresentationFormat>Widescreen</PresentationFormat>
  <Paragraphs>200</Paragraphs>
  <Slides>13</Slides>
  <Notes>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13</vt:i4>
      </vt:variant>
    </vt:vector>
  </HeadingPairs>
  <TitlesOfParts>
    <vt:vector size="26" baseType="lpstr">
      <vt:lpstr>Arial</vt:lpstr>
      <vt:lpstr>Bahnschrift Condensed</vt:lpstr>
      <vt:lpstr>Calibri</vt:lpstr>
      <vt:lpstr>Calibri Light</vt:lpstr>
      <vt:lpstr>Trebuchet MS</vt:lpstr>
      <vt:lpstr>2_Custom Design</vt:lpstr>
      <vt:lpstr>3_Office Theme</vt:lpstr>
      <vt:lpstr>1_Office Theme</vt:lpstr>
      <vt:lpstr>3_Custom Design</vt:lpstr>
      <vt:lpstr>4_Custom Design</vt:lpstr>
      <vt:lpstr>5_Custom Design</vt:lpstr>
      <vt:lpstr>6_Custom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STEVENSON, ODALE C Capt USAF ACC 29 IS/Spartan</dc:creator>
  <cp:lastModifiedBy>Stuart Pettis</cp:lastModifiedBy>
  <cp:revision>178</cp:revision>
  <cp:lastPrinted>2022-05-12T15:11:42Z</cp:lastPrinted>
  <dcterms:created xsi:type="dcterms:W3CDTF">2020-09-29T14:59:40Z</dcterms:created>
  <dcterms:modified xsi:type="dcterms:W3CDTF">2024-04-15T13:49:39Z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0x010100C3F0E28F7F17FA41A91148D891ACB1A3</vt:lpwstr>
  </property>
  <property fmtid="{D5CDD505-2E9C-101B-9397-08002B2CF9AE}" pid="3" name="MediaServiceImageTags">
    <vt:lpwstr/>
  </property>
</Properties>
</file>