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58" r:id="rId4"/>
    <p:sldId id="260" r:id="rId5"/>
    <p:sldId id="266" r:id="rId6"/>
    <p:sldId id="259" r:id="rId7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071AE2-AEB9-46F8-8889-C6535381EE5F}">
          <p14:sldIdLst>
            <p14:sldId id="256"/>
            <p14:sldId id="261"/>
            <p14:sldId id="258"/>
            <p14:sldId id="260"/>
            <p14:sldId id="266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40" d="100"/>
          <a:sy n="40" d="100"/>
        </p:scale>
        <p:origin x="1492" y="-1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3431826"/>
            <a:ext cx="8827957" cy="789234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11324160"/>
            <a:ext cx="8827957" cy="204188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9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11379169"/>
            <a:ext cx="8827956" cy="1343379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1625600"/>
            <a:ext cx="8827957" cy="86297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12722548"/>
            <a:ext cx="8827955" cy="11702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3431822"/>
            <a:ext cx="8827957" cy="4696178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8669867"/>
            <a:ext cx="8827957" cy="5599289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3431822"/>
            <a:ext cx="8001399" cy="5507257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8939079"/>
            <a:ext cx="7281545" cy="81107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67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10312668"/>
            <a:ext cx="8827957" cy="3973689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2302229"/>
            <a:ext cx="802121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626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6195643"/>
            <a:ext cx="802121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626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04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7405513"/>
            <a:ext cx="8827959" cy="3918649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11324162"/>
            <a:ext cx="8827957" cy="2039467"/>
          </a:xfrm>
        </p:spPr>
        <p:txBody>
          <a:bodyPr anchor="t"/>
          <a:lstStyle>
            <a:lvl1pPr marL="0" indent="0" algn="l">
              <a:buNone/>
              <a:defRPr sz="2667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6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4696178"/>
            <a:ext cx="2947633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6321778"/>
            <a:ext cx="2928112" cy="850806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4696178"/>
            <a:ext cx="2937005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6321778"/>
            <a:ext cx="2947561" cy="850806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696178"/>
            <a:ext cx="2932877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6321778"/>
            <a:ext cx="2932877" cy="850806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5057422"/>
            <a:ext cx="0" cy="939235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5057422"/>
            <a:ext cx="0" cy="94029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10076324"/>
            <a:ext cx="294081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5238045"/>
            <a:ext cx="2940816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11442282"/>
            <a:ext cx="2940816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10076324"/>
            <a:ext cx="2931288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5238045"/>
            <a:ext cx="2931288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11442279"/>
            <a:ext cx="2935171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0076324"/>
            <a:ext cx="2932877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5238045"/>
            <a:ext cx="2932877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11442274"/>
            <a:ext cx="2936761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5057422"/>
            <a:ext cx="0" cy="939235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5057422"/>
            <a:ext cx="0" cy="94029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1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1019768"/>
            <a:ext cx="1753057" cy="1381007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1832782"/>
            <a:ext cx="7425083" cy="12997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0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6783371"/>
            <a:ext cx="8827956" cy="4540793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11324162"/>
            <a:ext cx="8827957" cy="2039467"/>
          </a:xfrm>
        </p:spPr>
        <p:txBody>
          <a:bodyPr anchor="t"/>
          <a:lstStyle>
            <a:lvl1pPr marL="0" indent="0" algn="l">
              <a:buNone/>
              <a:defRPr sz="2667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4884330"/>
            <a:ext cx="4397484" cy="9945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4873703"/>
            <a:ext cx="4397487" cy="9956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9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4515556"/>
            <a:ext cx="4397483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5960533"/>
            <a:ext cx="4397484" cy="88693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4515556"/>
            <a:ext cx="4397484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5960533"/>
            <a:ext cx="4397484" cy="88693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431822"/>
            <a:ext cx="3401949" cy="3431822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3431822"/>
            <a:ext cx="5197351" cy="10837333"/>
          </a:xfrm>
        </p:spPr>
        <p:txBody>
          <a:bodyPr anchor="ctr"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7417556"/>
            <a:ext cx="3401949" cy="686364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4395122"/>
            <a:ext cx="5094232" cy="3732878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2709334"/>
            <a:ext cx="3201233" cy="10837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8669867"/>
            <a:ext cx="5086304" cy="325120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8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3973689"/>
            <a:ext cx="3759200" cy="668302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1083734"/>
            <a:ext cx="2133600" cy="3793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14449778"/>
            <a:ext cx="1320800" cy="23480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6321778"/>
            <a:ext cx="5588000" cy="993422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6863644"/>
            <a:ext cx="3149600" cy="5599289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2606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1073109"/>
            <a:ext cx="9407173" cy="3319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4866194"/>
            <a:ext cx="8948872" cy="994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479675" y="4453430"/>
            <a:ext cx="2348087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6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A73521-7619-44FB-8EC2-BCFBAD0EF2B1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309739" y="7853962"/>
            <a:ext cx="9149144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701005"/>
            <a:ext cx="838417" cy="18197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73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274-ABD2-4B10-B545-084288786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609594" rtl="0" eaLnBrk="1" latinLnBrk="0" hangingPunct="1">
        <a:spcBef>
          <a:spcPct val="0"/>
        </a:spcBef>
        <a:buNone/>
        <a:defRPr sz="5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97" indent="-457197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667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990591" indent="-380997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523989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133583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743177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352772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962366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571962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181556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6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9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Limitlessathletics.INTL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-correct-tick-mark-symbol-30340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imitlessAthletics.INTL@Gmai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5DC4-B149-4141-A1E2-7843CBDE1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95" y="2454026"/>
            <a:ext cx="15694147" cy="2632167"/>
          </a:xfrm>
        </p:spPr>
        <p:txBody>
          <a:bodyPr/>
          <a:lstStyle/>
          <a:p>
            <a:r>
              <a:rPr lang="en-US" sz="8000" dirty="0"/>
              <a:t>Limitless </a:t>
            </a:r>
            <a:br>
              <a:rPr lang="en-US" sz="8000" dirty="0"/>
            </a:br>
            <a:r>
              <a:rPr lang="en-US" sz="8000" dirty="0"/>
              <a:t>   Athletics</a:t>
            </a:r>
            <a:br>
              <a:rPr lang="en-US" sz="8000" dirty="0"/>
            </a:br>
            <a:r>
              <a:rPr lang="en-US" sz="8000" dirty="0"/>
              <a:t>      Sponsorship</a:t>
            </a:r>
            <a:br>
              <a:rPr lang="en-US" sz="8000" dirty="0"/>
            </a:br>
            <a:r>
              <a:rPr lang="en-US" sz="8000" dirty="0"/>
              <a:t>          Opportunities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0E484-01FF-4CAB-AC9C-7C141748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70" y="14094528"/>
            <a:ext cx="17190814" cy="1251112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 MORE INFORMATION </a:t>
            </a:r>
          </a:p>
          <a:p>
            <a:r>
              <a:rPr lang="en-US" sz="4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CONTACT </a:t>
            </a:r>
            <a:r>
              <a:rPr lang="en-US" sz="4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Limitlessathletics.INTL@Gmail.com</a:t>
            </a:r>
            <a:r>
              <a:rPr lang="en-US" sz="48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4730B-7668-4B81-86C7-819F13F8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0" y="5256339"/>
            <a:ext cx="8928177" cy="5913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610F9-3342-4B63-9D51-126F3C36D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27" y="9507823"/>
            <a:ext cx="6100222" cy="52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E172-CB68-4D60-B7BE-3FFC52D4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88117" y="687121"/>
            <a:ext cx="6744665" cy="3424593"/>
          </a:xfrm>
        </p:spPr>
        <p:txBody>
          <a:bodyPr anchor="b">
            <a:normAutofit/>
          </a:bodyPr>
          <a:lstStyle/>
          <a:p>
            <a:r>
              <a:rPr lang="en-US" sz="6667" u="sng" dirty="0"/>
              <a:t>Table of Contents </a:t>
            </a:r>
            <a:br>
              <a:rPr lang="en-US" sz="6667" dirty="0"/>
            </a:br>
            <a:endParaRPr lang="en-US" sz="66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43C1-A0EE-4FBF-A208-882A29C3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41" y="2609393"/>
            <a:ext cx="5519557" cy="69482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Pg1. </a:t>
            </a:r>
            <a:r>
              <a:rPr lang="en-US" sz="1800" dirty="0"/>
              <a:t>Sponsorship Opportunities for Limitless Athletics </a:t>
            </a:r>
            <a:r>
              <a:rPr lang="en-US" sz="1800" dirty="0" err="1"/>
              <a:t>S.T.E.M</a:t>
            </a:r>
            <a:r>
              <a:rPr lang="en-US" sz="1800" dirty="0"/>
              <a:t> , athletic events , and Limitless Athletics signature charity event Tropic Bowl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Pg2. </a:t>
            </a:r>
            <a:r>
              <a:rPr lang="en-US" sz="1800" dirty="0"/>
              <a:t>Description and prices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Pg3. </a:t>
            </a:r>
            <a:r>
              <a:rPr lang="en-US" sz="1800" dirty="0"/>
              <a:t>Sponsorship Benefits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/>
              <a:t>Pg</a:t>
            </a:r>
            <a:r>
              <a:rPr lang="en-US" sz="2400" dirty="0"/>
              <a:t> 4</a:t>
            </a:r>
            <a:r>
              <a:rPr lang="en-US" sz="1800" dirty="0"/>
              <a:t>. Personalized sponsorship package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BA247-0BDF-48DB-97CD-24F540451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5" y="2106092"/>
            <a:ext cx="5596484" cy="8913988"/>
          </a:xfrm>
          <a:prstGeom prst="rect">
            <a:avLst/>
          </a:prstGeom>
          <a:effectLst/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98A35D-6711-465D-8F77-A41D9BCA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82" y="9443810"/>
            <a:ext cx="5596484" cy="6445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2AB4C-B55B-4850-832B-B57A79977752}"/>
              </a:ext>
            </a:extLst>
          </p:cNvPr>
          <p:cNvSpPr txBox="1"/>
          <p:nvPr/>
        </p:nvSpPr>
        <p:spPr>
          <a:xfrm>
            <a:off x="778321" y="687121"/>
            <a:ext cx="8810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/>
              <a:t>TABLE OF CONTENTS </a:t>
            </a:r>
          </a:p>
        </p:txBody>
      </p:sp>
    </p:spTree>
    <p:extLst>
      <p:ext uri="{BB962C8B-B14F-4D97-AF65-F5344CB8AC3E}">
        <p14:creationId xmlns:p14="http://schemas.microsoft.com/office/powerpoint/2010/main" val="141261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39D4-405E-4EF8-AA09-4FD8A85D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80" y="424730"/>
            <a:ext cx="16719508" cy="27987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u="sng" dirty="0"/>
              <a:t>Limitless Athletics </a:t>
            </a:r>
            <a:br>
              <a:rPr lang="en-US" sz="6000" u="sng" dirty="0"/>
            </a:br>
            <a:r>
              <a:rPr lang="en-US" sz="6000" u="sng" dirty="0"/>
              <a:t>Sponsorship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B6D8-9469-4058-8102-1E3BFE17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740" y="4121950"/>
            <a:ext cx="9091721" cy="70694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67" dirty="0"/>
              <a:t>Attract customers to your brand and keeping them interested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Demonstrate your support for local athletes 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strengthening your brand image by humanizing it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Improving company or product awareness and visibility within local communities 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Showing community responsibility and social responsibility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Getting more involved with a community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Building your company's credibility and educating the public about your products and services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Show your commitment to the nonprofit sector</a:t>
            </a:r>
          </a:p>
          <a:p>
            <a:pPr>
              <a:lnSpc>
                <a:spcPct val="90000"/>
              </a:lnSpc>
            </a:pPr>
            <a:r>
              <a:rPr lang="en-US" sz="2667" dirty="0"/>
              <a:t>Targeting your particular demographic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67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667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34BBE-E082-411E-BD25-541783852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5" y="11549768"/>
            <a:ext cx="3342671" cy="5324150"/>
          </a:xfrm>
          <a:prstGeom prst="rect">
            <a:avLst/>
          </a:prstGeom>
          <a:effectLst/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D2ED6E3-5B72-49A7-BFA8-6AE351433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0" y="13346195"/>
            <a:ext cx="6295620" cy="1731296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59FFF-2891-4F01-8F3F-4139EEEB3F70}"/>
              </a:ext>
            </a:extLst>
          </p:cNvPr>
          <p:cNvSpPr txBox="1"/>
          <p:nvPr/>
        </p:nvSpPr>
        <p:spPr>
          <a:xfrm>
            <a:off x="823300" y="2750867"/>
            <a:ext cx="1403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dirty="0"/>
              <a:t>By choosing a Sponsorship Package You Will </a:t>
            </a:r>
            <a:r>
              <a:rPr lang="en-US" sz="4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062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D3AB-60E7-4461-AFAD-5E518363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5932" y="85905"/>
            <a:ext cx="16723864" cy="3319775"/>
          </a:xfrm>
        </p:spPr>
        <p:txBody>
          <a:bodyPr/>
          <a:lstStyle/>
          <a:p>
            <a:pPr algn="ctr"/>
            <a:r>
              <a:rPr lang="en-US" sz="4267" u="sng" dirty="0"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Limitless Athletics </a:t>
            </a:r>
            <a:br>
              <a:rPr lang="en-US" sz="4267" u="sng" dirty="0"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267" u="sng" dirty="0">
                <a:solidFill>
                  <a:schemeClr val="tx1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Sponsorship Package Description/ Prices</a:t>
            </a:r>
            <a:endParaRPr lang="en-US" sz="4267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C12480-F03D-4EE6-AE04-D10043EF4316}"/>
              </a:ext>
            </a:extLst>
          </p:cNvPr>
          <p:cNvSpPr txBox="1">
            <a:spLocks/>
          </p:cNvSpPr>
          <p:nvPr/>
        </p:nvSpPr>
        <p:spPr>
          <a:xfrm>
            <a:off x="4977549" y="1803641"/>
            <a:ext cx="7214451" cy="1420930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609618" indent="-609618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3556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320838" indent="-508015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2032061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844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2844884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3657706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4470531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5283353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6096178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6909000" indent="-406412" algn="l" defTabSz="812823" rtl="0" eaLnBrk="1" latinLnBrk="0" hangingPunct="1">
              <a:spcBef>
                <a:spcPts val="1778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8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09584" lvl="1" indent="0" algn="ctr">
              <a:buNone/>
            </a:pPr>
            <a:r>
              <a:rPr lang="en-US" sz="3600" b="1" i="1" dirty="0">
                <a:latin typeface="Britannic Bold" panose="020B0903060703020204" pitchFamily="34" charset="0"/>
              </a:rPr>
              <a:t>1</a:t>
            </a:r>
            <a:r>
              <a:rPr lang="en-US" sz="3600" b="1" i="1" baseline="30000" dirty="0">
                <a:latin typeface="Britannic Bold" panose="020B0903060703020204" pitchFamily="34" charset="0"/>
              </a:rPr>
              <a:t>st</a:t>
            </a:r>
            <a:r>
              <a:rPr lang="en-US" sz="3600" b="1" i="1" dirty="0">
                <a:latin typeface="Britannic Bold" panose="020B0903060703020204" pitchFamily="34" charset="0"/>
              </a:rPr>
              <a:t> Overall Draft Pick</a:t>
            </a:r>
          </a:p>
          <a:p>
            <a:pPr marL="609584" lvl="1" indent="0" algn="ctr">
              <a:buNone/>
            </a:pPr>
            <a:r>
              <a:rPr lang="en-US" sz="3600" b="1" i="1" dirty="0">
                <a:latin typeface="Britannic Bold" panose="020B0903060703020204" pitchFamily="34" charset="0"/>
              </a:rPr>
              <a:t> ($50,000)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Website and social media Presence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Company logo on Tropic Bowl event T-shirts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Company logo on Limitless Athletic event T-shirts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Sponsorship Recognition, signage ,Posters , digital signage around all events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Your logo on Tropic bowl attendee all access passes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Your logo on Limitless Athletics attendee all access passes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Limitless Athletics Sporting evet sponsor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Limitless Athletics Vocational evet sponsor 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Signature Tropic Bowl Charity event sponsor</a:t>
            </a:r>
          </a:p>
          <a:p>
            <a:pPr marL="1123934" lvl="1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600" b="1" dirty="0"/>
              <a:t>Company Recognition in all event Promo Video </a:t>
            </a:r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609584" lvl="1" indent="0">
              <a:buNone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dirty="0"/>
          </a:p>
          <a:p>
            <a:pPr marL="1123934" lvl="1" indent="-514350">
              <a:buFont typeface="+mj-lt"/>
              <a:buAutoNum type="arabicPeriod"/>
            </a:pPr>
            <a:endParaRPr lang="en-US" sz="2800" b="1" i="1" dirty="0">
              <a:latin typeface="Britannic Bold" panose="020B0903060703020204" pitchFamily="34" charset="0"/>
            </a:endParaRPr>
          </a:p>
          <a:p>
            <a:pPr marL="1523984" lvl="1" indent="-914400">
              <a:buFont typeface="+mj-lt"/>
              <a:buAutoNum type="arabicPeriod"/>
            </a:pPr>
            <a:endParaRPr lang="en-US" sz="1800" b="1" i="1" dirty="0">
              <a:latin typeface="Britannic Bold" panose="020B0903060703020204" pitchFamily="34" charset="0"/>
            </a:endParaRPr>
          </a:p>
          <a:p>
            <a:pPr marL="1523984" lvl="1" indent="-914400">
              <a:buFont typeface="+mj-lt"/>
              <a:buAutoNum type="arabicPeriod"/>
            </a:pPr>
            <a:endParaRPr lang="en-US" sz="1800" b="1" dirty="0"/>
          </a:p>
          <a:p>
            <a:pPr marL="1523984" lvl="1" indent="-914400">
              <a:buFont typeface="+mj-lt"/>
              <a:buAutoNum type="arabicPeriod"/>
            </a:pPr>
            <a:endParaRPr lang="en-US" sz="1800" b="1" dirty="0"/>
          </a:p>
          <a:p>
            <a:pPr marL="1523984" lvl="1" indent="-914400">
              <a:buFont typeface="+mj-lt"/>
              <a:buAutoNum type="arabicPeriod"/>
            </a:pPr>
            <a:endParaRPr lang="en-US" sz="1800" b="1" dirty="0"/>
          </a:p>
          <a:p>
            <a:pPr marL="1523984" lvl="1" indent="-914400">
              <a:buFont typeface="+mj-lt"/>
              <a:buAutoNum type="arabicPeriod"/>
            </a:pPr>
            <a:endParaRPr lang="en-US" sz="1800" b="1" dirty="0"/>
          </a:p>
          <a:p>
            <a:pPr marL="1523984" lvl="1" indent="-914400">
              <a:buFont typeface="+mj-lt"/>
              <a:buAutoNum type="arabicPeriod"/>
            </a:pPr>
            <a:endParaRPr lang="en-US" sz="1800" b="1" dirty="0"/>
          </a:p>
          <a:p>
            <a:pPr marL="1523984" lvl="1" indent="-914400">
              <a:buFont typeface="+mj-lt"/>
              <a:buAutoNum type="arabicPeriod"/>
            </a:pPr>
            <a:endParaRPr lang="en-US" sz="4800" dirty="0"/>
          </a:p>
          <a:p>
            <a:pPr marL="1219170" lvl="1" indent="-609585">
              <a:buFont typeface="+mj-lt"/>
              <a:buAutoNum type="arabicPeriod"/>
            </a:pPr>
            <a:endParaRPr lang="en-US" sz="2133" dirty="0"/>
          </a:p>
          <a:p>
            <a:pPr marL="1219170" lvl="1" indent="-609585">
              <a:buFont typeface="+mj-lt"/>
              <a:buAutoNum type="arabicPeriod"/>
            </a:pPr>
            <a:endParaRPr lang="en-US" sz="2133" dirty="0"/>
          </a:p>
          <a:p>
            <a:pPr marL="1219170" lvl="1" indent="-609585">
              <a:buFont typeface="+mj-lt"/>
              <a:buAutoNum type="arabicPeriod"/>
            </a:pPr>
            <a:endParaRPr lang="en-US" sz="2133" dirty="0"/>
          </a:p>
          <a:p>
            <a:pPr marL="1219170" lvl="1" indent="-609585">
              <a:buFont typeface="+mj-lt"/>
              <a:buAutoNum type="arabicPeriod"/>
            </a:pPr>
            <a:endParaRPr lang="en-US" sz="2133" dirty="0"/>
          </a:p>
          <a:p>
            <a:pPr marL="1219170" lvl="1" indent="-609585">
              <a:buFont typeface="+mj-lt"/>
              <a:buAutoNum type="arabicPeriod"/>
            </a:pPr>
            <a:endParaRPr lang="en-US" sz="2133" dirty="0"/>
          </a:p>
          <a:p>
            <a:pPr marL="1219170" lvl="1" indent="-609585">
              <a:buFont typeface="+mj-lt"/>
              <a:buAutoNum type="arabicPeriod"/>
            </a:pPr>
            <a:endParaRPr lang="en-US" sz="2192" dirty="0"/>
          </a:p>
          <a:p>
            <a:pPr marL="0" indent="0">
              <a:buNone/>
            </a:pPr>
            <a:endParaRPr lang="en-US" sz="2400" dirty="0"/>
          </a:p>
          <a:p>
            <a:pPr marL="1219170" lvl="1" indent="-609585">
              <a:buFont typeface="+mj-lt"/>
              <a:buAutoNum type="arabicPeriod"/>
            </a:pPr>
            <a:endParaRPr lang="en-US" sz="2400" dirty="0"/>
          </a:p>
          <a:p>
            <a:pPr marL="1219170" lvl="1" indent="-609585">
              <a:buFont typeface="+mj-lt"/>
              <a:buAutoNum type="arabicPeriod"/>
            </a:pPr>
            <a:endParaRPr lang="en-US" sz="2400" dirty="0"/>
          </a:p>
          <a:p>
            <a:pPr marL="1219170" lvl="1" indent="-609585">
              <a:buFont typeface="+mj-lt"/>
              <a:buAutoNum type="arabicPeriod"/>
            </a:pPr>
            <a:endParaRPr lang="en-US" sz="2192" dirty="0"/>
          </a:p>
          <a:p>
            <a:pPr marL="1219170" lvl="1" indent="-609585">
              <a:buFont typeface="+mj-lt"/>
              <a:buAutoNum type="arabicPeriod"/>
            </a:pPr>
            <a:endParaRPr lang="en-US" sz="2192" dirty="0"/>
          </a:p>
          <a:p>
            <a:pPr marL="1219170" lvl="1" indent="-609585">
              <a:buFont typeface="+mj-lt"/>
              <a:buAutoNum type="arabicPeriod"/>
            </a:pPr>
            <a:endParaRPr lang="en-US" sz="2192" dirty="0"/>
          </a:p>
          <a:p>
            <a:pPr marL="270900" indent="-609585">
              <a:buFont typeface="+mj-lt"/>
              <a:buAutoNum type="arabicPeriod"/>
            </a:pPr>
            <a:endParaRPr lang="en-US" sz="266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B6C22-CE3E-41BD-AFB9-65DEC499CD5A}"/>
              </a:ext>
            </a:extLst>
          </p:cNvPr>
          <p:cNvSpPr txBox="1"/>
          <p:nvPr/>
        </p:nvSpPr>
        <p:spPr>
          <a:xfrm>
            <a:off x="208547" y="1524000"/>
            <a:ext cx="46522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latin typeface="Britannic Bold" panose="020B0903060703020204" pitchFamily="34" charset="0"/>
              </a:rPr>
              <a:t>3</a:t>
            </a:r>
            <a:r>
              <a:rPr lang="en-US" sz="3200" b="1" i="1" baseline="30000" dirty="0">
                <a:latin typeface="Britannic Bold" panose="020B0903060703020204" pitchFamily="34" charset="0"/>
              </a:rPr>
              <a:t>RD</a:t>
            </a:r>
            <a:r>
              <a:rPr lang="en-US" sz="3200" b="1" i="1" dirty="0">
                <a:latin typeface="Britannic Bold" panose="020B0903060703020204" pitchFamily="34" charset="0"/>
              </a:rPr>
              <a:t> TEAM All American 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latin typeface="Britannic Bold" panose="020B0903060703020204" pitchFamily="34" charset="0"/>
              </a:rPr>
              <a:t>      ($5,000)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Website and social media Presence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F9525-B11A-4F58-8DEC-1EB028685889}"/>
              </a:ext>
            </a:extLst>
          </p:cNvPr>
          <p:cNvSpPr txBox="1"/>
          <p:nvPr/>
        </p:nvSpPr>
        <p:spPr>
          <a:xfrm>
            <a:off x="208547" y="3973016"/>
            <a:ext cx="53099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>
                <a:latin typeface="Britannic Bold" panose="020B0903060703020204" pitchFamily="34" charset="0"/>
              </a:rPr>
              <a:t>2</a:t>
            </a:r>
            <a:r>
              <a:rPr lang="en-US" sz="3200" b="1" i="1" baseline="30000" dirty="0">
                <a:latin typeface="Britannic Bold" panose="020B0903060703020204" pitchFamily="34" charset="0"/>
              </a:rPr>
              <a:t>nd</a:t>
            </a:r>
            <a:r>
              <a:rPr lang="en-US" sz="3200" b="1" i="1" dirty="0">
                <a:latin typeface="Britannic Bold" panose="020B0903060703020204" pitchFamily="34" charset="0"/>
              </a:rPr>
              <a:t> Team All American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latin typeface="Britannic Bold" panose="020B0903060703020204" pitchFamily="34" charset="0"/>
              </a:rPr>
              <a:t>      ($10,000)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Website and social media Presence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Sponsorship Recognition, signage ,Posters , digital signage around all events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Limitless Athletics Vocational evet sponsor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1428750" lvl="2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C91F5-51A3-4F4C-9118-FEFED93E78F8}"/>
              </a:ext>
            </a:extLst>
          </p:cNvPr>
          <p:cNvSpPr txBox="1"/>
          <p:nvPr/>
        </p:nvSpPr>
        <p:spPr>
          <a:xfrm>
            <a:off x="385011" y="7464230"/>
            <a:ext cx="4592538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Britannic Bold" panose="020B0903060703020204" pitchFamily="34" charset="0"/>
              </a:rPr>
              <a:t>Heisman</a:t>
            </a:r>
          </a:p>
          <a:p>
            <a:pPr algn="ctr"/>
            <a:r>
              <a:rPr lang="en-US" sz="3600" b="1" i="1" dirty="0">
                <a:latin typeface="Britannic Bold" panose="020B0903060703020204" pitchFamily="34" charset="0"/>
              </a:rPr>
              <a:t>($20,000)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Website and social media Presence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Company logo on Limitless Athletic event T-shirts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Sponsorship Recognition, signage ,Posters , digital signage around all events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Your logo on Limitless Athletics attendee all access passes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Limitless Athletics Sporting evet sponsor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Limitless Athletics Vocational evet sponsor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Company Recognition in all event Promo Video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EF82F-7677-461E-9B0E-74610726D086}"/>
              </a:ext>
            </a:extLst>
          </p:cNvPr>
          <p:cNvSpPr txBox="1"/>
          <p:nvPr/>
        </p:nvSpPr>
        <p:spPr>
          <a:xfrm>
            <a:off x="5967663" y="12360621"/>
            <a:ext cx="5839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008080"/>
                </a:highlight>
              </a:rPr>
              <a:t>*</a:t>
            </a:r>
            <a:r>
              <a:rPr lang="en-US" sz="4000" dirty="0">
                <a:highlight>
                  <a:srgbClr val="008080"/>
                </a:highlight>
              </a:rPr>
              <a:t>Each sponsorship option will be upheld for one year </a:t>
            </a:r>
          </a:p>
        </p:txBody>
      </p:sp>
    </p:spTree>
    <p:extLst>
      <p:ext uri="{BB962C8B-B14F-4D97-AF65-F5344CB8AC3E}">
        <p14:creationId xmlns:p14="http://schemas.microsoft.com/office/powerpoint/2010/main" val="89025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45D49-629E-4782-94FB-1264CD279CBD}"/>
              </a:ext>
            </a:extLst>
          </p:cNvPr>
          <p:cNvSpPr/>
          <p:nvPr/>
        </p:nvSpPr>
        <p:spPr>
          <a:xfrm>
            <a:off x="2199721" y="0"/>
            <a:ext cx="8363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Limitless Athletics </a:t>
            </a:r>
            <a:br>
              <a:rPr lang="en-US" sz="5400" u="sng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5400" u="sng" dirty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Sponsorship Packages </a:t>
            </a:r>
            <a:endParaRPr lang="en-US" sz="5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7263B3-4BEB-4016-999E-BCB129566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33918"/>
              </p:ext>
            </p:extLst>
          </p:nvPr>
        </p:nvGraphicFramePr>
        <p:xfrm>
          <a:off x="284204" y="1961118"/>
          <a:ext cx="11623591" cy="138574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80079">
                  <a:extLst>
                    <a:ext uri="{9D8B030D-6E8A-4147-A177-3AD203B41FA5}">
                      <a16:colId xmlns:a16="http://schemas.microsoft.com/office/drawing/2014/main" val="1597754447"/>
                    </a:ext>
                  </a:extLst>
                </a:gridCol>
                <a:gridCol w="1263433">
                  <a:extLst>
                    <a:ext uri="{9D8B030D-6E8A-4147-A177-3AD203B41FA5}">
                      <a16:colId xmlns:a16="http://schemas.microsoft.com/office/drawing/2014/main" val="4187867916"/>
                    </a:ext>
                  </a:extLst>
                </a:gridCol>
                <a:gridCol w="1288702">
                  <a:extLst>
                    <a:ext uri="{9D8B030D-6E8A-4147-A177-3AD203B41FA5}">
                      <a16:colId xmlns:a16="http://schemas.microsoft.com/office/drawing/2014/main" val="153868786"/>
                    </a:ext>
                  </a:extLst>
                </a:gridCol>
                <a:gridCol w="1389778">
                  <a:extLst>
                    <a:ext uri="{9D8B030D-6E8A-4147-A177-3AD203B41FA5}">
                      <a16:colId xmlns:a16="http://schemas.microsoft.com/office/drawing/2014/main" val="1755749518"/>
                    </a:ext>
                  </a:extLst>
                </a:gridCol>
                <a:gridCol w="1288702">
                  <a:extLst>
                    <a:ext uri="{9D8B030D-6E8A-4147-A177-3AD203B41FA5}">
                      <a16:colId xmlns:a16="http://schemas.microsoft.com/office/drawing/2014/main" val="2726886702"/>
                    </a:ext>
                  </a:extLst>
                </a:gridCol>
                <a:gridCol w="1212897">
                  <a:extLst>
                    <a:ext uri="{9D8B030D-6E8A-4147-A177-3AD203B41FA5}">
                      <a16:colId xmlns:a16="http://schemas.microsoft.com/office/drawing/2014/main" val="2337934644"/>
                    </a:ext>
                  </a:extLst>
                </a:gridCol>
              </a:tblGrid>
              <a:tr h="3142317">
                <a:tc>
                  <a:txBody>
                    <a:bodyPr/>
                    <a:lstStyle/>
                    <a:p>
                      <a:r>
                        <a:rPr lang="en-US" sz="6000" dirty="0"/>
                        <a:t>Sponsorship Benefits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8778"/>
                  </a:ext>
                </a:extLst>
              </a:tr>
              <a:tr h="778381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Website and social media Presence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54622"/>
                  </a:ext>
                </a:extLst>
              </a:tr>
              <a:tr h="741406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Company logo on Tropic Bowl event T-shirts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50646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Company logo on Limitless Athletic event T-shirts </a:t>
                      </a:r>
                    </a:p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8471"/>
                  </a:ext>
                </a:extLst>
              </a:tr>
              <a:tr h="1071134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Sponsorship Recognition, signage ,Posters , digital signage around all events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983189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Your logo on Tropic bowl attendee all access passes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95035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Your logo on Limitless Athletics attendee all access passes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30200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Limitless Athletics Sporting evet sponsor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30216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pPr marL="0" marR="0" lvl="0" indent="0" algn="l" defTabSz="609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Limitless Athletics Vocational evet sponsor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38824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Signature Tropic Bowl Charity event sponsor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15710"/>
                  </a:ext>
                </a:extLst>
              </a:tr>
              <a:tr h="104187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Company Recognition in all event Promo Video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346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DB80ED-B4DB-4F69-8B47-9E09719C0D55}"/>
              </a:ext>
            </a:extLst>
          </p:cNvPr>
          <p:cNvSpPr txBox="1"/>
          <p:nvPr/>
        </p:nvSpPr>
        <p:spPr>
          <a:xfrm rot="16200000">
            <a:off x="4508402" y="2951114"/>
            <a:ext cx="3088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1st Overall  Draft Pick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85131-47E1-4828-88E4-5EFE161758F1}"/>
              </a:ext>
            </a:extLst>
          </p:cNvPr>
          <p:cNvSpPr txBox="1"/>
          <p:nvPr/>
        </p:nvSpPr>
        <p:spPr>
          <a:xfrm rot="16200000">
            <a:off x="5921635" y="3286072"/>
            <a:ext cx="2693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Heisman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546B2-86EA-4076-B65C-E8A04EBF2163}"/>
              </a:ext>
            </a:extLst>
          </p:cNvPr>
          <p:cNvSpPr txBox="1"/>
          <p:nvPr/>
        </p:nvSpPr>
        <p:spPr>
          <a:xfrm rot="16200000">
            <a:off x="7105218" y="2756114"/>
            <a:ext cx="3438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Team All- American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E2BAA-E4BA-4C79-9D35-752A4872CBE0}"/>
              </a:ext>
            </a:extLst>
          </p:cNvPr>
          <p:cNvSpPr txBox="1"/>
          <p:nvPr/>
        </p:nvSpPr>
        <p:spPr>
          <a:xfrm rot="16200000">
            <a:off x="8378365" y="2756114"/>
            <a:ext cx="3438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/>
              <a:t>2nd</a:t>
            </a:r>
            <a:r>
              <a:rPr lang="en-US" sz="3600" dirty="0"/>
              <a:t> Team All- American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9CFE1-7C3F-4791-90FB-2890DA955B48}"/>
              </a:ext>
            </a:extLst>
          </p:cNvPr>
          <p:cNvSpPr txBox="1"/>
          <p:nvPr/>
        </p:nvSpPr>
        <p:spPr>
          <a:xfrm rot="16200000">
            <a:off x="9692710" y="2777963"/>
            <a:ext cx="3438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3rd Team All- American </a:t>
            </a:r>
          </a:p>
          <a:p>
            <a:endParaRPr lang="en-US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CD0C566-04D0-4ECA-B04B-64E80B26E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9919" y="5157135"/>
            <a:ext cx="721361" cy="72136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05CBEF9-6E21-4D82-83D6-3058988A6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317" y="13917550"/>
            <a:ext cx="721361" cy="72136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E61EEB56-5945-499E-A3DD-F4857018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9919" y="12810266"/>
            <a:ext cx="721361" cy="72136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AAE96DB1-11FD-4578-9A24-FEAE3D05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1288" y="11631511"/>
            <a:ext cx="721361" cy="72136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EDE56C14-F7A5-46CD-A61A-BA5FB1945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6118" y="10523323"/>
            <a:ext cx="721361" cy="721361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811999B-63FD-43A9-A59B-C55E3286B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318" y="9413587"/>
            <a:ext cx="721361" cy="72136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A78D515-DDF3-4616-B760-5A4F0DCB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9919" y="6120943"/>
            <a:ext cx="721361" cy="72136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702149D-1BFC-47AC-8FA5-D995B07C9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2022" y="8235026"/>
            <a:ext cx="721361" cy="72136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C5E2B1B-6120-4EC9-AC4A-F0CAA3251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6118" y="7083398"/>
            <a:ext cx="721361" cy="721361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51EECA16-47CE-41F9-B77F-4D5435A34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5315" y="14929491"/>
            <a:ext cx="721361" cy="72136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6767561-33B4-452E-9962-D0BBEB0BA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4967" y="11599635"/>
            <a:ext cx="721361" cy="72136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E95784D-46BB-4679-A5A0-8A539723B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0880" y="7083398"/>
            <a:ext cx="721361" cy="72136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79E240-7897-487D-AE84-B6135BA56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5041" y="5214217"/>
            <a:ext cx="721361" cy="72136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999F55A-EE43-4235-B0C6-72712BCE6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0880" y="12774566"/>
            <a:ext cx="721361" cy="72136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9110C449-7044-4A8D-91F3-95FDD10C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0880" y="8242378"/>
            <a:ext cx="721361" cy="72136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A6D6ABC-3311-4431-9110-AF51F00F6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7192" y="10516961"/>
            <a:ext cx="721361" cy="72136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30FEC41-3D64-4925-8FE9-54ECF3C5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63907" y="8223883"/>
            <a:ext cx="721361" cy="72136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7E0F4C0-0754-43E5-A1E6-BE733444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67325" y="5181544"/>
            <a:ext cx="721361" cy="72136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9BEE789-CD5D-49BE-A29D-5D232941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2319" y="5309535"/>
            <a:ext cx="721361" cy="72136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6A5E05F7-6448-44AB-9E9B-BB4A2BF3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8091" y="8255047"/>
            <a:ext cx="721361" cy="721361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A1F9B7E5-C917-46F1-9F55-978F5F0C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8091" y="12810492"/>
            <a:ext cx="721361" cy="72136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9C08145-DF64-4881-AAD2-67875EC4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7856" y="15080499"/>
            <a:ext cx="721361" cy="721361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92EBF1B-C095-43A1-A1AE-3DBF4CC0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8400" y="13923431"/>
            <a:ext cx="721361" cy="72136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874856F-DD42-424F-B59F-4FABD7511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0614" y="9372546"/>
            <a:ext cx="721361" cy="72136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6F5812EB-AF52-4334-840E-2FA19E803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8400" y="8198767"/>
            <a:ext cx="721361" cy="721361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06033FEF-21D5-483D-9985-B5AA47C6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7857" y="6003002"/>
            <a:ext cx="721361" cy="721361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5E55D78F-1672-4835-B04A-8C59E632E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5632" y="5157135"/>
            <a:ext cx="721361" cy="72136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CF59F297-F99B-4336-9289-C3942FEB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0061" y="5157135"/>
            <a:ext cx="721361" cy="721361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608C3CD6-45ED-48C2-A9E0-92412297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76834" y="14974861"/>
            <a:ext cx="721361" cy="7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9B92-79EA-4C9F-8133-9B3169E7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8" y="130929"/>
            <a:ext cx="9407173" cy="3319775"/>
          </a:xfrm>
        </p:spPr>
        <p:txBody>
          <a:bodyPr/>
          <a:lstStyle/>
          <a:p>
            <a:pPr algn="ctr"/>
            <a:r>
              <a:rPr lang="en-US" sz="12800" dirty="0"/>
              <a:t>LIMITLESS ATHLETICS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BFCC4-A205-49B5-A21A-A35A0FF34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062" y="1225691"/>
            <a:ext cx="2423360" cy="20706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82C777-0A6C-4E12-9734-9C2D06A77A05}"/>
              </a:ext>
            </a:extLst>
          </p:cNvPr>
          <p:cNvSpPr txBox="1"/>
          <p:nvPr/>
        </p:nvSpPr>
        <p:spPr>
          <a:xfrm>
            <a:off x="780313" y="4102204"/>
            <a:ext cx="1063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SPONSORSHIP PACKAGES FOR LIMITLESS ATHLETICS INCLUDE THESE STANDARD BENEFITS IN ADDITION TO THE BENEFITS OUTLINED FOR EACH LEVEL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219FF-3585-4AE0-A090-C124159552A2}"/>
              </a:ext>
            </a:extLst>
          </p:cNvPr>
          <p:cNvSpPr txBox="1"/>
          <p:nvPr/>
        </p:nvSpPr>
        <p:spPr>
          <a:xfrm>
            <a:off x="291314" y="5954033"/>
            <a:ext cx="11201723" cy="526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733" dirty="0"/>
              <a:t>Sponsorship Acknowledgement on all general signage </a:t>
            </a:r>
          </a:p>
          <a:p>
            <a:pPr marL="380990" indent="-38099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733" dirty="0"/>
              <a:t>Sponsorship acknowledgment on website and all meeting itineraries for the year from the day of </a:t>
            </a:r>
          </a:p>
          <a:p>
            <a:pPr marL="380990" indent="-38099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733" dirty="0"/>
              <a:t>Sponsorships acknowledgement  on all social media platforms/Video</a:t>
            </a:r>
          </a:p>
          <a:p>
            <a:pPr marL="380990" indent="-38099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733" dirty="0"/>
              <a:t> Rights to include Limitless Athletics logo on organization materials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48E90-C354-47F6-8241-CD8B4E22B10B}"/>
              </a:ext>
            </a:extLst>
          </p:cNvPr>
          <p:cNvSpPr txBox="1"/>
          <p:nvPr/>
        </p:nvSpPr>
        <p:spPr>
          <a:xfrm>
            <a:off x="291314" y="12332675"/>
            <a:ext cx="121797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If this doesn’t peak your interest, please contact Limitless Athletics at </a:t>
            </a:r>
            <a:r>
              <a:rPr lang="en-US" sz="4800" dirty="0" err="1">
                <a:hlinkClick r:id="rId3"/>
              </a:rPr>
              <a:t>LimitlessAthletics.INTL@Gmail</a:t>
            </a:r>
            <a:r>
              <a:rPr lang="en-US" sz="4800" dirty="0"/>
              <a:t> to create your personalized sponsorship package.</a:t>
            </a:r>
          </a:p>
        </p:txBody>
      </p:sp>
    </p:spTree>
    <p:extLst>
      <p:ext uri="{BB962C8B-B14F-4D97-AF65-F5344CB8AC3E}">
        <p14:creationId xmlns:p14="http://schemas.microsoft.com/office/powerpoint/2010/main" val="770920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527</Words>
  <Application>Microsoft Office PowerPoint</Application>
  <PresentationFormat>Custom</PresentationFormat>
  <Paragraphs>107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AngsanaUPC</vt:lpstr>
      <vt:lpstr>Arial</vt:lpstr>
      <vt:lpstr>Britannic Bold</vt:lpstr>
      <vt:lpstr>Century Gothic</vt:lpstr>
      <vt:lpstr>Wingdings</vt:lpstr>
      <vt:lpstr>Wingdings 3</vt:lpstr>
      <vt:lpstr>Ion</vt:lpstr>
      <vt:lpstr>Limitless     Athletics       Sponsorship           Opportunities </vt:lpstr>
      <vt:lpstr>Table of Contents  </vt:lpstr>
      <vt:lpstr>Limitless Athletics  Sponsorship Opportunities </vt:lpstr>
      <vt:lpstr>Limitless Athletics  Sponsorship Package Description/ Prices</vt:lpstr>
      <vt:lpstr>PowerPoint Presentation</vt:lpstr>
      <vt:lpstr>LIMITLESS ATHLETICS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Sponsorship     Opportunities </dc:title>
  <dc:creator>Terrance Gomes</dc:creator>
  <cp:lastModifiedBy>Terrance Gomes</cp:lastModifiedBy>
  <cp:revision>18</cp:revision>
  <dcterms:created xsi:type="dcterms:W3CDTF">2020-12-18T22:12:42Z</dcterms:created>
  <dcterms:modified xsi:type="dcterms:W3CDTF">2020-12-30T22:00:28Z</dcterms:modified>
</cp:coreProperties>
</file>