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15" r:id="rId2"/>
    <p:sldId id="537" r:id="rId3"/>
    <p:sldId id="538" r:id="rId4"/>
    <p:sldId id="539" r:id="rId5"/>
    <p:sldId id="413" r:id="rId6"/>
    <p:sldId id="410" r:id="rId7"/>
    <p:sldId id="487" r:id="rId8"/>
    <p:sldId id="485" r:id="rId9"/>
    <p:sldId id="488" r:id="rId10"/>
    <p:sldId id="484" r:id="rId11"/>
    <p:sldId id="530" r:id="rId12"/>
    <p:sldId id="533" r:id="rId13"/>
    <p:sldId id="493" r:id="rId14"/>
    <p:sldId id="495" r:id="rId15"/>
    <p:sldId id="426" r:id="rId16"/>
    <p:sldId id="481" r:id="rId17"/>
    <p:sldId id="543" r:id="rId18"/>
    <p:sldId id="491" r:id="rId19"/>
    <p:sldId id="442" r:id="rId20"/>
    <p:sldId id="540" r:id="rId21"/>
    <p:sldId id="541" r:id="rId22"/>
    <p:sldId id="545" r:id="rId23"/>
    <p:sldId id="542" r:id="rId24"/>
    <p:sldId id="544" r:id="rId25"/>
    <p:sldId id="4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ie Coachman" initials="BC" lastIdx="2" clrIdx="0">
    <p:extLst>
      <p:ext uri="{19B8F6BF-5375-455C-9EA6-DF929625EA0E}">
        <p15:presenceInfo xmlns:p15="http://schemas.microsoft.com/office/powerpoint/2012/main" userId="d515a056afa2bcab" providerId="Windows Live"/>
      </p:ext>
    </p:extLst>
  </p:cmAuthor>
  <p:cmAuthor id="2" name="castaneda posey" initials="cp" lastIdx="1" clrIdx="1">
    <p:extLst>
      <p:ext uri="{19B8F6BF-5375-455C-9EA6-DF929625EA0E}">
        <p15:presenceInfo xmlns:p15="http://schemas.microsoft.com/office/powerpoint/2012/main" userId="129f93ffc93417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7" autoAdjust="0"/>
    <p:restoredTop sz="59366" autoAdjust="0"/>
  </p:normalViewPr>
  <p:slideViewPr>
    <p:cSldViewPr snapToGrid="0">
      <p:cViewPr varScale="1">
        <p:scale>
          <a:sx n="67" d="100"/>
          <a:sy n="67" d="100"/>
        </p:scale>
        <p:origin x="2120"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0" d="100"/>
          <a:sy n="70" d="100"/>
        </p:scale>
        <p:origin x="2538" y="-4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23936-A803-483B-878A-88079006B89E}" type="datetimeFigureOut">
              <a:rPr lang="en-US" smtClean="0"/>
              <a:t>9/11/20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D2F4A-5A5E-48EB-8489-B3B4BDF1D946}" type="slidenum">
              <a:rPr lang="en-US" smtClean="0"/>
              <a:t>‹#›</a:t>
            </a:fld>
            <a:endParaRPr lang="en-US" dirty="0"/>
          </a:p>
        </p:txBody>
      </p:sp>
    </p:spTree>
    <p:extLst>
      <p:ext uri="{BB962C8B-B14F-4D97-AF65-F5344CB8AC3E}">
        <p14:creationId xmlns:p14="http://schemas.microsoft.com/office/powerpoint/2010/main" val="281103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Hello, my name is [insert name] and I am the [X] Chapter’s Risk Management Coordinator.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a:p>
            <a:endParaRPr lang="en-US" b="1" dirty="0"/>
          </a:p>
        </p:txBody>
      </p:sp>
      <p:sp>
        <p:nvSpPr>
          <p:cNvPr id="4" name="Slide Number Placeholder 3"/>
          <p:cNvSpPr>
            <a:spLocks noGrp="1"/>
          </p:cNvSpPr>
          <p:nvPr>
            <p:ph type="sldNum" sz="quarter" idx="10"/>
          </p:nvPr>
        </p:nvSpPr>
        <p:spPr/>
        <p:txBody>
          <a:bodyPr/>
          <a:lstStyle/>
          <a:p>
            <a:fld id="{BF105DB2-FD3E-441D-8B7E-7AE83ECE27B3}" type="slidenum">
              <a:rPr lang="en-US" smtClean="0"/>
              <a:pPr/>
              <a:t>1</a:t>
            </a:fld>
            <a:endParaRPr lang="en-US" dirty="0"/>
          </a:p>
        </p:txBody>
      </p:sp>
    </p:spTree>
    <p:extLst>
      <p:ext uri="{BB962C8B-B14F-4D97-AF65-F5344CB8AC3E}">
        <p14:creationId xmlns:p14="http://schemas.microsoft.com/office/powerpoint/2010/main" val="239686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r>
              <a:rPr lang="en-US" altLang="en-US" dirty="0"/>
              <a:t>Delta’s National President &amp; CEO, Beverly E. Smith provided direction in July 2020 that all youth programming will occur in a virtual environment until otherwise notified.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Delta’s National Risk Management team partnered with our Legal Counsel and Delta’s Technology team to develop virtual meeting policies and guidelines for conducting youth programs virtually.  This will ensure that all virtual youth programs are conducted safely and consistently in all Chapters.</a:t>
            </a:r>
          </a:p>
          <a:p>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53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40120"/>
          </a:xfrm>
        </p:spPr>
        <p:txBody>
          <a:bodyPr/>
          <a:lstStyle/>
          <a:p>
            <a:r>
              <a:rPr lang="en-US" b="1" dirty="0"/>
              <a:t>SAY: </a:t>
            </a:r>
            <a:r>
              <a:rPr lang="en-US" b="0" dirty="0"/>
              <a:t>All Chapters hosting Youth Initiative Programs and/or any meetings involving minors are required to adhere to Delta’s security measures for virtual meetings.</a:t>
            </a:r>
          </a:p>
          <a:p>
            <a:endParaRPr lang="en-US" b="1" dirty="0"/>
          </a:p>
          <a:p>
            <a:r>
              <a:rPr lang="en-US" b="1" dirty="0"/>
              <a:t>SAY: </a:t>
            </a:r>
            <a:r>
              <a:rPr lang="en-US" b="0" dirty="0"/>
              <a:t> Virtual meeting security measures include advance registration, waiting room features, random meeting IDs to prevent unwanted participation, locked meetings, requirement that cameras/mics must be turned on, removal of unwanted or disruptive participants, recording all virtual meetings and disabling private chat functions between youth participants.</a:t>
            </a:r>
          </a:p>
          <a:p>
            <a:endParaRPr lang="en-US" b="0" dirty="0"/>
          </a:p>
          <a:p>
            <a:r>
              <a:rPr lang="en-US" dirty="0"/>
              <a:t>CHANGE SLIDE</a:t>
            </a:r>
          </a:p>
          <a:p>
            <a:endParaRPr lang="en-US" b="1" dirty="0"/>
          </a:p>
          <a:p>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43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15790"/>
            <a:ext cx="5767999" cy="4140120"/>
          </a:xfrm>
        </p:spPr>
        <p:txBody>
          <a:bodyPr/>
          <a:lstStyle/>
          <a:p>
            <a:pPr marL="0" indent="0">
              <a:buFont typeface="Arial" panose="020B0604020202020204" pitchFamily="34" charset="0"/>
              <a:buNone/>
            </a:pPr>
            <a:r>
              <a:rPr lang="en-US" b="1" dirty="0">
                <a:solidFill>
                  <a:schemeClr val="tx1"/>
                </a:solidFill>
              </a:rPr>
              <a:t>SAY:  </a:t>
            </a:r>
            <a:r>
              <a:rPr lang="en-US" dirty="0"/>
              <a:t>Next we will review Delta’s guidelines for publicizing our youth initiative programs in print, online or social media platforms.  Chapters may use any of these mediums to inform the public about our youth programs.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r>
              <a:rPr lang="en-US" dirty="0"/>
              <a:t>  In doing so:</a:t>
            </a:r>
          </a:p>
          <a:p>
            <a:pPr marL="171450" lvl="0" indent="-171450">
              <a:buFont typeface="Arial" panose="020B0604020202020204" pitchFamily="34" charset="0"/>
              <a:buChar char="•"/>
            </a:pPr>
            <a:r>
              <a:rPr lang="en-US" dirty="0"/>
              <a:t>Online or social media content will not contain any youth participant’s personally identifiable information or “PII”.  This includes the use of photographs or videos.</a:t>
            </a:r>
          </a:p>
          <a:p>
            <a:pPr marL="171450" lvl="0" indent="-171450">
              <a:buFont typeface="Arial" panose="020B0604020202020204" pitchFamily="34" charset="0"/>
              <a:buChar char="•"/>
            </a:pPr>
            <a:r>
              <a:rPr lang="en-US" dirty="0"/>
              <a:t>Chapters or members will not tag any youth participant’s personal social media accounts or livestream any youth program activities.</a:t>
            </a:r>
          </a:p>
          <a:p>
            <a:pPr marL="171450" lvl="0" indent="-171450">
              <a:buFont typeface="Arial" panose="020B0604020202020204" pitchFamily="34" charset="0"/>
              <a:buChar char="•"/>
            </a:pPr>
            <a:r>
              <a:rPr lang="en-US" dirty="0"/>
              <a:t>Delta members are prohibited from posting any photos, videos or information regarding a youth participant’s involvement on our personal social media accounts or webpages.  This rules does not apply to Delta members who are parents of youth participating in our youth programs.</a:t>
            </a:r>
          </a:p>
          <a:p>
            <a:pPr marL="171450" lvl="0" indent="-171450">
              <a:buFont typeface="Arial" panose="020B0604020202020204" pitchFamily="34" charset="0"/>
              <a:buChar char="•"/>
            </a:pPr>
            <a:r>
              <a:rPr lang="en-US" dirty="0"/>
              <a:t>Parents or guardians should not post information or photographs of any </a:t>
            </a:r>
            <a:r>
              <a:rPr lang="en-US" b="1" dirty="0"/>
              <a:t>other</a:t>
            </a:r>
            <a:r>
              <a:rPr lang="en-US" dirty="0"/>
              <a:t> youth participant </a:t>
            </a:r>
            <a:r>
              <a:rPr lang="en-US" b="1" dirty="0"/>
              <a:t>without</a:t>
            </a:r>
            <a:r>
              <a:rPr lang="en-US" dirty="0"/>
              <a:t> first obtaining consent from that youth participant's parent or guardian.</a:t>
            </a:r>
          </a:p>
          <a:p>
            <a:pPr marL="171450" lvl="0" indent="-171450">
              <a:buFont typeface="Arial" panose="020B0604020202020204" pitchFamily="34" charset="0"/>
              <a:buChar char="•"/>
            </a:pPr>
            <a:r>
              <a:rPr lang="en-US" dirty="0"/>
              <a:t>Parents and guardians will receive advance notice when a Chapter will use their child’s picture or information in a print or online publication.</a:t>
            </a:r>
          </a:p>
          <a:p>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endParaRPr lang="en-US" b="1" dirty="0"/>
          </a:p>
          <a:p>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5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SAY:  </a:t>
            </a:r>
            <a:r>
              <a:rPr lang="en-US" dirty="0">
                <a:solidFill>
                  <a:schemeClr val="tx1"/>
                </a:solidFill>
              </a:rPr>
              <a:t>Delta’s youth programs are based on a Foundational Principle.  No member shall require or allow any youth to engage in any activities that may appear to be or resemble membership intake or initiation rites. </a:t>
            </a:r>
          </a:p>
          <a:p>
            <a:endParaRPr lang="en-US" b="1" dirty="0">
              <a:solidFill>
                <a:schemeClr val="tx1"/>
              </a:solidFill>
            </a:endParaRPr>
          </a:p>
          <a:p>
            <a:r>
              <a:rPr lang="en-US" b="1" dirty="0">
                <a:solidFill>
                  <a:schemeClr val="tx1"/>
                </a:solidFill>
              </a:rPr>
              <a:t>SAY:  </a:t>
            </a:r>
            <a:r>
              <a:rPr lang="en-US" dirty="0"/>
              <a:t>These activities include </a:t>
            </a:r>
            <a:r>
              <a:rPr lang="en-US" dirty="0">
                <a:solidFill>
                  <a:schemeClr val="tx1"/>
                </a:solidFill>
              </a:rPr>
              <a:t>stepping, dressing uniformly, wearing paraphernalia, referring to members as “big sister”, or assigning special names or calls.  Participants will be allowed to wear t-shirts or items that may be provided for their specific youth program.</a:t>
            </a:r>
          </a:p>
          <a:p>
            <a:endParaRPr lang="en-US" dirty="0">
              <a:solidFill>
                <a:schemeClr val="tx1"/>
              </a:solidFill>
            </a:endParaRPr>
          </a:p>
          <a:p>
            <a:r>
              <a:rPr lang="en-US" b="1" dirty="0">
                <a:solidFill>
                  <a:schemeClr val="tx1"/>
                </a:solidFill>
              </a:rPr>
              <a:t>SAY:  You may ask, Why is this not allowed?  </a:t>
            </a:r>
            <a:r>
              <a:rPr lang="en-US" b="0" dirty="0">
                <a:solidFill>
                  <a:schemeClr val="tx1"/>
                </a:solidFill>
              </a:rPr>
              <a:t>The answer is that these activities are defined as or may be perceived as membership intake activities.</a:t>
            </a:r>
          </a:p>
          <a:p>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06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22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SAY:  IF YOU ARE A YOUTH PARTICIPANT IN THIS YEAR’S PROGRAM, MAY I PLEASE HAVE YOUR ATTENTION?: </a:t>
            </a:r>
            <a:r>
              <a:rPr lang="en-US" altLang="en-US" dirty="0"/>
              <a:t> I would like to speak with you about our Youth Code of conduct.  To participate in our youth program, you will be required to sign and abide by a Code of Conduct.  Raise your hand if you know what a Code of Conduct is?  It’s ok if you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For Delta, the Youth Code of Conduct is a set of rules outlining the norms, responsibilities and expectations for youth participating in our programs.  It is the code by which you will be expected to behave when participating in our virtual and in-person meetings and activities.   Behaviors like bad language, teasing, bullying, violence and the other unacceptable activities outlined in the Code of Conduct will result in the loss of certain privileges or removal from our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We have two Code of Conduct documents, one for virtual meetings and another for in-person meetings.  Before you can participate in our youth program, you will be required to read both Code of Conduct documents with your parent or guardian and sign them, which indicates your understanding and agreement with the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We thank you in advance for your willingness to be an active participant and for making sure that our youth programs are productive and enjoyable for all.</a:t>
            </a:r>
          </a:p>
          <a:p>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01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Delta’s National Risk Management team also worked with Delta’s Legal Counsel to create adequate supervision ratios using a risk-based model, with a declining scale for older youth.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Shown on this screen are the minimum number of adults required to supervise youth for grades K-12.  Our supervision ratios were devised to ensure the safety and health of youth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SAY:</a:t>
            </a:r>
            <a:r>
              <a:rPr lang="en-US" dirty="0"/>
              <a:t>  Next, let’s review our risk management policies for youth initiatives.</a:t>
            </a:r>
          </a:p>
          <a:p>
            <a:endParaRPr lang="en-US" dirty="0"/>
          </a:p>
          <a:p>
            <a:r>
              <a:rPr lang="en-US" dirty="0"/>
              <a:t>CHANGE SLIDE</a:t>
            </a:r>
          </a:p>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pPr/>
              <a:t>15</a:t>
            </a:fld>
            <a:endParaRPr lang="en-US" dirty="0"/>
          </a:p>
        </p:txBody>
      </p:sp>
    </p:spTree>
    <p:extLst>
      <p:ext uri="{BB962C8B-B14F-4D97-AF65-F5344CB8AC3E}">
        <p14:creationId xmlns:p14="http://schemas.microsoft.com/office/powerpoint/2010/main" val="54229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3505" y="4344056"/>
            <a:ext cx="5943600" cy="4479102"/>
          </a:xfrm>
        </p:spPr>
        <p:txBody>
          <a:bodyPr/>
          <a:lstStyle/>
          <a:p>
            <a:r>
              <a:rPr lang="en-US" b="1" dirty="0"/>
              <a:t>SAY</a:t>
            </a:r>
            <a:r>
              <a:rPr lang="en-US" dirty="0"/>
              <a:t>:  </a:t>
            </a:r>
            <a:r>
              <a:rPr lang="en-US" b="1" dirty="0"/>
              <a:t>PHOTOGRAPHY AND VIDEOS POLICY.</a:t>
            </a:r>
            <a:r>
              <a:rPr lang="en-US" dirty="0"/>
              <a:t>  Photographing or video taping children involved in youth programs can put them at risk, especially when these pictures or videos are posted on the internet, websites or online publications. Delta has guidelines that prevent taking pictures or videos of children without the parent’s or guardian’s written consent.  Photos or videos will never be </a:t>
            </a:r>
            <a:r>
              <a:rPr lang="en-US" sz="1200" dirty="0"/>
              <a:t>taken in any stage of undress or in activities that are not related to a Delta-sanctioned activity.</a:t>
            </a:r>
          </a:p>
          <a:p>
            <a:endParaRPr lang="en-US" sz="1200" dirty="0"/>
          </a:p>
          <a:p>
            <a:r>
              <a:rPr lang="en-US" sz="1200" b="1" dirty="0"/>
              <a:t>SAY:  YOUTH IN LEADERSHIP POSITIONS POLICY.</a:t>
            </a:r>
            <a:r>
              <a:rPr lang="en-US" sz="1200" dirty="0"/>
              <a:t>  Delta may assign leadership responsibilities to youth in our programs to provide them with growth opportunities or to develop leadership skills that can be applied in similar positions in other organizations.  Volunteers will monitor the leadership techniques used by junior leaders to ensure that they are positive and not punitive or unreasonable.  Youth leaders are not permitted to discipline other youth.</a:t>
            </a:r>
          </a:p>
          <a:p>
            <a:endParaRPr lang="en-US" b="1" dirty="0"/>
          </a:p>
          <a:p>
            <a:r>
              <a:rPr lang="en-US" b="1" dirty="0"/>
              <a:t>SAY</a:t>
            </a:r>
            <a:r>
              <a:rPr lang="en-US" dirty="0"/>
              <a:t>:  </a:t>
            </a:r>
            <a:r>
              <a:rPr lang="en-US" b="1" dirty="0"/>
              <a:t>OUT OF PROGRAM CONTACT POLICY.</a:t>
            </a:r>
            <a:r>
              <a:rPr lang="en-US" dirty="0"/>
              <a:t>  There shall be no contact between volunteers and youth participants outside of our normal scheduled activities </a:t>
            </a:r>
            <a:r>
              <a:rPr lang="en-US" b="1" u="sng" dirty="0"/>
              <a:t>without</a:t>
            </a:r>
            <a:r>
              <a:rPr lang="en-US" dirty="0"/>
              <a:t> the express written permission of the parent or guardian; or unless the parent or guardian is present during the outside contact.</a:t>
            </a:r>
          </a:p>
          <a:p>
            <a:pPr marL="0" marR="0" lvl="0" indent="0" algn="l" defTabSz="914400" rtl="0" eaLnBrk="1" fontAlgn="auto" latinLnBrk="0" hangingPunct="1">
              <a:lnSpc>
                <a:spcPct val="90000"/>
              </a:lnSpc>
              <a:spcBef>
                <a:spcPts val="1800"/>
              </a:spcBef>
              <a:spcAft>
                <a:spcPts val="0"/>
              </a:spcAft>
              <a:buClr>
                <a:prstClr val="black"/>
              </a:buClr>
              <a:buSzPct val="80000"/>
              <a:buFont typeface="Wingdings" pitchFamily="2" charset="2"/>
              <a:buNone/>
              <a:tabLst/>
              <a:defRPr/>
            </a:pPr>
            <a:endParaRPr kumimoji="0" lang="en-US"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800"/>
              </a:spcBef>
              <a:spcAft>
                <a:spcPts val="0"/>
              </a:spcAft>
              <a:buClr>
                <a:prstClr val="black"/>
              </a:buClr>
              <a:buSzPct val="80000"/>
              <a:buFont typeface="Wingdings" pitchFamily="2" charset="2"/>
              <a:buNone/>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SAY: PRIVACY RIGHTS POLICY.  </a:t>
            </a:r>
            <a:r>
              <a:rPr kumimoji="0" lang="en-US" b="0" i="0" u="none" strike="noStrike" kern="1200" cap="none" spc="0" normalizeH="0" baseline="0" noProof="0" dirty="0">
                <a:ln>
                  <a:noFill/>
                </a:ln>
                <a:solidFill>
                  <a:prstClr val="black"/>
                </a:solidFill>
                <a:effectLst/>
                <a:uLnTx/>
                <a:uFillTx/>
                <a:latin typeface="+mn-lt"/>
                <a:ea typeface="+mn-ea"/>
                <a:cs typeface="+mn-cs"/>
              </a:rPr>
              <a:t>Volunteers should respect the privacy of youth participants within the confines of health and safety requirements.  Delta has specific rules and guidelines for physical contact with youth and the protection of youths’ privacy.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CHANGE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3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8759" y="4400550"/>
            <a:ext cx="6304546" cy="45669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SAY: FIRST AID KITS/EMERGENCIES POLICY.  </a:t>
            </a:r>
            <a:r>
              <a:rPr kumimoji="0" lang="en-US" sz="1100" b="0" i="0" u="none" strike="noStrike" kern="1200" cap="none" spc="0" normalizeH="0" baseline="0" noProof="0" dirty="0">
                <a:ln>
                  <a:noFill/>
                </a:ln>
                <a:solidFill>
                  <a:prstClr val="black"/>
                </a:solidFill>
                <a:effectLst/>
                <a:uLnTx/>
                <a:uFillTx/>
                <a:latin typeface="+mn-lt"/>
                <a:ea typeface="+mn-ea"/>
                <a:cs typeface="+mn-cs"/>
              </a:rPr>
              <a:t>First aid kits will be </a:t>
            </a:r>
            <a:r>
              <a:rPr lang="en-US" sz="1100" dirty="0">
                <a:solidFill>
                  <a:prstClr val="black"/>
                </a:solidFill>
              </a:rPr>
              <a:t>provided at all group meeting locations and be available for all activities.  In the event of an emergency, The Chapter will obtain professional or medical assistance by immediately calling 911.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SAY</a:t>
            </a:r>
            <a:r>
              <a:rPr kumimoji="0" lang="en-US" sz="1100" b="0" i="0" u="none" strike="noStrike" kern="1200" cap="none" spc="0" normalizeH="0" baseline="0" noProof="0" dirty="0">
                <a:ln>
                  <a:noFill/>
                </a:ln>
                <a:solidFill>
                  <a:prstClr val="black"/>
                </a:solidFill>
                <a:effectLst/>
                <a:uLnTx/>
                <a:uFillTx/>
                <a:latin typeface="+mn-lt"/>
                <a:ea typeface="+mn-ea"/>
                <a:cs typeface="+mn-cs"/>
              </a:rPr>
              <a:t>: </a:t>
            </a:r>
            <a:r>
              <a:rPr kumimoji="0" lang="en-US" sz="1100" b="1" i="0" u="none" strike="noStrike" kern="1200" cap="none" spc="0" normalizeH="0" baseline="0" noProof="0" dirty="0">
                <a:ln>
                  <a:noFill/>
                </a:ln>
                <a:solidFill>
                  <a:prstClr val="black"/>
                </a:solidFill>
                <a:effectLst/>
                <a:uLnTx/>
                <a:uFillTx/>
                <a:latin typeface="+mn-lt"/>
                <a:ea typeface="+mn-ea"/>
                <a:cs typeface="+mn-cs"/>
              </a:rPr>
              <a:t>ACCIDENT/INCIDENT MANAGEMENT PROCEDURE.</a:t>
            </a:r>
            <a:r>
              <a:rPr kumimoji="0" lang="en-US" sz="1100" b="0" i="0" u="none" strike="noStrike" kern="1200" cap="none" spc="0" normalizeH="0" baseline="0" noProof="0" dirty="0">
                <a:ln>
                  <a:noFill/>
                </a:ln>
                <a:solidFill>
                  <a:prstClr val="black"/>
                </a:solidFill>
                <a:effectLst/>
                <a:uLnTx/>
                <a:uFillTx/>
                <a:latin typeface="+mn-lt"/>
                <a:ea typeface="+mn-ea"/>
                <a:cs typeface="+mn-cs"/>
              </a:rPr>
              <a:t>   Delta has specific rules and procedures for when accidents or incidents occur.  They must be reported immediately so that the Chapter President, Parents/Guardians and the proper officials can be notified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SAY: </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DISPENSING MEDICATION POLICY.</a:t>
            </a:r>
            <a:r>
              <a:rPr kumimoji="0" lang="en-US" sz="1100" b="0" i="0" u="none" strike="noStrike" kern="1200" cap="none" spc="0" normalizeH="0" baseline="0" noProof="0" dirty="0">
                <a:ln>
                  <a:noFill/>
                </a:ln>
                <a:solidFill>
                  <a:prstClr val="black"/>
                </a:solidFill>
                <a:effectLst/>
                <a:uLnTx/>
                <a:uFillTx/>
                <a:latin typeface="Calibri"/>
                <a:ea typeface="+mn-ea"/>
                <a:cs typeface="+mn-cs"/>
              </a:rPr>
              <a:t>   Delta recognizes that, d</a:t>
            </a:r>
            <a:r>
              <a:rPr kumimoji="0" lang="en-US" sz="1100" b="0" i="0" u="none" strike="noStrike" kern="1200" cap="none" spc="0" normalizeH="0" baseline="0" noProof="0" dirty="0">
                <a:ln>
                  <a:noFill/>
                </a:ln>
                <a:solidFill>
                  <a:prstClr val="black"/>
                </a:solidFill>
                <a:effectLst/>
                <a:uLnTx/>
                <a:uFillTx/>
                <a:latin typeface="+mn-lt"/>
                <a:ea typeface="+mn-ea"/>
                <a:cs typeface="+mn-cs"/>
              </a:rPr>
              <a:t>ue to certain medical conditions, dispensing medicine may be necessary.</a:t>
            </a:r>
            <a:r>
              <a:rPr lang="en-US" sz="1100" dirty="0">
                <a:solidFill>
                  <a:prstClr val="black"/>
                </a:solidFill>
                <a:latin typeface="Calibri"/>
              </a:rPr>
              <a:t> All doses administered will be recorded with the youth’s name, medication, dosage, date and time.  The medication must be in the original container or packaging and should be labeled by the parent/guardian with the youth’s name and the correct dosage. </a:t>
            </a:r>
          </a:p>
          <a:p>
            <a:pPr marL="0" marR="0" lvl="0" indent="0" algn="l" defTabSz="914400" rtl="0" eaLnBrk="1" fontAlgn="auto" latinLnBrk="0" hangingPunct="1">
              <a:lnSpc>
                <a:spcPct val="90000"/>
              </a:lnSpc>
              <a:spcBef>
                <a:spcPts val="1800"/>
              </a:spcBef>
              <a:spcAft>
                <a:spcPts val="0"/>
              </a:spcAft>
              <a:buClr>
                <a:prstClr val="black"/>
              </a:buClr>
              <a:buSzPct val="80000"/>
              <a:buFont typeface="Arial" panose="020B0604020202020204" pitchFamily="34" charset="0"/>
              <a:buNone/>
              <a:tabLst/>
              <a:defRPr/>
            </a:pPr>
            <a:endParaRPr lang="en-US" sz="1100" b="1" dirty="0"/>
          </a:p>
          <a:p>
            <a:pPr marL="0" marR="0" lvl="0" indent="0" algn="l" defTabSz="914400" rtl="0" eaLnBrk="1" fontAlgn="auto" latinLnBrk="0" hangingPunct="1">
              <a:lnSpc>
                <a:spcPct val="90000"/>
              </a:lnSpc>
              <a:spcBef>
                <a:spcPts val="1800"/>
              </a:spcBef>
              <a:spcAft>
                <a:spcPts val="0"/>
              </a:spcAft>
              <a:buClr>
                <a:prstClr val="black"/>
              </a:buClr>
              <a:buSzPct val="80000"/>
              <a:buFont typeface="Arial" panose="020B0604020202020204" pitchFamily="34" charset="0"/>
              <a:buNone/>
              <a:tabLst/>
              <a:defRPr/>
            </a:pPr>
            <a:r>
              <a:rPr lang="en-US" sz="1100" b="1" dirty="0"/>
              <a:t>SAY:  INTERNET ACCESS AND SOCIAL COMPUTING POLICY.  </a:t>
            </a:r>
            <a:r>
              <a:rPr lang="en-US" sz="1100" dirty="0">
                <a:solidFill>
                  <a:prstClr val="black"/>
                </a:solidFill>
                <a:latin typeface="Calibri"/>
              </a:rPr>
              <a:t>Chapters are required to take reasonable steps to protect youth initiative participants to control internet access and social computing when using computers during a youth program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SAY: TRANSPORTATION POLICY.  </a:t>
            </a:r>
            <a:r>
              <a:rPr kumimoji="0" lang="en-US" sz="1100" b="0" i="0" u="none" strike="noStrike" kern="1200" cap="none" spc="0" normalizeH="0" baseline="0" noProof="0" dirty="0">
                <a:ln>
                  <a:noFill/>
                </a:ln>
                <a:solidFill>
                  <a:prstClr val="black"/>
                </a:solidFill>
                <a:effectLst/>
                <a:uLnTx/>
                <a:uFillTx/>
                <a:latin typeface="Calibri"/>
                <a:ea typeface="+mn-ea"/>
                <a:cs typeface="+mn-cs"/>
              </a:rPr>
              <a:t>Individual families are responsible for transporting youth to program activities.  A Delta volunteer may transport a youth participant to an on-site or off-site activity; however, the parent/guardian must execute a Waiver and Permission to Transport Youth 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Licensed youth participants who are of legal age to operate a motor vehicle are allowed to transport themselves to and from program activities if the Parent/Guardian has executed Delta’s waiver.</a:t>
            </a:r>
            <a:r>
              <a:rPr kumimoji="0" lang="en-US" sz="1100" b="1" i="0" u="none" strike="noStrike" kern="1200" cap="none" spc="0" normalizeH="0" baseline="0" noProof="0" dirty="0">
                <a:ln>
                  <a:noFill/>
                </a:ln>
                <a:solidFill>
                  <a:prstClr val="black"/>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Delta also has strict policies for Chapters </a:t>
            </a:r>
            <a:r>
              <a:rPr lang="en-US" sz="1100" dirty="0">
                <a:solidFill>
                  <a:prstClr val="black"/>
                </a:solidFill>
                <a:latin typeface="Calibri"/>
              </a:rPr>
              <a:t>who contract with a commercial transportation carrier to transport youth participants to a program or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CHANGE SLIDE</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8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446" y="4400549"/>
            <a:ext cx="6119446" cy="46311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SAY: ALCOHOL USE POLICY.</a:t>
            </a:r>
            <a:r>
              <a:rPr lang="en-US" sz="1100" dirty="0"/>
              <a:t> No member or their guests shall consume alcoholic beverages while in the presence of minors who are attending or participating in any Delta youth initiative program.  This policy also applies to volunteers and parents/guardians participating in any Delta youth initiative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cs typeface="Arial" panose="020B0604020202020204" pitchFamily="34" charset="0"/>
              </a:rPr>
              <a:t>SAY: FLOATS/FLATBEDS/PARADES POLICY: </a:t>
            </a:r>
            <a:r>
              <a:rPr lang="en-US" sz="1100" dirty="0">
                <a:solidFill>
                  <a:prstClr val="black"/>
                </a:solidFill>
              </a:rPr>
              <a:t>Chapters can allow youth to participate in a parade in the name of the Delta Chapter, however, the Chapter will be required to obtain the appropriate event insurance from a local insurance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SAY: SIGN IN/SIGN OUT POLICY.  </a:t>
            </a:r>
            <a:r>
              <a:rPr kumimoji="0" lang="en-US" sz="1100" b="0" i="0" u="none" strike="noStrike" kern="1200" cap="none" spc="0" normalizeH="0" baseline="0" noProof="0" dirty="0">
                <a:ln>
                  <a:noFill/>
                </a:ln>
                <a:solidFill>
                  <a:prstClr val="black"/>
                </a:solidFill>
                <a:effectLst/>
                <a:uLnTx/>
                <a:uFillTx/>
                <a:latin typeface="Calibri"/>
                <a:ea typeface="+mn-ea"/>
                <a:cs typeface="+mn-cs"/>
              </a:rPr>
              <a:t>Sign-in/sign-out sheets must be used for all youth activities.  Youth will not be permitted to leave without being properly signed out.  The identity of the person picking up the youth must be verified with a drivers license or photo ID against the list of individuals authorized to pick up the youth participant.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SAY:</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OVERNIGHT AND OFF-SITE ACTIVITIES POLICY.</a:t>
            </a:r>
            <a:r>
              <a:rPr kumimoji="0" lang="en-US" sz="1100" b="0" i="0" u="none" strike="noStrike" kern="1200" cap="none" spc="0" normalizeH="0" baseline="0" noProof="0" dirty="0">
                <a:ln>
                  <a:noFill/>
                </a:ln>
                <a:solidFill>
                  <a:prstClr val="black"/>
                </a:solidFill>
                <a:effectLst/>
                <a:uLnTx/>
                <a:uFillTx/>
                <a:latin typeface="Calibri"/>
                <a:ea typeface="+mn-ea"/>
                <a:cs typeface="+mn-cs"/>
              </a:rPr>
              <a:t>  College Tours are the only overnight activity allowed. Chapters shall ensure that volunteers are always aware of the location of all participating youth.  The supervising volunteer shall have a picture and physical description of each child and the clothing worn by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SAY: MISSING PARTICIPANTS POLICY.</a:t>
            </a:r>
            <a:r>
              <a:rPr kumimoji="0" lang="en-US" sz="1100" b="0" i="0" u="none" strike="noStrike" kern="1200" cap="none" spc="0" normalizeH="0" baseline="0" noProof="0" dirty="0">
                <a:ln>
                  <a:noFill/>
                </a:ln>
                <a:solidFill>
                  <a:prstClr val="black"/>
                </a:solidFill>
                <a:effectLst/>
                <a:uLnTx/>
                <a:uFillTx/>
                <a:latin typeface="Calibri"/>
                <a:ea typeface="+mn-ea"/>
                <a:cs typeface="+mn-cs"/>
              </a:rPr>
              <a:t> The supervising adult(s) may allow two or more participants 15 years of age or older to leave the group at an off-site activity without a volunteer; however, one of the participants must have a cell phone..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The youth will be given a designated time to return.  If they have not returned by the time designated and the supervising adult cannot contact the youth</a:t>
            </a:r>
            <a:r>
              <a:rPr kumimoji="0" lang="en-US" sz="1100" b="1" i="0" u="none" strike="noStrike" kern="1200" cap="none" spc="0" normalizeH="0" baseline="0" noProof="0" dirty="0">
                <a:ln>
                  <a:noFill/>
                </a:ln>
                <a:solidFill>
                  <a:prstClr val="black"/>
                </a:solidFill>
                <a:effectLst/>
                <a:uLnTx/>
                <a:uFillTx/>
                <a:latin typeface="Calibri"/>
                <a:ea typeface="+mn-ea"/>
                <a:cs typeface="+mn-cs"/>
              </a:rPr>
              <a:t>, the youth will be considered missing.  </a:t>
            </a:r>
            <a:r>
              <a:rPr kumimoji="0" lang="en-US" sz="1100" b="0" i="0" u="none" strike="noStrike" kern="1200" cap="none" spc="0" normalizeH="0" baseline="0" noProof="0" dirty="0">
                <a:ln>
                  <a:noFill/>
                </a:ln>
                <a:solidFill>
                  <a:prstClr val="black"/>
                </a:solidFill>
                <a:effectLst/>
                <a:uLnTx/>
                <a:uFillTx/>
                <a:latin typeface="Calibri"/>
                <a:ea typeface="+mn-ea"/>
                <a:cs typeface="+mn-cs"/>
              </a:rPr>
              <a:t>We will immediately contact the facility security and local police, as necessary.  The Chapter President and Parent/Guardian will also be notified.</a:t>
            </a: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CHANGE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68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SAY</a:t>
            </a:r>
            <a:r>
              <a:rPr kumimoji="0" lang="en-US" b="0" i="0" u="none" strike="noStrike" kern="1200" cap="none" spc="0" normalizeH="0" baseline="0" noProof="0" dirty="0">
                <a:ln>
                  <a:noFill/>
                </a:ln>
                <a:solidFill>
                  <a:prstClr val="black"/>
                </a:solidFill>
                <a:effectLst/>
                <a:uLnTx/>
                <a:uFillTx/>
                <a:ea typeface="+mn-ea"/>
                <a:cs typeface="+mn-cs"/>
              </a:rPr>
              <a:t>: Youths participating in Delta Academy, Delta GEMS or EMBODI  are not allowed to participate in fundraising activities to support these programs or any other Chapter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SAY:</a:t>
            </a:r>
            <a:r>
              <a:rPr kumimoji="0" lang="en-US" b="0" i="0" u="none" strike="noStrike" kern="1200" cap="none" spc="0" normalizeH="0" baseline="0" noProof="0" dirty="0">
                <a:ln>
                  <a:noFill/>
                </a:ln>
                <a:solidFill>
                  <a:prstClr val="black"/>
                </a:solidFill>
                <a:effectLst/>
                <a:uLnTx/>
                <a:uFillTx/>
                <a:ea typeface="+mn-ea"/>
                <a:cs typeface="+mn-cs"/>
              </a:rPr>
              <a:t>  Participants in other youth initiatives where fundraising is an essential part of the program must adhere to Delta’s policies.  At no time should the youth be allowed to solicit funds without being accompanied by an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SAY:</a:t>
            </a:r>
            <a:r>
              <a:rPr kumimoji="0" lang="en-US" b="0" i="0" u="none" strike="noStrike" kern="1200" cap="none" spc="0" normalizeH="0" baseline="0" noProof="0" dirty="0">
                <a:ln>
                  <a:noFill/>
                </a:ln>
                <a:solidFill>
                  <a:prstClr val="black"/>
                </a:solidFill>
                <a:effectLst/>
                <a:uLnTx/>
                <a:uFillTx/>
                <a:ea typeface="+mn-ea"/>
                <a:cs typeface="+mn-cs"/>
              </a:rPr>
              <a:t> The use of internet crowd-funding sites for fundraising programs is permitted; however, prior approval of the Chapter President is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Aharoni" panose="02010803020104030203" pitchFamily="2" charset="-79"/>
            </a:endParaRPr>
          </a:p>
          <a:p>
            <a:pPr marL="0" lvl="0" indent="0">
              <a:buNone/>
            </a:pPr>
            <a:r>
              <a:rPr lang="en-US" b="0" dirty="0"/>
              <a:t>CHANGE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68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  </a:t>
            </a:r>
            <a:r>
              <a:rPr lang="en-US" b="0" dirty="0">
                <a:solidFill>
                  <a:schemeClr val="tx1"/>
                </a:solidFill>
              </a:rPr>
              <a:t>In Delta Sigma Theta, e</a:t>
            </a:r>
            <a:r>
              <a:rPr lang="en-US" sz="1200" b="0" spc="-10" dirty="0">
                <a:solidFill>
                  <a:schemeClr val="tx1"/>
                </a:solidFill>
                <a:latin typeface="+mn-lt"/>
                <a:cs typeface="Calibri"/>
              </a:rPr>
              <a:t>ach chapter is required to</a:t>
            </a:r>
            <a:r>
              <a:rPr lang="en-US" sz="1200" b="0" dirty="0">
                <a:solidFill>
                  <a:schemeClr val="tx1"/>
                </a:solidFill>
                <a:latin typeface="+mn-lt"/>
                <a:cs typeface="Calibri"/>
              </a:rPr>
              <a:t> </a:t>
            </a:r>
            <a:r>
              <a:rPr lang="en-US" sz="1200" b="0" spc="-20" dirty="0">
                <a:solidFill>
                  <a:schemeClr val="tx1"/>
                </a:solidFill>
                <a:latin typeface="+mn-lt"/>
                <a:cs typeface="Calibri"/>
              </a:rPr>
              <a:t>have </a:t>
            </a:r>
            <a:r>
              <a:rPr lang="en-US" sz="1200" b="0" dirty="0">
                <a:solidFill>
                  <a:schemeClr val="tx1"/>
                </a:solidFill>
                <a:latin typeface="+mn-lt"/>
                <a:cs typeface="Calibri"/>
              </a:rPr>
              <a:t>a Risk </a:t>
            </a:r>
            <a:r>
              <a:rPr lang="en-US" sz="1200" b="0" spc="-10" dirty="0">
                <a:solidFill>
                  <a:schemeClr val="tx1"/>
                </a:solidFill>
                <a:latin typeface="+mn-lt"/>
                <a:cs typeface="Calibri"/>
              </a:rPr>
              <a:t>Management</a:t>
            </a:r>
            <a:r>
              <a:rPr lang="en-US" sz="1200" b="0" spc="-90" dirty="0">
                <a:solidFill>
                  <a:schemeClr val="tx1"/>
                </a:solidFill>
                <a:latin typeface="+mn-lt"/>
                <a:cs typeface="Calibri"/>
              </a:rPr>
              <a:t> </a:t>
            </a:r>
            <a:r>
              <a:rPr lang="en-US" sz="1200" b="0" spc="-10" dirty="0">
                <a:solidFill>
                  <a:schemeClr val="tx1"/>
                </a:solidFill>
                <a:latin typeface="+mn-lt"/>
                <a:cs typeface="Calibri"/>
              </a:rPr>
              <a:t>Coordinator who is responsible for overseeing the Chapter’s compliance with Delta’s risk management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0" dirty="0">
              <a:solidFill>
                <a:schemeClr val="tx1"/>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0" dirty="0">
                <a:solidFill>
                  <a:schemeClr val="tx1"/>
                </a:solidFill>
                <a:latin typeface="+mn-lt"/>
                <a:cs typeface="Calibri"/>
              </a:rPr>
              <a:t>SAY:</a:t>
            </a:r>
            <a:r>
              <a:rPr lang="en-US" sz="1200" b="0" spc="-10" dirty="0">
                <a:solidFill>
                  <a:schemeClr val="tx1"/>
                </a:solidFill>
                <a:latin typeface="+mn-lt"/>
                <a:cs typeface="Calibri"/>
              </a:rPr>
              <a:t>  Although my role is to carry out the duties of the risk management program, t</a:t>
            </a:r>
            <a:r>
              <a:rPr lang="en-US" b="0" dirty="0">
                <a:solidFill>
                  <a:schemeClr val="tx1"/>
                </a:solidFill>
              </a:rPr>
              <a:t>he Chapter President has the ultimate accountability for our Chapter’s compliance with all Delta policies and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r>
              <a:rPr lang="en-US"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3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  </a:t>
            </a:r>
            <a:r>
              <a:rPr lang="en-US" b="0" dirty="0">
                <a:solidFill>
                  <a:schemeClr val="tx1"/>
                </a:solidFill>
              </a:rPr>
              <a:t>We require parents and guardians to complete and sign forms for youth to participate in our programs either virtually or in-person. The forms have been approved by Delta Sigma Theta Sorority, Incorporated, for use by all chapters.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a:t>
            </a:r>
            <a:r>
              <a:rPr lang="en-US" b="0" dirty="0">
                <a:solidFill>
                  <a:schemeClr val="tx1"/>
                </a:solidFill>
              </a:rPr>
              <a:t>  To minimize risk and legal liability, chapters and parents/guardians are prohibited from modifying or altering these forms, except to insert the name of the chapter, youth, parent/guardian, or volunteer.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p>
            <a:r>
              <a:rPr lang="en-US"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7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8547" y="4400549"/>
            <a:ext cx="6481011" cy="52247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SAY: </a:t>
            </a:r>
            <a:r>
              <a:rPr lang="en-US" sz="1100" b="0" dirty="0">
                <a:solidFill>
                  <a:schemeClr val="tx1"/>
                </a:solidFill>
              </a:rPr>
              <a:t>The forms must be returned to the chapter before your child will be allowed to participate in any youth program.</a:t>
            </a:r>
            <a:r>
              <a:rPr lang="en-US" sz="1100" b="0" baseline="0" dirty="0">
                <a:solidFill>
                  <a:schemeClr val="tx1"/>
                </a:solidFill>
              </a:rPr>
              <a:t>  The f</a:t>
            </a:r>
            <a:r>
              <a:rPr lang="en-US" sz="1100" b="0" dirty="0">
                <a:solidFill>
                  <a:schemeClr val="tx1"/>
                </a:solidFill>
              </a:rPr>
              <a:t>orms will be provided to you electronically by the Youth Program Lead with instructions on when and how they should be returned.  Let’s review the parent/guardian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SAY</a:t>
            </a:r>
            <a:r>
              <a:rPr lang="en-US" sz="1100" b="1" baseline="0" dirty="0">
                <a:solidFill>
                  <a:schemeClr val="tx1"/>
                </a:solidFill>
              </a:rPr>
              <a:t>:</a:t>
            </a:r>
            <a:endParaRPr lang="en-US" sz="11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rPr>
              <a:t>Parental/Guardian</a:t>
            </a:r>
            <a:r>
              <a:rPr lang="en-US" sz="1100" b="1" baseline="0" dirty="0">
                <a:solidFill>
                  <a:schemeClr val="tx1"/>
                </a:solidFill>
              </a:rPr>
              <a:t> Affirmation</a:t>
            </a:r>
            <a:r>
              <a:rPr lang="en-US" sz="1100" b="0" baseline="0" dirty="0">
                <a:solidFill>
                  <a:schemeClr val="tx1"/>
                </a:solidFill>
              </a:rPr>
              <a:t>-gives authorization for youth to participate in the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Photograph, Media and Video Authorization Form-</a:t>
            </a:r>
            <a:r>
              <a:rPr lang="en-US" sz="1100" b="0" baseline="0" dirty="0">
                <a:solidFill>
                  <a:schemeClr val="tx1"/>
                </a:solidFill>
              </a:rPr>
              <a:t>gives</a:t>
            </a:r>
            <a:r>
              <a:rPr lang="en-US" sz="1100" b="1" baseline="0" dirty="0">
                <a:solidFill>
                  <a:schemeClr val="tx1"/>
                </a:solidFill>
              </a:rPr>
              <a:t> </a:t>
            </a:r>
            <a:r>
              <a:rPr lang="en-US" sz="1100" b="0" baseline="0" dirty="0">
                <a:solidFill>
                  <a:schemeClr val="tx1"/>
                </a:solidFill>
              </a:rPr>
              <a:t>authorization for photographing/videotaping youth for the purpose of promoting or archiving the initiative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Youth Code of Conduct</a:t>
            </a:r>
            <a:r>
              <a:rPr lang="en-US" sz="1100" b="0" baseline="0" dirty="0">
                <a:solidFill>
                  <a:schemeClr val="tx1"/>
                </a:solidFill>
              </a:rPr>
              <a:t>-affirms that the parent </a:t>
            </a:r>
            <a:r>
              <a:rPr lang="en-US" sz="1100" dirty="0"/>
              <a:t>or guardian </a:t>
            </a:r>
            <a:r>
              <a:rPr lang="en-US" sz="1100" b="0" baseline="0" dirty="0">
                <a:solidFill>
                  <a:schemeClr val="tx1"/>
                </a:solidFill>
              </a:rPr>
              <a:t>and the youth </a:t>
            </a:r>
            <a:r>
              <a:rPr lang="en-US" sz="1100" dirty="0"/>
              <a:t>participant </a:t>
            </a:r>
            <a:r>
              <a:rPr lang="en-US" sz="1100" b="0" baseline="0" dirty="0">
                <a:solidFill>
                  <a:schemeClr val="tx1"/>
                </a:solidFill>
              </a:rPr>
              <a:t>have read and understood the expectations of the youth’s behavior in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Youth Pick-Up Authorization</a:t>
            </a:r>
            <a:r>
              <a:rPr lang="en-US" sz="1100" b="0" baseline="0" dirty="0">
                <a:solidFill>
                  <a:schemeClr val="tx1"/>
                </a:solidFill>
              </a:rPr>
              <a:t>-affirms who is authorized to pick youth up from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Waiver and Permission to Transport Youth</a:t>
            </a:r>
            <a:r>
              <a:rPr lang="en-US" sz="1100" b="0" baseline="0" dirty="0">
                <a:solidFill>
                  <a:schemeClr val="tx1"/>
                </a:solidFill>
              </a:rPr>
              <a:t>-gives authorization for others to transport a youth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Parent Waiver and Permission for Teenage Driver to Transport Youth</a:t>
            </a:r>
            <a:r>
              <a:rPr lang="en-US" sz="1100" b="0" baseline="0" dirty="0">
                <a:solidFill>
                  <a:schemeClr val="tx1"/>
                </a:solidFill>
              </a:rPr>
              <a:t>-gives authorization for youth to transport themselves and/or other youth participants to and from meetings/activities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Off-Site Permission</a:t>
            </a:r>
            <a:r>
              <a:rPr lang="en-US" sz="1100" b="0" baseline="0" dirty="0">
                <a:solidFill>
                  <a:schemeClr val="tx1"/>
                </a:solidFill>
              </a:rPr>
              <a:t>-gives authorization for youth participants to attend activities taking place off site (outside of usual meeting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476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8547" y="4400550"/>
            <a:ext cx="6481011" cy="41429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SAY</a:t>
            </a:r>
            <a:r>
              <a:rPr lang="en-US" sz="1100" b="1" baseline="0" dirty="0">
                <a:solidFill>
                  <a:schemeClr val="tx1"/>
                </a:solidFill>
              </a:rPr>
              <a:t>:</a:t>
            </a:r>
            <a:endParaRPr lang="en-US" sz="11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Medical Information and Treatment Authorization Packet</a:t>
            </a:r>
            <a:r>
              <a:rPr lang="en-US" sz="1100" b="0" baseline="0" dirty="0">
                <a:solidFill>
                  <a:schemeClr val="tx1"/>
                </a:solidFill>
              </a:rPr>
              <a:t>-provides medical information on </a:t>
            </a:r>
            <a:r>
              <a:rPr lang="en-US" sz="1100" dirty="0"/>
              <a:t>the </a:t>
            </a:r>
            <a:r>
              <a:rPr lang="en-US" sz="1100" b="0" baseline="0" dirty="0">
                <a:solidFill>
                  <a:schemeClr val="tx1"/>
                </a:solidFill>
              </a:rPr>
              <a:t>youth participant and authorizes the distribution of nonprescription medication by a youth program lead or designee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Medication Authorization</a:t>
            </a:r>
            <a:r>
              <a:rPr lang="en-US" sz="1100" b="0" baseline="0" dirty="0">
                <a:solidFill>
                  <a:schemeClr val="tx1"/>
                </a:solidFill>
              </a:rPr>
              <a:t>- must be completed by a physician and gives authorization for the distribution of prescription medication during a program meeting/activity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Confidentiality Policy</a:t>
            </a:r>
            <a:r>
              <a:rPr lang="en-US" sz="1100" b="0" baseline="0" dirty="0">
                <a:solidFill>
                  <a:schemeClr val="tx1"/>
                </a:solidFill>
              </a:rPr>
              <a:t>-parent/guardian acknowledges that the organization will keep all personal information confidential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Child Abuse Reporting Numbers</a:t>
            </a:r>
            <a:r>
              <a:rPr lang="en-US" sz="1100" b="0" baseline="0" dirty="0">
                <a:solidFill>
                  <a:schemeClr val="tx1"/>
                </a:solidFill>
              </a:rPr>
              <a:t>- provides Information on reporting agencies per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Youth Sign-In/Sign-Out Policy</a:t>
            </a:r>
            <a:r>
              <a:rPr lang="en-US" sz="1100" b="0" baseline="0" dirty="0">
                <a:solidFill>
                  <a:schemeClr val="tx1"/>
                </a:solidFill>
              </a:rPr>
              <a:t>-informs the parent/guardian of the procedures for entering and exiting the program meeting/activity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baseline="0" dirty="0">
                <a:solidFill>
                  <a:schemeClr val="tx1"/>
                </a:solidFill>
              </a:rPr>
              <a:t>Internet Use Policy</a:t>
            </a:r>
            <a:r>
              <a:rPr lang="en-US" sz="1100" b="0" baseline="0" dirty="0">
                <a:solidFill>
                  <a:schemeClr val="tx1"/>
                </a:solidFill>
              </a:rPr>
              <a:t>-acknowledges the policies for youth participants using the internet during a program meeting/activity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rPr>
              <a:t>Youth Initiative Virtual Meeting/Event Participation Agreement</a:t>
            </a:r>
            <a:r>
              <a:rPr lang="en-US" sz="1100" b="0" dirty="0">
                <a:solidFill>
                  <a:schemeClr val="tx1"/>
                </a:solidFill>
              </a:rPr>
              <a:t> – provides parental and guardian agreement with the virtual meeting platform and permission for youth to participate in virtual youth programming</a:t>
            </a:r>
            <a:endParaRPr lang="en-US" sz="11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rPr>
              <a:t>Youth Initiative Virtual Meeting And Publicity Code Of Conduct</a:t>
            </a:r>
            <a:r>
              <a:rPr lang="en-US" sz="1100" b="0" dirty="0">
                <a:solidFill>
                  <a:schemeClr val="tx1"/>
                </a:solidFill>
              </a:rPr>
              <a:t> - </a:t>
            </a:r>
            <a:r>
              <a:rPr lang="en-US" sz="1100" b="0" baseline="0" dirty="0">
                <a:solidFill>
                  <a:schemeClr val="tx1"/>
                </a:solidFill>
              </a:rPr>
              <a:t>affirms that the parent and youth have read and understood the expectations of the youth’s behavior in Delta’s virtual programs</a:t>
            </a:r>
            <a:endParaRPr lang="en-US" sz="11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rPr>
              <a:t>Media &amp; Publication Release</a:t>
            </a:r>
            <a:r>
              <a:rPr lang="en-US" sz="1100" b="0" dirty="0">
                <a:solidFill>
                  <a:schemeClr val="tx1"/>
                </a:solidFill>
              </a:rPr>
              <a:t> - provides information that your signatures on the Participation agreement indicates your complete understanding and agreement to comply with the Code of Conduct</a:t>
            </a:r>
            <a:endParaRPr lang="en-US"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86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a:t>
            </a:r>
            <a:r>
              <a:rPr lang="en-US" b="0" dirty="0">
                <a:solidFill>
                  <a:schemeClr val="tx1"/>
                </a:solidFill>
              </a:rPr>
              <a:t>  We recognize that the information that we are requesting on the parent and guardian forms contains sensitive and personal information.  Delta has internal policies and guidelines to ensure that this information is kept securely and confidentially.  </a:t>
            </a: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 </a:t>
            </a:r>
            <a:r>
              <a:rPr lang="en-US" b="0" dirty="0">
                <a:solidFill>
                  <a:schemeClr val="tx1"/>
                </a:solidFill>
              </a:rPr>
              <a:t>As the Risk Management Coordinator</a:t>
            </a:r>
            <a:r>
              <a:rPr lang="en-US" b="0" baseline="0" dirty="0">
                <a:solidFill>
                  <a:schemeClr val="tx1"/>
                </a:solidFill>
              </a:rPr>
              <a:t>, I will keep all forms in a secure location and will provide the Youth Program Leads with pertinent information on an as needed basis.</a:t>
            </a:r>
            <a:r>
              <a:rPr lang="en-US"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r>
              <a:rPr lang="en-US"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28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8547" y="4400549"/>
            <a:ext cx="6481011" cy="38154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 </a:t>
            </a:r>
            <a:r>
              <a:rPr lang="en-US" b="0" dirty="0">
                <a:solidFill>
                  <a:schemeClr val="tx1"/>
                </a:solidFill>
              </a:rPr>
              <a:t> This concludes our review of Delta’s risk management principles and policies for our youth programs.  Our National Risk Management team created a Youth Initiative Parent and Guardian Guidebook that each of you will receive that covers the risk management information we discussed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57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SAY:</a:t>
            </a:r>
            <a:r>
              <a:rPr kumimoji="0" lang="en-US" sz="1200" b="0" i="0" u="none" strike="noStrike" kern="1200" cap="none" spc="0" normalizeH="0" baseline="0" noProof="0" dirty="0">
                <a:ln>
                  <a:noFill/>
                </a:ln>
                <a:solidFill>
                  <a:prstClr val="black"/>
                </a:solidFill>
                <a:effectLst/>
                <a:uLnTx/>
                <a:uFillTx/>
                <a:latin typeface="Calibri"/>
                <a:ea typeface="+mn-ea"/>
                <a:cs typeface="+mn-cs"/>
              </a:rPr>
              <a:t>  Thank you for your time and for entrusting your children to participate in our Chapter’s Youth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SAY:</a:t>
            </a:r>
            <a:r>
              <a:rPr lang="en-US" dirty="0">
                <a:solidFill>
                  <a:prstClr val="black"/>
                </a:solidFill>
                <a:latin typeface="Calibri"/>
              </a:rPr>
              <a:t>  Given the time constraints for this meeting, </a:t>
            </a:r>
            <a:r>
              <a:rPr kumimoji="0" lang="en-US" sz="1200" b="0" i="0" u="none" strike="noStrike" kern="1200" cap="none" spc="0" normalizeH="0" baseline="0" noProof="0" dirty="0">
                <a:ln>
                  <a:noFill/>
                </a:ln>
                <a:solidFill>
                  <a:prstClr val="black"/>
                </a:solidFill>
                <a:effectLst/>
                <a:uLnTx/>
                <a:uFillTx/>
                <a:latin typeface="Calibri"/>
                <a:ea typeface="+mn-ea"/>
                <a:cs typeface="+mn-cs"/>
              </a:rPr>
              <a:t>I will be happy to answer any questions you have via email.  Please email me at [give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rPr>
              <a:t>RISK MANAGEMENT COORDINATOR: GIVEN TIME CONSTRAINTS YOU MAY NEED TO TAKE THE QUESTIONS </a:t>
            </a:r>
            <a:r>
              <a:rPr lang="en-US" b="1" dirty="0">
                <a:solidFill>
                  <a:srgbClr val="FF0000"/>
                </a:solidFill>
                <a:latin typeface="Calibri"/>
              </a:rPr>
              <a:t>VIA EMAIL.  PLEASE PROVIDE YOUR EMAIL ADDRESS SO THAT PARENTS CAN SEND THEIR QUESTIONS TO YOU.</a:t>
            </a:r>
            <a:endParaRPr lang="en-US" b="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7CC8CA6-1E34-45CF-9403-61C12A5A2744}"/>
              </a:ext>
            </a:extLst>
          </p:cNvPr>
          <p:cNvSpPr txBox="1"/>
          <p:nvPr/>
        </p:nvSpPr>
        <p:spPr>
          <a:xfrm>
            <a:off x="914400" y="1583140"/>
            <a:ext cx="2514600" cy="1692771"/>
          </a:xfrm>
          <a:prstGeom prst="rect">
            <a:avLst/>
          </a:prstGeom>
          <a:noFill/>
        </p:spPr>
        <p:txBody>
          <a:bodyPr wrap="square" rtlCol="0">
            <a:spAutoFit/>
          </a:bodyPr>
          <a:lstStyle/>
          <a:p>
            <a:r>
              <a:rPr lang="en-US" sz="2800" dirty="0">
                <a:solidFill>
                  <a:schemeClr val="bg1"/>
                </a:solidFill>
              </a:rPr>
              <a:t>Contact me via email at:</a:t>
            </a:r>
          </a:p>
          <a:p>
            <a:endParaRPr lang="en-US" sz="2400" dirty="0">
              <a:solidFill>
                <a:schemeClr val="bg1"/>
              </a:solidFill>
            </a:endParaRPr>
          </a:p>
          <a:p>
            <a:r>
              <a:rPr lang="en-US" sz="2400" dirty="0">
                <a:solidFill>
                  <a:schemeClr val="bg1"/>
                </a:solidFill>
              </a:rPr>
              <a:t>[email address]</a:t>
            </a:r>
          </a:p>
        </p:txBody>
      </p:sp>
    </p:spTree>
    <p:extLst>
      <p:ext uri="{BB962C8B-B14F-4D97-AF65-F5344CB8AC3E}">
        <p14:creationId xmlns:p14="http://schemas.microsoft.com/office/powerpoint/2010/main" val="388100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  </a:t>
            </a:r>
            <a:r>
              <a:rPr lang="en-US" b="0" dirty="0">
                <a:solidFill>
                  <a:schemeClr val="tx1"/>
                </a:solidFill>
              </a:rPr>
              <a:t>Risk Management is very </a:t>
            </a:r>
            <a:r>
              <a:rPr lang="en-US" dirty="0">
                <a:solidFill>
                  <a:schemeClr val="tx1"/>
                </a:solidFill>
              </a:rPr>
              <a:t>important in our youth activities.</a:t>
            </a: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READ:  </a:t>
            </a:r>
            <a:r>
              <a:rPr lang="en-US" b="0" dirty="0">
                <a:solidFill>
                  <a:schemeClr val="tx1"/>
                </a:solidFill>
              </a:rPr>
              <a:t>According to Webster’s New World Law Dictionary, the 2010 edition, </a:t>
            </a:r>
            <a:r>
              <a:rPr lang="en-US" dirty="0">
                <a:solidFill>
                  <a:schemeClr val="tx1"/>
                </a:solidFill>
              </a:rPr>
              <a:t>Risk Management is the process of assessing risk and acting in such a manner, or developing policies and procedures, to minimize risk. </a:t>
            </a:r>
          </a:p>
          <a:p>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05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SAY: </a:t>
            </a:r>
            <a:r>
              <a:rPr lang="en-US" dirty="0">
                <a:solidFill>
                  <a:schemeClr val="tx1"/>
                </a:solidFill>
              </a:rPr>
              <a:t>Risk Management is important because it: </a:t>
            </a:r>
          </a:p>
          <a:p>
            <a:pPr marL="171450" indent="-171450">
              <a:buFont typeface="Arial" panose="020B0604020202020204" pitchFamily="34" charset="0"/>
              <a:buChar char="•"/>
            </a:pPr>
            <a:r>
              <a:rPr lang="en-US" sz="1200" spc="-5" dirty="0">
                <a:solidFill>
                  <a:schemeClr val="tx1"/>
                </a:solidFill>
                <a:latin typeface="+mn-lt"/>
                <a:cs typeface="Calibri"/>
              </a:rPr>
              <a:t>Ensures the </a:t>
            </a:r>
            <a:r>
              <a:rPr lang="en-US" sz="1200" spc="-25" dirty="0">
                <a:solidFill>
                  <a:schemeClr val="tx1"/>
                </a:solidFill>
                <a:latin typeface="+mn-lt"/>
                <a:cs typeface="Calibri"/>
              </a:rPr>
              <a:t>safety </a:t>
            </a:r>
            <a:r>
              <a:rPr lang="en-US" sz="1200" dirty="0">
                <a:solidFill>
                  <a:schemeClr val="tx1"/>
                </a:solidFill>
                <a:latin typeface="+mn-lt"/>
                <a:cs typeface="Calibri"/>
              </a:rPr>
              <a:t>of </a:t>
            </a:r>
            <a:r>
              <a:rPr lang="en-US" sz="1200" spc="-10" dirty="0">
                <a:solidFill>
                  <a:schemeClr val="tx1"/>
                </a:solidFill>
                <a:latin typeface="+mn-lt"/>
                <a:cs typeface="Calibri"/>
              </a:rPr>
              <a:t>all participants in our youth programs</a:t>
            </a:r>
            <a:endParaRPr lang="en-US" sz="1200" spc="0" dirty="0">
              <a:solidFill>
                <a:schemeClr val="tx1"/>
              </a:solidFill>
              <a:latin typeface="+mn-lt"/>
              <a:cs typeface="Calibri"/>
            </a:endParaRPr>
          </a:p>
          <a:p>
            <a:pPr marL="171450" indent="-171450">
              <a:buFont typeface="Arial" panose="020B0604020202020204" pitchFamily="34" charset="0"/>
              <a:buChar char="•"/>
            </a:pPr>
            <a:r>
              <a:rPr lang="en-US" sz="1200" spc="-5" dirty="0">
                <a:solidFill>
                  <a:schemeClr val="tx1"/>
                </a:solidFill>
                <a:latin typeface="+mn-lt"/>
                <a:cs typeface="Calibri"/>
              </a:rPr>
              <a:t>Proactively </a:t>
            </a:r>
            <a:r>
              <a:rPr lang="en-US" sz="1200" spc="-20" dirty="0">
                <a:solidFill>
                  <a:schemeClr val="tx1"/>
                </a:solidFill>
                <a:latin typeface="+mn-lt"/>
                <a:cs typeface="Calibri"/>
              </a:rPr>
              <a:t>evaluates the </a:t>
            </a:r>
            <a:r>
              <a:rPr lang="en-US" sz="1200" spc="-10" dirty="0">
                <a:solidFill>
                  <a:schemeClr val="tx1"/>
                </a:solidFill>
                <a:latin typeface="+mn-lt"/>
                <a:cs typeface="Calibri"/>
              </a:rPr>
              <a:t>allocation </a:t>
            </a:r>
            <a:r>
              <a:rPr lang="en-US" sz="1200" dirty="0">
                <a:solidFill>
                  <a:schemeClr val="tx1"/>
                </a:solidFill>
                <a:latin typeface="+mn-lt"/>
                <a:cs typeface="Calibri"/>
              </a:rPr>
              <a:t>of</a:t>
            </a:r>
            <a:r>
              <a:rPr lang="en-US" sz="1200" spc="25" dirty="0">
                <a:solidFill>
                  <a:schemeClr val="tx1"/>
                </a:solidFill>
                <a:latin typeface="+mn-lt"/>
                <a:cs typeface="Calibri"/>
              </a:rPr>
              <a:t> our </a:t>
            </a:r>
            <a:r>
              <a:rPr lang="en-US" sz="1200" spc="-15" dirty="0">
                <a:solidFill>
                  <a:schemeClr val="tx1"/>
                </a:solidFill>
                <a:latin typeface="+mn-lt"/>
                <a:cs typeface="Calibri"/>
              </a:rPr>
              <a:t>resources</a:t>
            </a:r>
          </a:p>
          <a:p>
            <a:pPr marL="171450" indent="-171450">
              <a:buFont typeface="Arial" panose="020B0604020202020204" pitchFamily="34" charset="0"/>
              <a:buChar char="•"/>
            </a:pPr>
            <a:r>
              <a:rPr lang="en-US" sz="1200" spc="-5" dirty="0">
                <a:solidFill>
                  <a:schemeClr val="tx1"/>
                </a:solidFill>
                <a:latin typeface="+mn-lt"/>
                <a:cs typeface="Calibri"/>
              </a:rPr>
              <a:t>Allows us to focus on the enrichment of our youth participants, and</a:t>
            </a:r>
          </a:p>
          <a:p>
            <a:pPr marL="171450" indent="-171450">
              <a:buFont typeface="Arial" panose="020B0604020202020204" pitchFamily="34" charset="0"/>
              <a:buChar char="•"/>
            </a:pPr>
            <a:r>
              <a:rPr lang="en-US" sz="1200" spc="-5" dirty="0">
                <a:solidFill>
                  <a:schemeClr val="tx1"/>
                </a:solidFill>
                <a:cs typeface="Calibri"/>
              </a:rPr>
              <a:t>Focuses on prevention</a:t>
            </a:r>
            <a:endParaRPr lang="en-US" sz="1200" spc="-15" dirty="0">
              <a:solidFill>
                <a:schemeClr val="tx1"/>
              </a:solidFill>
              <a:cs typeface="Calibri"/>
            </a:endParaRP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SAY: </a:t>
            </a:r>
            <a:r>
              <a:rPr lang="en-US" sz="1200" dirty="0"/>
              <a:t> Youth programs today face challenges. We want to make sure our youth and volunteers are in a safe environment.  Delta’s National Risk Management Team has developed policies, guidelines and procedures to ensure a positive learning environment.  Be assured our educational programs are emotionally and physically safe at all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solidFill>
                <a:schemeClr val="tx1"/>
              </a:solidFill>
            </a:endParaRPr>
          </a:p>
          <a:p>
            <a:pPr marL="628569" lvl="1" indent="-171428">
              <a:buFont typeface="Arial" panose="020B0604020202020204" pitchFamily="34" charset="0"/>
              <a:buChar char="•"/>
            </a:pPr>
            <a:endParaRPr lang="en-US" dirty="0"/>
          </a:p>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4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Delta recognizes that v</a:t>
            </a:r>
            <a:r>
              <a:rPr lang="en-US" sz="1200" kern="1200" dirty="0">
                <a:solidFill>
                  <a:schemeClr val="tx1"/>
                </a:solidFill>
                <a:effectLst/>
                <a:latin typeface="+mn-lt"/>
                <a:ea typeface="+mn-ea"/>
                <a:cs typeface="+mn-cs"/>
              </a:rPr>
              <a:t>olunteers are essential if a Chapter intends to have effective youth initiatives. Delta defines volunteers as all individuals participating in youth initiatives to include Delta’s and non-Delta’s. An individual must be 18 years or older to participate as a volunteer in our youth program activities.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457703" algn="l"/>
              </a:tabLst>
              <a:defRPr/>
            </a:pPr>
            <a:r>
              <a:rPr lang="en-US" b="1" kern="1200" dirty="0">
                <a:solidFill>
                  <a:schemeClr val="tx1"/>
                </a:solidFill>
                <a:effectLst/>
                <a:latin typeface="+mn-lt"/>
                <a:ea typeface="+mn-ea"/>
                <a:cs typeface="+mn-cs"/>
              </a:rPr>
              <a:t>SAY</a:t>
            </a:r>
            <a:r>
              <a:rPr lang="en-US" b="1" kern="1200" dirty="0">
                <a:effectLst/>
                <a:latin typeface="+mn-lt"/>
                <a:ea typeface="+mn-ea"/>
                <a:cs typeface="+mn-cs"/>
              </a:rPr>
              <a:t>:  </a:t>
            </a:r>
            <a:r>
              <a:rPr lang="en-US" dirty="0"/>
              <a:t>To ensure the safety of youth participating in our programs, D</a:t>
            </a:r>
            <a:r>
              <a:rPr lang="en-US" kern="1200" dirty="0">
                <a:effectLst/>
                <a:latin typeface="+mn-lt"/>
                <a:ea typeface="+mn-ea"/>
                <a:cs typeface="+mn-cs"/>
              </a:rPr>
              <a:t>elta requires </a:t>
            </a:r>
            <a:r>
              <a:rPr lang="en-US" kern="1200" dirty="0">
                <a:solidFill>
                  <a:schemeClr val="tx1"/>
                </a:solidFill>
                <a:effectLst/>
                <a:latin typeface="+mn-lt"/>
                <a:ea typeface="+mn-ea"/>
                <a:cs typeface="+mn-cs"/>
              </a:rPr>
              <a:t>that all volunteers complete our Volunteer Candidate Background Screening process. The only exception is for one-time volunteers like speakers, vendors, or presenters who participate in a single activity only during the program year.</a:t>
            </a:r>
          </a:p>
          <a:p>
            <a:pPr>
              <a:tabLst>
                <a:tab pos="457703" algn="l"/>
              </a:tabLst>
            </a:pPr>
            <a:endParaRPr lang="en-US" dirty="0"/>
          </a:p>
          <a:p>
            <a:pPr>
              <a:tabLst>
                <a:tab pos="457703" algn="l"/>
              </a:tabLst>
            </a:pPr>
            <a:r>
              <a:rPr lang="en-US" dirty="0"/>
              <a:t>CHANGE SLIDE</a:t>
            </a:r>
          </a:p>
          <a:p>
            <a:endParaRPr lang="en-US" dirty="0"/>
          </a:p>
        </p:txBody>
      </p:sp>
      <p:sp>
        <p:nvSpPr>
          <p:cNvPr id="4" name="Slide Number Placeholder 3"/>
          <p:cNvSpPr>
            <a:spLocks noGrp="1"/>
          </p:cNvSpPr>
          <p:nvPr>
            <p:ph type="sldNum" sz="quarter" idx="5"/>
          </p:nvPr>
        </p:nvSpPr>
        <p:spPr/>
        <p:txBody>
          <a:bodyPr/>
          <a:lstStyle/>
          <a:p>
            <a:fld id="{B56D2F4A-5A5E-48EB-8489-B3B4BDF1D946}" type="slidenum">
              <a:rPr lang="en-US" smtClean="0"/>
              <a:t>5</a:t>
            </a:fld>
            <a:endParaRPr lang="en-US" dirty="0"/>
          </a:p>
        </p:txBody>
      </p:sp>
    </p:spTree>
    <p:extLst>
      <p:ext uri="{BB962C8B-B14F-4D97-AF65-F5344CB8AC3E}">
        <p14:creationId xmlns:p14="http://schemas.microsoft.com/office/powerpoint/2010/main" val="280499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Delta’s screening process includes a volunteer candidate application, a face to face interview, reference checks, a criminal background check, a review of any red flags that may arise in any of the screening activities and the final decision to accept or deny the volunteer candidate.  The background screening will be valid for three (3)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fld id="{B56D2F4A-5A5E-48EB-8489-B3B4BDF1D946}" type="slidenum">
              <a:rPr lang="en-US" smtClean="0"/>
              <a:t>6</a:t>
            </a:fld>
            <a:endParaRPr lang="en-US" dirty="0"/>
          </a:p>
        </p:txBody>
      </p:sp>
    </p:spTree>
    <p:extLst>
      <p:ext uri="{BB962C8B-B14F-4D97-AF65-F5344CB8AC3E}">
        <p14:creationId xmlns:p14="http://schemas.microsoft.com/office/powerpoint/2010/main" val="50223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095" y="4400550"/>
            <a:ext cx="6324899" cy="464791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SAY:</a:t>
            </a:r>
            <a:r>
              <a:rPr lang="en-US" sz="1200" dirty="0"/>
              <a:t>  In programs like Cotillions or Jabberwocks, parents or guardians may be required to attend multiple rehearsal sessions, luncheons, teas, or other planned events or offsite activities. This results in interaction with youth other than their own. The interaction ranges from limited and public to meaningful and inadvertently private.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SAY:</a:t>
            </a:r>
            <a:r>
              <a:rPr lang="en-US" sz="1200" dirty="0"/>
              <a:t> Therefore, Delta’s legal counsel recommended that parents/guardians of youth who participate in these programs  undergo the full background screening process.  This does not apply in the virtual environment because there is no direct contact, however when we resume in-person contact, parents or guardians of youth in Cotillion or Jabberwock programs will be asked to complete the background screening process.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SAY:</a:t>
            </a:r>
            <a:r>
              <a:rPr lang="en-US" sz="1200" dirty="0"/>
              <a:t> A background check fee will apply and must be paid by debit or credit card at the time the background check is submitted.  The average fee is $60-130</a:t>
            </a:r>
            <a:r>
              <a:rPr lang="en-US" dirty="0"/>
              <a:t>, </a:t>
            </a:r>
            <a:r>
              <a:rPr lang="en-US" b="1" dirty="0">
                <a:solidFill>
                  <a:srgbClr val="FF0000"/>
                </a:solidFill>
              </a:rPr>
              <a:t>however our Chapter will reimburse you for the cost.</a:t>
            </a:r>
            <a:endParaRPr lang="en-US" sz="1200" b="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C00000"/>
                </a:solidFill>
              </a:rPr>
              <a:t>(Risk Management Coordinator:  You Must Check With The Chapter President Ahead Of Time To Determine If The Fee Will Be Reimbursed So That You Can Include This Information Here)</a:t>
            </a:r>
          </a:p>
          <a:p>
            <a:endParaRPr lang="en-US" dirty="0"/>
          </a:p>
          <a:p>
            <a:r>
              <a:rPr lang="en-US" b="1" dirty="0"/>
              <a:t>SAY:</a:t>
            </a:r>
            <a:r>
              <a:rPr lang="en-US" dirty="0"/>
              <a:t>  Until you complete the background screening process, your interaction will be limited, however your child can start the program.  Failure to complete the background screening process could significantly impact your child’s experience in the program. </a:t>
            </a:r>
          </a:p>
          <a:p>
            <a:endParaRPr lang="en-US" dirty="0"/>
          </a:p>
          <a:p>
            <a:r>
              <a:rPr lang="en-US" b="1" dirty="0"/>
              <a:t>SAY:</a:t>
            </a:r>
            <a:r>
              <a:rPr lang="en-US" dirty="0"/>
              <a:t>  When we resume in-person meetings, the Volunteer Candidate application will be sent to the impacted parents or guardians either by me or the Youth Program Lead with further instructions.</a:t>
            </a:r>
          </a:p>
          <a:p>
            <a:pPr eaLnBrk="1" hangingPunct="1">
              <a:spcBef>
                <a:spcPct val="0"/>
              </a:spcBef>
            </a:pPr>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15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SAY:</a:t>
            </a:r>
            <a:r>
              <a:rPr lang="en-US" sz="1200" dirty="0"/>
              <a:t>  You may ask how does the background screening requirement apply to our other youth programs?  This same rule will not apply to our Delta Enrichment programs like Delta Academy, </a:t>
            </a:r>
            <a:r>
              <a:rPr lang="en-US" dirty="0"/>
              <a:t>Delta </a:t>
            </a:r>
            <a:r>
              <a:rPr lang="en-US" sz="1200" dirty="0"/>
              <a:t>GEMS or EMBODI…UNLESS the parent/guardian becomes a volunteer for the program.</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SAY:</a:t>
            </a:r>
            <a:r>
              <a:rPr lang="en-US" sz="1200" dirty="0"/>
              <a:t>  As you can see from this chart, parents/guardians who drop off &amp; pick up the participant, remain on site, but will sit in their car or a designated waiting area in the program space, the FULL background screening is </a:t>
            </a:r>
            <a:r>
              <a:rPr lang="en-US" sz="1200" b="1" dirty="0"/>
              <a:t>NOT</a:t>
            </a:r>
            <a:r>
              <a:rPr lang="en-US" sz="1200" dirty="0"/>
              <a:t> required.  However, if the parent/guardian participates as a chaperone for a field trip or will participate on multiple occasions like Cotillions or Jabberwocks, the FULL background screening </a:t>
            </a:r>
            <a:r>
              <a:rPr lang="en-US" sz="1200" b="1" dirty="0"/>
              <a:t>IS</a:t>
            </a:r>
            <a:r>
              <a:rPr lang="en-US" sz="1200" dirty="0"/>
              <a:t> required.</a:t>
            </a:r>
          </a:p>
          <a:p>
            <a:pPr eaLnBrk="1" hangingPunct="1">
              <a:spcBef>
                <a:spcPct val="0"/>
              </a:spcBef>
            </a:pPr>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9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82916" cy="3600450"/>
          </a:xfrm>
        </p:spPr>
        <p:txBody>
          <a:bodyPr/>
          <a:lstStyle/>
          <a:p>
            <a:r>
              <a:rPr lang="en-US" altLang="en-US" b="1" dirty="0"/>
              <a:t>SAY:</a:t>
            </a:r>
            <a:r>
              <a:rPr lang="en-US" altLang="en-US" dirty="0"/>
              <a:t>  All volunteers in Delta’s youth programs are required to complete our Volunteer Training on an annual basis for as long as they remain a volunteer.  This training is the mechanism used by Delta to ensure that volunteers are knowledgeable of Delta’s Risk Management policies. </a:t>
            </a:r>
          </a:p>
          <a:p>
            <a:endParaRPr lang="en-US" dirty="0"/>
          </a:p>
          <a:p>
            <a:r>
              <a:rPr lang="en-US" b="1" dirty="0"/>
              <a:t>SAY:</a:t>
            </a:r>
            <a:r>
              <a:rPr lang="en-US" dirty="0"/>
              <a:t> Components of the training include learning the signs and symptoms of child abuse, reviewing Delta’s policies and procedures, and our Mandatory Reporting policy and guidelines.  Additionally, all youth volunteers must also sign and abide by Delta’s Code of Ethics.</a:t>
            </a:r>
          </a:p>
          <a:p>
            <a:endParaRPr lang="en-US" b="1" dirty="0">
              <a:highlight>
                <a:srgbClr val="FFFF00"/>
              </a:highlight>
            </a:endParaRPr>
          </a:p>
          <a:p>
            <a:r>
              <a:rPr lang="en-US" b="1" dirty="0"/>
              <a:t>SAY:  A</a:t>
            </a:r>
            <a:r>
              <a:rPr lang="en-US" altLang="en-US" b="1" dirty="0"/>
              <a:t>ll parents who must complete the full background check are also required to complete Delta’s volunteer training.  </a:t>
            </a:r>
            <a:r>
              <a:rPr lang="en-US" altLang="en-US" dirty="0"/>
              <a:t> Impacted parents/guardians </a:t>
            </a:r>
            <a:r>
              <a:rPr lang="en-US" altLang="en-US" b="0" dirty="0"/>
              <a:t>will receive additional instructions about the training from either me or the Youth Program Lead.</a:t>
            </a:r>
            <a:endParaRPr lang="en-US" dirty="0"/>
          </a:p>
          <a:p>
            <a:endParaRPr lang="en-US" altLang="en-US" dirty="0"/>
          </a:p>
          <a:p>
            <a:r>
              <a:rPr lang="en-US" altLang="en-US" b="1" dirty="0"/>
              <a:t>SAY:  Given the current COVID-19 restrictions, volunteer training will be conducted virtually.  The training takes approximately 1.5 hours.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CHANGE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D2F4A-5A5E-48EB-8489-B3B4BDF1D9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804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E94D32-B7ED-4368-9948-F4FD7DE2D056}"/>
              </a:ext>
            </a:extLst>
          </p:cNvPr>
          <p:cNvSpPr/>
          <p:nvPr userDrawn="1"/>
        </p:nvSpPr>
        <p:spPr>
          <a:xfrm>
            <a:off x="0" y="1122363"/>
            <a:ext cx="12192000" cy="36998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F66B55-BECC-4F4D-BE69-0AF5D1BD614B}"/>
              </a:ext>
            </a:extLst>
          </p:cNvPr>
          <p:cNvSpPr>
            <a:spLocks noGrp="1"/>
          </p:cNvSpPr>
          <p:nvPr>
            <p:ph type="ctrTitle"/>
          </p:nvPr>
        </p:nvSpPr>
        <p:spPr>
          <a:xfrm>
            <a:off x="3821502" y="1122363"/>
            <a:ext cx="684649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75EB5CC-02A7-4379-850B-F3D1C17C8C39}"/>
              </a:ext>
            </a:extLst>
          </p:cNvPr>
          <p:cNvSpPr>
            <a:spLocks noGrp="1"/>
          </p:cNvSpPr>
          <p:nvPr>
            <p:ph type="subTitle" idx="1"/>
          </p:nvPr>
        </p:nvSpPr>
        <p:spPr>
          <a:xfrm>
            <a:off x="3821502" y="3602038"/>
            <a:ext cx="684649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Isosceles Triangle 9">
            <a:extLst>
              <a:ext uri="{FF2B5EF4-FFF2-40B4-BE49-F238E27FC236}">
                <a16:creationId xmlns:a16="http://schemas.microsoft.com/office/drawing/2014/main" id="{0D92E07D-CF09-406B-BAC3-24BC4A88245D}"/>
              </a:ext>
            </a:extLst>
          </p:cNvPr>
          <p:cNvSpPr/>
          <p:nvPr userDrawn="1"/>
        </p:nvSpPr>
        <p:spPr>
          <a:xfrm>
            <a:off x="65057" y="1178945"/>
            <a:ext cx="3599370" cy="3586637"/>
          </a:xfrm>
          <a:prstGeom prst="triangle">
            <a:avLst/>
          </a:prstGeom>
          <a:solidFill>
            <a:schemeClr val="bg1"/>
          </a:solidFill>
          <a:ln w="5715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drawing&#10;&#10;Description automatically generated">
            <a:extLst>
              <a:ext uri="{FF2B5EF4-FFF2-40B4-BE49-F238E27FC236}">
                <a16:creationId xmlns:a16="http://schemas.microsoft.com/office/drawing/2014/main" id="{F3309AC2-48F9-436B-A516-A601A2BD6DF4}"/>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92330" y="2130723"/>
            <a:ext cx="1144824" cy="2387601"/>
          </a:xfrm>
          <a:prstGeom prst="rect">
            <a:avLst/>
          </a:prstGeom>
        </p:spPr>
      </p:pic>
      <p:sp>
        <p:nvSpPr>
          <p:cNvPr id="4" name="Rectangle 3"/>
          <p:cNvSpPr/>
          <p:nvPr userDrawn="1"/>
        </p:nvSpPr>
        <p:spPr>
          <a:xfrm>
            <a:off x="65057" y="6423644"/>
            <a:ext cx="12143609" cy="338554"/>
          </a:xfrm>
          <a:prstGeom prst="rect">
            <a:avLst/>
          </a:prstGeom>
        </p:spPr>
        <p:txBody>
          <a:bodyPr wrap="square">
            <a:spAutoFit/>
          </a:bodyPr>
          <a:lstStyle/>
          <a:p>
            <a:pPr algn="ctr"/>
            <a:r>
              <a:rPr lang="en-US" sz="800" i="0" dirty="0">
                <a:solidFill>
                  <a:srgbClr val="000000"/>
                </a:solidFill>
                <a:effectLst/>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sz="800" i="0" dirty="0"/>
          </a:p>
        </p:txBody>
      </p:sp>
    </p:spTree>
    <p:extLst>
      <p:ext uri="{BB962C8B-B14F-4D97-AF65-F5344CB8AC3E}">
        <p14:creationId xmlns:p14="http://schemas.microsoft.com/office/powerpoint/2010/main" val="307220939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22AE-5C10-4202-90A6-4842F35F4E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29050-2ECB-467D-B200-CED0A063F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8B1CF-80F3-4131-9309-F06E1FD8075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010284A-7B08-4BA8-8C89-DCFFD6647431}"/>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6" name="Slide Number Placeholder 5">
            <a:extLst>
              <a:ext uri="{FF2B5EF4-FFF2-40B4-BE49-F238E27FC236}">
                <a16:creationId xmlns:a16="http://schemas.microsoft.com/office/drawing/2014/main" id="{B982EF7A-84D3-48F4-81E0-B32AFD2C2BAE}"/>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428956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61214-7D11-49CD-9C19-4A62864A9A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272787-B3B1-4B07-AC67-293B506CC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8E6EE-DB7F-486C-A582-EF28A33B68C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C70A36-B119-4936-A59A-D069B514AE61}"/>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6" name="Slide Number Placeholder 5">
            <a:extLst>
              <a:ext uri="{FF2B5EF4-FFF2-40B4-BE49-F238E27FC236}">
                <a16:creationId xmlns:a16="http://schemas.microsoft.com/office/drawing/2014/main" id="{2B31A8FD-C45F-42AF-97AF-B7CCE1D95C71}"/>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61366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C940-D1DE-4F03-BE8D-4822DB17FE09}"/>
              </a:ext>
            </a:extLst>
          </p:cNvPr>
          <p:cNvSpPr>
            <a:spLocks noGrp="1"/>
          </p:cNvSpPr>
          <p:nvPr>
            <p:ph type="title"/>
          </p:nvPr>
        </p:nvSpPr>
        <p:spPr>
          <a:xfrm>
            <a:off x="0" y="2817"/>
            <a:ext cx="12192000" cy="980596"/>
          </a:xfrm>
          <a:solidFill>
            <a:srgbClr val="FF0000"/>
          </a:solidFill>
          <a:ln>
            <a:noFill/>
          </a:ln>
          <a:effectLst>
            <a:outerShdw blurRad="50800" dist="38100" dir="5400000" algn="t" rotWithShape="0">
              <a:prstClr val="black">
                <a:alpha val="40000"/>
              </a:prstClr>
            </a:outerShdw>
          </a:effectLst>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FB1110A-9F49-49BA-BAC3-CA22E66681C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483897A-1A0E-4553-A0AF-E279F8DE2341}"/>
              </a:ext>
            </a:extLst>
          </p:cNvPr>
          <p:cNvSpPr txBox="1">
            <a:spLocks/>
          </p:cNvSpPr>
          <p:nvPr userDrawn="1"/>
        </p:nvSpPr>
        <p:spPr>
          <a:xfrm>
            <a:off x="0" y="6392174"/>
            <a:ext cx="12192000" cy="465826"/>
          </a:xfrm>
          <a:prstGeom prst="rect">
            <a:avLst/>
          </a:prstGeom>
          <a:solidFill>
            <a:srgbClr val="FF0000"/>
          </a:solidFill>
          <a:ln>
            <a:noFill/>
          </a:ln>
          <a:effectLst>
            <a:outerShdw blurRad="50800" dist="38100" dir="16200000" rotWithShape="0">
              <a:prstClr val="black">
                <a:alpha val="40000"/>
              </a:prstClr>
            </a:outerShdw>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endParaRPr lang="en-US" dirty="0"/>
          </a:p>
        </p:txBody>
      </p:sp>
    </p:spTree>
    <p:extLst>
      <p:ext uri="{BB962C8B-B14F-4D97-AF65-F5344CB8AC3E}">
        <p14:creationId xmlns:p14="http://schemas.microsoft.com/office/powerpoint/2010/main" val="412830737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65C7-9624-4AF9-9191-389E6E4CF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6ADF1-B3FA-450C-BD86-599FB78E6D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B4578-E3F0-4FD9-B8BC-FCA9FB2AA12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6D35EDED-87B8-4F27-8993-6BF2999FB436}"/>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251620919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DA9F-1F54-4DFA-9531-C64C08D83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DC4F6-7E92-48D5-B8E8-9AD5F9A27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5EF82-6722-4CAD-954F-8883BD8CA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99F64-0DAF-42D4-9C02-E3FCE457C86A}"/>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BB9929E-A5B1-4865-9AB5-CF76C6F272DF}"/>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204060309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5B32-3DC9-4F73-9B62-0885204E01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F8B0E-E56F-4A5C-8390-62C71AB75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7C254-42AD-4173-B295-27C7D1D1E9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373F4-26CE-4288-83B4-5F598C0E1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E4B17-CFF9-486C-A6E4-8CFA21932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21C078-C917-4FB1-802A-7A9D6E63345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9766D67-CAB3-493E-8B9F-85D49E3A84BB}"/>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9" name="Slide Number Placeholder 8">
            <a:extLst>
              <a:ext uri="{FF2B5EF4-FFF2-40B4-BE49-F238E27FC236}">
                <a16:creationId xmlns:a16="http://schemas.microsoft.com/office/drawing/2014/main" id="{B2E55A58-0A25-41E6-8456-637DD0F0CB4F}"/>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52656698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1B2B-88B7-4A7A-907A-8E5196B0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5D2A69-9B4B-44EC-A7D6-D4953D273FF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62032CC-636A-48EA-B87E-AA63D82CC765}"/>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5" name="Slide Number Placeholder 4">
            <a:extLst>
              <a:ext uri="{FF2B5EF4-FFF2-40B4-BE49-F238E27FC236}">
                <a16:creationId xmlns:a16="http://schemas.microsoft.com/office/drawing/2014/main" id="{5CA2E5CA-AC8D-4EE3-8256-0629FF42B193}"/>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395190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38C23-C04E-456E-8D08-FD1299021CC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937B447-9092-42B5-A300-D1C90DF0C962}"/>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4" name="Slide Number Placeholder 3">
            <a:extLst>
              <a:ext uri="{FF2B5EF4-FFF2-40B4-BE49-F238E27FC236}">
                <a16:creationId xmlns:a16="http://schemas.microsoft.com/office/drawing/2014/main" id="{DDA0BB15-613B-4B7D-824E-B046CB4460DE}"/>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148330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2D46-1344-4D46-AE76-0EBFE968E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3BC24-EF3E-4EA8-ACAC-C5630BF39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131C0-B103-45F9-8F02-1218F69FD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810C3-F18B-4418-B5DE-73975745DD7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5EFAC40-2E35-4744-B990-82A2FE9386E6}"/>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7" name="Slide Number Placeholder 6">
            <a:extLst>
              <a:ext uri="{FF2B5EF4-FFF2-40B4-BE49-F238E27FC236}">
                <a16:creationId xmlns:a16="http://schemas.microsoft.com/office/drawing/2014/main" id="{2DBC0B70-3DFE-4EAE-BDD8-9A1D079EBB21}"/>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65311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CB7-E5FA-4ADB-A989-73F45406A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7F9623-B446-4736-A722-DE22F5B1D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AB4D27-73CA-45C3-8596-0B9CB82F1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0666F-680E-4D77-B72B-5D2769A38E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D1B7C4E-A5C8-4223-81D5-3537E96CA0F9}"/>
              </a:ext>
            </a:extLst>
          </p:cNvPr>
          <p:cNvSpPr>
            <a:spLocks noGrp="1"/>
          </p:cNvSpPr>
          <p:nvPr>
            <p:ph type="ftr" sz="quarter" idx="11"/>
          </p:nvPr>
        </p:nvSpPr>
        <p:spPr/>
        <p:txBody>
          <a:bodyPr/>
          <a:lstStyle/>
          <a:p>
            <a:r>
              <a:rPr lang="en-US"/>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
        <p:nvSpPr>
          <p:cNvPr id="7" name="Slide Number Placeholder 6">
            <a:extLst>
              <a:ext uri="{FF2B5EF4-FFF2-40B4-BE49-F238E27FC236}">
                <a16:creationId xmlns:a16="http://schemas.microsoft.com/office/drawing/2014/main" id="{387365CA-6197-49C7-9620-EDFB5E21CD2B}"/>
              </a:ext>
            </a:extLst>
          </p:cNvPr>
          <p:cNvSpPr>
            <a:spLocks noGrp="1"/>
          </p:cNvSpPr>
          <p:nvPr>
            <p:ph type="sldNum" sz="quarter" idx="12"/>
          </p:nvPr>
        </p:nvSpPr>
        <p:spPr/>
        <p:txBody>
          <a:bodyPr/>
          <a:lstStyle/>
          <a:p>
            <a:fld id="{8434BE59-05AC-4094-B1B4-D364DAD9B916}" type="slidenum">
              <a:rPr lang="en-US" smtClean="0"/>
              <a:t>‹#›</a:t>
            </a:fld>
            <a:endParaRPr lang="en-US" dirty="0"/>
          </a:p>
        </p:txBody>
      </p:sp>
    </p:spTree>
    <p:extLst>
      <p:ext uri="{BB962C8B-B14F-4D97-AF65-F5344CB8AC3E}">
        <p14:creationId xmlns:p14="http://schemas.microsoft.com/office/powerpoint/2010/main" val="10048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5B559-5333-47B1-94EC-639B7F3F7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A1500-0175-45CE-A6F5-5CC492B3A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1CB22-C090-479B-BB6A-0262B2A4C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D0AC492-14F1-4322-A039-4555F3C1A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p>
        </p:txBody>
      </p:sp>
      <p:sp>
        <p:nvSpPr>
          <p:cNvPr id="6" name="Slide Number Placeholder 5">
            <a:extLst>
              <a:ext uri="{FF2B5EF4-FFF2-40B4-BE49-F238E27FC236}">
                <a16:creationId xmlns:a16="http://schemas.microsoft.com/office/drawing/2014/main" id="{DDC2238C-C6C2-4305-AE1C-75E7830E0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4BE59-05AC-4094-B1B4-D364DAD9B916}" type="slidenum">
              <a:rPr lang="en-US" smtClean="0"/>
              <a:t>‹#›</a:t>
            </a:fld>
            <a:endParaRPr lang="en-US" dirty="0"/>
          </a:p>
        </p:txBody>
      </p:sp>
    </p:spTree>
    <p:extLst>
      <p:ext uri="{BB962C8B-B14F-4D97-AF65-F5344CB8AC3E}">
        <p14:creationId xmlns:p14="http://schemas.microsoft.com/office/powerpoint/2010/main" val="43189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karataylorkt.wordpress.com/2017/10/17/blogging-about-blo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ommons.wikimedia.org/wiki/File:Singapore_Road_Signs_-_Restrictive_Sign_-_Stop_-_Security_Check.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scherlund.blogspot.com/2016/04/online-learning-makes-its-mark-laura.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avidgomez.eu/fundraising-el-nuevo-reto-de-las-ong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leadershipfreak.wordpress.com/2012/10/18/the-feedback-question-that-changes-everyth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thecollaboratory.wikidot.com/2015-sociolog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28AC46F-1260-4CDC-B8D9-90084A493F5F}"/>
              </a:ext>
            </a:extLst>
          </p:cNvPr>
          <p:cNvSpPr txBox="1">
            <a:spLocks/>
          </p:cNvSpPr>
          <p:nvPr/>
        </p:nvSpPr>
        <p:spPr>
          <a:xfrm>
            <a:off x="4750677" y="3758671"/>
            <a:ext cx="7441324" cy="1713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cap="small" spc="600" dirty="0">
                <a:latin typeface="Aharoni" panose="02010803020104030203" pitchFamily="2" charset="-79"/>
                <a:cs typeface="Aharoni" panose="02010803020104030203" pitchFamily="2" charset="-79"/>
              </a:rPr>
              <a:t>Risk management</a:t>
            </a:r>
          </a:p>
        </p:txBody>
      </p:sp>
      <p:sp>
        <p:nvSpPr>
          <p:cNvPr id="5" name="TextBox 4">
            <a:extLst>
              <a:ext uri="{FF2B5EF4-FFF2-40B4-BE49-F238E27FC236}">
                <a16:creationId xmlns:a16="http://schemas.microsoft.com/office/drawing/2014/main" id="{2B65D8BE-721A-4F15-95C0-D915DE2A6E2E}"/>
              </a:ext>
            </a:extLst>
          </p:cNvPr>
          <p:cNvSpPr txBox="1"/>
          <p:nvPr/>
        </p:nvSpPr>
        <p:spPr>
          <a:xfrm>
            <a:off x="4750676" y="0"/>
            <a:ext cx="7441324" cy="830997"/>
          </a:xfrm>
          <a:prstGeom prst="rect">
            <a:avLst/>
          </a:prstGeom>
          <a:noFill/>
        </p:spPr>
        <p:txBody>
          <a:bodyPr wrap="square" rtlCol="0">
            <a:spAutoFit/>
          </a:bodyPr>
          <a:lstStyle/>
          <a:p>
            <a:r>
              <a:rPr lang="en-US" sz="2800" b="1" cap="small" dirty="0">
                <a:latin typeface="Arial" panose="020B0604020202020204" pitchFamily="34" charset="0"/>
                <a:cs typeface="Arial" panose="020B0604020202020204" pitchFamily="34" charset="0"/>
              </a:rPr>
              <a:t>Delta Sigma Theta Sorority, Incorporated</a:t>
            </a:r>
          </a:p>
          <a:p>
            <a:r>
              <a:rPr lang="en-US" sz="2000" b="1" cap="small" dirty="0">
                <a:latin typeface="Arial" panose="020B0604020202020204" pitchFamily="34" charset="0"/>
                <a:cs typeface="Arial" panose="020B0604020202020204" pitchFamily="34" charset="0"/>
              </a:rPr>
              <a:t>National Program Planning &amp; Development</a:t>
            </a:r>
          </a:p>
        </p:txBody>
      </p:sp>
      <p:sp>
        <p:nvSpPr>
          <p:cNvPr id="6" name="TextBox 5">
            <a:extLst>
              <a:ext uri="{FF2B5EF4-FFF2-40B4-BE49-F238E27FC236}">
                <a16:creationId xmlns:a16="http://schemas.microsoft.com/office/drawing/2014/main" id="{05A07CB1-05A0-44B5-850B-EE3FE8E845F2}"/>
              </a:ext>
            </a:extLst>
          </p:cNvPr>
          <p:cNvSpPr txBox="1"/>
          <p:nvPr/>
        </p:nvSpPr>
        <p:spPr>
          <a:xfrm>
            <a:off x="8789437" y="5915590"/>
            <a:ext cx="3402563" cy="461665"/>
          </a:xfrm>
          <a:prstGeom prst="rect">
            <a:avLst/>
          </a:prstGeom>
          <a:noFill/>
        </p:spPr>
        <p:txBody>
          <a:bodyPr wrap="square" rtlCol="0">
            <a:spAutoFit/>
          </a:bodyPr>
          <a:lstStyle/>
          <a:p>
            <a:pPr algn="r"/>
            <a:r>
              <a:rPr lang="en-US" sz="2400" b="1" cap="small" dirty="0">
                <a:latin typeface="Arial" panose="020B0604020202020204" pitchFamily="34" charset="0"/>
                <a:cs typeface="Arial" panose="020B0604020202020204" pitchFamily="34" charset="0"/>
              </a:rPr>
              <a:t>SEPTEMBER 2020</a:t>
            </a:r>
          </a:p>
        </p:txBody>
      </p:sp>
      <p:sp>
        <p:nvSpPr>
          <p:cNvPr id="2" name="Rectangle 1">
            <a:extLst>
              <a:ext uri="{FF2B5EF4-FFF2-40B4-BE49-F238E27FC236}">
                <a16:creationId xmlns:a16="http://schemas.microsoft.com/office/drawing/2014/main" id="{4BFD7338-0258-4C7E-A0E0-8F4771948EAA}"/>
              </a:ext>
            </a:extLst>
          </p:cNvPr>
          <p:cNvSpPr/>
          <p:nvPr/>
        </p:nvSpPr>
        <p:spPr>
          <a:xfrm>
            <a:off x="-1" y="1786758"/>
            <a:ext cx="5223641" cy="19719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B1DEDF28-F0F2-4808-9E16-6DEF348D9F72}"/>
              </a:ext>
            </a:extLst>
          </p:cNvPr>
          <p:cNvSpPr/>
          <p:nvPr/>
        </p:nvSpPr>
        <p:spPr>
          <a:xfrm>
            <a:off x="168165" y="73573"/>
            <a:ext cx="5644055" cy="6232634"/>
          </a:xfrm>
          <a:prstGeom prst="triangle">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750656" y="1786758"/>
            <a:ext cx="7441324" cy="1971914"/>
          </a:xfrm>
          <a:effectLst/>
        </p:spPr>
        <p:txBody>
          <a:bodyPr vert="horz" lIns="91440" tIns="45720" rIns="91440" bIns="45720" rtlCol="0" anchor="b">
            <a:normAutofit/>
          </a:bodyPr>
          <a:lstStyle/>
          <a:p>
            <a:r>
              <a:rPr lang="en-US" sz="4600" cap="small" dirty="0">
                <a:solidFill>
                  <a:schemeClr val="bg1"/>
                </a:solidFill>
              </a:rPr>
              <a:t>Parent/guardian/youth orientation</a:t>
            </a:r>
          </a:p>
        </p:txBody>
      </p:sp>
      <p:pic>
        <p:nvPicPr>
          <p:cNvPr id="10" name="Picture 9" descr="A picture containing drawing&#10;&#10;Description automatically generated">
            <a:extLst>
              <a:ext uri="{FF2B5EF4-FFF2-40B4-BE49-F238E27FC236}">
                <a16:creationId xmlns:a16="http://schemas.microsoft.com/office/drawing/2014/main" id="{264634E4-48EE-44D2-A05B-6B5CCBBE853A}"/>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88007" y="1671145"/>
            <a:ext cx="2004369" cy="4506055"/>
          </a:xfrm>
          <a:prstGeom prst="rect">
            <a:avLst/>
          </a:prstGeom>
        </p:spPr>
      </p:pic>
      <p:sp>
        <p:nvSpPr>
          <p:cNvPr id="9" name="Rectangle 8"/>
          <p:cNvSpPr/>
          <p:nvPr/>
        </p:nvSpPr>
        <p:spPr>
          <a:xfrm>
            <a:off x="623454" y="6409709"/>
            <a:ext cx="11111345" cy="369332"/>
          </a:xfrm>
          <a:prstGeom prst="rect">
            <a:avLst/>
          </a:prstGeom>
        </p:spPr>
        <p:txBody>
          <a:bodyPr wrap="square">
            <a:spAutoFit/>
          </a:bodyPr>
          <a:lstStyle/>
          <a:p>
            <a:pPr algn="ctr"/>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148809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05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621629" y="640080"/>
            <a:ext cx="4225290" cy="5578816"/>
          </a:xfrm>
        </p:spPr>
        <p:txBody>
          <a:bodyPr vert="horz" lIns="91440" tIns="45720" rIns="91440" bIns="45720" rtlCol="0" anchor="ctr">
            <a:normAutofit/>
          </a:bodyPr>
          <a:lstStyle/>
          <a:p>
            <a:r>
              <a:rPr lang="en-US" cap="small" dirty="0">
                <a:solidFill>
                  <a:schemeClr val="bg1"/>
                </a:solidFill>
              </a:rPr>
              <a:t>Virtual meeting</a:t>
            </a:r>
            <a:br>
              <a:rPr lang="en-US" cap="small" dirty="0">
                <a:solidFill>
                  <a:schemeClr val="bg1"/>
                </a:solidFill>
              </a:rPr>
            </a:br>
            <a:r>
              <a:rPr lang="en-US" cap="small" dirty="0">
                <a:solidFill>
                  <a:schemeClr val="bg1"/>
                </a:solidFill>
              </a:rPr>
              <a:t>Guidelines</a:t>
            </a:r>
          </a:p>
        </p:txBody>
      </p:sp>
      <p:pic>
        <p:nvPicPr>
          <p:cNvPr id="14" name="Picture 13" descr="A picture containing drawing&#10;&#10;Description automatically generated">
            <a:extLst>
              <a:ext uri="{FF2B5EF4-FFF2-40B4-BE49-F238E27FC236}">
                <a16:creationId xmlns:a16="http://schemas.microsoft.com/office/drawing/2014/main" id="{48793107-7A7E-4C60-B24F-1D6D6B12EF5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139"/>
          <a:stretch/>
        </p:blipFill>
        <p:spPr>
          <a:xfrm>
            <a:off x="6096000" y="571500"/>
            <a:ext cx="5459470" cy="5578816"/>
          </a:xfrm>
          <a:prstGeom prst="rect">
            <a:avLst/>
          </a:prstGeom>
        </p:spPr>
      </p:pic>
      <p:sp>
        <p:nvSpPr>
          <p:cNvPr id="5" name="Rectangle 4"/>
          <p:cNvSpPr/>
          <p:nvPr/>
        </p:nvSpPr>
        <p:spPr>
          <a:xfrm>
            <a:off x="-10978" y="6208056"/>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87160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283779" y="341586"/>
            <a:ext cx="5303351" cy="1325563"/>
          </a:xfrm>
        </p:spPr>
        <p:txBody>
          <a:bodyPr>
            <a:normAutofit/>
          </a:bodyPr>
          <a:lstStyle/>
          <a:p>
            <a:r>
              <a:rPr lang="en-US" cap="small" dirty="0"/>
              <a:t>Virtual meeting guidelines</a:t>
            </a:r>
          </a:p>
        </p:txBody>
      </p:sp>
      <p:sp>
        <p:nvSpPr>
          <p:cNvPr id="2" name="Content Placeholder 1"/>
          <p:cNvSpPr>
            <a:spLocks noGrp="1"/>
          </p:cNvSpPr>
          <p:nvPr>
            <p:ph idx="1"/>
          </p:nvPr>
        </p:nvSpPr>
        <p:spPr>
          <a:xfrm>
            <a:off x="283779" y="2008725"/>
            <a:ext cx="5303351" cy="4849265"/>
          </a:xfrm>
        </p:spPr>
        <p:txBody>
          <a:bodyPr anchor="t">
            <a:noAutofit/>
          </a:bodyPr>
          <a:lstStyle/>
          <a:p>
            <a:r>
              <a:rPr lang="en-US" sz="3600" dirty="0"/>
              <a:t>Security</a:t>
            </a:r>
          </a:p>
          <a:p>
            <a:pPr lvl="1"/>
            <a:r>
              <a:rPr lang="en-US" sz="2800" dirty="0"/>
              <a:t>All Chapters hosting Youth Initiative Programs and/or any meetings involving minors are required to adhere to Delta’s security measures for virtual meetings</a:t>
            </a:r>
            <a:endParaRPr lang="en-US" sz="2000" dirty="0"/>
          </a:p>
          <a:p>
            <a:pPr marL="0" indent="0">
              <a:buClr>
                <a:srgbClr val="FF0000"/>
              </a:buClr>
              <a:buNone/>
            </a:pPr>
            <a:endParaRPr lang="en-US" sz="2400" dirty="0"/>
          </a:p>
        </p:txBody>
      </p:sp>
      <p:pic>
        <p:nvPicPr>
          <p:cNvPr id="7" name="Picture 6" descr="A sign on a pole&#10;&#10;Description automatically generated">
            <a:extLst>
              <a:ext uri="{FF2B5EF4-FFF2-40B4-BE49-F238E27FC236}">
                <a16:creationId xmlns:a16="http://schemas.microsoft.com/office/drawing/2014/main" id="{C9FD4610-29DB-4B37-BE3D-3C9C38A173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63852" y="341586"/>
            <a:ext cx="5113906" cy="5923911"/>
          </a:xfrm>
          <a:prstGeom prst="rect">
            <a:avLst/>
          </a:prstGeom>
        </p:spPr>
      </p:pic>
      <p:sp>
        <p:nvSpPr>
          <p:cNvPr id="8" name="Rectangle 7"/>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579115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ircuit board&#10;&#10;Description automatically generated">
            <a:extLst>
              <a:ext uri="{FF2B5EF4-FFF2-40B4-BE49-F238E27FC236}">
                <a16:creationId xmlns:a16="http://schemas.microsoft.com/office/drawing/2014/main" id="{F95221A8-EA6D-4503-A45E-2F4F1F6DDEA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40" r="1" b="1"/>
          <a:stretch/>
        </p:blipFill>
        <p:spPr>
          <a:xfrm>
            <a:off x="-3047" y="-1"/>
            <a:ext cx="12195047" cy="6857999"/>
          </a:xfrm>
          <a:prstGeom prst="rect">
            <a:avLst/>
          </a:prstGeom>
        </p:spPr>
      </p:pic>
      <p:sp>
        <p:nvSpPr>
          <p:cNvPr id="32" name="Rectangle 3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166649" y="721805"/>
            <a:ext cx="3874686" cy="2147520"/>
          </a:xfrm>
        </p:spPr>
        <p:txBody>
          <a:bodyPr>
            <a:normAutofit/>
          </a:bodyPr>
          <a:lstStyle/>
          <a:p>
            <a:r>
              <a:rPr lang="en-US" cap="small" dirty="0">
                <a:solidFill>
                  <a:schemeClr val="bg1"/>
                </a:solidFill>
              </a:rPr>
              <a:t>Publicity guidelines</a:t>
            </a:r>
          </a:p>
        </p:txBody>
      </p:sp>
      <p:sp>
        <p:nvSpPr>
          <p:cNvPr id="34" name="Rectangle 3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3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166649" y="2942323"/>
            <a:ext cx="3874685" cy="3624015"/>
          </a:xfrm>
        </p:spPr>
        <p:txBody>
          <a:bodyPr anchor="ctr">
            <a:noAutofit/>
          </a:bodyPr>
          <a:lstStyle/>
          <a:p>
            <a:r>
              <a:rPr lang="en-US" sz="2400" dirty="0">
                <a:solidFill>
                  <a:schemeClr val="bg1"/>
                </a:solidFill>
              </a:rPr>
              <a:t>Personally Identifiable Information (PII) will be protected</a:t>
            </a:r>
          </a:p>
          <a:p>
            <a:r>
              <a:rPr lang="en-US" sz="2400" dirty="0">
                <a:solidFill>
                  <a:schemeClr val="bg1"/>
                </a:solidFill>
              </a:rPr>
              <a:t>No “tagging” youth participant’s personal social media account</a:t>
            </a:r>
          </a:p>
          <a:p>
            <a:r>
              <a:rPr lang="en-US" sz="2400" dirty="0">
                <a:solidFill>
                  <a:schemeClr val="bg1"/>
                </a:solidFill>
              </a:rPr>
              <a:t>No livestreaming</a:t>
            </a:r>
          </a:p>
          <a:p>
            <a:r>
              <a:rPr lang="en-US" sz="2400" dirty="0">
                <a:solidFill>
                  <a:schemeClr val="bg1"/>
                </a:solidFill>
              </a:rPr>
              <a:t>Prior notice of publicizing youth’s photo or information</a:t>
            </a:r>
          </a:p>
        </p:txBody>
      </p:sp>
      <p:sp>
        <p:nvSpPr>
          <p:cNvPr id="7" name="TextBox 6">
            <a:extLst>
              <a:ext uri="{FF2B5EF4-FFF2-40B4-BE49-F238E27FC236}">
                <a16:creationId xmlns:a16="http://schemas.microsoft.com/office/drawing/2014/main" id="{47FEB790-EB75-4A60-A143-65BC962DF25A}"/>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scherlund.blogspot.com/2016/04/online-learning-makes-its-mark-laur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31" name="Rectangle 30"/>
          <p:cNvSpPr/>
          <p:nvPr/>
        </p:nvSpPr>
        <p:spPr>
          <a:xfrm>
            <a:off x="52218" y="6473279"/>
            <a:ext cx="10280073" cy="369332"/>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2997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325821" y="1006698"/>
            <a:ext cx="4274384" cy="4844604"/>
          </a:xfrm>
        </p:spPr>
        <p:txBody>
          <a:bodyPr anchor="ctr">
            <a:normAutofit/>
          </a:bodyPr>
          <a:lstStyle/>
          <a:p>
            <a:r>
              <a:rPr lang="en-US" cap="small" dirty="0"/>
              <a:t>Foundational Principle</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ject 2">
            <a:extLst>
              <a:ext uri="{FF2B5EF4-FFF2-40B4-BE49-F238E27FC236}">
                <a16:creationId xmlns:a16="http://schemas.microsoft.com/office/drawing/2014/main" id="{B1C080EA-FD5A-458C-A15E-3265E74526BA}"/>
              </a:ext>
            </a:extLst>
          </p:cNvPr>
          <p:cNvSpPr txBox="1">
            <a:spLocks noGrp="1"/>
          </p:cNvSpPr>
          <p:nvPr>
            <p:ph idx="1"/>
          </p:nvPr>
        </p:nvSpPr>
        <p:spPr>
          <a:xfrm>
            <a:off x="5591503" y="294291"/>
            <a:ext cx="6453352" cy="6011916"/>
          </a:xfrm>
          <a:prstGeom prst="rect">
            <a:avLst/>
          </a:prstGeom>
        </p:spPr>
        <p:txBody>
          <a:bodyPr vert="horz" lIns="0" tIns="81259" rIns="0" bIns="0" rtlCol="0" anchor="ctr">
            <a:noAutofit/>
          </a:bodyPr>
          <a:lstStyle/>
          <a:p>
            <a:pPr marL="0" marR="5078" indent="0">
              <a:spcBef>
                <a:spcPts val="640"/>
              </a:spcBef>
              <a:buNone/>
            </a:pPr>
            <a:r>
              <a:rPr lang="en-US" sz="3200" spc="-15" dirty="0">
                <a:solidFill>
                  <a:schemeClr val="bg1"/>
                </a:solidFill>
              </a:rPr>
              <a:t>Delta </a:t>
            </a:r>
            <a:r>
              <a:rPr lang="en-US" sz="3200" spc="-5" dirty="0">
                <a:solidFill>
                  <a:schemeClr val="bg1"/>
                </a:solidFill>
              </a:rPr>
              <a:t>does not sponsor </a:t>
            </a:r>
            <a:r>
              <a:rPr lang="en-US" sz="3200" spc="-15" dirty="0">
                <a:solidFill>
                  <a:schemeClr val="bg1"/>
                </a:solidFill>
              </a:rPr>
              <a:t>youth initiatives </a:t>
            </a:r>
            <a:r>
              <a:rPr lang="en-US" sz="3200" spc="-30" dirty="0">
                <a:solidFill>
                  <a:schemeClr val="bg1"/>
                </a:solidFill>
              </a:rPr>
              <a:t>for </a:t>
            </a:r>
            <a:r>
              <a:rPr lang="en-US" sz="3200" spc="-5" dirty="0">
                <a:solidFill>
                  <a:schemeClr val="bg1"/>
                </a:solidFill>
              </a:rPr>
              <a:t>the purpose of </a:t>
            </a:r>
            <a:r>
              <a:rPr lang="en-US" sz="3200" spc="-15" dirty="0">
                <a:solidFill>
                  <a:schemeClr val="bg1"/>
                </a:solidFill>
              </a:rPr>
              <a:t>developing </a:t>
            </a:r>
            <a:r>
              <a:rPr lang="en-US" sz="3200" spc="-5" dirty="0">
                <a:solidFill>
                  <a:schemeClr val="bg1"/>
                </a:solidFill>
              </a:rPr>
              <a:t>or </a:t>
            </a:r>
            <a:r>
              <a:rPr lang="en-US" sz="3200" spc="-10" dirty="0">
                <a:solidFill>
                  <a:schemeClr val="bg1"/>
                </a:solidFill>
              </a:rPr>
              <a:t>preparing participating </a:t>
            </a:r>
            <a:r>
              <a:rPr lang="en-US" sz="3200" spc="-5" dirty="0">
                <a:solidFill>
                  <a:schemeClr val="bg1"/>
                </a:solidFill>
              </a:rPr>
              <a:t>girls </a:t>
            </a:r>
            <a:r>
              <a:rPr lang="en-US" sz="3200" spc="-20" dirty="0">
                <a:solidFill>
                  <a:schemeClr val="bg1"/>
                </a:solidFill>
              </a:rPr>
              <a:t>to </a:t>
            </a:r>
            <a:r>
              <a:rPr lang="en-US" sz="3200" spc="-15" dirty="0">
                <a:solidFill>
                  <a:schemeClr val="bg1"/>
                </a:solidFill>
              </a:rPr>
              <a:t>become members </a:t>
            </a:r>
            <a:r>
              <a:rPr lang="en-US" sz="3200" spc="-5" dirty="0">
                <a:solidFill>
                  <a:schemeClr val="bg1"/>
                </a:solidFill>
              </a:rPr>
              <a:t>of </a:t>
            </a:r>
            <a:r>
              <a:rPr lang="en-US" sz="3200" spc="-10" dirty="0">
                <a:solidFill>
                  <a:schemeClr val="bg1"/>
                </a:solidFill>
              </a:rPr>
              <a:t>Delta. Thus, it shall be  </a:t>
            </a:r>
            <a:r>
              <a:rPr lang="en-US" sz="3200" spc="-5" dirty="0">
                <a:solidFill>
                  <a:schemeClr val="bg1"/>
                </a:solidFill>
              </a:rPr>
              <a:t>a </a:t>
            </a:r>
            <a:r>
              <a:rPr lang="en-US" sz="3200" spc="-10" dirty="0">
                <a:solidFill>
                  <a:schemeClr val="bg1"/>
                </a:solidFill>
              </a:rPr>
              <a:t>violation </a:t>
            </a:r>
            <a:r>
              <a:rPr lang="en-US" sz="3200" spc="-5" dirty="0">
                <a:solidFill>
                  <a:schemeClr val="bg1"/>
                </a:solidFill>
              </a:rPr>
              <a:t>of </a:t>
            </a:r>
            <a:r>
              <a:rPr lang="en-US" sz="3200" spc="-45" dirty="0">
                <a:solidFill>
                  <a:schemeClr val="bg1"/>
                </a:solidFill>
              </a:rPr>
              <a:t>Delta’s </a:t>
            </a:r>
            <a:r>
              <a:rPr lang="en-US" sz="3200" spc="-5" dirty="0">
                <a:solidFill>
                  <a:schemeClr val="bg1"/>
                </a:solidFill>
              </a:rPr>
              <a:t>policies </a:t>
            </a:r>
            <a:r>
              <a:rPr lang="en-US" sz="3200" spc="-30" dirty="0">
                <a:solidFill>
                  <a:schemeClr val="bg1"/>
                </a:solidFill>
              </a:rPr>
              <a:t>for any </a:t>
            </a:r>
            <a:r>
              <a:rPr lang="en-US" sz="3200" spc="-5" dirty="0">
                <a:solidFill>
                  <a:schemeClr val="bg1"/>
                </a:solidFill>
              </a:rPr>
              <a:t>member </a:t>
            </a:r>
            <a:r>
              <a:rPr lang="en-US" sz="3200" spc="-20" dirty="0">
                <a:solidFill>
                  <a:schemeClr val="bg1"/>
                </a:solidFill>
              </a:rPr>
              <a:t>to engage </a:t>
            </a:r>
            <a:r>
              <a:rPr lang="en-US" sz="3200" spc="-10" dirty="0">
                <a:solidFill>
                  <a:schemeClr val="bg1"/>
                </a:solidFill>
              </a:rPr>
              <a:t>in </a:t>
            </a:r>
            <a:r>
              <a:rPr lang="en-US" sz="3200" spc="-30" dirty="0">
                <a:solidFill>
                  <a:schemeClr val="bg1"/>
                </a:solidFill>
              </a:rPr>
              <a:t>any </a:t>
            </a:r>
            <a:r>
              <a:rPr lang="en-US" sz="3200" spc="-5" dirty="0">
                <a:solidFill>
                  <a:schemeClr val="bg1"/>
                </a:solidFill>
              </a:rPr>
              <a:t>activity </a:t>
            </a:r>
            <a:r>
              <a:rPr lang="en-US" sz="3200" spc="-10" dirty="0">
                <a:solidFill>
                  <a:schemeClr val="bg1"/>
                </a:solidFill>
              </a:rPr>
              <a:t>that </a:t>
            </a:r>
            <a:r>
              <a:rPr lang="en-US" sz="3200" spc="-15" dirty="0">
                <a:solidFill>
                  <a:schemeClr val="bg1"/>
                </a:solidFill>
              </a:rPr>
              <a:t>simulates membership </a:t>
            </a:r>
            <a:r>
              <a:rPr lang="en-US" sz="3200" spc="-45" dirty="0">
                <a:solidFill>
                  <a:schemeClr val="bg1"/>
                </a:solidFill>
              </a:rPr>
              <a:t>intake </a:t>
            </a:r>
            <a:r>
              <a:rPr lang="en-US" sz="3200" spc="-5" dirty="0">
                <a:solidFill>
                  <a:schemeClr val="bg1"/>
                </a:solidFill>
              </a:rPr>
              <a:t>or </a:t>
            </a:r>
            <a:r>
              <a:rPr lang="en-US" sz="3200" spc="-10" dirty="0">
                <a:solidFill>
                  <a:schemeClr val="bg1"/>
                </a:solidFill>
              </a:rPr>
              <a:t>initiation</a:t>
            </a:r>
            <a:r>
              <a:rPr lang="en-US" sz="3200" dirty="0">
                <a:solidFill>
                  <a:schemeClr val="bg1"/>
                </a:solidFill>
              </a:rPr>
              <a:t> </a:t>
            </a:r>
            <a:r>
              <a:rPr lang="en-US" sz="3200" spc="-15" dirty="0">
                <a:solidFill>
                  <a:schemeClr val="bg1"/>
                </a:solidFill>
              </a:rPr>
              <a:t>rites</a:t>
            </a:r>
          </a:p>
          <a:p>
            <a:pPr marL="0" marR="5078" indent="0">
              <a:spcBef>
                <a:spcPts val="640"/>
              </a:spcBef>
              <a:buNone/>
            </a:pPr>
            <a:endParaRPr lang="en-US" sz="3200" spc="-15" dirty="0">
              <a:solidFill>
                <a:schemeClr val="bg1"/>
              </a:solidFill>
            </a:endParaRPr>
          </a:p>
          <a:p>
            <a:pPr marL="0" marR="5078" indent="0">
              <a:spcBef>
                <a:spcPts val="640"/>
              </a:spcBef>
              <a:buNone/>
            </a:pPr>
            <a:r>
              <a:rPr lang="en-US" sz="2000" i="1" spc="-40" dirty="0">
                <a:solidFill>
                  <a:schemeClr val="bg1"/>
                </a:solidFill>
                <a:latin typeface="Times New Roman" panose="02020603050405020304" pitchFamily="18" charset="0"/>
                <a:cs typeface="Times New Roman" panose="02020603050405020304" pitchFamily="18" charset="0"/>
              </a:rPr>
              <a:t>(Reference:  Risk Management Manual, Revised 07/2020, 2.0 Foundational Principles, pp. 5-6)</a:t>
            </a:r>
            <a:endParaRPr lang="en-US" sz="2000" i="1" dirty="0">
              <a:solidFill>
                <a:schemeClr val="bg1"/>
              </a:solidFill>
              <a:latin typeface="Times New Roman" panose="02020603050405020304" pitchFamily="18" charset="0"/>
              <a:cs typeface="Times New Roman" panose="02020603050405020304" pitchFamily="18" charset="0"/>
            </a:endParaRPr>
          </a:p>
          <a:p>
            <a:pPr marL="0" marR="5078" indent="0">
              <a:spcBef>
                <a:spcPts val="640"/>
              </a:spcBef>
              <a:buNone/>
            </a:pPr>
            <a:endParaRPr lang="en-US" sz="3200" dirty="0">
              <a:solidFill>
                <a:schemeClr val="bg1"/>
              </a:solidFill>
            </a:endParaRP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7999488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7325959" y="1783959"/>
            <a:ext cx="4711848" cy="2078036"/>
          </a:xfrm>
        </p:spPr>
        <p:txBody>
          <a:bodyPr vert="horz" lIns="91440" tIns="45720" rIns="91440" bIns="45720" rtlCol="0" anchor="b">
            <a:normAutofit/>
          </a:bodyPr>
          <a:lstStyle/>
          <a:p>
            <a:r>
              <a:rPr lang="en-US" cap="small" dirty="0"/>
              <a:t>Youth</a:t>
            </a:r>
            <a:br>
              <a:rPr lang="en-US" cap="small" dirty="0"/>
            </a:br>
            <a:r>
              <a:rPr lang="en-US" cap="small" dirty="0"/>
              <a:t>Code of Conduct</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7E13DF94-C2D0-4BC3-A108-0D1EB2A15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02" r="1786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Rectangle 4"/>
          <p:cNvSpPr/>
          <p:nvPr/>
        </p:nvSpPr>
        <p:spPr>
          <a:xfrm>
            <a:off x="5652655" y="6211669"/>
            <a:ext cx="6385152"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203587214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4489" y="708483"/>
            <a:ext cx="4753147" cy="1722745"/>
          </a:xfrm>
        </p:spPr>
        <p:txBody>
          <a:bodyPr anchor="ctr">
            <a:normAutofit/>
          </a:bodyPr>
          <a:lstStyle/>
          <a:p>
            <a:r>
              <a:rPr lang="en-US" sz="3400" cap="small" dirty="0"/>
              <a:t>Supervising Adult to Youth Ratio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BF764EED-8F1D-454A-83AD-08EF656F9C73}"/>
              </a:ext>
            </a:extLst>
          </p:cNvPr>
          <p:cNvGraphicFramePr>
            <a:graphicFrameLocks noGrp="1"/>
          </p:cNvGraphicFramePr>
          <p:nvPr>
            <p:extLst>
              <p:ext uri="{D42A27DB-BD31-4B8C-83A1-F6EECF244321}">
                <p14:modId xmlns:p14="http://schemas.microsoft.com/office/powerpoint/2010/main" val="813835932"/>
              </p:ext>
            </p:extLst>
          </p:nvPr>
        </p:nvGraphicFramePr>
        <p:xfrm>
          <a:off x="5583220" y="1290918"/>
          <a:ext cx="6454293" cy="4460517"/>
        </p:xfrm>
        <a:graphic>
          <a:graphicData uri="http://schemas.openxmlformats.org/drawingml/2006/table">
            <a:tbl>
              <a:tblPr firstRow="1" bandRow="1">
                <a:tableStyleId>{8EC20E35-A176-4012-BC5E-935CFFF8708E}</a:tableStyleId>
              </a:tblPr>
              <a:tblGrid>
                <a:gridCol w="1335371">
                  <a:extLst>
                    <a:ext uri="{9D8B030D-6E8A-4147-A177-3AD203B41FA5}">
                      <a16:colId xmlns:a16="http://schemas.microsoft.com/office/drawing/2014/main" val="2255138284"/>
                    </a:ext>
                  </a:extLst>
                </a:gridCol>
                <a:gridCol w="2553292">
                  <a:extLst>
                    <a:ext uri="{9D8B030D-6E8A-4147-A177-3AD203B41FA5}">
                      <a16:colId xmlns:a16="http://schemas.microsoft.com/office/drawing/2014/main" val="3057560233"/>
                    </a:ext>
                  </a:extLst>
                </a:gridCol>
                <a:gridCol w="2565630">
                  <a:extLst>
                    <a:ext uri="{9D8B030D-6E8A-4147-A177-3AD203B41FA5}">
                      <a16:colId xmlns:a16="http://schemas.microsoft.com/office/drawing/2014/main" val="4049829367"/>
                    </a:ext>
                  </a:extLst>
                </a:gridCol>
              </a:tblGrid>
              <a:tr h="350049">
                <a:tc>
                  <a:txBody>
                    <a:bodyPr/>
                    <a:lstStyle/>
                    <a:p>
                      <a:endParaRPr lang="en-US" sz="1300" dirty="0"/>
                    </a:p>
                  </a:txBody>
                  <a:tcPr marL="50527" marR="50527" marT="25264" marB="25264"/>
                </a:tc>
                <a:tc gridSpan="2">
                  <a:txBody>
                    <a:bodyPr/>
                    <a:lstStyle/>
                    <a:p>
                      <a:pPr marL="0" marR="0" algn="ctr">
                        <a:spcBef>
                          <a:spcPts val="0"/>
                        </a:spcBef>
                        <a:spcAft>
                          <a:spcPts val="0"/>
                        </a:spcAft>
                      </a:pPr>
                      <a:r>
                        <a:rPr lang="en-US" sz="1800" b="1" baseline="0" dirty="0">
                          <a:solidFill>
                            <a:schemeClr val="tx1"/>
                          </a:solidFill>
                          <a:effectLst/>
                        </a:rPr>
                        <a:t>Off-Site Events or Travel</a:t>
                      </a:r>
                      <a:endParaRPr lang="en-US" sz="1800" b="1"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0527" marR="50527" marT="25264" marB="25264"/>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179090"/>
                  </a:ext>
                </a:extLst>
              </a:tr>
              <a:tr h="1060543">
                <a:tc>
                  <a:txBody>
                    <a:bodyPr/>
                    <a:lstStyle/>
                    <a:p>
                      <a:endParaRPr lang="en-US" sz="1300" dirty="0"/>
                    </a:p>
                  </a:txBody>
                  <a:tcPr marL="50527" marR="50527" marT="25264" marB="25264"/>
                </a:tc>
                <a:tc>
                  <a:txBody>
                    <a:bodyPr/>
                    <a:lstStyle/>
                    <a:p>
                      <a:pPr marL="0" marR="0">
                        <a:spcBef>
                          <a:spcPts val="0"/>
                        </a:spcBef>
                        <a:spcAft>
                          <a:spcPts val="0"/>
                        </a:spcAft>
                      </a:pPr>
                      <a:r>
                        <a:rPr lang="en-US" sz="1300" b="1" baseline="0" dirty="0">
                          <a:effectLst/>
                        </a:rPr>
                        <a:t>Two supervising adults for this number of participating youths:</a:t>
                      </a:r>
                      <a:endPar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nchor="ctr"/>
                </a:tc>
                <a:tc>
                  <a:txBody>
                    <a:bodyPr/>
                    <a:lstStyle/>
                    <a:p>
                      <a:pPr marL="0" marR="0">
                        <a:spcBef>
                          <a:spcPts val="0"/>
                        </a:spcBef>
                        <a:spcAft>
                          <a:spcPts val="0"/>
                        </a:spcAft>
                      </a:pPr>
                      <a:r>
                        <a:rPr lang="en-US" sz="1300" b="1" baseline="0" dirty="0">
                          <a:effectLst/>
                        </a:rPr>
                        <a:t>Plus one additional supervising adult for each additional number of this many participating youths:</a:t>
                      </a:r>
                      <a:endPar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nchor="ctr"/>
                </a:tc>
                <a:extLst>
                  <a:ext uri="{0D108BD9-81ED-4DB2-BD59-A6C34878D82A}">
                    <a16:rowId xmlns:a16="http://schemas.microsoft.com/office/drawing/2014/main" val="2339215854"/>
                  </a:ext>
                </a:extLst>
              </a:tr>
              <a:tr h="609985">
                <a:tc>
                  <a:txBody>
                    <a:bodyPr/>
                    <a:lstStyle/>
                    <a:p>
                      <a:r>
                        <a:rPr lang="en-US" sz="1700" b="1" dirty="0"/>
                        <a:t>Grades K-1</a:t>
                      </a:r>
                    </a:p>
                  </a:txBody>
                  <a:tcPr marL="50527" marR="50527" marT="25264" marB="25264"/>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6</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1-4</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3056806118"/>
                  </a:ext>
                </a:extLst>
              </a:tr>
              <a:tr h="609985">
                <a:tc>
                  <a:txBody>
                    <a:bodyPr/>
                    <a:lstStyle/>
                    <a:p>
                      <a:r>
                        <a:rPr lang="en-US" sz="1700" b="1" dirty="0"/>
                        <a:t>Grades 2-3</a:t>
                      </a:r>
                    </a:p>
                  </a:txBody>
                  <a:tcPr marL="50527" marR="50527" marT="25264" marB="25264"/>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12</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1-6</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201958757"/>
                  </a:ext>
                </a:extLst>
              </a:tr>
              <a:tr h="609985">
                <a:tc>
                  <a:txBody>
                    <a:bodyPr/>
                    <a:lstStyle/>
                    <a:p>
                      <a:r>
                        <a:rPr lang="en-US" sz="1700" b="1" dirty="0"/>
                        <a:t>Grades 4-5</a:t>
                      </a:r>
                    </a:p>
                  </a:txBody>
                  <a:tcPr marL="50527" marR="50527" marT="25264" marB="25264"/>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16</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1-8</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2382936618"/>
                  </a:ext>
                </a:extLst>
              </a:tr>
              <a:tr h="609985">
                <a:tc>
                  <a:txBody>
                    <a:bodyPr/>
                    <a:lstStyle/>
                    <a:p>
                      <a:r>
                        <a:rPr lang="en-US" sz="1700" b="1" dirty="0"/>
                        <a:t>Grades 6-8</a:t>
                      </a:r>
                    </a:p>
                  </a:txBody>
                  <a:tcPr marL="50527" marR="50527" marT="25264" marB="25264"/>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20</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1-10</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2882711343"/>
                  </a:ext>
                </a:extLst>
              </a:tr>
              <a:tr h="609985">
                <a:tc>
                  <a:txBody>
                    <a:bodyPr/>
                    <a:lstStyle/>
                    <a:p>
                      <a:r>
                        <a:rPr lang="en-US" sz="1700" b="1" dirty="0"/>
                        <a:t>Grades 9-12</a:t>
                      </a:r>
                    </a:p>
                  </a:txBody>
                  <a:tcPr marL="50527" marR="50527" marT="25264" marB="25264"/>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24</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tc>
                <a:tc>
                  <a:txBody>
                    <a:bodyPr/>
                    <a:lstStyle/>
                    <a:p>
                      <a:pPr marL="0" marR="0" algn="ctr" defTabSz="914400" rtl="0" eaLnBrk="1" latinLnBrk="0" hangingPunct="1">
                        <a:spcBef>
                          <a:spcPts val="0"/>
                        </a:spcBef>
                        <a:spcAft>
                          <a:spcPts val="0"/>
                        </a:spcAft>
                      </a:pPr>
                      <a:r>
                        <a:rPr lang="en-US" sz="1700" b="1" kern="1200" baseline="0" dirty="0">
                          <a:solidFill>
                            <a:schemeClr val="tx1"/>
                          </a:solidFill>
                          <a:effectLst/>
                        </a:rPr>
                        <a:t> 1-12 </a:t>
                      </a:r>
                      <a:endParaRPr lang="en-US" sz="1700" b="1" kern="1200" baseline="0" dirty="0">
                        <a:solidFill>
                          <a:schemeClr val="tx1"/>
                        </a:solidFill>
                        <a:effectLst/>
                        <a:latin typeface="+mn-lt"/>
                        <a:ea typeface="+mn-ea"/>
                        <a:cs typeface="+mn-cs"/>
                      </a:endParaRPr>
                    </a:p>
                  </a:txBody>
                  <a:tcPr marL="37895" marR="37895" marT="0" marB="0" anchor="ctr"/>
                </a:tc>
                <a:extLst>
                  <a:ext uri="{0D108BD9-81ED-4DB2-BD59-A6C34878D82A}">
                    <a16:rowId xmlns:a16="http://schemas.microsoft.com/office/drawing/2014/main" val="332075357"/>
                  </a:ext>
                </a:extLst>
              </a:tr>
            </a:tbl>
          </a:graphicData>
        </a:graphic>
      </p:graphicFrame>
      <p:sp>
        <p:nvSpPr>
          <p:cNvPr id="2" name="Content Placeholder 1"/>
          <p:cNvSpPr>
            <a:spLocks noGrp="1"/>
          </p:cNvSpPr>
          <p:nvPr>
            <p:ph idx="1"/>
          </p:nvPr>
        </p:nvSpPr>
        <p:spPr>
          <a:xfrm>
            <a:off x="154489" y="1861073"/>
            <a:ext cx="4753147" cy="4471416"/>
          </a:xfrm>
        </p:spPr>
        <p:txBody>
          <a:bodyPr anchor="ctr">
            <a:normAutofit/>
          </a:bodyPr>
          <a:lstStyle/>
          <a:p>
            <a:pPr marL="465138" lvl="0" indent="-465138">
              <a:buClr>
                <a:srgbClr val="FF0000"/>
              </a:buClr>
              <a:buFont typeface="Times New Roman" panose="02020603050405020304" pitchFamily="18" charset="0"/>
              <a:buChar char="▲"/>
            </a:pPr>
            <a:r>
              <a:rPr lang="en-US" sz="3200" dirty="0"/>
              <a:t>Supervising adult to youth participant ratios</a:t>
            </a:r>
          </a:p>
          <a:p>
            <a:pPr marL="682625" lvl="1">
              <a:buFont typeface="Wingdings" panose="05000000000000000000" pitchFamily="2" charset="2"/>
              <a:buChar char="§"/>
            </a:pPr>
            <a:r>
              <a:rPr lang="en-US" sz="3200" dirty="0"/>
              <a:t>Minimum # adults </a:t>
            </a:r>
            <a:r>
              <a:rPr lang="en-US" sz="3200" dirty="0">
                <a:latin typeface="Times New Roman" panose="02020603050405020304" pitchFamily="18" charset="0"/>
                <a:cs typeface="Times New Roman" panose="02020603050405020304" pitchFamily="18" charset="0"/>
              </a:rPr>
              <a:t>to</a:t>
            </a:r>
            <a:r>
              <a:rPr lang="en-US" sz="3200" dirty="0"/>
              <a:t> specific # youth  </a:t>
            </a:r>
          </a:p>
          <a:p>
            <a:pPr marL="682625" lvl="1">
              <a:buFont typeface="Wingdings" panose="05000000000000000000" pitchFamily="2" charset="2"/>
              <a:buChar char="§"/>
            </a:pPr>
            <a:r>
              <a:rPr lang="en-US" sz="3200" dirty="0"/>
              <a:t>Supervision ratios ensure safety/health</a:t>
            </a:r>
            <a:endParaRPr lang="en-US" sz="3200" dirty="0">
              <a:solidFill>
                <a:schemeClr val="bg1"/>
              </a:solidFill>
            </a:endParaRPr>
          </a:p>
        </p:txBody>
      </p:sp>
      <p:graphicFrame>
        <p:nvGraphicFramePr>
          <p:cNvPr id="4" name="Table 3">
            <a:extLst>
              <a:ext uri="{FF2B5EF4-FFF2-40B4-BE49-F238E27FC236}">
                <a16:creationId xmlns:a16="http://schemas.microsoft.com/office/drawing/2014/main" id="{4B9106CF-9898-4B33-8978-B1B93BD2C461}"/>
              </a:ext>
            </a:extLst>
          </p:cNvPr>
          <p:cNvGraphicFramePr>
            <a:graphicFrameLocks noGrp="1"/>
          </p:cNvGraphicFramePr>
          <p:nvPr>
            <p:extLst>
              <p:ext uri="{D42A27DB-BD31-4B8C-83A1-F6EECF244321}">
                <p14:modId xmlns:p14="http://schemas.microsoft.com/office/powerpoint/2010/main" val="1893263960"/>
              </p:ext>
            </p:extLst>
          </p:nvPr>
        </p:nvGraphicFramePr>
        <p:xfrm>
          <a:off x="5583220" y="1290918"/>
          <a:ext cx="6493532" cy="4488980"/>
        </p:xfrm>
        <a:graphic>
          <a:graphicData uri="http://schemas.openxmlformats.org/drawingml/2006/table">
            <a:tbl>
              <a:tblPr firstRow="1" bandRow="1">
                <a:tableStyleId>{8EC20E35-A176-4012-BC5E-935CFFF8708E}</a:tableStyleId>
              </a:tblPr>
              <a:tblGrid>
                <a:gridCol w="1384484">
                  <a:extLst>
                    <a:ext uri="{9D8B030D-6E8A-4147-A177-3AD203B41FA5}">
                      <a16:colId xmlns:a16="http://schemas.microsoft.com/office/drawing/2014/main" val="2255138284"/>
                    </a:ext>
                  </a:extLst>
                </a:gridCol>
                <a:gridCol w="2162258">
                  <a:extLst>
                    <a:ext uri="{9D8B030D-6E8A-4147-A177-3AD203B41FA5}">
                      <a16:colId xmlns:a16="http://schemas.microsoft.com/office/drawing/2014/main" val="3057560233"/>
                    </a:ext>
                  </a:extLst>
                </a:gridCol>
                <a:gridCol w="2946790">
                  <a:extLst>
                    <a:ext uri="{9D8B030D-6E8A-4147-A177-3AD203B41FA5}">
                      <a16:colId xmlns:a16="http://schemas.microsoft.com/office/drawing/2014/main" val="4049829367"/>
                    </a:ext>
                  </a:extLst>
                </a:gridCol>
              </a:tblGrid>
              <a:tr h="348933">
                <a:tc>
                  <a:txBody>
                    <a:bodyPr/>
                    <a:lstStyle/>
                    <a:p>
                      <a:endParaRPr lang="en-US" sz="1300" dirty="0"/>
                    </a:p>
                  </a:txBody>
                  <a:tcPr marL="48699" marR="48699" marT="24350" marB="24350"/>
                </a:tc>
                <a:tc gridSpan="2">
                  <a:txBody>
                    <a:bodyPr/>
                    <a:lstStyle/>
                    <a:p>
                      <a:pPr algn="ctr"/>
                      <a:r>
                        <a:rPr lang="en-US" sz="1700" b="1" dirty="0">
                          <a:solidFill>
                            <a:schemeClr val="tx1"/>
                          </a:solidFill>
                        </a:rPr>
                        <a:t>Regular Meeting Venues</a:t>
                      </a:r>
                    </a:p>
                  </a:txBody>
                  <a:tcPr marL="48699" marR="48699" marT="24350" marB="24350"/>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179090"/>
                  </a:ext>
                </a:extLst>
              </a:tr>
              <a:tr h="1087502">
                <a:tc>
                  <a:txBody>
                    <a:bodyPr/>
                    <a:lstStyle/>
                    <a:p>
                      <a:endParaRPr lang="en-US" sz="1300" dirty="0"/>
                    </a:p>
                  </a:txBody>
                  <a:tcPr marL="48699" marR="48699" marT="24350" marB="24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effectLst/>
                        </a:rPr>
                        <a:t>Two supervising adults for this number of participating youths:</a:t>
                      </a:r>
                      <a:endPar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99" marR="48699" marT="24350" marB="24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effectLst/>
                        </a:rPr>
                        <a:t>Plus one additional supervising adult for each additional number of this many participating youths:</a:t>
                      </a:r>
                      <a:endPar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99" marR="48699" marT="24350" marB="24350"/>
                </a:tc>
                <a:extLst>
                  <a:ext uri="{0D108BD9-81ED-4DB2-BD59-A6C34878D82A}">
                    <a16:rowId xmlns:a16="http://schemas.microsoft.com/office/drawing/2014/main" val="2339215854"/>
                  </a:ext>
                </a:extLst>
              </a:tr>
              <a:tr h="610509">
                <a:tc>
                  <a:txBody>
                    <a:bodyPr/>
                    <a:lstStyle/>
                    <a:p>
                      <a:r>
                        <a:rPr lang="en-US" sz="1700" b="1" dirty="0"/>
                        <a:t>Grades K-1</a:t>
                      </a:r>
                    </a:p>
                  </a:txBody>
                  <a:tcPr marL="48699" marR="48699" marT="24350" marB="2435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12</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1-6</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extLst>
                  <a:ext uri="{0D108BD9-81ED-4DB2-BD59-A6C34878D82A}">
                    <a16:rowId xmlns:a16="http://schemas.microsoft.com/office/drawing/2014/main" val="3056806118"/>
                  </a:ext>
                </a:extLst>
              </a:tr>
              <a:tr h="610509">
                <a:tc>
                  <a:txBody>
                    <a:bodyPr/>
                    <a:lstStyle/>
                    <a:p>
                      <a:r>
                        <a:rPr lang="en-US" sz="1700" b="1" dirty="0"/>
                        <a:t>Grades 2-3</a:t>
                      </a:r>
                    </a:p>
                  </a:txBody>
                  <a:tcPr marL="48699" marR="48699" marT="24350" marB="2435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20</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1-8</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extLst>
                  <a:ext uri="{0D108BD9-81ED-4DB2-BD59-A6C34878D82A}">
                    <a16:rowId xmlns:a16="http://schemas.microsoft.com/office/drawing/2014/main" val="201958757"/>
                  </a:ext>
                </a:extLst>
              </a:tr>
              <a:tr h="610509">
                <a:tc>
                  <a:txBody>
                    <a:bodyPr/>
                    <a:lstStyle/>
                    <a:p>
                      <a:r>
                        <a:rPr lang="en-US" sz="1700" b="1" dirty="0"/>
                        <a:t>Grades 4-5</a:t>
                      </a:r>
                    </a:p>
                  </a:txBody>
                  <a:tcPr marL="48699" marR="48699" marT="24350" marB="2435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25</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1-10</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extLst>
                  <a:ext uri="{0D108BD9-81ED-4DB2-BD59-A6C34878D82A}">
                    <a16:rowId xmlns:a16="http://schemas.microsoft.com/office/drawing/2014/main" val="2382936618"/>
                  </a:ext>
                </a:extLst>
              </a:tr>
              <a:tr h="610509">
                <a:tc>
                  <a:txBody>
                    <a:bodyPr/>
                    <a:lstStyle/>
                    <a:p>
                      <a:r>
                        <a:rPr lang="en-US" sz="1700" b="1" dirty="0"/>
                        <a:t>Grades 6-8</a:t>
                      </a:r>
                    </a:p>
                  </a:txBody>
                  <a:tcPr marL="48699" marR="48699" marT="24350" marB="2435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25</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1-12</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extLst>
                  <a:ext uri="{0D108BD9-81ED-4DB2-BD59-A6C34878D82A}">
                    <a16:rowId xmlns:a16="http://schemas.microsoft.com/office/drawing/2014/main" val="2882711343"/>
                  </a:ext>
                </a:extLst>
              </a:tr>
              <a:tr h="610509">
                <a:tc>
                  <a:txBody>
                    <a:bodyPr/>
                    <a:lstStyle/>
                    <a:p>
                      <a:r>
                        <a:rPr lang="en-US" sz="1700" b="1" dirty="0"/>
                        <a:t>Grades 9-12</a:t>
                      </a:r>
                    </a:p>
                  </a:txBody>
                  <a:tcPr marL="48699" marR="48699" marT="24350" marB="2435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30</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tc>
                  <a:txBody>
                    <a:bodyPr/>
                    <a:lstStyle/>
                    <a:p>
                      <a:pPr marL="0" marR="47625" algn="ctr">
                        <a:lnSpc>
                          <a:spcPts val="1080"/>
                        </a:lnSpc>
                        <a:spcBef>
                          <a:spcPts val="0"/>
                        </a:spcBef>
                        <a:spcAft>
                          <a:spcPts val="0"/>
                        </a:spcAft>
                      </a:pPr>
                      <a:r>
                        <a:rPr lang="en-US" sz="1700" b="1" baseline="0" dirty="0">
                          <a:effectLst/>
                        </a:rPr>
                        <a:t> </a:t>
                      </a:r>
                    </a:p>
                    <a:p>
                      <a:pPr marL="0" marR="0" algn="ctr">
                        <a:spcBef>
                          <a:spcPts val="0"/>
                        </a:spcBef>
                        <a:spcAft>
                          <a:spcPts val="0"/>
                        </a:spcAft>
                      </a:pPr>
                      <a:r>
                        <a:rPr lang="en-US" sz="1700" b="1" baseline="0" dirty="0">
                          <a:effectLst/>
                        </a:rPr>
                        <a:t>1-15</a:t>
                      </a:r>
                      <a:endParaRPr lang="en-US" sz="17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25" marR="36525" marT="0" marB="0"/>
                </a:tc>
                <a:extLst>
                  <a:ext uri="{0D108BD9-81ED-4DB2-BD59-A6C34878D82A}">
                    <a16:rowId xmlns:a16="http://schemas.microsoft.com/office/drawing/2014/main" val="332075357"/>
                  </a:ext>
                </a:extLst>
              </a:tr>
            </a:tbl>
          </a:graphicData>
        </a:graphic>
      </p:graphicFrame>
      <p:sp>
        <p:nvSpPr>
          <p:cNvPr id="9" name="Rectangle 8"/>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928921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0CF1-41F6-4488-A2CD-C6EB0C3BCBDA}"/>
              </a:ext>
            </a:extLst>
          </p:cNvPr>
          <p:cNvSpPr>
            <a:spLocks noGrp="1"/>
          </p:cNvSpPr>
          <p:nvPr>
            <p:ph type="title"/>
          </p:nvPr>
        </p:nvSpPr>
        <p:spPr>
          <a:xfrm>
            <a:off x="412477" y="1240714"/>
            <a:ext cx="4132918" cy="4376572"/>
          </a:xfrm>
        </p:spPr>
        <p:txBody>
          <a:bodyPr anchor="ctr">
            <a:normAutofit/>
          </a:bodyPr>
          <a:lstStyle/>
          <a:p>
            <a:pPr marL="0" marR="0" lvl="0" indent="0" defTabSz="914400" rtl="0" eaLnBrk="1" fontAlgn="auto" latinLnBrk="0" hangingPunct="1">
              <a:lnSpc>
                <a:spcPct val="100000"/>
              </a:lnSpc>
              <a:spcBef>
                <a:spcPts val="0"/>
              </a:spcBef>
              <a:spcAft>
                <a:spcPts val="0"/>
              </a:spcAft>
              <a:tabLst/>
              <a:defRPr/>
            </a:pPr>
            <a:r>
              <a:rPr lang="en-US" sz="4800" cap="small" dirty="0">
                <a:cs typeface="Arial" panose="020B0604020202020204" pitchFamily="34" charset="0"/>
              </a:rPr>
              <a:t>Risk management policies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5310C6-189F-4C1C-BEE6-73C7549DDB05}"/>
              </a:ext>
            </a:extLst>
          </p:cNvPr>
          <p:cNvSpPr>
            <a:spLocks noGrp="1"/>
          </p:cNvSpPr>
          <p:nvPr>
            <p:ph idx="1"/>
          </p:nvPr>
        </p:nvSpPr>
        <p:spPr>
          <a:xfrm>
            <a:off x="5391807" y="283779"/>
            <a:ext cx="6621517" cy="6264166"/>
          </a:xfrm>
        </p:spPr>
        <p:txBody>
          <a:bodyPr anchor="ctr">
            <a:noAutofit/>
          </a:bodyPr>
          <a:lstStyle/>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Photography and Videos</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Youth in Leadership Positions</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Out of Program Contact</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Privacy Rights</a:t>
            </a: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42747060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0CF1-41F6-4488-A2CD-C6EB0C3BCBDA}"/>
              </a:ext>
            </a:extLst>
          </p:cNvPr>
          <p:cNvSpPr>
            <a:spLocks noGrp="1"/>
          </p:cNvSpPr>
          <p:nvPr>
            <p:ph type="title"/>
          </p:nvPr>
        </p:nvSpPr>
        <p:spPr>
          <a:xfrm>
            <a:off x="412477" y="1240714"/>
            <a:ext cx="4132918" cy="4376572"/>
          </a:xfrm>
        </p:spPr>
        <p:txBody>
          <a:bodyPr anchor="ctr">
            <a:normAutofit/>
          </a:bodyPr>
          <a:lstStyle/>
          <a:p>
            <a:pPr marL="0" marR="0" lvl="0" indent="0" defTabSz="914400" rtl="0" eaLnBrk="1" fontAlgn="auto" latinLnBrk="0" hangingPunct="1">
              <a:lnSpc>
                <a:spcPct val="100000"/>
              </a:lnSpc>
              <a:spcBef>
                <a:spcPts val="0"/>
              </a:spcBef>
              <a:spcAft>
                <a:spcPts val="0"/>
              </a:spcAft>
              <a:tabLst/>
              <a:defRPr/>
            </a:pPr>
            <a:r>
              <a:rPr lang="en-US" sz="4800" cap="small" dirty="0">
                <a:cs typeface="Arial" panose="020B0604020202020204" pitchFamily="34" charset="0"/>
              </a:rPr>
              <a:t>Risk management policies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5310C6-189F-4C1C-BEE6-73C7549DDB05}"/>
              </a:ext>
            </a:extLst>
          </p:cNvPr>
          <p:cNvSpPr>
            <a:spLocks noGrp="1"/>
          </p:cNvSpPr>
          <p:nvPr>
            <p:ph idx="1"/>
          </p:nvPr>
        </p:nvSpPr>
        <p:spPr>
          <a:xfrm>
            <a:off x="5570483" y="525517"/>
            <a:ext cx="6621517" cy="6332483"/>
          </a:xfrm>
        </p:spPr>
        <p:txBody>
          <a:bodyPr anchor="ctr">
            <a:noAutofit/>
          </a:bodyPr>
          <a:lstStyle/>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First Aid Kits &amp; Emergencies</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Accident/Incident Management Procedure</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Dispensing Medication</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Internet Access &amp; Social Computing</a:t>
            </a:r>
          </a:p>
          <a:p>
            <a:pPr marL="461963" indent="-461963">
              <a:spcBef>
                <a:spcPts val="1800"/>
              </a:spcBef>
              <a:buClr>
                <a:srgbClr val="FF0000"/>
              </a:buClr>
              <a:buSzPct val="80000"/>
              <a:buFont typeface="Arial" panose="020B0604020202020204" pitchFamily="34" charset="0"/>
              <a:buChar char="▲"/>
              <a:defRPr/>
            </a:pPr>
            <a:r>
              <a:rPr lang="en-US" sz="4000" dirty="0">
                <a:solidFill>
                  <a:schemeClr val="bg1"/>
                </a:solidFill>
              </a:rPr>
              <a:t>Transportation</a:t>
            </a:r>
          </a:p>
          <a:p>
            <a:pPr marL="0" marR="0" lvl="0" indent="0" defTabSz="914400" rtl="0" eaLnBrk="1" fontAlgn="auto" latinLnBrk="0" hangingPunct="1">
              <a:lnSpc>
                <a:spcPct val="90000"/>
              </a:lnSpc>
              <a:spcBef>
                <a:spcPts val="1800"/>
              </a:spcBef>
              <a:spcAft>
                <a:spcPts val="0"/>
              </a:spcAft>
              <a:buClr>
                <a:prstClr val="black"/>
              </a:buClr>
              <a:buSzPct val="80000"/>
              <a:buNone/>
              <a:tabLst/>
              <a:defRPr/>
            </a:pPr>
            <a:endParaRPr lang="en-US" sz="2000" dirty="0">
              <a:solidFill>
                <a:schemeClr val="bg1"/>
              </a:solidFill>
            </a:endParaRP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75632634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0CF1-41F6-4488-A2CD-C6EB0C3BCBDA}"/>
              </a:ext>
            </a:extLst>
          </p:cNvPr>
          <p:cNvSpPr>
            <a:spLocks noGrp="1"/>
          </p:cNvSpPr>
          <p:nvPr>
            <p:ph type="title"/>
          </p:nvPr>
        </p:nvSpPr>
        <p:spPr>
          <a:xfrm>
            <a:off x="412477" y="1240714"/>
            <a:ext cx="4132918" cy="4376572"/>
          </a:xfrm>
        </p:spPr>
        <p:txBody>
          <a:bodyPr anchor="ctr">
            <a:normAutofit/>
          </a:bodyPr>
          <a:lstStyle/>
          <a:p>
            <a:pPr marL="0" marR="0" lvl="0" indent="0" defTabSz="914400" rtl="0" eaLnBrk="1" fontAlgn="auto" latinLnBrk="0" hangingPunct="1">
              <a:lnSpc>
                <a:spcPct val="100000"/>
              </a:lnSpc>
              <a:spcBef>
                <a:spcPts val="0"/>
              </a:spcBef>
              <a:spcAft>
                <a:spcPts val="0"/>
              </a:spcAft>
              <a:tabLst/>
              <a:defRPr/>
            </a:pPr>
            <a:r>
              <a:rPr lang="en-US" sz="4800" cap="small" dirty="0">
                <a:cs typeface="Arial" panose="020B0604020202020204" pitchFamily="34" charset="0"/>
              </a:rPr>
              <a:t>Risk management policies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5310C6-189F-4C1C-BEE6-73C7549DDB05}"/>
              </a:ext>
            </a:extLst>
          </p:cNvPr>
          <p:cNvSpPr>
            <a:spLocks noGrp="1"/>
          </p:cNvSpPr>
          <p:nvPr>
            <p:ph idx="1"/>
          </p:nvPr>
        </p:nvSpPr>
        <p:spPr>
          <a:xfrm>
            <a:off x="5570483" y="525517"/>
            <a:ext cx="6621517" cy="5563049"/>
          </a:xfrm>
        </p:spPr>
        <p:txBody>
          <a:bodyPr anchor="ctr">
            <a:noAutofit/>
          </a:bodyPr>
          <a:lstStyle/>
          <a:p>
            <a:pPr marL="461963" indent="-461963">
              <a:spcBef>
                <a:spcPts val="1800"/>
              </a:spcBef>
              <a:buClr>
                <a:srgbClr val="FF0000"/>
              </a:buClr>
              <a:buSzPct val="80000"/>
              <a:buFont typeface="Arial" panose="020B0604020202020204" pitchFamily="34" charset="0"/>
              <a:buChar char="▲"/>
              <a:defRPr/>
            </a:pPr>
            <a:r>
              <a:rPr lang="en-US" sz="4000" dirty="0">
                <a:solidFill>
                  <a:schemeClr val="bg1"/>
                </a:solidFill>
              </a:rPr>
              <a:t>Alcohol Use</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Floats/Flatbeds/Parades</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Sign In &amp; Sign Out</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Overnight &amp; Off-Site Activities</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4000" dirty="0">
                <a:solidFill>
                  <a:schemeClr val="bg1"/>
                </a:solidFill>
              </a:rPr>
              <a:t>Missing Participants</a:t>
            </a: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6502126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480CF1-41F6-4488-A2CD-C6EB0C3BCBDA}"/>
              </a:ext>
            </a:extLst>
          </p:cNvPr>
          <p:cNvSpPr>
            <a:spLocks noGrp="1"/>
          </p:cNvSpPr>
          <p:nvPr>
            <p:ph type="title"/>
          </p:nvPr>
        </p:nvSpPr>
        <p:spPr>
          <a:xfrm>
            <a:off x="835153" y="474146"/>
            <a:ext cx="10521688" cy="1197864"/>
          </a:xfrm>
        </p:spPr>
        <p:txBody>
          <a:bodyPr>
            <a:normAutofit/>
          </a:bodyPr>
          <a:lstStyle/>
          <a:p>
            <a:r>
              <a:rPr kumimoji="0" lang="en-US" sz="4800" b="0" i="0" u="none" strike="noStrike" kern="1200" cap="small" spc="0" normalizeH="0" noProof="0" dirty="0">
                <a:ln>
                  <a:noFill/>
                </a:ln>
                <a:effectLst/>
                <a:uLnTx/>
                <a:uFillTx/>
              </a:rPr>
              <a:t>Fundraising</a:t>
            </a:r>
            <a:endParaRPr lang="en-US" sz="4800" cap="small" dirty="0">
              <a:cs typeface="Arial" panose="020B0604020202020204" pitchFamily="34" charset="0"/>
            </a:endParaRPr>
          </a:p>
        </p:txBody>
      </p:sp>
      <p:cxnSp>
        <p:nvCxnSpPr>
          <p:cNvPr id="22" name="Straight Connector 21">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200957B-2A4C-48C9-A723-3A1B4F31652F}"/>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835153" y="2046013"/>
            <a:ext cx="6215794" cy="4083776"/>
          </a:xfrm>
          <a:prstGeom prst="rect">
            <a:avLst/>
          </a:prstGeom>
          <a:noFill/>
          <a:effectLst>
            <a:outerShdw blurRad="50800" dist="38100" dir="5400000" algn="t" rotWithShape="0">
              <a:schemeClr val="tx1">
                <a:lumMod val="95000"/>
                <a:alpha val="40000"/>
              </a:schemeClr>
            </a:outerShdw>
          </a:effectLst>
        </p:spPr>
      </p:pic>
      <p:sp>
        <p:nvSpPr>
          <p:cNvPr id="3" name="Content Placeholder 2">
            <a:extLst>
              <a:ext uri="{FF2B5EF4-FFF2-40B4-BE49-F238E27FC236}">
                <a16:creationId xmlns:a16="http://schemas.microsoft.com/office/drawing/2014/main" id="{ED5310C6-189F-4C1C-BEE6-73C7549DDB05}"/>
              </a:ext>
            </a:extLst>
          </p:cNvPr>
          <p:cNvSpPr>
            <a:spLocks noGrp="1"/>
          </p:cNvSpPr>
          <p:nvPr>
            <p:ph idx="1"/>
          </p:nvPr>
        </p:nvSpPr>
        <p:spPr>
          <a:xfrm>
            <a:off x="7239896" y="1999578"/>
            <a:ext cx="4487284" cy="4171568"/>
          </a:xfrm>
        </p:spPr>
        <p:txBody>
          <a:bodyPr anchor="ctr">
            <a:normAutofit/>
          </a:bodyPr>
          <a:lstStyle/>
          <a:p>
            <a:pPr marL="461963" marR="0" lvl="0" indent="-461963" defTabSz="914400" rtl="0" eaLnBrk="1" fontAlgn="auto" latinLnBrk="0" hangingPunct="1">
              <a:spcBef>
                <a:spcPts val="1800"/>
              </a:spcBef>
              <a:spcAft>
                <a:spcPts val="0"/>
              </a:spcAft>
              <a:buClr>
                <a:srgbClr val="FF0000"/>
              </a:buClr>
              <a:buSzPct val="100000"/>
              <a:buFont typeface="Times New Roman" panose="02020603050405020304" pitchFamily="18" charset="0"/>
              <a:buChar char="▲"/>
              <a:tabLst/>
              <a:defRPr/>
            </a:pPr>
            <a:r>
              <a:rPr kumimoji="0" lang="en-US" sz="2400" b="0" i="0" u="none" strike="noStrike" kern="1200" cap="none" spc="0" normalizeH="0" baseline="0" noProof="0" dirty="0">
                <a:ln>
                  <a:noFill/>
                </a:ln>
                <a:effectLst/>
                <a:uLnTx/>
                <a:uFillTx/>
              </a:rPr>
              <a:t>GEMS, EMBODI and Delta Academy are not allowed to fundraise</a:t>
            </a:r>
          </a:p>
          <a:p>
            <a:pPr marL="461963" marR="0" lvl="0" indent="-461963" defTabSz="914400" rtl="0" eaLnBrk="1" fontAlgn="auto" latinLnBrk="0" hangingPunct="1">
              <a:spcBef>
                <a:spcPts val="1800"/>
              </a:spcBef>
              <a:spcAft>
                <a:spcPts val="0"/>
              </a:spcAft>
              <a:buClr>
                <a:srgbClr val="FF0000"/>
              </a:buClr>
              <a:buSzPct val="100000"/>
              <a:buFont typeface="Times New Roman" panose="02020603050405020304" pitchFamily="18" charset="0"/>
              <a:buChar char="▲"/>
              <a:tabLst/>
              <a:defRPr/>
            </a:pPr>
            <a:r>
              <a:rPr kumimoji="0" lang="en-US" sz="2400" b="0" i="0" u="none" strike="noStrike" kern="1200" cap="none" spc="0" normalizeH="0" baseline="0" noProof="0" dirty="0">
                <a:ln>
                  <a:noFill/>
                </a:ln>
                <a:effectLst/>
                <a:uLnTx/>
                <a:uFillTx/>
              </a:rPr>
              <a:t>Jabberwock or Debutante cotillions and other similar initiatives can solicit funds</a:t>
            </a:r>
          </a:p>
          <a:p>
            <a:pPr marL="461963" marR="0" lvl="0" indent="-461963" defTabSz="914400" rtl="0" eaLnBrk="1" fontAlgn="auto" latinLnBrk="0" hangingPunct="1">
              <a:spcBef>
                <a:spcPts val="1800"/>
              </a:spcBef>
              <a:spcAft>
                <a:spcPts val="0"/>
              </a:spcAft>
              <a:buClr>
                <a:srgbClr val="FF0000"/>
              </a:buClr>
              <a:buSzPct val="100000"/>
              <a:buFont typeface="Times New Roman" panose="02020603050405020304" pitchFamily="18" charset="0"/>
              <a:buChar char="▲"/>
              <a:tabLst/>
              <a:defRPr/>
            </a:pPr>
            <a:r>
              <a:rPr kumimoji="0" lang="en-US" sz="2400" b="0" i="0" u="none" strike="noStrike" kern="1200" cap="none" spc="0" normalizeH="0" baseline="0" noProof="0" dirty="0">
                <a:ln>
                  <a:noFill/>
                </a:ln>
                <a:effectLst/>
                <a:uLnTx/>
                <a:uFillTx/>
              </a:rPr>
              <a:t>Use of internet crowd-funding sites must be approved by the Chapter President</a:t>
            </a:r>
            <a:endParaRPr lang="en-US" sz="2400" dirty="0">
              <a:latin typeface="Calibri"/>
              <a:cs typeface="+mn-cs"/>
            </a:endParaRPr>
          </a:p>
        </p:txBody>
      </p:sp>
      <p:sp>
        <p:nvSpPr>
          <p:cNvPr id="7" name="Rectangle 6"/>
          <p:cNvSpPr/>
          <p:nvPr/>
        </p:nvSpPr>
        <p:spPr>
          <a:xfrm>
            <a:off x="130094" y="6467786"/>
            <a:ext cx="11928764" cy="369332"/>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9949610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804673" y="1445494"/>
            <a:ext cx="3616856" cy="4376572"/>
          </a:xfrm>
        </p:spPr>
        <p:txBody>
          <a:bodyPr anchor="ctr">
            <a:normAutofit/>
          </a:bodyPr>
          <a:lstStyle/>
          <a:p>
            <a:r>
              <a:rPr lang="en-US" sz="3700" cap="small" dirty="0"/>
              <a:t>Risk Management Coordinator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D610D5-C20B-45C5-B1F5-CD4F46AB1C99}"/>
              </a:ext>
            </a:extLst>
          </p:cNvPr>
          <p:cNvSpPr>
            <a:spLocks noGrp="1"/>
          </p:cNvSpPr>
          <p:nvPr>
            <p:ph idx="1"/>
          </p:nvPr>
        </p:nvSpPr>
        <p:spPr>
          <a:xfrm>
            <a:off x="5189559" y="577859"/>
            <a:ext cx="6999394" cy="5702282"/>
          </a:xfrm>
        </p:spPr>
        <p:txBody>
          <a:bodyPr anchor="ctr">
            <a:noAutofit/>
          </a:bodyPr>
          <a:lstStyle/>
          <a:p>
            <a:pPr marL="584196" indent="-571500">
              <a:spcBef>
                <a:spcPts val="1515"/>
              </a:spcBef>
              <a:buClr>
                <a:srgbClr val="FF0000"/>
              </a:buClr>
              <a:buSzPct val="79687"/>
              <a:buFont typeface="Times New Roman" panose="02020603050405020304" pitchFamily="18" charset="0"/>
              <a:buChar char="▲"/>
              <a:tabLst>
                <a:tab pos="286934" algn="l"/>
              </a:tabLst>
            </a:pPr>
            <a:r>
              <a:rPr lang="en-US" sz="3200" spc="-10" dirty="0">
                <a:solidFill>
                  <a:schemeClr val="bg1"/>
                </a:solidFill>
              </a:rPr>
              <a:t>Risk Management Coordinator</a:t>
            </a:r>
          </a:p>
          <a:p>
            <a:pPr marL="584196" marR="5078" indent="-571500">
              <a:spcBef>
                <a:spcPts val="1844"/>
              </a:spcBef>
              <a:buClr>
                <a:srgbClr val="FF0000"/>
              </a:buClr>
              <a:buSzPct val="79687"/>
              <a:buFont typeface="Times New Roman" panose="02020603050405020304" pitchFamily="18" charset="0"/>
              <a:buChar char="▲"/>
              <a:tabLst>
                <a:tab pos="286934" algn="l"/>
              </a:tabLst>
            </a:pPr>
            <a:r>
              <a:rPr lang="en-US" sz="3200" spc="-10" dirty="0">
                <a:solidFill>
                  <a:schemeClr val="bg1"/>
                </a:solidFill>
              </a:rPr>
              <a:t>Oversees Compliance </a:t>
            </a:r>
          </a:p>
          <a:p>
            <a:pPr marL="584196" marR="547206" indent="-571500">
              <a:spcBef>
                <a:spcPts val="1788"/>
              </a:spcBef>
              <a:buClr>
                <a:srgbClr val="FF0000"/>
              </a:buClr>
              <a:buSzPct val="79687"/>
              <a:buFont typeface="Times New Roman" panose="02020603050405020304" pitchFamily="18" charset="0"/>
              <a:buChar char="▲"/>
              <a:tabLst>
                <a:tab pos="286934" algn="l"/>
              </a:tabLst>
            </a:pPr>
            <a:r>
              <a:rPr lang="en-US" sz="3200" spc="-10" dirty="0">
                <a:solidFill>
                  <a:schemeClr val="bg1"/>
                </a:solidFill>
              </a:rPr>
              <a:t>Chapter President Accountable</a:t>
            </a:r>
            <a:r>
              <a:rPr lang="en-US" spc="-10" dirty="0">
                <a:solidFill>
                  <a:schemeClr val="bg1"/>
                </a:solidFill>
              </a:rPr>
              <a:t> </a:t>
            </a: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9106189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742950" y="742951"/>
            <a:ext cx="3476625" cy="4962524"/>
          </a:xfrm>
        </p:spPr>
        <p:txBody>
          <a:bodyPr vert="horz" lIns="91440" tIns="45720" rIns="91440" bIns="45720" rtlCol="0" anchor="ctr">
            <a:normAutofit/>
          </a:bodyPr>
          <a:lstStyle/>
          <a:p>
            <a:r>
              <a:rPr lang="en-US" sz="3800" kern="1200" cap="small" dirty="0">
                <a:solidFill>
                  <a:srgbClr val="FFFFFF"/>
                </a:solidFill>
              </a:rPr>
              <a:t>Parent and guardian forms</a:t>
            </a:r>
          </a:p>
        </p:txBody>
      </p:sp>
      <p:pic>
        <p:nvPicPr>
          <p:cNvPr id="11" name="Picture 10" descr="A close up of a device&#10;&#10;Description automatically generated">
            <a:extLst>
              <a:ext uri="{FF2B5EF4-FFF2-40B4-BE49-F238E27FC236}">
                <a16:creationId xmlns:a16="http://schemas.microsoft.com/office/drawing/2014/main" id="{FC061888-836C-4801-B252-EC0372395D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6259" b="-1"/>
          <a:stretch/>
        </p:blipFill>
        <p:spPr>
          <a:xfrm>
            <a:off x="5153822" y="840592"/>
            <a:ext cx="6553545" cy="5184757"/>
          </a:xfrm>
          <a:prstGeom prst="rect">
            <a:avLst/>
          </a:prstGeom>
        </p:spPr>
      </p:pic>
      <p:sp>
        <p:nvSpPr>
          <p:cNvPr id="5" name="Rectangle 4"/>
          <p:cNvSpPr/>
          <p:nvPr/>
        </p:nvSpPr>
        <p:spPr>
          <a:xfrm>
            <a:off x="4669191" y="6350169"/>
            <a:ext cx="7264433" cy="5078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83283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804673" y="1445494"/>
            <a:ext cx="3616856" cy="4376572"/>
          </a:xfrm>
        </p:spPr>
        <p:txBody>
          <a:bodyPr anchor="ctr">
            <a:normAutofit/>
          </a:bodyPr>
          <a:lstStyle/>
          <a:p>
            <a:r>
              <a:rPr lang="en-US" sz="3700" cap="small" dirty="0"/>
              <a:t>Parent and guardian forms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551CC4CB-5C6A-4F66-9729-ECE4345D8346}"/>
              </a:ext>
            </a:extLst>
          </p:cNvPr>
          <p:cNvSpPr txBox="1">
            <a:spLocks/>
          </p:cNvSpPr>
          <p:nvPr/>
        </p:nvSpPr>
        <p:spPr>
          <a:xfrm>
            <a:off x="5845060" y="468351"/>
            <a:ext cx="6120881" cy="5932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1800"/>
              </a:spcBef>
              <a:buClr>
                <a:srgbClr val="FF0000"/>
              </a:buClr>
              <a:buSzPct val="80000"/>
              <a:buFont typeface="Arial" panose="020B0604020202020204" pitchFamily="34" charset="0"/>
              <a:buChar char="▲"/>
              <a:defRPr/>
            </a:pPr>
            <a:r>
              <a:rPr lang="en-US" sz="2800" dirty="0">
                <a:solidFill>
                  <a:schemeClr val="bg1"/>
                </a:solidFill>
              </a:rPr>
              <a:t>Parental/Guardian Affirmation</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lang="en-US" sz="2800" dirty="0">
                <a:solidFill>
                  <a:schemeClr val="bg1"/>
                </a:solidFill>
              </a:rPr>
              <a:t>Photograph, Media and Video Authorization Form</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Code of Conduct</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Pick-up Authorization</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Waiver and Permission to Transport Youth</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Parent Waiver and Permission for Teenage Driver to Transport Youth</a:t>
            </a:r>
          </a:p>
          <a:p>
            <a:pPr marL="461963" marR="0" lvl="0" indent="-461963" defTabSz="914400" rtl="0" eaLnBrk="1" fontAlgn="auto" latinLnBrk="0" hangingPunct="1">
              <a:lnSpc>
                <a:spcPct val="90000"/>
              </a:lnSpc>
              <a:spcBef>
                <a:spcPts val="1800"/>
              </a:spcBef>
              <a:spcAft>
                <a:spcPts val="0"/>
              </a:spcAft>
              <a:buClr>
                <a:srgbClr val="FF0000"/>
              </a:buClr>
              <a:buSzPct val="8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Off-site Permission</a:t>
            </a:r>
          </a:p>
        </p:txBody>
      </p:sp>
      <p:sp>
        <p:nvSpPr>
          <p:cNvPr id="7" name="Rectangle 6"/>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14291199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804673" y="1445494"/>
            <a:ext cx="3616856" cy="4376572"/>
          </a:xfrm>
        </p:spPr>
        <p:txBody>
          <a:bodyPr anchor="ctr">
            <a:normAutofit/>
          </a:bodyPr>
          <a:lstStyle/>
          <a:p>
            <a:r>
              <a:rPr lang="en-US" sz="3700" cap="small" dirty="0"/>
              <a:t>Parent and guardian forms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551CC4CB-5C6A-4F66-9729-ECE4345D8346}"/>
              </a:ext>
            </a:extLst>
          </p:cNvPr>
          <p:cNvSpPr txBox="1">
            <a:spLocks/>
          </p:cNvSpPr>
          <p:nvPr/>
        </p:nvSpPr>
        <p:spPr>
          <a:xfrm>
            <a:off x="5934270" y="288755"/>
            <a:ext cx="6120881" cy="61343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1800"/>
              </a:spcBef>
              <a:buClr>
                <a:srgbClr val="FF0000"/>
              </a:buClr>
              <a:buSzPct val="80000"/>
              <a:buFont typeface="Arial" panose="020B0604020202020204" pitchFamily="34" charset="0"/>
              <a:buChar char="▲"/>
              <a:defRPr/>
            </a:pPr>
            <a:r>
              <a:rPr lang="en-US" sz="2800" dirty="0">
                <a:solidFill>
                  <a:schemeClr val="bg1"/>
                </a:solidFill>
              </a:rPr>
              <a:t>Medical Information and Treatment Authorization Packet</a:t>
            </a:r>
          </a:p>
          <a:p>
            <a:pPr marL="461963" indent="-461963">
              <a:spcBef>
                <a:spcPts val="1800"/>
              </a:spcBef>
              <a:buClr>
                <a:srgbClr val="FF0000"/>
              </a:buClr>
              <a:buSzPct val="80000"/>
              <a:buFont typeface="Arial" panose="020B0604020202020204" pitchFamily="34" charset="0"/>
              <a:buChar char="▲"/>
              <a:defRPr/>
            </a:pPr>
            <a:r>
              <a:rPr lang="en-US" dirty="0">
                <a:solidFill>
                  <a:schemeClr val="bg1"/>
                </a:solidFill>
              </a:rPr>
              <a:t>Medical Authorization</a:t>
            </a:r>
          </a:p>
          <a:p>
            <a:pPr marL="461963" indent="-461963">
              <a:spcBef>
                <a:spcPts val="1800"/>
              </a:spcBef>
              <a:buClr>
                <a:srgbClr val="FF0000"/>
              </a:buClr>
              <a:buSzPct val="80000"/>
              <a:buFont typeface="Arial" panose="020B0604020202020204" pitchFamily="34" charset="0"/>
              <a:buChar char="▲"/>
              <a:defRPr/>
            </a:pPr>
            <a:r>
              <a:rPr lang="en-US" sz="2800" dirty="0">
                <a:solidFill>
                  <a:schemeClr val="bg1"/>
                </a:solidFill>
              </a:rPr>
              <a:t>Confidentiality Policy</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Child Abuse Reporting Numbers</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Sign-In/Sign-Out Policy</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Internet Use Policy</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Initiative Virtual Meeting/Event Participation Agreement</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Youth Initiative Virtual Meeting And Publicity Code Of Conduct</a:t>
            </a:r>
          </a:p>
          <a:p>
            <a:pPr marL="461963" indent="-461963">
              <a:spcBef>
                <a:spcPts val="1800"/>
              </a:spcBef>
              <a:buClr>
                <a:srgbClr val="FF0000"/>
              </a:buClr>
              <a:buSzPct val="8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Media &amp; Publication Release</a:t>
            </a:r>
          </a:p>
        </p:txBody>
      </p:sp>
      <p:sp>
        <p:nvSpPr>
          <p:cNvPr id="7" name="Rectangle 6"/>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26648256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728663" y="1422400"/>
            <a:ext cx="4505552" cy="2387600"/>
          </a:xfrm>
        </p:spPr>
        <p:txBody>
          <a:bodyPr vert="horz" lIns="91440" tIns="45720" rIns="91440" bIns="45720" rtlCol="0" anchor="b">
            <a:normAutofit/>
          </a:bodyPr>
          <a:lstStyle/>
          <a:p>
            <a:pPr>
              <a:lnSpc>
                <a:spcPct val="100000"/>
              </a:lnSpc>
              <a:spcBef>
                <a:spcPts val="0"/>
              </a:spcBef>
              <a:defRPr/>
            </a:pPr>
            <a:r>
              <a:rPr lang="en-US" sz="4800" cap="small" dirty="0">
                <a:solidFill>
                  <a:schemeClr val="bg1"/>
                </a:solidFill>
                <a:cs typeface="Arial" panose="020B0604020202020204" pitchFamily="34" charset="0"/>
              </a:rPr>
              <a:t>Parent and guardian forms</a:t>
            </a:r>
          </a:p>
        </p:txBody>
      </p:sp>
      <p:sp>
        <p:nvSpPr>
          <p:cNvPr id="17" name="Freeform: Shape 16">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close up of a box&#10;&#10;Description automatically generated">
            <a:extLst>
              <a:ext uri="{FF2B5EF4-FFF2-40B4-BE49-F238E27FC236}">
                <a16:creationId xmlns:a16="http://schemas.microsoft.com/office/drawing/2014/main" id="{DD51D548-A366-4480-8923-89E99B69CB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05" y="2663211"/>
            <a:ext cx="3408121" cy="3408121"/>
          </a:xfrm>
          <a:prstGeom prst="rect">
            <a:avLst/>
          </a:prstGeom>
        </p:spPr>
      </p:pic>
      <p:pic>
        <p:nvPicPr>
          <p:cNvPr id="3" name="Picture 6" descr="Image result for forms image">
            <a:extLst>
              <a:ext uri="{FF2B5EF4-FFF2-40B4-BE49-F238E27FC236}">
                <a16:creationId xmlns:a16="http://schemas.microsoft.com/office/drawing/2014/main" id="{8AE6D78A-7A65-44C1-AAD3-8CE3665B2E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56393" y="620603"/>
            <a:ext cx="3105975" cy="2476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211669"/>
            <a:ext cx="5479526" cy="646331"/>
          </a:xfrm>
          <a:prstGeom prst="rect">
            <a:avLst/>
          </a:prstGeom>
        </p:spPr>
        <p:txBody>
          <a:bodyPr wrap="square">
            <a:spAutoFit/>
          </a:bodyPr>
          <a:lstStyle/>
          <a:p>
            <a:r>
              <a:rPr lang="en-US" sz="900" dirty="0">
                <a:solidFill>
                  <a:schemeClr val="bg1"/>
                </a:solidFill>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solidFill>
                <a:schemeClr val="bg1"/>
              </a:solidFill>
            </a:endParaRPr>
          </a:p>
        </p:txBody>
      </p:sp>
    </p:spTree>
    <p:extLst>
      <p:ext uri="{BB962C8B-B14F-4D97-AF65-F5344CB8AC3E}">
        <p14:creationId xmlns:p14="http://schemas.microsoft.com/office/powerpoint/2010/main" val="37589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543D-8C9C-44D0-8556-780EA32A57DC}"/>
              </a:ext>
            </a:extLst>
          </p:cNvPr>
          <p:cNvSpPr>
            <a:spLocks noGrp="1"/>
          </p:cNvSpPr>
          <p:nvPr>
            <p:ph type="title"/>
          </p:nvPr>
        </p:nvSpPr>
        <p:spPr>
          <a:xfrm>
            <a:off x="804673" y="1445494"/>
            <a:ext cx="3616856" cy="4376572"/>
          </a:xfrm>
        </p:spPr>
        <p:txBody>
          <a:bodyPr anchor="ctr">
            <a:normAutofit/>
          </a:bodyPr>
          <a:lstStyle/>
          <a:p>
            <a:r>
              <a:rPr lang="en-US" sz="3600" cap="small" dirty="0"/>
              <a:t>YOUTH INITIATIVE PARENT &amp;</a:t>
            </a:r>
            <a:br>
              <a:rPr lang="en-US" sz="3600" cap="small" dirty="0"/>
            </a:br>
            <a:r>
              <a:rPr lang="en-US" sz="3600" cap="small" dirty="0"/>
              <a:t>GUARDIAN GUIDEBOOK</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B9B1FF2-1104-4E7A-8BA4-37ABDC0AF191}"/>
              </a:ext>
            </a:extLst>
          </p:cNvPr>
          <p:cNvPicPr>
            <a:picLocks noChangeAspect="1"/>
          </p:cNvPicPr>
          <p:nvPr/>
        </p:nvPicPr>
        <p:blipFill>
          <a:blip r:embed="rId3"/>
          <a:stretch>
            <a:fillRect/>
          </a:stretch>
        </p:blipFill>
        <p:spPr>
          <a:xfrm>
            <a:off x="6267336" y="390971"/>
            <a:ext cx="5119991" cy="60760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49884795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8A084641-6930-40DD-BA41-D2B3B197CAA0}"/>
              </a:ext>
            </a:extLst>
          </p:cNvPr>
          <p:cNvPicPr>
            <a:picLocks noChangeAspect="1"/>
          </p:cNvPicPr>
          <p:nvPr/>
        </p:nvPicPr>
        <p:blipFill rotWithShape="1">
          <a:blip r:embed="rId3">
            <a:extLst>
              <a:ext uri="{28A0092B-C50C-407E-A947-70E740481C1C}">
                <a14:useLocalDpi xmlns:a14="http://schemas.microsoft.com/office/drawing/2010/main" val="0"/>
              </a:ext>
            </a:extLst>
          </a:blip>
          <a:srcRect r="-2" b="18723"/>
          <a:stretch/>
        </p:blipFill>
        <p:spPr>
          <a:xfrm>
            <a:off x="6225350" y="2398955"/>
            <a:ext cx="5128354" cy="344174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DABCBBCB-A8DE-40DB-91F5-0C5FA39A122F}"/>
              </a:ext>
            </a:extLst>
          </p:cNvPr>
          <p:cNvSpPr>
            <a:spLocks noGrp="1"/>
          </p:cNvSpPr>
          <p:nvPr>
            <p:ph idx="1"/>
          </p:nvPr>
        </p:nvSpPr>
        <p:spPr>
          <a:xfrm>
            <a:off x="405246" y="576689"/>
            <a:ext cx="5690754" cy="4351338"/>
          </a:xfrm>
        </p:spPr>
        <p:txBody>
          <a:bodyPr>
            <a:normAutofit/>
          </a:bodyPr>
          <a:lstStyle/>
          <a:p>
            <a:r>
              <a:rPr lang="en-US" sz="3600" dirty="0"/>
              <a:t>Contact me via email at:</a:t>
            </a:r>
          </a:p>
          <a:p>
            <a:endParaRPr lang="en-US" sz="3600" dirty="0"/>
          </a:p>
          <a:p>
            <a:r>
              <a:rPr lang="en-US" sz="3600" dirty="0"/>
              <a:t>[email address]</a:t>
            </a:r>
          </a:p>
        </p:txBody>
      </p:sp>
      <p:sp>
        <p:nvSpPr>
          <p:cNvPr id="2" name="Rectangle 1"/>
          <p:cNvSpPr/>
          <p:nvPr/>
        </p:nvSpPr>
        <p:spPr>
          <a:xfrm>
            <a:off x="3463635" y="6397153"/>
            <a:ext cx="8562109" cy="5078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6639145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7145" y="367863"/>
            <a:ext cx="5660290" cy="2353990"/>
          </a:xfrm>
        </p:spPr>
        <p:txBody>
          <a:bodyPr>
            <a:noAutofit/>
          </a:bodyPr>
          <a:lstStyle/>
          <a:p>
            <a:r>
              <a:rPr lang="en-US" sz="5400" cap="small" dirty="0"/>
              <a:t>Risk Management</a:t>
            </a:r>
            <a:br>
              <a:rPr lang="en-US" sz="5400" cap="small" dirty="0"/>
            </a:br>
            <a:r>
              <a:rPr lang="en-US" sz="5400" cap="small" dirty="0"/>
              <a:t>Is . . .</a:t>
            </a:r>
          </a:p>
        </p:txBody>
      </p:sp>
      <p:sp>
        <p:nvSpPr>
          <p:cNvPr id="2" name="Content Placeholder 1"/>
          <p:cNvSpPr>
            <a:spLocks noGrp="1"/>
          </p:cNvSpPr>
          <p:nvPr>
            <p:ph idx="1"/>
          </p:nvPr>
        </p:nvSpPr>
        <p:spPr>
          <a:xfrm>
            <a:off x="147145" y="2871982"/>
            <a:ext cx="5664734" cy="3181684"/>
          </a:xfrm>
        </p:spPr>
        <p:txBody>
          <a:bodyPr anchor="t">
            <a:normAutofit/>
          </a:bodyPr>
          <a:lstStyle/>
          <a:p>
            <a:pPr marL="0" indent="0">
              <a:buNone/>
            </a:pPr>
            <a:r>
              <a:rPr lang="en-US" sz="2400" dirty="0"/>
              <a:t>the process of assessing risk and acting in such a manner, or prescribing policies and procedures, so as to minimize loss associated with such risk</a:t>
            </a:r>
          </a:p>
          <a:p>
            <a:pPr marL="0" indent="0">
              <a:buNone/>
            </a:pPr>
            <a:endParaRPr lang="en-US" sz="1800" dirty="0"/>
          </a:p>
          <a:p>
            <a:pPr marL="0" indent="0">
              <a:spcBef>
                <a:spcPts val="0"/>
              </a:spcBef>
              <a:buNone/>
            </a:pPr>
            <a:r>
              <a:rPr lang="en-US" sz="1800" i="1" dirty="0">
                <a:latin typeface="Times New Roman" panose="02020603050405020304" pitchFamily="18" charset="0"/>
                <a:cs typeface="Times New Roman" panose="02020603050405020304" pitchFamily="18" charset="0"/>
              </a:rPr>
              <a:t>Webster’s New World Law Dictionary. 2010</a:t>
            </a:r>
          </a:p>
          <a:p>
            <a:pPr marL="0" indent="0">
              <a:spcBef>
                <a:spcPts val="0"/>
              </a:spcBef>
              <a:buNone/>
            </a:pPr>
            <a:r>
              <a:rPr lang="en-US" sz="1800" dirty="0">
                <a:latin typeface="Times New Roman" panose="02020603050405020304" pitchFamily="18" charset="0"/>
                <a:cs typeface="Times New Roman" panose="02020603050405020304" pitchFamily="18" charset="0"/>
              </a:rPr>
              <a:t>Wiley Publishing, Hoboken, NJ</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ircuit board&#10;&#10;Description automatically generated">
            <a:extLst>
              <a:ext uri="{FF2B5EF4-FFF2-40B4-BE49-F238E27FC236}">
                <a16:creationId xmlns:a16="http://schemas.microsoft.com/office/drawing/2014/main" id="{A50F3611-B96F-4F93-84AF-DF7E6F356B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03" r="18469"/>
          <a:stretch/>
        </p:blipFill>
        <p:spPr>
          <a:xfrm>
            <a:off x="6167846" y="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6" name="Rectangle 5"/>
          <p:cNvSpPr/>
          <p:nvPr/>
        </p:nvSpPr>
        <p:spPr>
          <a:xfrm>
            <a:off x="147145" y="6350159"/>
            <a:ext cx="8345691" cy="5078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361917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4673" y="1445494"/>
            <a:ext cx="3616856" cy="4376572"/>
          </a:xfrm>
        </p:spPr>
        <p:txBody>
          <a:bodyPr anchor="ctr">
            <a:normAutofit/>
          </a:bodyPr>
          <a:lstStyle/>
          <a:p>
            <a:r>
              <a:rPr lang="en-US" sz="3700" cap="small" dirty="0"/>
              <a:t>Why Do We Need A Risk Management Program?</a:t>
            </a:r>
          </a:p>
        </p:txBody>
      </p:sp>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5528441" y="346841"/>
            <a:ext cx="6069393" cy="6358759"/>
          </a:xfrm>
        </p:spPr>
        <p:txBody>
          <a:bodyPr anchor="ctr">
            <a:normAutofit/>
          </a:bodyPr>
          <a:lstStyle/>
          <a:p>
            <a:pPr marL="0" indent="0">
              <a:buNone/>
            </a:pPr>
            <a:r>
              <a:rPr lang="en-US" dirty="0">
                <a:solidFill>
                  <a:schemeClr val="bg1"/>
                </a:solidFill>
              </a:rPr>
              <a:t>Risk management is important because it:</a:t>
            </a:r>
          </a:p>
          <a:p>
            <a:pPr marL="914400" lvl="1" indent="-449263">
              <a:buClr>
                <a:srgbClr val="FF0000"/>
              </a:buClr>
              <a:buFont typeface="Times New Roman" panose="02020603050405020304" pitchFamily="18" charset="0"/>
              <a:buChar char="▲"/>
            </a:pPr>
            <a:r>
              <a:rPr lang="en-US" sz="2800" dirty="0">
                <a:solidFill>
                  <a:schemeClr val="bg1"/>
                </a:solidFill>
              </a:rPr>
              <a:t>Ensures the safety of youth and volunteers</a:t>
            </a:r>
          </a:p>
          <a:p>
            <a:pPr marL="914400" lvl="1" indent="-449263">
              <a:buClr>
                <a:srgbClr val="FF0000"/>
              </a:buClr>
              <a:buFont typeface="Times New Roman" panose="02020603050405020304" pitchFamily="18" charset="0"/>
              <a:buChar char="▲"/>
            </a:pPr>
            <a:r>
              <a:rPr lang="en-US" sz="2800" dirty="0">
                <a:solidFill>
                  <a:schemeClr val="bg1"/>
                </a:solidFill>
              </a:rPr>
              <a:t>Evaluates the allocation of resources</a:t>
            </a:r>
          </a:p>
          <a:p>
            <a:pPr marL="914400" lvl="1" indent="-449263">
              <a:buClr>
                <a:srgbClr val="FF0000"/>
              </a:buClr>
              <a:buFont typeface="Times New Roman" panose="02020603050405020304" pitchFamily="18" charset="0"/>
              <a:buChar char="▲"/>
            </a:pPr>
            <a:r>
              <a:rPr lang="en-US" sz="2800" dirty="0">
                <a:solidFill>
                  <a:schemeClr val="bg1"/>
                </a:solidFill>
              </a:rPr>
              <a:t>Focuses on the enrichment of youth participants</a:t>
            </a:r>
          </a:p>
          <a:p>
            <a:pPr marL="914400" lvl="1" indent="-449263">
              <a:buClr>
                <a:srgbClr val="FF0000"/>
              </a:buClr>
              <a:buFont typeface="Times New Roman" panose="02020603050405020304" pitchFamily="18" charset="0"/>
              <a:buChar char="▲"/>
            </a:pPr>
            <a:r>
              <a:rPr lang="en-US" sz="2800" dirty="0">
                <a:solidFill>
                  <a:schemeClr val="bg1"/>
                </a:solidFill>
              </a:rPr>
              <a:t>Focuses on prevention</a:t>
            </a:r>
          </a:p>
          <a:p>
            <a:pPr marL="320040" lvl="1" indent="0">
              <a:buNone/>
            </a:pPr>
            <a:endParaRPr lang="en-US" sz="2200" dirty="0">
              <a:solidFill>
                <a:schemeClr val="bg1"/>
              </a:solidFill>
            </a:endParaRP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819629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Several hands raised and ready to answer a question">
            <a:extLst>
              <a:ext uri="{FF2B5EF4-FFF2-40B4-BE49-F238E27FC236}">
                <a16:creationId xmlns:a16="http://schemas.microsoft.com/office/drawing/2014/main" id="{A8D20BFE-EA17-4529-82CB-0B60151C0BA8}"/>
              </a:ext>
            </a:extLst>
          </p:cNvPr>
          <p:cNvPicPr>
            <a:picLocks noChangeAspect="1"/>
          </p:cNvPicPr>
          <p:nvPr/>
        </p:nvPicPr>
        <p:blipFill rotWithShape="1">
          <a:blip r:embed="rId3">
            <a:extLst>
              <a:ext uri="{28A0092B-C50C-407E-A947-70E740481C1C}">
                <a14:useLocalDpi xmlns:a14="http://schemas.microsoft.com/office/drawing/2010/main" val="0"/>
              </a:ext>
            </a:extLst>
          </a:blip>
          <a:srcRect l="17261" r="14510" b="-1"/>
          <a:stretch/>
        </p:blipFill>
        <p:spPr>
          <a:xfrm>
            <a:off x="5942784" y="10"/>
            <a:ext cx="624921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602159" y="282192"/>
            <a:ext cx="4984970" cy="1325563"/>
          </a:xfrm>
        </p:spPr>
        <p:txBody>
          <a:bodyPr>
            <a:normAutofit/>
          </a:bodyPr>
          <a:lstStyle/>
          <a:p>
            <a:r>
              <a:rPr lang="en-US" sz="5400" cap="small" dirty="0"/>
              <a:t>Volunteers</a:t>
            </a:r>
          </a:p>
        </p:txBody>
      </p:sp>
      <p:sp>
        <p:nvSpPr>
          <p:cNvPr id="4" name="object 2">
            <a:extLst>
              <a:ext uri="{FF2B5EF4-FFF2-40B4-BE49-F238E27FC236}">
                <a16:creationId xmlns:a16="http://schemas.microsoft.com/office/drawing/2014/main" id="{B1C080EA-FD5A-458C-A15E-3265E74526BA}"/>
              </a:ext>
            </a:extLst>
          </p:cNvPr>
          <p:cNvSpPr txBox="1">
            <a:spLocks noGrp="1"/>
          </p:cNvSpPr>
          <p:nvPr>
            <p:ph idx="1"/>
          </p:nvPr>
        </p:nvSpPr>
        <p:spPr>
          <a:xfrm>
            <a:off x="602159" y="1794478"/>
            <a:ext cx="5493841" cy="4614041"/>
          </a:xfrm>
          <a:prstGeom prst="rect">
            <a:avLst/>
          </a:prstGeom>
        </p:spPr>
        <p:txBody>
          <a:bodyPr vert="horz" lIns="0" tIns="81259" rIns="0" bIns="0" rtlCol="0" anchor="t">
            <a:normAutofit/>
          </a:bodyPr>
          <a:lstStyle/>
          <a:p>
            <a:pPr marL="465138" indent="-465138">
              <a:buClr>
                <a:srgbClr val="FF0000"/>
              </a:buClr>
              <a:buFont typeface="Times New Roman" panose="02020603050405020304" pitchFamily="18" charset="0"/>
              <a:buChar char="▲"/>
            </a:pPr>
            <a:r>
              <a:rPr lang="en-US" sz="2400" dirty="0"/>
              <a:t>Includes Deltas and Non-Deltas</a:t>
            </a:r>
          </a:p>
          <a:p>
            <a:pPr marL="465138" indent="-465138">
              <a:buClr>
                <a:srgbClr val="FF0000"/>
              </a:buClr>
              <a:buFont typeface="Times New Roman" panose="02020603050405020304" pitchFamily="18" charset="0"/>
              <a:buChar char="▲"/>
            </a:pPr>
            <a:r>
              <a:rPr lang="en-US" sz="2400" dirty="0"/>
              <a:t>Volunteers must be 18 years or older</a:t>
            </a:r>
          </a:p>
          <a:p>
            <a:pPr marL="465138" indent="-465138">
              <a:buClr>
                <a:srgbClr val="FF0000"/>
              </a:buClr>
              <a:buFont typeface="Times New Roman" panose="02020603050405020304" pitchFamily="18" charset="0"/>
              <a:buChar char="▲"/>
            </a:pPr>
            <a:r>
              <a:rPr lang="en-US" sz="2400" dirty="0"/>
              <a:t>Volunteer Background Screening</a:t>
            </a:r>
          </a:p>
          <a:p>
            <a:pPr marL="465138" indent="-465138">
              <a:buClr>
                <a:srgbClr val="FF0000"/>
              </a:buClr>
              <a:buFont typeface="Times New Roman" panose="02020603050405020304" pitchFamily="18" charset="0"/>
              <a:buChar char="▲"/>
            </a:pPr>
            <a:r>
              <a:rPr lang="en-US" sz="2400" dirty="0"/>
              <a:t>Exception:  One-time volunteers</a:t>
            </a:r>
          </a:p>
          <a:p>
            <a:pPr marL="738188" lvl="1" indent="-276225">
              <a:buFont typeface="Wingdings" panose="05000000000000000000" pitchFamily="2" charset="2"/>
              <a:buChar char="§"/>
            </a:pPr>
            <a:r>
              <a:rPr lang="en-US" dirty="0"/>
              <a:t>Speakers</a:t>
            </a:r>
          </a:p>
          <a:p>
            <a:pPr marL="738188" lvl="1" indent="-276225">
              <a:buFont typeface="Wingdings" panose="05000000000000000000" pitchFamily="2" charset="2"/>
              <a:buChar char="§"/>
            </a:pPr>
            <a:r>
              <a:rPr lang="en-US" dirty="0"/>
              <a:t>Vendors</a:t>
            </a:r>
          </a:p>
          <a:p>
            <a:pPr marL="738188" lvl="1" indent="-276225">
              <a:buFont typeface="Wingdings" panose="05000000000000000000" pitchFamily="2" charset="2"/>
              <a:buChar char="§"/>
            </a:pPr>
            <a:r>
              <a:rPr lang="en-US" dirty="0"/>
              <a:t>Presenters</a:t>
            </a:r>
          </a:p>
          <a:p>
            <a:pPr marL="738188" lvl="1" indent="-276225">
              <a:buFont typeface="Wingdings" panose="05000000000000000000" pitchFamily="2" charset="2"/>
              <a:buChar char="§"/>
            </a:pPr>
            <a:r>
              <a:rPr lang="en-US" dirty="0"/>
              <a:t>Single activity ONLY</a:t>
            </a:r>
          </a:p>
        </p:txBody>
      </p:sp>
      <p:sp>
        <p:nvSpPr>
          <p:cNvPr id="8" name="Rectangle 7"/>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15927844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234365" y="10510"/>
            <a:ext cx="4532310" cy="1271751"/>
          </a:xfrm>
        </p:spPr>
        <p:txBody>
          <a:bodyPr anchor="ctr">
            <a:normAutofit fontScale="90000"/>
          </a:bodyPr>
          <a:lstStyle/>
          <a:p>
            <a:r>
              <a:rPr lang="en-US" sz="3100" cap="small" dirty="0"/>
              <a:t>Volunteer Candidate background screening</a:t>
            </a:r>
            <a:br>
              <a:rPr lang="en-US" sz="3000" dirty="0"/>
            </a:br>
            <a:endParaRPr lang="en-US" sz="3000" dirty="0"/>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2">
            <a:extLst>
              <a:ext uri="{FF2B5EF4-FFF2-40B4-BE49-F238E27FC236}">
                <a16:creationId xmlns:a16="http://schemas.microsoft.com/office/drawing/2014/main" id="{B1C080EA-FD5A-458C-A15E-3265E74526BA}"/>
              </a:ext>
            </a:extLst>
          </p:cNvPr>
          <p:cNvSpPr txBox="1">
            <a:spLocks noGrp="1"/>
          </p:cNvSpPr>
          <p:nvPr>
            <p:ph idx="1"/>
          </p:nvPr>
        </p:nvSpPr>
        <p:spPr>
          <a:xfrm>
            <a:off x="157066" y="1282261"/>
            <a:ext cx="4750570" cy="5081217"/>
          </a:xfrm>
          <a:prstGeom prst="rect">
            <a:avLst/>
          </a:prstGeom>
        </p:spPr>
        <p:txBody>
          <a:bodyPr vert="horz" lIns="0" tIns="81259" rIns="0" bIns="0" rtlCol="0" anchor="ctr">
            <a:noAutofit/>
          </a:bodyPr>
          <a:lstStyle/>
          <a:p>
            <a:pPr marL="469896" indent="-457200">
              <a:spcBef>
                <a:spcPts val="95"/>
              </a:spcBef>
              <a:buClr>
                <a:srgbClr val="FF0000"/>
              </a:buClr>
              <a:buFont typeface="Times New Roman" panose="02020603050405020304" pitchFamily="18" charset="0"/>
              <a:buChar char="▲"/>
            </a:pPr>
            <a:r>
              <a:rPr lang="en-US" sz="2400" spc="-10" dirty="0"/>
              <a:t>Volunteer Application</a:t>
            </a:r>
            <a:endParaRPr lang="en-US" sz="2400" dirty="0"/>
          </a:p>
          <a:p>
            <a:pPr marL="469896" indent="-457200">
              <a:buClr>
                <a:srgbClr val="FF0000"/>
              </a:buClr>
              <a:buFont typeface="Times New Roman" panose="02020603050405020304" pitchFamily="18" charset="0"/>
              <a:buChar char="▲"/>
            </a:pPr>
            <a:r>
              <a:rPr lang="en-US" sz="2400" spc="-15" dirty="0"/>
              <a:t>Face-to-Face Interview </a:t>
            </a:r>
          </a:p>
          <a:p>
            <a:pPr marL="469896" indent="-457200">
              <a:buClr>
                <a:srgbClr val="FF0000"/>
              </a:buClr>
              <a:buFont typeface="Times New Roman" panose="02020603050405020304" pitchFamily="18" charset="0"/>
              <a:buChar char="▲"/>
            </a:pPr>
            <a:r>
              <a:rPr lang="en-US" sz="2400" spc="-25" dirty="0"/>
              <a:t>Reference </a:t>
            </a:r>
            <a:r>
              <a:rPr lang="en-US" sz="2400" spc="-5" dirty="0"/>
              <a:t>Checks</a:t>
            </a:r>
          </a:p>
          <a:p>
            <a:pPr marL="927096" lvl="1" indent="-457200">
              <a:buClr>
                <a:srgbClr val="FF0000"/>
              </a:buClr>
              <a:buFont typeface="Times New Roman" panose="02020603050405020304" pitchFamily="18" charset="0"/>
              <a:buChar char="▲"/>
            </a:pPr>
            <a:r>
              <a:rPr lang="en-US" sz="2000" spc="-5" dirty="0"/>
              <a:t>Personal</a:t>
            </a:r>
          </a:p>
          <a:p>
            <a:pPr marL="927096" lvl="1" indent="-457200">
              <a:buClr>
                <a:srgbClr val="FF0000"/>
              </a:buClr>
              <a:buFont typeface="Times New Roman" panose="02020603050405020304" pitchFamily="18" charset="0"/>
              <a:buChar char="▲"/>
            </a:pPr>
            <a:r>
              <a:rPr lang="en-US" sz="2000" spc="-5" dirty="0"/>
              <a:t>Professional</a:t>
            </a:r>
          </a:p>
          <a:p>
            <a:pPr marL="469896" indent="-457200">
              <a:buClr>
                <a:srgbClr val="FF0000"/>
              </a:buClr>
              <a:buFont typeface="Times New Roman" panose="02020603050405020304" pitchFamily="18" charset="0"/>
              <a:buChar char="▲"/>
            </a:pPr>
            <a:r>
              <a:rPr lang="en-US" sz="2400" spc="-10" dirty="0"/>
              <a:t>Criminal Background Check</a:t>
            </a:r>
            <a:endParaRPr lang="en-US" sz="2400" dirty="0"/>
          </a:p>
          <a:p>
            <a:pPr marL="469896" indent="-457200">
              <a:buClr>
                <a:srgbClr val="FF0000"/>
              </a:buClr>
              <a:buSzPct val="80357"/>
              <a:buFont typeface="Times New Roman" panose="02020603050405020304" pitchFamily="18" charset="0"/>
              <a:buChar char="▲"/>
              <a:tabLst>
                <a:tab pos="286934" algn="l"/>
              </a:tabLst>
            </a:pPr>
            <a:r>
              <a:rPr lang="en-US" sz="2400" spc="-10" dirty="0"/>
              <a:t>Review of Red Flags</a:t>
            </a:r>
          </a:p>
          <a:p>
            <a:pPr marL="469896" indent="-457200">
              <a:buClr>
                <a:srgbClr val="FF0000"/>
              </a:buClr>
              <a:buSzPct val="80357"/>
              <a:buFont typeface="Times New Roman" panose="02020603050405020304" pitchFamily="18" charset="0"/>
              <a:buChar char="▲"/>
              <a:tabLst>
                <a:tab pos="286934" algn="l"/>
              </a:tabLst>
            </a:pPr>
            <a:r>
              <a:rPr lang="en-US" sz="2400" spc="-10" dirty="0"/>
              <a:t>Decision to Accept/Deny</a:t>
            </a:r>
          </a:p>
          <a:p>
            <a:pPr marL="469896" indent="-457200">
              <a:buClr>
                <a:srgbClr val="FF0000"/>
              </a:buClr>
              <a:buSzPct val="80357"/>
              <a:buFont typeface="Times New Roman" panose="02020603050405020304" pitchFamily="18" charset="0"/>
              <a:buChar char="▲"/>
              <a:tabLst>
                <a:tab pos="286934" algn="l"/>
              </a:tabLst>
            </a:pPr>
            <a:r>
              <a:rPr lang="en-US" sz="2400" spc="-10" dirty="0"/>
              <a:t>Valid for three (3) years</a:t>
            </a:r>
            <a:endParaRPr lang="en-US" sz="2400" dirty="0"/>
          </a:p>
          <a:p>
            <a:pPr marL="0" marR="5078" indent="0">
              <a:spcBef>
                <a:spcPts val="640"/>
              </a:spcBef>
              <a:buNone/>
            </a:pPr>
            <a:endParaRPr lang="en-US" sz="3200" dirty="0">
              <a:solidFill>
                <a:schemeClr val="bg1"/>
              </a:solidFill>
            </a:endParaRPr>
          </a:p>
        </p:txBody>
      </p:sp>
      <p:pic>
        <p:nvPicPr>
          <p:cNvPr id="10" name="Picture 9">
            <a:extLst>
              <a:ext uri="{FF2B5EF4-FFF2-40B4-BE49-F238E27FC236}">
                <a16:creationId xmlns:a16="http://schemas.microsoft.com/office/drawing/2014/main" id="{E8118E13-DB71-47CA-AF8F-6AD90B7DF105}"/>
              </a:ext>
            </a:extLst>
          </p:cNvPr>
          <p:cNvPicPr>
            <a:picLocks noChangeAspect="1"/>
          </p:cNvPicPr>
          <p:nvPr/>
        </p:nvPicPr>
        <p:blipFill rotWithShape="1">
          <a:blip r:embed="rId3"/>
          <a:srcRect b="460"/>
          <a:stretch/>
        </p:blipFill>
        <p:spPr>
          <a:xfrm>
            <a:off x="6179040" y="10510"/>
            <a:ext cx="5257258" cy="6826469"/>
          </a:xfrm>
          <a:prstGeom prst="rect">
            <a:avLst/>
          </a:prstGeom>
        </p:spPr>
      </p:pic>
      <p:pic>
        <p:nvPicPr>
          <p:cNvPr id="12" name="Picture 11">
            <a:extLst>
              <a:ext uri="{FF2B5EF4-FFF2-40B4-BE49-F238E27FC236}">
                <a16:creationId xmlns:a16="http://schemas.microsoft.com/office/drawing/2014/main" id="{7A8F737F-C31D-46A4-844D-6AA0FBA970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33574" y="63835"/>
            <a:ext cx="5202723" cy="6730330"/>
          </a:xfrm>
          <a:prstGeom prst="rect">
            <a:avLst/>
          </a:prstGeom>
        </p:spPr>
      </p:pic>
      <p:pic>
        <p:nvPicPr>
          <p:cNvPr id="13" name="Picture 12">
            <a:extLst>
              <a:ext uri="{FF2B5EF4-FFF2-40B4-BE49-F238E27FC236}">
                <a16:creationId xmlns:a16="http://schemas.microsoft.com/office/drawing/2014/main" id="{5A6ECA0D-DDE3-4083-8E24-AEF844E846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36864" y="-10511"/>
            <a:ext cx="5199433" cy="6847490"/>
          </a:xfrm>
          <a:prstGeom prst="rect">
            <a:avLst/>
          </a:prstGeom>
        </p:spPr>
      </p:pic>
      <p:pic>
        <p:nvPicPr>
          <p:cNvPr id="3" name="Picture 2">
            <a:extLst>
              <a:ext uri="{FF2B5EF4-FFF2-40B4-BE49-F238E27FC236}">
                <a16:creationId xmlns:a16="http://schemas.microsoft.com/office/drawing/2014/main" id="{D7DBAF76-118C-4207-BC8E-FC5B210F82E4}"/>
              </a:ext>
            </a:extLst>
          </p:cNvPr>
          <p:cNvPicPr>
            <a:picLocks noChangeAspect="1"/>
          </p:cNvPicPr>
          <p:nvPr/>
        </p:nvPicPr>
        <p:blipFill>
          <a:blip r:embed="rId6"/>
          <a:stretch>
            <a:fillRect/>
          </a:stretch>
        </p:blipFill>
        <p:spPr>
          <a:xfrm>
            <a:off x="6236587" y="31530"/>
            <a:ext cx="5199432" cy="6826470"/>
          </a:xfrm>
          <a:prstGeom prst="rect">
            <a:avLst/>
          </a:prstGeom>
        </p:spPr>
      </p:pic>
      <p:pic>
        <p:nvPicPr>
          <p:cNvPr id="14" name="Picture 13">
            <a:extLst>
              <a:ext uri="{FF2B5EF4-FFF2-40B4-BE49-F238E27FC236}">
                <a16:creationId xmlns:a16="http://schemas.microsoft.com/office/drawing/2014/main" id="{228667D9-DFD4-4576-A63C-677F5F79BEA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79040" y="21020"/>
            <a:ext cx="5301414" cy="6818317"/>
          </a:xfrm>
          <a:prstGeom prst="rect">
            <a:avLst/>
          </a:prstGeom>
        </p:spPr>
      </p:pic>
      <p:sp>
        <p:nvSpPr>
          <p:cNvPr id="15" name="Rectangle 14"/>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4040223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325821" y="1006698"/>
            <a:ext cx="4274384" cy="4844604"/>
          </a:xfrm>
        </p:spPr>
        <p:txBody>
          <a:bodyPr anchor="ctr">
            <a:normAutofit/>
          </a:bodyPr>
          <a:lstStyle/>
          <a:p>
            <a:r>
              <a:rPr lang="en-US" cap="small" dirty="0"/>
              <a:t>Parent volunteers</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ject 2">
            <a:extLst>
              <a:ext uri="{FF2B5EF4-FFF2-40B4-BE49-F238E27FC236}">
                <a16:creationId xmlns:a16="http://schemas.microsoft.com/office/drawing/2014/main" id="{B1C080EA-FD5A-458C-A15E-3265E74526BA}"/>
              </a:ext>
            </a:extLst>
          </p:cNvPr>
          <p:cNvSpPr txBox="1">
            <a:spLocks noGrp="1"/>
          </p:cNvSpPr>
          <p:nvPr>
            <p:ph idx="1"/>
          </p:nvPr>
        </p:nvSpPr>
        <p:spPr>
          <a:xfrm>
            <a:off x="5591503" y="335901"/>
            <a:ext cx="6453352" cy="6326155"/>
          </a:xfrm>
          <a:prstGeom prst="rect">
            <a:avLst/>
          </a:prstGeom>
        </p:spPr>
        <p:txBody>
          <a:bodyPr vert="horz" lIns="0" tIns="81259" rIns="0" bIns="0" rtlCol="0" anchor="ctr">
            <a:noAutofit/>
          </a:bodyPr>
          <a:lstStyle/>
          <a:p>
            <a:pPr marL="914400" lvl="1" indent="-449263">
              <a:spcBef>
                <a:spcPts val="0"/>
              </a:spcBef>
              <a:buClr>
                <a:srgbClr val="FF0000"/>
              </a:buClr>
              <a:buFont typeface="Times New Roman" panose="02020603050405020304" pitchFamily="18" charset="0"/>
              <a:buChar char="▲"/>
            </a:pPr>
            <a:r>
              <a:rPr lang="en-US" dirty="0">
                <a:solidFill>
                  <a:schemeClr val="bg1"/>
                </a:solidFill>
              </a:rPr>
              <a:t>Anyone who has contact with youth programs beyond a one-time activity, must undergo the FULL background screening process</a:t>
            </a:r>
          </a:p>
          <a:p>
            <a:pPr marL="914400" lvl="1" indent="-449263">
              <a:spcBef>
                <a:spcPts val="0"/>
              </a:spcBef>
              <a:buClr>
                <a:srgbClr val="FF0000"/>
              </a:buClr>
              <a:buFont typeface="Times New Roman" panose="02020603050405020304" pitchFamily="18" charset="0"/>
              <a:buChar char="▲"/>
            </a:pPr>
            <a:endParaRPr lang="en-US" dirty="0">
              <a:solidFill>
                <a:schemeClr val="bg1"/>
              </a:solidFill>
            </a:endParaRPr>
          </a:p>
          <a:p>
            <a:pPr marL="914400" lvl="1" indent="-449263">
              <a:spcBef>
                <a:spcPts val="0"/>
              </a:spcBef>
              <a:buClr>
                <a:srgbClr val="FF0000"/>
              </a:buClr>
              <a:buFont typeface="Times New Roman" panose="02020603050405020304" pitchFamily="18" charset="0"/>
              <a:buChar char="▲"/>
            </a:pPr>
            <a:r>
              <a:rPr lang="en-US" dirty="0">
                <a:solidFill>
                  <a:schemeClr val="bg1"/>
                </a:solidFill>
              </a:rPr>
              <a:t>Parents/Guardians of participants in Cotillion/Jabberwock and similar programs have multiple interactions with youth</a:t>
            </a:r>
          </a:p>
          <a:p>
            <a:pPr marL="914400" lvl="1" indent="-449263">
              <a:spcBef>
                <a:spcPts val="0"/>
              </a:spcBef>
              <a:buClr>
                <a:srgbClr val="FF0000"/>
              </a:buClr>
              <a:buFont typeface="Times New Roman" panose="02020603050405020304" pitchFamily="18" charset="0"/>
              <a:buChar char="▲"/>
            </a:pPr>
            <a:endParaRPr lang="en-US" dirty="0">
              <a:solidFill>
                <a:schemeClr val="bg1"/>
              </a:solidFill>
            </a:endParaRPr>
          </a:p>
          <a:p>
            <a:pPr marL="914400" lvl="1" indent="-449263">
              <a:spcBef>
                <a:spcPts val="0"/>
              </a:spcBef>
              <a:buClr>
                <a:srgbClr val="FF0000"/>
              </a:buClr>
              <a:buFont typeface="Times New Roman" panose="02020603050405020304" pitchFamily="18" charset="0"/>
              <a:buChar char="▲"/>
            </a:pPr>
            <a:r>
              <a:rPr lang="en-US" dirty="0">
                <a:solidFill>
                  <a:schemeClr val="bg1"/>
                </a:solidFill>
              </a:rPr>
              <a:t>Parents/Guardians of participants in Cotillion/Jabberwock programs will receive a Volunteer Application packet</a:t>
            </a:r>
          </a:p>
          <a:p>
            <a:pPr marL="465137" lvl="1" indent="0">
              <a:spcBef>
                <a:spcPts val="0"/>
              </a:spcBef>
              <a:buClr>
                <a:srgbClr val="FF0000"/>
              </a:buClr>
              <a:buNone/>
            </a:pPr>
            <a:endParaRPr lang="en-US" dirty="0">
              <a:solidFill>
                <a:schemeClr val="bg1"/>
              </a:solidFill>
            </a:endParaRPr>
          </a:p>
          <a:p>
            <a:pPr marL="914400" lvl="1" indent="-449263">
              <a:spcBef>
                <a:spcPts val="0"/>
              </a:spcBef>
              <a:buClr>
                <a:srgbClr val="FF0000"/>
              </a:buClr>
              <a:buFont typeface="Times New Roman" panose="02020603050405020304" pitchFamily="18" charset="0"/>
              <a:buChar char="▲"/>
            </a:pPr>
            <a:r>
              <a:rPr lang="en-US" dirty="0">
                <a:solidFill>
                  <a:schemeClr val="bg1"/>
                </a:solidFill>
              </a:rPr>
              <a:t>Background check fee applies</a:t>
            </a:r>
          </a:p>
          <a:p>
            <a:pPr marL="0" marR="5078" indent="0">
              <a:spcBef>
                <a:spcPts val="640"/>
              </a:spcBef>
              <a:buNone/>
            </a:pPr>
            <a:endParaRPr lang="en-US" sz="3200" dirty="0">
              <a:solidFill>
                <a:schemeClr val="bg1"/>
              </a:solidFill>
            </a:endParaRPr>
          </a:p>
        </p:txBody>
      </p:sp>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2304527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325821" y="1006698"/>
            <a:ext cx="4274384" cy="4844604"/>
          </a:xfrm>
        </p:spPr>
        <p:txBody>
          <a:bodyPr anchor="ctr">
            <a:normAutofit/>
          </a:bodyPr>
          <a:lstStyle/>
          <a:p>
            <a:r>
              <a:rPr lang="en-US" cap="small" dirty="0"/>
              <a:t>parent participation in other youth programs</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B2006BC3-B39B-4EB8-A3BB-9FD1BB5CE4AD}"/>
              </a:ext>
            </a:extLst>
          </p:cNvPr>
          <p:cNvGraphicFramePr>
            <a:graphicFrameLocks noGrp="1"/>
          </p:cNvGraphicFramePr>
          <p:nvPr>
            <p:extLst>
              <p:ext uri="{D42A27DB-BD31-4B8C-83A1-F6EECF244321}">
                <p14:modId xmlns:p14="http://schemas.microsoft.com/office/powerpoint/2010/main" val="1724222578"/>
              </p:ext>
            </p:extLst>
          </p:nvPr>
        </p:nvGraphicFramePr>
        <p:xfrm>
          <a:off x="5654568" y="0"/>
          <a:ext cx="6211611" cy="6499468"/>
        </p:xfrm>
        <a:graphic>
          <a:graphicData uri="http://schemas.openxmlformats.org/drawingml/2006/table">
            <a:tbl>
              <a:tblPr firstRow="1" bandRow="1">
                <a:tableStyleId>{8EC20E35-A176-4012-BC5E-935CFFF8708E}</a:tableStyleId>
              </a:tblPr>
              <a:tblGrid>
                <a:gridCol w="3763567">
                  <a:extLst>
                    <a:ext uri="{9D8B030D-6E8A-4147-A177-3AD203B41FA5}">
                      <a16:colId xmlns:a16="http://schemas.microsoft.com/office/drawing/2014/main" val="2255138284"/>
                    </a:ext>
                  </a:extLst>
                </a:gridCol>
                <a:gridCol w="1054249">
                  <a:extLst>
                    <a:ext uri="{9D8B030D-6E8A-4147-A177-3AD203B41FA5}">
                      <a16:colId xmlns:a16="http://schemas.microsoft.com/office/drawing/2014/main" val="3057560233"/>
                    </a:ext>
                  </a:extLst>
                </a:gridCol>
                <a:gridCol w="1393795">
                  <a:extLst>
                    <a:ext uri="{9D8B030D-6E8A-4147-A177-3AD203B41FA5}">
                      <a16:colId xmlns:a16="http://schemas.microsoft.com/office/drawing/2014/main" val="4049829367"/>
                    </a:ext>
                  </a:extLst>
                </a:gridCol>
              </a:tblGrid>
              <a:tr h="1086520">
                <a:tc>
                  <a:txBody>
                    <a:bodyPr/>
                    <a:lstStyle/>
                    <a:p>
                      <a:r>
                        <a:rPr lang="en-US" sz="1300" b="1" dirty="0"/>
                        <a:t>Parent Background Check Guide</a:t>
                      </a:r>
                    </a:p>
                  </a:txBody>
                  <a:tcPr marL="50527" marR="50527" marT="25264" marB="25264" anchor="ctr"/>
                </a:tc>
                <a:tc>
                  <a:txBody>
                    <a:bodyPr/>
                    <a:lstStyle/>
                    <a:p>
                      <a:pPr marL="0" marR="0">
                        <a:spcBef>
                          <a:spcPts val="0"/>
                        </a:spcBef>
                        <a:spcAft>
                          <a:spcPts val="0"/>
                        </a:spcAft>
                      </a:pPr>
                      <a:r>
                        <a:rPr lang="en-US" sz="1300" b="1" u="sng" baseline="0" dirty="0">
                          <a:effectLst/>
                        </a:rPr>
                        <a:t>Yes</a:t>
                      </a:r>
                    </a:p>
                    <a:p>
                      <a:pPr marL="0" marR="0">
                        <a:spcBef>
                          <a:spcPts val="0"/>
                        </a:spcBef>
                        <a:spcAft>
                          <a:spcPts val="0"/>
                        </a:spcAft>
                      </a:pPr>
                      <a:r>
                        <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rPr>
                        <a:t>Background Check Required</a:t>
                      </a:r>
                    </a:p>
                  </a:txBody>
                  <a:tcPr marL="37895" marR="37895" marT="0" marB="0" anchor="ctr"/>
                </a:tc>
                <a:tc>
                  <a:txBody>
                    <a:bodyPr/>
                    <a:lstStyle/>
                    <a:p>
                      <a:pPr marL="0" marR="0">
                        <a:spcBef>
                          <a:spcPts val="0"/>
                        </a:spcBef>
                        <a:spcAft>
                          <a:spcPts val="0"/>
                        </a:spcAft>
                      </a:pPr>
                      <a:r>
                        <a:rPr lang="en-US" sz="1300" b="1" baseline="0" dirty="0">
                          <a:effectLst/>
                        </a:rPr>
                        <a:t>No Background Check Required</a:t>
                      </a:r>
                      <a:endParaRPr lang="en-US" sz="13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5" marR="37895" marT="0" marB="0" anchor="ctr"/>
                </a:tc>
                <a:extLst>
                  <a:ext uri="{0D108BD9-81ED-4DB2-BD59-A6C34878D82A}">
                    <a16:rowId xmlns:a16="http://schemas.microsoft.com/office/drawing/2014/main" val="2339215854"/>
                  </a:ext>
                </a:extLst>
              </a:tr>
              <a:tr h="624927">
                <a:tc>
                  <a:txBody>
                    <a:bodyPr/>
                    <a:lstStyle/>
                    <a:p>
                      <a:r>
                        <a:rPr lang="en-US" sz="1400" b="0" dirty="0">
                          <a:latin typeface="+mn-lt"/>
                        </a:rPr>
                        <a:t>If the program limits parental involvement to sign-in/sign-out of youth</a:t>
                      </a:r>
                    </a:p>
                  </a:txBody>
                  <a:tcPr marL="50527" marR="50527" marT="25264" marB="25264"/>
                </a:tc>
                <a:tc>
                  <a:txBody>
                    <a:bodyPr/>
                    <a:lstStyle/>
                    <a:p>
                      <a:pPr marL="0" marR="47625" algn="ctr">
                        <a:lnSpc>
                          <a:spcPts val="1080"/>
                        </a:lnSpc>
                        <a:spcBef>
                          <a:spcPts val="0"/>
                        </a:spcBef>
                        <a:spcAft>
                          <a:spcPts val="0"/>
                        </a:spcAft>
                      </a:pPr>
                      <a:endParaRPr lang="en-US" sz="1400" b="1" baseline="0" dirty="0">
                        <a:effectLst/>
                        <a:latin typeface="+mn-lt"/>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l">
                        <a:lnSpc>
                          <a:spcPts val="1080"/>
                        </a:lnSpc>
                        <a:spcBef>
                          <a:spcPts val="0"/>
                        </a:spcBef>
                        <a:spcAft>
                          <a:spcPts val="0"/>
                        </a:spcAft>
                      </a:pPr>
                      <a:r>
                        <a:rPr lang="en-US" sz="1400" b="0" baseline="0" dirty="0">
                          <a:effectLst/>
                          <a:latin typeface="+mn-lt"/>
                        </a:rPr>
                        <a:t> </a:t>
                      </a:r>
                    </a:p>
                    <a:p>
                      <a:pPr marL="0" marR="0" algn="l">
                        <a:spcBef>
                          <a:spcPts val="0"/>
                        </a:spcBef>
                        <a:spcAft>
                          <a:spcPts val="0"/>
                        </a:spcAft>
                      </a:pPr>
                      <a:r>
                        <a:rPr lang="en-US" sz="1400" b="0" baseline="0" dirty="0">
                          <a:effectLst/>
                          <a:latin typeface="+mn-lt"/>
                        </a:rPr>
                        <a:t>X</a:t>
                      </a:r>
                      <a:endParaRPr lang="en-US" sz="1400" b="0" baseline="0" dirty="0">
                        <a:effectLst/>
                        <a:latin typeface="+mn-lt"/>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3056806118"/>
                  </a:ext>
                </a:extLst>
              </a:tr>
              <a:tr h="1338421">
                <a:tc>
                  <a:txBody>
                    <a:bodyPr/>
                    <a:lstStyle/>
                    <a:p>
                      <a:r>
                        <a:rPr lang="en-US" sz="1400" b="0" dirty="0">
                          <a:latin typeface="+mn-lt"/>
                        </a:rPr>
                        <a:t>If the parent will drop off the youth and either sit in a car or wait in a designated waiting/seating area in the program space such that at the parent does not engage the youth at any point</a:t>
                      </a:r>
                    </a:p>
                  </a:txBody>
                  <a:tcPr marL="50527" marR="50527" marT="25264" marB="25264"/>
                </a:tc>
                <a:tc>
                  <a:txBody>
                    <a:bodyPr/>
                    <a:lstStyle/>
                    <a:p>
                      <a:pPr marL="0" marR="47625" algn="ctr">
                        <a:lnSpc>
                          <a:spcPts val="1080"/>
                        </a:lnSpc>
                        <a:spcBef>
                          <a:spcPts val="0"/>
                        </a:spcBef>
                        <a:spcAft>
                          <a:spcPts val="0"/>
                        </a:spcAft>
                      </a:pPr>
                      <a:endParaRPr lang="en-US" sz="1400" b="1" baseline="0" dirty="0">
                        <a:effectLst/>
                        <a:latin typeface="+mn-lt"/>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l">
                        <a:lnSpc>
                          <a:spcPts val="1080"/>
                        </a:lnSpc>
                        <a:spcBef>
                          <a:spcPts val="0"/>
                        </a:spcBef>
                        <a:spcAft>
                          <a:spcPts val="0"/>
                        </a:spcAft>
                      </a:pPr>
                      <a:r>
                        <a:rPr lang="en-US" sz="1400" b="0" baseline="0" dirty="0">
                          <a:effectLst/>
                          <a:latin typeface="+mn-lt"/>
                        </a:rPr>
                        <a:t> </a:t>
                      </a:r>
                    </a:p>
                    <a:p>
                      <a:pPr marL="0" marR="0" algn="l">
                        <a:spcBef>
                          <a:spcPts val="0"/>
                        </a:spcBef>
                        <a:spcAft>
                          <a:spcPts val="0"/>
                        </a:spcAft>
                      </a:pPr>
                      <a:r>
                        <a:rPr lang="en-US" sz="1400" b="0" baseline="0" dirty="0">
                          <a:effectLst/>
                          <a:latin typeface="+mn-lt"/>
                        </a:rPr>
                        <a:t>X</a:t>
                      </a:r>
                      <a:endParaRPr lang="en-US" sz="1400" b="0" baseline="0" dirty="0">
                        <a:effectLst/>
                        <a:latin typeface="+mn-lt"/>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201958757"/>
                  </a:ext>
                </a:extLst>
              </a:tr>
              <a:tr h="1375389">
                <a:tc>
                  <a:txBody>
                    <a:bodyPr/>
                    <a:lstStyle/>
                    <a:p>
                      <a:r>
                        <a:rPr lang="en-US" sz="1400" b="0" dirty="0">
                          <a:latin typeface="+mn-lt"/>
                        </a:rPr>
                        <a:t>If the chapter is holding a workshop/program and both youth and parents are encouraged to attend, and the parents are required to sit in a designated seating area separate from the youth</a:t>
                      </a:r>
                    </a:p>
                  </a:txBody>
                  <a:tcPr marL="50527" marR="50527" marT="25264" marB="25264"/>
                </a:tc>
                <a:tc>
                  <a:txBody>
                    <a:bodyPr/>
                    <a:lstStyle/>
                    <a:p>
                      <a:pPr marL="0" marR="47625" algn="ctr">
                        <a:lnSpc>
                          <a:spcPts val="1080"/>
                        </a:lnSpc>
                        <a:spcBef>
                          <a:spcPts val="0"/>
                        </a:spcBef>
                        <a:spcAft>
                          <a:spcPts val="0"/>
                        </a:spcAft>
                      </a:pPr>
                      <a:endParaRPr lang="en-US" sz="1400" b="1" baseline="0" dirty="0">
                        <a:effectLst/>
                        <a:latin typeface="+mn-lt"/>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l">
                        <a:lnSpc>
                          <a:spcPts val="1080"/>
                        </a:lnSpc>
                        <a:spcBef>
                          <a:spcPts val="0"/>
                        </a:spcBef>
                        <a:spcAft>
                          <a:spcPts val="0"/>
                        </a:spcAft>
                      </a:pPr>
                      <a:r>
                        <a:rPr lang="en-US" sz="1400" b="0" baseline="0" dirty="0">
                          <a:effectLst/>
                          <a:latin typeface="+mn-lt"/>
                        </a:rPr>
                        <a:t> </a:t>
                      </a:r>
                    </a:p>
                    <a:p>
                      <a:pPr marL="0" marR="0" algn="l">
                        <a:spcBef>
                          <a:spcPts val="0"/>
                        </a:spcBef>
                        <a:spcAft>
                          <a:spcPts val="0"/>
                        </a:spcAft>
                      </a:pPr>
                      <a:r>
                        <a:rPr lang="en-US" sz="1400" b="0" baseline="0" dirty="0">
                          <a:effectLst/>
                          <a:latin typeface="+mn-lt"/>
                        </a:rPr>
                        <a:t>X</a:t>
                      </a:r>
                    </a:p>
                    <a:p>
                      <a:pPr marL="0" marR="0" algn="l">
                        <a:spcBef>
                          <a:spcPts val="0"/>
                        </a:spcBef>
                        <a:spcAft>
                          <a:spcPts val="0"/>
                        </a:spcAft>
                      </a:pPr>
                      <a:r>
                        <a:rPr lang="en-US" sz="1400" b="0" baseline="0" dirty="0">
                          <a:effectLst/>
                          <a:latin typeface="+mn-lt"/>
                          <a:ea typeface="Times New Roman" panose="02020603050405020304" pitchFamily="18" charset="0"/>
                          <a:cs typeface="Times New Roman" panose="02020603050405020304" pitchFamily="18" charset="0"/>
                        </a:rPr>
                        <a:t>*Please note, this process is recommended as a best practice.</a:t>
                      </a:r>
                    </a:p>
                  </a:txBody>
                  <a:tcPr marL="37895" marR="37895" marT="0" marB="0"/>
                </a:tc>
                <a:extLst>
                  <a:ext uri="{0D108BD9-81ED-4DB2-BD59-A6C34878D82A}">
                    <a16:rowId xmlns:a16="http://schemas.microsoft.com/office/drawing/2014/main" val="2382936618"/>
                  </a:ext>
                </a:extLst>
              </a:tr>
              <a:tr h="624927">
                <a:tc>
                  <a:txBody>
                    <a:bodyPr/>
                    <a:lstStyle/>
                    <a:p>
                      <a:r>
                        <a:rPr lang="en-US" sz="1400" b="0" dirty="0">
                          <a:latin typeface="+mn-lt"/>
                        </a:rPr>
                        <a:t>If there is a field trip and the parents are only onsite to drop-off and pick up the youth</a:t>
                      </a:r>
                    </a:p>
                  </a:txBody>
                  <a:tcPr marL="50527" marR="50527" marT="25264" marB="25264"/>
                </a:tc>
                <a:tc>
                  <a:txBody>
                    <a:bodyPr/>
                    <a:lstStyle/>
                    <a:p>
                      <a:pPr marL="0" marR="47625" algn="ctr">
                        <a:lnSpc>
                          <a:spcPts val="1080"/>
                        </a:lnSpc>
                        <a:spcBef>
                          <a:spcPts val="0"/>
                        </a:spcBef>
                        <a:spcAft>
                          <a:spcPts val="0"/>
                        </a:spcAft>
                      </a:pPr>
                      <a:endParaRPr lang="en-US" sz="1400" b="1" baseline="0" dirty="0">
                        <a:effectLst/>
                        <a:latin typeface="+mn-lt"/>
                        <a:ea typeface="Times New Roman" panose="02020603050405020304" pitchFamily="18" charset="0"/>
                        <a:cs typeface="Times New Roman" panose="02020603050405020304" pitchFamily="18" charset="0"/>
                      </a:endParaRPr>
                    </a:p>
                  </a:txBody>
                  <a:tcPr marL="37895" marR="37895" marT="0" marB="0"/>
                </a:tc>
                <a:tc>
                  <a:txBody>
                    <a:bodyPr/>
                    <a:lstStyle/>
                    <a:p>
                      <a:pPr marL="0" marR="47625" algn="l">
                        <a:lnSpc>
                          <a:spcPts val="1080"/>
                        </a:lnSpc>
                        <a:spcBef>
                          <a:spcPts val="0"/>
                        </a:spcBef>
                        <a:spcAft>
                          <a:spcPts val="0"/>
                        </a:spcAft>
                      </a:pPr>
                      <a:r>
                        <a:rPr lang="en-US" sz="1400" b="0" baseline="0" dirty="0">
                          <a:effectLst/>
                          <a:latin typeface="+mn-lt"/>
                        </a:rPr>
                        <a:t> </a:t>
                      </a:r>
                    </a:p>
                    <a:p>
                      <a:pPr marL="0" marR="0" algn="l">
                        <a:spcBef>
                          <a:spcPts val="0"/>
                        </a:spcBef>
                        <a:spcAft>
                          <a:spcPts val="0"/>
                        </a:spcAft>
                      </a:pPr>
                      <a:r>
                        <a:rPr lang="en-US" sz="1400" b="0" baseline="0" dirty="0">
                          <a:effectLst/>
                          <a:latin typeface="+mn-lt"/>
                        </a:rPr>
                        <a:t>X</a:t>
                      </a:r>
                      <a:endParaRPr lang="en-US" sz="1400" b="0" baseline="0" dirty="0">
                        <a:effectLst/>
                        <a:latin typeface="+mn-lt"/>
                        <a:ea typeface="Times New Roman" panose="02020603050405020304" pitchFamily="18" charset="0"/>
                        <a:cs typeface="Times New Roman" panose="02020603050405020304" pitchFamily="18" charset="0"/>
                      </a:endParaRPr>
                    </a:p>
                  </a:txBody>
                  <a:tcPr marL="37895" marR="37895" marT="0" marB="0"/>
                </a:tc>
                <a:extLst>
                  <a:ext uri="{0D108BD9-81ED-4DB2-BD59-A6C34878D82A}">
                    <a16:rowId xmlns:a16="http://schemas.microsoft.com/office/drawing/2014/main" val="2882711343"/>
                  </a:ext>
                </a:extLst>
              </a:tr>
              <a:tr h="624927">
                <a:tc>
                  <a:txBody>
                    <a:bodyPr/>
                    <a:lstStyle/>
                    <a:p>
                      <a:r>
                        <a:rPr lang="en-US" sz="1400" b="0" dirty="0">
                          <a:latin typeface="+mn-lt"/>
                        </a:rPr>
                        <a:t>If there is a field trip and the parent is chaperoning</a:t>
                      </a:r>
                    </a:p>
                  </a:txBody>
                  <a:tcPr marL="50527" marR="50527" marT="25264" marB="25264"/>
                </a:tc>
                <a:tc>
                  <a:txBody>
                    <a:bodyPr/>
                    <a:lstStyle/>
                    <a:p>
                      <a:pPr marL="0" marR="47625" algn="l">
                        <a:lnSpc>
                          <a:spcPts val="1080"/>
                        </a:lnSpc>
                        <a:spcBef>
                          <a:spcPts val="0"/>
                        </a:spcBef>
                        <a:spcAft>
                          <a:spcPts val="0"/>
                        </a:spcAft>
                      </a:pPr>
                      <a:endParaRPr lang="en-US" sz="1400" b="0" baseline="0" dirty="0">
                        <a:effectLst/>
                        <a:latin typeface="+mn-lt"/>
                        <a:ea typeface="Times New Roman" panose="02020603050405020304" pitchFamily="18" charset="0"/>
                        <a:cs typeface="Times New Roman" panose="02020603050405020304" pitchFamily="18" charset="0"/>
                      </a:endParaRPr>
                    </a:p>
                    <a:p>
                      <a:pPr marL="0" marR="47625" algn="l">
                        <a:lnSpc>
                          <a:spcPts val="1080"/>
                        </a:lnSpc>
                        <a:spcBef>
                          <a:spcPts val="0"/>
                        </a:spcBef>
                        <a:spcAft>
                          <a:spcPts val="0"/>
                        </a:spcAft>
                      </a:pPr>
                      <a:r>
                        <a:rPr lang="en-US" sz="1400" b="0" baseline="0" dirty="0">
                          <a:effectLst/>
                          <a:latin typeface="+mn-lt"/>
                          <a:ea typeface="Times New Roman" panose="02020603050405020304" pitchFamily="18" charset="0"/>
                          <a:cs typeface="Times New Roman" panose="02020603050405020304" pitchFamily="18" charset="0"/>
                        </a:rPr>
                        <a:t>X</a:t>
                      </a:r>
                    </a:p>
                  </a:txBody>
                  <a:tcPr marL="37895" marR="37895" marT="0" marB="0"/>
                </a:tc>
                <a:tc>
                  <a:txBody>
                    <a:bodyPr/>
                    <a:lstStyle/>
                    <a:p>
                      <a:pPr marL="0" marR="0" algn="l" defTabSz="914400" rtl="0" eaLnBrk="1" latinLnBrk="0" hangingPunct="1">
                        <a:spcBef>
                          <a:spcPts val="0"/>
                        </a:spcBef>
                        <a:spcAft>
                          <a:spcPts val="0"/>
                        </a:spcAft>
                      </a:pPr>
                      <a:r>
                        <a:rPr lang="en-US" sz="1400" b="0" kern="1200" baseline="0" dirty="0">
                          <a:solidFill>
                            <a:schemeClr val="tx1"/>
                          </a:solidFill>
                          <a:effectLst/>
                          <a:latin typeface="+mn-lt"/>
                        </a:rPr>
                        <a:t> </a:t>
                      </a:r>
                      <a:endParaRPr lang="en-US" sz="1400" b="0" kern="1200" baseline="0" dirty="0">
                        <a:solidFill>
                          <a:schemeClr val="tx1"/>
                        </a:solidFill>
                        <a:effectLst/>
                        <a:latin typeface="+mn-lt"/>
                        <a:ea typeface="+mn-ea"/>
                        <a:cs typeface="+mn-cs"/>
                      </a:endParaRPr>
                    </a:p>
                  </a:txBody>
                  <a:tcPr marL="37895" marR="37895" marT="0" marB="0" anchor="ctr"/>
                </a:tc>
                <a:extLst>
                  <a:ext uri="{0D108BD9-81ED-4DB2-BD59-A6C34878D82A}">
                    <a16:rowId xmlns:a16="http://schemas.microsoft.com/office/drawing/2014/main" val="332075357"/>
                  </a:ext>
                </a:extLst>
              </a:tr>
              <a:tr h="824357">
                <a:tc>
                  <a:txBody>
                    <a:bodyPr/>
                    <a:lstStyle/>
                    <a:p>
                      <a:r>
                        <a:rPr lang="en-US" sz="1400" b="0" dirty="0">
                          <a:latin typeface="+mn-lt"/>
                        </a:rPr>
                        <a:t>If a parent is  present in more than one youth program or on multiple occasions for the same program</a:t>
                      </a:r>
                    </a:p>
                  </a:txBody>
                  <a:tcPr marL="50527" marR="50527" marT="25264" marB="25264"/>
                </a:tc>
                <a:tc>
                  <a:txBody>
                    <a:bodyPr/>
                    <a:lstStyle/>
                    <a:p>
                      <a:pPr marL="0" marR="0" algn="l">
                        <a:spcBef>
                          <a:spcPts val="0"/>
                        </a:spcBef>
                        <a:spcAft>
                          <a:spcPts val="0"/>
                        </a:spcAft>
                      </a:pPr>
                      <a:r>
                        <a:rPr lang="en-US" sz="1400" b="0" baseline="0" dirty="0">
                          <a:effectLst/>
                          <a:latin typeface="+mn-lt"/>
                          <a:ea typeface="Times New Roman" panose="02020603050405020304" pitchFamily="18" charset="0"/>
                          <a:cs typeface="Times New Roman" panose="02020603050405020304" pitchFamily="18" charset="0"/>
                        </a:rPr>
                        <a:t>X</a:t>
                      </a:r>
                    </a:p>
                  </a:txBody>
                  <a:tcPr marL="37895" marR="37895" marT="0" marB="0"/>
                </a:tc>
                <a:tc>
                  <a:txBody>
                    <a:bodyPr/>
                    <a:lstStyle/>
                    <a:p>
                      <a:pPr marL="0" marR="0" algn="l" defTabSz="914400" rtl="0" eaLnBrk="1" latinLnBrk="0" hangingPunct="1">
                        <a:spcBef>
                          <a:spcPts val="0"/>
                        </a:spcBef>
                        <a:spcAft>
                          <a:spcPts val="0"/>
                        </a:spcAft>
                      </a:pPr>
                      <a:endParaRPr lang="en-US" sz="1400" b="0" kern="1200" baseline="0" dirty="0">
                        <a:solidFill>
                          <a:schemeClr val="tx1"/>
                        </a:solidFill>
                        <a:effectLst/>
                        <a:latin typeface="+mn-lt"/>
                        <a:ea typeface="+mn-ea"/>
                        <a:cs typeface="+mn-cs"/>
                      </a:endParaRPr>
                    </a:p>
                  </a:txBody>
                  <a:tcPr marL="37895" marR="37895" marT="0" marB="0" anchor="ctr"/>
                </a:tc>
                <a:extLst>
                  <a:ext uri="{0D108BD9-81ED-4DB2-BD59-A6C34878D82A}">
                    <a16:rowId xmlns:a16="http://schemas.microsoft.com/office/drawing/2014/main" val="2058155494"/>
                  </a:ext>
                </a:extLst>
              </a:tr>
            </a:tbl>
          </a:graphicData>
        </a:graphic>
      </p:graphicFrame>
      <p:sp>
        <p:nvSpPr>
          <p:cNvPr id="6" name="Rectangle 5"/>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36859295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93FE-5743-4B38-8805-1C4E02898D50}"/>
              </a:ext>
            </a:extLst>
          </p:cNvPr>
          <p:cNvSpPr>
            <a:spLocks noGrp="1"/>
          </p:cNvSpPr>
          <p:nvPr>
            <p:ph type="title"/>
          </p:nvPr>
        </p:nvSpPr>
        <p:spPr>
          <a:xfrm>
            <a:off x="325821" y="1006698"/>
            <a:ext cx="4274384" cy="4844604"/>
          </a:xfrm>
        </p:spPr>
        <p:txBody>
          <a:bodyPr anchor="ctr">
            <a:normAutofit/>
          </a:bodyPr>
          <a:lstStyle/>
          <a:p>
            <a:r>
              <a:rPr lang="en-US" cap="small" dirty="0"/>
              <a:t>Volunteer training</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descr="Image result for children image">
            <a:extLst>
              <a:ext uri="{FF2B5EF4-FFF2-40B4-BE49-F238E27FC236}">
                <a16:creationId xmlns:a16="http://schemas.microsoft.com/office/drawing/2014/main" id="{E9F8BD17-B8EB-449E-BB69-7E25CADAE4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8996" y="937472"/>
            <a:ext cx="6267811" cy="498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4B9469F-53EA-43E0-954F-6C979669855C}"/>
              </a:ext>
            </a:extLst>
          </p:cNvPr>
          <p:cNvSpPr txBox="1"/>
          <p:nvPr/>
        </p:nvSpPr>
        <p:spPr>
          <a:xfrm>
            <a:off x="7384093" y="937472"/>
            <a:ext cx="4612714" cy="2954655"/>
          </a:xfrm>
          <a:prstGeom prst="rect">
            <a:avLst/>
          </a:prstGeom>
          <a:noFill/>
        </p:spPr>
        <p:txBody>
          <a:bodyPr wrap="square" rtlCol="0">
            <a:spAutoFit/>
          </a:bodyPr>
          <a:lstStyle/>
          <a:p>
            <a:pPr marL="342900" lvl="0" indent="-342900">
              <a:buFont typeface="Wingdings" panose="05000000000000000000" pitchFamily="2" charset="2"/>
              <a:buChar char="§"/>
              <a:defRPr/>
            </a:pPr>
            <a:r>
              <a:rPr lang="en-US" sz="2400" dirty="0">
                <a:solidFill>
                  <a:srgbClr val="C00000"/>
                </a:solidFill>
              </a:rPr>
              <a:t>Volunteer training is the mechanism used to ensure that volunteers are knowledgeable of Delta’s Risk Management Policy</a:t>
            </a:r>
          </a:p>
          <a:p>
            <a:pPr lvl="0">
              <a:defRPr/>
            </a:pPr>
            <a:endParaRPr lang="en-US" sz="2400" dirty="0">
              <a:solidFill>
                <a:srgbClr val="C00000"/>
              </a:solidFill>
            </a:endParaRPr>
          </a:p>
          <a:p>
            <a:pPr marL="342900" lvl="0" indent="-342900">
              <a:buFont typeface="Wingdings" panose="05000000000000000000" pitchFamily="2" charset="2"/>
              <a:buChar char="§"/>
              <a:defRPr/>
            </a:pPr>
            <a:r>
              <a:rPr lang="en-US" sz="2400" dirty="0">
                <a:solidFill>
                  <a:srgbClr val="C00000"/>
                </a:solidFill>
              </a:rPr>
              <a:t>Volunteer training must be conducted annually</a:t>
            </a:r>
          </a:p>
          <a:p>
            <a:endParaRPr lang="en-US" dirty="0"/>
          </a:p>
        </p:txBody>
      </p:sp>
      <p:sp>
        <p:nvSpPr>
          <p:cNvPr id="8" name="Rectangle 7"/>
          <p:cNvSpPr/>
          <p:nvPr/>
        </p:nvSpPr>
        <p:spPr>
          <a:xfrm>
            <a:off x="0" y="6211669"/>
            <a:ext cx="5479526" cy="646331"/>
          </a:xfrm>
          <a:prstGeom prst="rect">
            <a:avLst/>
          </a:prstGeom>
        </p:spPr>
        <p:txBody>
          <a:bodyPr wrap="square">
            <a:spAutoFit/>
          </a:bodyPr>
          <a:lstStyle/>
          <a:p>
            <a:r>
              <a:rPr lang="en-US" sz="900" dirty="0">
                <a:latin typeface="Arial" panose="020B0604020202020204" pitchFamily="34" charset="0"/>
                <a:ea typeface="Calibri" panose="020F0502020204030204" pitchFamily="34" charset="0"/>
              </a:rPr>
              <a:t>© 2020 Delta Sigma Theta Sorority, Inc. This content is protected under US Copyright (17 U.S.C. §§ 201 et al.) and other federal law and shall not be published, reproduced, displayed or otherwise utilized by any party whatsoever without the express written consent of Delta Sigma Theta Sorority, Inc. Violation of Delta’s intellectual property rights will be prosecuted to the full extent of the law</a:t>
            </a:r>
            <a:endParaRPr lang="en-US" dirty="0"/>
          </a:p>
        </p:txBody>
      </p:sp>
    </p:spTree>
    <p:extLst>
      <p:ext uri="{BB962C8B-B14F-4D97-AF65-F5344CB8AC3E}">
        <p14:creationId xmlns:p14="http://schemas.microsoft.com/office/powerpoint/2010/main" val="2408396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6372</Words>
  <Application>Microsoft Macintosh PowerPoint</Application>
  <PresentationFormat>Widescreen</PresentationFormat>
  <Paragraphs>436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Arial Black</vt:lpstr>
      <vt:lpstr>Calibri</vt:lpstr>
      <vt:lpstr>Calibri Light</vt:lpstr>
      <vt:lpstr>Times New Roman</vt:lpstr>
      <vt:lpstr>Wingdings</vt:lpstr>
      <vt:lpstr>Office Theme</vt:lpstr>
      <vt:lpstr>Parent/guardian/youth orientation</vt:lpstr>
      <vt:lpstr>Risk Management Coordinator</vt:lpstr>
      <vt:lpstr>Risk Management Is . . .</vt:lpstr>
      <vt:lpstr>Why Do We Need A Risk Management Program?</vt:lpstr>
      <vt:lpstr>Volunteers</vt:lpstr>
      <vt:lpstr>Volunteer Candidate background screening </vt:lpstr>
      <vt:lpstr>Parent volunteers</vt:lpstr>
      <vt:lpstr>parent participation in other youth programs</vt:lpstr>
      <vt:lpstr>Volunteer training</vt:lpstr>
      <vt:lpstr>Virtual meeting Guidelines</vt:lpstr>
      <vt:lpstr>Virtual meeting guidelines</vt:lpstr>
      <vt:lpstr>Publicity guidelines</vt:lpstr>
      <vt:lpstr>Foundational Principle</vt:lpstr>
      <vt:lpstr>Youth Code of Conduct</vt:lpstr>
      <vt:lpstr>Supervising Adult to Youth Ratio</vt:lpstr>
      <vt:lpstr>Risk management policies</vt:lpstr>
      <vt:lpstr>Risk management policies</vt:lpstr>
      <vt:lpstr>Risk management policies</vt:lpstr>
      <vt:lpstr>Fundraising</vt:lpstr>
      <vt:lpstr>Parent and guardian forms</vt:lpstr>
      <vt:lpstr>Parent and guardian forms</vt:lpstr>
      <vt:lpstr>Parent and guardian forms</vt:lpstr>
      <vt:lpstr>Parent and guardian forms</vt:lpstr>
      <vt:lpstr>YOUTH INITIATIVE PARENT &amp; GUARDIAN GUIDEBOOK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Parent/guardian/youth orientation</dc:title>
  <dc:creator>N McGee</dc:creator>
  <cp:lastModifiedBy>sybil burney</cp:lastModifiedBy>
  <cp:revision>20</cp:revision>
  <dcterms:created xsi:type="dcterms:W3CDTF">2020-09-09T18:39:20Z</dcterms:created>
  <dcterms:modified xsi:type="dcterms:W3CDTF">2020-09-11T14:05:02Z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Parker S u078754</vt:lpwstr>
  </property>
  <property fmtid="{D5CDD505-2E9C-101B-9397-08002B2CF9AE}" pid="3" name="Update_Footer">
    <vt:lpwstr>No</vt:lpwstr>
  </property>
  <property fmtid="{D5CDD505-2E9C-101B-9397-08002B2CF9AE}" pid="4" name="Radio_Button">
    <vt:lpwstr>RadioButton2</vt:lpwstr>
  </property>
  <property fmtid="{D5CDD505-2E9C-101B-9397-08002B2CF9AE}" pid="5" name="Information_Classification">
    <vt:lpwstr/>
  </property>
  <property fmtid="{D5CDD505-2E9C-101B-9397-08002B2CF9AE}" pid="6" name="Record_Title_ID">
    <vt:lpwstr>72</vt:lpwstr>
  </property>
  <property fmtid="{D5CDD505-2E9C-101B-9397-08002B2CF9AE}" pid="7" name="Initial_Creation_Date">
    <vt:filetime>2020-09-09T18:39:20Z</vt:filetime>
  </property>
  <property fmtid="{D5CDD505-2E9C-101B-9397-08002B2CF9AE}" pid="8" name="Retention_Period_Start_Date">
    <vt:filetime>2020-09-11T13:08:53Z</vt:filetime>
  </property>
  <property fmtid="{D5CDD505-2E9C-101B-9397-08002B2CF9AE}" pid="9" name="Last_Reviewed_Date">
    <vt:lpwstr/>
  </property>
  <property fmtid="{D5CDD505-2E9C-101B-9397-08002B2CF9AE}" pid="10" name="Retention_Review_Frequency">
    <vt:lpwstr/>
  </property>
</Properties>
</file>