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5" r:id="rId2"/>
    <p:sldId id="321" r:id="rId3"/>
    <p:sldId id="266" r:id="rId4"/>
    <p:sldId id="324" r:id="rId5"/>
    <p:sldId id="323" r:id="rId6"/>
    <p:sldId id="325" r:id="rId7"/>
    <p:sldId id="318" r:id="rId8"/>
    <p:sldId id="326" r:id="rId9"/>
    <p:sldId id="262" r:id="rId10"/>
    <p:sldId id="331" r:id="rId11"/>
    <p:sldId id="332" r:id="rId12"/>
    <p:sldId id="330" r:id="rId13"/>
    <p:sldId id="263" r:id="rId14"/>
  </p:sldIdLst>
  <p:sldSz cx="7223125" cy="9875838"/>
  <p:notesSz cx="7172325"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3333CC"/>
    <a:srgbClr val="CC0099"/>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05BD97-A7AA-4931-9BC5-D185188C2B77}" v="104" dt="2026-06-25T20:32:53.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1" autoAdjust="0"/>
    <p:restoredTop sz="94660"/>
  </p:normalViewPr>
  <p:slideViewPr>
    <p:cSldViewPr snapToGrid="0">
      <p:cViewPr varScale="1">
        <p:scale>
          <a:sx n="60" d="100"/>
          <a:sy n="60" d="100"/>
        </p:scale>
        <p:origin x="2472" y="9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1735" y="1616255"/>
            <a:ext cx="6139656" cy="3438255"/>
          </a:xfrm>
        </p:spPr>
        <p:txBody>
          <a:bodyPr anchor="b"/>
          <a:lstStyle>
            <a:lvl1pPr algn="ctr">
              <a:defRPr sz="4739"/>
            </a:lvl1pPr>
          </a:lstStyle>
          <a:p>
            <a:r>
              <a:rPr lang="en-US"/>
              <a:t>Click to edit Master title style</a:t>
            </a:r>
            <a:endParaRPr lang="en-US" dirty="0"/>
          </a:p>
        </p:txBody>
      </p:sp>
      <p:sp>
        <p:nvSpPr>
          <p:cNvPr id="3" name="Subtitle 2"/>
          <p:cNvSpPr>
            <a:spLocks noGrp="1"/>
          </p:cNvSpPr>
          <p:nvPr>
            <p:ph type="subTitle" idx="1"/>
          </p:nvPr>
        </p:nvSpPr>
        <p:spPr>
          <a:xfrm>
            <a:off x="902891" y="5187102"/>
            <a:ext cx="5417344" cy="2384374"/>
          </a:xfrm>
        </p:spPr>
        <p:txBody>
          <a:bodyPr/>
          <a:lstStyle>
            <a:lvl1pPr marL="0" indent="0" algn="ctr">
              <a:buNone/>
              <a:defRPr sz="1896"/>
            </a:lvl1pPr>
            <a:lvl2pPr marL="361142" indent="0" algn="ctr">
              <a:buNone/>
              <a:defRPr sz="1580"/>
            </a:lvl2pPr>
            <a:lvl3pPr marL="722285" indent="0" algn="ctr">
              <a:buNone/>
              <a:defRPr sz="1422"/>
            </a:lvl3pPr>
            <a:lvl4pPr marL="1083427" indent="0" algn="ctr">
              <a:buNone/>
              <a:defRPr sz="1264"/>
            </a:lvl4pPr>
            <a:lvl5pPr marL="1444569" indent="0" algn="ctr">
              <a:buNone/>
              <a:defRPr sz="1264"/>
            </a:lvl5pPr>
            <a:lvl6pPr marL="1805711" indent="0" algn="ctr">
              <a:buNone/>
              <a:defRPr sz="1264"/>
            </a:lvl6pPr>
            <a:lvl7pPr marL="2166854" indent="0" algn="ctr">
              <a:buNone/>
              <a:defRPr sz="1264"/>
            </a:lvl7pPr>
            <a:lvl8pPr marL="2527996" indent="0" algn="ctr">
              <a:buNone/>
              <a:defRPr sz="1264"/>
            </a:lvl8pPr>
            <a:lvl9pPr marL="2889138" indent="0" algn="ctr">
              <a:buNone/>
              <a:defRPr sz="126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4209140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40138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2828" y="2462104"/>
            <a:ext cx="6229945" cy="4108074"/>
          </a:xfrm>
        </p:spPr>
        <p:txBody>
          <a:bodyPr anchor="b"/>
          <a:lstStyle>
            <a:lvl1pPr>
              <a:defRPr sz="4739"/>
            </a:lvl1pPr>
          </a:lstStyle>
          <a:p>
            <a:r>
              <a:rPr lang="en-US"/>
              <a:t>Click to edit Master title style</a:t>
            </a:r>
            <a:endParaRPr lang="en-US" dirty="0"/>
          </a:p>
        </p:txBody>
      </p:sp>
      <p:sp>
        <p:nvSpPr>
          <p:cNvPr id="3" name="Text Placeholder 2"/>
          <p:cNvSpPr>
            <a:spLocks noGrp="1"/>
          </p:cNvSpPr>
          <p:nvPr>
            <p:ph type="body" idx="1"/>
          </p:nvPr>
        </p:nvSpPr>
        <p:spPr>
          <a:xfrm>
            <a:off x="492828" y="6609042"/>
            <a:ext cx="6229945" cy="2160339"/>
          </a:xfrm>
        </p:spPr>
        <p:txBody>
          <a:bodyPr/>
          <a:lstStyle>
            <a:lvl1pPr marL="0" indent="0">
              <a:buNone/>
              <a:defRPr sz="1896">
                <a:solidFill>
                  <a:schemeClr val="tx1"/>
                </a:solidFill>
              </a:defRPr>
            </a:lvl1pPr>
            <a:lvl2pPr marL="361142" indent="0">
              <a:buNone/>
              <a:defRPr sz="1580">
                <a:solidFill>
                  <a:schemeClr val="tx1">
                    <a:tint val="75000"/>
                  </a:schemeClr>
                </a:solidFill>
              </a:defRPr>
            </a:lvl2pPr>
            <a:lvl3pPr marL="722285" indent="0">
              <a:buNone/>
              <a:defRPr sz="1422">
                <a:solidFill>
                  <a:schemeClr val="tx1">
                    <a:tint val="75000"/>
                  </a:schemeClr>
                </a:solidFill>
              </a:defRPr>
            </a:lvl3pPr>
            <a:lvl4pPr marL="1083427" indent="0">
              <a:buNone/>
              <a:defRPr sz="1264">
                <a:solidFill>
                  <a:schemeClr val="tx1">
                    <a:tint val="75000"/>
                  </a:schemeClr>
                </a:solidFill>
              </a:defRPr>
            </a:lvl4pPr>
            <a:lvl5pPr marL="1444569" indent="0">
              <a:buNone/>
              <a:defRPr sz="1264">
                <a:solidFill>
                  <a:schemeClr val="tx1">
                    <a:tint val="75000"/>
                  </a:schemeClr>
                </a:solidFill>
              </a:defRPr>
            </a:lvl5pPr>
            <a:lvl6pPr marL="1805711" indent="0">
              <a:buNone/>
              <a:defRPr sz="1264">
                <a:solidFill>
                  <a:schemeClr val="tx1">
                    <a:tint val="75000"/>
                  </a:schemeClr>
                </a:solidFill>
              </a:defRPr>
            </a:lvl6pPr>
            <a:lvl7pPr marL="2166854" indent="0">
              <a:buNone/>
              <a:defRPr sz="1264">
                <a:solidFill>
                  <a:schemeClr val="tx1">
                    <a:tint val="75000"/>
                  </a:schemeClr>
                </a:solidFill>
              </a:defRPr>
            </a:lvl7pPr>
            <a:lvl8pPr marL="2527996" indent="0">
              <a:buNone/>
              <a:defRPr sz="1264">
                <a:solidFill>
                  <a:schemeClr val="tx1">
                    <a:tint val="75000"/>
                  </a:schemeClr>
                </a:solidFill>
              </a:defRPr>
            </a:lvl8pPr>
            <a:lvl9pPr marL="2889138" indent="0">
              <a:buNone/>
              <a:defRPr sz="126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8875DD-1920-45D5-967B-4A111117B2C1}"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2072530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96590" y="2628985"/>
            <a:ext cx="3069828" cy="6266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656707" y="2628985"/>
            <a:ext cx="3069828" cy="6266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8875DD-1920-45D5-967B-4A111117B2C1}"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00151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7531" y="525799"/>
            <a:ext cx="6229945" cy="19088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97531" y="2420953"/>
            <a:ext cx="3055720" cy="1186471"/>
          </a:xfrm>
        </p:spPr>
        <p:txBody>
          <a:bodyPr anchor="b"/>
          <a:lstStyle>
            <a:lvl1pPr marL="0" indent="0">
              <a:buNone/>
              <a:defRPr sz="1896" b="1"/>
            </a:lvl1pPr>
            <a:lvl2pPr marL="361142" indent="0">
              <a:buNone/>
              <a:defRPr sz="1580" b="1"/>
            </a:lvl2pPr>
            <a:lvl3pPr marL="722285" indent="0">
              <a:buNone/>
              <a:defRPr sz="1422" b="1"/>
            </a:lvl3pPr>
            <a:lvl4pPr marL="1083427" indent="0">
              <a:buNone/>
              <a:defRPr sz="1264" b="1"/>
            </a:lvl4pPr>
            <a:lvl5pPr marL="1444569" indent="0">
              <a:buNone/>
              <a:defRPr sz="1264" b="1"/>
            </a:lvl5pPr>
            <a:lvl6pPr marL="1805711" indent="0">
              <a:buNone/>
              <a:defRPr sz="1264" b="1"/>
            </a:lvl6pPr>
            <a:lvl7pPr marL="2166854" indent="0">
              <a:buNone/>
              <a:defRPr sz="1264" b="1"/>
            </a:lvl7pPr>
            <a:lvl8pPr marL="2527996" indent="0">
              <a:buNone/>
              <a:defRPr sz="1264" b="1"/>
            </a:lvl8pPr>
            <a:lvl9pPr marL="2889138" indent="0">
              <a:buNone/>
              <a:defRPr sz="1264" b="1"/>
            </a:lvl9pPr>
          </a:lstStyle>
          <a:p>
            <a:pPr lvl="0"/>
            <a:r>
              <a:rPr lang="en-US"/>
              <a:t>Click to edit Master text styles</a:t>
            </a:r>
          </a:p>
        </p:txBody>
      </p:sp>
      <p:sp>
        <p:nvSpPr>
          <p:cNvPr id="4" name="Content Placeholder 3"/>
          <p:cNvSpPr>
            <a:spLocks noGrp="1"/>
          </p:cNvSpPr>
          <p:nvPr>
            <p:ph sz="half" idx="2"/>
          </p:nvPr>
        </p:nvSpPr>
        <p:spPr>
          <a:xfrm>
            <a:off x="497531" y="3607424"/>
            <a:ext cx="3055720" cy="53059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656707" y="2420953"/>
            <a:ext cx="3070769" cy="1186471"/>
          </a:xfrm>
        </p:spPr>
        <p:txBody>
          <a:bodyPr anchor="b"/>
          <a:lstStyle>
            <a:lvl1pPr marL="0" indent="0">
              <a:buNone/>
              <a:defRPr sz="1896" b="1"/>
            </a:lvl1pPr>
            <a:lvl2pPr marL="361142" indent="0">
              <a:buNone/>
              <a:defRPr sz="1580" b="1"/>
            </a:lvl2pPr>
            <a:lvl3pPr marL="722285" indent="0">
              <a:buNone/>
              <a:defRPr sz="1422" b="1"/>
            </a:lvl3pPr>
            <a:lvl4pPr marL="1083427" indent="0">
              <a:buNone/>
              <a:defRPr sz="1264" b="1"/>
            </a:lvl4pPr>
            <a:lvl5pPr marL="1444569" indent="0">
              <a:buNone/>
              <a:defRPr sz="1264" b="1"/>
            </a:lvl5pPr>
            <a:lvl6pPr marL="1805711" indent="0">
              <a:buNone/>
              <a:defRPr sz="1264" b="1"/>
            </a:lvl6pPr>
            <a:lvl7pPr marL="2166854" indent="0">
              <a:buNone/>
              <a:defRPr sz="1264" b="1"/>
            </a:lvl7pPr>
            <a:lvl8pPr marL="2527996" indent="0">
              <a:buNone/>
              <a:defRPr sz="1264" b="1"/>
            </a:lvl8pPr>
            <a:lvl9pPr marL="2889138" indent="0">
              <a:buNone/>
              <a:defRPr sz="1264" b="1"/>
            </a:lvl9pPr>
          </a:lstStyle>
          <a:p>
            <a:pPr lvl="0"/>
            <a:r>
              <a:rPr lang="en-US"/>
              <a:t>Click to edit Master text styles</a:t>
            </a:r>
          </a:p>
        </p:txBody>
      </p:sp>
      <p:sp>
        <p:nvSpPr>
          <p:cNvPr id="6" name="Content Placeholder 5"/>
          <p:cNvSpPr>
            <a:spLocks noGrp="1"/>
          </p:cNvSpPr>
          <p:nvPr>
            <p:ph sz="quarter" idx="4"/>
          </p:nvPr>
        </p:nvSpPr>
        <p:spPr>
          <a:xfrm>
            <a:off x="3656707" y="3607424"/>
            <a:ext cx="3070769" cy="53059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8875DD-1920-45D5-967B-4A111117B2C1}" type="datetimeFigureOut">
              <a:rPr lang="en-US" smtClean="0"/>
              <a:t>6/26/2026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158031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8875DD-1920-45D5-967B-4A111117B2C1}" type="datetimeFigureOut">
              <a:rPr lang="en-US" smtClean="0"/>
              <a:t>6/26/2026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71788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8875DD-1920-45D5-967B-4A111117B2C1}" type="datetimeFigureOut">
              <a:rPr lang="en-US" smtClean="0"/>
              <a:t>6/26/2026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205246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31" y="658389"/>
            <a:ext cx="2329646" cy="2304362"/>
          </a:xfrm>
        </p:spPr>
        <p:txBody>
          <a:bodyPr anchor="b"/>
          <a:lstStyle>
            <a:lvl1pPr>
              <a:defRPr sz="2528"/>
            </a:lvl1pPr>
          </a:lstStyle>
          <a:p>
            <a:r>
              <a:rPr lang="en-US"/>
              <a:t>Click to edit Master title style</a:t>
            </a:r>
            <a:endParaRPr lang="en-US" dirty="0"/>
          </a:p>
        </p:txBody>
      </p:sp>
      <p:sp>
        <p:nvSpPr>
          <p:cNvPr id="3" name="Content Placeholder 2"/>
          <p:cNvSpPr>
            <a:spLocks noGrp="1"/>
          </p:cNvSpPr>
          <p:nvPr>
            <p:ph idx="1"/>
          </p:nvPr>
        </p:nvSpPr>
        <p:spPr>
          <a:xfrm>
            <a:off x="3070769" y="1421940"/>
            <a:ext cx="3656707" cy="7018246"/>
          </a:xfrm>
        </p:spPr>
        <p:txBody>
          <a:bodyPr/>
          <a:lstStyle>
            <a:lvl1pPr>
              <a:defRPr sz="2528"/>
            </a:lvl1pPr>
            <a:lvl2pPr>
              <a:defRPr sz="2212"/>
            </a:lvl2pPr>
            <a:lvl3pPr>
              <a:defRPr sz="1896"/>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97531" y="2962752"/>
            <a:ext cx="2329646" cy="5488863"/>
          </a:xfrm>
        </p:spPr>
        <p:txBody>
          <a:bodyPr/>
          <a:lstStyle>
            <a:lvl1pPr marL="0" indent="0">
              <a:buNone/>
              <a:defRPr sz="1264"/>
            </a:lvl1pPr>
            <a:lvl2pPr marL="361142" indent="0">
              <a:buNone/>
              <a:defRPr sz="1106"/>
            </a:lvl2pPr>
            <a:lvl3pPr marL="722285" indent="0">
              <a:buNone/>
              <a:defRPr sz="948"/>
            </a:lvl3pPr>
            <a:lvl4pPr marL="1083427" indent="0">
              <a:buNone/>
              <a:defRPr sz="790"/>
            </a:lvl4pPr>
            <a:lvl5pPr marL="1444569" indent="0">
              <a:buNone/>
              <a:defRPr sz="790"/>
            </a:lvl5pPr>
            <a:lvl6pPr marL="1805711" indent="0">
              <a:buNone/>
              <a:defRPr sz="790"/>
            </a:lvl6pPr>
            <a:lvl7pPr marL="2166854" indent="0">
              <a:buNone/>
              <a:defRPr sz="790"/>
            </a:lvl7pPr>
            <a:lvl8pPr marL="2527996" indent="0">
              <a:buNone/>
              <a:defRPr sz="790"/>
            </a:lvl8pPr>
            <a:lvl9pPr marL="2889138" indent="0">
              <a:buNone/>
              <a:defRPr sz="790"/>
            </a:lvl9pPr>
          </a:lstStyle>
          <a:p>
            <a:pPr lvl="0"/>
            <a:r>
              <a:rPr lang="en-US"/>
              <a:t>Click to edit Master text styles</a:t>
            </a:r>
          </a:p>
        </p:txBody>
      </p:sp>
      <p:sp>
        <p:nvSpPr>
          <p:cNvPr id="5" name="Date Placeholder 4"/>
          <p:cNvSpPr>
            <a:spLocks noGrp="1"/>
          </p:cNvSpPr>
          <p:nvPr>
            <p:ph type="dt" sz="half" idx="10"/>
          </p:nvPr>
        </p:nvSpPr>
        <p:spPr/>
        <p:txBody>
          <a:bodyPr/>
          <a:lstStyle/>
          <a:p>
            <a:fld id="{8F8875DD-1920-45D5-967B-4A111117B2C1}"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621450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31" y="658389"/>
            <a:ext cx="2329646" cy="2304362"/>
          </a:xfrm>
        </p:spPr>
        <p:txBody>
          <a:bodyPr anchor="b"/>
          <a:lstStyle>
            <a:lvl1pPr>
              <a:defRPr sz="2528"/>
            </a:lvl1pPr>
          </a:lstStyle>
          <a:p>
            <a:r>
              <a:rPr lang="en-US"/>
              <a:t>Click to edit Master title style</a:t>
            </a:r>
            <a:endParaRPr lang="en-US" dirty="0"/>
          </a:p>
        </p:txBody>
      </p:sp>
      <p:sp>
        <p:nvSpPr>
          <p:cNvPr id="3" name="Picture Placeholder 2"/>
          <p:cNvSpPr>
            <a:spLocks noGrp="1" noChangeAspect="1"/>
          </p:cNvSpPr>
          <p:nvPr>
            <p:ph type="pic" idx="1"/>
          </p:nvPr>
        </p:nvSpPr>
        <p:spPr>
          <a:xfrm>
            <a:off x="3070769" y="1421940"/>
            <a:ext cx="3656707" cy="7018246"/>
          </a:xfrm>
        </p:spPr>
        <p:txBody>
          <a:bodyPr anchor="t"/>
          <a:lstStyle>
            <a:lvl1pPr marL="0" indent="0">
              <a:buNone/>
              <a:defRPr sz="2528"/>
            </a:lvl1pPr>
            <a:lvl2pPr marL="361142" indent="0">
              <a:buNone/>
              <a:defRPr sz="2212"/>
            </a:lvl2pPr>
            <a:lvl3pPr marL="722285" indent="0">
              <a:buNone/>
              <a:defRPr sz="1896"/>
            </a:lvl3pPr>
            <a:lvl4pPr marL="1083427" indent="0">
              <a:buNone/>
              <a:defRPr sz="1580"/>
            </a:lvl4pPr>
            <a:lvl5pPr marL="1444569" indent="0">
              <a:buNone/>
              <a:defRPr sz="1580"/>
            </a:lvl5pPr>
            <a:lvl6pPr marL="1805711" indent="0">
              <a:buNone/>
              <a:defRPr sz="1580"/>
            </a:lvl6pPr>
            <a:lvl7pPr marL="2166854" indent="0">
              <a:buNone/>
              <a:defRPr sz="1580"/>
            </a:lvl7pPr>
            <a:lvl8pPr marL="2527996" indent="0">
              <a:buNone/>
              <a:defRPr sz="1580"/>
            </a:lvl8pPr>
            <a:lvl9pPr marL="2889138" indent="0">
              <a:buNone/>
              <a:defRPr sz="1580"/>
            </a:lvl9pPr>
          </a:lstStyle>
          <a:p>
            <a:r>
              <a:rPr lang="en-US"/>
              <a:t>Click icon to add picture</a:t>
            </a:r>
            <a:endParaRPr lang="en-US" dirty="0"/>
          </a:p>
        </p:txBody>
      </p:sp>
      <p:sp>
        <p:nvSpPr>
          <p:cNvPr id="4" name="Text Placeholder 3"/>
          <p:cNvSpPr>
            <a:spLocks noGrp="1"/>
          </p:cNvSpPr>
          <p:nvPr>
            <p:ph type="body" sz="half" idx="2"/>
          </p:nvPr>
        </p:nvSpPr>
        <p:spPr>
          <a:xfrm>
            <a:off x="497531" y="2962752"/>
            <a:ext cx="2329646" cy="5488863"/>
          </a:xfrm>
        </p:spPr>
        <p:txBody>
          <a:bodyPr/>
          <a:lstStyle>
            <a:lvl1pPr marL="0" indent="0">
              <a:buNone/>
              <a:defRPr sz="1264"/>
            </a:lvl1pPr>
            <a:lvl2pPr marL="361142" indent="0">
              <a:buNone/>
              <a:defRPr sz="1106"/>
            </a:lvl2pPr>
            <a:lvl3pPr marL="722285" indent="0">
              <a:buNone/>
              <a:defRPr sz="948"/>
            </a:lvl3pPr>
            <a:lvl4pPr marL="1083427" indent="0">
              <a:buNone/>
              <a:defRPr sz="790"/>
            </a:lvl4pPr>
            <a:lvl5pPr marL="1444569" indent="0">
              <a:buNone/>
              <a:defRPr sz="790"/>
            </a:lvl5pPr>
            <a:lvl6pPr marL="1805711" indent="0">
              <a:buNone/>
              <a:defRPr sz="790"/>
            </a:lvl6pPr>
            <a:lvl7pPr marL="2166854" indent="0">
              <a:buNone/>
              <a:defRPr sz="790"/>
            </a:lvl7pPr>
            <a:lvl8pPr marL="2527996" indent="0">
              <a:buNone/>
              <a:defRPr sz="790"/>
            </a:lvl8pPr>
            <a:lvl9pPr marL="2889138" indent="0">
              <a:buNone/>
              <a:defRPr sz="790"/>
            </a:lvl9pPr>
          </a:lstStyle>
          <a:p>
            <a:pPr lvl="0"/>
            <a:r>
              <a:rPr lang="en-US"/>
              <a:t>Click to edit Master text styles</a:t>
            </a:r>
          </a:p>
        </p:txBody>
      </p:sp>
      <p:sp>
        <p:nvSpPr>
          <p:cNvPr id="5" name="Date Placeholder 4"/>
          <p:cNvSpPr>
            <a:spLocks noGrp="1"/>
          </p:cNvSpPr>
          <p:nvPr>
            <p:ph type="dt" sz="half" idx="10"/>
          </p:nvPr>
        </p:nvSpPr>
        <p:spPr/>
        <p:txBody>
          <a:bodyPr/>
          <a:lstStyle/>
          <a:p>
            <a:fld id="{8F8875DD-1920-45D5-967B-4A111117B2C1}"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2125914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1268112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69049" y="525797"/>
            <a:ext cx="1557486" cy="836931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96590" y="525797"/>
            <a:ext cx="4582170" cy="83693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406671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6590" y="525799"/>
            <a:ext cx="6229945" cy="19088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96590" y="2628985"/>
            <a:ext cx="6229945" cy="62661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6590" y="9153441"/>
            <a:ext cx="1625203" cy="525797"/>
          </a:xfrm>
          <a:prstGeom prst="rect">
            <a:avLst/>
          </a:prstGeom>
        </p:spPr>
        <p:txBody>
          <a:bodyPr vert="horz" lIns="91440" tIns="45720" rIns="91440" bIns="45720" rtlCol="0" anchor="ctr"/>
          <a:lstStyle>
            <a:lvl1pPr algn="l">
              <a:defRPr sz="948">
                <a:solidFill>
                  <a:schemeClr val="tx1">
                    <a:tint val="75000"/>
                  </a:schemeClr>
                </a:solidFill>
              </a:defRPr>
            </a:lvl1pPr>
          </a:lstStyle>
          <a:p>
            <a:fld id="{8F8875DD-1920-45D5-967B-4A111117B2C1}" type="datetimeFigureOut">
              <a:rPr lang="en-US" smtClean="0"/>
              <a:t>6/26/2026</a:t>
            </a:fld>
            <a:endParaRPr lang="en-US"/>
          </a:p>
        </p:txBody>
      </p:sp>
      <p:sp>
        <p:nvSpPr>
          <p:cNvPr id="5" name="Footer Placeholder 4"/>
          <p:cNvSpPr>
            <a:spLocks noGrp="1"/>
          </p:cNvSpPr>
          <p:nvPr>
            <p:ph type="ftr" sz="quarter" idx="3"/>
          </p:nvPr>
        </p:nvSpPr>
        <p:spPr>
          <a:xfrm>
            <a:off x="2392660" y="9153441"/>
            <a:ext cx="2437805" cy="525797"/>
          </a:xfrm>
          <a:prstGeom prst="rect">
            <a:avLst/>
          </a:prstGeom>
        </p:spPr>
        <p:txBody>
          <a:bodyPr vert="horz" lIns="91440" tIns="45720" rIns="91440" bIns="45720" rtlCol="0" anchor="ctr"/>
          <a:lstStyle>
            <a:lvl1pPr algn="ctr">
              <a:defRPr sz="94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01332" y="9153441"/>
            <a:ext cx="1625203" cy="525797"/>
          </a:xfrm>
          <a:prstGeom prst="rect">
            <a:avLst/>
          </a:prstGeom>
        </p:spPr>
        <p:txBody>
          <a:bodyPr vert="horz" lIns="91440" tIns="45720" rIns="91440" bIns="45720" rtlCol="0" anchor="ctr"/>
          <a:lstStyle>
            <a:lvl1pPr algn="r">
              <a:defRPr sz="948">
                <a:solidFill>
                  <a:schemeClr val="tx1">
                    <a:tint val="75000"/>
                  </a:schemeClr>
                </a:solidFill>
              </a:defRPr>
            </a:lvl1pPr>
          </a:lstStyle>
          <a:p>
            <a:fld id="{873153B3-DF90-4483-9BFA-BB0BF923FEF8}" type="slidenum">
              <a:rPr lang="en-US" smtClean="0"/>
              <a:t>‹#›</a:t>
            </a:fld>
            <a:endParaRPr lang="en-US"/>
          </a:p>
        </p:txBody>
      </p:sp>
    </p:spTree>
    <p:extLst>
      <p:ext uri="{BB962C8B-B14F-4D97-AF65-F5344CB8AC3E}">
        <p14:creationId xmlns:p14="http://schemas.microsoft.com/office/powerpoint/2010/main" val="35445366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22285" rtl="0" eaLnBrk="1" latinLnBrk="0" hangingPunct="1">
        <a:lnSpc>
          <a:spcPct val="90000"/>
        </a:lnSpc>
        <a:spcBef>
          <a:spcPct val="0"/>
        </a:spcBef>
        <a:buNone/>
        <a:defRPr sz="3476" kern="1200">
          <a:solidFill>
            <a:schemeClr val="tx1"/>
          </a:solidFill>
          <a:latin typeface="+mj-lt"/>
          <a:ea typeface="+mj-ea"/>
          <a:cs typeface="+mj-cs"/>
        </a:defRPr>
      </a:lvl1pPr>
    </p:titleStyle>
    <p:bodyStyle>
      <a:lvl1pPr marL="180571" indent="-180571" algn="l" defTabSz="722285" rtl="0" eaLnBrk="1" latinLnBrk="0" hangingPunct="1">
        <a:lnSpc>
          <a:spcPct val="90000"/>
        </a:lnSpc>
        <a:spcBef>
          <a:spcPts val="790"/>
        </a:spcBef>
        <a:buFont typeface="Arial" panose="020B0604020202020204" pitchFamily="34" charset="0"/>
        <a:buChar char="•"/>
        <a:defRPr sz="2212" kern="1200">
          <a:solidFill>
            <a:schemeClr val="tx1"/>
          </a:solidFill>
          <a:latin typeface="+mn-lt"/>
          <a:ea typeface="+mn-ea"/>
          <a:cs typeface="+mn-cs"/>
        </a:defRPr>
      </a:lvl1pPr>
      <a:lvl2pPr marL="541713" indent="-180571" algn="l" defTabSz="722285" rtl="0" eaLnBrk="1" latinLnBrk="0" hangingPunct="1">
        <a:lnSpc>
          <a:spcPct val="90000"/>
        </a:lnSpc>
        <a:spcBef>
          <a:spcPts val="395"/>
        </a:spcBef>
        <a:buFont typeface="Arial" panose="020B0604020202020204" pitchFamily="34" charset="0"/>
        <a:buChar char="•"/>
        <a:defRPr sz="1896" kern="1200">
          <a:solidFill>
            <a:schemeClr val="tx1"/>
          </a:solidFill>
          <a:latin typeface="+mn-lt"/>
          <a:ea typeface="+mn-ea"/>
          <a:cs typeface="+mn-cs"/>
        </a:defRPr>
      </a:lvl2pPr>
      <a:lvl3pPr marL="902856" indent="-180571" algn="l" defTabSz="722285" rtl="0" eaLnBrk="1" latinLnBrk="0" hangingPunct="1">
        <a:lnSpc>
          <a:spcPct val="90000"/>
        </a:lnSpc>
        <a:spcBef>
          <a:spcPts val="395"/>
        </a:spcBef>
        <a:buFont typeface="Arial" panose="020B0604020202020204" pitchFamily="34" charset="0"/>
        <a:buChar char="•"/>
        <a:defRPr sz="1580" kern="1200">
          <a:solidFill>
            <a:schemeClr val="tx1"/>
          </a:solidFill>
          <a:latin typeface="+mn-lt"/>
          <a:ea typeface="+mn-ea"/>
          <a:cs typeface="+mn-cs"/>
        </a:defRPr>
      </a:lvl3pPr>
      <a:lvl4pPr marL="1263998"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4pPr>
      <a:lvl5pPr marL="1625140"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5pPr>
      <a:lvl6pPr marL="1986283"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6pPr>
      <a:lvl7pPr marL="2347425"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7pPr>
      <a:lvl8pPr marL="2708567"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8pPr>
      <a:lvl9pPr marL="3069709"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9pPr>
    </p:bodyStyle>
    <p:otherStyle>
      <a:defPPr>
        <a:defRPr lang="en-US"/>
      </a:defPPr>
      <a:lvl1pPr marL="0" algn="l" defTabSz="722285" rtl="0" eaLnBrk="1" latinLnBrk="0" hangingPunct="1">
        <a:defRPr sz="1422" kern="1200">
          <a:solidFill>
            <a:schemeClr val="tx1"/>
          </a:solidFill>
          <a:latin typeface="+mn-lt"/>
          <a:ea typeface="+mn-ea"/>
          <a:cs typeface="+mn-cs"/>
        </a:defRPr>
      </a:lvl1pPr>
      <a:lvl2pPr marL="361142" algn="l" defTabSz="722285" rtl="0" eaLnBrk="1" latinLnBrk="0" hangingPunct="1">
        <a:defRPr sz="1422" kern="1200">
          <a:solidFill>
            <a:schemeClr val="tx1"/>
          </a:solidFill>
          <a:latin typeface="+mn-lt"/>
          <a:ea typeface="+mn-ea"/>
          <a:cs typeface="+mn-cs"/>
        </a:defRPr>
      </a:lvl2pPr>
      <a:lvl3pPr marL="722285" algn="l" defTabSz="722285" rtl="0" eaLnBrk="1" latinLnBrk="0" hangingPunct="1">
        <a:defRPr sz="1422" kern="1200">
          <a:solidFill>
            <a:schemeClr val="tx1"/>
          </a:solidFill>
          <a:latin typeface="+mn-lt"/>
          <a:ea typeface="+mn-ea"/>
          <a:cs typeface="+mn-cs"/>
        </a:defRPr>
      </a:lvl3pPr>
      <a:lvl4pPr marL="1083427" algn="l" defTabSz="722285" rtl="0" eaLnBrk="1" latinLnBrk="0" hangingPunct="1">
        <a:defRPr sz="1422" kern="1200">
          <a:solidFill>
            <a:schemeClr val="tx1"/>
          </a:solidFill>
          <a:latin typeface="+mn-lt"/>
          <a:ea typeface="+mn-ea"/>
          <a:cs typeface="+mn-cs"/>
        </a:defRPr>
      </a:lvl4pPr>
      <a:lvl5pPr marL="1444569" algn="l" defTabSz="722285" rtl="0" eaLnBrk="1" latinLnBrk="0" hangingPunct="1">
        <a:defRPr sz="1422" kern="1200">
          <a:solidFill>
            <a:schemeClr val="tx1"/>
          </a:solidFill>
          <a:latin typeface="+mn-lt"/>
          <a:ea typeface="+mn-ea"/>
          <a:cs typeface="+mn-cs"/>
        </a:defRPr>
      </a:lvl5pPr>
      <a:lvl6pPr marL="1805711" algn="l" defTabSz="722285" rtl="0" eaLnBrk="1" latinLnBrk="0" hangingPunct="1">
        <a:defRPr sz="1422" kern="1200">
          <a:solidFill>
            <a:schemeClr val="tx1"/>
          </a:solidFill>
          <a:latin typeface="+mn-lt"/>
          <a:ea typeface="+mn-ea"/>
          <a:cs typeface="+mn-cs"/>
        </a:defRPr>
      </a:lvl6pPr>
      <a:lvl7pPr marL="2166854" algn="l" defTabSz="722285" rtl="0" eaLnBrk="1" latinLnBrk="0" hangingPunct="1">
        <a:defRPr sz="1422" kern="1200">
          <a:solidFill>
            <a:schemeClr val="tx1"/>
          </a:solidFill>
          <a:latin typeface="+mn-lt"/>
          <a:ea typeface="+mn-ea"/>
          <a:cs typeface="+mn-cs"/>
        </a:defRPr>
      </a:lvl7pPr>
      <a:lvl8pPr marL="2527996" algn="l" defTabSz="722285" rtl="0" eaLnBrk="1" latinLnBrk="0" hangingPunct="1">
        <a:defRPr sz="1422" kern="1200">
          <a:solidFill>
            <a:schemeClr val="tx1"/>
          </a:solidFill>
          <a:latin typeface="+mn-lt"/>
          <a:ea typeface="+mn-ea"/>
          <a:cs typeface="+mn-cs"/>
        </a:defRPr>
      </a:lvl8pPr>
      <a:lvl9pPr marL="2889138" algn="l" defTabSz="722285" rtl="0" eaLnBrk="1" latinLnBrk="0" hangingPunct="1">
        <a:defRPr sz="142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nfrw.org/" TargetMode="External"/><Relationship Id="rId3" Type="http://schemas.openxmlformats.org/officeDocument/2006/relationships/image" Target="../media/image2.png"/><Relationship Id="rId7" Type="http://schemas.openxmlformats.org/officeDocument/2006/relationships/hyperlink" Target="https://www.tfrw.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mailto:Sharon.a.meyer80@gmail.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210-685-3703/marmiles4d@gmail.com"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hyperlink" Target="mailto:rubymanen@yahoo.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hyperlink" Target="mailto:rubymanen@yahoo.com" TargetMode="Externa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14866F5-D4D7-4DF0-ACE0-E6D9E6D85FD0}"/>
              </a:ext>
            </a:extLst>
          </p:cNvPr>
          <p:cNvSpPr txBox="1"/>
          <p:nvPr/>
        </p:nvSpPr>
        <p:spPr>
          <a:xfrm>
            <a:off x="517500" y="-5718"/>
            <a:ext cx="5471577" cy="1200329"/>
          </a:xfrm>
          <a:prstGeom prst="rect">
            <a:avLst/>
          </a:prstGeom>
          <a:noFill/>
        </p:spPr>
        <p:txBody>
          <a:bodyPr wrap="square" rtlCol="0">
            <a:spAutoFit/>
          </a:bodyPr>
          <a:lstStyle/>
          <a:p>
            <a:pPr algn="ctr"/>
            <a:r>
              <a:rPr lang="en-US" sz="3600" b="1" dirty="0">
                <a:solidFill>
                  <a:srgbClr val="C00000"/>
                </a:solidFill>
              </a:rPr>
              <a:t>Wilson County Republican Women’s Club</a:t>
            </a:r>
          </a:p>
        </p:txBody>
      </p:sp>
      <p:sp>
        <p:nvSpPr>
          <p:cNvPr id="9" name="TextBox 8">
            <a:extLst>
              <a:ext uri="{FF2B5EF4-FFF2-40B4-BE49-F238E27FC236}">
                <a16:creationId xmlns:a16="http://schemas.microsoft.com/office/drawing/2014/main" id="{B075E023-24CC-4DAC-831A-BF342FEC721C}"/>
              </a:ext>
            </a:extLst>
          </p:cNvPr>
          <p:cNvSpPr txBox="1"/>
          <p:nvPr/>
        </p:nvSpPr>
        <p:spPr>
          <a:xfrm>
            <a:off x="109169" y="631347"/>
            <a:ext cx="2652560" cy="954107"/>
          </a:xfrm>
          <a:prstGeom prst="rect">
            <a:avLst/>
          </a:prstGeom>
          <a:noFill/>
        </p:spPr>
        <p:txBody>
          <a:bodyPr wrap="square" rtlCol="0">
            <a:spAutoFit/>
          </a:bodyPr>
          <a:lstStyle/>
          <a:p>
            <a:r>
              <a:rPr lang="en-US" sz="2400" b="1" dirty="0">
                <a:solidFill>
                  <a:srgbClr val="002060"/>
                </a:solidFill>
              </a:rPr>
              <a:t>June 2026</a:t>
            </a:r>
          </a:p>
          <a:p>
            <a:r>
              <a:rPr lang="en-US" sz="1600" b="1" dirty="0">
                <a:solidFill>
                  <a:srgbClr val="002060"/>
                </a:solidFill>
              </a:rPr>
              <a:t>Volume 4 issue 6</a:t>
            </a:r>
          </a:p>
          <a:p>
            <a:endParaRPr lang="en-US" sz="1600" b="1" dirty="0">
              <a:solidFill>
                <a:srgbClr val="002060"/>
              </a:solidFill>
            </a:endParaRPr>
          </a:p>
        </p:txBody>
      </p:sp>
      <p:sp>
        <p:nvSpPr>
          <p:cNvPr id="19" name="TextBox 18">
            <a:extLst>
              <a:ext uri="{FF2B5EF4-FFF2-40B4-BE49-F238E27FC236}">
                <a16:creationId xmlns:a16="http://schemas.microsoft.com/office/drawing/2014/main" id="{1E56FDD8-A2D2-4190-8F93-930589F5F7B9}"/>
              </a:ext>
            </a:extLst>
          </p:cNvPr>
          <p:cNvSpPr txBox="1"/>
          <p:nvPr/>
        </p:nvSpPr>
        <p:spPr>
          <a:xfrm>
            <a:off x="399021" y="1279764"/>
            <a:ext cx="6441704" cy="268279"/>
          </a:xfrm>
          <a:prstGeom prst="rect">
            <a:avLst/>
          </a:prstGeom>
          <a:noFill/>
        </p:spPr>
        <p:txBody>
          <a:bodyPr wrap="square" rtlCol="0">
            <a:spAutoFit/>
          </a:bodyPr>
          <a:lstStyle/>
          <a:p>
            <a:pPr>
              <a:lnSpc>
                <a:spcPct val="107000"/>
              </a:lnSpc>
              <a:spcAft>
                <a:spcPts val="746"/>
              </a:spcAft>
            </a:pPr>
            <a:r>
              <a:rPr lang="en-US" sz="1118" b="1">
                <a:solidFill>
                  <a:srgbClr val="002060"/>
                </a:solidFill>
                <a:latin typeface="Calibri" panose="020F0502020204030204" pitchFamily="34" charset="0"/>
                <a:ea typeface="Calibri" panose="020F0502020204030204" pitchFamily="34" charset="0"/>
                <a:cs typeface="Calibri" panose="020F0502020204030204" pitchFamily="34" charset="0"/>
              </a:rPr>
              <a:t>             wilsoncountytxrepublicanwomen</a:t>
            </a:r>
            <a:r>
              <a:rPr lang="en-US" sz="1118" b="1" dirty="0">
                <a:solidFill>
                  <a:srgbClr val="002060"/>
                </a:solidFill>
                <a:latin typeface="Calibri" panose="020F0502020204030204" pitchFamily="34" charset="0"/>
                <a:ea typeface="Calibri" panose="020F0502020204030204" pitchFamily="34" charset="0"/>
                <a:cs typeface="Calibri" panose="020F0502020204030204" pitchFamily="34" charset="0"/>
              </a:rPr>
              <a:t>.org | </a:t>
            </a:r>
            <a:r>
              <a:rPr lang="en-US" sz="1118"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FB: @WilsonCountyRepublicanWomen’sClub</a:t>
            </a:r>
            <a:r>
              <a:rPr lang="en-US" sz="1118"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en-US" sz="1118" dirty="0">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4C71040D-4D0F-44D0-A493-7BE758476946}"/>
              </a:ext>
            </a:extLst>
          </p:cNvPr>
          <p:cNvSpPr txBox="1"/>
          <p:nvPr/>
        </p:nvSpPr>
        <p:spPr>
          <a:xfrm>
            <a:off x="57074" y="1901540"/>
            <a:ext cx="1971213" cy="276999"/>
          </a:xfrm>
          <a:prstGeom prst="rect">
            <a:avLst/>
          </a:prstGeom>
          <a:noFill/>
          <a:ln w="25400">
            <a:solidFill>
              <a:srgbClr val="002060"/>
            </a:solidFill>
          </a:ln>
        </p:spPr>
        <p:txBody>
          <a:bodyPr wrap="square" rtlCol="0">
            <a:spAutoFit/>
          </a:bodyPr>
          <a:lstStyle/>
          <a:p>
            <a:r>
              <a:rPr lang="en-US" sz="1200" b="1" dirty="0">
                <a:solidFill>
                  <a:srgbClr val="C00000"/>
                </a:solidFill>
              </a:rPr>
              <a:t>          Table of Contents </a:t>
            </a:r>
          </a:p>
        </p:txBody>
      </p:sp>
      <p:sp>
        <p:nvSpPr>
          <p:cNvPr id="37" name="Rectangle 36">
            <a:extLst>
              <a:ext uri="{FF2B5EF4-FFF2-40B4-BE49-F238E27FC236}">
                <a16:creationId xmlns:a16="http://schemas.microsoft.com/office/drawing/2014/main" id="{7E239C1E-8899-4956-B95C-8B1355309568}"/>
              </a:ext>
            </a:extLst>
          </p:cNvPr>
          <p:cNvSpPr/>
          <p:nvPr/>
        </p:nvSpPr>
        <p:spPr>
          <a:xfrm>
            <a:off x="2112028" y="1820980"/>
            <a:ext cx="5024268" cy="7623271"/>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2111351" y="9553795"/>
            <a:ext cx="5037430" cy="252622"/>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4" name="Picture 3">
            <a:extLst>
              <a:ext uri="{FF2B5EF4-FFF2-40B4-BE49-F238E27FC236}">
                <a16:creationId xmlns:a16="http://schemas.microsoft.com/office/drawing/2014/main" id="{FC88AE80-8DA4-4AEB-851C-C7146375B40F}"/>
              </a:ext>
            </a:extLst>
          </p:cNvPr>
          <p:cNvPicPr>
            <a:picLocks noChangeAspect="1"/>
          </p:cNvPicPr>
          <p:nvPr/>
        </p:nvPicPr>
        <p:blipFill>
          <a:blip r:embed="rId2"/>
          <a:stretch>
            <a:fillRect/>
          </a:stretch>
        </p:blipFill>
        <p:spPr>
          <a:xfrm>
            <a:off x="5971717" y="28389"/>
            <a:ext cx="1195872" cy="1216190"/>
          </a:xfrm>
          <a:prstGeom prst="rect">
            <a:avLst/>
          </a:prstGeom>
        </p:spPr>
      </p:pic>
      <p:pic>
        <p:nvPicPr>
          <p:cNvPr id="10" name="Picture 9">
            <a:extLst>
              <a:ext uri="{FF2B5EF4-FFF2-40B4-BE49-F238E27FC236}">
                <a16:creationId xmlns:a16="http://schemas.microsoft.com/office/drawing/2014/main" id="{AB4030C9-112D-4F12-AF6A-BC86B5E4969E}"/>
              </a:ext>
            </a:extLst>
          </p:cNvPr>
          <p:cNvPicPr>
            <a:picLocks noChangeAspect="1"/>
          </p:cNvPicPr>
          <p:nvPr/>
        </p:nvPicPr>
        <p:blipFill>
          <a:blip r:embed="rId3"/>
          <a:stretch>
            <a:fillRect/>
          </a:stretch>
        </p:blipFill>
        <p:spPr>
          <a:xfrm>
            <a:off x="58253" y="1515737"/>
            <a:ext cx="3327884" cy="244465"/>
          </a:xfrm>
          <a:prstGeom prst="rect">
            <a:avLst/>
          </a:prstGeom>
        </p:spPr>
      </p:pic>
      <p:pic>
        <p:nvPicPr>
          <p:cNvPr id="11" name="Picture 10">
            <a:extLst>
              <a:ext uri="{FF2B5EF4-FFF2-40B4-BE49-F238E27FC236}">
                <a16:creationId xmlns:a16="http://schemas.microsoft.com/office/drawing/2014/main" id="{2C0893E0-90E8-449B-B12E-7202725A69DB}"/>
              </a:ext>
            </a:extLst>
          </p:cNvPr>
          <p:cNvPicPr>
            <a:picLocks noChangeAspect="1"/>
          </p:cNvPicPr>
          <p:nvPr/>
        </p:nvPicPr>
        <p:blipFill>
          <a:blip r:embed="rId4"/>
          <a:stretch>
            <a:fillRect/>
          </a:stretch>
        </p:blipFill>
        <p:spPr>
          <a:xfrm>
            <a:off x="3451219" y="1500576"/>
            <a:ext cx="3706812" cy="268610"/>
          </a:xfrm>
          <a:prstGeom prst="rect">
            <a:avLst/>
          </a:prstGeom>
        </p:spPr>
      </p:pic>
      <p:sp>
        <p:nvSpPr>
          <p:cNvPr id="2" name="TextBox 6">
            <a:extLst>
              <a:ext uri="{FF2B5EF4-FFF2-40B4-BE49-F238E27FC236}">
                <a16:creationId xmlns:a16="http://schemas.microsoft.com/office/drawing/2014/main" id="{6A43A8FB-7488-4E23-89EE-77B11A29245A}"/>
              </a:ext>
            </a:extLst>
          </p:cNvPr>
          <p:cNvSpPr txBox="1"/>
          <p:nvPr/>
        </p:nvSpPr>
        <p:spPr>
          <a:xfrm>
            <a:off x="1263806" y="1025089"/>
            <a:ext cx="4114742"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dirty="0">
                <a:solidFill>
                  <a:srgbClr val="002060"/>
                </a:solidFill>
              </a:rPr>
              <a:t>TX Region 14, Senate District 21</a:t>
            </a:r>
          </a:p>
        </p:txBody>
      </p:sp>
      <p:sp>
        <p:nvSpPr>
          <p:cNvPr id="5" name="TextBox 4">
            <a:extLst>
              <a:ext uri="{FF2B5EF4-FFF2-40B4-BE49-F238E27FC236}">
                <a16:creationId xmlns:a16="http://schemas.microsoft.com/office/drawing/2014/main" id="{C0EC4655-10EB-8F09-C1A0-96BBAEE3C109}"/>
              </a:ext>
            </a:extLst>
          </p:cNvPr>
          <p:cNvSpPr txBox="1"/>
          <p:nvPr/>
        </p:nvSpPr>
        <p:spPr>
          <a:xfrm>
            <a:off x="2148295" y="1848721"/>
            <a:ext cx="5020526" cy="861774"/>
          </a:xfrm>
          <a:prstGeom prst="rect">
            <a:avLst/>
          </a:prstGeom>
          <a:noFill/>
        </p:spPr>
        <p:txBody>
          <a:bodyPr wrap="square" rtlCol="0">
            <a:spAutoFit/>
          </a:bodyPr>
          <a:lstStyle/>
          <a:p>
            <a:r>
              <a:rPr lang="en-US" b="1" dirty="0">
                <a:solidFill>
                  <a:srgbClr val="FF0000"/>
                </a:solidFill>
              </a:rPr>
              <a:t>President’s Pen</a:t>
            </a:r>
          </a:p>
          <a:p>
            <a:endParaRPr lang="en-US" dirty="0"/>
          </a:p>
          <a:p>
            <a:pPr algn="just"/>
            <a:r>
              <a:rPr lang="en-US" sz="1400" dirty="0"/>
              <a:t>   </a:t>
            </a:r>
          </a:p>
        </p:txBody>
      </p:sp>
      <p:sp>
        <p:nvSpPr>
          <p:cNvPr id="15" name="TextBox 14">
            <a:extLst>
              <a:ext uri="{FF2B5EF4-FFF2-40B4-BE49-F238E27FC236}">
                <a16:creationId xmlns:a16="http://schemas.microsoft.com/office/drawing/2014/main" id="{5E1918F3-ED88-7E14-06DF-E7D4804ED554}"/>
              </a:ext>
            </a:extLst>
          </p:cNvPr>
          <p:cNvSpPr txBox="1"/>
          <p:nvPr/>
        </p:nvSpPr>
        <p:spPr>
          <a:xfrm rot="10800000" flipV="1">
            <a:off x="2263750" y="6850490"/>
            <a:ext cx="4854287" cy="307777"/>
          </a:xfrm>
          <a:prstGeom prst="rect">
            <a:avLst/>
          </a:prstGeom>
          <a:noFill/>
        </p:spPr>
        <p:txBody>
          <a:bodyPr wrap="square" rtlCol="0">
            <a:spAutoFit/>
          </a:bodyPr>
          <a:lstStyle/>
          <a:p>
            <a:r>
              <a:rPr lang="en-US" sz="1400" dirty="0"/>
              <a:t> </a:t>
            </a:r>
          </a:p>
        </p:txBody>
      </p:sp>
      <p:sp>
        <p:nvSpPr>
          <p:cNvPr id="20" name="TextBox 19">
            <a:extLst>
              <a:ext uri="{FF2B5EF4-FFF2-40B4-BE49-F238E27FC236}">
                <a16:creationId xmlns:a16="http://schemas.microsoft.com/office/drawing/2014/main" id="{C850CA12-BB16-BCED-06ED-485094464B6F}"/>
              </a:ext>
            </a:extLst>
          </p:cNvPr>
          <p:cNvSpPr txBox="1"/>
          <p:nvPr/>
        </p:nvSpPr>
        <p:spPr>
          <a:xfrm>
            <a:off x="47938" y="9057259"/>
            <a:ext cx="2137514" cy="738664"/>
          </a:xfrm>
          <a:prstGeom prst="rect">
            <a:avLst/>
          </a:prstGeom>
          <a:noFill/>
        </p:spPr>
        <p:txBody>
          <a:bodyPr wrap="square" rtlCol="0">
            <a:spAutoFit/>
          </a:bodyPr>
          <a:lstStyle/>
          <a:p>
            <a:r>
              <a:rPr lang="en-US" sz="1400" b="1" dirty="0">
                <a:solidFill>
                  <a:srgbClr val="C00000"/>
                </a:solidFill>
              </a:rPr>
              <a:t>Submit articles: </a:t>
            </a:r>
          </a:p>
          <a:p>
            <a:r>
              <a:rPr lang="en-US" sz="1400" b="1" dirty="0">
                <a:solidFill>
                  <a:srgbClr val="C00000"/>
                </a:solidFill>
                <a:hlinkClick r:id="rId5"/>
              </a:rPr>
              <a:t>Sharon.a.meyer80@gmail.com</a:t>
            </a:r>
            <a:r>
              <a:rPr lang="en-US" sz="1400" b="1" dirty="0">
                <a:solidFill>
                  <a:srgbClr val="C00000"/>
                </a:solidFill>
              </a:rPr>
              <a:t> 830-583-5297</a:t>
            </a:r>
          </a:p>
        </p:txBody>
      </p:sp>
      <p:sp>
        <p:nvSpPr>
          <p:cNvPr id="14" name="TextBox 13">
            <a:extLst>
              <a:ext uri="{FF2B5EF4-FFF2-40B4-BE49-F238E27FC236}">
                <a16:creationId xmlns:a16="http://schemas.microsoft.com/office/drawing/2014/main" id="{876A8C49-411C-1F12-8CD1-12AEE325744F}"/>
              </a:ext>
            </a:extLst>
          </p:cNvPr>
          <p:cNvSpPr txBox="1"/>
          <p:nvPr/>
        </p:nvSpPr>
        <p:spPr>
          <a:xfrm>
            <a:off x="2181723" y="8379803"/>
            <a:ext cx="5021083" cy="1169551"/>
          </a:xfrm>
          <a:prstGeom prst="rect">
            <a:avLst/>
          </a:prstGeom>
          <a:noFill/>
        </p:spPr>
        <p:txBody>
          <a:bodyPr wrap="square" rtlCol="0">
            <a:spAutoFit/>
          </a:bodyPr>
          <a:lstStyle/>
          <a:p>
            <a:pPr algn="just"/>
            <a:endParaRPr lang="en-US" sz="1400" dirty="0"/>
          </a:p>
          <a:p>
            <a:pPr algn="just"/>
            <a:r>
              <a:rPr lang="en-US" sz="1400" b="1" i="1" dirty="0">
                <a:solidFill>
                  <a:srgbClr val="FF0000"/>
                </a:solidFill>
              </a:rPr>
              <a:t>Anna</a:t>
            </a:r>
          </a:p>
          <a:p>
            <a:pPr algn="just"/>
            <a:r>
              <a:rPr lang="en-US" sz="1400" dirty="0"/>
              <a:t>Anna Willis</a:t>
            </a:r>
          </a:p>
          <a:p>
            <a:pPr algn="just"/>
            <a:r>
              <a:rPr lang="en-US" sz="1400" dirty="0"/>
              <a:t>President   </a:t>
            </a:r>
          </a:p>
          <a:p>
            <a:r>
              <a:rPr lang="en-US" sz="1400" dirty="0"/>
              <a:t> </a:t>
            </a:r>
          </a:p>
        </p:txBody>
      </p:sp>
      <p:pic>
        <p:nvPicPr>
          <p:cNvPr id="21" name="Picture 20">
            <a:extLst>
              <a:ext uri="{FF2B5EF4-FFF2-40B4-BE49-F238E27FC236}">
                <a16:creationId xmlns:a16="http://schemas.microsoft.com/office/drawing/2014/main" id="{24BE2D35-EC69-12DD-BAC7-C9CE8F332A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7454" y="1905289"/>
            <a:ext cx="1121431" cy="1365910"/>
          </a:xfrm>
          <a:prstGeom prst="rect">
            <a:avLst/>
          </a:prstGeom>
        </p:spPr>
      </p:pic>
      <p:sp>
        <p:nvSpPr>
          <p:cNvPr id="12" name="TextBox 11">
            <a:extLst>
              <a:ext uri="{FF2B5EF4-FFF2-40B4-BE49-F238E27FC236}">
                <a16:creationId xmlns:a16="http://schemas.microsoft.com/office/drawing/2014/main" id="{5C746E51-F94A-4740-0769-75BCCD4B8F45}"/>
              </a:ext>
            </a:extLst>
          </p:cNvPr>
          <p:cNvSpPr txBox="1"/>
          <p:nvPr/>
        </p:nvSpPr>
        <p:spPr>
          <a:xfrm>
            <a:off x="86830" y="2145539"/>
            <a:ext cx="1897788" cy="2431435"/>
          </a:xfrm>
          <a:prstGeom prst="rect">
            <a:avLst/>
          </a:prstGeom>
          <a:noFill/>
          <a:ln>
            <a:solidFill>
              <a:schemeClr val="bg1"/>
            </a:solidFill>
          </a:ln>
        </p:spPr>
        <p:txBody>
          <a:bodyPr wrap="square" rtlCol="0">
            <a:spAutoFit/>
          </a:bodyPr>
          <a:lstStyle/>
          <a:p>
            <a:pPr marL="228600" indent="-228600">
              <a:buAutoNum type="arabicPeriod"/>
            </a:pPr>
            <a:r>
              <a:rPr lang="en-US" sz="1100" dirty="0"/>
              <a:t>President’s Pen</a:t>
            </a:r>
          </a:p>
          <a:p>
            <a:pPr marL="228600" indent="-228600">
              <a:buAutoNum type="arabicPeriod"/>
            </a:pPr>
            <a:r>
              <a:rPr lang="en-US" sz="1100" dirty="0"/>
              <a:t>Upcoming Meetings</a:t>
            </a:r>
          </a:p>
          <a:p>
            <a:pPr marL="228600" indent="-228600">
              <a:buAutoNum type="arabicPeriod"/>
            </a:pPr>
            <a:r>
              <a:rPr lang="en-US" sz="1100" dirty="0"/>
              <a:t>Americanism/ </a:t>
            </a:r>
          </a:p>
          <a:p>
            <a:r>
              <a:rPr lang="en-US" sz="1100" dirty="0"/>
              <a:t>       Armed Services</a:t>
            </a:r>
          </a:p>
          <a:p>
            <a:pPr marL="228600" indent="-228600">
              <a:buAutoNum type="arabicPeriod" startAt="4"/>
            </a:pPr>
            <a:r>
              <a:rPr lang="en-US" sz="1200" dirty="0"/>
              <a:t>Legislative</a:t>
            </a:r>
          </a:p>
          <a:p>
            <a:pPr marL="228600" indent="-228600">
              <a:buAutoNum type="arabicPeriod" startAt="4"/>
            </a:pPr>
            <a:r>
              <a:rPr lang="en-US" sz="1200" dirty="0"/>
              <a:t>TFRW Article</a:t>
            </a:r>
          </a:p>
          <a:p>
            <a:r>
              <a:rPr lang="en-US" sz="1200" dirty="0"/>
              <a:t>6.    Membership</a:t>
            </a:r>
          </a:p>
          <a:p>
            <a:pPr marL="228600" indent="-228600">
              <a:buAutoNum type="arabicPeriod" startAt="7"/>
            </a:pPr>
            <a:r>
              <a:rPr lang="en-US" sz="1200" dirty="0"/>
              <a:t>Caring for America</a:t>
            </a:r>
          </a:p>
          <a:p>
            <a:pPr marL="228600" indent="-228600">
              <a:buFontTx/>
              <a:buAutoNum type="arabicPeriod" startAt="8"/>
            </a:pPr>
            <a:r>
              <a:rPr lang="en-US" sz="1200" dirty="0"/>
              <a:t>Calendar of Events</a:t>
            </a:r>
          </a:p>
          <a:p>
            <a:pPr marL="228600" indent="-228600">
              <a:buFontTx/>
              <a:buAutoNum type="arabicPeriod" startAt="8"/>
            </a:pPr>
            <a:r>
              <a:rPr lang="en-US" sz="1200" dirty="0"/>
              <a:t>RPT Convention Highlights</a:t>
            </a:r>
          </a:p>
          <a:p>
            <a:r>
              <a:rPr lang="en-US" sz="1200" dirty="0"/>
              <a:t>11. Scholarship</a:t>
            </a:r>
          </a:p>
          <a:p>
            <a:r>
              <a:rPr lang="en-US" sz="1200" dirty="0"/>
              <a:t>12. Political Activities</a:t>
            </a:r>
          </a:p>
        </p:txBody>
      </p:sp>
      <p:sp>
        <p:nvSpPr>
          <p:cNvPr id="6" name="TextBox 5">
            <a:hlinkClick r:id="rId7"/>
            <a:extLst>
              <a:ext uri="{FF2B5EF4-FFF2-40B4-BE49-F238E27FC236}">
                <a16:creationId xmlns:a16="http://schemas.microsoft.com/office/drawing/2014/main" id="{D169ED74-E049-A90A-74DA-4FE94B0CF4D0}"/>
              </a:ext>
            </a:extLst>
          </p:cNvPr>
          <p:cNvSpPr txBox="1"/>
          <p:nvPr/>
        </p:nvSpPr>
        <p:spPr>
          <a:xfrm>
            <a:off x="87299" y="8098150"/>
            <a:ext cx="1827162" cy="923330"/>
          </a:xfrm>
          <a:prstGeom prst="rect">
            <a:avLst/>
          </a:prstGeom>
          <a:noFill/>
          <a:ln>
            <a:solidFill>
              <a:srgbClr val="FF0000"/>
            </a:solidFill>
          </a:ln>
        </p:spPr>
        <p:txBody>
          <a:bodyPr wrap="square" rtlCol="0">
            <a:spAutoFit/>
          </a:bodyPr>
          <a:lstStyle/>
          <a:p>
            <a:pPr algn="ctr"/>
            <a:r>
              <a:rPr lang="en-US" b="1" dirty="0"/>
              <a:t>Links</a:t>
            </a:r>
            <a:endParaRPr lang="en-US" b="1" dirty="0">
              <a:hlinkClick r:id="rId8"/>
            </a:endParaRPr>
          </a:p>
          <a:p>
            <a:r>
              <a:rPr lang="en-US" dirty="0">
                <a:hlinkClick r:id="rId8"/>
              </a:rPr>
              <a:t>NFRW</a:t>
            </a:r>
            <a:endParaRPr lang="en-US" dirty="0"/>
          </a:p>
          <a:p>
            <a:r>
              <a:rPr lang="en-US" dirty="0">
                <a:hlinkClick r:id="rId7"/>
              </a:rPr>
              <a:t>TFRW</a:t>
            </a:r>
            <a:endParaRPr lang="en-US" dirty="0"/>
          </a:p>
        </p:txBody>
      </p:sp>
      <p:sp>
        <p:nvSpPr>
          <p:cNvPr id="7" name="TextBox 6">
            <a:extLst>
              <a:ext uri="{FF2B5EF4-FFF2-40B4-BE49-F238E27FC236}">
                <a16:creationId xmlns:a16="http://schemas.microsoft.com/office/drawing/2014/main" id="{7BB3EBEA-D1EF-B5E5-42B3-272AFF7A3D28}"/>
              </a:ext>
            </a:extLst>
          </p:cNvPr>
          <p:cNvSpPr txBox="1"/>
          <p:nvPr/>
        </p:nvSpPr>
        <p:spPr>
          <a:xfrm>
            <a:off x="2153368" y="2148740"/>
            <a:ext cx="4701300" cy="338554"/>
          </a:xfrm>
          <a:prstGeom prst="rect">
            <a:avLst/>
          </a:prstGeom>
          <a:noFill/>
        </p:spPr>
        <p:txBody>
          <a:bodyPr wrap="square" rtlCol="0">
            <a:spAutoFit/>
          </a:bodyPr>
          <a:lstStyle/>
          <a:p>
            <a:r>
              <a:rPr lang="en-US" sz="1600" b="1" dirty="0"/>
              <a:t>What’d You Say, Google Girl?</a:t>
            </a:r>
          </a:p>
        </p:txBody>
      </p:sp>
      <p:sp>
        <p:nvSpPr>
          <p:cNvPr id="13" name="TextBox 12">
            <a:extLst>
              <a:ext uri="{FF2B5EF4-FFF2-40B4-BE49-F238E27FC236}">
                <a16:creationId xmlns:a16="http://schemas.microsoft.com/office/drawing/2014/main" id="{6E685AEA-B026-C53C-5D73-9A7BC4746081}"/>
              </a:ext>
            </a:extLst>
          </p:cNvPr>
          <p:cNvSpPr txBox="1"/>
          <p:nvPr/>
        </p:nvSpPr>
        <p:spPr>
          <a:xfrm>
            <a:off x="0" y="4576974"/>
            <a:ext cx="1949883" cy="276999"/>
          </a:xfrm>
          <a:prstGeom prst="rect">
            <a:avLst/>
          </a:prstGeom>
          <a:noFill/>
          <a:ln w="38100">
            <a:solidFill>
              <a:srgbClr val="000099"/>
            </a:solidFill>
          </a:ln>
        </p:spPr>
        <p:txBody>
          <a:bodyPr wrap="square" rtlCol="0">
            <a:spAutoFit/>
          </a:bodyPr>
          <a:lstStyle/>
          <a:p>
            <a:r>
              <a:rPr lang="en-US" sz="1200" b="1" dirty="0">
                <a:solidFill>
                  <a:srgbClr val="C00000"/>
                </a:solidFill>
              </a:rPr>
              <a:t>Birthdays</a:t>
            </a:r>
          </a:p>
        </p:txBody>
      </p:sp>
      <p:sp>
        <p:nvSpPr>
          <p:cNvPr id="16" name="TextBox 15">
            <a:extLst>
              <a:ext uri="{FF2B5EF4-FFF2-40B4-BE49-F238E27FC236}">
                <a16:creationId xmlns:a16="http://schemas.microsoft.com/office/drawing/2014/main" id="{E8A2FB59-A3FC-486D-8B8E-201295C331AE}"/>
              </a:ext>
            </a:extLst>
          </p:cNvPr>
          <p:cNvSpPr txBox="1"/>
          <p:nvPr/>
        </p:nvSpPr>
        <p:spPr>
          <a:xfrm>
            <a:off x="47938" y="4908886"/>
            <a:ext cx="1959019" cy="3231654"/>
          </a:xfrm>
          <a:prstGeom prst="rect">
            <a:avLst/>
          </a:prstGeom>
          <a:noFill/>
        </p:spPr>
        <p:txBody>
          <a:bodyPr wrap="square" rtlCol="0">
            <a:spAutoFit/>
          </a:bodyPr>
          <a:lstStyle/>
          <a:p>
            <a:r>
              <a:rPr lang="en-US" sz="1200" dirty="0"/>
              <a:t>Louise Jung-Jenschke: July 6</a:t>
            </a:r>
          </a:p>
          <a:p>
            <a:r>
              <a:rPr lang="en-US" sz="1200" dirty="0"/>
              <a:t>Betty Maultsby: July 11</a:t>
            </a:r>
          </a:p>
          <a:p>
            <a:r>
              <a:rPr lang="en-US" sz="1200" dirty="0"/>
              <a:t>Sarah Gella: July 13</a:t>
            </a:r>
          </a:p>
          <a:p>
            <a:r>
              <a:rPr lang="en-US" sz="1200" dirty="0"/>
              <a:t>Awilda Borchers: July 15</a:t>
            </a:r>
          </a:p>
          <a:p>
            <a:r>
              <a:rPr lang="en-US" sz="1200" dirty="0"/>
              <a:t>Wanda Reid: July 17</a:t>
            </a:r>
          </a:p>
          <a:p>
            <a:r>
              <a:rPr lang="en-US" sz="1200" dirty="0"/>
              <a:t>Iris Burris: July 25</a:t>
            </a:r>
          </a:p>
          <a:p>
            <a:r>
              <a:rPr lang="en-US" sz="1200" dirty="0"/>
              <a:t>Susan O Lasiter: July 29</a:t>
            </a:r>
          </a:p>
          <a:p>
            <a:r>
              <a:rPr lang="en-US" sz="1200" dirty="0"/>
              <a:t>Lauren </a:t>
            </a:r>
            <a:r>
              <a:rPr lang="en-US" sz="1200" dirty="0" err="1"/>
              <a:t>Gaudlitz</a:t>
            </a:r>
            <a:r>
              <a:rPr lang="en-US" sz="1200" dirty="0"/>
              <a:t>: July 30</a:t>
            </a:r>
          </a:p>
          <a:p>
            <a:r>
              <a:rPr lang="en-US" sz="1200" dirty="0"/>
              <a:t>Lynette Gray: Aug 8</a:t>
            </a:r>
          </a:p>
          <a:p>
            <a:r>
              <a:rPr lang="en-US" sz="1200" dirty="0"/>
              <a:t>Lynette Shaw: Aug 12</a:t>
            </a:r>
          </a:p>
          <a:p>
            <a:r>
              <a:rPr lang="en-US" sz="1200" dirty="0"/>
              <a:t>Heather Bales: Aug 13</a:t>
            </a:r>
          </a:p>
          <a:p>
            <a:r>
              <a:rPr lang="en-US" sz="1200" dirty="0"/>
              <a:t>Lori Hrna: Aug 16</a:t>
            </a:r>
          </a:p>
          <a:p>
            <a:r>
              <a:rPr lang="en-US" sz="1200" dirty="0"/>
              <a:t>Dawn Barnett: Aug 18</a:t>
            </a:r>
          </a:p>
          <a:p>
            <a:r>
              <a:rPr lang="en-US" sz="1200" dirty="0"/>
              <a:t>CJ Rutland: Aug 18</a:t>
            </a:r>
          </a:p>
          <a:p>
            <a:r>
              <a:rPr lang="en-US" sz="1200" dirty="0"/>
              <a:t>Kitty Phillips: Aug 27</a:t>
            </a:r>
          </a:p>
          <a:p>
            <a:r>
              <a:rPr lang="en-US" sz="1200" dirty="0"/>
              <a:t>Ruby Manen: Aug 30</a:t>
            </a:r>
          </a:p>
          <a:p>
            <a:r>
              <a:rPr lang="en-US" sz="1200" dirty="0"/>
              <a:t>Alene Quinney: Aug 31</a:t>
            </a:r>
          </a:p>
        </p:txBody>
      </p:sp>
      <p:sp>
        <p:nvSpPr>
          <p:cNvPr id="17" name="TextBox 16">
            <a:extLst>
              <a:ext uri="{FF2B5EF4-FFF2-40B4-BE49-F238E27FC236}">
                <a16:creationId xmlns:a16="http://schemas.microsoft.com/office/drawing/2014/main" id="{CD1FBFAC-33D6-93A7-CC2A-00D014AE7AE4}"/>
              </a:ext>
            </a:extLst>
          </p:cNvPr>
          <p:cNvSpPr txBox="1"/>
          <p:nvPr/>
        </p:nvSpPr>
        <p:spPr>
          <a:xfrm>
            <a:off x="2134368" y="2487294"/>
            <a:ext cx="3590941" cy="892552"/>
          </a:xfrm>
          <a:prstGeom prst="rect">
            <a:avLst/>
          </a:prstGeom>
          <a:noFill/>
        </p:spPr>
        <p:txBody>
          <a:bodyPr wrap="square" rtlCol="0">
            <a:spAutoFit/>
          </a:bodyPr>
          <a:lstStyle/>
          <a:p>
            <a:r>
              <a:rPr lang="en-US" sz="1300" dirty="0"/>
              <a:t>The road trip to the Texas GOP Convention was fun. Since my 2008 Dodge van has no mapping screen, I used Google Maps. Loretta Carter named the app’s voice “Google Girl.” After a few turns, </a:t>
            </a:r>
          </a:p>
        </p:txBody>
      </p:sp>
      <p:sp>
        <p:nvSpPr>
          <p:cNvPr id="18" name="TextBox 17">
            <a:extLst>
              <a:ext uri="{FF2B5EF4-FFF2-40B4-BE49-F238E27FC236}">
                <a16:creationId xmlns:a16="http://schemas.microsoft.com/office/drawing/2014/main" id="{5FF1DCA9-ED12-9E2A-34BE-F8140CBE1852}"/>
              </a:ext>
            </a:extLst>
          </p:cNvPr>
          <p:cNvSpPr txBox="1"/>
          <p:nvPr/>
        </p:nvSpPr>
        <p:spPr>
          <a:xfrm>
            <a:off x="2135413" y="3298695"/>
            <a:ext cx="4854288" cy="5293757"/>
          </a:xfrm>
          <a:prstGeom prst="rect">
            <a:avLst/>
          </a:prstGeom>
          <a:noFill/>
        </p:spPr>
        <p:txBody>
          <a:bodyPr wrap="square" rtlCol="0">
            <a:spAutoFit/>
          </a:bodyPr>
          <a:lstStyle/>
          <a:p>
            <a:r>
              <a:rPr lang="en-US" sz="1300" dirty="0"/>
              <a:t>Google Girl learned my route—an example of AI adapting to users. A Lunch and Learn program, </a:t>
            </a:r>
            <a:r>
              <a:rPr lang="en-US" sz="1300" i="1" dirty="0"/>
              <a:t>AI: Prosperity, Power, Grab or Peril?</a:t>
            </a:r>
            <a:r>
              <a:rPr lang="en-US" sz="1300" dirty="0"/>
              <a:t>, reminded us AI is already here, often used unknowingly. It can help, but it must be controlled.</a:t>
            </a:r>
          </a:p>
          <a:p>
            <a:r>
              <a:rPr lang="en-US" sz="1300" dirty="0"/>
              <a:t>     Loretta and I arrived Wednesday at Hilton Americas, the convention host hotel. With no Hilton parking garage, we used valet parking while the convention center garage was demolished for expansion before the 2028 Texas GOP and National GOP Conventions. We then picked up our credentials.</a:t>
            </a:r>
          </a:p>
          <a:p>
            <a:r>
              <a:rPr lang="en-US" sz="1300" dirty="0"/>
              <a:t>     Thursday the General Session began with more than 3,300 delegates. alternates and guests from 217 counties. Wilson County was in the SD-21 delegation which  held its first Senate District Caucus on Thursday, approved permanent officers, and named Rita Jordan permanent caucus chair. Afterward, we enjoyed Lt. Governor Dan Patrick’s Ice Cream Social.</a:t>
            </a:r>
          </a:p>
          <a:p>
            <a:r>
              <a:rPr lang="en-US" sz="1300" dirty="0"/>
              <a:t>     Friday’s second Senate District Caucus elected Rita Jordan and Randy  Purnam as SREC Committeewoman and Committeeman. Delegates also elected </a:t>
            </a:r>
            <a:r>
              <a:rPr lang="en-US" sz="1300" dirty="0" err="1"/>
              <a:t>D’rinda</a:t>
            </a:r>
            <a:r>
              <a:rPr lang="en-US" sz="1300" dirty="0"/>
              <a:t> Randall as Texas State Republican Chairman and David Covey as Vice Chairman. Strong Senate District support for Randall and Covey led Chairman George to concede at the Second General Session.</a:t>
            </a:r>
          </a:p>
          <a:p>
            <a:r>
              <a:rPr lang="en-US" sz="1300" dirty="0"/>
              <a:t>     Saturday featured committee reports, delegate motions, and a final platform vote. Two attempts to replace Chairman George with a temporary chair were met with boos. Platform planks were voted on.</a:t>
            </a:r>
          </a:p>
          <a:p>
            <a:r>
              <a:rPr lang="en-US" sz="1300" dirty="0"/>
              <a:t>     My advice: go with a friend, wear walking shoes, and have fun!  P.S. The elephant </a:t>
            </a:r>
            <a:r>
              <a:rPr lang="en-US" sz="1300" dirty="0" err="1"/>
              <a:t>pee’d</a:t>
            </a:r>
            <a:r>
              <a:rPr lang="en-US" sz="1300" dirty="0"/>
              <a:t> on the convention floor!</a:t>
            </a:r>
          </a:p>
        </p:txBody>
      </p:sp>
    </p:spTree>
    <p:extLst>
      <p:ext uri="{BB962C8B-B14F-4D97-AF65-F5344CB8AC3E}">
        <p14:creationId xmlns:p14="http://schemas.microsoft.com/office/powerpoint/2010/main" val="4093003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73532-3545-821E-B83C-342D6C001F5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4B758074-78AA-0587-414B-2CA928B388E2}"/>
              </a:ext>
            </a:extLst>
          </p:cNvPr>
          <p:cNvSpPr/>
          <p:nvPr/>
        </p:nvSpPr>
        <p:spPr>
          <a:xfrm>
            <a:off x="79399" y="378620"/>
            <a:ext cx="7060071" cy="4583349"/>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42125AA-9BC9-33E2-43DC-6C46460410B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sp>
        <p:nvSpPr>
          <p:cNvPr id="22" name="TextBox 21">
            <a:extLst>
              <a:ext uri="{FF2B5EF4-FFF2-40B4-BE49-F238E27FC236}">
                <a16:creationId xmlns:a16="http://schemas.microsoft.com/office/drawing/2014/main" id="{93DBE59D-7CB2-9E29-94FB-2D6569A3856E}"/>
              </a:ext>
            </a:extLst>
          </p:cNvPr>
          <p:cNvSpPr txBox="1"/>
          <p:nvPr/>
        </p:nvSpPr>
        <p:spPr>
          <a:xfrm>
            <a:off x="4989281" y="4336262"/>
            <a:ext cx="1997162" cy="492443"/>
          </a:xfrm>
          <a:prstGeom prst="rect">
            <a:avLst/>
          </a:prstGeom>
          <a:noFill/>
        </p:spPr>
        <p:txBody>
          <a:bodyPr wrap="square" rtlCol="0">
            <a:spAutoFit/>
          </a:bodyPr>
          <a:lstStyle/>
          <a:p>
            <a:pPr algn="just"/>
            <a:r>
              <a:rPr lang="en-US" sz="1300" b="1" dirty="0">
                <a:solidFill>
                  <a:srgbClr val="C00000"/>
                </a:solidFill>
              </a:rPr>
              <a:t>Meeting is open so please bring a friend or relative.</a:t>
            </a:r>
          </a:p>
        </p:txBody>
      </p:sp>
      <p:pic>
        <p:nvPicPr>
          <p:cNvPr id="5" name="Picture 4">
            <a:extLst>
              <a:ext uri="{FF2B5EF4-FFF2-40B4-BE49-F238E27FC236}">
                <a16:creationId xmlns:a16="http://schemas.microsoft.com/office/drawing/2014/main" id="{F75809C6-4E34-C706-10E6-58524C5E61C9}"/>
              </a:ext>
            </a:extLst>
          </p:cNvPr>
          <p:cNvPicPr>
            <a:picLocks noChangeAspect="1"/>
          </p:cNvPicPr>
          <p:nvPr/>
        </p:nvPicPr>
        <p:blipFill>
          <a:blip r:embed="rId2"/>
          <a:stretch>
            <a:fillRect/>
          </a:stretch>
        </p:blipFill>
        <p:spPr>
          <a:xfrm>
            <a:off x="17658" y="-6928"/>
            <a:ext cx="7187807" cy="317019"/>
          </a:xfrm>
          <a:prstGeom prst="rect">
            <a:avLst/>
          </a:prstGeom>
        </p:spPr>
      </p:pic>
      <p:sp>
        <p:nvSpPr>
          <p:cNvPr id="19" name="TextBox 18">
            <a:extLst>
              <a:ext uri="{FF2B5EF4-FFF2-40B4-BE49-F238E27FC236}">
                <a16:creationId xmlns:a16="http://schemas.microsoft.com/office/drawing/2014/main" id="{A3988DBD-906F-0A89-1709-7833B1B61DFA}"/>
              </a:ext>
            </a:extLst>
          </p:cNvPr>
          <p:cNvSpPr txBox="1"/>
          <p:nvPr/>
        </p:nvSpPr>
        <p:spPr>
          <a:xfrm>
            <a:off x="-577135" y="975385"/>
            <a:ext cx="3549919" cy="369332"/>
          </a:xfrm>
          <a:prstGeom prst="rect">
            <a:avLst/>
          </a:prstGeom>
          <a:noFill/>
        </p:spPr>
        <p:txBody>
          <a:bodyPr wrap="square" rtlCol="0">
            <a:spAutoFit/>
          </a:bodyPr>
          <a:lstStyle/>
          <a:p>
            <a:pPr algn="just"/>
            <a:r>
              <a:rPr lang="en-US" b="1" dirty="0">
                <a:solidFill>
                  <a:srgbClr val="000099"/>
                </a:solidFill>
              </a:rPr>
              <a:t>              </a:t>
            </a:r>
          </a:p>
        </p:txBody>
      </p:sp>
      <p:sp>
        <p:nvSpPr>
          <p:cNvPr id="20" name="TextBox 19">
            <a:extLst>
              <a:ext uri="{FF2B5EF4-FFF2-40B4-BE49-F238E27FC236}">
                <a16:creationId xmlns:a16="http://schemas.microsoft.com/office/drawing/2014/main" id="{CF0AFCC6-1E25-2881-FFFD-0FA1D005464F}"/>
              </a:ext>
            </a:extLst>
          </p:cNvPr>
          <p:cNvSpPr txBox="1"/>
          <p:nvPr/>
        </p:nvSpPr>
        <p:spPr>
          <a:xfrm>
            <a:off x="195060" y="388593"/>
            <a:ext cx="6912724" cy="523220"/>
          </a:xfrm>
          <a:prstGeom prst="rect">
            <a:avLst/>
          </a:prstGeom>
          <a:noFill/>
        </p:spPr>
        <p:txBody>
          <a:bodyPr wrap="square" rtlCol="0">
            <a:spAutoFit/>
          </a:bodyPr>
          <a:lstStyle/>
          <a:p>
            <a:r>
              <a:rPr lang="en-US" sz="2800" b="1" dirty="0">
                <a:solidFill>
                  <a:srgbClr val="C00000"/>
                </a:solidFill>
              </a:rPr>
              <a:t>Wilson County Republican Women’s Meeting</a:t>
            </a:r>
          </a:p>
        </p:txBody>
      </p:sp>
      <p:sp>
        <p:nvSpPr>
          <p:cNvPr id="27" name="TextBox 26">
            <a:extLst>
              <a:ext uri="{FF2B5EF4-FFF2-40B4-BE49-F238E27FC236}">
                <a16:creationId xmlns:a16="http://schemas.microsoft.com/office/drawing/2014/main" id="{D7B0C623-3043-C4D6-CF0B-0A7C82238FCD}"/>
              </a:ext>
            </a:extLst>
          </p:cNvPr>
          <p:cNvSpPr txBox="1"/>
          <p:nvPr/>
        </p:nvSpPr>
        <p:spPr>
          <a:xfrm>
            <a:off x="2692904" y="1214020"/>
            <a:ext cx="3230489" cy="269304"/>
          </a:xfrm>
          <a:prstGeom prst="rect">
            <a:avLst/>
          </a:prstGeom>
          <a:noFill/>
        </p:spPr>
        <p:txBody>
          <a:bodyPr wrap="square" rtlCol="0">
            <a:spAutoFit/>
          </a:bodyPr>
          <a:lstStyle/>
          <a:p>
            <a:pPr marL="0" marR="0" algn="just" fontAlgn="base">
              <a:spcBef>
                <a:spcPts val="0"/>
              </a:spcBef>
              <a:spcAft>
                <a:spcPts val="0"/>
              </a:spcAft>
            </a:pPr>
            <a:r>
              <a:rPr lang="en-US" sz="11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5E004E39-80BD-D152-60F1-89CE07D354ED}"/>
              </a:ext>
            </a:extLst>
          </p:cNvPr>
          <p:cNvSpPr txBox="1"/>
          <p:nvPr/>
        </p:nvSpPr>
        <p:spPr>
          <a:xfrm>
            <a:off x="-127659" y="1778541"/>
            <a:ext cx="4683614" cy="800219"/>
          </a:xfrm>
          <a:prstGeom prst="rect">
            <a:avLst/>
          </a:prstGeom>
          <a:noFill/>
        </p:spPr>
        <p:txBody>
          <a:bodyPr wrap="square" rtlCol="0">
            <a:spAutoFit/>
          </a:bodyPr>
          <a:lstStyle/>
          <a:p>
            <a:pPr algn="just"/>
            <a:r>
              <a:rPr lang="en-US" b="1" dirty="0">
                <a:solidFill>
                  <a:srgbClr val="000099"/>
                </a:solidFill>
              </a:rPr>
              <a:t>          </a:t>
            </a:r>
            <a:r>
              <a:rPr lang="en-US" sz="1400" b="1" dirty="0">
                <a:solidFill>
                  <a:srgbClr val="000099"/>
                </a:solidFill>
              </a:rPr>
              <a:t>Tuesday, August 25, 2026</a:t>
            </a:r>
          </a:p>
          <a:p>
            <a:pPr algn="just"/>
            <a:r>
              <a:rPr lang="en-US" sz="1400" b="1" dirty="0">
                <a:solidFill>
                  <a:srgbClr val="000099"/>
                </a:solidFill>
              </a:rPr>
              <a:t>              Doors open @ 5:30 PM</a:t>
            </a:r>
          </a:p>
          <a:p>
            <a:pPr algn="just"/>
            <a:r>
              <a:rPr lang="en-US" sz="1400" b="1" dirty="0">
                <a:solidFill>
                  <a:srgbClr val="000099"/>
                </a:solidFill>
              </a:rPr>
              <a:t>              Meeting starts @ 6:00 PM </a:t>
            </a:r>
          </a:p>
        </p:txBody>
      </p:sp>
      <p:sp>
        <p:nvSpPr>
          <p:cNvPr id="7" name="TextBox 6">
            <a:extLst>
              <a:ext uri="{FF2B5EF4-FFF2-40B4-BE49-F238E27FC236}">
                <a16:creationId xmlns:a16="http://schemas.microsoft.com/office/drawing/2014/main" id="{680C4D50-4D16-7EF4-5115-F38966F70203}"/>
              </a:ext>
            </a:extLst>
          </p:cNvPr>
          <p:cNvSpPr txBox="1"/>
          <p:nvPr/>
        </p:nvSpPr>
        <p:spPr>
          <a:xfrm>
            <a:off x="126315" y="5014119"/>
            <a:ext cx="4102785" cy="4401205"/>
          </a:xfrm>
          <a:prstGeom prst="rect">
            <a:avLst/>
          </a:prstGeom>
          <a:noFill/>
        </p:spPr>
        <p:txBody>
          <a:bodyPr wrap="square" rtlCol="0">
            <a:spAutoFit/>
          </a:bodyPr>
          <a:lstStyle/>
          <a:p>
            <a:r>
              <a:rPr lang="en-US" sz="1400" b="1" dirty="0">
                <a:solidFill>
                  <a:srgbClr val="C00000"/>
                </a:solidFill>
              </a:rPr>
              <a:t>Executive Committee</a:t>
            </a:r>
          </a:p>
          <a:p>
            <a:endParaRPr lang="en-US" sz="1400" b="1" dirty="0"/>
          </a:p>
          <a:p>
            <a:r>
              <a:rPr lang="en-US" sz="1400" b="1" dirty="0"/>
              <a:t>President:</a:t>
            </a:r>
            <a:r>
              <a:rPr lang="en-US" sz="1400" dirty="0"/>
              <a:t> Anna Willis</a:t>
            </a:r>
          </a:p>
          <a:p>
            <a:r>
              <a:rPr lang="en-US" sz="1400" dirty="0"/>
              <a:t>210-722-3410 /swoozie2@sbcglobal.com</a:t>
            </a:r>
          </a:p>
          <a:p>
            <a:r>
              <a:rPr lang="en-US" sz="1400" b="1" dirty="0"/>
              <a:t>First Vice President</a:t>
            </a:r>
            <a:r>
              <a:rPr lang="en-US" sz="1400" dirty="0"/>
              <a:t>: Sarah Gella</a:t>
            </a:r>
          </a:p>
          <a:p>
            <a:r>
              <a:rPr lang="en-US" sz="1400" dirty="0"/>
              <a:t>210-275-9091/kernel100@aol.com</a:t>
            </a:r>
          </a:p>
          <a:p>
            <a:r>
              <a:rPr lang="en-US" sz="1400" b="1" dirty="0"/>
              <a:t>Treasure</a:t>
            </a:r>
            <a:r>
              <a:rPr lang="en-US" sz="1400" dirty="0"/>
              <a:t>r: Dawn Polasek Barnett</a:t>
            </a:r>
          </a:p>
          <a:p>
            <a:r>
              <a:rPr lang="en-US" sz="1400" dirty="0"/>
              <a:t>210-744-5868/dawnpbarnett@yahoo.com</a:t>
            </a:r>
          </a:p>
          <a:p>
            <a:r>
              <a:rPr lang="en-US" sz="1400" b="1" dirty="0"/>
              <a:t>Secretary</a:t>
            </a:r>
            <a:r>
              <a:rPr lang="en-US" sz="1400" dirty="0"/>
              <a:t>: Sarah Gella</a:t>
            </a:r>
          </a:p>
          <a:p>
            <a:r>
              <a:rPr lang="en-US" sz="1400" dirty="0"/>
              <a:t>210-275-9091/kernel100@aol.com</a:t>
            </a:r>
          </a:p>
          <a:p>
            <a:r>
              <a:rPr lang="en-US" sz="1400" b="1" dirty="0"/>
              <a:t>VP Membership</a:t>
            </a:r>
            <a:r>
              <a:rPr lang="en-US" sz="1400" dirty="0"/>
              <a:t>: Ruby Manen</a:t>
            </a:r>
          </a:p>
          <a:p>
            <a:r>
              <a:rPr lang="en-US" sz="1400" dirty="0"/>
              <a:t>830-391-0818/rubymanen@yahoo.com</a:t>
            </a:r>
          </a:p>
          <a:p>
            <a:r>
              <a:rPr lang="en-US" sz="1400" b="1" dirty="0"/>
              <a:t>VP Legislation</a:t>
            </a:r>
            <a:r>
              <a:rPr lang="en-US" sz="1400" dirty="0"/>
              <a:t>: Melissa Moczygemba</a:t>
            </a:r>
          </a:p>
          <a:p>
            <a:r>
              <a:rPr lang="en-US" sz="1400" dirty="0"/>
              <a:t>210-913-1355/Melricventures@gmail.com</a:t>
            </a:r>
          </a:p>
          <a:p>
            <a:r>
              <a:rPr lang="en-US" sz="1400" b="1" dirty="0"/>
              <a:t>VP Political Activities</a:t>
            </a:r>
            <a:r>
              <a:rPr lang="en-US" sz="1400" dirty="0"/>
              <a:t>: Joyce Miller</a:t>
            </a:r>
          </a:p>
          <a:p>
            <a:r>
              <a:rPr lang="en-US" sz="1400" dirty="0"/>
              <a:t>210-827-1814/millerjab64@gmail.com </a:t>
            </a:r>
          </a:p>
          <a:p>
            <a:r>
              <a:rPr lang="en-US" sz="1400" b="1" dirty="0"/>
              <a:t>VP Awards</a:t>
            </a:r>
            <a:r>
              <a:rPr lang="en-US" sz="1400" dirty="0"/>
              <a:t>: Sharon Meyer</a:t>
            </a:r>
          </a:p>
          <a:p>
            <a:r>
              <a:rPr lang="en-US" sz="1400" dirty="0"/>
              <a:t>830-583-5297/Sharon.a.meyer80@gmail.com</a:t>
            </a:r>
          </a:p>
          <a:p>
            <a:r>
              <a:rPr lang="en-US" sz="1400" b="1" dirty="0"/>
              <a:t>VP Americanism/Armed Services</a:t>
            </a:r>
            <a:r>
              <a:rPr lang="en-US" sz="1400" dirty="0"/>
              <a:t>: Marguerite Griffin</a:t>
            </a:r>
          </a:p>
          <a:p>
            <a:r>
              <a:rPr lang="en-US" sz="1400" dirty="0">
                <a:hlinkClick r:id="rId3"/>
              </a:rPr>
              <a:t>210-685-3703/marmiles4d@gmail.com</a:t>
            </a:r>
            <a:endParaRPr lang="en-US" sz="1400" dirty="0"/>
          </a:p>
        </p:txBody>
      </p:sp>
      <p:sp>
        <p:nvSpPr>
          <p:cNvPr id="13" name="TextBox 12">
            <a:extLst>
              <a:ext uri="{FF2B5EF4-FFF2-40B4-BE49-F238E27FC236}">
                <a16:creationId xmlns:a16="http://schemas.microsoft.com/office/drawing/2014/main" id="{D75BD825-19F3-1B56-C506-3DAD385BC60A}"/>
              </a:ext>
            </a:extLst>
          </p:cNvPr>
          <p:cNvSpPr txBox="1"/>
          <p:nvPr/>
        </p:nvSpPr>
        <p:spPr>
          <a:xfrm>
            <a:off x="4396269" y="5059287"/>
            <a:ext cx="2647951" cy="2893100"/>
          </a:xfrm>
          <a:prstGeom prst="rect">
            <a:avLst/>
          </a:prstGeom>
          <a:noFill/>
        </p:spPr>
        <p:txBody>
          <a:bodyPr wrap="square" rtlCol="0">
            <a:spAutoFit/>
          </a:bodyPr>
          <a:lstStyle/>
          <a:p>
            <a:r>
              <a:rPr lang="en-US" sz="1400" b="1" dirty="0">
                <a:solidFill>
                  <a:srgbClr val="C00000"/>
                </a:solidFill>
              </a:rPr>
              <a:t>Committee Chairs</a:t>
            </a:r>
          </a:p>
          <a:p>
            <a:endParaRPr lang="en-US" sz="1400" b="1" dirty="0"/>
          </a:p>
          <a:p>
            <a:r>
              <a:rPr lang="en-US" sz="1400" b="1" dirty="0"/>
              <a:t>Community Engagement</a:t>
            </a:r>
            <a:r>
              <a:rPr lang="en-US" sz="1400" dirty="0"/>
              <a:t>: </a:t>
            </a:r>
          </a:p>
          <a:p>
            <a:r>
              <a:rPr lang="en-US" sz="1400" b="1" dirty="0"/>
              <a:t>Caring for America</a:t>
            </a:r>
            <a:r>
              <a:rPr lang="en-US" sz="1400" dirty="0"/>
              <a:t>: Lori Hrna</a:t>
            </a:r>
          </a:p>
          <a:p>
            <a:r>
              <a:rPr lang="en-US" sz="1400" b="1" dirty="0"/>
              <a:t>Literacy:</a:t>
            </a:r>
            <a:r>
              <a:rPr lang="en-US" sz="1400" dirty="0"/>
              <a:t> Ruby Manen</a:t>
            </a:r>
          </a:p>
          <a:p>
            <a:r>
              <a:rPr lang="en-US" sz="1400" b="1" dirty="0"/>
              <a:t>Chaplain</a:t>
            </a:r>
            <a:r>
              <a:rPr lang="en-US" sz="1400" dirty="0"/>
              <a:t>: Mata Orth</a:t>
            </a:r>
          </a:p>
          <a:p>
            <a:r>
              <a:rPr lang="en-US" sz="1400" b="1" dirty="0"/>
              <a:t>Historian: </a:t>
            </a:r>
          </a:p>
          <a:p>
            <a:r>
              <a:rPr lang="en-US" sz="1400" b="1" dirty="0"/>
              <a:t>Scholarship</a:t>
            </a:r>
            <a:r>
              <a:rPr lang="en-US" sz="1400" dirty="0"/>
              <a:t>: Loretta Carter &amp;</a:t>
            </a:r>
          </a:p>
          <a:p>
            <a:r>
              <a:rPr lang="en-US" sz="1400" dirty="0"/>
              <a:t>                      Barbara Burdette</a:t>
            </a:r>
          </a:p>
          <a:p>
            <a:r>
              <a:rPr lang="en-US" sz="1400" b="1" dirty="0"/>
              <a:t>Hospitality: </a:t>
            </a:r>
            <a:r>
              <a:rPr lang="en-US" sz="1400" dirty="0"/>
              <a:t>Kitty Phillips</a:t>
            </a:r>
          </a:p>
          <a:p>
            <a:endParaRPr lang="en-US" sz="1400" dirty="0"/>
          </a:p>
          <a:p>
            <a:endParaRPr lang="en-US" sz="1400" dirty="0"/>
          </a:p>
          <a:p>
            <a:r>
              <a:rPr lang="en-US" sz="1400" dirty="0"/>
              <a:t> </a:t>
            </a:r>
          </a:p>
        </p:txBody>
      </p:sp>
      <p:sp>
        <p:nvSpPr>
          <p:cNvPr id="2" name="TextBox 1">
            <a:extLst>
              <a:ext uri="{FF2B5EF4-FFF2-40B4-BE49-F238E27FC236}">
                <a16:creationId xmlns:a16="http://schemas.microsoft.com/office/drawing/2014/main" id="{5BB81CDA-30B6-32AB-0230-FEC61135CB70}"/>
              </a:ext>
            </a:extLst>
          </p:cNvPr>
          <p:cNvSpPr txBox="1"/>
          <p:nvPr/>
        </p:nvSpPr>
        <p:spPr>
          <a:xfrm>
            <a:off x="4396269" y="7428319"/>
            <a:ext cx="2585014" cy="2246769"/>
          </a:xfrm>
          <a:prstGeom prst="rect">
            <a:avLst/>
          </a:prstGeom>
          <a:noFill/>
        </p:spPr>
        <p:txBody>
          <a:bodyPr wrap="square" rtlCol="0">
            <a:spAutoFit/>
          </a:bodyPr>
          <a:lstStyle/>
          <a:p>
            <a:r>
              <a:rPr lang="en-US" sz="1400" b="1" dirty="0"/>
              <a:t>TFRW President: </a:t>
            </a:r>
            <a:r>
              <a:rPr lang="en-US" sz="1400" dirty="0"/>
              <a:t>Jill Tate</a:t>
            </a:r>
          </a:p>
          <a:p>
            <a:r>
              <a:rPr lang="en-US" sz="1400" dirty="0"/>
              <a:t>214-354-9443, president@TFRW.org</a:t>
            </a:r>
          </a:p>
          <a:p>
            <a:r>
              <a:rPr lang="en-US" sz="1400" b="1" dirty="0"/>
              <a:t>District Director</a:t>
            </a:r>
            <a:r>
              <a:rPr lang="en-US" sz="1400" dirty="0"/>
              <a:t>: Ruby Manen</a:t>
            </a:r>
          </a:p>
          <a:p>
            <a:r>
              <a:rPr lang="en-US" sz="1400" dirty="0"/>
              <a:t>830-391-0818</a:t>
            </a:r>
          </a:p>
          <a:p>
            <a:r>
              <a:rPr lang="en-US" sz="1400" dirty="0">
                <a:hlinkClick r:id="rId4"/>
              </a:rPr>
              <a:t>rubymanen@yahoo.com</a:t>
            </a:r>
            <a:endParaRPr lang="en-US" sz="1400" dirty="0"/>
          </a:p>
          <a:p>
            <a:r>
              <a:rPr lang="en-US" sz="1400" dirty="0"/>
              <a:t>Deputy Regional President:</a:t>
            </a:r>
          </a:p>
          <a:p>
            <a:r>
              <a:rPr lang="en-US" sz="1400" dirty="0"/>
              <a:t>Karen Newton </a:t>
            </a:r>
          </a:p>
          <a:p>
            <a:endParaRPr lang="en-US" sz="1400" dirty="0"/>
          </a:p>
          <a:p>
            <a:r>
              <a:rPr lang="en-US" sz="1400" dirty="0"/>
              <a:t> </a:t>
            </a:r>
          </a:p>
        </p:txBody>
      </p:sp>
      <p:sp>
        <p:nvSpPr>
          <p:cNvPr id="11" name="TextBox 10">
            <a:extLst>
              <a:ext uri="{FF2B5EF4-FFF2-40B4-BE49-F238E27FC236}">
                <a16:creationId xmlns:a16="http://schemas.microsoft.com/office/drawing/2014/main" id="{9B85FAD7-279C-D310-4E69-3DADC59B9CE1}"/>
              </a:ext>
            </a:extLst>
          </p:cNvPr>
          <p:cNvSpPr txBox="1"/>
          <p:nvPr/>
        </p:nvSpPr>
        <p:spPr>
          <a:xfrm>
            <a:off x="775315" y="1459029"/>
            <a:ext cx="6219036" cy="307777"/>
          </a:xfrm>
          <a:prstGeom prst="rect">
            <a:avLst/>
          </a:prstGeom>
          <a:noFill/>
        </p:spPr>
        <p:txBody>
          <a:bodyPr wrap="square" rtlCol="0">
            <a:spAutoFit/>
          </a:bodyPr>
          <a:lstStyle/>
          <a:p>
            <a:r>
              <a:rPr lang="en-US" sz="1400" b="1" dirty="0">
                <a:solidFill>
                  <a:srgbClr val="002060"/>
                </a:solidFill>
              </a:rPr>
              <a:t>Witte’s BBQ &amp; </a:t>
            </a:r>
            <a:r>
              <a:rPr lang="en-US" sz="1400" b="1" dirty="0">
                <a:solidFill>
                  <a:srgbClr val="000099"/>
                </a:solidFill>
              </a:rPr>
              <a:t>Steakhouse</a:t>
            </a:r>
            <a:r>
              <a:rPr lang="en-US" sz="1400" b="1" dirty="0">
                <a:solidFill>
                  <a:srgbClr val="002060"/>
                </a:solidFill>
              </a:rPr>
              <a:t> 12153 US Highway 87 W La Vernia, TX</a:t>
            </a:r>
          </a:p>
        </p:txBody>
      </p:sp>
      <p:sp>
        <p:nvSpPr>
          <p:cNvPr id="10" name="TextBox 9">
            <a:extLst>
              <a:ext uri="{FF2B5EF4-FFF2-40B4-BE49-F238E27FC236}">
                <a16:creationId xmlns:a16="http://schemas.microsoft.com/office/drawing/2014/main" id="{BFD2BD19-47AC-821D-256D-680A0E121E59}"/>
              </a:ext>
            </a:extLst>
          </p:cNvPr>
          <p:cNvSpPr txBox="1"/>
          <p:nvPr/>
        </p:nvSpPr>
        <p:spPr>
          <a:xfrm>
            <a:off x="195060" y="988787"/>
            <a:ext cx="7187807" cy="338554"/>
          </a:xfrm>
          <a:prstGeom prst="rect">
            <a:avLst/>
          </a:prstGeom>
          <a:noFill/>
        </p:spPr>
        <p:txBody>
          <a:bodyPr wrap="square" rtlCol="0">
            <a:spAutoFit/>
          </a:bodyPr>
          <a:lstStyle/>
          <a:p>
            <a:r>
              <a:rPr lang="en-US" sz="1600" b="1" dirty="0"/>
              <a:t>No meeting is scheduled in July. Enjoy your summer and see you in August!</a:t>
            </a:r>
          </a:p>
        </p:txBody>
      </p:sp>
      <p:sp>
        <p:nvSpPr>
          <p:cNvPr id="4" name="TextBox 3">
            <a:extLst>
              <a:ext uri="{FF2B5EF4-FFF2-40B4-BE49-F238E27FC236}">
                <a16:creationId xmlns:a16="http://schemas.microsoft.com/office/drawing/2014/main" id="{3A803ABC-FC61-65E1-2181-853D759436BE}"/>
              </a:ext>
            </a:extLst>
          </p:cNvPr>
          <p:cNvSpPr txBox="1"/>
          <p:nvPr/>
        </p:nvSpPr>
        <p:spPr>
          <a:xfrm>
            <a:off x="3499731" y="1860887"/>
            <a:ext cx="2917108" cy="738664"/>
          </a:xfrm>
          <a:prstGeom prst="rect">
            <a:avLst/>
          </a:prstGeom>
          <a:noFill/>
        </p:spPr>
        <p:txBody>
          <a:bodyPr wrap="square" rtlCol="0">
            <a:spAutoFit/>
          </a:bodyPr>
          <a:lstStyle/>
          <a:p>
            <a:r>
              <a:rPr lang="en-US" sz="1400" dirty="0"/>
              <a:t>Guest Speaker:</a:t>
            </a:r>
          </a:p>
          <a:p>
            <a:r>
              <a:rPr lang="en-US" sz="1400" dirty="0"/>
              <a:t>TX House 21 Rep, Ryan Guillen</a:t>
            </a:r>
          </a:p>
          <a:p>
            <a:r>
              <a:rPr lang="en-US" sz="1400" dirty="0"/>
              <a:t>Legislative Update for New Session</a:t>
            </a:r>
          </a:p>
        </p:txBody>
      </p:sp>
      <p:sp>
        <p:nvSpPr>
          <p:cNvPr id="6" name="TextBox 5">
            <a:extLst>
              <a:ext uri="{FF2B5EF4-FFF2-40B4-BE49-F238E27FC236}">
                <a16:creationId xmlns:a16="http://schemas.microsoft.com/office/drawing/2014/main" id="{15F768AD-E9CD-9333-8FF0-D27FAD0AC19E}"/>
              </a:ext>
            </a:extLst>
          </p:cNvPr>
          <p:cNvSpPr txBox="1"/>
          <p:nvPr/>
        </p:nvSpPr>
        <p:spPr>
          <a:xfrm>
            <a:off x="6320589" y="9251065"/>
            <a:ext cx="513348" cy="307777"/>
          </a:xfrm>
          <a:prstGeom prst="rect">
            <a:avLst/>
          </a:prstGeom>
          <a:noFill/>
        </p:spPr>
        <p:txBody>
          <a:bodyPr wrap="square" rtlCol="0">
            <a:spAutoFit/>
          </a:bodyPr>
          <a:lstStyle/>
          <a:p>
            <a:r>
              <a:rPr lang="en-US" sz="1400" b="1" dirty="0"/>
              <a:t>-2-</a:t>
            </a:r>
          </a:p>
        </p:txBody>
      </p:sp>
      <p:sp>
        <p:nvSpPr>
          <p:cNvPr id="8" name="TextBox 7">
            <a:extLst>
              <a:ext uri="{FF2B5EF4-FFF2-40B4-BE49-F238E27FC236}">
                <a16:creationId xmlns:a16="http://schemas.microsoft.com/office/drawing/2014/main" id="{A4E1BE5D-E248-B3E1-2A05-A90852831A74}"/>
              </a:ext>
            </a:extLst>
          </p:cNvPr>
          <p:cNvSpPr txBox="1"/>
          <p:nvPr/>
        </p:nvSpPr>
        <p:spPr>
          <a:xfrm>
            <a:off x="433138" y="3416968"/>
            <a:ext cx="2679032" cy="738664"/>
          </a:xfrm>
          <a:prstGeom prst="rect">
            <a:avLst/>
          </a:prstGeom>
          <a:noFill/>
        </p:spPr>
        <p:txBody>
          <a:bodyPr wrap="square" rtlCol="0">
            <a:spAutoFit/>
          </a:bodyPr>
          <a:lstStyle/>
          <a:p>
            <a:pPr algn="just"/>
            <a:r>
              <a:rPr lang="en-US" sz="1400" b="1" dirty="0">
                <a:solidFill>
                  <a:srgbClr val="000099"/>
                </a:solidFill>
              </a:rPr>
              <a:t>Tuesday, September 22, 2026</a:t>
            </a:r>
          </a:p>
          <a:p>
            <a:pPr algn="just"/>
            <a:r>
              <a:rPr lang="en-US" sz="1400" b="1" dirty="0">
                <a:solidFill>
                  <a:srgbClr val="000099"/>
                </a:solidFill>
              </a:rPr>
              <a:t>Doors open @ 11:30 AM</a:t>
            </a:r>
          </a:p>
          <a:p>
            <a:pPr algn="just"/>
            <a:r>
              <a:rPr lang="en-US" sz="1400" b="1" dirty="0">
                <a:solidFill>
                  <a:srgbClr val="000099"/>
                </a:solidFill>
              </a:rPr>
              <a:t>Meeting starts @ 12:00 PM </a:t>
            </a:r>
          </a:p>
        </p:txBody>
      </p:sp>
      <p:sp>
        <p:nvSpPr>
          <p:cNvPr id="14" name="TextBox 13">
            <a:extLst>
              <a:ext uri="{FF2B5EF4-FFF2-40B4-BE49-F238E27FC236}">
                <a16:creationId xmlns:a16="http://schemas.microsoft.com/office/drawing/2014/main" id="{931DB627-29B6-0588-2202-6C64FA6572A2}"/>
              </a:ext>
            </a:extLst>
          </p:cNvPr>
          <p:cNvSpPr txBox="1"/>
          <p:nvPr/>
        </p:nvSpPr>
        <p:spPr>
          <a:xfrm>
            <a:off x="775315" y="3064040"/>
            <a:ext cx="5545274" cy="307777"/>
          </a:xfrm>
          <a:prstGeom prst="rect">
            <a:avLst/>
          </a:prstGeom>
          <a:noFill/>
        </p:spPr>
        <p:txBody>
          <a:bodyPr wrap="square" rtlCol="0">
            <a:spAutoFit/>
          </a:bodyPr>
          <a:lstStyle/>
          <a:p>
            <a:r>
              <a:rPr lang="en-US" sz="1400" b="1" dirty="0">
                <a:solidFill>
                  <a:srgbClr val="000099"/>
                </a:solidFill>
              </a:rPr>
              <a:t>Jack’s Café 507 10</a:t>
            </a:r>
            <a:r>
              <a:rPr lang="en-US" sz="1400" b="1" baseline="30000" dirty="0">
                <a:solidFill>
                  <a:srgbClr val="000099"/>
                </a:solidFill>
              </a:rPr>
              <a:t>th</a:t>
            </a:r>
            <a:r>
              <a:rPr lang="en-US" sz="1400" b="1" dirty="0">
                <a:solidFill>
                  <a:srgbClr val="000099"/>
                </a:solidFill>
              </a:rPr>
              <a:t> St, Floresville, TX</a:t>
            </a:r>
          </a:p>
        </p:txBody>
      </p:sp>
      <p:sp>
        <p:nvSpPr>
          <p:cNvPr id="15" name="TextBox 14">
            <a:extLst>
              <a:ext uri="{FF2B5EF4-FFF2-40B4-BE49-F238E27FC236}">
                <a16:creationId xmlns:a16="http://schemas.microsoft.com/office/drawing/2014/main" id="{0A5321B8-2654-B57C-BE04-88854A130ED3}"/>
              </a:ext>
            </a:extLst>
          </p:cNvPr>
          <p:cNvSpPr txBox="1"/>
          <p:nvPr/>
        </p:nvSpPr>
        <p:spPr>
          <a:xfrm>
            <a:off x="3769895" y="3497178"/>
            <a:ext cx="2153498" cy="523220"/>
          </a:xfrm>
          <a:prstGeom prst="rect">
            <a:avLst/>
          </a:prstGeom>
          <a:noFill/>
        </p:spPr>
        <p:txBody>
          <a:bodyPr wrap="square" rtlCol="0">
            <a:spAutoFit/>
          </a:bodyPr>
          <a:lstStyle/>
          <a:p>
            <a:r>
              <a:rPr lang="en-US" sz="1400" dirty="0"/>
              <a:t>Jon Melendez-Property Tax Reform</a:t>
            </a:r>
          </a:p>
        </p:txBody>
      </p:sp>
      <p:sp>
        <p:nvSpPr>
          <p:cNvPr id="9" name="TextBox 8">
            <a:extLst>
              <a:ext uri="{FF2B5EF4-FFF2-40B4-BE49-F238E27FC236}">
                <a16:creationId xmlns:a16="http://schemas.microsoft.com/office/drawing/2014/main" id="{3B62D399-C084-5220-956E-DBB4D7B99813}"/>
              </a:ext>
            </a:extLst>
          </p:cNvPr>
          <p:cNvSpPr txBox="1"/>
          <p:nvPr/>
        </p:nvSpPr>
        <p:spPr>
          <a:xfrm>
            <a:off x="195060" y="1483324"/>
            <a:ext cx="6786223" cy="1440177"/>
          </a:xfrm>
          <a:prstGeom prst="rect">
            <a:avLst/>
          </a:prstGeom>
          <a:noFill/>
          <a:ln w="28575">
            <a:solidFill>
              <a:srgbClr val="C00000"/>
            </a:solidFill>
          </a:ln>
        </p:spPr>
        <p:txBody>
          <a:bodyPr wrap="square" rtlCol="0">
            <a:spAutoFit/>
          </a:bodyPr>
          <a:lstStyle/>
          <a:p>
            <a:endParaRPr lang="en-US" dirty="0"/>
          </a:p>
        </p:txBody>
      </p:sp>
      <p:sp>
        <p:nvSpPr>
          <p:cNvPr id="16" name="TextBox 15">
            <a:extLst>
              <a:ext uri="{FF2B5EF4-FFF2-40B4-BE49-F238E27FC236}">
                <a16:creationId xmlns:a16="http://schemas.microsoft.com/office/drawing/2014/main" id="{9B514140-A3FE-EC89-7B50-D27A075584B7}"/>
              </a:ext>
            </a:extLst>
          </p:cNvPr>
          <p:cNvSpPr txBox="1"/>
          <p:nvPr/>
        </p:nvSpPr>
        <p:spPr>
          <a:xfrm>
            <a:off x="195060" y="3064040"/>
            <a:ext cx="6799291" cy="1220072"/>
          </a:xfrm>
          <a:prstGeom prst="rect">
            <a:avLst/>
          </a:prstGeom>
          <a:noFill/>
          <a:ln w="28575">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348919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51040" y="9625284"/>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7" name="TextBox 34">
            <a:extLst>
              <a:ext uri="{FF2B5EF4-FFF2-40B4-BE49-F238E27FC236}">
                <a16:creationId xmlns:a16="http://schemas.microsoft.com/office/drawing/2014/main" id="{01D9C26C-48BB-40BD-5E31-274A3967C2BA}"/>
              </a:ext>
            </a:extLst>
          </p:cNvPr>
          <p:cNvSpPr txBox="1">
            <a:spLocks noChangeArrowheads="1"/>
          </p:cNvSpPr>
          <p:nvPr/>
        </p:nvSpPr>
        <p:spPr bwMode="auto">
          <a:xfrm>
            <a:off x="0" y="457200"/>
            <a:ext cx="3433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34">
            <a:extLst>
              <a:ext uri="{FF2B5EF4-FFF2-40B4-BE49-F238E27FC236}">
                <a16:creationId xmlns:a16="http://schemas.microsoft.com/office/drawing/2014/main" id="{BE94AE54-F1DE-6E20-8423-3315988BC641}"/>
              </a:ext>
            </a:extLst>
          </p:cNvPr>
          <p:cNvSpPr txBox="1">
            <a:spLocks noChangeArrowheads="1"/>
          </p:cNvSpPr>
          <p:nvPr/>
        </p:nvSpPr>
        <p:spPr bwMode="auto">
          <a:xfrm>
            <a:off x="160420" y="457200"/>
            <a:ext cx="3611562" cy="369332"/>
          </a:xfrm>
          <a:prstGeom prst="rect">
            <a:avLst/>
          </a:pr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US" altLang="en-US" sz="1800" b="1" i="0" u="none" strike="noStrike" cap="none" normalizeH="0" baseline="0" dirty="0">
                <a:ln>
                  <a:noFill/>
                </a:ln>
                <a:solidFill>
                  <a:srgbClr val="000000"/>
                </a:solidFill>
                <a:effectLst/>
                <a:ea typeface="Times New Roman" panose="02020603050405020304" pitchFamily="18" charset="0"/>
                <a:cs typeface="Times New Roman" panose="02020603050405020304" pitchFamily="18" charset="0"/>
              </a:rPr>
              <a:t>Americanism and Armed Services</a:t>
            </a:r>
            <a:endParaRPr kumimoji="0" lang="en-US" altLang="en-US" sz="1800" b="1" i="0" u="none" strike="noStrike" cap="none" normalizeH="0" baseline="0" dirty="0">
              <a:ln>
                <a:noFill/>
              </a:ln>
              <a:solidFill>
                <a:schemeClr val="tx1"/>
              </a:solidFill>
              <a:effectLst/>
            </a:endParaRPr>
          </a:p>
        </p:txBody>
      </p:sp>
      <p:pic>
        <p:nvPicPr>
          <p:cNvPr id="10" name="Picture 9">
            <a:extLst>
              <a:ext uri="{FF2B5EF4-FFF2-40B4-BE49-F238E27FC236}">
                <a16:creationId xmlns:a16="http://schemas.microsoft.com/office/drawing/2014/main" id="{A63A8780-BBF9-86D7-4A3F-B28A1B0F4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1999" y="488228"/>
            <a:ext cx="1453022" cy="1950172"/>
          </a:xfrm>
          <a:prstGeom prst="rect">
            <a:avLst/>
          </a:prstGeom>
        </p:spPr>
      </p:pic>
      <p:sp>
        <p:nvSpPr>
          <p:cNvPr id="11" name="TextBox 34">
            <a:extLst>
              <a:ext uri="{FF2B5EF4-FFF2-40B4-BE49-F238E27FC236}">
                <a16:creationId xmlns:a16="http://schemas.microsoft.com/office/drawing/2014/main" id="{669B3A43-4C29-6DD9-61C6-15BAC58DA7BA}"/>
              </a:ext>
            </a:extLst>
          </p:cNvPr>
          <p:cNvSpPr txBox="1">
            <a:spLocks noChangeArrowheads="1"/>
          </p:cNvSpPr>
          <p:nvPr/>
        </p:nvSpPr>
        <p:spPr bwMode="auto">
          <a:xfrm>
            <a:off x="198104" y="488228"/>
            <a:ext cx="3658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337B161C-46EF-F808-8F6B-440B65F474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5768" y="7331242"/>
            <a:ext cx="1706801" cy="1941095"/>
          </a:xfrm>
          <a:prstGeom prst="rect">
            <a:avLst/>
          </a:prstGeom>
        </p:spPr>
      </p:pic>
      <p:sp>
        <p:nvSpPr>
          <p:cNvPr id="5" name="TextBox 4">
            <a:extLst>
              <a:ext uri="{FF2B5EF4-FFF2-40B4-BE49-F238E27FC236}">
                <a16:creationId xmlns:a16="http://schemas.microsoft.com/office/drawing/2014/main" id="{BD047BCD-EE12-6924-45A7-53470C3F857F}"/>
              </a:ext>
            </a:extLst>
          </p:cNvPr>
          <p:cNvSpPr txBox="1"/>
          <p:nvPr/>
        </p:nvSpPr>
        <p:spPr>
          <a:xfrm>
            <a:off x="125652" y="1818520"/>
            <a:ext cx="6899369" cy="8279190"/>
          </a:xfrm>
          <a:prstGeom prst="rect">
            <a:avLst/>
          </a:prstGeom>
          <a:noFill/>
        </p:spPr>
        <p:txBody>
          <a:bodyPr wrap="square" rtlCol="0">
            <a:spAutoFit/>
          </a:bodyPr>
          <a:lstStyle/>
          <a:p>
            <a:pPr algn="just"/>
            <a:r>
              <a:rPr lang="en-US" sz="1400" dirty="0"/>
              <a:t>America’s 250 can be a unifying moment – not because everyone sees</a:t>
            </a:r>
          </a:p>
          <a:p>
            <a:pPr algn="just"/>
            <a:r>
              <a:rPr lang="en-US" sz="1400" dirty="0"/>
              <a:t> the past the same.</a:t>
            </a:r>
          </a:p>
          <a:p>
            <a:pPr algn="just"/>
            <a:endParaRPr lang="en-US" sz="1400" dirty="0"/>
          </a:p>
          <a:p>
            <a:pPr algn="just"/>
            <a:r>
              <a:rPr lang="en-US" sz="1400" dirty="0"/>
              <a:t>America 250 is the official name for the United States semi quincentennial – 250</a:t>
            </a:r>
            <a:r>
              <a:rPr lang="en-US" sz="1400" baseline="30000" dirty="0"/>
              <a:t>th</a:t>
            </a:r>
            <a:r>
              <a:rPr lang="en-US" sz="1400" dirty="0"/>
              <a:t> anniversary of the founding of the nation.  The centerpiece is July 4, 2026, marking exactly 250 years since the Declaration of Independence was adopted by the Continental Congress in Philadelphia in 1776.</a:t>
            </a:r>
          </a:p>
          <a:p>
            <a:pPr algn="just"/>
            <a:endParaRPr lang="en-US" sz="1400" dirty="0"/>
          </a:p>
          <a:p>
            <a:pPr algn="just"/>
            <a:r>
              <a:rPr lang="en-US" sz="1400" dirty="0"/>
              <a:t>But honestly? Some of the most meaningful celebrations won’t happen at big national events.  They will happen at kitchen tables, in backyards, and in living rooms - with families who chose to make this moment count.</a:t>
            </a:r>
          </a:p>
          <a:p>
            <a:pPr algn="just"/>
            <a:endParaRPr lang="en-US" sz="1400" dirty="0"/>
          </a:p>
          <a:p>
            <a:pPr algn="just"/>
            <a:r>
              <a:rPr lang="en-US" sz="1400" dirty="0"/>
              <a:t>Why is this one special?  The bicentennial in 1976 was a big event – but most of us weren’t there for it.  The next semi quincentennial won’t happen until 2276.  The kids who are growing up right now are living though something genuinely rare, and I think that it is worth pausing on.</a:t>
            </a:r>
          </a:p>
          <a:p>
            <a:pPr algn="just"/>
            <a:endParaRPr lang="en-US" sz="1400" dirty="0"/>
          </a:p>
          <a:p>
            <a:pPr algn="just"/>
            <a:r>
              <a:rPr lang="en-US" sz="1400" dirty="0"/>
              <a:t>Picnics, parades, and of course pyrotechnics.  They evoke many wonderful memories.  This year helps our kids and grandkids realize why we are celebrating not just that we celebrate.  You don’t need a big event or special trip to make America 250 meaningful.</a:t>
            </a:r>
          </a:p>
          <a:p>
            <a:pPr lvl="0" algn="just"/>
            <a:r>
              <a:rPr lang="en-US" sz="1400" dirty="0"/>
              <a:t> </a:t>
            </a:r>
          </a:p>
          <a:p>
            <a:pPr lvl="0" algn="just"/>
            <a:r>
              <a:rPr lang="en-US" sz="1400" dirty="0"/>
              <a:t>Read And Explore All 50 states - their capitals, landmarks, their histories.</a:t>
            </a:r>
          </a:p>
          <a:p>
            <a:pPr lvl="0" algn="just"/>
            <a:r>
              <a:rPr lang="en-US" sz="1400" dirty="0"/>
              <a:t> Read And Explore National Parks – a living piece of American history and natural wonder.</a:t>
            </a:r>
          </a:p>
          <a:p>
            <a:pPr lvl="0" algn="just"/>
            <a:r>
              <a:rPr lang="en-US" sz="1400" dirty="0"/>
              <a:t> Start a new family tradition, have those in your military family share and record their experiences/story.</a:t>
            </a:r>
          </a:p>
          <a:p>
            <a:pPr algn="just"/>
            <a:endParaRPr lang="en-US" sz="1400" dirty="0"/>
          </a:p>
          <a:p>
            <a:pPr algn="just"/>
            <a:r>
              <a:rPr lang="en-US" sz="1400" dirty="0"/>
              <a:t>Whatever it looks like for your family - even one small thing that </a:t>
            </a:r>
          </a:p>
          <a:p>
            <a:pPr algn="just"/>
            <a:r>
              <a:rPr lang="en-US" sz="1400" dirty="0"/>
              <a:t>makes the day feel different – is worth doing.</a:t>
            </a:r>
          </a:p>
          <a:p>
            <a:pPr algn="just"/>
            <a:endParaRPr lang="en-US" sz="1400" dirty="0"/>
          </a:p>
          <a:p>
            <a:pPr algn="just"/>
            <a:r>
              <a:rPr lang="en-US" sz="1400" dirty="0"/>
              <a:t>Our world is changing, but it is time to revisit what happened</a:t>
            </a:r>
          </a:p>
          <a:p>
            <a:pPr algn="just"/>
            <a:r>
              <a:rPr lang="en-US" sz="1400" dirty="0"/>
              <a:t> on that day in 1776 – and the years of struggle and courage that</a:t>
            </a:r>
          </a:p>
          <a:p>
            <a:pPr algn="just"/>
            <a:r>
              <a:rPr lang="en-US" sz="1400" dirty="0"/>
              <a:t> led up to it.  It’s important to our future by remembering our past.</a:t>
            </a:r>
          </a:p>
          <a:p>
            <a:pPr algn="just"/>
            <a:r>
              <a:rPr lang="en-US" sz="1400" dirty="0"/>
              <a:t> All the lives given for our freedom shall not be in vain.</a:t>
            </a:r>
          </a:p>
          <a:p>
            <a:pPr algn="just"/>
            <a:endParaRPr lang="en-US" sz="1400" dirty="0"/>
          </a:p>
          <a:p>
            <a:pPr algn="just"/>
            <a:r>
              <a:rPr lang="en-US" sz="1400" dirty="0"/>
              <a:t>Happy Birthday America and God Bless the USA.</a:t>
            </a:r>
          </a:p>
          <a:p>
            <a:endParaRPr lang="en-US" sz="1400" dirty="0"/>
          </a:p>
          <a:p>
            <a:r>
              <a:rPr lang="en-US" sz="1400" dirty="0"/>
              <a:t> </a:t>
            </a:r>
          </a:p>
        </p:txBody>
      </p:sp>
      <p:sp>
        <p:nvSpPr>
          <p:cNvPr id="9" name="TextBox 8">
            <a:extLst>
              <a:ext uri="{FF2B5EF4-FFF2-40B4-BE49-F238E27FC236}">
                <a16:creationId xmlns:a16="http://schemas.microsoft.com/office/drawing/2014/main" id="{10802F2C-60E0-F351-95D6-20B4BC2DC0F5}"/>
              </a:ext>
            </a:extLst>
          </p:cNvPr>
          <p:cNvSpPr txBox="1"/>
          <p:nvPr/>
        </p:nvSpPr>
        <p:spPr>
          <a:xfrm>
            <a:off x="465221" y="915186"/>
            <a:ext cx="3658073" cy="400110"/>
          </a:xfrm>
          <a:prstGeom prst="rect">
            <a:avLst/>
          </a:prstGeom>
          <a:noFill/>
        </p:spPr>
        <p:txBody>
          <a:bodyPr wrap="square" rtlCol="0">
            <a:spAutoFit/>
          </a:bodyPr>
          <a:lstStyle/>
          <a:p>
            <a:r>
              <a:rPr lang="en-US" sz="2000" b="1" dirty="0"/>
              <a:t>A Unifying Moment</a:t>
            </a:r>
          </a:p>
        </p:txBody>
      </p:sp>
      <p:sp>
        <p:nvSpPr>
          <p:cNvPr id="12" name="TextBox 11">
            <a:extLst>
              <a:ext uri="{FF2B5EF4-FFF2-40B4-BE49-F238E27FC236}">
                <a16:creationId xmlns:a16="http://schemas.microsoft.com/office/drawing/2014/main" id="{9CB1EB56-27C2-AD7D-D615-B2AB0273B301}"/>
              </a:ext>
            </a:extLst>
          </p:cNvPr>
          <p:cNvSpPr txBox="1"/>
          <p:nvPr/>
        </p:nvSpPr>
        <p:spPr>
          <a:xfrm>
            <a:off x="705853" y="1216080"/>
            <a:ext cx="3917681" cy="523220"/>
          </a:xfrm>
          <a:prstGeom prst="rect">
            <a:avLst/>
          </a:prstGeom>
          <a:noFill/>
        </p:spPr>
        <p:txBody>
          <a:bodyPr wrap="square" rtlCol="0">
            <a:spAutoFit/>
          </a:bodyPr>
          <a:lstStyle/>
          <a:p>
            <a:r>
              <a:rPr lang="en-US" sz="1400" dirty="0"/>
              <a:t>Marguerite Griffin</a:t>
            </a:r>
          </a:p>
          <a:p>
            <a:r>
              <a:rPr lang="en-US" sz="1400" dirty="0"/>
              <a:t>Americanism/Armed Forces Chair</a:t>
            </a:r>
          </a:p>
        </p:txBody>
      </p:sp>
      <p:sp>
        <p:nvSpPr>
          <p:cNvPr id="14" name="TextBox 13">
            <a:extLst>
              <a:ext uri="{FF2B5EF4-FFF2-40B4-BE49-F238E27FC236}">
                <a16:creationId xmlns:a16="http://schemas.microsoft.com/office/drawing/2014/main" id="{A0CEBBBA-0C78-3760-7400-C97290081690}"/>
              </a:ext>
            </a:extLst>
          </p:cNvPr>
          <p:cNvSpPr txBox="1"/>
          <p:nvPr/>
        </p:nvSpPr>
        <p:spPr>
          <a:xfrm>
            <a:off x="6384756" y="9160732"/>
            <a:ext cx="978569" cy="371256"/>
          </a:xfrm>
          <a:prstGeom prst="rect">
            <a:avLst/>
          </a:prstGeom>
          <a:noFill/>
        </p:spPr>
        <p:txBody>
          <a:bodyPr wrap="square" rtlCol="0">
            <a:spAutoFit/>
          </a:bodyPr>
          <a:lstStyle/>
          <a:p>
            <a:r>
              <a:rPr lang="en-US" b="1" dirty="0"/>
              <a:t>-3-</a:t>
            </a:r>
          </a:p>
        </p:txBody>
      </p:sp>
    </p:spTree>
    <p:extLst>
      <p:ext uri="{BB962C8B-B14F-4D97-AF65-F5344CB8AC3E}">
        <p14:creationId xmlns:p14="http://schemas.microsoft.com/office/powerpoint/2010/main" val="1712696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155C2-05E1-7F49-68AD-DE4913BD8E3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E828DA1-B309-4592-A289-27744B508D92}"/>
              </a:ext>
            </a:extLst>
          </p:cNvPr>
          <p:cNvSpPr txBox="1"/>
          <p:nvPr/>
        </p:nvSpPr>
        <p:spPr>
          <a:xfrm>
            <a:off x="158262" y="9548446"/>
            <a:ext cx="7047203" cy="369332"/>
          </a:xfrm>
          <a:prstGeom prst="rect">
            <a:avLst/>
          </a:prstGeom>
          <a:noFill/>
        </p:spPr>
        <p:txBody>
          <a:bodyPr wrap="square" rtlCol="0">
            <a:spAutoFit/>
          </a:bodyPr>
          <a:lstStyle/>
          <a:p>
            <a:r>
              <a:rPr lang="en-US" b="1">
                <a:solidFill>
                  <a:schemeClr val="bg1"/>
                </a:solidFill>
              </a:rPr>
              <a:t>n</a:t>
            </a:r>
            <a:endParaRPr lang="en-US" dirty="0"/>
          </a:p>
        </p:txBody>
      </p:sp>
      <p:sp>
        <p:nvSpPr>
          <p:cNvPr id="5" name="TextBox 4">
            <a:extLst>
              <a:ext uri="{FF2B5EF4-FFF2-40B4-BE49-F238E27FC236}">
                <a16:creationId xmlns:a16="http://schemas.microsoft.com/office/drawing/2014/main" id="{F33D26B1-4BD9-11C0-D1EB-F7F71E86E7C8}"/>
              </a:ext>
            </a:extLst>
          </p:cNvPr>
          <p:cNvSpPr txBox="1"/>
          <p:nvPr/>
        </p:nvSpPr>
        <p:spPr>
          <a:xfrm>
            <a:off x="51040" y="9625284"/>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graphicFrame>
        <p:nvGraphicFramePr>
          <p:cNvPr id="7" name="Table 6">
            <a:extLst>
              <a:ext uri="{FF2B5EF4-FFF2-40B4-BE49-F238E27FC236}">
                <a16:creationId xmlns:a16="http://schemas.microsoft.com/office/drawing/2014/main" id="{BCB04EDB-7F2F-D3B7-5FE2-B0C88F7951C9}"/>
              </a:ext>
            </a:extLst>
          </p:cNvPr>
          <p:cNvGraphicFramePr>
            <a:graphicFrameLocks noGrp="1"/>
          </p:cNvGraphicFramePr>
          <p:nvPr/>
        </p:nvGraphicFramePr>
        <p:xfrm>
          <a:off x="602397" y="601682"/>
          <a:ext cx="3881679" cy="1231023"/>
        </p:xfrm>
        <a:graphic>
          <a:graphicData uri="http://schemas.openxmlformats.org/drawingml/2006/table">
            <a:tbl>
              <a:tblPr/>
              <a:tblGrid>
                <a:gridCol w="3881679">
                  <a:extLst>
                    <a:ext uri="{9D8B030D-6E8A-4147-A177-3AD203B41FA5}">
                      <a16:colId xmlns:a16="http://schemas.microsoft.com/office/drawing/2014/main" val="698794494"/>
                    </a:ext>
                  </a:extLst>
                </a:gridCol>
              </a:tblGrid>
              <a:tr h="1231023">
                <a:tc>
                  <a:txBody>
                    <a:bodyPr/>
                    <a:lstStyle/>
                    <a:p>
                      <a:pPr algn="l">
                        <a:lnSpc>
                          <a:spcPts val="2025"/>
                        </a:lnSpc>
                        <a:buNone/>
                      </a:pPr>
                      <a:endParaRPr lang="en-US" b="1" dirty="0">
                        <a:solidFill>
                          <a:srgbClr val="09A3BA"/>
                        </a:solidFill>
                        <a:effectLst/>
                        <a:latin typeface="Arial" panose="020B0604020202020204" pitchFamily="34" charset="0"/>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85101098"/>
                  </a:ext>
                </a:extLst>
              </a:tr>
            </a:tbl>
          </a:graphicData>
        </a:graphic>
      </p:graphicFrame>
      <p:graphicFrame>
        <p:nvGraphicFramePr>
          <p:cNvPr id="9" name="Table 8">
            <a:extLst>
              <a:ext uri="{FF2B5EF4-FFF2-40B4-BE49-F238E27FC236}">
                <a16:creationId xmlns:a16="http://schemas.microsoft.com/office/drawing/2014/main" id="{46772DBB-819F-9F5F-D548-9FE7B8568938}"/>
              </a:ext>
            </a:extLst>
          </p:cNvPr>
          <p:cNvGraphicFramePr>
            <a:graphicFrameLocks noGrp="1"/>
          </p:cNvGraphicFramePr>
          <p:nvPr/>
        </p:nvGraphicFramePr>
        <p:xfrm>
          <a:off x="496888" y="5624861"/>
          <a:ext cx="6229350" cy="273940"/>
        </p:xfrm>
        <a:graphic>
          <a:graphicData uri="http://schemas.openxmlformats.org/drawingml/2006/table">
            <a:tbl>
              <a:tblPr/>
              <a:tblGrid>
                <a:gridCol w="6229350">
                  <a:extLst>
                    <a:ext uri="{9D8B030D-6E8A-4147-A177-3AD203B41FA5}">
                      <a16:colId xmlns:a16="http://schemas.microsoft.com/office/drawing/2014/main" val="2074635137"/>
                    </a:ext>
                  </a:extLst>
                </a:gridCol>
              </a:tblGrid>
              <a:tr h="0">
                <a:tc>
                  <a:txBody>
                    <a:bodyPr/>
                    <a:lstStyle/>
                    <a:p>
                      <a:pPr algn="ctr">
                        <a:lnSpc>
                          <a:spcPts val="75"/>
                        </a:lnSpc>
                        <a:buNone/>
                      </a:pPr>
                      <a:endParaRPr lang="en-US">
                        <a:effectLst/>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2569192002"/>
                  </a:ext>
                </a:extLst>
              </a:tr>
              <a:tr h="0">
                <a:tc>
                  <a:txBody>
                    <a:bodyPr/>
                    <a:lstStyle/>
                    <a:p>
                      <a:pPr>
                        <a:buNone/>
                      </a:pPr>
                      <a:endParaRPr lang="en-US">
                        <a:effectLst/>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4183091745"/>
                  </a:ext>
                </a:extLst>
              </a:tr>
            </a:tbl>
          </a:graphicData>
        </a:graphic>
      </p:graphicFrame>
      <p:graphicFrame>
        <p:nvGraphicFramePr>
          <p:cNvPr id="10" name="Table 9">
            <a:extLst>
              <a:ext uri="{FF2B5EF4-FFF2-40B4-BE49-F238E27FC236}">
                <a16:creationId xmlns:a16="http://schemas.microsoft.com/office/drawing/2014/main" id="{AAA2EF95-42D5-03A9-8366-9C25AECDC6C3}"/>
              </a:ext>
            </a:extLst>
          </p:cNvPr>
          <p:cNvGraphicFramePr>
            <a:graphicFrameLocks noGrp="1"/>
          </p:cNvGraphicFramePr>
          <p:nvPr/>
        </p:nvGraphicFramePr>
        <p:xfrm>
          <a:off x="496888" y="5679281"/>
          <a:ext cx="6229350" cy="165100"/>
        </p:xfrm>
        <a:graphic>
          <a:graphicData uri="http://schemas.openxmlformats.org/drawingml/2006/table">
            <a:tbl>
              <a:tblPr/>
              <a:tblGrid>
                <a:gridCol w="6229350">
                  <a:extLst>
                    <a:ext uri="{9D8B030D-6E8A-4147-A177-3AD203B41FA5}">
                      <a16:colId xmlns:a16="http://schemas.microsoft.com/office/drawing/2014/main" val="3319739135"/>
                    </a:ext>
                  </a:extLst>
                </a:gridCol>
              </a:tblGrid>
              <a:tr h="0">
                <a:tc>
                  <a:txBody>
                    <a:bodyPr/>
                    <a:lstStyle/>
                    <a:p>
                      <a:pPr algn="ctr">
                        <a:lnSpc>
                          <a:spcPts val="1260"/>
                        </a:lnSpc>
                        <a:buNone/>
                      </a:pPr>
                      <a:endParaRPr lang="en-US" b="0" dirty="0">
                        <a:solidFill>
                          <a:srgbClr val="333333"/>
                        </a:solidFill>
                        <a:effectLst/>
                        <a:latin typeface="Arial" panose="020B0604020202020204" pitchFamily="34" charset="0"/>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2017233391"/>
                  </a:ext>
                </a:extLst>
              </a:tr>
            </a:tbl>
          </a:graphicData>
        </a:graphic>
      </p:graphicFrame>
      <p:pic>
        <p:nvPicPr>
          <p:cNvPr id="6" name="Picture 5">
            <a:extLst>
              <a:ext uri="{FF2B5EF4-FFF2-40B4-BE49-F238E27FC236}">
                <a16:creationId xmlns:a16="http://schemas.microsoft.com/office/drawing/2014/main" id="{D5CC2244-6CF1-61AB-2992-24BC260DC092}"/>
              </a:ext>
            </a:extLst>
          </p:cNvPr>
          <p:cNvPicPr>
            <a:picLocks noChangeAspect="1"/>
          </p:cNvPicPr>
          <p:nvPr/>
        </p:nvPicPr>
        <p:blipFill>
          <a:blip r:embed="rId2"/>
          <a:stretch>
            <a:fillRect/>
          </a:stretch>
        </p:blipFill>
        <p:spPr>
          <a:xfrm>
            <a:off x="17658" y="-6928"/>
            <a:ext cx="7187807" cy="317019"/>
          </a:xfrm>
          <a:prstGeom prst="rect">
            <a:avLst/>
          </a:prstGeom>
        </p:spPr>
      </p:pic>
      <p:sp>
        <p:nvSpPr>
          <p:cNvPr id="8" name="TextBox 7">
            <a:extLst>
              <a:ext uri="{FF2B5EF4-FFF2-40B4-BE49-F238E27FC236}">
                <a16:creationId xmlns:a16="http://schemas.microsoft.com/office/drawing/2014/main" id="{48480FCD-D02B-C878-719E-26E8BF2BC6BA}"/>
              </a:ext>
            </a:extLst>
          </p:cNvPr>
          <p:cNvSpPr txBox="1"/>
          <p:nvPr/>
        </p:nvSpPr>
        <p:spPr>
          <a:xfrm>
            <a:off x="158262" y="521472"/>
            <a:ext cx="6836096" cy="8904824"/>
          </a:xfrm>
          <a:prstGeom prst="rect">
            <a:avLst/>
          </a:prstGeom>
          <a:noFill/>
          <a:ln w="38100">
            <a:solidFill>
              <a:srgbClr val="C00000"/>
            </a:solidFill>
          </a:ln>
        </p:spPr>
        <p:txBody>
          <a:bodyPr wrap="square" rtlCol="0">
            <a:spAutoFit/>
          </a:bodyPr>
          <a:lstStyle/>
          <a:p>
            <a:endParaRPr lang="en-US"/>
          </a:p>
        </p:txBody>
      </p:sp>
      <p:pic>
        <p:nvPicPr>
          <p:cNvPr id="12" name="Picture 11">
            <a:extLst>
              <a:ext uri="{FF2B5EF4-FFF2-40B4-BE49-F238E27FC236}">
                <a16:creationId xmlns:a16="http://schemas.microsoft.com/office/drawing/2014/main" id="{43D1647F-E67C-EC84-819C-63ABBCA0E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3679" y="786063"/>
            <a:ext cx="1352559" cy="1700463"/>
          </a:xfrm>
          <a:prstGeom prst="rect">
            <a:avLst/>
          </a:prstGeom>
        </p:spPr>
      </p:pic>
      <p:sp>
        <p:nvSpPr>
          <p:cNvPr id="13" name="TextBox 12">
            <a:extLst>
              <a:ext uri="{FF2B5EF4-FFF2-40B4-BE49-F238E27FC236}">
                <a16:creationId xmlns:a16="http://schemas.microsoft.com/office/drawing/2014/main" id="{1C34B358-113F-27E7-C3B7-037957A92442}"/>
              </a:ext>
            </a:extLst>
          </p:cNvPr>
          <p:cNvSpPr txBox="1"/>
          <p:nvPr/>
        </p:nvSpPr>
        <p:spPr>
          <a:xfrm>
            <a:off x="228767" y="1764630"/>
            <a:ext cx="6602980" cy="6540252"/>
          </a:xfrm>
          <a:prstGeom prst="rect">
            <a:avLst/>
          </a:prstGeom>
          <a:noFill/>
        </p:spPr>
        <p:txBody>
          <a:bodyPr wrap="square" rtlCol="0">
            <a:spAutoFit/>
          </a:bodyPr>
          <a:lstStyle/>
          <a:p>
            <a:r>
              <a:rPr lang="en-US" sz="1200" dirty="0"/>
              <a:t>Despite a May 5 deadline to pay fines for breaking quorum and running over</a:t>
            </a:r>
          </a:p>
          <a:p>
            <a:r>
              <a:rPr lang="en-US" sz="1200" dirty="0"/>
              <a:t>Congressional redistricting last year, 14 of the 53 Texas House Democrats who</a:t>
            </a:r>
          </a:p>
          <a:p>
            <a:r>
              <a:rPr lang="en-US" sz="1200" dirty="0"/>
              <a:t> absconded have failed to make the required payment. </a:t>
            </a:r>
          </a:p>
          <a:p>
            <a:endParaRPr lang="en-US" sz="1200" dirty="0"/>
          </a:p>
          <a:p>
            <a:r>
              <a:rPr lang="en-US" sz="1200" dirty="0"/>
              <a:t>State Representative James Talarico, who is running for the U.S. Senate; State </a:t>
            </a:r>
          </a:p>
          <a:p>
            <a:r>
              <a:rPr lang="en-US" sz="1200" dirty="0"/>
              <a:t>Representative Gina Hinojosa, who is running for Governor; and State Representative Vikki Goodwin, who is running for Lt. Governor HAVE MADE NO ATTEMPT TO PAY. </a:t>
            </a:r>
          </a:p>
          <a:p>
            <a:endParaRPr lang="en-US" sz="1200" dirty="0"/>
          </a:p>
          <a:p>
            <a:r>
              <a:rPr lang="en-US" sz="1200" dirty="0"/>
              <a:t>State Representatives Alma Allen, Nicole Collier, Yvonne Davis, Harold Dutton, Suleman Lalani, Ray Lopez, Terry Meza, Penny Morales Shaw, Ron Reynolds, </a:t>
            </a:r>
            <a:r>
              <a:rPr lang="en-US" sz="1200" dirty="0" err="1"/>
              <a:t>Senfronia</a:t>
            </a:r>
            <a:r>
              <a:rPr lang="en-US" sz="1200" dirty="0"/>
              <a:t> Thompson, and Chris Turner, also FAILED TO PAY. </a:t>
            </a:r>
          </a:p>
          <a:p>
            <a:endParaRPr lang="en-US" sz="1200" dirty="0"/>
          </a:p>
          <a:p>
            <a:r>
              <a:rPr lang="en-US" sz="1200" dirty="0"/>
              <a:t>Those lawmakers who failed to pay the fines imposed on them are now subject to having a portion of their official office budget withheld.</a:t>
            </a:r>
          </a:p>
          <a:p>
            <a:endParaRPr lang="en-US" sz="1200" dirty="0"/>
          </a:p>
          <a:p>
            <a:r>
              <a:rPr lang="en-US" sz="1200" dirty="0"/>
              <a:t>Under Rule 5, Section 3(f) of the Texas House Rules, the House Administration Committee “shall direct the House Business Office to reduce the amount of the monthly credit to the member’s operating account established under the housekeeping resolution by 30 percent in each month that any amount of a fine remains past due and owing.” Once paid the money is released. </a:t>
            </a:r>
          </a:p>
          <a:p>
            <a:endParaRPr lang="en-US" sz="1200" dirty="0"/>
          </a:p>
          <a:p>
            <a:r>
              <a:rPr lang="en-US" sz="1200" dirty="0"/>
              <a:t>House Rules state fines and costs cannot be paid with a member’s official office account or political contributions. Some members paid with personal bank accounts, three legislators – State Representatives Diego Bernal, Armando Walle, and Gene Wu – paid their fines with checks that appear to be drawn on bank accounts of law firm entities THEY OWN. </a:t>
            </a:r>
          </a:p>
          <a:p>
            <a:endParaRPr lang="en-US" sz="1200" dirty="0"/>
          </a:p>
          <a:p>
            <a:r>
              <a:rPr lang="en-US" sz="1200" dirty="0"/>
              <a:t>Several of the Democrat quorum busters paid while using the memo lines to send defiant – and obscene – messages. “B.S.”, wrote San Antonio Democrat Diego Bernal. Houston Democrat Jolanda Jones had her check reflect, “Paid subject to objection and appeal; Absence at direction of constituents; Official legislative duties.” Plano Democrat Mihaela Plesa, who represents a swing district, wrote, “A small price to pay to try to save democracy!” Ana Maria Ramos of Dallas County, one of the most outspoken liberal voices in the Texas House, wrote a vulgarity in Spanish on the memo line of her check. “Hijos de puta,” wrote Ramos. While the amounts of the fines and costs imposed on each of the quorum-busting Democrats varied due to the number of days.. $6,000 in fines and $2,354.25 in DPS costs, for a total of $8,354.25. </a:t>
            </a:r>
          </a:p>
          <a:p>
            <a:endParaRPr lang="en-US" sz="1100" dirty="0"/>
          </a:p>
        </p:txBody>
      </p:sp>
      <p:pic>
        <p:nvPicPr>
          <p:cNvPr id="15" name="Picture 14">
            <a:extLst>
              <a:ext uri="{FF2B5EF4-FFF2-40B4-BE49-F238E27FC236}">
                <a16:creationId xmlns:a16="http://schemas.microsoft.com/office/drawing/2014/main" id="{1B9E484B-9089-7C3E-3B9D-98333A0324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732" y="8111208"/>
            <a:ext cx="4588043" cy="1201636"/>
          </a:xfrm>
          <a:prstGeom prst="rect">
            <a:avLst/>
          </a:prstGeom>
        </p:spPr>
      </p:pic>
      <p:sp>
        <p:nvSpPr>
          <p:cNvPr id="16" name="TextBox 15">
            <a:extLst>
              <a:ext uri="{FF2B5EF4-FFF2-40B4-BE49-F238E27FC236}">
                <a16:creationId xmlns:a16="http://schemas.microsoft.com/office/drawing/2014/main" id="{3161D05A-EF84-997F-23D0-C9D8596534C4}"/>
              </a:ext>
            </a:extLst>
          </p:cNvPr>
          <p:cNvSpPr txBox="1"/>
          <p:nvPr/>
        </p:nvSpPr>
        <p:spPr>
          <a:xfrm>
            <a:off x="602397" y="786063"/>
            <a:ext cx="4515035" cy="369332"/>
          </a:xfrm>
          <a:prstGeom prst="rect">
            <a:avLst/>
          </a:prstGeom>
          <a:noFill/>
        </p:spPr>
        <p:txBody>
          <a:bodyPr wrap="square" rtlCol="0">
            <a:spAutoFit/>
          </a:bodyPr>
          <a:lstStyle/>
          <a:p>
            <a:r>
              <a:rPr lang="en-US" b="1" dirty="0"/>
              <a:t>Democrats Still Have Not Paid Imposed Fines</a:t>
            </a:r>
          </a:p>
        </p:txBody>
      </p:sp>
      <p:sp>
        <p:nvSpPr>
          <p:cNvPr id="17" name="TextBox 16">
            <a:extLst>
              <a:ext uri="{FF2B5EF4-FFF2-40B4-BE49-F238E27FC236}">
                <a16:creationId xmlns:a16="http://schemas.microsoft.com/office/drawing/2014/main" id="{14820432-7A77-1CED-E09B-8F0ADF5FFC88}"/>
              </a:ext>
            </a:extLst>
          </p:cNvPr>
          <p:cNvSpPr txBox="1"/>
          <p:nvPr/>
        </p:nvSpPr>
        <p:spPr>
          <a:xfrm>
            <a:off x="657727" y="1235244"/>
            <a:ext cx="3625516" cy="800219"/>
          </a:xfrm>
          <a:prstGeom prst="rect">
            <a:avLst/>
          </a:prstGeom>
          <a:noFill/>
        </p:spPr>
        <p:txBody>
          <a:bodyPr wrap="square" rtlCol="0">
            <a:spAutoFit/>
          </a:bodyPr>
          <a:lstStyle/>
          <a:p>
            <a:r>
              <a:rPr lang="en-US" sz="1400" dirty="0"/>
              <a:t>Melissa Moczygemba</a:t>
            </a:r>
          </a:p>
          <a:p>
            <a:r>
              <a:rPr lang="en-US" sz="1400" b="1" dirty="0"/>
              <a:t>VP Legislation</a:t>
            </a:r>
          </a:p>
          <a:p>
            <a:endParaRPr lang="en-US" dirty="0"/>
          </a:p>
        </p:txBody>
      </p:sp>
      <p:sp>
        <p:nvSpPr>
          <p:cNvPr id="18" name="TextBox 17">
            <a:extLst>
              <a:ext uri="{FF2B5EF4-FFF2-40B4-BE49-F238E27FC236}">
                <a16:creationId xmlns:a16="http://schemas.microsoft.com/office/drawing/2014/main" id="{68F17625-8F33-5AFA-B8C1-1AA947DB93D3}"/>
              </a:ext>
            </a:extLst>
          </p:cNvPr>
          <p:cNvSpPr txBox="1"/>
          <p:nvPr/>
        </p:nvSpPr>
        <p:spPr>
          <a:xfrm>
            <a:off x="6448926" y="9095898"/>
            <a:ext cx="545432" cy="307777"/>
          </a:xfrm>
          <a:prstGeom prst="rect">
            <a:avLst/>
          </a:prstGeom>
          <a:noFill/>
        </p:spPr>
        <p:txBody>
          <a:bodyPr wrap="square" rtlCol="0">
            <a:spAutoFit/>
          </a:bodyPr>
          <a:lstStyle/>
          <a:p>
            <a:r>
              <a:rPr lang="en-US" sz="1400" b="1" dirty="0"/>
              <a:t>-4-</a:t>
            </a:r>
          </a:p>
        </p:txBody>
      </p:sp>
    </p:spTree>
    <p:extLst>
      <p:ext uri="{BB962C8B-B14F-4D97-AF65-F5344CB8AC3E}">
        <p14:creationId xmlns:p14="http://schemas.microsoft.com/office/powerpoint/2010/main" val="3008895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C3380-047C-592C-5DD6-16846DB098BE}"/>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76306BC-5C57-E12A-150F-632DF03BF252}"/>
              </a:ext>
            </a:extLst>
          </p:cNvPr>
          <p:cNvSpPr/>
          <p:nvPr/>
        </p:nvSpPr>
        <p:spPr>
          <a:xfrm>
            <a:off x="69862" y="144398"/>
            <a:ext cx="7060071" cy="9305559"/>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51964A0-827E-0B7C-5F71-74BDFA335CB2}"/>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sp>
        <p:nvSpPr>
          <p:cNvPr id="4" name="TextBox 3">
            <a:extLst>
              <a:ext uri="{FF2B5EF4-FFF2-40B4-BE49-F238E27FC236}">
                <a16:creationId xmlns:a16="http://schemas.microsoft.com/office/drawing/2014/main" id="{C23CA6B4-1881-9E8B-D6FF-61E2AA15EB5F}"/>
              </a:ext>
            </a:extLst>
          </p:cNvPr>
          <p:cNvSpPr txBox="1"/>
          <p:nvPr/>
        </p:nvSpPr>
        <p:spPr>
          <a:xfrm>
            <a:off x="83181" y="7202219"/>
            <a:ext cx="7021956" cy="253916"/>
          </a:xfrm>
          <a:prstGeom prst="rect">
            <a:avLst/>
          </a:prstGeom>
          <a:noFill/>
        </p:spPr>
        <p:txBody>
          <a:bodyPr wrap="square" rtlCol="0">
            <a:spAutoFit/>
          </a:bodyPr>
          <a:lstStyle/>
          <a:p>
            <a:r>
              <a:rPr lang="en-US" sz="1050" dirty="0"/>
              <a:t>. </a:t>
            </a:r>
          </a:p>
        </p:txBody>
      </p:sp>
      <p:pic>
        <p:nvPicPr>
          <p:cNvPr id="11" name="Picture 10">
            <a:extLst>
              <a:ext uri="{FF2B5EF4-FFF2-40B4-BE49-F238E27FC236}">
                <a16:creationId xmlns:a16="http://schemas.microsoft.com/office/drawing/2014/main" id="{56669D44-AD51-D413-D80A-5FB5DD7FA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506" y="474007"/>
            <a:ext cx="6844624" cy="4981465"/>
          </a:xfrm>
          <a:prstGeom prst="rect">
            <a:avLst/>
          </a:prstGeom>
        </p:spPr>
      </p:pic>
      <p:pic>
        <p:nvPicPr>
          <p:cNvPr id="13" name="Picture 12">
            <a:extLst>
              <a:ext uri="{FF2B5EF4-FFF2-40B4-BE49-F238E27FC236}">
                <a16:creationId xmlns:a16="http://schemas.microsoft.com/office/drawing/2014/main" id="{A7E0A89C-2DB5-C93C-3DDD-362816433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89" y="5515113"/>
            <a:ext cx="6967268" cy="3433653"/>
          </a:xfrm>
          <a:prstGeom prst="rect">
            <a:avLst/>
          </a:prstGeom>
        </p:spPr>
      </p:pic>
      <p:sp>
        <p:nvSpPr>
          <p:cNvPr id="14" name="TextBox 13">
            <a:extLst>
              <a:ext uri="{FF2B5EF4-FFF2-40B4-BE49-F238E27FC236}">
                <a16:creationId xmlns:a16="http://schemas.microsoft.com/office/drawing/2014/main" id="{DCB0E8DA-3C40-AD5D-A55D-C5EB9E072C85}"/>
              </a:ext>
            </a:extLst>
          </p:cNvPr>
          <p:cNvSpPr txBox="1"/>
          <p:nvPr/>
        </p:nvSpPr>
        <p:spPr>
          <a:xfrm>
            <a:off x="336885" y="8998074"/>
            <a:ext cx="2937794" cy="307777"/>
          </a:xfrm>
          <a:prstGeom prst="rect">
            <a:avLst/>
          </a:prstGeom>
          <a:noFill/>
        </p:spPr>
        <p:txBody>
          <a:bodyPr wrap="square" rtlCol="0">
            <a:spAutoFit/>
          </a:bodyPr>
          <a:lstStyle/>
          <a:p>
            <a:r>
              <a:rPr lang="en-US" sz="1400" dirty="0"/>
              <a:t>TFRW Today June 2026</a:t>
            </a:r>
          </a:p>
        </p:txBody>
      </p:sp>
      <p:sp>
        <p:nvSpPr>
          <p:cNvPr id="2" name="TextBox 1">
            <a:extLst>
              <a:ext uri="{FF2B5EF4-FFF2-40B4-BE49-F238E27FC236}">
                <a16:creationId xmlns:a16="http://schemas.microsoft.com/office/drawing/2014/main" id="{2F1C1FE2-55F5-F1B0-FECC-2A3270F722EF}"/>
              </a:ext>
            </a:extLst>
          </p:cNvPr>
          <p:cNvSpPr txBox="1"/>
          <p:nvPr/>
        </p:nvSpPr>
        <p:spPr>
          <a:xfrm>
            <a:off x="6384756" y="9138771"/>
            <a:ext cx="609600" cy="307777"/>
          </a:xfrm>
          <a:prstGeom prst="rect">
            <a:avLst/>
          </a:prstGeom>
          <a:noFill/>
        </p:spPr>
        <p:txBody>
          <a:bodyPr wrap="square" rtlCol="0">
            <a:spAutoFit/>
          </a:bodyPr>
          <a:lstStyle/>
          <a:p>
            <a:r>
              <a:rPr lang="en-US" sz="1400" b="1" dirty="0"/>
              <a:t>-5-</a:t>
            </a:r>
          </a:p>
        </p:txBody>
      </p:sp>
    </p:spTree>
    <p:extLst>
      <p:ext uri="{BB962C8B-B14F-4D97-AF65-F5344CB8AC3E}">
        <p14:creationId xmlns:p14="http://schemas.microsoft.com/office/powerpoint/2010/main" val="99185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E5B0E-0605-1611-3BE8-E39F2014530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4304EA83-7005-F31F-754A-C1405813A456}"/>
              </a:ext>
            </a:extLst>
          </p:cNvPr>
          <p:cNvSpPr/>
          <p:nvPr/>
        </p:nvSpPr>
        <p:spPr>
          <a:xfrm>
            <a:off x="79399" y="327820"/>
            <a:ext cx="7060071" cy="917724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A3B1848-78B2-279D-5B38-5A47DA5F17C3}"/>
              </a:ext>
            </a:extLst>
          </p:cNvPr>
          <p:cNvSpPr txBox="1"/>
          <p:nvPr/>
        </p:nvSpPr>
        <p:spPr>
          <a:xfrm>
            <a:off x="76225" y="9555863"/>
            <a:ext cx="7085256" cy="250554"/>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rPr>
              <a:t>Political Advertising Paid for by : Wilson County Republican Women’s Club PAC</a:t>
            </a:r>
          </a:p>
        </p:txBody>
      </p:sp>
      <p:pic>
        <p:nvPicPr>
          <p:cNvPr id="5" name="Picture 4">
            <a:extLst>
              <a:ext uri="{FF2B5EF4-FFF2-40B4-BE49-F238E27FC236}">
                <a16:creationId xmlns:a16="http://schemas.microsoft.com/office/drawing/2014/main" id="{706DD7E2-3B08-D939-FA8E-797EC0A1EA1D}"/>
              </a:ext>
            </a:extLst>
          </p:cNvPr>
          <p:cNvPicPr>
            <a:picLocks noChangeAspect="1"/>
          </p:cNvPicPr>
          <p:nvPr/>
        </p:nvPicPr>
        <p:blipFill>
          <a:blip r:embed="rId2"/>
          <a:stretch>
            <a:fillRect/>
          </a:stretch>
        </p:blipFill>
        <p:spPr>
          <a:xfrm>
            <a:off x="17658" y="-6928"/>
            <a:ext cx="7187807" cy="317019"/>
          </a:xfrm>
          <a:prstGeom prst="rect">
            <a:avLst/>
          </a:prstGeom>
        </p:spPr>
      </p:pic>
      <p:sp>
        <p:nvSpPr>
          <p:cNvPr id="14" name="TextBox 13">
            <a:extLst>
              <a:ext uri="{FF2B5EF4-FFF2-40B4-BE49-F238E27FC236}">
                <a16:creationId xmlns:a16="http://schemas.microsoft.com/office/drawing/2014/main" id="{15B4BD45-5F6C-09B7-3456-DFB08A2FF6EE}"/>
              </a:ext>
            </a:extLst>
          </p:cNvPr>
          <p:cNvSpPr txBox="1"/>
          <p:nvPr/>
        </p:nvSpPr>
        <p:spPr>
          <a:xfrm>
            <a:off x="127070" y="6921590"/>
            <a:ext cx="6943655"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Calibri" panose="020F0502020204030204"/>
                <a:ea typeface="+mn-ea"/>
                <a:cs typeface="+mn-cs"/>
              </a:rPr>
              <a:t>*Includes membership in Texas Federation of Republican Women </a:t>
            </a:r>
            <a:r>
              <a:rPr kumimoji="0" lang="en-US" sz="1500" b="1" i="0" u="none" strike="noStrike" kern="1200" cap="none" spc="0" normalizeH="0" baseline="0" noProof="0" dirty="0">
                <a:ln>
                  <a:noFill/>
                </a:ln>
                <a:solidFill>
                  <a:srgbClr val="C00000"/>
                </a:solidFill>
                <a:effectLst/>
                <a:uLnTx/>
                <a:uFillTx/>
                <a:latin typeface="Calibri" panose="020F0502020204030204"/>
                <a:ea typeface="+mn-ea"/>
                <a:cs typeface="+mn-cs"/>
              </a:rPr>
              <a:t>(TFRW)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Calibri" panose="020F0502020204030204"/>
                <a:ea typeface="+mn-ea"/>
                <a:cs typeface="+mn-cs"/>
              </a:rPr>
              <a:t>*Includes membership in National Federation of Republican Women </a:t>
            </a:r>
            <a:r>
              <a:rPr kumimoji="0" lang="en-US" sz="1500" b="1" i="0" u="none" strike="noStrike" kern="1200" cap="none" spc="0" normalizeH="0" baseline="0" noProof="0" dirty="0">
                <a:ln>
                  <a:noFill/>
                </a:ln>
                <a:solidFill>
                  <a:srgbClr val="C00000"/>
                </a:solidFill>
                <a:effectLst/>
                <a:uLnTx/>
                <a:uFillTx/>
                <a:latin typeface="Calibri" panose="020F0502020204030204"/>
                <a:ea typeface="+mn-ea"/>
                <a:cs typeface="+mn-cs"/>
              </a:rPr>
              <a:t>(NFRW)</a:t>
            </a:r>
          </a:p>
        </p:txBody>
      </p:sp>
      <p:sp>
        <p:nvSpPr>
          <p:cNvPr id="17" name="TextBox 16">
            <a:extLst>
              <a:ext uri="{FF2B5EF4-FFF2-40B4-BE49-F238E27FC236}">
                <a16:creationId xmlns:a16="http://schemas.microsoft.com/office/drawing/2014/main" id="{5E807590-658F-37BE-D9DF-37F99952041C}"/>
              </a:ext>
            </a:extLst>
          </p:cNvPr>
          <p:cNvSpPr txBox="1"/>
          <p:nvPr/>
        </p:nvSpPr>
        <p:spPr>
          <a:xfrm>
            <a:off x="219494" y="7842253"/>
            <a:ext cx="3404100" cy="1292662"/>
          </a:xfrm>
          <a:custGeom>
            <a:avLst/>
            <a:gdLst>
              <a:gd name="csX0" fmla="*/ 0 w 3404100"/>
              <a:gd name="csY0" fmla="*/ 0 h 1292662"/>
              <a:gd name="csX1" fmla="*/ 533309 w 3404100"/>
              <a:gd name="csY1" fmla="*/ 0 h 1292662"/>
              <a:gd name="csX2" fmla="*/ 998536 w 3404100"/>
              <a:gd name="csY2" fmla="*/ 0 h 1292662"/>
              <a:gd name="csX3" fmla="*/ 1633968 w 3404100"/>
              <a:gd name="csY3" fmla="*/ 0 h 1292662"/>
              <a:gd name="csX4" fmla="*/ 2167277 w 3404100"/>
              <a:gd name="csY4" fmla="*/ 0 h 1292662"/>
              <a:gd name="csX5" fmla="*/ 2700586 w 3404100"/>
              <a:gd name="csY5" fmla="*/ 0 h 1292662"/>
              <a:gd name="csX6" fmla="*/ 3404100 w 3404100"/>
              <a:gd name="csY6" fmla="*/ 0 h 1292662"/>
              <a:gd name="csX7" fmla="*/ 3404100 w 3404100"/>
              <a:gd name="csY7" fmla="*/ 405034 h 1292662"/>
              <a:gd name="csX8" fmla="*/ 3404100 w 3404100"/>
              <a:gd name="csY8" fmla="*/ 835921 h 1292662"/>
              <a:gd name="csX9" fmla="*/ 3404100 w 3404100"/>
              <a:gd name="csY9" fmla="*/ 1292662 h 1292662"/>
              <a:gd name="csX10" fmla="*/ 2904832 w 3404100"/>
              <a:gd name="csY10" fmla="*/ 1292662 h 1292662"/>
              <a:gd name="csX11" fmla="*/ 2337482 w 3404100"/>
              <a:gd name="csY11" fmla="*/ 1292662 h 1292662"/>
              <a:gd name="csX12" fmla="*/ 1804173 w 3404100"/>
              <a:gd name="csY12" fmla="*/ 1292662 h 1292662"/>
              <a:gd name="csX13" fmla="*/ 1168741 w 3404100"/>
              <a:gd name="csY13" fmla="*/ 1292662 h 1292662"/>
              <a:gd name="csX14" fmla="*/ 533309 w 3404100"/>
              <a:gd name="csY14" fmla="*/ 1292662 h 1292662"/>
              <a:gd name="csX15" fmla="*/ 0 w 3404100"/>
              <a:gd name="csY15" fmla="*/ 1292662 h 1292662"/>
              <a:gd name="csX16" fmla="*/ 0 w 3404100"/>
              <a:gd name="csY16" fmla="*/ 861775 h 1292662"/>
              <a:gd name="csX17" fmla="*/ 0 w 3404100"/>
              <a:gd name="csY17" fmla="*/ 443814 h 1292662"/>
              <a:gd name="csX18" fmla="*/ 0 w 3404100"/>
              <a:gd name="csY18" fmla="*/ 0 h 1292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04100" h="1292662" extrusionOk="0">
                <a:moveTo>
                  <a:pt x="0" y="0"/>
                </a:moveTo>
                <a:cubicBezTo>
                  <a:pt x="224434" y="-39335"/>
                  <a:pt x="276391" y="51186"/>
                  <a:pt x="533309" y="0"/>
                </a:cubicBezTo>
                <a:cubicBezTo>
                  <a:pt x="790227" y="-51186"/>
                  <a:pt x="891295" y="33898"/>
                  <a:pt x="998536" y="0"/>
                </a:cubicBezTo>
                <a:cubicBezTo>
                  <a:pt x="1105777" y="-33898"/>
                  <a:pt x="1458565" y="76001"/>
                  <a:pt x="1633968" y="0"/>
                </a:cubicBezTo>
                <a:cubicBezTo>
                  <a:pt x="1809371" y="-76001"/>
                  <a:pt x="1960153" y="2301"/>
                  <a:pt x="2167277" y="0"/>
                </a:cubicBezTo>
                <a:cubicBezTo>
                  <a:pt x="2374401" y="-2301"/>
                  <a:pt x="2571664" y="33913"/>
                  <a:pt x="2700586" y="0"/>
                </a:cubicBezTo>
                <a:cubicBezTo>
                  <a:pt x="2829508" y="-33913"/>
                  <a:pt x="3069509" y="64594"/>
                  <a:pt x="3404100" y="0"/>
                </a:cubicBezTo>
                <a:cubicBezTo>
                  <a:pt x="3417527" y="199894"/>
                  <a:pt x="3375456" y="209435"/>
                  <a:pt x="3404100" y="405034"/>
                </a:cubicBezTo>
                <a:cubicBezTo>
                  <a:pt x="3432744" y="600633"/>
                  <a:pt x="3373801" y="666182"/>
                  <a:pt x="3404100" y="835921"/>
                </a:cubicBezTo>
                <a:cubicBezTo>
                  <a:pt x="3434399" y="1005660"/>
                  <a:pt x="3366947" y="1136367"/>
                  <a:pt x="3404100" y="1292662"/>
                </a:cubicBezTo>
                <a:cubicBezTo>
                  <a:pt x="3205835" y="1299246"/>
                  <a:pt x="3034633" y="1236406"/>
                  <a:pt x="2904832" y="1292662"/>
                </a:cubicBezTo>
                <a:cubicBezTo>
                  <a:pt x="2775031" y="1348918"/>
                  <a:pt x="2492269" y="1285184"/>
                  <a:pt x="2337482" y="1292662"/>
                </a:cubicBezTo>
                <a:cubicBezTo>
                  <a:pt x="2182695" y="1300140"/>
                  <a:pt x="2002518" y="1235211"/>
                  <a:pt x="1804173" y="1292662"/>
                </a:cubicBezTo>
                <a:cubicBezTo>
                  <a:pt x="1605828" y="1350113"/>
                  <a:pt x="1406296" y="1273049"/>
                  <a:pt x="1168741" y="1292662"/>
                </a:cubicBezTo>
                <a:cubicBezTo>
                  <a:pt x="931186" y="1312275"/>
                  <a:pt x="805062" y="1251281"/>
                  <a:pt x="533309" y="1292662"/>
                </a:cubicBezTo>
                <a:cubicBezTo>
                  <a:pt x="261556" y="1334043"/>
                  <a:pt x="153967" y="1258850"/>
                  <a:pt x="0" y="1292662"/>
                </a:cubicBezTo>
                <a:cubicBezTo>
                  <a:pt x="-43029" y="1130678"/>
                  <a:pt x="49396" y="964439"/>
                  <a:pt x="0" y="861775"/>
                </a:cubicBezTo>
                <a:cubicBezTo>
                  <a:pt x="-49396" y="759111"/>
                  <a:pt x="25796" y="554702"/>
                  <a:pt x="0" y="443814"/>
                </a:cubicBezTo>
                <a:cubicBezTo>
                  <a:pt x="-25796" y="332926"/>
                  <a:pt x="11586" y="139089"/>
                  <a:pt x="0" y="0"/>
                </a:cubicBezTo>
                <a:close/>
              </a:path>
            </a:pathLst>
          </a:custGeom>
          <a:noFill/>
          <a:ln w="50800">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rPr>
              <a:t>Meeting Schedule</a:t>
            </a:r>
            <a:endPar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August 25, 2026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September 22, 2026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October 27, 2026</a:t>
            </a:r>
          </a:p>
        </p:txBody>
      </p:sp>
      <p:pic>
        <p:nvPicPr>
          <p:cNvPr id="21" name="Picture 20">
            <a:extLst>
              <a:ext uri="{FF2B5EF4-FFF2-40B4-BE49-F238E27FC236}">
                <a16:creationId xmlns:a16="http://schemas.microsoft.com/office/drawing/2014/main" id="{84450B09-C3B7-5FB2-36EC-A559B0BC9528}"/>
              </a:ext>
            </a:extLst>
          </p:cNvPr>
          <p:cNvPicPr>
            <a:picLocks noChangeAspect="1"/>
          </p:cNvPicPr>
          <p:nvPr/>
        </p:nvPicPr>
        <p:blipFill>
          <a:blip r:embed="rId3"/>
          <a:stretch>
            <a:fillRect/>
          </a:stretch>
        </p:blipFill>
        <p:spPr>
          <a:xfrm>
            <a:off x="109054" y="378773"/>
            <a:ext cx="6990556" cy="1057725"/>
          </a:xfrm>
          <a:prstGeom prst="rect">
            <a:avLst/>
          </a:prstGeom>
        </p:spPr>
      </p:pic>
      <p:pic>
        <p:nvPicPr>
          <p:cNvPr id="23" name="Picture 22">
            <a:extLst>
              <a:ext uri="{FF2B5EF4-FFF2-40B4-BE49-F238E27FC236}">
                <a16:creationId xmlns:a16="http://schemas.microsoft.com/office/drawing/2014/main" id="{0A16B57E-5E9F-5921-5873-05EBDB65B0C4}"/>
              </a:ext>
            </a:extLst>
          </p:cNvPr>
          <p:cNvPicPr>
            <a:picLocks noChangeAspect="1"/>
          </p:cNvPicPr>
          <p:nvPr/>
        </p:nvPicPr>
        <p:blipFill>
          <a:blip r:embed="rId4"/>
          <a:stretch>
            <a:fillRect/>
          </a:stretch>
        </p:blipFill>
        <p:spPr>
          <a:xfrm>
            <a:off x="123975" y="5984449"/>
            <a:ext cx="6967742" cy="884353"/>
          </a:xfrm>
          <a:prstGeom prst="rect">
            <a:avLst/>
          </a:prstGeom>
        </p:spPr>
      </p:pic>
      <p:sp>
        <p:nvSpPr>
          <p:cNvPr id="12" name="TextBox 11">
            <a:extLst>
              <a:ext uri="{FF2B5EF4-FFF2-40B4-BE49-F238E27FC236}">
                <a16:creationId xmlns:a16="http://schemas.microsoft.com/office/drawing/2014/main" id="{FA875BD2-4F3B-BDCC-5A27-CF9C8C9C77AC}"/>
              </a:ext>
            </a:extLst>
          </p:cNvPr>
          <p:cNvSpPr txBox="1"/>
          <p:nvPr/>
        </p:nvSpPr>
        <p:spPr>
          <a:xfrm>
            <a:off x="156507" y="5926342"/>
            <a:ext cx="6943655" cy="8925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panose="020F0502020204030204"/>
                <a:ea typeface="+mn-ea"/>
                <a:cs typeface="+mn-cs"/>
              </a:rPr>
              <a:t>*Active Members: $30 for </a:t>
            </a:r>
            <a:r>
              <a:rPr kumimoji="0" lang="en-US" sz="2600" b="1" i="0" u="none" strike="noStrike" kern="1200" cap="none" spc="0" normalizeH="0" baseline="0" noProof="0" dirty="0">
                <a:ln>
                  <a:noFill/>
                </a:ln>
                <a:solidFill>
                  <a:schemeClr val="bg1"/>
                </a:solidFill>
                <a:effectLst/>
                <a:uLnTx/>
                <a:uFillTx/>
                <a:latin typeface="Calibri" panose="020F0502020204030204"/>
                <a:ea typeface="+mn-ea"/>
                <a:cs typeface="+mn-cs"/>
              </a:rPr>
              <a:t>1 year</a:t>
            </a:r>
            <a:endParaRPr kumimoji="0" lang="en-US" sz="26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panose="020F0502020204030204"/>
                <a:ea typeface="+mn-ea"/>
                <a:cs typeface="+mn-cs"/>
              </a:rPr>
              <a:t>    Associate Members: $10 for 1 year</a:t>
            </a:r>
          </a:p>
        </p:txBody>
      </p:sp>
      <p:pic>
        <p:nvPicPr>
          <p:cNvPr id="2" name="Picture 1">
            <a:extLst>
              <a:ext uri="{FF2B5EF4-FFF2-40B4-BE49-F238E27FC236}">
                <a16:creationId xmlns:a16="http://schemas.microsoft.com/office/drawing/2014/main" id="{2DE56731-8578-EF45-E2AD-0FBCB61D4C82}"/>
              </a:ext>
            </a:extLst>
          </p:cNvPr>
          <p:cNvPicPr>
            <a:picLocks noChangeAspect="1"/>
          </p:cNvPicPr>
          <p:nvPr/>
        </p:nvPicPr>
        <p:blipFill>
          <a:blip r:embed="rId5"/>
          <a:stretch>
            <a:fillRect/>
          </a:stretch>
        </p:blipFill>
        <p:spPr>
          <a:xfrm>
            <a:off x="3813360" y="7556832"/>
            <a:ext cx="1528660" cy="1637204"/>
          </a:xfrm>
          <a:prstGeom prst="rect">
            <a:avLst/>
          </a:prstGeom>
        </p:spPr>
      </p:pic>
      <p:pic>
        <p:nvPicPr>
          <p:cNvPr id="7" name="Picture 6">
            <a:extLst>
              <a:ext uri="{FF2B5EF4-FFF2-40B4-BE49-F238E27FC236}">
                <a16:creationId xmlns:a16="http://schemas.microsoft.com/office/drawing/2014/main" id="{5248897F-F1D3-91F5-35DE-8BD7AC205EA6}"/>
              </a:ext>
            </a:extLst>
          </p:cNvPr>
          <p:cNvPicPr>
            <a:picLocks noChangeAspect="1"/>
          </p:cNvPicPr>
          <p:nvPr/>
        </p:nvPicPr>
        <p:blipFill>
          <a:blip r:embed="rId6"/>
          <a:stretch>
            <a:fillRect/>
          </a:stretch>
        </p:blipFill>
        <p:spPr>
          <a:xfrm>
            <a:off x="5614737" y="7556832"/>
            <a:ext cx="1391624" cy="1603211"/>
          </a:xfrm>
          <a:prstGeom prst="rect">
            <a:avLst/>
          </a:prstGeom>
        </p:spPr>
      </p:pic>
      <p:sp>
        <p:nvSpPr>
          <p:cNvPr id="4" name="TextBox 3">
            <a:extLst>
              <a:ext uri="{FF2B5EF4-FFF2-40B4-BE49-F238E27FC236}">
                <a16:creationId xmlns:a16="http://schemas.microsoft.com/office/drawing/2014/main" id="{E0C1FDC6-3B6F-7E38-09D0-0A2DBFEABBC7}"/>
              </a:ext>
            </a:extLst>
          </p:cNvPr>
          <p:cNvSpPr txBox="1"/>
          <p:nvPr/>
        </p:nvSpPr>
        <p:spPr>
          <a:xfrm>
            <a:off x="140466" y="1994598"/>
            <a:ext cx="6914218" cy="3785652"/>
          </a:xfrm>
          <a:prstGeom prst="rect">
            <a:avLst/>
          </a:prstGeom>
          <a:noFill/>
        </p:spPr>
        <p:txBody>
          <a:bodyPr wrap="square" rtlCol="0">
            <a:spAutoFit/>
          </a:bodyPr>
          <a:lstStyle/>
          <a:p>
            <a:r>
              <a:rPr lang="en-US" sz="1200" dirty="0"/>
              <a:t> </a:t>
            </a:r>
          </a:p>
          <a:p>
            <a:r>
              <a:rPr lang="en-US" sz="1200" dirty="0"/>
              <a:t>Vice President J.D. Vance recently shared the following information about the</a:t>
            </a:r>
          </a:p>
          <a:p>
            <a:r>
              <a:rPr lang="en-US" sz="1200" dirty="0"/>
              <a:t>2026 midterm turnout projections.  Only 61% of Republicans plan to vote in the</a:t>
            </a:r>
          </a:p>
          <a:p>
            <a:r>
              <a:rPr lang="en-US" sz="1200" dirty="0"/>
              <a:t>midterms, that means 4 in 10 Republicans say they may stay at home.  If this </a:t>
            </a:r>
          </a:p>
          <a:p>
            <a:r>
              <a:rPr lang="en-US" sz="1200" dirty="0"/>
              <a:t>happens, Democrats will take back the House and the Senate--therefore, ending</a:t>
            </a:r>
          </a:p>
          <a:p>
            <a:r>
              <a:rPr lang="en-US" sz="1200" dirty="0"/>
              <a:t>President Trump’s agenda.</a:t>
            </a:r>
          </a:p>
          <a:p>
            <a:r>
              <a:rPr lang="en-US" sz="1200" dirty="0"/>
              <a:t> </a:t>
            </a:r>
          </a:p>
          <a:p>
            <a:r>
              <a:rPr lang="en-US" sz="1200" dirty="0"/>
              <a:t>So, now you are probably thinking, what does this have to do with our Women’s Club</a:t>
            </a:r>
          </a:p>
          <a:p>
            <a:r>
              <a:rPr lang="en-US" sz="1200" dirty="0"/>
              <a:t>membership?  It should be our driving force to increase our membership. Republican Women are the mainstay of Republican Get-Out-the-Vote efforts.  Following that train of thought, if our membership is bigger, we will have more influence on turnout for the November election.  Turnout is the only way for us to defeat the Democrats in November!  </a:t>
            </a:r>
          </a:p>
          <a:p>
            <a:r>
              <a:rPr lang="en-US" sz="1200" dirty="0"/>
              <a:t> </a:t>
            </a:r>
          </a:p>
          <a:p>
            <a:r>
              <a:rPr lang="en-US" sz="1200" dirty="0"/>
              <a:t>We have heard the phrase “this is the most important election we have ever had” for many previous elections.  Well, in my opinion the General Election in November is indeed the most important election that most of us will ever experience.  </a:t>
            </a:r>
            <a:r>
              <a:rPr lang="en-US" sz="1200" b="1" dirty="0"/>
              <a:t>At stake is whether our Constitutional Republic endures or whether we become a Democrat Socialist, aka Communist, country.  </a:t>
            </a:r>
            <a:endParaRPr lang="en-US" sz="1200" dirty="0"/>
          </a:p>
          <a:p>
            <a:r>
              <a:rPr lang="en-US" sz="1200" dirty="0"/>
              <a:t> </a:t>
            </a:r>
          </a:p>
          <a:p>
            <a:r>
              <a:rPr lang="en-US" sz="1200" dirty="0"/>
              <a:t>Ask your family, friends and neighbors to join our Club and participate in this GOTV effort!</a:t>
            </a:r>
          </a:p>
          <a:p>
            <a:r>
              <a:rPr lang="en-US" sz="1200" dirty="0"/>
              <a:t> </a:t>
            </a:r>
          </a:p>
        </p:txBody>
      </p:sp>
      <p:sp>
        <p:nvSpPr>
          <p:cNvPr id="9" name="TextBox 8">
            <a:extLst>
              <a:ext uri="{FF2B5EF4-FFF2-40B4-BE49-F238E27FC236}">
                <a16:creationId xmlns:a16="http://schemas.microsoft.com/office/drawing/2014/main" id="{07539038-EA8B-5207-A6A1-FBE28F8073D9}"/>
              </a:ext>
            </a:extLst>
          </p:cNvPr>
          <p:cNvSpPr txBox="1"/>
          <p:nvPr/>
        </p:nvSpPr>
        <p:spPr>
          <a:xfrm>
            <a:off x="5149516" y="2149650"/>
            <a:ext cx="2165680" cy="830997"/>
          </a:xfrm>
          <a:prstGeom prst="rect">
            <a:avLst/>
          </a:prstGeom>
          <a:noFill/>
        </p:spPr>
        <p:txBody>
          <a:bodyPr wrap="square" rtlCol="0">
            <a:spAutoFit/>
          </a:bodyPr>
          <a:lstStyle/>
          <a:p>
            <a:pPr algn="ctr"/>
            <a:r>
              <a:rPr lang="en-US" sz="1200" b="1" dirty="0">
                <a:solidFill>
                  <a:srgbClr val="002060"/>
                </a:solidFill>
              </a:rPr>
              <a:t>Ruby Manen </a:t>
            </a:r>
          </a:p>
          <a:p>
            <a:pPr algn="ctr"/>
            <a:r>
              <a:rPr lang="en-US" sz="1200" b="1" dirty="0">
                <a:solidFill>
                  <a:srgbClr val="002060"/>
                </a:solidFill>
              </a:rPr>
              <a:t> Membership VP </a:t>
            </a:r>
          </a:p>
          <a:p>
            <a:pPr algn="ctr"/>
            <a:r>
              <a:rPr lang="en-US" sz="1200" b="1" dirty="0">
                <a:solidFill>
                  <a:srgbClr val="002060"/>
                </a:solidFill>
              </a:rPr>
              <a:t>   (830) 391-0818</a:t>
            </a:r>
          </a:p>
          <a:p>
            <a:pPr algn="ctr"/>
            <a:r>
              <a:rPr lang="en-US" sz="1200" b="1" dirty="0">
                <a:solidFill>
                  <a:srgbClr val="002060"/>
                </a:solidFill>
              </a:rPr>
              <a:t> </a:t>
            </a:r>
            <a:r>
              <a:rPr lang="en-US" sz="1200" b="1" dirty="0">
                <a:solidFill>
                  <a:srgbClr val="002060"/>
                </a:solidFill>
                <a:hlinkClick r:id="rId7">
                  <a:extLst>
                    <a:ext uri="{A12FA001-AC4F-418D-AE19-62706E023703}">
                      <ahyp:hlinkClr xmlns:ahyp="http://schemas.microsoft.com/office/drawing/2018/hyperlinkcolor" val="tx"/>
                    </a:ext>
                  </a:extLst>
                </a:hlinkClick>
              </a:rPr>
              <a:t>rubymanen@yahoo.com</a:t>
            </a:r>
            <a:r>
              <a:rPr lang="en-US" sz="1200" b="1" dirty="0">
                <a:solidFill>
                  <a:srgbClr val="002060"/>
                </a:solidFill>
              </a:rPr>
              <a:t> </a:t>
            </a:r>
          </a:p>
        </p:txBody>
      </p:sp>
      <p:sp>
        <p:nvSpPr>
          <p:cNvPr id="10" name="TextBox 9">
            <a:extLst>
              <a:ext uri="{FF2B5EF4-FFF2-40B4-BE49-F238E27FC236}">
                <a16:creationId xmlns:a16="http://schemas.microsoft.com/office/drawing/2014/main" id="{12C96D05-6F5E-4204-A1E9-314999C175DA}"/>
              </a:ext>
            </a:extLst>
          </p:cNvPr>
          <p:cNvSpPr txBox="1"/>
          <p:nvPr/>
        </p:nvSpPr>
        <p:spPr>
          <a:xfrm>
            <a:off x="4122822" y="465223"/>
            <a:ext cx="2093741" cy="461665"/>
          </a:xfrm>
          <a:prstGeom prst="rect">
            <a:avLst/>
          </a:prstGeom>
          <a:solidFill>
            <a:srgbClr val="FF0000"/>
          </a:solidFill>
        </p:spPr>
        <p:txBody>
          <a:bodyPr wrap="square" rtlCol="0">
            <a:spAutoFit/>
          </a:bodyPr>
          <a:lstStyle/>
          <a:p>
            <a:r>
              <a:rPr lang="en-US" sz="2400" b="1" dirty="0">
                <a:solidFill>
                  <a:schemeClr val="bg2"/>
                </a:solidFill>
              </a:rPr>
              <a:t>Membership</a:t>
            </a:r>
          </a:p>
        </p:txBody>
      </p:sp>
      <p:sp>
        <p:nvSpPr>
          <p:cNvPr id="6" name="TextBox 5">
            <a:extLst>
              <a:ext uri="{FF2B5EF4-FFF2-40B4-BE49-F238E27FC236}">
                <a16:creationId xmlns:a16="http://schemas.microsoft.com/office/drawing/2014/main" id="{3529534F-5701-6DF4-A65B-5969ADE1DAC0}"/>
              </a:ext>
            </a:extLst>
          </p:cNvPr>
          <p:cNvSpPr txBox="1"/>
          <p:nvPr/>
        </p:nvSpPr>
        <p:spPr>
          <a:xfrm>
            <a:off x="6304545" y="9176085"/>
            <a:ext cx="1106906" cy="369332"/>
          </a:xfrm>
          <a:prstGeom prst="rect">
            <a:avLst/>
          </a:prstGeom>
          <a:noFill/>
        </p:spPr>
        <p:txBody>
          <a:bodyPr wrap="square" rtlCol="0">
            <a:spAutoFit/>
          </a:bodyPr>
          <a:lstStyle/>
          <a:p>
            <a:r>
              <a:rPr lang="en-US" dirty="0"/>
              <a:t>  </a:t>
            </a:r>
            <a:r>
              <a:rPr lang="en-US" sz="1400" dirty="0"/>
              <a:t>-6-</a:t>
            </a:r>
          </a:p>
        </p:txBody>
      </p:sp>
      <p:pic>
        <p:nvPicPr>
          <p:cNvPr id="13" name="Picture 12">
            <a:extLst>
              <a:ext uri="{FF2B5EF4-FFF2-40B4-BE49-F238E27FC236}">
                <a16:creationId xmlns:a16="http://schemas.microsoft.com/office/drawing/2014/main" id="{5D1A403F-6BF7-007F-F39D-BDEB90A192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63295" y="1028221"/>
            <a:ext cx="952633" cy="1038370"/>
          </a:xfrm>
          <a:prstGeom prst="rect">
            <a:avLst/>
          </a:prstGeom>
        </p:spPr>
      </p:pic>
      <p:sp>
        <p:nvSpPr>
          <p:cNvPr id="15" name="TextBox 14">
            <a:extLst>
              <a:ext uri="{FF2B5EF4-FFF2-40B4-BE49-F238E27FC236}">
                <a16:creationId xmlns:a16="http://schemas.microsoft.com/office/drawing/2014/main" id="{3E5377F1-8093-429F-7144-F45CC7310390}"/>
              </a:ext>
            </a:extLst>
          </p:cNvPr>
          <p:cNvSpPr txBox="1"/>
          <p:nvPr/>
        </p:nvSpPr>
        <p:spPr>
          <a:xfrm>
            <a:off x="1219200" y="1315453"/>
            <a:ext cx="3914274" cy="923330"/>
          </a:xfrm>
          <a:prstGeom prst="rect">
            <a:avLst/>
          </a:prstGeom>
          <a:noFill/>
        </p:spPr>
        <p:txBody>
          <a:bodyPr wrap="square" rtlCol="0">
            <a:spAutoFit/>
          </a:bodyPr>
          <a:lstStyle/>
          <a:p>
            <a:r>
              <a:rPr lang="en-US" dirty="0"/>
              <a:t>Why become a member of the Wilson County Republican Women’s Club?</a:t>
            </a:r>
          </a:p>
          <a:p>
            <a:r>
              <a:rPr lang="en-US" dirty="0"/>
              <a:t> </a:t>
            </a:r>
          </a:p>
        </p:txBody>
      </p:sp>
    </p:spTree>
    <p:extLst>
      <p:ext uri="{BB962C8B-B14F-4D97-AF65-F5344CB8AC3E}">
        <p14:creationId xmlns:p14="http://schemas.microsoft.com/office/powerpoint/2010/main" val="107340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38424-2879-FE6F-486F-622469ECDC2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F93914-2B1A-C33E-A920-20432F398928}"/>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sp>
        <p:nvSpPr>
          <p:cNvPr id="6" name="TextBox 5">
            <a:extLst>
              <a:ext uri="{FF2B5EF4-FFF2-40B4-BE49-F238E27FC236}">
                <a16:creationId xmlns:a16="http://schemas.microsoft.com/office/drawing/2014/main" id="{E8300D9F-BE6C-A6F3-8144-355847D09F3E}"/>
              </a:ext>
            </a:extLst>
          </p:cNvPr>
          <p:cNvSpPr txBox="1"/>
          <p:nvPr/>
        </p:nvSpPr>
        <p:spPr>
          <a:xfrm>
            <a:off x="1604211" y="5675758"/>
            <a:ext cx="3989282" cy="1215717"/>
          </a:xfrm>
          <a:prstGeom prst="rect">
            <a:avLst/>
          </a:prstGeom>
          <a:noFill/>
        </p:spPr>
        <p:txBody>
          <a:bodyPr wrap="square" rtlCol="0">
            <a:spAutoFit/>
          </a:bodyPr>
          <a:lstStyle/>
          <a:p>
            <a:pPr algn="ctr"/>
            <a:r>
              <a:rPr lang="en-US" sz="2000" b="1" dirty="0"/>
              <a:t>Bingo Birthday Bash </a:t>
            </a:r>
            <a:r>
              <a:rPr lang="en-US" sz="2000" dirty="0"/>
              <a:t> </a:t>
            </a:r>
          </a:p>
          <a:p>
            <a:pPr algn="ctr"/>
            <a:r>
              <a:rPr lang="en-US" sz="2000" dirty="0"/>
              <a:t>WCRW celebrating birthdays with seniors for lunch &amp; games</a:t>
            </a:r>
          </a:p>
          <a:p>
            <a:pPr algn="ctr"/>
            <a:r>
              <a:rPr lang="en-US" sz="1300" dirty="0"/>
              <a:t>.  </a:t>
            </a:r>
          </a:p>
        </p:txBody>
      </p:sp>
      <p:pic>
        <p:nvPicPr>
          <p:cNvPr id="31" name="Picture 30">
            <a:extLst>
              <a:ext uri="{FF2B5EF4-FFF2-40B4-BE49-F238E27FC236}">
                <a16:creationId xmlns:a16="http://schemas.microsoft.com/office/drawing/2014/main" id="{F3B6C406-4668-47BF-A276-583A2192EC83}"/>
              </a:ext>
            </a:extLst>
          </p:cNvPr>
          <p:cNvPicPr>
            <a:picLocks noChangeAspect="1"/>
          </p:cNvPicPr>
          <p:nvPr/>
        </p:nvPicPr>
        <p:blipFill>
          <a:blip r:embed="rId2"/>
          <a:stretch>
            <a:fillRect/>
          </a:stretch>
        </p:blipFill>
        <p:spPr>
          <a:xfrm>
            <a:off x="529910" y="5753231"/>
            <a:ext cx="822552" cy="950908"/>
          </a:xfrm>
          <a:prstGeom prst="rect">
            <a:avLst/>
          </a:prstGeom>
        </p:spPr>
      </p:pic>
      <p:pic>
        <p:nvPicPr>
          <p:cNvPr id="2" name="Picture 1">
            <a:extLst>
              <a:ext uri="{FF2B5EF4-FFF2-40B4-BE49-F238E27FC236}">
                <a16:creationId xmlns:a16="http://schemas.microsoft.com/office/drawing/2014/main" id="{CE6B3326-9F41-79EC-2515-DEBA7D7F8A0C}"/>
              </a:ext>
            </a:extLst>
          </p:cNvPr>
          <p:cNvPicPr>
            <a:picLocks noChangeAspect="1"/>
          </p:cNvPicPr>
          <p:nvPr/>
        </p:nvPicPr>
        <p:blipFill>
          <a:blip r:embed="rId3"/>
          <a:stretch>
            <a:fillRect/>
          </a:stretch>
        </p:blipFill>
        <p:spPr>
          <a:xfrm>
            <a:off x="17658" y="-49775"/>
            <a:ext cx="7187807" cy="317019"/>
          </a:xfrm>
          <a:prstGeom prst="rect">
            <a:avLst/>
          </a:prstGeom>
        </p:spPr>
      </p:pic>
      <p:pic>
        <p:nvPicPr>
          <p:cNvPr id="36" name="Picture 35">
            <a:extLst>
              <a:ext uri="{FF2B5EF4-FFF2-40B4-BE49-F238E27FC236}">
                <a16:creationId xmlns:a16="http://schemas.microsoft.com/office/drawing/2014/main" id="{BF4E07C7-96D2-10B1-487A-28406A1EFD7D}"/>
              </a:ext>
            </a:extLst>
          </p:cNvPr>
          <p:cNvPicPr>
            <a:picLocks noChangeAspect="1"/>
          </p:cNvPicPr>
          <p:nvPr/>
        </p:nvPicPr>
        <p:blipFill>
          <a:blip r:embed="rId4"/>
          <a:stretch>
            <a:fillRect/>
          </a:stretch>
        </p:blipFill>
        <p:spPr>
          <a:xfrm>
            <a:off x="5640424" y="5806068"/>
            <a:ext cx="881341" cy="881341"/>
          </a:xfrm>
          <a:prstGeom prst="rect">
            <a:avLst/>
          </a:prstGeom>
        </p:spPr>
      </p:pic>
      <p:sp>
        <p:nvSpPr>
          <p:cNvPr id="22" name="TextBox 21">
            <a:extLst>
              <a:ext uri="{FF2B5EF4-FFF2-40B4-BE49-F238E27FC236}">
                <a16:creationId xmlns:a16="http://schemas.microsoft.com/office/drawing/2014/main" id="{B89BAD1E-9961-B37D-5780-03029EBEE91E}"/>
              </a:ext>
            </a:extLst>
          </p:cNvPr>
          <p:cNvSpPr txBox="1"/>
          <p:nvPr/>
        </p:nvSpPr>
        <p:spPr>
          <a:xfrm rot="5400000">
            <a:off x="1731530" y="-1276918"/>
            <a:ext cx="492443" cy="3719922"/>
          </a:xfrm>
          <a:prstGeom prst="rect">
            <a:avLst/>
          </a:prstGeom>
          <a:solidFill>
            <a:srgbClr val="002060"/>
          </a:solidFill>
          <a:ln>
            <a:noFill/>
          </a:ln>
        </p:spPr>
        <p:txBody>
          <a:bodyPr vert="vert270" wrap="square" rtlCol="0">
            <a:spAutoFit/>
          </a:bodyPr>
          <a:lstStyle/>
          <a:p>
            <a:pPr algn="ctr"/>
            <a:r>
              <a:rPr lang="en-US" sz="2000" b="1" spc="600" dirty="0">
                <a:solidFill>
                  <a:schemeClr val="bg1"/>
                </a:solidFill>
              </a:rPr>
              <a:t>Caring for America </a:t>
            </a:r>
          </a:p>
        </p:txBody>
      </p:sp>
      <p:sp>
        <p:nvSpPr>
          <p:cNvPr id="37" name="Rectangle 36">
            <a:extLst>
              <a:ext uri="{FF2B5EF4-FFF2-40B4-BE49-F238E27FC236}">
                <a16:creationId xmlns:a16="http://schemas.microsoft.com/office/drawing/2014/main" id="{3BCBD88F-5795-EAD5-62F3-6669CF469323}"/>
              </a:ext>
            </a:extLst>
          </p:cNvPr>
          <p:cNvSpPr/>
          <p:nvPr/>
        </p:nvSpPr>
        <p:spPr>
          <a:xfrm>
            <a:off x="76225" y="297984"/>
            <a:ext cx="7035801" cy="922473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B2A9C24-73F9-2B55-F0C1-AEEE61C648ED}"/>
              </a:ext>
            </a:extLst>
          </p:cNvPr>
          <p:cNvSpPr txBox="1"/>
          <p:nvPr/>
        </p:nvSpPr>
        <p:spPr>
          <a:xfrm>
            <a:off x="1183342" y="967698"/>
            <a:ext cx="4867834" cy="615553"/>
          </a:xfrm>
          <a:prstGeom prst="rect">
            <a:avLst/>
          </a:prstGeom>
          <a:noFill/>
        </p:spPr>
        <p:txBody>
          <a:bodyPr wrap="square" rtlCol="0">
            <a:spAutoFit/>
          </a:bodyPr>
          <a:lstStyle/>
          <a:p>
            <a:pPr algn="ctr"/>
            <a:r>
              <a:rPr lang="en-US" sz="1600" b="1" dirty="0"/>
              <a:t>Tuesday, May 20, 2026</a:t>
            </a:r>
          </a:p>
          <a:p>
            <a:pPr algn="ctr"/>
            <a:r>
              <a:rPr lang="en-US" sz="1600" b="1" dirty="0"/>
              <a:t>Wilson County Expo &amp; Community Center (Show Barn</a:t>
            </a:r>
            <a:r>
              <a:rPr lang="en-US" b="1" dirty="0"/>
              <a:t>)</a:t>
            </a:r>
          </a:p>
        </p:txBody>
      </p:sp>
      <p:sp>
        <p:nvSpPr>
          <p:cNvPr id="7" name="TextBox 6">
            <a:extLst>
              <a:ext uri="{FF2B5EF4-FFF2-40B4-BE49-F238E27FC236}">
                <a16:creationId xmlns:a16="http://schemas.microsoft.com/office/drawing/2014/main" id="{3BA24666-A7FF-313F-31A7-132BF745248E}"/>
              </a:ext>
            </a:extLst>
          </p:cNvPr>
          <p:cNvSpPr txBox="1"/>
          <p:nvPr/>
        </p:nvSpPr>
        <p:spPr>
          <a:xfrm>
            <a:off x="115267" y="9189804"/>
            <a:ext cx="7043690" cy="523220"/>
          </a:xfrm>
          <a:prstGeom prst="rect">
            <a:avLst/>
          </a:prstGeom>
          <a:noFill/>
        </p:spPr>
        <p:txBody>
          <a:bodyPr wrap="square" rtlCol="0">
            <a:spAutoFit/>
          </a:bodyPr>
          <a:lstStyle/>
          <a:p>
            <a:r>
              <a:rPr lang="en-US" sz="1400" b="1" dirty="0"/>
              <a:t>If you haven't signed up for a month, check with Lori Hrna, 210-382-8766</a:t>
            </a:r>
            <a:r>
              <a:rPr lang="en-US" sz="1400" dirty="0"/>
              <a:t>. </a:t>
            </a:r>
          </a:p>
          <a:p>
            <a:endParaRPr lang="en-US" sz="1400" dirty="0"/>
          </a:p>
        </p:txBody>
      </p:sp>
      <p:sp>
        <p:nvSpPr>
          <p:cNvPr id="5" name="TextBox 4">
            <a:extLst>
              <a:ext uri="{FF2B5EF4-FFF2-40B4-BE49-F238E27FC236}">
                <a16:creationId xmlns:a16="http://schemas.microsoft.com/office/drawing/2014/main" id="{3169D28E-B4BB-7E5C-0C2B-3DC59EB41F12}"/>
              </a:ext>
            </a:extLst>
          </p:cNvPr>
          <p:cNvSpPr txBox="1"/>
          <p:nvPr/>
        </p:nvSpPr>
        <p:spPr>
          <a:xfrm rot="10800000" flipV="1">
            <a:off x="103207" y="6403925"/>
            <a:ext cx="7043691" cy="2739211"/>
          </a:xfrm>
          <a:prstGeom prst="rect">
            <a:avLst/>
          </a:prstGeom>
          <a:noFill/>
        </p:spPr>
        <p:txBody>
          <a:bodyPr wrap="square" rtlCol="0">
            <a:spAutoFit/>
          </a:bodyPr>
          <a:lstStyle/>
          <a:p>
            <a:r>
              <a:rPr lang="en-US" b="1" dirty="0"/>
              <a:t> </a:t>
            </a:r>
            <a:endParaRPr lang="en-US" dirty="0"/>
          </a:p>
          <a:p>
            <a:r>
              <a:rPr lang="en-US" sz="1400" b="1" dirty="0"/>
              <a:t>2026 Birthday Bingo Bash dates for 2026 (All Wednesdays)</a:t>
            </a:r>
            <a:endParaRPr lang="en-US" sz="1400" dirty="0"/>
          </a:p>
          <a:p>
            <a:r>
              <a:rPr lang="en-US" sz="1400" b="1" dirty="0"/>
              <a:t>July 15, 2026</a:t>
            </a:r>
            <a:r>
              <a:rPr lang="en-US" sz="1400" dirty="0"/>
              <a:t> – Sarah Gella, Loretta Carter, Ginny Glowka, Yvonne McMurray, Lori Hrna, Ruby Manen</a:t>
            </a:r>
          </a:p>
          <a:p>
            <a:r>
              <a:rPr lang="en-US" sz="1400" b="1" dirty="0"/>
              <a:t>August 19, 2026</a:t>
            </a:r>
            <a:r>
              <a:rPr lang="en-US" sz="1400" dirty="0"/>
              <a:t> – Lori Hrna, Sharon Meyer, Mata Orth, Louise Jung-Jenschke, Yvonne McMurray, Ruby Manen</a:t>
            </a:r>
          </a:p>
          <a:p>
            <a:r>
              <a:rPr lang="en-US" sz="1400" b="1" dirty="0"/>
              <a:t>September 16, 2026</a:t>
            </a:r>
            <a:r>
              <a:rPr lang="en-US" sz="1400" dirty="0"/>
              <a:t> – Lori Hrna , Yvonne McMurray, more volunteers needed</a:t>
            </a:r>
          </a:p>
          <a:p>
            <a:r>
              <a:rPr lang="en-US" sz="1400" b="1" dirty="0"/>
              <a:t>October 21, 2026</a:t>
            </a:r>
            <a:r>
              <a:rPr lang="en-US" sz="1400" dirty="0"/>
              <a:t>– Lori Hrna, Yvonne McMurray – need more volunteers</a:t>
            </a:r>
          </a:p>
          <a:p>
            <a:r>
              <a:rPr lang="en-US" sz="1400" b="1" dirty="0"/>
              <a:t>November 18, 2026</a:t>
            </a:r>
            <a:r>
              <a:rPr lang="en-US" sz="1400" dirty="0"/>
              <a:t> – Sarah Gella, Melissa Moczygemba, Carol Chitty, Ruby Manen, Lori Hrna, Yvonne McMurray - need more volunteers</a:t>
            </a:r>
          </a:p>
          <a:p>
            <a:r>
              <a:rPr lang="en-US" sz="1400" b="1" dirty="0"/>
              <a:t>December 16, 2026</a:t>
            </a:r>
            <a:r>
              <a:rPr lang="en-US" sz="1400" dirty="0"/>
              <a:t>– Sarah Gella, Melissa Moczygemba, Carol Chitty, Ruby Manen, Lori Hrna, Yvonne McMurray- need more volunteers</a:t>
            </a:r>
          </a:p>
        </p:txBody>
      </p:sp>
      <p:pic>
        <p:nvPicPr>
          <p:cNvPr id="4" name="Picture 3">
            <a:extLst>
              <a:ext uri="{FF2B5EF4-FFF2-40B4-BE49-F238E27FC236}">
                <a16:creationId xmlns:a16="http://schemas.microsoft.com/office/drawing/2014/main" id="{2B0F7939-D7BB-2A4B-CFFF-DC0B13F9E4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373" y="1633853"/>
            <a:ext cx="1729184" cy="1761302"/>
          </a:xfrm>
          <a:prstGeom prst="rect">
            <a:avLst/>
          </a:prstGeom>
        </p:spPr>
      </p:pic>
      <p:sp>
        <p:nvSpPr>
          <p:cNvPr id="9" name="TextBox 8">
            <a:extLst>
              <a:ext uri="{FF2B5EF4-FFF2-40B4-BE49-F238E27FC236}">
                <a16:creationId xmlns:a16="http://schemas.microsoft.com/office/drawing/2014/main" id="{06E92963-7596-372E-AD19-67D634D86465}"/>
              </a:ext>
            </a:extLst>
          </p:cNvPr>
          <p:cNvSpPr txBox="1"/>
          <p:nvPr/>
        </p:nvSpPr>
        <p:spPr>
          <a:xfrm>
            <a:off x="420456" y="3472397"/>
            <a:ext cx="1921691" cy="307777"/>
          </a:xfrm>
          <a:prstGeom prst="rect">
            <a:avLst/>
          </a:prstGeom>
          <a:noFill/>
        </p:spPr>
        <p:txBody>
          <a:bodyPr wrap="square" rtlCol="0">
            <a:spAutoFit/>
          </a:bodyPr>
          <a:lstStyle/>
          <a:p>
            <a:r>
              <a:rPr lang="en-US" sz="1400" dirty="0"/>
              <a:t>Lori Hrna, Chairman</a:t>
            </a:r>
          </a:p>
        </p:txBody>
      </p:sp>
      <p:pic>
        <p:nvPicPr>
          <p:cNvPr id="10" name="Picture 9">
            <a:extLst>
              <a:ext uri="{FF2B5EF4-FFF2-40B4-BE49-F238E27FC236}">
                <a16:creationId xmlns:a16="http://schemas.microsoft.com/office/drawing/2014/main" id="{60D42B63-10CF-C6BA-1BE0-040527A49A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061" y="4149140"/>
            <a:ext cx="2037593" cy="1539773"/>
          </a:xfrm>
          <a:prstGeom prst="rect">
            <a:avLst/>
          </a:prstGeom>
        </p:spPr>
      </p:pic>
      <p:pic>
        <p:nvPicPr>
          <p:cNvPr id="13" name="Picture 12">
            <a:extLst>
              <a:ext uri="{FF2B5EF4-FFF2-40B4-BE49-F238E27FC236}">
                <a16:creationId xmlns:a16="http://schemas.microsoft.com/office/drawing/2014/main" id="{91DD3542-3BC6-72D2-2219-69A725D03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7507" y="1705609"/>
            <a:ext cx="2924583" cy="1714058"/>
          </a:xfrm>
          <a:prstGeom prst="rect">
            <a:avLst/>
          </a:prstGeom>
        </p:spPr>
      </p:pic>
      <p:pic>
        <p:nvPicPr>
          <p:cNvPr id="15" name="Picture 14">
            <a:extLst>
              <a:ext uri="{FF2B5EF4-FFF2-40B4-BE49-F238E27FC236}">
                <a16:creationId xmlns:a16="http://schemas.microsoft.com/office/drawing/2014/main" id="{D90335D5-3F89-7896-80F6-DF822155E0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7292" y="4173652"/>
            <a:ext cx="2531003" cy="1539774"/>
          </a:xfrm>
          <a:prstGeom prst="rect">
            <a:avLst/>
          </a:prstGeom>
        </p:spPr>
      </p:pic>
      <p:sp>
        <p:nvSpPr>
          <p:cNvPr id="16" name="TextBox 15">
            <a:extLst>
              <a:ext uri="{FF2B5EF4-FFF2-40B4-BE49-F238E27FC236}">
                <a16:creationId xmlns:a16="http://schemas.microsoft.com/office/drawing/2014/main" id="{A98DA110-4433-130B-198F-A6AB5AC2700A}"/>
              </a:ext>
            </a:extLst>
          </p:cNvPr>
          <p:cNvSpPr txBox="1"/>
          <p:nvPr/>
        </p:nvSpPr>
        <p:spPr>
          <a:xfrm>
            <a:off x="2534654" y="3472397"/>
            <a:ext cx="4577372" cy="646331"/>
          </a:xfrm>
          <a:prstGeom prst="rect">
            <a:avLst/>
          </a:prstGeom>
          <a:noFill/>
        </p:spPr>
        <p:txBody>
          <a:bodyPr wrap="square" rtlCol="0">
            <a:spAutoFit/>
          </a:bodyPr>
          <a:lstStyle/>
          <a:p>
            <a:r>
              <a:rPr lang="en-US" sz="1200" dirty="0"/>
              <a:t>Veronica Arriaga, Yvonne McMurray, Lori Hrna, Delfina Matay, Anna Willis, Theresa </a:t>
            </a:r>
            <a:r>
              <a:rPr lang="en-US" sz="1200" dirty="0" err="1"/>
              <a:t>Soberoski</a:t>
            </a:r>
            <a:r>
              <a:rPr lang="en-US" sz="1200" dirty="0"/>
              <a:t>, Louise Jung Jenschke, Sarah Gella (Not pictured Paul Watson and Dawn Barnett</a:t>
            </a:r>
          </a:p>
        </p:txBody>
      </p:sp>
      <p:sp>
        <p:nvSpPr>
          <p:cNvPr id="8" name="TextBox 7">
            <a:extLst>
              <a:ext uri="{FF2B5EF4-FFF2-40B4-BE49-F238E27FC236}">
                <a16:creationId xmlns:a16="http://schemas.microsoft.com/office/drawing/2014/main" id="{755298BB-7153-6C76-2EB1-E96AA2E68BE5}"/>
              </a:ext>
            </a:extLst>
          </p:cNvPr>
          <p:cNvSpPr txBox="1"/>
          <p:nvPr/>
        </p:nvSpPr>
        <p:spPr>
          <a:xfrm>
            <a:off x="6529136" y="9247806"/>
            <a:ext cx="577515" cy="307777"/>
          </a:xfrm>
          <a:prstGeom prst="rect">
            <a:avLst/>
          </a:prstGeom>
          <a:noFill/>
        </p:spPr>
        <p:txBody>
          <a:bodyPr wrap="square" rtlCol="0">
            <a:spAutoFit/>
          </a:bodyPr>
          <a:lstStyle/>
          <a:p>
            <a:r>
              <a:rPr lang="en-US" sz="1400" b="1" dirty="0"/>
              <a:t>-7-</a:t>
            </a:r>
          </a:p>
        </p:txBody>
      </p:sp>
    </p:spTree>
    <p:extLst>
      <p:ext uri="{BB962C8B-B14F-4D97-AF65-F5344CB8AC3E}">
        <p14:creationId xmlns:p14="http://schemas.microsoft.com/office/powerpoint/2010/main" val="933582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811B4-0202-6DA5-50FC-84EFC6D024D5}"/>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D6E78B9-204B-BD66-E514-3F80870EAB29}"/>
              </a:ext>
            </a:extLst>
          </p:cNvPr>
          <p:cNvSpPr/>
          <p:nvPr/>
        </p:nvSpPr>
        <p:spPr>
          <a:xfrm>
            <a:off x="79399" y="378620"/>
            <a:ext cx="7060071" cy="9085746"/>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3D3C91A-B945-46C6-BDFD-895388F3C0C5}"/>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5" name="Picture 4">
            <a:extLst>
              <a:ext uri="{FF2B5EF4-FFF2-40B4-BE49-F238E27FC236}">
                <a16:creationId xmlns:a16="http://schemas.microsoft.com/office/drawing/2014/main" id="{7E009D82-45C5-B3B9-FF80-1DEC89ADED61}"/>
              </a:ext>
            </a:extLst>
          </p:cNvPr>
          <p:cNvPicPr>
            <a:picLocks noChangeAspect="1"/>
          </p:cNvPicPr>
          <p:nvPr/>
        </p:nvPicPr>
        <p:blipFill>
          <a:blip r:embed="rId2"/>
          <a:stretch>
            <a:fillRect/>
          </a:stretch>
        </p:blipFill>
        <p:spPr>
          <a:xfrm>
            <a:off x="17658" y="-6928"/>
            <a:ext cx="7187807" cy="317019"/>
          </a:xfrm>
          <a:prstGeom prst="rect">
            <a:avLst/>
          </a:prstGeom>
        </p:spPr>
      </p:pic>
      <p:sp>
        <p:nvSpPr>
          <p:cNvPr id="2" name="TextBox 1">
            <a:extLst>
              <a:ext uri="{FF2B5EF4-FFF2-40B4-BE49-F238E27FC236}">
                <a16:creationId xmlns:a16="http://schemas.microsoft.com/office/drawing/2014/main" id="{E4903B7B-4CF9-F69C-593E-A6C095650670}"/>
              </a:ext>
            </a:extLst>
          </p:cNvPr>
          <p:cNvSpPr txBox="1"/>
          <p:nvPr/>
        </p:nvSpPr>
        <p:spPr>
          <a:xfrm>
            <a:off x="198105" y="536698"/>
            <a:ext cx="6863175" cy="369332"/>
          </a:xfrm>
          <a:prstGeom prst="rect">
            <a:avLst/>
          </a:prstGeom>
          <a:solidFill>
            <a:srgbClr val="002060"/>
          </a:solidFill>
        </p:spPr>
        <p:txBody>
          <a:bodyPr vert="horz" wrap="square" rtlCol="0">
            <a:spAutoFit/>
          </a:bodyPr>
          <a:lstStyle/>
          <a:p>
            <a:pPr algn="ctr"/>
            <a:r>
              <a:rPr lang="en-US" b="1" spc="600" dirty="0">
                <a:solidFill>
                  <a:schemeClr val="bg1"/>
                </a:solidFill>
              </a:rPr>
              <a:t>Calendar</a:t>
            </a:r>
          </a:p>
        </p:txBody>
      </p:sp>
      <p:graphicFrame>
        <p:nvGraphicFramePr>
          <p:cNvPr id="6" name="Table 5">
            <a:extLst>
              <a:ext uri="{FF2B5EF4-FFF2-40B4-BE49-F238E27FC236}">
                <a16:creationId xmlns:a16="http://schemas.microsoft.com/office/drawing/2014/main" id="{3AD6C088-F7FC-66BA-8F52-25D6F0F743FC}"/>
              </a:ext>
            </a:extLst>
          </p:cNvPr>
          <p:cNvGraphicFramePr>
            <a:graphicFrameLocks noGrp="1"/>
          </p:cNvGraphicFramePr>
          <p:nvPr/>
        </p:nvGraphicFramePr>
        <p:xfrm>
          <a:off x="496888" y="5509482"/>
          <a:ext cx="6229350" cy="231648"/>
        </p:xfrm>
        <a:graphic>
          <a:graphicData uri="http://schemas.openxmlformats.org/drawingml/2006/table">
            <a:tbl>
              <a:tblPr/>
              <a:tblGrid>
                <a:gridCol w="6229350">
                  <a:extLst>
                    <a:ext uri="{9D8B030D-6E8A-4147-A177-3AD203B41FA5}">
                      <a16:colId xmlns:a16="http://schemas.microsoft.com/office/drawing/2014/main" val="211831777"/>
                    </a:ext>
                  </a:extLst>
                </a:gridCol>
              </a:tblGrid>
              <a:tr h="0">
                <a:tc>
                  <a:txBody>
                    <a:bodyPr/>
                    <a:lstStyle/>
                    <a:p>
                      <a:pPr algn="l">
                        <a:lnSpc>
                          <a:spcPts val="2025"/>
                        </a:lnSpc>
                        <a:buNone/>
                      </a:pPr>
                      <a:endParaRPr lang="en-US" b="1" dirty="0">
                        <a:solidFill>
                          <a:srgbClr val="09A3BA"/>
                        </a:solidFill>
                        <a:effectLst/>
                        <a:latin typeface="Arial" panose="020B0604020202020204" pitchFamily="34" charset="0"/>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1646714895"/>
                  </a:ext>
                </a:extLst>
              </a:tr>
            </a:tbl>
          </a:graphicData>
        </a:graphic>
      </p:graphicFrame>
      <p:graphicFrame>
        <p:nvGraphicFramePr>
          <p:cNvPr id="7" name="Table 6">
            <a:extLst>
              <a:ext uri="{FF2B5EF4-FFF2-40B4-BE49-F238E27FC236}">
                <a16:creationId xmlns:a16="http://schemas.microsoft.com/office/drawing/2014/main" id="{106EBD6C-C018-11CE-B6F3-97B58DB2EBE4}"/>
              </a:ext>
            </a:extLst>
          </p:cNvPr>
          <p:cNvGraphicFramePr>
            <a:graphicFrameLocks noGrp="1"/>
          </p:cNvGraphicFramePr>
          <p:nvPr>
            <p:extLst>
              <p:ext uri="{D42A27DB-BD31-4B8C-83A1-F6EECF244321}">
                <p14:modId xmlns:p14="http://schemas.microsoft.com/office/powerpoint/2010/main" val="361608071"/>
              </p:ext>
            </p:extLst>
          </p:nvPr>
        </p:nvGraphicFramePr>
        <p:xfrm>
          <a:off x="361949" y="980105"/>
          <a:ext cx="5848351" cy="1543034"/>
        </p:xfrm>
        <a:graphic>
          <a:graphicData uri="http://schemas.openxmlformats.org/drawingml/2006/table">
            <a:tbl>
              <a:tblPr/>
              <a:tblGrid>
                <a:gridCol w="5848351">
                  <a:extLst>
                    <a:ext uri="{9D8B030D-6E8A-4147-A177-3AD203B41FA5}">
                      <a16:colId xmlns:a16="http://schemas.microsoft.com/office/drawing/2014/main" val="2289833032"/>
                    </a:ext>
                  </a:extLst>
                </a:gridCol>
              </a:tblGrid>
              <a:tr h="1082492">
                <a:tc>
                  <a:txBody>
                    <a:bodyPr/>
                    <a:lstStyle/>
                    <a:p>
                      <a:r>
                        <a:rPr lang="en-US" sz="1600" b="1" u="sng" dirty="0"/>
                        <a:t>TFRW Events</a:t>
                      </a:r>
                      <a:endParaRPr lang="en-US" sz="1600" dirty="0"/>
                    </a:p>
                    <a:p>
                      <a:endParaRPr lang="en-US" sz="1600" b="1" dirty="0"/>
                    </a:p>
                    <a:p>
                      <a:r>
                        <a:rPr lang="en-US" sz="1600" b="1" dirty="0"/>
                        <a:t>July 10-11</a:t>
                      </a:r>
                      <a:r>
                        <a:rPr lang="en-US" sz="1600" dirty="0"/>
                        <a:t>: Quarter 3 Board of Directors Meeting – Georgetown, TX</a:t>
                      </a:r>
                    </a:p>
                    <a:p>
                      <a:r>
                        <a:rPr lang="en-US" sz="1600" b="1" dirty="0"/>
                        <a:t>Sep 17-18</a:t>
                      </a:r>
                      <a:r>
                        <a:rPr lang="en-US" sz="1600" dirty="0"/>
                        <a:t>: Quarter 4 Board of Directors Meeting – Round Rock, TX</a:t>
                      </a:r>
                    </a:p>
                    <a:p>
                      <a:r>
                        <a:rPr lang="en-US" sz="1600" b="1" dirty="0"/>
                        <a:t>Sep 19</a:t>
                      </a:r>
                      <a:r>
                        <a:rPr lang="en-US" sz="1600" dirty="0"/>
                        <a:t>: Tribute to Women – Round Rock, TX</a:t>
                      </a:r>
                    </a:p>
                    <a:p>
                      <a:r>
                        <a:rPr lang="en-US" sz="1422" b="1" i="1" u="sng" kern="1200" dirty="0">
                          <a:solidFill>
                            <a:schemeClr val="tx1"/>
                          </a:solidFill>
                          <a:effectLst/>
                          <a:latin typeface="+mn-lt"/>
                          <a:ea typeface="+mn-ea"/>
                          <a:cs typeface="+mn-cs"/>
                        </a:rPr>
                        <a:t> </a:t>
                      </a:r>
                      <a:endParaRPr lang="en-US" sz="1000" b="1" dirty="0">
                        <a:solidFill>
                          <a:srgbClr val="515151"/>
                        </a:solidFill>
                        <a:effectLst/>
                        <a:latin typeface="Arial" panose="020B0604020202020204" pitchFamily="34" charset="0"/>
                      </a:endParaRPr>
                    </a:p>
                  </a:txBody>
                  <a:tcPr marL="53554" marR="53554" marT="53554" marB="53554" anchor="ctr">
                    <a:lnL>
                      <a:noFill/>
                    </a:lnL>
                    <a:lnR>
                      <a:noFill/>
                    </a:lnR>
                    <a:lnT>
                      <a:noFill/>
                    </a:lnT>
                    <a:lnB>
                      <a:noFill/>
                    </a:lnB>
                    <a:solidFill>
                      <a:srgbClr val="FAFAFA"/>
                    </a:solidFill>
                  </a:tcPr>
                </a:tc>
                <a:extLst>
                  <a:ext uri="{0D108BD9-81ED-4DB2-BD59-A6C34878D82A}">
                    <a16:rowId xmlns:a16="http://schemas.microsoft.com/office/drawing/2014/main" val="1034576274"/>
                  </a:ext>
                </a:extLst>
              </a:tr>
            </a:tbl>
          </a:graphicData>
        </a:graphic>
      </p:graphicFrame>
      <p:graphicFrame>
        <p:nvGraphicFramePr>
          <p:cNvPr id="8" name="Table 7">
            <a:extLst>
              <a:ext uri="{FF2B5EF4-FFF2-40B4-BE49-F238E27FC236}">
                <a16:creationId xmlns:a16="http://schemas.microsoft.com/office/drawing/2014/main" id="{A97C447F-B8CF-480A-9BD0-43535585AFAE}"/>
              </a:ext>
            </a:extLst>
          </p:cNvPr>
          <p:cNvGraphicFramePr>
            <a:graphicFrameLocks noGrp="1"/>
          </p:cNvGraphicFramePr>
          <p:nvPr/>
        </p:nvGraphicFramePr>
        <p:xfrm>
          <a:off x="496888" y="5624861"/>
          <a:ext cx="6229350" cy="273940"/>
        </p:xfrm>
        <a:graphic>
          <a:graphicData uri="http://schemas.openxmlformats.org/drawingml/2006/table">
            <a:tbl>
              <a:tblPr/>
              <a:tblGrid>
                <a:gridCol w="6229350">
                  <a:extLst>
                    <a:ext uri="{9D8B030D-6E8A-4147-A177-3AD203B41FA5}">
                      <a16:colId xmlns:a16="http://schemas.microsoft.com/office/drawing/2014/main" val="2314317884"/>
                    </a:ext>
                  </a:extLst>
                </a:gridCol>
              </a:tblGrid>
              <a:tr h="0">
                <a:tc>
                  <a:txBody>
                    <a:bodyPr/>
                    <a:lstStyle/>
                    <a:p>
                      <a:pPr algn="ctr">
                        <a:lnSpc>
                          <a:spcPts val="75"/>
                        </a:lnSpc>
                        <a:buNone/>
                      </a:pPr>
                      <a:endParaRPr lang="en-US" dirty="0">
                        <a:effectLst/>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2960010531"/>
                  </a:ext>
                </a:extLst>
              </a:tr>
              <a:tr h="0">
                <a:tc>
                  <a:txBody>
                    <a:bodyPr/>
                    <a:lstStyle/>
                    <a:p>
                      <a:pPr>
                        <a:buNone/>
                      </a:pPr>
                      <a:endParaRPr lang="en-US" dirty="0">
                        <a:effectLst/>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1316387075"/>
                  </a:ext>
                </a:extLst>
              </a:tr>
            </a:tbl>
          </a:graphicData>
        </a:graphic>
      </p:graphicFrame>
      <p:sp>
        <p:nvSpPr>
          <p:cNvPr id="4" name="TextBox 3">
            <a:extLst>
              <a:ext uri="{FF2B5EF4-FFF2-40B4-BE49-F238E27FC236}">
                <a16:creationId xmlns:a16="http://schemas.microsoft.com/office/drawing/2014/main" id="{77A248EC-9132-69DF-3AC1-4CC0361ED2AF}"/>
              </a:ext>
            </a:extLst>
          </p:cNvPr>
          <p:cNvSpPr txBox="1"/>
          <p:nvPr/>
        </p:nvSpPr>
        <p:spPr>
          <a:xfrm rot="10800000" flipV="1">
            <a:off x="198105" y="2684610"/>
            <a:ext cx="6663070" cy="3816429"/>
          </a:xfrm>
          <a:prstGeom prst="rect">
            <a:avLst/>
          </a:prstGeom>
          <a:noFill/>
        </p:spPr>
        <p:txBody>
          <a:bodyPr wrap="square" rtlCol="0">
            <a:spAutoFit/>
          </a:bodyPr>
          <a:lstStyle/>
          <a:p>
            <a:r>
              <a:rPr lang="en-US" sz="1600" b="1" u="sng" dirty="0"/>
              <a:t>WCRW Events</a:t>
            </a:r>
            <a:endParaRPr lang="en-US" sz="1600" dirty="0"/>
          </a:p>
          <a:p>
            <a:endParaRPr lang="en-US" sz="1600" dirty="0"/>
          </a:p>
          <a:p>
            <a:endParaRPr lang="en-US" sz="1600" dirty="0"/>
          </a:p>
          <a:p>
            <a:r>
              <a:rPr lang="en-US" sz="1600" dirty="0"/>
              <a:t>July 15: Bingo Birthday Bash, Wilson County Expo Ctr. Floresville, 11:30 AM</a:t>
            </a:r>
          </a:p>
          <a:p>
            <a:r>
              <a:rPr lang="en-US" sz="1600" dirty="0"/>
              <a:t>August 19: Bingo Birthday Bash, Wilson County Expo Ctr, Floresville, 11:30 AM</a:t>
            </a:r>
          </a:p>
          <a:p>
            <a:r>
              <a:rPr lang="en-US" sz="1600" dirty="0"/>
              <a:t>August 25: Meeting, Wittie’s BBQ, La Vernia, 5:30 PM</a:t>
            </a:r>
          </a:p>
          <a:p>
            <a:r>
              <a:rPr lang="en-US" sz="1600" dirty="0"/>
              <a:t>Sept 16: Bingo Birthday Bash, Wilson County Expo Ctr, Floresville, 11:30 AM</a:t>
            </a:r>
          </a:p>
          <a:p>
            <a:r>
              <a:rPr lang="en-US" sz="1600" dirty="0"/>
              <a:t>Sept 22: Meeting, Jack’s Café, Floresville, 11:30 AM</a:t>
            </a:r>
          </a:p>
          <a:p>
            <a:r>
              <a:rPr lang="en-US" sz="1600" dirty="0"/>
              <a:t>Oct 21: Bingo Birthday Bash, Wilson County Expo Ctr, Floresville, 11:30 AM</a:t>
            </a:r>
          </a:p>
          <a:p>
            <a:r>
              <a:rPr lang="en-US" sz="1600" dirty="0"/>
              <a:t>Oct 27: Meeting, Jack’s Café, Floresville, 11:30 AM</a:t>
            </a:r>
          </a:p>
          <a:p>
            <a:r>
              <a:rPr lang="en-US" sz="1600" dirty="0"/>
              <a:t>Nov 18: Bingo Birthday Bash, Wilson County Expo Ctr, Floresville, 11:30 AM</a:t>
            </a:r>
          </a:p>
          <a:p>
            <a:r>
              <a:rPr lang="en-US" sz="1600" dirty="0"/>
              <a:t>Dec 16: Bingo Birthday Bash, Wilson County Expo Ctr, Floresville, 11:30 AM</a:t>
            </a:r>
          </a:p>
          <a:p>
            <a:endParaRPr lang="en-US" sz="1600" dirty="0"/>
          </a:p>
          <a:p>
            <a:endParaRPr lang="en-US" sz="1600" dirty="0"/>
          </a:p>
          <a:p>
            <a:r>
              <a:rPr lang="en-US" dirty="0"/>
              <a:t> </a:t>
            </a:r>
          </a:p>
        </p:txBody>
      </p:sp>
      <p:sp>
        <p:nvSpPr>
          <p:cNvPr id="13" name="TextBox 12">
            <a:extLst>
              <a:ext uri="{FF2B5EF4-FFF2-40B4-BE49-F238E27FC236}">
                <a16:creationId xmlns:a16="http://schemas.microsoft.com/office/drawing/2014/main" id="{9FCC0FA5-BF44-C7DC-D0FB-030391A4FA9A}"/>
              </a:ext>
            </a:extLst>
          </p:cNvPr>
          <p:cNvSpPr txBox="1"/>
          <p:nvPr/>
        </p:nvSpPr>
        <p:spPr>
          <a:xfrm>
            <a:off x="361949" y="6323604"/>
            <a:ext cx="5829301" cy="1846659"/>
          </a:xfrm>
          <a:prstGeom prst="rect">
            <a:avLst/>
          </a:prstGeom>
          <a:noFill/>
        </p:spPr>
        <p:txBody>
          <a:bodyPr wrap="square" rtlCol="0">
            <a:spAutoFit/>
          </a:bodyPr>
          <a:lstStyle/>
          <a:p>
            <a:endParaRPr lang="en-US" b="1" u="sng" dirty="0"/>
          </a:p>
          <a:p>
            <a:r>
              <a:rPr lang="en-US" sz="1600" b="1" u="sng" dirty="0"/>
              <a:t>Wilson County Republican Party Important Dates</a:t>
            </a:r>
            <a:r>
              <a:rPr lang="en-US" sz="1600" dirty="0"/>
              <a:t> </a:t>
            </a:r>
          </a:p>
          <a:p>
            <a:endParaRPr lang="en-US" sz="1600" dirty="0"/>
          </a:p>
          <a:p>
            <a:r>
              <a:rPr lang="en-US" sz="1600" dirty="0"/>
              <a:t>Tuesday, July 21, 2026: CEC Bi-Monthly Meeting, 6:00 PM</a:t>
            </a:r>
          </a:p>
          <a:p>
            <a:r>
              <a:rPr lang="en-US" sz="1600" dirty="0"/>
              <a:t>Tuesday, Sep 15, 2026: CEC Bi-Monthly Meeting, 6:00 PM</a:t>
            </a:r>
          </a:p>
          <a:p>
            <a:r>
              <a:rPr lang="en-US" sz="1600" dirty="0"/>
              <a:t>Tuesday, Nov 17, 2026: CEC Bi-Monthly Meeting, 6:00 PM</a:t>
            </a:r>
          </a:p>
          <a:p>
            <a:r>
              <a:rPr lang="en-US" sz="1600" dirty="0"/>
              <a:t>TBD: Christmas Party</a:t>
            </a:r>
          </a:p>
        </p:txBody>
      </p:sp>
      <p:sp>
        <p:nvSpPr>
          <p:cNvPr id="9" name="TextBox 8">
            <a:extLst>
              <a:ext uri="{FF2B5EF4-FFF2-40B4-BE49-F238E27FC236}">
                <a16:creationId xmlns:a16="http://schemas.microsoft.com/office/drawing/2014/main" id="{EC40C4C1-EED6-E878-2321-911A184CA616}"/>
              </a:ext>
            </a:extLst>
          </p:cNvPr>
          <p:cNvSpPr txBox="1"/>
          <p:nvPr/>
        </p:nvSpPr>
        <p:spPr>
          <a:xfrm>
            <a:off x="6625391" y="9040111"/>
            <a:ext cx="866273" cy="369332"/>
          </a:xfrm>
          <a:prstGeom prst="rect">
            <a:avLst/>
          </a:prstGeom>
          <a:noFill/>
        </p:spPr>
        <p:txBody>
          <a:bodyPr wrap="square" rtlCol="0">
            <a:spAutoFit/>
          </a:bodyPr>
          <a:lstStyle/>
          <a:p>
            <a:r>
              <a:rPr lang="en-US" b="1" dirty="0"/>
              <a:t>-</a:t>
            </a:r>
            <a:r>
              <a:rPr lang="en-US" sz="1400" b="1" dirty="0"/>
              <a:t>8-</a:t>
            </a:r>
          </a:p>
        </p:txBody>
      </p:sp>
    </p:spTree>
    <p:extLst>
      <p:ext uri="{BB962C8B-B14F-4D97-AF65-F5344CB8AC3E}">
        <p14:creationId xmlns:p14="http://schemas.microsoft.com/office/powerpoint/2010/main" val="396976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6" name="TextBox 5">
            <a:extLst>
              <a:ext uri="{FF2B5EF4-FFF2-40B4-BE49-F238E27FC236}">
                <a16:creationId xmlns:a16="http://schemas.microsoft.com/office/drawing/2014/main" id="{77AFF872-303A-ACBA-24C1-BCC9E3E7036A}"/>
              </a:ext>
            </a:extLst>
          </p:cNvPr>
          <p:cNvSpPr txBox="1"/>
          <p:nvPr/>
        </p:nvSpPr>
        <p:spPr>
          <a:xfrm>
            <a:off x="6333104" y="9160043"/>
            <a:ext cx="645211" cy="307777"/>
          </a:xfrm>
          <a:prstGeom prst="rect">
            <a:avLst/>
          </a:prstGeom>
          <a:noFill/>
        </p:spPr>
        <p:txBody>
          <a:bodyPr wrap="square" rtlCol="0">
            <a:spAutoFit/>
          </a:bodyPr>
          <a:lstStyle/>
          <a:p>
            <a:r>
              <a:rPr lang="en-US" sz="1400" b="1" dirty="0"/>
              <a:t>-9-</a:t>
            </a:r>
          </a:p>
        </p:txBody>
      </p:sp>
      <p:pic>
        <p:nvPicPr>
          <p:cNvPr id="5" name="Picture 4">
            <a:extLst>
              <a:ext uri="{FF2B5EF4-FFF2-40B4-BE49-F238E27FC236}">
                <a16:creationId xmlns:a16="http://schemas.microsoft.com/office/drawing/2014/main" id="{660EA23A-F141-C0DF-47AE-FD4A44B6D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1181" y="3682986"/>
            <a:ext cx="2762636" cy="1457528"/>
          </a:xfrm>
          <a:prstGeom prst="rect">
            <a:avLst/>
          </a:prstGeom>
        </p:spPr>
      </p:pic>
      <p:pic>
        <p:nvPicPr>
          <p:cNvPr id="8" name="Picture 7">
            <a:extLst>
              <a:ext uri="{FF2B5EF4-FFF2-40B4-BE49-F238E27FC236}">
                <a16:creationId xmlns:a16="http://schemas.microsoft.com/office/drawing/2014/main" id="{769944CC-48A0-1D7B-800B-148F1B65CA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4128" y="1434373"/>
            <a:ext cx="2229161" cy="1970010"/>
          </a:xfrm>
          <a:prstGeom prst="rect">
            <a:avLst/>
          </a:prstGeom>
        </p:spPr>
      </p:pic>
      <p:pic>
        <p:nvPicPr>
          <p:cNvPr id="16" name="Picture 15">
            <a:extLst>
              <a:ext uri="{FF2B5EF4-FFF2-40B4-BE49-F238E27FC236}">
                <a16:creationId xmlns:a16="http://schemas.microsoft.com/office/drawing/2014/main" id="{F75B3F83-2839-16DA-D2A7-6981F6C3FA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517" y="1268972"/>
            <a:ext cx="1830348" cy="1970010"/>
          </a:xfrm>
          <a:prstGeom prst="rect">
            <a:avLst/>
          </a:prstGeom>
        </p:spPr>
      </p:pic>
      <p:pic>
        <p:nvPicPr>
          <p:cNvPr id="20" name="Picture 19">
            <a:extLst>
              <a:ext uri="{FF2B5EF4-FFF2-40B4-BE49-F238E27FC236}">
                <a16:creationId xmlns:a16="http://schemas.microsoft.com/office/drawing/2014/main" id="{067A5FAA-6744-BE4F-2F78-B8497C6E70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1181" y="5214049"/>
            <a:ext cx="2762636" cy="1938927"/>
          </a:xfrm>
          <a:prstGeom prst="rect">
            <a:avLst/>
          </a:prstGeom>
        </p:spPr>
      </p:pic>
      <p:pic>
        <p:nvPicPr>
          <p:cNvPr id="24" name="Picture 23">
            <a:extLst>
              <a:ext uri="{FF2B5EF4-FFF2-40B4-BE49-F238E27FC236}">
                <a16:creationId xmlns:a16="http://schemas.microsoft.com/office/drawing/2014/main" id="{0BE77400-4CA6-724F-E5CE-E11293D741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1181" y="7484098"/>
            <a:ext cx="2915057" cy="1667108"/>
          </a:xfrm>
          <a:prstGeom prst="rect">
            <a:avLst/>
          </a:prstGeom>
        </p:spPr>
      </p:pic>
      <p:sp>
        <p:nvSpPr>
          <p:cNvPr id="4" name="TextBox 3">
            <a:extLst>
              <a:ext uri="{FF2B5EF4-FFF2-40B4-BE49-F238E27FC236}">
                <a16:creationId xmlns:a16="http://schemas.microsoft.com/office/drawing/2014/main" id="{0349D9C3-D780-44E5-F8B7-FFAFC398D069}"/>
              </a:ext>
            </a:extLst>
          </p:cNvPr>
          <p:cNvSpPr txBox="1"/>
          <p:nvPr/>
        </p:nvSpPr>
        <p:spPr>
          <a:xfrm>
            <a:off x="978568" y="465221"/>
            <a:ext cx="4828674" cy="584775"/>
          </a:xfrm>
          <a:prstGeom prst="rect">
            <a:avLst/>
          </a:prstGeom>
          <a:noFill/>
        </p:spPr>
        <p:txBody>
          <a:bodyPr wrap="square" rtlCol="0">
            <a:spAutoFit/>
          </a:bodyPr>
          <a:lstStyle/>
          <a:p>
            <a:r>
              <a:rPr lang="en-US" b="1" dirty="0"/>
              <a:t>Republican Party of Texas State Convention</a:t>
            </a:r>
          </a:p>
          <a:p>
            <a:r>
              <a:rPr lang="en-US" sz="1400" dirty="0"/>
              <a:t>June 11-13, Houston, Texas</a:t>
            </a:r>
          </a:p>
        </p:txBody>
      </p:sp>
      <p:sp>
        <p:nvSpPr>
          <p:cNvPr id="7" name="TextBox 6">
            <a:extLst>
              <a:ext uri="{FF2B5EF4-FFF2-40B4-BE49-F238E27FC236}">
                <a16:creationId xmlns:a16="http://schemas.microsoft.com/office/drawing/2014/main" id="{AEC4FD38-266F-A251-7D11-FE57AFA9E5AF}"/>
              </a:ext>
            </a:extLst>
          </p:cNvPr>
          <p:cNvSpPr txBox="1"/>
          <p:nvPr/>
        </p:nvSpPr>
        <p:spPr>
          <a:xfrm rot="10800000" flipV="1">
            <a:off x="336887" y="3724593"/>
            <a:ext cx="2915057" cy="5632311"/>
          </a:xfrm>
          <a:prstGeom prst="rect">
            <a:avLst/>
          </a:prstGeom>
          <a:noFill/>
        </p:spPr>
        <p:txBody>
          <a:bodyPr wrap="square" rtlCol="0">
            <a:spAutoFit/>
          </a:bodyPr>
          <a:lstStyle/>
          <a:p>
            <a:r>
              <a:rPr lang="en-US" sz="1200" dirty="0"/>
              <a:t>The June 2026 Republican state convention was my first convention ever!  Sitting around a table with friends voicing desires for the government to do things is one thing. Putting those ideas into words in a congruent manner to be presented to the State Legislature is quite another.  Good knowledge of Robert’s Rules of Order and Texas State Convention Rules is a must. </a:t>
            </a:r>
          </a:p>
          <a:p>
            <a:r>
              <a:rPr lang="en-US" sz="1200" dirty="0"/>
              <a:t> </a:t>
            </a:r>
          </a:p>
          <a:p>
            <a:r>
              <a:rPr lang="en-US" sz="1200" dirty="0"/>
              <a:t>During the convention, my respect for the men and women of the Republican party who are responsible for putting these ideas on paper has grown substantially.  One of our objectives was to get 3000 people to take about 300 ideas and to vote on which ones we wanted to forward to Austin as Legislative Priorities and Platform Planks.</a:t>
            </a:r>
          </a:p>
          <a:p>
            <a:r>
              <a:rPr lang="en-US" sz="1200" dirty="0"/>
              <a:t> </a:t>
            </a:r>
          </a:p>
          <a:p>
            <a:r>
              <a:rPr lang="en-US" sz="1200" dirty="0"/>
              <a:t>But, before we could ever get to that, we had to decide who was going to lead the Republican party at the state level and in each senatorial district for the next 2 years. </a:t>
            </a:r>
          </a:p>
          <a:p>
            <a:r>
              <a:rPr lang="en-US" sz="1200" dirty="0"/>
              <a:t>       </a:t>
            </a:r>
          </a:p>
          <a:p>
            <a:r>
              <a:rPr lang="en-US" sz="1200" dirty="0"/>
              <a:t>It felt good to know I was part of those people actively trying to keep Texas for the people by the people.</a:t>
            </a:r>
          </a:p>
          <a:p>
            <a:r>
              <a:rPr lang="en-US" sz="1200" dirty="0"/>
              <a:t> </a:t>
            </a:r>
          </a:p>
          <a:p>
            <a:r>
              <a:rPr lang="en-US" sz="1200" dirty="0"/>
              <a:t>KEEP TEXAS </a:t>
            </a:r>
            <a:r>
              <a:rPr lang="en-US" sz="1200" dirty="0">
                <a:solidFill>
                  <a:srgbClr val="C00000"/>
                </a:solidFill>
              </a:rPr>
              <a:t>RED!</a:t>
            </a:r>
            <a:endParaRPr lang="en-US" sz="1200" dirty="0"/>
          </a:p>
          <a:p>
            <a:r>
              <a:rPr lang="en-US" sz="1200" dirty="0"/>
              <a:t> </a:t>
            </a:r>
          </a:p>
        </p:txBody>
      </p:sp>
      <p:sp>
        <p:nvSpPr>
          <p:cNvPr id="10" name="TextBox 9">
            <a:extLst>
              <a:ext uri="{FF2B5EF4-FFF2-40B4-BE49-F238E27FC236}">
                <a16:creationId xmlns:a16="http://schemas.microsoft.com/office/drawing/2014/main" id="{2ACFDD22-DA6E-B2A4-437E-81F9B0F554AE}"/>
              </a:ext>
            </a:extLst>
          </p:cNvPr>
          <p:cNvSpPr txBox="1"/>
          <p:nvPr/>
        </p:nvSpPr>
        <p:spPr>
          <a:xfrm>
            <a:off x="495761" y="3404383"/>
            <a:ext cx="2712550" cy="276999"/>
          </a:xfrm>
          <a:prstGeom prst="rect">
            <a:avLst/>
          </a:prstGeom>
          <a:noFill/>
        </p:spPr>
        <p:txBody>
          <a:bodyPr wrap="square" rtlCol="0">
            <a:spAutoFit/>
          </a:bodyPr>
          <a:lstStyle/>
          <a:p>
            <a:r>
              <a:rPr lang="en-US" sz="1200" dirty="0"/>
              <a:t>Convention 1</a:t>
            </a:r>
            <a:r>
              <a:rPr lang="en-US" sz="1200" baseline="30000" dirty="0"/>
              <a:t>st</a:t>
            </a:r>
            <a:r>
              <a:rPr lang="en-US" sz="1200" dirty="0"/>
              <a:t> Timer, Susan </a:t>
            </a:r>
            <a:r>
              <a:rPr lang="en-US" sz="1200" dirty="0" err="1"/>
              <a:t>Jaloway</a:t>
            </a:r>
            <a:endParaRPr lang="en-US" sz="1200" dirty="0"/>
          </a:p>
        </p:txBody>
      </p:sp>
    </p:spTree>
    <p:extLst>
      <p:ext uri="{BB962C8B-B14F-4D97-AF65-F5344CB8AC3E}">
        <p14:creationId xmlns:p14="http://schemas.microsoft.com/office/powerpoint/2010/main" val="2538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6896E-D72B-B704-2A4F-987E1ECD1ECD}"/>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E73856D9-E66B-E58D-8B71-E529552A4AF1}"/>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207AE42-38BE-4D77-A4BF-A6F7D13EFF64}"/>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768837FC-2FEB-D214-EA4F-344F859FD90C}"/>
              </a:ext>
            </a:extLst>
          </p:cNvPr>
          <p:cNvPicPr>
            <a:picLocks noChangeAspect="1"/>
          </p:cNvPicPr>
          <p:nvPr/>
        </p:nvPicPr>
        <p:blipFill>
          <a:blip r:embed="rId2"/>
          <a:stretch>
            <a:fillRect/>
          </a:stretch>
        </p:blipFill>
        <p:spPr>
          <a:xfrm>
            <a:off x="17658" y="7360"/>
            <a:ext cx="7187807" cy="317019"/>
          </a:xfrm>
          <a:prstGeom prst="rect">
            <a:avLst/>
          </a:prstGeom>
        </p:spPr>
      </p:pic>
      <p:sp>
        <p:nvSpPr>
          <p:cNvPr id="6" name="TextBox 5">
            <a:extLst>
              <a:ext uri="{FF2B5EF4-FFF2-40B4-BE49-F238E27FC236}">
                <a16:creationId xmlns:a16="http://schemas.microsoft.com/office/drawing/2014/main" id="{95E684DB-8B2A-2510-E18E-101AA25B0FCD}"/>
              </a:ext>
            </a:extLst>
          </p:cNvPr>
          <p:cNvSpPr txBox="1"/>
          <p:nvPr/>
        </p:nvSpPr>
        <p:spPr>
          <a:xfrm>
            <a:off x="6557698" y="9111917"/>
            <a:ext cx="645211" cy="307777"/>
          </a:xfrm>
          <a:prstGeom prst="rect">
            <a:avLst/>
          </a:prstGeom>
          <a:noFill/>
        </p:spPr>
        <p:txBody>
          <a:bodyPr wrap="square" rtlCol="0">
            <a:spAutoFit/>
          </a:bodyPr>
          <a:lstStyle/>
          <a:p>
            <a:r>
              <a:rPr lang="en-US" sz="1400" b="1" dirty="0"/>
              <a:t>-10-</a:t>
            </a:r>
          </a:p>
        </p:txBody>
      </p:sp>
      <p:pic>
        <p:nvPicPr>
          <p:cNvPr id="10" name="Picture 9">
            <a:extLst>
              <a:ext uri="{FF2B5EF4-FFF2-40B4-BE49-F238E27FC236}">
                <a16:creationId xmlns:a16="http://schemas.microsoft.com/office/drawing/2014/main" id="{1CBFBE36-B61E-9BC6-48A2-149215665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2281" y="2480176"/>
            <a:ext cx="2229161" cy="1790950"/>
          </a:xfrm>
          <a:prstGeom prst="rect">
            <a:avLst/>
          </a:prstGeom>
        </p:spPr>
      </p:pic>
      <p:pic>
        <p:nvPicPr>
          <p:cNvPr id="14" name="Picture 13">
            <a:extLst>
              <a:ext uri="{FF2B5EF4-FFF2-40B4-BE49-F238E27FC236}">
                <a16:creationId xmlns:a16="http://schemas.microsoft.com/office/drawing/2014/main" id="{1A632829-726E-4ECE-3D23-2D439B3A06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9094" y="7416277"/>
            <a:ext cx="1866461" cy="1457528"/>
          </a:xfrm>
          <a:prstGeom prst="rect">
            <a:avLst/>
          </a:prstGeom>
        </p:spPr>
      </p:pic>
      <p:pic>
        <p:nvPicPr>
          <p:cNvPr id="22" name="Picture 21">
            <a:extLst>
              <a:ext uri="{FF2B5EF4-FFF2-40B4-BE49-F238E27FC236}">
                <a16:creationId xmlns:a16="http://schemas.microsoft.com/office/drawing/2014/main" id="{3F418FD9-8B7F-1D54-CB1B-805C582880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3339" y="2500124"/>
            <a:ext cx="1762371" cy="1738918"/>
          </a:xfrm>
          <a:prstGeom prst="rect">
            <a:avLst/>
          </a:prstGeom>
        </p:spPr>
      </p:pic>
      <p:pic>
        <p:nvPicPr>
          <p:cNvPr id="24" name="Picture 23">
            <a:extLst>
              <a:ext uri="{FF2B5EF4-FFF2-40B4-BE49-F238E27FC236}">
                <a16:creationId xmlns:a16="http://schemas.microsoft.com/office/drawing/2014/main" id="{4BEDC285-3218-996F-AF3F-C64DCBF8A9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2281" y="397914"/>
            <a:ext cx="3883274" cy="1956209"/>
          </a:xfrm>
          <a:prstGeom prst="rect">
            <a:avLst/>
          </a:prstGeom>
        </p:spPr>
      </p:pic>
      <p:pic>
        <p:nvPicPr>
          <p:cNvPr id="28" name="Picture 27">
            <a:extLst>
              <a:ext uri="{FF2B5EF4-FFF2-40B4-BE49-F238E27FC236}">
                <a16:creationId xmlns:a16="http://schemas.microsoft.com/office/drawing/2014/main" id="{2FFBBAC6-FCEB-1B05-444F-757D63BE8E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087" y="3882049"/>
            <a:ext cx="1762371" cy="2769440"/>
          </a:xfrm>
          <a:prstGeom prst="rect">
            <a:avLst/>
          </a:prstGeom>
        </p:spPr>
      </p:pic>
      <p:pic>
        <p:nvPicPr>
          <p:cNvPr id="30" name="Picture 29">
            <a:extLst>
              <a:ext uri="{FF2B5EF4-FFF2-40B4-BE49-F238E27FC236}">
                <a16:creationId xmlns:a16="http://schemas.microsoft.com/office/drawing/2014/main" id="{2A916DCA-ED40-A01B-CDFD-D32AF03EE2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65532" y="7392461"/>
            <a:ext cx="2076740" cy="1505160"/>
          </a:xfrm>
          <a:prstGeom prst="rect">
            <a:avLst/>
          </a:prstGeom>
        </p:spPr>
      </p:pic>
      <p:pic>
        <p:nvPicPr>
          <p:cNvPr id="34" name="Picture 33">
            <a:extLst>
              <a:ext uri="{FF2B5EF4-FFF2-40B4-BE49-F238E27FC236}">
                <a16:creationId xmlns:a16="http://schemas.microsoft.com/office/drawing/2014/main" id="{BB1F9972-AD97-CC70-B874-93717681F61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5769" y="481724"/>
            <a:ext cx="2407201" cy="2867425"/>
          </a:xfrm>
          <a:prstGeom prst="rect">
            <a:avLst/>
          </a:prstGeom>
        </p:spPr>
      </p:pic>
      <p:pic>
        <p:nvPicPr>
          <p:cNvPr id="36" name="Picture 35">
            <a:extLst>
              <a:ext uri="{FF2B5EF4-FFF2-40B4-BE49-F238E27FC236}">
                <a16:creationId xmlns:a16="http://schemas.microsoft.com/office/drawing/2014/main" id="{81D7D2D2-B711-4C93-D311-BF8FD3FFBB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80862" y="4515176"/>
            <a:ext cx="4246722" cy="2534653"/>
          </a:xfrm>
          <a:prstGeom prst="rect">
            <a:avLst/>
          </a:prstGeom>
        </p:spPr>
      </p:pic>
      <p:pic>
        <p:nvPicPr>
          <p:cNvPr id="5" name="Picture 4">
            <a:extLst>
              <a:ext uri="{FF2B5EF4-FFF2-40B4-BE49-F238E27FC236}">
                <a16:creationId xmlns:a16="http://schemas.microsoft.com/office/drawing/2014/main" id="{9BFB848D-37EA-DCE8-34BF-5626282B172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3262" y="6962204"/>
            <a:ext cx="2181529" cy="1970010"/>
          </a:xfrm>
          <a:prstGeom prst="rect">
            <a:avLst/>
          </a:prstGeom>
        </p:spPr>
      </p:pic>
      <p:sp>
        <p:nvSpPr>
          <p:cNvPr id="7" name="TextBox 6">
            <a:extLst>
              <a:ext uri="{FF2B5EF4-FFF2-40B4-BE49-F238E27FC236}">
                <a16:creationId xmlns:a16="http://schemas.microsoft.com/office/drawing/2014/main" id="{AA9F8E70-1F46-50C1-03FA-2509CDA020D1}"/>
              </a:ext>
            </a:extLst>
          </p:cNvPr>
          <p:cNvSpPr txBox="1"/>
          <p:nvPr/>
        </p:nvSpPr>
        <p:spPr>
          <a:xfrm>
            <a:off x="443440" y="3470810"/>
            <a:ext cx="1915522" cy="307777"/>
          </a:xfrm>
          <a:prstGeom prst="rect">
            <a:avLst/>
          </a:prstGeom>
          <a:noFill/>
        </p:spPr>
        <p:txBody>
          <a:bodyPr wrap="square" rtlCol="0">
            <a:spAutoFit/>
          </a:bodyPr>
          <a:lstStyle/>
          <a:p>
            <a:r>
              <a:rPr lang="en-US" sz="1400" b="1" dirty="0"/>
              <a:t>Pastor John Hagee</a:t>
            </a:r>
          </a:p>
        </p:txBody>
      </p:sp>
      <p:sp>
        <p:nvSpPr>
          <p:cNvPr id="8" name="TextBox 7">
            <a:extLst>
              <a:ext uri="{FF2B5EF4-FFF2-40B4-BE49-F238E27FC236}">
                <a16:creationId xmlns:a16="http://schemas.microsoft.com/office/drawing/2014/main" id="{D3631E68-8B86-3490-5EE1-0BACDF51D0D0}"/>
              </a:ext>
            </a:extLst>
          </p:cNvPr>
          <p:cNvSpPr txBox="1"/>
          <p:nvPr/>
        </p:nvSpPr>
        <p:spPr>
          <a:xfrm>
            <a:off x="370029" y="9020477"/>
            <a:ext cx="2322092" cy="307777"/>
          </a:xfrm>
          <a:prstGeom prst="rect">
            <a:avLst/>
          </a:prstGeom>
          <a:noFill/>
        </p:spPr>
        <p:txBody>
          <a:bodyPr wrap="square" rtlCol="0">
            <a:spAutoFit/>
          </a:bodyPr>
          <a:lstStyle/>
          <a:p>
            <a:r>
              <a:rPr lang="en-US" sz="1400" b="1" dirty="0"/>
              <a:t>US Rep, Brandon Gill</a:t>
            </a:r>
          </a:p>
        </p:txBody>
      </p:sp>
      <p:sp>
        <p:nvSpPr>
          <p:cNvPr id="9" name="TextBox 8">
            <a:extLst>
              <a:ext uri="{FF2B5EF4-FFF2-40B4-BE49-F238E27FC236}">
                <a16:creationId xmlns:a16="http://schemas.microsoft.com/office/drawing/2014/main" id="{49F87229-C01C-B490-5616-339E3B62C63D}"/>
              </a:ext>
            </a:extLst>
          </p:cNvPr>
          <p:cNvSpPr txBox="1"/>
          <p:nvPr/>
        </p:nvSpPr>
        <p:spPr>
          <a:xfrm>
            <a:off x="2972281" y="9013945"/>
            <a:ext cx="1558724" cy="307777"/>
          </a:xfrm>
          <a:prstGeom prst="rect">
            <a:avLst/>
          </a:prstGeom>
          <a:noFill/>
        </p:spPr>
        <p:txBody>
          <a:bodyPr wrap="square" rtlCol="0">
            <a:spAutoFit/>
          </a:bodyPr>
          <a:lstStyle/>
          <a:p>
            <a:r>
              <a:rPr lang="en-US" sz="1400" b="1" dirty="0"/>
              <a:t>Ken Paxton</a:t>
            </a:r>
          </a:p>
        </p:txBody>
      </p:sp>
      <p:sp>
        <p:nvSpPr>
          <p:cNvPr id="11" name="TextBox 10">
            <a:extLst>
              <a:ext uri="{FF2B5EF4-FFF2-40B4-BE49-F238E27FC236}">
                <a16:creationId xmlns:a16="http://schemas.microsoft.com/office/drawing/2014/main" id="{BFAA669A-8D2B-EA9A-FEB2-40E6C0C9AE74}"/>
              </a:ext>
            </a:extLst>
          </p:cNvPr>
          <p:cNvSpPr txBox="1"/>
          <p:nvPr/>
        </p:nvSpPr>
        <p:spPr>
          <a:xfrm>
            <a:off x="5313339" y="8949777"/>
            <a:ext cx="1539757" cy="307777"/>
          </a:xfrm>
          <a:prstGeom prst="rect">
            <a:avLst/>
          </a:prstGeom>
          <a:noFill/>
        </p:spPr>
        <p:txBody>
          <a:bodyPr wrap="square" rtlCol="0">
            <a:spAutoFit/>
          </a:bodyPr>
          <a:lstStyle/>
          <a:p>
            <a:r>
              <a:rPr lang="en-US" sz="1400" b="1" dirty="0"/>
              <a:t>Dan Partick</a:t>
            </a:r>
          </a:p>
        </p:txBody>
      </p:sp>
    </p:spTree>
    <p:extLst>
      <p:ext uri="{BB962C8B-B14F-4D97-AF65-F5344CB8AC3E}">
        <p14:creationId xmlns:p14="http://schemas.microsoft.com/office/powerpoint/2010/main" val="2672554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A5482-EEC4-EFC2-2007-32B687A5D8A0}"/>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F20D0C3A-5F2B-E5E6-F4EC-948BAC0254DB}"/>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078C2EE-DB25-0E2B-DD9A-BBC488ED403F}"/>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6E5DA303-4386-4A28-F8D7-767419FDAAEC}"/>
              </a:ext>
            </a:extLst>
          </p:cNvPr>
          <p:cNvPicPr>
            <a:picLocks noChangeAspect="1"/>
          </p:cNvPicPr>
          <p:nvPr/>
        </p:nvPicPr>
        <p:blipFill>
          <a:blip r:embed="rId2"/>
          <a:stretch>
            <a:fillRect/>
          </a:stretch>
        </p:blipFill>
        <p:spPr>
          <a:xfrm>
            <a:off x="17658" y="7360"/>
            <a:ext cx="7187807" cy="317019"/>
          </a:xfrm>
          <a:prstGeom prst="rect">
            <a:avLst/>
          </a:prstGeom>
        </p:spPr>
      </p:pic>
      <p:sp>
        <p:nvSpPr>
          <p:cNvPr id="6" name="TextBox 5">
            <a:extLst>
              <a:ext uri="{FF2B5EF4-FFF2-40B4-BE49-F238E27FC236}">
                <a16:creationId xmlns:a16="http://schemas.microsoft.com/office/drawing/2014/main" id="{281FD914-1BD4-64B9-38CA-3741D3CC70E5}"/>
              </a:ext>
            </a:extLst>
          </p:cNvPr>
          <p:cNvSpPr txBox="1"/>
          <p:nvPr/>
        </p:nvSpPr>
        <p:spPr>
          <a:xfrm>
            <a:off x="6365189" y="9144001"/>
            <a:ext cx="645211" cy="307777"/>
          </a:xfrm>
          <a:prstGeom prst="rect">
            <a:avLst/>
          </a:prstGeom>
          <a:noFill/>
        </p:spPr>
        <p:txBody>
          <a:bodyPr wrap="square" rtlCol="0">
            <a:spAutoFit/>
          </a:bodyPr>
          <a:lstStyle/>
          <a:p>
            <a:r>
              <a:rPr lang="en-US" sz="1400" b="1" dirty="0"/>
              <a:t>-11-</a:t>
            </a:r>
          </a:p>
        </p:txBody>
      </p:sp>
      <p:pic>
        <p:nvPicPr>
          <p:cNvPr id="5" name="Picture 4">
            <a:extLst>
              <a:ext uri="{FF2B5EF4-FFF2-40B4-BE49-F238E27FC236}">
                <a16:creationId xmlns:a16="http://schemas.microsoft.com/office/drawing/2014/main" id="{0D206797-A703-B2CA-EA32-C11C60A3E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15" y="7202905"/>
            <a:ext cx="3018515" cy="1909012"/>
          </a:xfrm>
          <a:prstGeom prst="rect">
            <a:avLst/>
          </a:prstGeom>
        </p:spPr>
      </p:pic>
      <p:pic>
        <p:nvPicPr>
          <p:cNvPr id="8" name="Picture 7">
            <a:extLst>
              <a:ext uri="{FF2B5EF4-FFF2-40B4-BE49-F238E27FC236}">
                <a16:creationId xmlns:a16="http://schemas.microsoft.com/office/drawing/2014/main" id="{699D9431-34F6-4DD9-AC4E-A1400E366E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0677" y="2662992"/>
            <a:ext cx="2820872" cy="1886398"/>
          </a:xfrm>
          <a:prstGeom prst="rect">
            <a:avLst/>
          </a:prstGeom>
        </p:spPr>
      </p:pic>
      <p:pic>
        <p:nvPicPr>
          <p:cNvPr id="10" name="Picture 9">
            <a:extLst>
              <a:ext uri="{FF2B5EF4-FFF2-40B4-BE49-F238E27FC236}">
                <a16:creationId xmlns:a16="http://schemas.microsoft.com/office/drawing/2014/main" id="{C18046A1-28E3-6762-A6DF-838F21FB06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8383" y="452393"/>
            <a:ext cx="2956948" cy="1986007"/>
          </a:xfrm>
          <a:prstGeom prst="rect">
            <a:avLst/>
          </a:prstGeom>
        </p:spPr>
      </p:pic>
      <p:sp>
        <p:nvSpPr>
          <p:cNvPr id="4" name="TextBox 3">
            <a:extLst>
              <a:ext uri="{FF2B5EF4-FFF2-40B4-BE49-F238E27FC236}">
                <a16:creationId xmlns:a16="http://schemas.microsoft.com/office/drawing/2014/main" id="{B608A58B-6D97-859F-59F1-35CA8DA9B5E8}"/>
              </a:ext>
            </a:extLst>
          </p:cNvPr>
          <p:cNvSpPr txBox="1"/>
          <p:nvPr/>
        </p:nvSpPr>
        <p:spPr>
          <a:xfrm>
            <a:off x="3850105" y="7559125"/>
            <a:ext cx="2572109" cy="1169551"/>
          </a:xfrm>
          <a:prstGeom prst="rect">
            <a:avLst/>
          </a:prstGeom>
          <a:noFill/>
        </p:spPr>
        <p:txBody>
          <a:bodyPr wrap="square" rtlCol="0">
            <a:spAutoFit/>
          </a:bodyPr>
          <a:lstStyle/>
          <a:p>
            <a:r>
              <a:rPr lang="en-US" sz="1400" b="1" dirty="0"/>
              <a:t>Wilson County Republican Party float at the Stockdale Watermelon Festival Parade wins 1</a:t>
            </a:r>
            <a:r>
              <a:rPr lang="en-US" sz="1400" b="1" baseline="30000" dirty="0"/>
              <a:t>st</a:t>
            </a:r>
            <a:r>
              <a:rPr lang="en-US" sz="1400" b="1" dirty="0"/>
              <a:t> Place in the Civic Division</a:t>
            </a:r>
          </a:p>
        </p:txBody>
      </p:sp>
      <p:sp>
        <p:nvSpPr>
          <p:cNvPr id="7" name="TextBox 6">
            <a:extLst>
              <a:ext uri="{FF2B5EF4-FFF2-40B4-BE49-F238E27FC236}">
                <a16:creationId xmlns:a16="http://schemas.microsoft.com/office/drawing/2014/main" id="{8FAC7080-8931-BFBC-A35A-FBA7F3A3B821}"/>
              </a:ext>
            </a:extLst>
          </p:cNvPr>
          <p:cNvSpPr txBox="1"/>
          <p:nvPr/>
        </p:nvSpPr>
        <p:spPr>
          <a:xfrm>
            <a:off x="354505" y="513347"/>
            <a:ext cx="3495600" cy="6340197"/>
          </a:xfrm>
          <a:prstGeom prst="rect">
            <a:avLst/>
          </a:prstGeom>
          <a:noFill/>
        </p:spPr>
        <p:txBody>
          <a:bodyPr wrap="square" rtlCol="0">
            <a:spAutoFit/>
          </a:bodyPr>
          <a:lstStyle/>
          <a:p>
            <a:r>
              <a:rPr lang="en-US" sz="1600" b="1" dirty="0"/>
              <a:t>WILSON COUNTY REPUBLICAN WOMEN’S SCHOLARSHIP PROGRAM</a:t>
            </a:r>
            <a:endParaRPr lang="en-US" sz="1600" dirty="0"/>
          </a:p>
          <a:p>
            <a:r>
              <a:rPr lang="en-US" sz="1400" dirty="0"/>
              <a:t>Twelve applications were received this 2025-26 school year.  Scholarship applications were received from each high school in Wilson County  as follows:</a:t>
            </a:r>
          </a:p>
          <a:p>
            <a:r>
              <a:rPr lang="en-US" sz="1400" dirty="0"/>
              <a:t>La Vernia HS – 7</a:t>
            </a:r>
          </a:p>
          <a:p>
            <a:r>
              <a:rPr lang="en-US" sz="1400" dirty="0"/>
              <a:t>Floresville HS – 1</a:t>
            </a:r>
          </a:p>
          <a:p>
            <a:r>
              <a:rPr lang="en-US" sz="1400" dirty="0"/>
              <a:t> Poth HS –  3</a:t>
            </a:r>
          </a:p>
          <a:p>
            <a:r>
              <a:rPr lang="en-US" sz="1400" dirty="0"/>
              <a:t>Stockdale HS – 1</a:t>
            </a:r>
          </a:p>
          <a:p>
            <a:r>
              <a:rPr lang="en-US" sz="1400" dirty="0"/>
              <a:t> Only  11 applications were read due to the disqualification of one application.    The recipient of the $1000.00 scholarship was Kylie Dodson from La Vernia HS.  The scholarship was presented to Kylie at the La Vernia HS awards ceremony on May 21 by Dawn Barnett with Anna Willis and Loretta Carter. Kylie wrote an essay on the Republican party plank concerning border safety and the enforcement of immigration laws.  She  plans to attend Texas A &amp;M University.  A big THANK you again to the application readers Sharon Meyer, Louise Jung and Susan </a:t>
            </a:r>
            <a:r>
              <a:rPr lang="en-US" sz="1400" dirty="0" err="1"/>
              <a:t>Jaloway</a:t>
            </a:r>
            <a:r>
              <a:rPr lang="en-US" sz="1400" dirty="0"/>
              <a:t> for giving of their time for this important endeavor.   It is always a positive reassurance when reviewing the applications that the future is in good hands. </a:t>
            </a:r>
          </a:p>
          <a:p>
            <a:r>
              <a:rPr lang="en-US" sz="1400" dirty="0"/>
              <a:t>Scholarship Co-Chairs,</a:t>
            </a:r>
          </a:p>
          <a:p>
            <a:r>
              <a:rPr lang="en-US" sz="1400" dirty="0"/>
              <a:t>Loretta Carter and Barbara Burdette</a:t>
            </a:r>
          </a:p>
        </p:txBody>
      </p:sp>
      <p:sp>
        <p:nvSpPr>
          <p:cNvPr id="9" name="TextBox 8">
            <a:extLst>
              <a:ext uri="{FF2B5EF4-FFF2-40B4-BE49-F238E27FC236}">
                <a16:creationId xmlns:a16="http://schemas.microsoft.com/office/drawing/2014/main" id="{3FA67B3F-2023-340A-95B6-A00B02AADB22}"/>
              </a:ext>
            </a:extLst>
          </p:cNvPr>
          <p:cNvSpPr txBox="1"/>
          <p:nvPr/>
        </p:nvSpPr>
        <p:spPr>
          <a:xfrm>
            <a:off x="4128385" y="4877116"/>
            <a:ext cx="2740235" cy="523220"/>
          </a:xfrm>
          <a:prstGeom prst="rect">
            <a:avLst/>
          </a:prstGeom>
          <a:noFill/>
        </p:spPr>
        <p:txBody>
          <a:bodyPr wrap="square" rtlCol="0">
            <a:spAutoFit/>
          </a:bodyPr>
          <a:lstStyle/>
          <a:p>
            <a:r>
              <a:rPr lang="en-US" sz="1400" b="1" dirty="0"/>
              <a:t>Loretta Carter, Anna Willis, Kylie Dodson, Dawn Barnett</a:t>
            </a:r>
          </a:p>
        </p:txBody>
      </p:sp>
      <p:sp>
        <p:nvSpPr>
          <p:cNvPr id="14" name="TextBox 13">
            <a:extLst>
              <a:ext uri="{FF2B5EF4-FFF2-40B4-BE49-F238E27FC236}">
                <a16:creationId xmlns:a16="http://schemas.microsoft.com/office/drawing/2014/main" id="{05556387-C44C-E5D9-623D-B88158E5E727}"/>
              </a:ext>
            </a:extLst>
          </p:cNvPr>
          <p:cNvSpPr txBox="1"/>
          <p:nvPr/>
        </p:nvSpPr>
        <p:spPr>
          <a:xfrm>
            <a:off x="354505" y="7074568"/>
            <a:ext cx="6514115" cy="2117559"/>
          </a:xfrm>
          <a:prstGeom prst="rect">
            <a:avLst/>
          </a:prstGeom>
          <a:noFill/>
          <a:ln w="28575">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483747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17" name="TextBox 16">
            <a:extLst>
              <a:ext uri="{FF2B5EF4-FFF2-40B4-BE49-F238E27FC236}">
                <a16:creationId xmlns:a16="http://schemas.microsoft.com/office/drawing/2014/main" id="{86C7BD23-FCD2-43E1-80DD-D84D042AE5B5}"/>
              </a:ext>
            </a:extLst>
          </p:cNvPr>
          <p:cNvSpPr txBox="1"/>
          <p:nvPr/>
        </p:nvSpPr>
        <p:spPr>
          <a:xfrm>
            <a:off x="3044474" y="399289"/>
            <a:ext cx="3225819" cy="338554"/>
          </a:xfrm>
          <a:prstGeom prst="rect">
            <a:avLst/>
          </a:prstGeom>
          <a:solidFill>
            <a:srgbClr val="002060"/>
          </a:solidFill>
        </p:spPr>
        <p:txBody>
          <a:bodyPr wrap="none" rtlCol="0">
            <a:spAutoFit/>
          </a:bodyPr>
          <a:lstStyle/>
          <a:p>
            <a:r>
              <a:rPr lang="en-US" sz="1600" b="1" spc="600" dirty="0">
                <a:solidFill>
                  <a:schemeClr val="bg1"/>
                </a:solidFill>
              </a:rPr>
              <a:t>Political Activities</a:t>
            </a:r>
          </a:p>
        </p:txBody>
      </p:sp>
      <p:sp>
        <p:nvSpPr>
          <p:cNvPr id="4" name="TextBox 3">
            <a:extLst>
              <a:ext uri="{FF2B5EF4-FFF2-40B4-BE49-F238E27FC236}">
                <a16:creationId xmlns:a16="http://schemas.microsoft.com/office/drawing/2014/main" id="{3A4D0357-4F74-42BD-C30A-E8AE41CCA0D5}"/>
              </a:ext>
            </a:extLst>
          </p:cNvPr>
          <p:cNvSpPr txBox="1"/>
          <p:nvPr/>
        </p:nvSpPr>
        <p:spPr>
          <a:xfrm>
            <a:off x="103238" y="364712"/>
            <a:ext cx="2941236" cy="430887"/>
          </a:xfrm>
          <a:prstGeom prst="rect">
            <a:avLst/>
          </a:prstGeom>
          <a:noFill/>
        </p:spPr>
        <p:txBody>
          <a:bodyPr wrap="square" rtlCol="0">
            <a:spAutoFit/>
          </a:bodyPr>
          <a:lstStyle/>
          <a:p>
            <a:pPr algn="just"/>
            <a:r>
              <a:rPr lang="en-US" sz="1100" dirty="0"/>
              <a:t>Political Activities doesn’t take a “summer break”  Republican women keep plugging along</a:t>
            </a:r>
          </a:p>
        </p:txBody>
      </p:sp>
      <p:pic>
        <p:nvPicPr>
          <p:cNvPr id="5" name="Picture 4">
            <a:extLst>
              <a:ext uri="{FF2B5EF4-FFF2-40B4-BE49-F238E27FC236}">
                <a16:creationId xmlns:a16="http://schemas.microsoft.com/office/drawing/2014/main" id="{5D67A198-9CA9-1CD9-3D90-3FE55A54C60C}"/>
              </a:ext>
            </a:extLst>
          </p:cNvPr>
          <p:cNvPicPr>
            <a:picLocks noChangeAspect="1"/>
          </p:cNvPicPr>
          <p:nvPr/>
        </p:nvPicPr>
        <p:blipFill>
          <a:blip r:embed="rId3"/>
          <a:stretch>
            <a:fillRect/>
          </a:stretch>
        </p:blipFill>
        <p:spPr>
          <a:xfrm>
            <a:off x="6322721" y="412336"/>
            <a:ext cx="771431" cy="1114289"/>
          </a:xfrm>
          <a:prstGeom prst="rect">
            <a:avLst/>
          </a:prstGeom>
        </p:spPr>
      </p:pic>
      <p:sp>
        <p:nvSpPr>
          <p:cNvPr id="14" name="TextBox 13">
            <a:extLst>
              <a:ext uri="{FF2B5EF4-FFF2-40B4-BE49-F238E27FC236}">
                <a16:creationId xmlns:a16="http://schemas.microsoft.com/office/drawing/2014/main" id="{5A27D899-B73E-C592-41BF-3CB1CD8CCB75}"/>
              </a:ext>
            </a:extLst>
          </p:cNvPr>
          <p:cNvSpPr txBox="1"/>
          <p:nvPr/>
        </p:nvSpPr>
        <p:spPr>
          <a:xfrm>
            <a:off x="95532" y="713129"/>
            <a:ext cx="6217629" cy="1107996"/>
          </a:xfrm>
          <a:prstGeom prst="rect">
            <a:avLst/>
          </a:prstGeom>
          <a:noFill/>
        </p:spPr>
        <p:txBody>
          <a:bodyPr wrap="square" rtlCol="0">
            <a:spAutoFit/>
          </a:bodyPr>
          <a:lstStyle/>
          <a:p>
            <a:pPr algn="just"/>
            <a:r>
              <a:rPr lang="en-US" sz="1100" dirty="0"/>
              <a:t>no matter what time of the year.  2</a:t>
            </a:r>
            <a:r>
              <a:rPr lang="en-US" sz="1100" baseline="30000" dirty="0"/>
              <a:t>nd</a:t>
            </a:r>
            <a:r>
              <a:rPr lang="en-US" sz="1100" dirty="0"/>
              <a:t> Quarter deadline is June 30th, so be on the look out for my emails reminding you to submit your total number of hours and calls spanning the months of April, May and June.</a:t>
            </a:r>
          </a:p>
          <a:p>
            <a:pPr algn="just"/>
            <a:r>
              <a:rPr lang="en-US" sz="1100" dirty="0"/>
              <a:t>Some of you may have learned at our May monthly meeting about the new Abbott Impact phone app.  I have been tossing around the idea of scheduling some Get Out The Vote Messaging Parties, it would be more fun doing it together than doing it by yourself.   Be on the look out for more details.</a:t>
            </a:r>
          </a:p>
        </p:txBody>
      </p:sp>
      <p:sp>
        <p:nvSpPr>
          <p:cNvPr id="8" name="TextBox 7">
            <a:extLst>
              <a:ext uri="{FF2B5EF4-FFF2-40B4-BE49-F238E27FC236}">
                <a16:creationId xmlns:a16="http://schemas.microsoft.com/office/drawing/2014/main" id="{76B128D0-2FC1-1F58-ABEA-16BFD658C8B5}"/>
              </a:ext>
            </a:extLst>
          </p:cNvPr>
          <p:cNvSpPr txBox="1"/>
          <p:nvPr/>
        </p:nvSpPr>
        <p:spPr>
          <a:xfrm>
            <a:off x="101936" y="1719084"/>
            <a:ext cx="7017706" cy="430887"/>
          </a:xfrm>
          <a:prstGeom prst="rect">
            <a:avLst/>
          </a:prstGeom>
          <a:noFill/>
        </p:spPr>
        <p:txBody>
          <a:bodyPr wrap="square" rtlCol="0">
            <a:spAutoFit/>
          </a:bodyPr>
          <a:lstStyle/>
          <a:p>
            <a:pPr algn="just"/>
            <a:r>
              <a:rPr lang="en-US" sz="1100" dirty="0"/>
              <a:t>A copy of both calendar </a:t>
            </a:r>
            <a:r>
              <a:rPr lang="en-US" sz="1100"/>
              <a:t>styles are provided </a:t>
            </a:r>
            <a:r>
              <a:rPr lang="en-US" sz="1100" dirty="0"/>
              <a:t>for your convenience.  As always, I am here if you have any questions.     Joyce Miller – 210-827-1814</a:t>
            </a:r>
          </a:p>
        </p:txBody>
      </p:sp>
      <p:pic>
        <p:nvPicPr>
          <p:cNvPr id="18" name="Picture 17">
            <a:extLst>
              <a:ext uri="{FF2B5EF4-FFF2-40B4-BE49-F238E27FC236}">
                <a16:creationId xmlns:a16="http://schemas.microsoft.com/office/drawing/2014/main" id="{B0C3B590-C624-0E3D-76A2-DF4249026298}"/>
              </a:ext>
            </a:extLst>
          </p:cNvPr>
          <p:cNvPicPr>
            <a:picLocks noChangeAspect="1"/>
          </p:cNvPicPr>
          <p:nvPr/>
        </p:nvPicPr>
        <p:blipFill>
          <a:blip r:embed="rId4"/>
          <a:stretch>
            <a:fillRect/>
          </a:stretch>
        </p:blipFill>
        <p:spPr>
          <a:xfrm>
            <a:off x="788025" y="2131645"/>
            <a:ext cx="5612777" cy="7278865"/>
          </a:xfrm>
          <a:prstGeom prst="rect">
            <a:avLst/>
          </a:prstGeom>
        </p:spPr>
      </p:pic>
      <p:sp>
        <p:nvSpPr>
          <p:cNvPr id="6" name="TextBox 5">
            <a:extLst>
              <a:ext uri="{FF2B5EF4-FFF2-40B4-BE49-F238E27FC236}">
                <a16:creationId xmlns:a16="http://schemas.microsoft.com/office/drawing/2014/main" id="{D6E4653E-0BBF-5407-9E72-3FB6711D1924}"/>
              </a:ext>
            </a:extLst>
          </p:cNvPr>
          <p:cNvSpPr txBox="1"/>
          <p:nvPr/>
        </p:nvSpPr>
        <p:spPr>
          <a:xfrm>
            <a:off x="6368712" y="9111912"/>
            <a:ext cx="737937" cy="307777"/>
          </a:xfrm>
          <a:prstGeom prst="rect">
            <a:avLst/>
          </a:prstGeom>
          <a:noFill/>
        </p:spPr>
        <p:txBody>
          <a:bodyPr wrap="square" rtlCol="0">
            <a:spAutoFit/>
          </a:bodyPr>
          <a:lstStyle/>
          <a:p>
            <a:r>
              <a:rPr lang="en-US" sz="1400" b="1" dirty="0"/>
              <a:t>-12-</a:t>
            </a:r>
          </a:p>
        </p:txBody>
      </p:sp>
    </p:spTree>
    <p:extLst>
      <p:ext uri="{BB962C8B-B14F-4D97-AF65-F5344CB8AC3E}">
        <p14:creationId xmlns:p14="http://schemas.microsoft.com/office/powerpoint/2010/main" val="3675564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17" name="TextBox 16">
            <a:extLst>
              <a:ext uri="{FF2B5EF4-FFF2-40B4-BE49-F238E27FC236}">
                <a16:creationId xmlns:a16="http://schemas.microsoft.com/office/drawing/2014/main" id="{86C7BD23-FCD2-43E1-80DD-D84D042AE5B5}"/>
              </a:ext>
            </a:extLst>
          </p:cNvPr>
          <p:cNvSpPr txBox="1"/>
          <p:nvPr/>
        </p:nvSpPr>
        <p:spPr>
          <a:xfrm>
            <a:off x="109882" y="399289"/>
            <a:ext cx="4488665" cy="338554"/>
          </a:xfrm>
          <a:prstGeom prst="rect">
            <a:avLst/>
          </a:prstGeom>
          <a:solidFill>
            <a:srgbClr val="002060"/>
          </a:solidFill>
        </p:spPr>
        <p:txBody>
          <a:bodyPr wrap="none" rtlCol="0">
            <a:spAutoFit/>
          </a:bodyPr>
          <a:lstStyle/>
          <a:p>
            <a:r>
              <a:rPr lang="en-US" sz="1600" b="1" spc="600" dirty="0">
                <a:solidFill>
                  <a:schemeClr val="bg1"/>
                </a:solidFill>
              </a:rPr>
              <a:t>Cont’d  Political Activities</a:t>
            </a:r>
          </a:p>
        </p:txBody>
      </p:sp>
      <p:pic>
        <p:nvPicPr>
          <p:cNvPr id="11" name="Picture 10">
            <a:extLst>
              <a:ext uri="{FF2B5EF4-FFF2-40B4-BE49-F238E27FC236}">
                <a16:creationId xmlns:a16="http://schemas.microsoft.com/office/drawing/2014/main" id="{ABEF256F-4C78-A8A9-6D6B-2B73B49468A0}"/>
              </a:ext>
            </a:extLst>
          </p:cNvPr>
          <p:cNvPicPr>
            <a:picLocks noChangeAspect="1"/>
          </p:cNvPicPr>
          <p:nvPr/>
        </p:nvPicPr>
        <p:blipFill>
          <a:blip r:embed="rId3"/>
          <a:stretch>
            <a:fillRect/>
          </a:stretch>
        </p:blipFill>
        <p:spPr>
          <a:xfrm>
            <a:off x="127301" y="811377"/>
            <a:ext cx="6932717" cy="8577171"/>
          </a:xfrm>
          <a:prstGeom prst="rect">
            <a:avLst/>
          </a:prstGeom>
        </p:spPr>
      </p:pic>
      <p:sp>
        <p:nvSpPr>
          <p:cNvPr id="4" name="TextBox 3">
            <a:extLst>
              <a:ext uri="{FF2B5EF4-FFF2-40B4-BE49-F238E27FC236}">
                <a16:creationId xmlns:a16="http://schemas.microsoft.com/office/drawing/2014/main" id="{131179F2-67E2-0E61-D9EC-D41F61D505D8}"/>
              </a:ext>
            </a:extLst>
          </p:cNvPr>
          <p:cNvSpPr txBox="1"/>
          <p:nvPr/>
        </p:nvSpPr>
        <p:spPr>
          <a:xfrm>
            <a:off x="6561224" y="9256291"/>
            <a:ext cx="481263" cy="307777"/>
          </a:xfrm>
          <a:prstGeom prst="rect">
            <a:avLst/>
          </a:prstGeom>
          <a:noFill/>
        </p:spPr>
        <p:txBody>
          <a:bodyPr wrap="square" rtlCol="0">
            <a:spAutoFit/>
          </a:bodyPr>
          <a:lstStyle/>
          <a:p>
            <a:r>
              <a:rPr lang="en-US" sz="1400" b="1" dirty="0"/>
              <a:t>-13-</a:t>
            </a:r>
          </a:p>
        </p:txBody>
      </p:sp>
    </p:spTree>
    <p:extLst>
      <p:ext uri="{BB962C8B-B14F-4D97-AF65-F5344CB8AC3E}">
        <p14:creationId xmlns:p14="http://schemas.microsoft.com/office/powerpoint/2010/main" val="38838171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54597</TotalTime>
  <Words>3174</Words>
  <Application>Microsoft Office PowerPoint</Application>
  <PresentationFormat>Custom</PresentationFormat>
  <Paragraphs>305</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Miller, Joyce B.</dc:creator>
  <cp:lastModifiedBy>Sharon Meyer</cp:lastModifiedBy>
  <cp:revision>395</cp:revision>
  <cp:lastPrinted>2025-07-01T17:30:43Z</cp:lastPrinted>
  <dcterms:created xsi:type="dcterms:W3CDTF">2023-01-30T20:41:26Z</dcterms:created>
  <dcterms:modified xsi:type="dcterms:W3CDTF">2026-06-26T16:43:04Z</dcterms:modified>
</cp:coreProperties>
</file>