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75" r:id="rId2"/>
    <p:sldId id="262" r:id="rId3"/>
    <p:sldId id="321" r:id="rId4"/>
    <p:sldId id="266" r:id="rId5"/>
    <p:sldId id="324" r:id="rId6"/>
    <p:sldId id="323" r:id="rId7"/>
    <p:sldId id="325" r:id="rId8"/>
    <p:sldId id="318" r:id="rId9"/>
    <p:sldId id="326" r:id="rId10"/>
    <p:sldId id="331" r:id="rId11"/>
    <p:sldId id="335" r:id="rId12"/>
    <p:sldId id="263" r:id="rId13"/>
    <p:sldId id="264" r:id="rId14"/>
    <p:sldId id="265" r:id="rId15"/>
  </p:sldIdLst>
  <p:sldSz cx="7223125" cy="9875838"/>
  <p:notesSz cx="7172325" cy="93138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000099"/>
    <a:srgbClr val="CC0099"/>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46" autoAdjust="0"/>
    <p:restoredTop sz="94660"/>
  </p:normalViewPr>
  <p:slideViewPr>
    <p:cSldViewPr snapToGrid="0">
      <p:cViewPr varScale="1">
        <p:scale>
          <a:sx n="60" d="100"/>
          <a:sy n="60" d="100"/>
        </p:scale>
        <p:origin x="2478" y="90"/>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on Meyer" userId="79db07db1a140d25" providerId="LiveId" clId="{0A1D8E4F-4CF7-4C13-AEAD-09F1965884CF}"/>
    <pc:docChg chg="undo custSel modSld">
      <pc:chgData name="Sharon Meyer" userId="79db07db1a140d25" providerId="LiveId" clId="{0A1D8E4F-4CF7-4C13-AEAD-09F1965884CF}" dt="2026-08-29T16:52:58.677" v="382" actId="20577"/>
      <pc:docMkLst>
        <pc:docMk/>
      </pc:docMkLst>
      <pc:sldChg chg="modSp mod">
        <pc:chgData name="Sharon Meyer" userId="79db07db1a140d25" providerId="LiveId" clId="{0A1D8E4F-4CF7-4C13-AEAD-09F1965884CF}" dt="2026-08-29T16:48:46.183" v="294" actId="1037"/>
        <pc:sldMkLst>
          <pc:docMk/>
          <pc:sldMk cId="25381134" sldId="262"/>
        </pc:sldMkLst>
        <pc:spChg chg="mod">
          <ac:chgData name="Sharon Meyer" userId="79db07db1a140d25" providerId="LiveId" clId="{0A1D8E4F-4CF7-4C13-AEAD-09F1965884CF}" dt="2026-08-29T16:48:32.644" v="207" actId="207"/>
          <ac:spMkLst>
            <pc:docMk/>
            <pc:sldMk cId="25381134" sldId="262"/>
            <ac:spMk id="9" creationId="{AEB5F837-4AA1-F1F4-614E-B36745DEE45E}"/>
          </ac:spMkLst>
        </pc:spChg>
        <pc:spChg chg="mod">
          <ac:chgData name="Sharon Meyer" userId="79db07db1a140d25" providerId="LiveId" clId="{0A1D8E4F-4CF7-4C13-AEAD-09F1965884CF}" dt="2026-08-29T16:48:46.183" v="294" actId="1037"/>
          <ac:spMkLst>
            <pc:docMk/>
            <pc:sldMk cId="25381134" sldId="262"/>
            <ac:spMk id="10" creationId="{6B8BAE13-7ADE-CBFA-C2D3-9DD41C1E6232}"/>
          </ac:spMkLst>
        </pc:spChg>
      </pc:sldChg>
      <pc:sldChg chg="modSp mod">
        <pc:chgData name="Sharon Meyer" userId="79db07db1a140d25" providerId="LiveId" clId="{0A1D8E4F-4CF7-4C13-AEAD-09F1965884CF}" dt="2026-08-29T16:47:15.617" v="144" actId="113"/>
        <pc:sldMkLst>
          <pc:docMk/>
          <pc:sldMk cId="4093003045" sldId="275"/>
        </pc:sldMkLst>
        <pc:spChg chg="mod">
          <ac:chgData name="Sharon Meyer" userId="79db07db1a140d25" providerId="LiveId" clId="{0A1D8E4F-4CF7-4C13-AEAD-09F1965884CF}" dt="2026-08-29T16:45:59.325" v="80" actId="1036"/>
          <ac:spMkLst>
            <pc:docMk/>
            <pc:sldMk cId="4093003045" sldId="275"/>
            <ac:spMk id="13" creationId="{6E685AEA-B026-C53C-5D73-9A7BC4746081}"/>
          </ac:spMkLst>
        </pc:spChg>
        <pc:spChg chg="mod">
          <ac:chgData name="Sharon Meyer" userId="79db07db1a140d25" providerId="LiveId" clId="{0A1D8E4F-4CF7-4C13-AEAD-09F1965884CF}" dt="2026-08-29T16:46:10.596" v="143" actId="1038"/>
          <ac:spMkLst>
            <pc:docMk/>
            <pc:sldMk cId="4093003045" sldId="275"/>
            <ac:spMk id="16" creationId="{371B0EC6-4CA8-A968-FC58-1BB650BE8627}"/>
          </ac:spMkLst>
        </pc:spChg>
        <pc:spChg chg="mod">
          <ac:chgData name="Sharon Meyer" userId="79db07db1a140d25" providerId="LiveId" clId="{0A1D8E4F-4CF7-4C13-AEAD-09F1965884CF}" dt="2026-08-29T16:45:38.316" v="29" actId="1035"/>
          <ac:spMkLst>
            <pc:docMk/>
            <pc:sldMk cId="4093003045" sldId="275"/>
            <ac:spMk id="23" creationId="{4C71040D-4D0F-44D0-A493-7BE758476946}"/>
          </ac:spMkLst>
        </pc:spChg>
        <pc:spChg chg="mod">
          <ac:chgData name="Sharon Meyer" userId="79db07db1a140d25" providerId="LiveId" clId="{0A1D8E4F-4CF7-4C13-AEAD-09F1965884CF}" dt="2026-08-29T16:47:15.617" v="144" actId="113"/>
          <ac:spMkLst>
            <pc:docMk/>
            <pc:sldMk cId="4093003045" sldId="275"/>
            <ac:spMk id="25" creationId="{454165FD-F1F5-4026-5ACB-FB89C0A81C23}"/>
          </ac:spMkLst>
        </pc:spChg>
      </pc:sldChg>
      <pc:sldChg chg="modSp mod">
        <pc:chgData name="Sharon Meyer" userId="79db07db1a140d25" providerId="LiveId" clId="{0A1D8E4F-4CF7-4C13-AEAD-09F1965884CF}" dt="2026-08-29T16:47:34.432" v="145" actId="113"/>
        <pc:sldMkLst>
          <pc:docMk/>
          <pc:sldMk cId="3489191216" sldId="321"/>
        </pc:sldMkLst>
        <pc:spChg chg="mod">
          <ac:chgData name="Sharon Meyer" userId="79db07db1a140d25" providerId="LiveId" clId="{0A1D8E4F-4CF7-4C13-AEAD-09F1965884CF}" dt="2026-08-29T16:47:34.432" v="145" actId="113"/>
          <ac:spMkLst>
            <pc:docMk/>
            <pc:sldMk cId="3489191216" sldId="321"/>
            <ac:spMk id="2" creationId="{5BB81CDA-30B6-32AB-0230-FEC61135CB70}"/>
          </ac:spMkLst>
        </pc:spChg>
      </pc:sldChg>
      <pc:sldChg chg="modSp mod">
        <pc:chgData name="Sharon Meyer" userId="79db07db1a140d25" providerId="LiveId" clId="{0A1D8E4F-4CF7-4C13-AEAD-09F1965884CF}" dt="2026-08-29T16:49:29.901" v="303" actId="20577"/>
        <pc:sldMkLst>
          <pc:docMk/>
          <pc:sldMk cId="3008895714" sldId="324"/>
        </pc:sldMkLst>
        <pc:spChg chg="mod">
          <ac:chgData name="Sharon Meyer" userId="79db07db1a140d25" providerId="LiveId" clId="{0A1D8E4F-4CF7-4C13-AEAD-09F1965884CF}" dt="2026-08-29T16:49:29.901" v="303" actId="20577"/>
          <ac:spMkLst>
            <pc:docMk/>
            <pc:sldMk cId="3008895714" sldId="324"/>
            <ac:spMk id="2" creationId="{1AFFC3AD-EC89-B3C4-2574-CD4C9569BFF2}"/>
          </ac:spMkLst>
        </pc:spChg>
      </pc:sldChg>
      <pc:sldChg chg="modSp mod">
        <pc:chgData name="Sharon Meyer" userId="79db07db1a140d25" providerId="LiveId" clId="{0A1D8E4F-4CF7-4C13-AEAD-09F1965884CF}" dt="2026-08-29T16:52:58.677" v="382" actId="20577"/>
        <pc:sldMkLst>
          <pc:docMk/>
          <pc:sldMk cId="1988469647" sldId="335"/>
        </pc:sldMkLst>
        <pc:spChg chg="mod">
          <ac:chgData name="Sharon Meyer" userId="79db07db1a140d25" providerId="LiveId" clId="{0A1D8E4F-4CF7-4C13-AEAD-09F1965884CF}" dt="2026-08-29T16:52:58.677" v="382" actId="20577"/>
          <ac:spMkLst>
            <pc:docMk/>
            <pc:sldMk cId="1988469647" sldId="335"/>
            <ac:spMk id="14" creationId="{5A27D899-B73E-C592-41BF-3CB1CD8CCB7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1735" y="1616255"/>
            <a:ext cx="6139656" cy="3438255"/>
          </a:xfrm>
        </p:spPr>
        <p:txBody>
          <a:bodyPr anchor="b"/>
          <a:lstStyle>
            <a:lvl1pPr algn="ctr">
              <a:defRPr sz="4739"/>
            </a:lvl1pPr>
          </a:lstStyle>
          <a:p>
            <a:r>
              <a:rPr lang="en-US"/>
              <a:t>Click to edit Master title style</a:t>
            </a:r>
            <a:endParaRPr lang="en-US" dirty="0"/>
          </a:p>
        </p:txBody>
      </p:sp>
      <p:sp>
        <p:nvSpPr>
          <p:cNvPr id="3" name="Subtitle 2"/>
          <p:cNvSpPr>
            <a:spLocks noGrp="1"/>
          </p:cNvSpPr>
          <p:nvPr>
            <p:ph type="subTitle" idx="1"/>
          </p:nvPr>
        </p:nvSpPr>
        <p:spPr>
          <a:xfrm>
            <a:off x="902891" y="5187102"/>
            <a:ext cx="5417344" cy="2384374"/>
          </a:xfrm>
        </p:spPr>
        <p:txBody>
          <a:bodyPr/>
          <a:lstStyle>
            <a:lvl1pPr marL="0" indent="0" algn="ctr">
              <a:buNone/>
              <a:defRPr sz="1896"/>
            </a:lvl1pPr>
            <a:lvl2pPr marL="361142" indent="0" algn="ctr">
              <a:buNone/>
              <a:defRPr sz="1580"/>
            </a:lvl2pPr>
            <a:lvl3pPr marL="722285" indent="0" algn="ctr">
              <a:buNone/>
              <a:defRPr sz="1422"/>
            </a:lvl3pPr>
            <a:lvl4pPr marL="1083427" indent="0" algn="ctr">
              <a:buNone/>
              <a:defRPr sz="1264"/>
            </a:lvl4pPr>
            <a:lvl5pPr marL="1444569" indent="0" algn="ctr">
              <a:buNone/>
              <a:defRPr sz="1264"/>
            </a:lvl5pPr>
            <a:lvl6pPr marL="1805711" indent="0" algn="ctr">
              <a:buNone/>
              <a:defRPr sz="1264"/>
            </a:lvl6pPr>
            <a:lvl7pPr marL="2166854" indent="0" algn="ctr">
              <a:buNone/>
              <a:defRPr sz="1264"/>
            </a:lvl7pPr>
            <a:lvl8pPr marL="2527996" indent="0" algn="ctr">
              <a:buNone/>
              <a:defRPr sz="1264"/>
            </a:lvl8pPr>
            <a:lvl9pPr marL="2889138" indent="0" algn="ctr">
              <a:buNone/>
              <a:defRPr sz="126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8875DD-1920-45D5-967B-4A111117B2C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4209140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8875DD-1920-45D5-967B-4A111117B2C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3401384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2828" y="2462104"/>
            <a:ext cx="6229945" cy="4108074"/>
          </a:xfrm>
        </p:spPr>
        <p:txBody>
          <a:bodyPr anchor="b"/>
          <a:lstStyle>
            <a:lvl1pPr>
              <a:defRPr sz="4739"/>
            </a:lvl1pPr>
          </a:lstStyle>
          <a:p>
            <a:r>
              <a:rPr lang="en-US"/>
              <a:t>Click to edit Master title style</a:t>
            </a:r>
            <a:endParaRPr lang="en-US" dirty="0"/>
          </a:p>
        </p:txBody>
      </p:sp>
      <p:sp>
        <p:nvSpPr>
          <p:cNvPr id="3" name="Text Placeholder 2"/>
          <p:cNvSpPr>
            <a:spLocks noGrp="1"/>
          </p:cNvSpPr>
          <p:nvPr>
            <p:ph type="body" idx="1"/>
          </p:nvPr>
        </p:nvSpPr>
        <p:spPr>
          <a:xfrm>
            <a:off x="492828" y="6609042"/>
            <a:ext cx="6229945" cy="2160339"/>
          </a:xfrm>
        </p:spPr>
        <p:txBody>
          <a:bodyPr/>
          <a:lstStyle>
            <a:lvl1pPr marL="0" indent="0">
              <a:buNone/>
              <a:defRPr sz="1896">
                <a:solidFill>
                  <a:schemeClr val="tx1"/>
                </a:solidFill>
              </a:defRPr>
            </a:lvl1pPr>
            <a:lvl2pPr marL="361142" indent="0">
              <a:buNone/>
              <a:defRPr sz="1580">
                <a:solidFill>
                  <a:schemeClr val="tx1">
                    <a:tint val="75000"/>
                  </a:schemeClr>
                </a:solidFill>
              </a:defRPr>
            </a:lvl2pPr>
            <a:lvl3pPr marL="722285" indent="0">
              <a:buNone/>
              <a:defRPr sz="1422">
                <a:solidFill>
                  <a:schemeClr val="tx1">
                    <a:tint val="75000"/>
                  </a:schemeClr>
                </a:solidFill>
              </a:defRPr>
            </a:lvl3pPr>
            <a:lvl4pPr marL="1083427" indent="0">
              <a:buNone/>
              <a:defRPr sz="1264">
                <a:solidFill>
                  <a:schemeClr val="tx1">
                    <a:tint val="75000"/>
                  </a:schemeClr>
                </a:solidFill>
              </a:defRPr>
            </a:lvl4pPr>
            <a:lvl5pPr marL="1444569" indent="0">
              <a:buNone/>
              <a:defRPr sz="1264">
                <a:solidFill>
                  <a:schemeClr val="tx1">
                    <a:tint val="75000"/>
                  </a:schemeClr>
                </a:solidFill>
              </a:defRPr>
            </a:lvl5pPr>
            <a:lvl6pPr marL="1805711" indent="0">
              <a:buNone/>
              <a:defRPr sz="1264">
                <a:solidFill>
                  <a:schemeClr val="tx1">
                    <a:tint val="75000"/>
                  </a:schemeClr>
                </a:solidFill>
              </a:defRPr>
            </a:lvl6pPr>
            <a:lvl7pPr marL="2166854" indent="0">
              <a:buNone/>
              <a:defRPr sz="1264">
                <a:solidFill>
                  <a:schemeClr val="tx1">
                    <a:tint val="75000"/>
                  </a:schemeClr>
                </a:solidFill>
              </a:defRPr>
            </a:lvl7pPr>
            <a:lvl8pPr marL="2527996" indent="0">
              <a:buNone/>
              <a:defRPr sz="1264">
                <a:solidFill>
                  <a:schemeClr val="tx1">
                    <a:tint val="75000"/>
                  </a:schemeClr>
                </a:solidFill>
              </a:defRPr>
            </a:lvl8pPr>
            <a:lvl9pPr marL="2889138" indent="0">
              <a:buNone/>
              <a:defRPr sz="126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8875DD-1920-45D5-967B-4A111117B2C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2072530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96590" y="2628985"/>
            <a:ext cx="3069828" cy="6266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656707" y="2628985"/>
            <a:ext cx="3069828" cy="6266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8875DD-1920-45D5-967B-4A111117B2C1}"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3001517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7531" y="525799"/>
            <a:ext cx="6229945" cy="19088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97531" y="2420953"/>
            <a:ext cx="3055720" cy="1186471"/>
          </a:xfrm>
        </p:spPr>
        <p:txBody>
          <a:bodyPr anchor="b"/>
          <a:lstStyle>
            <a:lvl1pPr marL="0" indent="0">
              <a:buNone/>
              <a:defRPr sz="1896" b="1"/>
            </a:lvl1pPr>
            <a:lvl2pPr marL="361142" indent="0">
              <a:buNone/>
              <a:defRPr sz="1580" b="1"/>
            </a:lvl2pPr>
            <a:lvl3pPr marL="722285" indent="0">
              <a:buNone/>
              <a:defRPr sz="1422" b="1"/>
            </a:lvl3pPr>
            <a:lvl4pPr marL="1083427" indent="0">
              <a:buNone/>
              <a:defRPr sz="1264" b="1"/>
            </a:lvl4pPr>
            <a:lvl5pPr marL="1444569" indent="0">
              <a:buNone/>
              <a:defRPr sz="1264" b="1"/>
            </a:lvl5pPr>
            <a:lvl6pPr marL="1805711" indent="0">
              <a:buNone/>
              <a:defRPr sz="1264" b="1"/>
            </a:lvl6pPr>
            <a:lvl7pPr marL="2166854" indent="0">
              <a:buNone/>
              <a:defRPr sz="1264" b="1"/>
            </a:lvl7pPr>
            <a:lvl8pPr marL="2527996" indent="0">
              <a:buNone/>
              <a:defRPr sz="1264" b="1"/>
            </a:lvl8pPr>
            <a:lvl9pPr marL="2889138" indent="0">
              <a:buNone/>
              <a:defRPr sz="1264" b="1"/>
            </a:lvl9pPr>
          </a:lstStyle>
          <a:p>
            <a:pPr lvl="0"/>
            <a:r>
              <a:rPr lang="en-US"/>
              <a:t>Click to edit Master text styles</a:t>
            </a:r>
          </a:p>
        </p:txBody>
      </p:sp>
      <p:sp>
        <p:nvSpPr>
          <p:cNvPr id="4" name="Content Placeholder 3"/>
          <p:cNvSpPr>
            <a:spLocks noGrp="1"/>
          </p:cNvSpPr>
          <p:nvPr>
            <p:ph sz="half" idx="2"/>
          </p:nvPr>
        </p:nvSpPr>
        <p:spPr>
          <a:xfrm>
            <a:off x="497531" y="3607424"/>
            <a:ext cx="3055720" cy="53059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656707" y="2420953"/>
            <a:ext cx="3070769" cy="1186471"/>
          </a:xfrm>
        </p:spPr>
        <p:txBody>
          <a:bodyPr anchor="b"/>
          <a:lstStyle>
            <a:lvl1pPr marL="0" indent="0">
              <a:buNone/>
              <a:defRPr sz="1896" b="1"/>
            </a:lvl1pPr>
            <a:lvl2pPr marL="361142" indent="0">
              <a:buNone/>
              <a:defRPr sz="1580" b="1"/>
            </a:lvl2pPr>
            <a:lvl3pPr marL="722285" indent="0">
              <a:buNone/>
              <a:defRPr sz="1422" b="1"/>
            </a:lvl3pPr>
            <a:lvl4pPr marL="1083427" indent="0">
              <a:buNone/>
              <a:defRPr sz="1264" b="1"/>
            </a:lvl4pPr>
            <a:lvl5pPr marL="1444569" indent="0">
              <a:buNone/>
              <a:defRPr sz="1264" b="1"/>
            </a:lvl5pPr>
            <a:lvl6pPr marL="1805711" indent="0">
              <a:buNone/>
              <a:defRPr sz="1264" b="1"/>
            </a:lvl6pPr>
            <a:lvl7pPr marL="2166854" indent="0">
              <a:buNone/>
              <a:defRPr sz="1264" b="1"/>
            </a:lvl7pPr>
            <a:lvl8pPr marL="2527996" indent="0">
              <a:buNone/>
              <a:defRPr sz="1264" b="1"/>
            </a:lvl8pPr>
            <a:lvl9pPr marL="2889138" indent="0">
              <a:buNone/>
              <a:defRPr sz="1264" b="1"/>
            </a:lvl9pPr>
          </a:lstStyle>
          <a:p>
            <a:pPr lvl="0"/>
            <a:r>
              <a:rPr lang="en-US"/>
              <a:t>Click to edit Master text styles</a:t>
            </a:r>
          </a:p>
        </p:txBody>
      </p:sp>
      <p:sp>
        <p:nvSpPr>
          <p:cNvPr id="6" name="Content Placeholder 5"/>
          <p:cNvSpPr>
            <a:spLocks noGrp="1"/>
          </p:cNvSpPr>
          <p:nvPr>
            <p:ph sz="quarter" idx="4"/>
          </p:nvPr>
        </p:nvSpPr>
        <p:spPr>
          <a:xfrm>
            <a:off x="3656707" y="3607424"/>
            <a:ext cx="3070769" cy="53059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8875DD-1920-45D5-967B-4A111117B2C1}" type="datetimeFigureOut">
              <a:rPr lang="en-US" smtClean="0"/>
              <a:t>8/29/2026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3158031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8875DD-1920-45D5-967B-4A111117B2C1}" type="datetimeFigureOut">
              <a:rPr lang="en-US" smtClean="0"/>
              <a:t>8/29/2026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3717889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8875DD-1920-45D5-967B-4A111117B2C1}" type="datetimeFigureOut">
              <a:rPr lang="en-US" smtClean="0"/>
              <a:t>8/29/2026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205246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31" y="658389"/>
            <a:ext cx="2329646" cy="2304362"/>
          </a:xfrm>
        </p:spPr>
        <p:txBody>
          <a:bodyPr anchor="b"/>
          <a:lstStyle>
            <a:lvl1pPr>
              <a:defRPr sz="2528"/>
            </a:lvl1pPr>
          </a:lstStyle>
          <a:p>
            <a:r>
              <a:rPr lang="en-US"/>
              <a:t>Click to edit Master title style</a:t>
            </a:r>
            <a:endParaRPr lang="en-US" dirty="0"/>
          </a:p>
        </p:txBody>
      </p:sp>
      <p:sp>
        <p:nvSpPr>
          <p:cNvPr id="3" name="Content Placeholder 2"/>
          <p:cNvSpPr>
            <a:spLocks noGrp="1"/>
          </p:cNvSpPr>
          <p:nvPr>
            <p:ph idx="1"/>
          </p:nvPr>
        </p:nvSpPr>
        <p:spPr>
          <a:xfrm>
            <a:off x="3070769" y="1421940"/>
            <a:ext cx="3656707" cy="7018246"/>
          </a:xfrm>
        </p:spPr>
        <p:txBody>
          <a:bodyPr/>
          <a:lstStyle>
            <a:lvl1pPr>
              <a:defRPr sz="2528"/>
            </a:lvl1pPr>
            <a:lvl2pPr>
              <a:defRPr sz="2212"/>
            </a:lvl2pPr>
            <a:lvl3pPr>
              <a:defRPr sz="1896"/>
            </a:lvl3pPr>
            <a:lvl4pPr>
              <a:defRPr sz="1580"/>
            </a:lvl4pPr>
            <a:lvl5pPr>
              <a:defRPr sz="1580"/>
            </a:lvl5pPr>
            <a:lvl6pPr>
              <a:defRPr sz="1580"/>
            </a:lvl6pPr>
            <a:lvl7pPr>
              <a:defRPr sz="1580"/>
            </a:lvl7pPr>
            <a:lvl8pPr>
              <a:defRPr sz="1580"/>
            </a:lvl8pPr>
            <a:lvl9pPr>
              <a:defRPr sz="15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97531" y="2962752"/>
            <a:ext cx="2329646" cy="5488863"/>
          </a:xfrm>
        </p:spPr>
        <p:txBody>
          <a:bodyPr/>
          <a:lstStyle>
            <a:lvl1pPr marL="0" indent="0">
              <a:buNone/>
              <a:defRPr sz="1264"/>
            </a:lvl1pPr>
            <a:lvl2pPr marL="361142" indent="0">
              <a:buNone/>
              <a:defRPr sz="1106"/>
            </a:lvl2pPr>
            <a:lvl3pPr marL="722285" indent="0">
              <a:buNone/>
              <a:defRPr sz="948"/>
            </a:lvl3pPr>
            <a:lvl4pPr marL="1083427" indent="0">
              <a:buNone/>
              <a:defRPr sz="790"/>
            </a:lvl4pPr>
            <a:lvl5pPr marL="1444569" indent="0">
              <a:buNone/>
              <a:defRPr sz="790"/>
            </a:lvl5pPr>
            <a:lvl6pPr marL="1805711" indent="0">
              <a:buNone/>
              <a:defRPr sz="790"/>
            </a:lvl6pPr>
            <a:lvl7pPr marL="2166854" indent="0">
              <a:buNone/>
              <a:defRPr sz="790"/>
            </a:lvl7pPr>
            <a:lvl8pPr marL="2527996" indent="0">
              <a:buNone/>
              <a:defRPr sz="790"/>
            </a:lvl8pPr>
            <a:lvl9pPr marL="2889138" indent="0">
              <a:buNone/>
              <a:defRPr sz="790"/>
            </a:lvl9pPr>
          </a:lstStyle>
          <a:p>
            <a:pPr lvl="0"/>
            <a:r>
              <a:rPr lang="en-US"/>
              <a:t>Click to edit Master text styles</a:t>
            </a:r>
          </a:p>
        </p:txBody>
      </p:sp>
      <p:sp>
        <p:nvSpPr>
          <p:cNvPr id="5" name="Date Placeholder 4"/>
          <p:cNvSpPr>
            <a:spLocks noGrp="1"/>
          </p:cNvSpPr>
          <p:nvPr>
            <p:ph type="dt" sz="half" idx="10"/>
          </p:nvPr>
        </p:nvSpPr>
        <p:spPr/>
        <p:txBody>
          <a:bodyPr/>
          <a:lstStyle/>
          <a:p>
            <a:fld id="{8F8875DD-1920-45D5-967B-4A111117B2C1}"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3621450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31" y="658389"/>
            <a:ext cx="2329646" cy="2304362"/>
          </a:xfrm>
        </p:spPr>
        <p:txBody>
          <a:bodyPr anchor="b"/>
          <a:lstStyle>
            <a:lvl1pPr>
              <a:defRPr sz="2528"/>
            </a:lvl1pPr>
          </a:lstStyle>
          <a:p>
            <a:r>
              <a:rPr lang="en-US"/>
              <a:t>Click to edit Master title style</a:t>
            </a:r>
            <a:endParaRPr lang="en-US" dirty="0"/>
          </a:p>
        </p:txBody>
      </p:sp>
      <p:sp>
        <p:nvSpPr>
          <p:cNvPr id="3" name="Picture Placeholder 2"/>
          <p:cNvSpPr>
            <a:spLocks noGrp="1" noChangeAspect="1"/>
          </p:cNvSpPr>
          <p:nvPr>
            <p:ph type="pic" idx="1"/>
          </p:nvPr>
        </p:nvSpPr>
        <p:spPr>
          <a:xfrm>
            <a:off x="3070769" y="1421940"/>
            <a:ext cx="3656707" cy="7018246"/>
          </a:xfrm>
        </p:spPr>
        <p:txBody>
          <a:bodyPr anchor="t"/>
          <a:lstStyle>
            <a:lvl1pPr marL="0" indent="0">
              <a:buNone/>
              <a:defRPr sz="2528"/>
            </a:lvl1pPr>
            <a:lvl2pPr marL="361142" indent="0">
              <a:buNone/>
              <a:defRPr sz="2212"/>
            </a:lvl2pPr>
            <a:lvl3pPr marL="722285" indent="0">
              <a:buNone/>
              <a:defRPr sz="1896"/>
            </a:lvl3pPr>
            <a:lvl4pPr marL="1083427" indent="0">
              <a:buNone/>
              <a:defRPr sz="1580"/>
            </a:lvl4pPr>
            <a:lvl5pPr marL="1444569" indent="0">
              <a:buNone/>
              <a:defRPr sz="1580"/>
            </a:lvl5pPr>
            <a:lvl6pPr marL="1805711" indent="0">
              <a:buNone/>
              <a:defRPr sz="1580"/>
            </a:lvl6pPr>
            <a:lvl7pPr marL="2166854" indent="0">
              <a:buNone/>
              <a:defRPr sz="1580"/>
            </a:lvl7pPr>
            <a:lvl8pPr marL="2527996" indent="0">
              <a:buNone/>
              <a:defRPr sz="1580"/>
            </a:lvl8pPr>
            <a:lvl9pPr marL="2889138" indent="0">
              <a:buNone/>
              <a:defRPr sz="1580"/>
            </a:lvl9pPr>
          </a:lstStyle>
          <a:p>
            <a:r>
              <a:rPr lang="en-US"/>
              <a:t>Click icon to add picture</a:t>
            </a:r>
            <a:endParaRPr lang="en-US" dirty="0"/>
          </a:p>
        </p:txBody>
      </p:sp>
      <p:sp>
        <p:nvSpPr>
          <p:cNvPr id="4" name="Text Placeholder 3"/>
          <p:cNvSpPr>
            <a:spLocks noGrp="1"/>
          </p:cNvSpPr>
          <p:nvPr>
            <p:ph type="body" sz="half" idx="2"/>
          </p:nvPr>
        </p:nvSpPr>
        <p:spPr>
          <a:xfrm>
            <a:off x="497531" y="2962752"/>
            <a:ext cx="2329646" cy="5488863"/>
          </a:xfrm>
        </p:spPr>
        <p:txBody>
          <a:bodyPr/>
          <a:lstStyle>
            <a:lvl1pPr marL="0" indent="0">
              <a:buNone/>
              <a:defRPr sz="1264"/>
            </a:lvl1pPr>
            <a:lvl2pPr marL="361142" indent="0">
              <a:buNone/>
              <a:defRPr sz="1106"/>
            </a:lvl2pPr>
            <a:lvl3pPr marL="722285" indent="0">
              <a:buNone/>
              <a:defRPr sz="948"/>
            </a:lvl3pPr>
            <a:lvl4pPr marL="1083427" indent="0">
              <a:buNone/>
              <a:defRPr sz="790"/>
            </a:lvl4pPr>
            <a:lvl5pPr marL="1444569" indent="0">
              <a:buNone/>
              <a:defRPr sz="790"/>
            </a:lvl5pPr>
            <a:lvl6pPr marL="1805711" indent="0">
              <a:buNone/>
              <a:defRPr sz="790"/>
            </a:lvl6pPr>
            <a:lvl7pPr marL="2166854" indent="0">
              <a:buNone/>
              <a:defRPr sz="790"/>
            </a:lvl7pPr>
            <a:lvl8pPr marL="2527996" indent="0">
              <a:buNone/>
              <a:defRPr sz="790"/>
            </a:lvl8pPr>
            <a:lvl9pPr marL="2889138" indent="0">
              <a:buNone/>
              <a:defRPr sz="790"/>
            </a:lvl9pPr>
          </a:lstStyle>
          <a:p>
            <a:pPr lvl="0"/>
            <a:r>
              <a:rPr lang="en-US"/>
              <a:t>Click to edit Master text styles</a:t>
            </a:r>
          </a:p>
        </p:txBody>
      </p:sp>
      <p:sp>
        <p:nvSpPr>
          <p:cNvPr id="5" name="Date Placeholder 4"/>
          <p:cNvSpPr>
            <a:spLocks noGrp="1"/>
          </p:cNvSpPr>
          <p:nvPr>
            <p:ph type="dt" sz="half" idx="10"/>
          </p:nvPr>
        </p:nvSpPr>
        <p:spPr/>
        <p:txBody>
          <a:bodyPr/>
          <a:lstStyle/>
          <a:p>
            <a:fld id="{8F8875DD-1920-45D5-967B-4A111117B2C1}"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2125914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8875DD-1920-45D5-967B-4A111117B2C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1268112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69049" y="525797"/>
            <a:ext cx="1557486" cy="836931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96590" y="525797"/>
            <a:ext cx="4582170" cy="836931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8875DD-1920-45D5-967B-4A111117B2C1}"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3153B3-DF90-4483-9BFA-BB0BF923FEF8}" type="slidenum">
              <a:rPr lang="en-US" smtClean="0"/>
              <a:t>‹#›</a:t>
            </a:fld>
            <a:endParaRPr lang="en-US"/>
          </a:p>
        </p:txBody>
      </p:sp>
    </p:spTree>
    <p:extLst>
      <p:ext uri="{BB962C8B-B14F-4D97-AF65-F5344CB8AC3E}">
        <p14:creationId xmlns:p14="http://schemas.microsoft.com/office/powerpoint/2010/main" val="4066715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6590" y="525799"/>
            <a:ext cx="6229945" cy="19088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96590" y="2628985"/>
            <a:ext cx="6229945" cy="62661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96590" y="9153441"/>
            <a:ext cx="1625203" cy="525797"/>
          </a:xfrm>
          <a:prstGeom prst="rect">
            <a:avLst/>
          </a:prstGeom>
        </p:spPr>
        <p:txBody>
          <a:bodyPr vert="horz" lIns="91440" tIns="45720" rIns="91440" bIns="45720" rtlCol="0" anchor="ctr"/>
          <a:lstStyle>
            <a:lvl1pPr algn="l">
              <a:defRPr sz="948">
                <a:solidFill>
                  <a:schemeClr val="tx1">
                    <a:tint val="75000"/>
                  </a:schemeClr>
                </a:solidFill>
              </a:defRPr>
            </a:lvl1pPr>
          </a:lstStyle>
          <a:p>
            <a:fld id="{8F8875DD-1920-45D5-967B-4A111117B2C1}" type="datetimeFigureOut">
              <a:rPr lang="en-US" smtClean="0"/>
              <a:t>8/29/2026</a:t>
            </a:fld>
            <a:endParaRPr lang="en-US"/>
          </a:p>
        </p:txBody>
      </p:sp>
      <p:sp>
        <p:nvSpPr>
          <p:cNvPr id="5" name="Footer Placeholder 4"/>
          <p:cNvSpPr>
            <a:spLocks noGrp="1"/>
          </p:cNvSpPr>
          <p:nvPr>
            <p:ph type="ftr" sz="quarter" idx="3"/>
          </p:nvPr>
        </p:nvSpPr>
        <p:spPr>
          <a:xfrm>
            <a:off x="2392660" y="9153441"/>
            <a:ext cx="2437805" cy="525797"/>
          </a:xfrm>
          <a:prstGeom prst="rect">
            <a:avLst/>
          </a:prstGeom>
        </p:spPr>
        <p:txBody>
          <a:bodyPr vert="horz" lIns="91440" tIns="45720" rIns="91440" bIns="45720" rtlCol="0" anchor="ctr"/>
          <a:lstStyle>
            <a:lvl1pPr algn="ctr">
              <a:defRPr sz="948">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01332" y="9153441"/>
            <a:ext cx="1625203" cy="525797"/>
          </a:xfrm>
          <a:prstGeom prst="rect">
            <a:avLst/>
          </a:prstGeom>
        </p:spPr>
        <p:txBody>
          <a:bodyPr vert="horz" lIns="91440" tIns="45720" rIns="91440" bIns="45720" rtlCol="0" anchor="ctr"/>
          <a:lstStyle>
            <a:lvl1pPr algn="r">
              <a:defRPr sz="948">
                <a:solidFill>
                  <a:schemeClr val="tx1">
                    <a:tint val="75000"/>
                  </a:schemeClr>
                </a:solidFill>
              </a:defRPr>
            </a:lvl1pPr>
          </a:lstStyle>
          <a:p>
            <a:fld id="{873153B3-DF90-4483-9BFA-BB0BF923FEF8}" type="slidenum">
              <a:rPr lang="en-US" smtClean="0"/>
              <a:t>‹#›</a:t>
            </a:fld>
            <a:endParaRPr lang="en-US"/>
          </a:p>
        </p:txBody>
      </p:sp>
    </p:spTree>
    <p:extLst>
      <p:ext uri="{BB962C8B-B14F-4D97-AF65-F5344CB8AC3E}">
        <p14:creationId xmlns:p14="http://schemas.microsoft.com/office/powerpoint/2010/main" val="35445366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22285" rtl="0" eaLnBrk="1" latinLnBrk="0" hangingPunct="1">
        <a:lnSpc>
          <a:spcPct val="90000"/>
        </a:lnSpc>
        <a:spcBef>
          <a:spcPct val="0"/>
        </a:spcBef>
        <a:buNone/>
        <a:defRPr sz="3476" kern="1200">
          <a:solidFill>
            <a:schemeClr val="tx1"/>
          </a:solidFill>
          <a:latin typeface="+mj-lt"/>
          <a:ea typeface="+mj-ea"/>
          <a:cs typeface="+mj-cs"/>
        </a:defRPr>
      </a:lvl1pPr>
    </p:titleStyle>
    <p:bodyStyle>
      <a:lvl1pPr marL="180571" indent="-180571" algn="l" defTabSz="722285" rtl="0" eaLnBrk="1" latinLnBrk="0" hangingPunct="1">
        <a:lnSpc>
          <a:spcPct val="90000"/>
        </a:lnSpc>
        <a:spcBef>
          <a:spcPts val="790"/>
        </a:spcBef>
        <a:buFont typeface="Arial" panose="020B0604020202020204" pitchFamily="34" charset="0"/>
        <a:buChar char="•"/>
        <a:defRPr sz="2212" kern="1200">
          <a:solidFill>
            <a:schemeClr val="tx1"/>
          </a:solidFill>
          <a:latin typeface="+mn-lt"/>
          <a:ea typeface="+mn-ea"/>
          <a:cs typeface="+mn-cs"/>
        </a:defRPr>
      </a:lvl1pPr>
      <a:lvl2pPr marL="541713" indent="-180571" algn="l" defTabSz="722285" rtl="0" eaLnBrk="1" latinLnBrk="0" hangingPunct="1">
        <a:lnSpc>
          <a:spcPct val="90000"/>
        </a:lnSpc>
        <a:spcBef>
          <a:spcPts val="395"/>
        </a:spcBef>
        <a:buFont typeface="Arial" panose="020B0604020202020204" pitchFamily="34" charset="0"/>
        <a:buChar char="•"/>
        <a:defRPr sz="1896" kern="1200">
          <a:solidFill>
            <a:schemeClr val="tx1"/>
          </a:solidFill>
          <a:latin typeface="+mn-lt"/>
          <a:ea typeface="+mn-ea"/>
          <a:cs typeface="+mn-cs"/>
        </a:defRPr>
      </a:lvl2pPr>
      <a:lvl3pPr marL="902856" indent="-180571" algn="l" defTabSz="722285" rtl="0" eaLnBrk="1" latinLnBrk="0" hangingPunct="1">
        <a:lnSpc>
          <a:spcPct val="90000"/>
        </a:lnSpc>
        <a:spcBef>
          <a:spcPts val="395"/>
        </a:spcBef>
        <a:buFont typeface="Arial" panose="020B0604020202020204" pitchFamily="34" charset="0"/>
        <a:buChar char="•"/>
        <a:defRPr sz="1580" kern="1200">
          <a:solidFill>
            <a:schemeClr val="tx1"/>
          </a:solidFill>
          <a:latin typeface="+mn-lt"/>
          <a:ea typeface="+mn-ea"/>
          <a:cs typeface="+mn-cs"/>
        </a:defRPr>
      </a:lvl3pPr>
      <a:lvl4pPr marL="1263998" indent="-180571" algn="l" defTabSz="722285"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4pPr>
      <a:lvl5pPr marL="1625140" indent="-180571" algn="l" defTabSz="722285"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5pPr>
      <a:lvl6pPr marL="1986283" indent="-180571" algn="l" defTabSz="722285"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6pPr>
      <a:lvl7pPr marL="2347425" indent="-180571" algn="l" defTabSz="722285"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7pPr>
      <a:lvl8pPr marL="2708567" indent="-180571" algn="l" defTabSz="722285"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8pPr>
      <a:lvl9pPr marL="3069709" indent="-180571" algn="l" defTabSz="722285" rtl="0" eaLnBrk="1" latinLnBrk="0" hangingPunct="1">
        <a:lnSpc>
          <a:spcPct val="90000"/>
        </a:lnSpc>
        <a:spcBef>
          <a:spcPts val="395"/>
        </a:spcBef>
        <a:buFont typeface="Arial" panose="020B0604020202020204" pitchFamily="34" charset="0"/>
        <a:buChar char="•"/>
        <a:defRPr sz="1422" kern="1200">
          <a:solidFill>
            <a:schemeClr val="tx1"/>
          </a:solidFill>
          <a:latin typeface="+mn-lt"/>
          <a:ea typeface="+mn-ea"/>
          <a:cs typeface="+mn-cs"/>
        </a:defRPr>
      </a:lvl9pPr>
    </p:bodyStyle>
    <p:otherStyle>
      <a:defPPr>
        <a:defRPr lang="en-US"/>
      </a:defPPr>
      <a:lvl1pPr marL="0" algn="l" defTabSz="722285" rtl="0" eaLnBrk="1" latinLnBrk="0" hangingPunct="1">
        <a:defRPr sz="1422" kern="1200">
          <a:solidFill>
            <a:schemeClr val="tx1"/>
          </a:solidFill>
          <a:latin typeface="+mn-lt"/>
          <a:ea typeface="+mn-ea"/>
          <a:cs typeface="+mn-cs"/>
        </a:defRPr>
      </a:lvl1pPr>
      <a:lvl2pPr marL="361142" algn="l" defTabSz="722285" rtl="0" eaLnBrk="1" latinLnBrk="0" hangingPunct="1">
        <a:defRPr sz="1422" kern="1200">
          <a:solidFill>
            <a:schemeClr val="tx1"/>
          </a:solidFill>
          <a:latin typeface="+mn-lt"/>
          <a:ea typeface="+mn-ea"/>
          <a:cs typeface="+mn-cs"/>
        </a:defRPr>
      </a:lvl2pPr>
      <a:lvl3pPr marL="722285" algn="l" defTabSz="722285" rtl="0" eaLnBrk="1" latinLnBrk="0" hangingPunct="1">
        <a:defRPr sz="1422" kern="1200">
          <a:solidFill>
            <a:schemeClr val="tx1"/>
          </a:solidFill>
          <a:latin typeface="+mn-lt"/>
          <a:ea typeface="+mn-ea"/>
          <a:cs typeface="+mn-cs"/>
        </a:defRPr>
      </a:lvl3pPr>
      <a:lvl4pPr marL="1083427" algn="l" defTabSz="722285" rtl="0" eaLnBrk="1" latinLnBrk="0" hangingPunct="1">
        <a:defRPr sz="1422" kern="1200">
          <a:solidFill>
            <a:schemeClr val="tx1"/>
          </a:solidFill>
          <a:latin typeface="+mn-lt"/>
          <a:ea typeface="+mn-ea"/>
          <a:cs typeface="+mn-cs"/>
        </a:defRPr>
      </a:lvl4pPr>
      <a:lvl5pPr marL="1444569" algn="l" defTabSz="722285" rtl="0" eaLnBrk="1" latinLnBrk="0" hangingPunct="1">
        <a:defRPr sz="1422" kern="1200">
          <a:solidFill>
            <a:schemeClr val="tx1"/>
          </a:solidFill>
          <a:latin typeface="+mn-lt"/>
          <a:ea typeface="+mn-ea"/>
          <a:cs typeface="+mn-cs"/>
        </a:defRPr>
      </a:lvl5pPr>
      <a:lvl6pPr marL="1805711" algn="l" defTabSz="722285" rtl="0" eaLnBrk="1" latinLnBrk="0" hangingPunct="1">
        <a:defRPr sz="1422" kern="1200">
          <a:solidFill>
            <a:schemeClr val="tx1"/>
          </a:solidFill>
          <a:latin typeface="+mn-lt"/>
          <a:ea typeface="+mn-ea"/>
          <a:cs typeface="+mn-cs"/>
        </a:defRPr>
      </a:lvl6pPr>
      <a:lvl7pPr marL="2166854" algn="l" defTabSz="722285" rtl="0" eaLnBrk="1" latinLnBrk="0" hangingPunct="1">
        <a:defRPr sz="1422" kern="1200">
          <a:solidFill>
            <a:schemeClr val="tx1"/>
          </a:solidFill>
          <a:latin typeface="+mn-lt"/>
          <a:ea typeface="+mn-ea"/>
          <a:cs typeface="+mn-cs"/>
        </a:defRPr>
      </a:lvl7pPr>
      <a:lvl8pPr marL="2527996" algn="l" defTabSz="722285" rtl="0" eaLnBrk="1" latinLnBrk="0" hangingPunct="1">
        <a:defRPr sz="1422" kern="1200">
          <a:solidFill>
            <a:schemeClr val="tx1"/>
          </a:solidFill>
          <a:latin typeface="+mn-lt"/>
          <a:ea typeface="+mn-ea"/>
          <a:cs typeface="+mn-cs"/>
        </a:defRPr>
      </a:lvl8pPr>
      <a:lvl9pPr marL="2889138" algn="l" defTabSz="722285" rtl="0" eaLnBrk="1" latinLnBrk="0" hangingPunct="1">
        <a:defRPr sz="142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nfrw.org/" TargetMode="External"/><Relationship Id="rId3" Type="http://schemas.openxmlformats.org/officeDocument/2006/relationships/image" Target="../media/image2.png"/><Relationship Id="rId7" Type="http://schemas.openxmlformats.org/officeDocument/2006/relationships/hyperlink" Target="https://www.tfrw.or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hyperlink" Target="mailto:Sharon.a.meyer80@gmail.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210-685-3703/marmiles4d@gmail.com"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hyperlink" Target="mailto:rubymanen@yahoo.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https://thetexasvoicecom.cmail20.com/t/t-l-ydllajd-tufihkhdu-f/" TargetMode="External"/><Relationship Id="rId5" Type="http://schemas.openxmlformats.org/officeDocument/2006/relationships/hyperlink" Target="https://thetexasvoicecom.cmail20.com/t/t-l-ydllajd-tufihkhdu-c/" TargetMode="External"/><Relationship Id="rId4" Type="http://schemas.openxmlformats.org/officeDocument/2006/relationships/hyperlink" Target="https://thetexasvoicecom.cmail20.com/t/t-l-ydllajd-tufihkhdu-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hyperlink" Target="mailto:rubymanen@yahoo.com"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5.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hyperlink" Target="https://wilsoncountyrepublicanparty.or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hyperlink" Target="http://www.messingerforjustice.com/" TargetMode="External"/><Relationship Id="rId13" Type="http://schemas.openxmlformats.org/officeDocument/2006/relationships/hyperlink" Target="http://www.natesheets.com/" TargetMode="External"/><Relationship Id="rId18" Type="http://schemas.openxmlformats.org/officeDocument/2006/relationships/hyperlink" Target="http://www.ryanguillen.com/" TargetMode="External"/><Relationship Id="rId26" Type="http://schemas.openxmlformats.org/officeDocument/2006/relationships/image" Target="../media/image38.png"/><Relationship Id="rId3" Type="http://schemas.openxmlformats.org/officeDocument/2006/relationships/hyperlink" Target="http://www.gregabbott.org/" TargetMode="External"/><Relationship Id="rId21" Type="http://schemas.openxmlformats.org/officeDocument/2006/relationships/hyperlink" Target="http://www.justicekylehawkins.com/" TargetMode="External"/><Relationship Id="rId7" Type="http://schemas.openxmlformats.org/officeDocument/2006/relationships/hyperlink" Target="http://www.mayesmiddleton.com/" TargetMode="External"/><Relationship Id="rId12" Type="http://schemas.openxmlformats.org/officeDocument/2006/relationships/hyperlink" Target="http://www.justicescottfield.com/" TargetMode="External"/><Relationship Id="rId17" Type="http://schemas.openxmlformats.org/officeDocument/2006/relationships/hyperlink" Target="http://www.jimmyblackblock.com/" TargetMode="External"/><Relationship Id="rId25" Type="http://schemas.openxmlformats.org/officeDocument/2006/relationships/hyperlink" Target="https://wilsoncountyrepublicanparty.org/" TargetMode="External"/><Relationship Id="rId2" Type="http://schemas.openxmlformats.org/officeDocument/2006/relationships/image" Target="../media/image5.png"/><Relationship Id="rId16" Type="http://schemas.openxmlformats.org/officeDocument/2006/relationships/hyperlink" Target="http://www.juliedahlberg.com/texas-senate-campaign" TargetMode="External"/><Relationship Id="rId20" Type="http://schemas.openxmlformats.org/officeDocument/2006/relationships/hyperlink" Target="http://www.electjudgerichardson.com/" TargetMode="External"/><Relationship Id="rId1" Type="http://schemas.openxmlformats.org/officeDocument/2006/relationships/slideLayout" Target="../slideLayouts/slideLayout1.xml"/><Relationship Id="rId6" Type="http://schemas.openxmlformats.org/officeDocument/2006/relationships/hyperlink" Target="http://www.judgeyeary.com/" TargetMode="External"/><Relationship Id="rId11" Type="http://schemas.openxmlformats.org/officeDocument/2006/relationships/hyperlink" Target="http://www.dawnbuckingham.com/" TargetMode="External"/><Relationship Id="rId24" Type="http://schemas.openxmlformats.org/officeDocument/2006/relationships/hyperlink" Target="http://www.monreal4wctx.com/" TargetMode="External"/><Relationship Id="rId5" Type="http://schemas.openxmlformats.org/officeDocument/2006/relationships/hyperlink" Target="http://www.danpatrick.org/" TargetMode="External"/><Relationship Id="rId15" Type="http://schemas.openxmlformats.org/officeDocument/2006/relationships/hyperlink" Target="http://www.bofrench.com/" TargetMode="External"/><Relationship Id="rId23" Type="http://schemas.openxmlformats.org/officeDocument/2006/relationships/hyperlink" Target="http://www.brettbusby.com/" TargetMode="External"/><Relationship Id="rId10" Type="http://schemas.openxmlformats.org/officeDocument/2006/relationships/hyperlink" Target="http://www.justicescottbrister.com/" TargetMode="External"/><Relationship Id="rId19" Type="http://schemas.openxmlformats.org/officeDocument/2006/relationships/hyperlink" Target="http://www.judgesully.com/" TargetMode="External"/><Relationship Id="rId4" Type="http://schemas.openxmlformats.org/officeDocument/2006/relationships/hyperlink" Target="http://www.smithfortexas.org/" TargetMode="External"/><Relationship Id="rId9" Type="http://schemas.openxmlformats.org/officeDocument/2006/relationships/hyperlink" Target="http://www.donhuffines.com/" TargetMode="External"/><Relationship Id="rId14" Type="http://schemas.openxmlformats.org/officeDocument/2006/relationships/hyperlink" Target="http://www.justiceaprilfarris.com/" TargetMode="External"/><Relationship Id="rId22" Type="http://schemas.openxmlformats.org/officeDocument/2006/relationships/hyperlink" Target="http://www.jenniferdillingham.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14866F5-D4D7-4DF0-ACE0-E6D9E6D85FD0}"/>
              </a:ext>
            </a:extLst>
          </p:cNvPr>
          <p:cNvSpPr txBox="1"/>
          <p:nvPr/>
        </p:nvSpPr>
        <p:spPr>
          <a:xfrm>
            <a:off x="517500" y="-5718"/>
            <a:ext cx="5471577" cy="1200329"/>
          </a:xfrm>
          <a:prstGeom prst="rect">
            <a:avLst/>
          </a:prstGeom>
          <a:noFill/>
        </p:spPr>
        <p:txBody>
          <a:bodyPr wrap="square" rtlCol="0">
            <a:spAutoFit/>
          </a:bodyPr>
          <a:lstStyle/>
          <a:p>
            <a:pPr algn="ctr"/>
            <a:r>
              <a:rPr lang="en-US" sz="3600" b="1" dirty="0">
                <a:solidFill>
                  <a:srgbClr val="C00000"/>
                </a:solidFill>
              </a:rPr>
              <a:t>Wilson County Republican Women’s Club</a:t>
            </a:r>
          </a:p>
        </p:txBody>
      </p:sp>
      <p:sp>
        <p:nvSpPr>
          <p:cNvPr id="9" name="TextBox 8">
            <a:extLst>
              <a:ext uri="{FF2B5EF4-FFF2-40B4-BE49-F238E27FC236}">
                <a16:creationId xmlns:a16="http://schemas.microsoft.com/office/drawing/2014/main" id="{B075E023-24CC-4DAC-831A-BF342FEC721C}"/>
              </a:ext>
            </a:extLst>
          </p:cNvPr>
          <p:cNvSpPr txBox="1"/>
          <p:nvPr/>
        </p:nvSpPr>
        <p:spPr>
          <a:xfrm>
            <a:off x="109169" y="631347"/>
            <a:ext cx="2652560" cy="954107"/>
          </a:xfrm>
          <a:prstGeom prst="rect">
            <a:avLst/>
          </a:prstGeom>
          <a:noFill/>
        </p:spPr>
        <p:txBody>
          <a:bodyPr wrap="square" rtlCol="0">
            <a:spAutoFit/>
          </a:bodyPr>
          <a:lstStyle/>
          <a:p>
            <a:r>
              <a:rPr lang="en-US" sz="2400" b="1" dirty="0">
                <a:solidFill>
                  <a:srgbClr val="002060"/>
                </a:solidFill>
              </a:rPr>
              <a:t>August 2026</a:t>
            </a:r>
          </a:p>
          <a:p>
            <a:r>
              <a:rPr lang="en-US" sz="1600" b="1" dirty="0">
                <a:solidFill>
                  <a:srgbClr val="002060"/>
                </a:solidFill>
              </a:rPr>
              <a:t>Volume 4 issue 8</a:t>
            </a:r>
          </a:p>
          <a:p>
            <a:endParaRPr lang="en-US" sz="1600" b="1" dirty="0">
              <a:solidFill>
                <a:srgbClr val="002060"/>
              </a:solidFill>
            </a:endParaRPr>
          </a:p>
        </p:txBody>
      </p:sp>
      <p:sp>
        <p:nvSpPr>
          <p:cNvPr id="19" name="TextBox 18">
            <a:extLst>
              <a:ext uri="{FF2B5EF4-FFF2-40B4-BE49-F238E27FC236}">
                <a16:creationId xmlns:a16="http://schemas.microsoft.com/office/drawing/2014/main" id="{1E56FDD8-A2D2-4190-8F93-930589F5F7B9}"/>
              </a:ext>
            </a:extLst>
          </p:cNvPr>
          <p:cNvSpPr txBox="1"/>
          <p:nvPr/>
        </p:nvSpPr>
        <p:spPr>
          <a:xfrm>
            <a:off x="399021" y="1279764"/>
            <a:ext cx="6441704" cy="268279"/>
          </a:xfrm>
          <a:prstGeom prst="rect">
            <a:avLst/>
          </a:prstGeom>
          <a:noFill/>
        </p:spPr>
        <p:txBody>
          <a:bodyPr wrap="square" rtlCol="0">
            <a:spAutoFit/>
          </a:bodyPr>
          <a:lstStyle/>
          <a:p>
            <a:pPr>
              <a:lnSpc>
                <a:spcPct val="107000"/>
              </a:lnSpc>
              <a:spcAft>
                <a:spcPts val="746"/>
              </a:spcAft>
            </a:pPr>
            <a:r>
              <a:rPr lang="en-US" sz="1118" b="1">
                <a:solidFill>
                  <a:srgbClr val="002060"/>
                </a:solidFill>
                <a:latin typeface="Calibri" panose="020F0502020204030204" pitchFamily="34" charset="0"/>
                <a:ea typeface="Calibri" panose="020F0502020204030204" pitchFamily="34" charset="0"/>
                <a:cs typeface="Calibri" panose="020F0502020204030204" pitchFamily="34" charset="0"/>
              </a:rPr>
              <a:t>             wilsoncountytxrepublicanwomen</a:t>
            </a:r>
            <a:r>
              <a:rPr lang="en-US" sz="1118" b="1" dirty="0">
                <a:solidFill>
                  <a:srgbClr val="002060"/>
                </a:solidFill>
                <a:latin typeface="Calibri" panose="020F0502020204030204" pitchFamily="34" charset="0"/>
                <a:ea typeface="Calibri" panose="020F0502020204030204" pitchFamily="34" charset="0"/>
                <a:cs typeface="Calibri" panose="020F0502020204030204" pitchFamily="34" charset="0"/>
              </a:rPr>
              <a:t>.org | </a:t>
            </a:r>
            <a:r>
              <a:rPr lang="en-US" sz="1118"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FB: @WilsonCountyRepublicanWomen’sClub</a:t>
            </a:r>
            <a:r>
              <a:rPr lang="en-US" sz="1118" b="1" dirty="0">
                <a:solidFill>
                  <a:srgbClr val="002060"/>
                </a:solidFill>
                <a:latin typeface="Calibri" panose="020F0502020204030204" pitchFamily="34" charset="0"/>
                <a:ea typeface="Calibri" panose="020F0502020204030204" pitchFamily="34" charset="0"/>
                <a:cs typeface="Calibri" panose="020F0502020204030204" pitchFamily="34" charset="0"/>
              </a:rPr>
              <a:t>      </a:t>
            </a:r>
            <a:endParaRPr lang="en-US" sz="1118" dirty="0">
              <a:latin typeface="Calibri" panose="020F0502020204030204" pitchFamily="34" charset="0"/>
              <a:ea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4C71040D-4D0F-44D0-A493-7BE758476946}"/>
              </a:ext>
            </a:extLst>
          </p:cNvPr>
          <p:cNvSpPr txBox="1"/>
          <p:nvPr/>
        </p:nvSpPr>
        <p:spPr>
          <a:xfrm>
            <a:off x="57074" y="1773204"/>
            <a:ext cx="1971213" cy="276999"/>
          </a:xfrm>
          <a:prstGeom prst="rect">
            <a:avLst/>
          </a:prstGeom>
          <a:noFill/>
          <a:ln w="25400">
            <a:solidFill>
              <a:schemeClr val="bg1"/>
            </a:solidFill>
          </a:ln>
        </p:spPr>
        <p:txBody>
          <a:bodyPr wrap="square" rtlCol="0">
            <a:spAutoFit/>
          </a:bodyPr>
          <a:lstStyle/>
          <a:p>
            <a:r>
              <a:rPr lang="en-US" sz="1200" b="1" dirty="0">
                <a:solidFill>
                  <a:srgbClr val="C00000"/>
                </a:solidFill>
              </a:rPr>
              <a:t>          Table of Contents </a:t>
            </a:r>
          </a:p>
        </p:txBody>
      </p:sp>
      <p:sp>
        <p:nvSpPr>
          <p:cNvPr id="37" name="Rectangle 36">
            <a:extLst>
              <a:ext uri="{FF2B5EF4-FFF2-40B4-BE49-F238E27FC236}">
                <a16:creationId xmlns:a16="http://schemas.microsoft.com/office/drawing/2014/main" id="{7E239C1E-8899-4956-B95C-8B1355309568}"/>
              </a:ext>
            </a:extLst>
          </p:cNvPr>
          <p:cNvSpPr/>
          <p:nvPr/>
        </p:nvSpPr>
        <p:spPr>
          <a:xfrm>
            <a:off x="2112028" y="1820980"/>
            <a:ext cx="5024268" cy="7623271"/>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88040D-672B-40A0-874F-AB93A7FD7C7A}"/>
              </a:ext>
            </a:extLst>
          </p:cNvPr>
          <p:cNvSpPr txBox="1"/>
          <p:nvPr/>
        </p:nvSpPr>
        <p:spPr>
          <a:xfrm>
            <a:off x="2111351" y="9553795"/>
            <a:ext cx="5037430" cy="252622"/>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4" name="Picture 3">
            <a:extLst>
              <a:ext uri="{FF2B5EF4-FFF2-40B4-BE49-F238E27FC236}">
                <a16:creationId xmlns:a16="http://schemas.microsoft.com/office/drawing/2014/main" id="{FC88AE80-8DA4-4AEB-851C-C7146375B40F}"/>
              </a:ext>
            </a:extLst>
          </p:cNvPr>
          <p:cNvPicPr>
            <a:picLocks noChangeAspect="1"/>
          </p:cNvPicPr>
          <p:nvPr/>
        </p:nvPicPr>
        <p:blipFill>
          <a:blip r:embed="rId2"/>
          <a:stretch>
            <a:fillRect/>
          </a:stretch>
        </p:blipFill>
        <p:spPr>
          <a:xfrm>
            <a:off x="5971717" y="28389"/>
            <a:ext cx="1195872" cy="1216190"/>
          </a:xfrm>
          <a:prstGeom prst="rect">
            <a:avLst/>
          </a:prstGeom>
        </p:spPr>
      </p:pic>
      <p:pic>
        <p:nvPicPr>
          <p:cNvPr id="10" name="Picture 9">
            <a:extLst>
              <a:ext uri="{FF2B5EF4-FFF2-40B4-BE49-F238E27FC236}">
                <a16:creationId xmlns:a16="http://schemas.microsoft.com/office/drawing/2014/main" id="{AB4030C9-112D-4F12-AF6A-BC86B5E4969E}"/>
              </a:ext>
            </a:extLst>
          </p:cNvPr>
          <p:cNvPicPr>
            <a:picLocks noChangeAspect="1"/>
          </p:cNvPicPr>
          <p:nvPr/>
        </p:nvPicPr>
        <p:blipFill>
          <a:blip r:embed="rId3"/>
          <a:stretch>
            <a:fillRect/>
          </a:stretch>
        </p:blipFill>
        <p:spPr>
          <a:xfrm>
            <a:off x="58253" y="1515737"/>
            <a:ext cx="3327884" cy="244465"/>
          </a:xfrm>
          <a:prstGeom prst="rect">
            <a:avLst/>
          </a:prstGeom>
        </p:spPr>
      </p:pic>
      <p:pic>
        <p:nvPicPr>
          <p:cNvPr id="11" name="Picture 10">
            <a:extLst>
              <a:ext uri="{FF2B5EF4-FFF2-40B4-BE49-F238E27FC236}">
                <a16:creationId xmlns:a16="http://schemas.microsoft.com/office/drawing/2014/main" id="{2C0893E0-90E8-449B-B12E-7202725A69DB}"/>
              </a:ext>
            </a:extLst>
          </p:cNvPr>
          <p:cNvPicPr>
            <a:picLocks noChangeAspect="1"/>
          </p:cNvPicPr>
          <p:nvPr/>
        </p:nvPicPr>
        <p:blipFill>
          <a:blip r:embed="rId4"/>
          <a:stretch>
            <a:fillRect/>
          </a:stretch>
        </p:blipFill>
        <p:spPr>
          <a:xfrm>
            <a:off x="3451219" y="1500576"/>
            <a:ext cx="3706812" cy="268610"/>
          </a:xfrm>
          <a:prstGeom prst="rect">
            <a:avLst/>
          </a:prstGeom>
        </p:spPr>
      </p:pic>
      <p:sp>
        <p:nvSpPr>
          <p:cNvPr id="2" name="TextBox 6">
            <a:extLst>
              <a:ext uri="{FF2B5EF4-FFF2-40B4-BE49-F238E27FC236}">
                <a16:creationId xmlns:a16="http://schemas.microsoft.com/office/drawing/2014/main" id="{6A43A8FB-7488-4E23-89EE-77B11A29245A}"/>
              </a:ext>
            </a:extLst>
          </p:cNvPr>
          <p:cNvSpPr txBox="1"/>
          <p:nvPr/>
        </p:nvSpPr>
        <p:spPr>
          <a:xfrm>
            <a:off x="1263806" y="1025089"/>
            <a:ext cx="4114742"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600" b="1" dirty="0">
                <a:solidFill>
                  <a:srgbClr val="002060"/>
                </a:solidFill>
              </a:rPr>
              <a:t>TX Region 14, Senate District 21</a:t>
            </a:r>
          </a:p>
        </p:txBody>
      </p:sp>
      <p:sp>
        <p:nvSpPr>
          <p:cNvPr id="5" name="TextBox 4">
            <a:extLst>
              <a:ext uri="{FF2B5EF4-FFF2-40B4-BE49-F238E27FC236}">
                <a16:creationId xmlns:a16="http://schemas.microsoft.com/office/drawing/2014/main" id="{C0EC4655-10EB-8F09-C1A0-96BBAEE3C109}"/>
              </a:ext>
            </a:extLst>
          </p:cNvPr>
          <p:cNvSpPr txBox="1"/>
          <p:nvPr/>
        </p:nvSpPr>
        <p:spPr>
          <a:xfrm>
            <a:off x="2148295" y="1848721"/>
            <a:ext cx="5020526" cy="861774"/>
          </a:xfrm>
          <a:prstGeom prst="rect">
            <a:avLst/>
          </a:prstGeom>
          <a:noFill/>
        </p:spPr>
        <p:txBody>
          <a:bodyPr wrap="square" rtlCol="0">
            <a:spAutoFit/>
          </a:bodyPr>
          <a:lstStyle/>
          <a:p>
            <a:r>
              <a:rPr lang="en-US" b="1" dirty="0">
                <a:solidFill>
                  <a:srgbClr val="FF0000"/>
                </a:solidFill>
              </a:rPr>
              <a:t>President’s Pen</a:t>
            </a:r>
          </a:p>
          <a:p>
            <a:endParaRPr lang="en-US" dirty="0"/>
          </a:p>
          <a:p>
            <a:pPr algn="just"/>
            <a:r>
              <a:rPr lang="en-US" sz="1400" dirty="0"/>
              <a:t>   </a:t>
            </a:r>
          </a:p>
        </p:txBody>
      </p:sp>
      <p:sp>
        <p:nvSpPr>
          <p:cNvPr id="15" name="TextBox 14">
            <a:extLst>
              <a:ext uri="{FF2B5EF4-FFF2-40B4-BE49-F238E27FC236}">
                <a16:creationId xmlns:a16="http://schemas.microsoft.com/office/drawing/2014/main" id="{5E1918F3-ED88-7E14-06DF-E7D4804ED554}"/>
              </a:ext>
            </a:extLst>
          </p:cNvPr>
          <p:cNvSpPr txBox="1"/>
          <p:nvPr/>
        </p:nvSpPr>
        <p:spPr>
          <a:xfrm rot="10800000" flipV="1">
            <a:off x="2263750" y="6850490"/>
            <a:ext cx="4854287" cy="307777"/>
          </a:xfrm>
          <a:prstGeom prst="rect">
            <a:avLst/>
          </a:prstGeom>
          <a:noFill/>
        </p:spPr>
        <p:txBody>
          <a:bodyPr wrap="square" rtlCol="0">
            <a:spAutoFit/>
          </a:bodyPr>
          <a:lstStyle/>
          <a:p>
            <a:r>
              <a:rPr lang="en-US" sz="1400" dirty="0"/>
              <a:t> </a:t>
            </a:r>
          </a:p>
        </p:txBody>
      </p:sp>
      <p:sp>
        <p:nvSpPr>
          <p:cNvPr id="20" name="TextBox 19">
            <a:extLst>
              <a:ext uri="{FF2B5EF4-FFF2-40B4-BE49-F238E27FC236}">
                <a16:creationId xmlns:a16="http://schemas.microsoft.com/office/drawing/2014/main" id="{C850CA12-BB16-BCED-06ED-485094464B6F}"/>
              </a:ext>
            </a:extLst>
          </p:cNvPr>
          <p:cNvSpPr txBox="1"/>
          <p:nvPr/>
        </p:nvSpPr>
        <p:spPr>
          <a:xfrm>
            <a:off x="47938" y="9057259"/>
            <a:ext cx="2137514" cy="738664"/>
          </a:xfrm>
          <a:prstGeom prst="rect">
            <a:avLst/>
          </a:prstGeom>
          <a:noFill/>
        </p:spPr>
        <p:txBody>
          <a:bodyPr wrap="square" rtlCol="0">
            <a:spAutoFit/>
          </a:bodyPr>
          <a:lstStyle/>
          <a:p>
            <a:r>
              <a:rPr lang="en-US" sz="1400" b="1" dirty="0">
                <a:solidFill>
                  <a:srgbClr val="C00000"/>
                </a:solidFill>
              </a:rPr>
              <a:t>Submit articles: </a:t>
            </a:r>
          </a:p>
          <a:p>
            <a:r>
              <a:rPr lang="en-US" sz="1400" b="1" dirty="0">
                <a:solidFill>
                  <a:srgbClr val="C00000"/>
                </a:solidFill>
                <a:hlinkClick r:id="rId5"/>
              </a:rPr>
              <a:t>Sharon.a.meyer80@gmail.com</a:t>
            </a:r>
            <a:r>
              <a:rPr lang="en-US" sz="1400" b="1" dirty="0">
                <a:solidFill>
                  <a:srgbClr val="C00000"/>
                </a:solidFill>
              </a:rPr>
              <a:t> 830-583-5297</a:t>
            </a:r>
          </a:p>
        </p:txBody>
      </p:sp>
      <p:sp>
        <p:nvSpPr>
          <p:cNvPr id="14" name="TextBox 13">
            <a:extLst>
              <a:ext uri="{FF2B5EF4-FFF2-40B4-BE49-F238E27FC236}">
                <a16:creationId xmlns:a16="http://schemas.microsoft.com/office/drawing/2014/main" id="{876A8C49-411C-1F12-8CD1-12AEE325744F}"/>
              </a:ext>
            </a:extLst>
          </p:cNvPr>
          <p:cNvSpPr txBox="1"/>
          <p:nvPr/>
        </p:nvSpPr>
        <p:spPr>
          <a:xfrm>
            <a:off x="2148295" y="8572307"/>
            <a:ext cx="5054511" cy="523220"/>
          </a:xfrm>
          <a:prstGeom prst="rect">
            <a:avLst/>
          </a:prstGeom>
          <a:noFill/>
        </p:spPr>
        <p:txBody>
          <a:bodyPr wrap="square" rtlCol="0">
            <a:spAutoFit/>
          </a:bodyPr>
          <a:lstStyle/>
          <a:p>
            <a:pPr algn="just"/>
            <a:endParaRPr lang="en-US" sz="1400" dirty="0"/>
          </a:p>
          <a:p>
            <a:r>
              <a:rPr lang="en-US" sz="1400" dirty="0"/>
              <a:t> </a:t>
            </a:r>
          </a:p>
        </p:txBody>
      </p:sp>
      <p:pic>
        <p:nvPicPr>
          <p:cNvPr id="21" name="Picture 20">
            <a:extLst>
              <a:ext uri="{FF2B5EF4-FFF2-40B4-BE49-F238E27FC236}">
                <a16:creationId xmlns:a16="http://schemas.microsoft.com/office/drawing/2014/main" id="{24BE2D35-EC69-12DD-BAC7-C9CE8F332A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7454" y="2129877"/>
            <a:ext cx="1121431" cy="1365910"/>
          </a:xfrm>
          <a:prstGeom prst="rect">
            <a:avLst/>
          </a:prstGeom>
        </p:spPr>
      </p:pic>
      <p:sp>
        <p:nvSpPr>
          <p:cNvPr id="6" name="TextBox 5">
            <a:hlinkClick r:id="rId7"/>
            <a:extLst>
              <a:ext uri="{FF2B5EF4-FFF2-40B4-BE49-F238E27FC236}">
                <a16:creationId xmlns:a16="http://schemas.microsoft.com/office/drawing/2014/main" id="{D169ED74-E049-A90A-74DA-4FE94B0CF4D0}"/>
              </a:ext>
            </a:extLst>
          </p:cNvPr>
          <p:cNvSpPr txBox="1"/>
          <p:nvPr/>
        </p:nvSpPr>
        <p:spPr>
          <a:xfrm>
            <a:off x="87299" y="8098150"/>
            <a:ext cx="1827162" cy="923330"/>
          </a:xfrm>
          <a:prstGeom prst="rect">
            <a:avLst/>
          </a:prstGeom>
          <a:noFill/>
          <a:ln>
            <a:solidFill>
              <a:schemeClr val="bg1"/>
            </a:solidFill>
          </a:ln>
        </p:spPr>
        <p:txBody>
          <a:bodyPr wrap="square" rtlCol="0">
            <a:spAutoFit/>
          </a:bodyPr>
          <a:lstStyle/>
          <a:p>
            <a:pPr algn="ctr"/>
            <a:r>
              <a:rPr lang="en-US" b="1" dirty="0"/>
              <a:t>Links</a:t>
            </a:r>
            <a:endParaRPr lang="en-US" b="1" dirty="0">
              <a:hlinkClick r:id="rId8"/>
            </a:endParaRPr>
          </a:p>
          <a:p>
            <a:r>
              <a:rPr lang="en-US" dirty="0">
                <a:hlinkClick r:id="rId8"/>
              </a:rPr>
              <a:t>NFRW</a:t>
            </a:r>
            <a:endParaRPr lang="en-US" dirty="0"/>
          </a:p>
          <a:p>
            <a:r>
              <a:rPr lang="en-US" dirty="0">
                <a:hlinkClick r:id="rId7"/>
              </a:rPr>
              <a:t>TFRW</a:t>
            </a:r>
            <a:endParaRPr lang="en-US" dirty="0"/>
          </a:p>
        </p:txBody>
      </p:sp>
      <p:sp>
        <p:nvSpPr>
          <p:cNvPr id="13" name="TextBox 12">
            <a:extLst>
              <a:ext uri="{FF2B5EF4-FFF2-40B4-BE49-F238E27FC236}">
                <a16:creationId xmlns:a16="http://schemas.microsoft.com/office/drawing/2014/main" id="{6E685AEA-B026-C53C-5D73-9A7BC4746081}"/>
              </a:ext>
            </a:extLst>
          </p:cNvPr>
          <p:cNvSpPr txBox="1"/>
          <p:nvPr/>
        </p:nvSpPr>
        <p:spPr>
          <a:xfrm>
            <a:off x="0" y="4705310"/>
            <a:ext cx="1949883" cy="276999"/>
          </a:xfrm>
          <a:prstGeom prst="rect">
            <a:avLst/>
          </a:prstGeom>
          <a:noFill/>
          <a:ln w="38100">
            <a:solidFill>
              <a:schemeClr val="bg1"/>
            </a:solidFill>
          </a:ln>
        </p:spPr>
        <p:txBody>
          <a:bodyPr wrap="square" rtlCol="0">
            <a:spAutoFit/>
          </a:bodyPr>
          <a:lstStyle/>
          <a:p>
            <a:r>
              <a:rPr lang="en-US" sz="1200" b="1" dirty="0">
                <a:solidFill>
                  <a:srgbClr val="C00000"/>
                </a:solidFill>
              </a:rPr>
              <a:t>           Birthdays</a:t>
            </a:r>
          </a:p>
        </p:txBody>
      </p:sp>
      <p:sp>
        <p:nvSpPr>
          <p:cNvPr id="12" name="TextBox 11">
            <a:extLst>
              <a:ext uri="{FF2B5EF4-FFF2-40B4-BE49-F238E27FC236}">
                <a16:creationId xmlns:a16="http://schemas.microsoft.com/office/drawing/2014/main" id="{C617D5E0-E2B2-1D24-1297-9B25E78A6852}"/>
              </a:ext>
            </a:extLst>
          </p:cNvPr>
          <p:cNvSpPr txBox="1"/>
          <p:nvPr/>
        </p:nvSpPr>
        <p:spPr>
          <a:xfrm>
            <a:off x="2197239" y="2145919"/>
            <a:ext cx="3562804" cy="584775"/>
          </a:xfrm>
          <a:prstGeom prst="rect">
            <a:avLst/>
          </a:prstGeom>
          <a:noFill/>
        </p:spPr>
        <p:txBody>
          <a:bodyPr wrap="square" rtlCol="0">
            <a:spAutoFit/>
          </a:bodyPr>
          <a:lstStyle/>
          <a:p>
            <a:r>
              <a:rPr lang="en-US" sz="1600" b="1" dirty="0"/>
              <a:t>Here Comes the Judge, Here Comes the Judge!</a:t>
            </a:r>
          </a:p>
        </p:txBody>
      </p:sp>
      <p:sp>
        <p:nvSpPr>
          <p:cNvPr id="22" name="TextBox 21">
            <a:extLst>
              <a:ext uri="{FF2B5EF4-FFF2-40B4-BE49-F238E27FC236}">
                <a16:creationId xmlns:a16="http://schemas.microsoft.com/office/drawing/2014/main" id="{92F2437E-FF08-619B-85B4-A27976B9B269}"/>
              </a:ext>
            </a:extLst>
          </p:cNvPr>
          <p:cNvSpPr txBox="1"/>
          <p:nvPr/>
        </p:nvSpPr>
        <p:spPr>
          <a:xfrm>
            <a:off x="2197239" y="2630907"/>
            <a:ext cx="3562804" cy="1600438"/>
          </a:xfrm>
          <a:prstGeom prst="rect">
            <a:avLst/>
          </a:prstGeom>
          <a:noFill/>
        </p:spPr>
        <p:txBody>
          <a:bodyPr wrap="square" rtlCol="0">
            <a:spAutoFit/>
          </a:bodyPr>
          <a:lstStyle/>
          <a:p>
            <a:r>
              <a:rPr lang="en-US" sz="1400" dirty="0"/>
              <a:t>Who remembers Sammy Davis Jr. dressed up in a gaudy judge’s robe and a white barrister-style wig on </a:t>
            </a:r>
            <a:r>
              <a:rPr lang="en-US" sz="1400" i="1" dirty="0"/>
              <a:t>Rowan &amp; Martin’s Laugh-In</a:t>
            </a:r>
            <a:r>
              <a:rPr lang="en-US" sz="1400" dirty="0"/>
              <a:t>? This November 3</a:t>
            </a:r>
            <a:r>
              <a:rPr lang="en-US" sz="1400" baseline="30000" dirty="0"/>
              <a:t>rd</a:t>
            </a:r>
            <a:r>
              <a:rPr lang="en-US" sz="1400" dirty="0"/>
              <a:t> we can elect 15 justices/judges</a:t>
            </a:r>
          </a:p>
          <a:p>
            <a:r>
              <a:rPr lang="en-US" sz="1400" dirty="0"/>
              <a:t>from the Texas Supreme Court to local Justice of the Peace. </a:t>
            </a:r>
          </a:p>
          <a:p>
            <a:endParaRPr lang="en-US" sz="1400" dirty="0"/>
          </a:p>
        </p:txBody>
      </p:sp>
      <p:sp>
        <p:nvSpPr>
          <p:cNvPr id="25" name="TextBox 24">
            <a:extLst>
              <a:ext uri="{FF2B5EF4-FFF2-40B4-BE49-F238E27FC236}">
                <a16:creationId xmlns:a16="http://schemas.microsoft.com/office/drawing/2014/main" id="{454165FD-F1F5-4026-5ACB-FB89C0A81C23}"/>
              </a:ext>
            </a:extLst>
          </p:cNvPr>
          <p:cNvSpPr txBox="1"/>
          <p:nvPr/>
        </p:nvSpPr>
        <p:spPr>
          <a:xfrm>
            <a:off x="2195770" y="3801346"/>
            <a:ext cx="4877283" cy="5693866"/>
          </a:xfrm>
          <a:prstGeom prst="rect">
            <a:avLst/>
          </a:prstGeom>
          <a:noFill/>
        </p:spPr>
        <p:txBody>
          <a:bodyPr wrap="square" rtlCol="0">
            <a:spAutoFit/>
          </a:bodyPr>
          <a:lstStyle/>
          <a:p>
            <a:endParaRPr lang="en-US" sz="1400" dirty="0"/>
          </a:p>
          <a:p>
            <a:r>
              <a:rPr lang="en-US" sz="1400" dirty="0"/>
              <a:t>The Supreme Court is composed of the Chief Justice and eight justices. The justices are elected to staggered six-year terms so that the court cannot be completely changed in one election. This is the court of last resort for civil matters in Texas. We will be voting for</a:t>
            </a:r>
            <a:r>
              <a:rPr lang="en-US" sz="1400" b="1" dirty="0"/>
              <a:t> Supreme Court: Chief Justice, Jimmy Blacklock; Justice Place 2, James P. Sullivan; Justice Place 7, Kyle Hawkins; </a:t>
            </a:r>
            <a:r>
              <a:rPr lang="en-US" sz="1400" dirty="0"/>
              <a:t>and </a:t>
            </a:r>
            <a:r>
              <a:rPr lang="en-US" sz="1400" b="1" dirty="0"/>
              <a:t>Justice Place 8, Brett Busby.</a:t>
            </a:r>
          </a:p>
          <a:p>
            <a:endParaRPr lang="en-US" sz="1400" dirty="0"/>
          </a:p>
          <a:p>
            <a:r>
              <a:rPr lang="en-US" sz="1400" dirty="0"/>
              <a:t>Texas Court of Criminal Appeals is the highest court for criminal cases. The Court is composed of a Presiding Judge and eight Judges who are elected to staggered six-year terms. We will be voting for </a:t>
            </a:r>
            <a:r>
              <a:rPr lang="en-US" sz="1400" b="1" dirty="0"/>
              <a:t>Judge, Court of Criminal Appeals: Place 3, Thomas Smith; Place 4, Kevin Patrick Yeary; </a:t>
            </a:r>
            <a:r>
              <a:rPr lang="en-US" sz="1400" dirty="0"/>
              <a:t>and</a:t>
            </a:r>
            <a:r>
              <a:rPr lang="en-US" sz="1400" b="1" dirty="0"/>
              <a:t> Place 9, John Messinger.</a:t>
            </a:r>
          </a:p>
          <a:p>
            <a:endParaRPr lang="en-US" sz="1400" dirty="0"/>
          </a:p>
          <a:p>
            <a:r>
              <a:rPr lang="en-US" sz="1400" dirty="0"/>
              <a:t>The Fifteenth Court of Appeals is a statewide intermediate appellate court. The Court is composed of three justices. We will be voting for </a:t>
            </a:r>
            <a:r>
              <a:rPr lang="en-US" sz="1400" b="1" dirty="0"/>
              <a:t>15</a:t>
            </a:r>
            <a:r>
              <a:rPr lang="en-US" sz="1400" b="1" baseline="30000" dirty="0"/>
              <a:t>th</a:t>
            </a:r>
            <a:r>
              <a:rPr lang="en-US" sz="1400" b="1" dirty="0"/>
              <a:t> Court of Appeals:</a:t>
            </a:r>
            <a:r>
              <a:rPr lang="en-US" sz="1400" dirty="0"/>
              <a:t> </a:t>
            </a:r>
            <a:r>
              <a:rPr lang="en-US" sz="1400" b="1" dirty="0"/>
              <a:t>Chief Justice, Scott Brister; Justice Place 2, Scott K. Field; and Justice Place 3, April Farris</a:t>
            </a:r>
            <a:r>
              <a:rPr lang="en-US" sz="1400" dirty="0"/>
              <a:t>. </a:t>
            </a:r>
          </a:p>
          <a:p>
            <a:endParaRPr lang="en-US" sz="1400" dirty="0"/>
          </a:p>
          <a:p>
            <a:r>
              <a:rPr lang="en-US" sz="1400" dirty="0"/>
              <a:t> The Fourth Court of Appeals has intermediate jurisdiction of both civil and criminal cases appealed from lower courts in thirty-two counties of Texas. The Fourth Court of Appeals is comprised of the Chief Justice and six judges.  We will be voting</a:t>
            </a:r>
          </a:p>
          <a:p>
            <a:r>
              <a:rPr lang="en-US" sz="1400" dirty="0">
                <a:solidFill>
                  <a:srgbClr val="C00000"/>
                </a:solidFill>
              </a:rPr>
              <a:t>Continued on page 2</a:t>
            </a:r>
          </a:p>
        </p:txBody>
      </p:sp>
      <p:sp>
        <p:nvSpPr>
          <p:cNvPr id="26" name="TextBox 25">
            <a:extLst>
              <a:ext uri="{FF2B5EF4-FFF2-40B4-BE49-F238E27FC236}">
                <a16:creationId xmlns:a16="http://schemas.microsoft.com/office/drawing/2014/main" id="{2A4FB1B0-8601-AE38-ABC7-A4D89CF7F203}"/>
              </a:ext>
            </a:extLst>
          </p:cNvPr>
          <p:cNvSpPr txBox="1"/>
          <p:nvPr/>
        </p:nvSpPr>
        <p:spPr>
          <a:xfrm>
            <a:off x="57075" y="4937919"/>
            <a:ext cx="1941128" cy="3231654"/>
          </a:xfrm>
          <a:prstGeom prst="rect">
            <a:avLst/>
          </a:prstGeom>
          <a:noFill/>
        </p:spPr>
        <p:txBody>
          <a:bodyPr wrap="square" rtlCol="0">
            <a:spAutoFit/>
          </a:bodyPr>
          <a:lstStyle/>
          <a:p>
            <a:r>
              <a:rPr lang="en-US" sz="1200" dirty="0"/>
              <a:t>Eileen Schuette: Sep 14</a:t>
            </a:r>
          </a:p>
          <a:p>
            <a:r>
              <a:rPr lang="en-US" sz="1200" dirty="0"/>
              <a:t>Elsy Barreto: Sep 18</a:t>
            </a:r>
          </a:p>
          <a:p>
            <a:r>
              <a:rPr lang="en-US" sz="1200" dirty="0"/>
              <a:t>Bonnie Sario: Sep 20</a:t>
            </a:r>
          </a:p>
          <a:p>
            <a:r>
              <a:rPr lang="en-US" sz="1200" dirty="0"/>
              <a:t>Kay Finley: Sep 24</a:t>
            </a:r>
          </a:p>
          <a:p>
            <a:r>
              <a:rPr lang="en-US" sz="1200" dirty="0"/>
              <a:t>Margaret Tollefson: Sep 24</a:t>
            </a:r>
          </a:p>
          <a:p>
            <a:r>
              <a:rPr lang="en-US" sz="1200" dirty="0"/>
              <a:t>Luz Bella Serrato: Sep 27</a:t>
            </a:r>
          </a:p>
          <a:p>
            <a:r>
              <a:rPr lang="en-US" sz="1200" dirty="0"/>
              <a:t>Megan Miller Stanhope:</a:t>
            </a:r>
          </a:p>
          <a:p>
            <a:r>
              <a:rPr lang="en-US" sz="1200" dirty="0"/>
              <a:t>       Sep 28</a:t>
            </a:r>
          </a:p>
          <a:p>
            <a:r>
              <a:rPr lang="en-US" sz="1200" dirty="0"/>
              <a:t>Melissa Moczygemba: </a:t>
            </a:r>
          </a:p>
          <a:p>
            <a:r>
              <a:rPr lang="en-US" sz="1200" dirty="0"/>
              <a:t>Oct 7</a:t>
            </a:r>
          </a:p>
          <a:p>
            <a:r>
              <a:rPr lang="en-US" sz="1200" dirty="0"/>
              <a:t>Monica Gutierrez: Oct 11</a:t>
            </a:r>
          </a:p>
          <a:p>
            <a:r>
              <a:rPr lang="en-US" sz="1200" dirty="0"/>
              <a:t>Carolyn Orth: Oct 14</a:t>
            </a:r>
          </a:p>
          <a:p>
            <a:r>
              <a:rPr lang="en-US" sz="1200" dirty="0"/>
              <a:t>Theresa </a:t>
            </a:r>
            <a:r>
              <a:rPr lang="en-US" sz="1200" dirty="0" err="1"/>
              <a:t>Soberoski</a:t>
            </a:r>
            <a:r>
              <a:rPr lang="en-US" sz="1200" dirty="0"/>
              <a:t>: Oct 16</a:t>
            </a:r>
          </a:p>
          <a:p>
            <a:r>
              <a:rPr lang="en-US" sz="1200" dirty="0"/>
              <a:t>Janet Martin: Oct 22</a:t>
            </a:r>
          </a:p>
          <a:p>
            <a:r>
              <a:rPr lang="en-US" sz="1200" dirty="0"/>
              <a:t>Marguerite Griffin: Oct 23</a:t>
            </a:r>
          </a:p>
          <a:p>
            <a:r>
              <a:rPr lang="en-US" sz="1200" dirty="0"/>
              <a:t>Viola Henke: Oct 25</a:t>
            </a:r>
          </a:p>
          <a:p>
            <a:r>
              <a:rPr lang="en-US" sz="1200" dirty="0"/>
              <a:t> </a:t>
            </a:r>
          </a:p>
        </p:txBody>
      </p:sp>
      <p:sp>
        <p:nvSpPr>
          <p:cNvPr id="7" name="TextBox 6">
            <a:extLst>
              <a:ext uri="{FF2B5EF4-FFF2-40B4-BE49-F238E27FC236}">
                <a16:creationId xmlns:a16="http://schemas.microsoft.com/office/drawing/2014/main" id="{409722F1-B36C-6D5A-A70C-8EDD5B5A0EEA}"/>
              </a:ext>
            </a:extLst>
          </p:cNvPr>
          <p:cNvSpPr txBox="1"/>
          <p:nvPr/>
        </p:nvSpPr>
        <p:spPr>
          <a:xfrm>
            <a:off x="6705625" y="9057259"/>
            <a:ext cx="303260" cy="369332"/>
          </a:xfrm>
          <a:prstGeom prst="rect">
            <a:avLst/>
          </a:prstGeom>
          <a:noFill/>
        </p:spPr>
        <p:txBody>
          <a:bodyPr wrap="square" rtlCol="0">
            <a:spAutoFit/>
          </a:bodyPr>
          <a:lstStyle/>
          <a:p>
            <a:r>
              <a:rPr lang="en-US" dirty="0"/>
              <a:t>1</a:t>
            </a:r>
          </a:p>
        </p:txBody>
      </p:sp>
      <p:sp>
        <p:nvSpPr>
          <p:cNvPr id="16" name="TextBox 15">
            <a:extLst>
              <a:ext uri="{FF2B5EF4-FFF2-40B4-BE49-F238E27FC236}">
                <a16:creationId xmlns:a16="http://schemas.microsoft.com/office/drawing/2014/main" id="{371B0EC6-4CA8-A968-FC58-1BB650BE8627}"/>
              </a:ext>
            </a:extLst>
          </p:cNvPr>
          <p:cNvSpPr txBox="1"/>
          <p:nvPr/>
        </p:nvSpPr>
        <p:spPr>
          <a:xfrm>
            <a:off x="93123" y="2001541"/>
            <a:ext cx="1875448" cy="2954655"/>
          </a:xfrm>
          <a:prstGeom prst="rect">
            <a:avLst/>
          </a:prstGeom>
          <a:noFill/>
        </p:spPr>
        <p:txBody>
          <a:bodyPr wrap="square" rtlCol="0">
            <a:spAutoFit/>
          </a:bodyPr>
          <a:lstStyle/>
          <a:p>
            <a:r>
              <a:rPr lang="en-US" sz="1200" dirty="0"/>
              <a:t>1 President’s Pen</a:t>
            </a:r>
          </a:p>
          <a:p>
            <a:r>
              <a:rPr lang="en-US" sz="1200" dirty="0"/>
              <a:t>3 Upcoming Meetings/</a:t>
            </a:r>
          </a:p>
          <a:p>
            <a:r>
              <a:rPr lang="en-US" sz="1200" dirty="0"/>
              <a:t>   Officers</a:t>
            </a:r>
          </a:p>
          <a:p>
            <a:r>
              <a:rPr lang="en-US" sz="1200" dirty="0"/>
              <a:t>4 Americanism/ </a:t>
            </a:r>
          </a:p>
          <a:p>
            <a:r>
              <a:rPr lang="en-US" sz="1200" dirty="0"/>
              <a:t>  Armed Services</a:t>
            </a:r>
          </a:p>
          <a:p>
            <a:r>
              <a:rPr lang="en-US" sz="1200" dirty="0"/>
              <a:t>5 Legislative</a:t>
            </a:r>
          </a:p>
          <a:p>
            <a:r>
              <a:rPr lang="en-US" sz="1200" dirty="0"/>
              <a:t>6 TFRW Article</a:t>
            </a:r>
          </a:p>
          <a:p>
            <a:r>
              <a:rPr lang="en-US" sz="1200" dirty="0"/>
              <a:t>7 Membership</a:t>
            </a:r>
          </a:p>
          <a:p>
            <a:r>
              <a:rPr lang="en-US" sz="1200" dirty="0"/>
              <a:t>8 Caring for America</a:t>
            </a:r>
          </a:p>
          <a:p>
            <a:r>
              <a:rPr lang="en-US" sz="1200" dirty="0"/>
              <a:t>9 Calendar of Events</a:t>
            </a:r>
          </a:p>
          <a:p>
            <a:r>
              <a:rPr lang="en-US" sz="1200" dirty="0"/>
              <a:t>10 WCRW August Meeting</a:t>
            </a:r>
          </a:p>
          <a:p>
            <a:r>
              <a:rPr lang="en-US" sz="1200" dirty="0"/>
              <a:t>11 Political Activities</a:t>
            </a:r>
          </a:p>
          <a:p>
            <a:r>
              <a:rPr lang="en-US" sz="1200" dirty="0"/>
              <a:t>13 Polling Locations</a:t>
            </a:r>
          </a:p>
          <a:p>
            <a:r>
              <a:rPr lang="en-US" sz="1200" dirty="0"/>
              <a:t>14 Voters Guide</a:t>
            </a:r>
          </a:p>
          <a:p>
            <a:r>
              <a:rPr lang="en-US" dirty="0"/>
              <a:t> </a:t>
            </a:r>
          </a:p>
        </p:txBody>
      </p:sp>
    </p:spTree>
    <p:extLst>
      <p:ext uri="{BB962C8B-B14F-4D97-AF65-F5344CB8AC3E}">
        <p14:creationId xmlns:p14="http://schemas.microsoft.com/office/powerpoint/2010/main" val="4093003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7E239C1E-8899-4956-B95C-8B1355309568}"/>
              </a:ext>
            </a:extLst>
          </p:cNvPr>
          <p:cNvSpPr/>
          <p:nvPr/>
        </p:nvSpPr>
        <p:spPr>
          <a:xfrm>
            <a:off x="76225" y="352225"/>
            <a:ext cx="7060071" cy="913010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88040D-672B-40A0-874F-AB93A7FD7C7A}"/>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2" name="Picture 1">
            <a:extLst>
              <a:ext uri="{FF2B5EF4-FFF2-40B4-BE49-F238E27FC236}">
                <a16:creationId xmlns:a16="http://schemas.microsoft.com/office/drawing/2014/main" id="{F634F56E-63D1-49B3-B3DF-9E88020E7527}"/>
              </a:ext>
            </a:extLst>
          </p:cNvPr>
          <p:cNvPicPr>
            <a:picLocks noChangeAspect="1"/>
          </p:cNvPicPr>
          <p:nvPr/>
        </p:nvPicPr>
        <p:blipFill>
          <a:blip r:embed="rId2"/>
          <a:stretch>
            <a:fillRect/>
          </a:stretch>
        </p:blipFill>
        <p:spPr>
          <a:xfrm>
            <a:off x="17658" y="7360"/>
            <a:ext cx="7187807" cy="317019"/>
          </a:xfrm>
          <a:prstGeom prst="rect">
            <a:avLst/>
          </a:prstGeom>
        </p:spPr>
      </p:pic>
      <p:sp>
        <p:nvSpPr>
          <p:cNvPr id="6" name="TextBox 5">
            <a:extLst>
              <a:ext uri="{FF2B5EF4-FFF2-40B4-BE49-F238E27FC236}">
                <a16:creationId xmlns:a16="http://schemas.microsoft.com/office/drawing/2014/main" id="{77AFF872-303A-ACBA-24C1-BCC9E3E7036A}"/>
              </a:ext>
            </a:extLst>
          </p:cNvPr>
          <p:cNvSpPr txBox="1"/>
          <p:nvPr/>
        </p:nvSpPr>
        <p:spPr>
          <a:xfrm>
            <a:off x="6333104" y="9160043"/>
            <a:ext cx="645211" cy="307777"/>
          </a:xfrm>
          <a:prstGeom prst="rect">
            <a:avLst/>
          </a:prstGeom>
          <a:noFill/>
        </p:spPr>
        <p:txBody>
          <a:bodyPr wrap="square" rtlCol="0">
            <a:spAutoFit/>
          </a:bodyPr>
          <a:lstStyle/>
          <a:p>
            <a:r>
              <a:rPr lang="en-US" sz="1400" b="1" dirty="0"/>
              <a:t>-</a:t>
            </a:r>
          </a:p>
        </p:txBody>
      </p:sp>
      <p:sp>
        <p:nvSpPr>
          <p:cNvPr id="5" name="TextBox 4">
            <a:extLst>
              <a:ext uri="{FF2B5EF4-FFF2-40B4-BE49-F238E27FC236}">
                <a16:creationId xmlns:a16="http://schemas.microsoft.com/office/drawing/2014/main" id="{62213086-4652-8F17-1333-15D3263BA06C}"/>
              </a:ext>
            </a:extLst>
          </p:cNvPr>
          <p:cNvSpPr txBox="1"/>
          <p:nvPr/>
        </p:nvSpPr>
        <p:spPr>
          <a:xfrm>
            <a:off x="162862" y="433139"/>
            <a:ext cx="6815454" cy="3170099"/>
          </a:xfrm>
          <a:prstGeom prst="rect">
            <a:avLst/>
          </a:prstGeom>
          <a:noFill/>
        </p:spPr>
        <p:txBody>
          <a:bodyPr wrap="square" rtlCol="0">
            <a:spAutoFit/>
          </a:bodyPr>
          <a:lstStyle/>
          <a:p>
            <a:r>
              <a:rPr lang="en-US" sz="1600" dirty="0">
                <a:solidFill>
                  <a:srgbClr val="C00000"/>
                </a:solidFill>
              </a:rPr>
              <a:t>President’s Pen Continued:</a:t>
            </a:r>
          </a:p>
          <a:p>
            <a:endParaRPr lang="en-US" sz="1600" dirty="0">
              <a:solidFill>
                <a:srgbClr val="C00000"/>
              </a:solidFill>
            </a:endParaRPr>
          </a:p>
          <a:p>
            <a:r>
              <a:rPr lang="en-US" sz="1400" dirty="0"/>
              <a:t>for </a:t>
            </a:r>
            <a:r>
              <a:rPr lang="en-US" sz="1400" b="1" dirty="0"/>
              <a:t>Chief Justice, 4</a:t>
            </a:r>
            <a:r>
              <a:rPr lang="en-US" sz="1400" b="1" baseline="30000" dirty="0"/>
              <a:t>th</a:t>
            </a:r>
            <a:r>
              <a:rPr lang="en-US" sz="1400" b="1" dirty="0"/>
              <a:t> Court of Appeals, Bert Richardson</a:t>
            </a:r>
            <a:r>
              <a:rPr lang="en-US" sz="1400" dirty="0"/>
              <a:t>.</a:t>
            </a:r>
          </a:p>
          <a:p>
            <a:endParaRPr lang="en-US" sz="1400" dirty="0"/>
          </a:p>
          <a:p>
            <a:r>
              <a:rPr lang="en-US" sz="1400" dirty="0"/>
              <a:t>The 81</a:t>
            </a:r>
            <a:r>
              <a:rPr lang="en-US" sz="1400" baseline="30000" dirty="0"/>
              <a:t>st</a:t>
            </a:r>
            <a:r>
              <a:rPr lang="en-US" sz="1400" dirty="0"/>
              <a:t> Judicial District Court and 218</a:t>
            </a:r>
            <a:r>
              <a:rPr lang="en-US" sz="1400" baseline="30000" dirty="0"/>
              <a:t>th</a:t>
            </a:r>
            <a:r>
              <a:rPr lang="en-US" sz="1400" dirty="0"/>
              <a:t> Judicial District Court both serve five counties, one of which is Wilson County. We will be voting for the </a:t>
            </a:r>
            <a:r>
              <a:rPr lang="en-US" sz="1400" b="1" dirty="0"/>
              <a:t>81</a:t>
            </a:r>
            <a:r>
              <a:rPr lang="en-US" sz="1400" b="1" baseline="30000" dirty="0"/>
              <a:t>st</a:t>
            </a:r>
            <a:r>
              <a:rPr lang="en-US" sz="1400" b="1" dirty="0"/>
              <a:t> Judicial District Judge, Jennifer Ebrom Dillingham</a:t>
            </a:r>
            <a:r>
              <a:rPr lang="en-US" sz="1400" dirty="0"/>
              <a:t> and the </a:t>
            </a:r>
            <a:r>
              <a:rPr lang="en-US" sz="1400" b="1" dirty="0"/>
              <a:t>218</a:t>
            </a:r>
            <a:r>
              <a:rPr lang="en-US" sz="1400" b="1" baseline="30000" dirty="0"/>
              <a:t>th</a:t>
            </a:r>
            <a:r>
              <a:rPr lang="en-US" sz="1400" b="1" dirty="0"/>
              <a:t> Judicial District Judge, Russell Wilson</a:t>
            </a:r>
            <a:r>
              <a:rPr lang="en-US" sz="1400" dirty="0"/>
              <a:t>. </a:t>
            </a:r>
          </a:p>
          <a:p>
            <a:endParaRPr lang="en-US" sz="1400" dirty="0"/>
          </a:p>
          <a:p>
            <a:r>
              <a:rPr lang="en-US" sz="1400" dirty="0"/>
              <a:t>Support these 13 judges by voting for every one of them. Every statewide judge has an opponent, so every vote is crucial.  Also vote for our </a:t>
            </a:r>
            <a:r>
              <a:rPr lang="en-US" sz="1400" b="1" dirty="0"/>
              <a:t>Wilson County Judge</a:t>
            </a:r>
            <a:r>
              <a:rPr lang="en-US" sz="1400" dirty="0"/>
              <a:t>, </a:t>
            </a:r>
            <a:r>
              <a:rPr lang="en-US" sz="1400" b="1" dirty="0"/>
              <a:t>Mike Monreal</a:t>
            </a:r>
            <a:r>
              <a:rPr lang="en-US" sz="1400" dirty="0"/>
              <a:t>, and your local </a:t>
            </a:r>
            <a:r>
              <a:rPr lang="en-US" sz="1400" b="1" dirty="0"/>
              <a:t>Justice of the Peace: Precinct 1, Jared Shaw; Precinct 2, Kenneth Buck Griffin; Precinct 3, Joel Bellinger;</a:t>
            </a:r>
            <a:r>
              <a:rPr lang="en-US" sz="1400" dirty="0"/>
              <a:t> and </a:t>
            </a:r>
            <a:r>
              <a:rPr lang="en-US" sz="1400" b="1" dirty="0"/>
              <a:t>Precinct 4, Monica Lambeck Gutierrez.</a:t>
            </a:r>
            <a:r>
              <a:rPr lang="en-US" sz="1400" dirty="0"/>
              <a:t> Judges preserve our freedoms by upholding the rule of law and supporting the Constitution. God bless our Judges; they have loads of patience listening to people. Here Comes the Judge!</a:t>
            </a:r>
          </a:p>
        </p:txBody>
      </p:sp>
      <p:pic>
        <p:nvPicPr>
          <p:cNvPr id="7" name="Picture 6">
            <a:extLst>
              <a:ext uri="{FF2B5EF4-FFF2-40B4-BE49-F238E27FC236}">
                <a16:creationId xmlns:a16="http://schemas.microsoft.com/office/drawing/2014/main" id="{69383D8F-23F6-47E7-AAB5-35D29089EA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988" y="4844080"/>
            <a:ext cx="2480634" cy="4424727"/>
          </a:xfrm>
          <a:prstGeom prst="rect">
            <a:avLst/>
          </a:prstGeom>
        </p:spPr>
      </p:pic>
      <p:sp>
        <p:nvSpPr>
          <p:cNvPr id="9" name="TextBox 8">
            <a:extLst>
              <a:ext uri="{FF2B5EF4-FFF2-40B4-BE49-F238E27FC236}">
                <a16:creationId xmlns:a16="http://schemas.microsoft.com/office/drawing/2014/main" id="{AEB5F837-4AA1-F1F4-614E-B36745DEE45E}"/>
              </a:ext>
            </a:extLst>
          </p:cNvPr>
          <p:cNvSpPr txBox="1"/>
          <p:nvPr/>
        </p:nvSpPr>
        <p:spPr>
          <a:xfrm>
            <a:off x="3240455" y="4701008"/>
            <a:ext cx="3704061" cy="4616648"/>
          </a:xfrm>
          <a:prstGeom prst="rect">
            <a:avLst/>
          </a:prstGeom>
          <a:noFill/>
        </p:spPr>
        <p:txBody>
          <a:bodyPr wrap="square" rtlCol="0">
            <a:spAutoFit/>
          </a:bodyPr>
          <a:lstStyle/>
          <a:p>
            <a:r>
              <a:rPr lang="en-US" sz="1400" b="1" dirty="0"/>
              <a:t>Hot Off the Presses: Voter Guides Are Available</a:t>
            </a:r>
          </a:p>
          <a:p>
            <a:r>
              <a:rPr lang="en-US" sz="1400" dirty="0"/>
              <a:t>Wilson County Republican Women has worked with the Texas Federation of Republican Women to develop a voter guide specifically for our club. The guide lists candidates appearing on the ballot for the State of Texas and Wilson County.</a:t>
            </a:r>
          </a:p>
          <a:p>
            <a:r>
              <a:rPr lang="en-US" sz="1400" dirty="0"/>
              <a:t>Because our club is a Texas Political Action Committee—not a federal PAC—we are not permitted to endorse federal candidates, including U.S. senators and U.S. House of Representatives.</a:t>
            </a:r>
          </a:p>
          <a:p>
            <a:r>
              <a:rPr lang="en-US" sz="1400" dirty="0"/>
              <a:t>You may not use your phone inside the election polling area, but you may carry and use this voter guide. Please use it while block-walking. Take extra copies to share with family, friends, and neighbors.</a:t>
            </a:r>
          </a:p>
          <a:p>
            <a:r>
              <a:rPr lang="en-US" sz="1400" dirty="0"/>
              <a:t>Our goal is simple: place this voter guide in the hands of as many voters as possible.</a:t>
            </a:r>
          </a:p>
          <a:p>
            <a:r>
              <a:rPr lang="en-US" sz="1400" dirty="0"/>
              <a:t>Keep Texas </a:t>
            </a:r>
            <a:r>
              <a:rPr lang="en-US" sz="1400" b="1" dirty="0">
                <a:solidFill>
                  <a:srgbClr val="C00000"/>
                </a:solidFill>
              </a:rPr>
              <a:t>RED</a:t>
            </a:r>
            <a:r>
              <a:rPr lang="en-US" sz="1400" dirty="0"/>
              <a:t>!</a:t>
            </a:r>
          </a:p>
          <a:p>
            <a:r>
              <a:rPr lang="en-US" sz="1400" dirty="0"/>
              <a:t>Anna Willis</a:t>
            </a:r>
          </a:p>
          <a:p>
            <a:r>
              <a:rPr lang="en-US" sz="1400" dirty="0"/>
              <a:t>President, WCRW</a:t>
            </a:r>
          </a:p>
        </p:txBody>
      </p:sp>
      <p:sp>
        <p:nvSpPr>
          <p:cNvPr id="10" name="TextBox 9">
            <a:extLst>
              <a:ext uri="{FF2B5EF4-FFF2-40B4-BE49-F238E27FC236}">
                <a16:creationId xmlns:a16="http://schemas.microsoft.com/office/drawing/2014/main" id="{6B8BAE13-7ADE-CBFA-C2D3-9DD41C1E6232}"/>
              </a:ext>
            </a:extLst>
          </p:cNvPr>
          <p:cNvSpPr txBox="1"/>
          <p:nvPr/>
        </p:nvSpPr>
        <p:spPr>
          <a:xfrm>
            <a:off x="224593" y="4701008"/>
            <a:ext cx="6735969" cy="4629397"/>
          </a:xfrm>
          <a:prstGeom prst="rect">
            <a:avLst/>
          </a:prstGeom>
          <a:noFill/>
          <a:ln w="57150">
            <a:solidFill>
              <a:srgbClr val="C00000"/>
            </a:solidFill>
          </a:ln>
        </p:spPr>
        <p:txBody>
          <a:bodyPr wrap="square" rtlCol="0">
            <a:spAutoFit/>
          </a:bodyPr>
          <a:lstStyle/>
          <a:p>
            <a:endParaRPr lang="en-US" dirty="0"/>
          </a:p>
        </p:txBody>
      </p:sp>
      <p:sp>
        <p:nvSpPr>
          <p:cNvPr id="4" name="TextBox 3">
            <a:extLst>
              <a:ext uri="{FF2B5EF4-FFF2-40B4-BE49-F238E27FC236}">
                <a16:creationId xmlns:a16="http://schemas.microsoft.com/office/drawing/2014/main" id="{415C5D08-BE46-B8B2-F468-F679C54DA0EE}"/>
              </a:ext>
            </a:extLst>
          </p:cNvPr>
          <p:cNvSpPr txBox="1"/>
          <p:nvPr/>
        </p:nvSpPr>
        <p:spPr>
          <a:xfrm>
            <a:off x="6513095" y="8985986"/>
            <a:ext cx="287042" cy="369332"/>
          </a:xfrm>
          <a:prstGeom prst="rect">
            <a:avLst/>
          </a:prstGeom>
          <a:noFill/>
        </p:spPr>
        <p:txBody>
          <a:bodyPr wrap="square" rtlCol="0">
            <a:spAutoFit/>
          </a:bodyPr>
          <a:lstStyle/>
          <a:p>
            <a:r>
              <a:rPr lang="en-US" dirty="0"/>
              <a:t>2</a:t>
            </a:r>
          </a:p>
        </p:txBody>
      </p:sp>
      <p:sp>
        <p:nvSpPr>
          <p:cNvPr id="8" name="TextBox 7">
            <a:extLst>
              <a:ext uri="{FF2B5EF4-FFF2-40B4-BE49-F238E27FC236}">
                <a16:creationId xmlns:a16="http://schemas.microsoft.com/office/drawing/2014/main" id="{038DAC3A-B9B1-98E1-63AC-6B668866C696}"/>
              </a:ext>
            </a:extLst>
          </p:cNvPr>
          <p:cNvSpPr txBox="1"/>
          <p:nvPr/>
        </p:nvSpPr>
        <p:spPr>
          <a:xfrm>
            <a:off x="256675" y="3576683"/>
            <a:ext cx="1748590" cy="923330"/>
          </a:xfrm>
          <a:prstGeom prst="rect">
            <a:avLst/>
          </a:prstGeom>
          <a:noFill/>
        </p:spPr>
        <p:txBody>
          <a:bodyPr wrap="square" rtlCol="0">
            <a:spAutoFit/>
          </a:bodyPr>
          <a:lstStyle/>
          <a:p>
            <a:pPr algn="just"/>
            <a:r>
              <a:rPr lang="en-US" b="1" i="1" dirty="0">
                <a:solidFill>
                  <a:srgbClr val="FF0000"/>
                </a:solidFill>
                <a:latin typeface="Dreaming Outloud Script Pro" panose="03050502040304050704" pitchFamily="66" charset="0"/>
                <a:cs typeface="Dreaming Outloud Script Pro" panose="03050502040304050704" pitchFamily="66" charset="0"/>
              </a:rPr>
              <a:t>Anna</a:t>
            </a:r>
          </a:p>
          <a:p>
            <a:pPr algn="just"/>
            <a:r>
              <a:rPr lang="en-US" dirty="0">
                <a:latin typeface="Calibri" panose="020F0502020204030204" pitchFamily="34" charset="0"/>
                <a:ea typeface="Calibri" panose="020F0502020204030204" pitchFamily="34" charset="0"/>
                <a:cs typeface="Calibri" panose="020F0502020204030204" pitchFamily="34" charset="0"/>
              </a:rPr>
              <a:t>Anna Willis</a:t>
            </a:r>
          </a:p>
          <a:p>
            <a:pPr algn="just"/>
            <a:r>
              <a:rPr lang="en-US" dirty="0"/>
              <a:t>President   </a:t>
            </a:r>
          </a:p>
        </p:txBody>
      </p:sp>
    </p:spTree>
    <p:extLst>
      <p:ext uri="{BB962C8B-B14F-4D97-AF65-F5344CB8AC3E}">
        <p14:creationId xmlns:p14="http://schemas.microsoft.com/office/powerpoint/2010/main" val="25381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73532-3545-821E-B83C-342D6C001F5F}"/>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4B758074-78AA-0587-414B-2CA928B388E2}"/>
              </a:ext>
            </a:extLst>
          </p:cNvPr>
          <p:cNvSpPr/>
          <p:nvPr/>
        </p:nvSpPr>
        <p:spPr>
          <a:xfrm>
            <a:off x="79399" y="378620"/>
            <a:ext cx="7060071" cy="4583349"/>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42125AA-9BC9-33E2-43DC-6C46460410BA}"/>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sp>
        <p:nvSpPr>
          <p:cNvPr id="22" name="TextBox 21">
            <a:extLst>
              <a:ext uri="{FF2B5EF4-FFF2-40B4-BE49-F238E27FC236}">
                <a16:creationId xmlns:a16="http://schemas.microsoft.com/office/drawing/2014/main" id="{93DBE59D-7CB2-9E29-94FB-2D6569A3856E}"/>
              </a:ext>
            </a:extLst>
          </p:cNvPr>
          <p:cNvSpPr txBox="1"/>
          <p:nvPr/>
        </p:nvSpPr>
        <p:spPr>
          <a:xfrm>
            <a:off x="1779811" y="1141633"/>
            <a:ext cx="5094044" cy="292388"/>
          </a:xfrm>
          <a:prstGeom prst="rect">
            <a:avLst/>
          </a:prstGeom>
          <a:noFill/>
        </p:spPr>
        <p:txBody>
          <a:bodyPr wrap="square" rtlCol="0">
            <a:spAutoFit/>
          </a:bodyPr>
          <a:lstStyle/>
          <a:p>
            <a:pPr algn="just"/>
            <a:r>
              <a:rPr lang="en-US" sz="1300" b="1" dirty="0">
                <a:solidFill>
                  <a:srgbClr val="C00000"/>
                </a:solidFill>
              </a:rPr>
              <a:t>Meetings are open so please bring a friend or relative.</a:t>
            </a:r>
          </a:p>
        </p:txBody>
      </p:sp>
      <p:pic>
        <p:nvPicPr>
          <p:cNvPr id="5" name="Picture 4">
            <a:extLst>
              <a:ext uri="{FF2B5EF4-FFF2-40B4-BE49-F238E27FC236}">
                <a16:creationId xmlns:a16="http://schemas.microsoft.com/office/drawing/2014/main" id="{F75809C6-4E34-C706-10E6-58524C5E61C9}"/>
              </a:ext>
            </a:extLst>
          </p:cNvPr>
          <p:cNvPicPr>
            <a:picLocks noChangeAspect="1"/>
          </p:cNvPicPr>
          <p:nvPr/>
        </p:nvPicPr>
        <p:blipFill>
          <a:blip r:embed="rId2"/>
          <a:stretch>
            <a:fillRect/>
          </a:stretch>
        </p:blipFill>
        <p:spPr>
          <a:xfrm>
            <a:off x="17658" y="-6928"/>
            <a:ext cx="7187807" cy="317019"/>
          </a:xfrm>
          <a:prstGeom prst="rect">
            <a:avLst/>
          </a:prstGeom>
        </p:spPr>
      </p:pic>
      <p:sp>
        <p:nvSpPr>
          <p:cNvPr id="19" name="TextBox 18">
            <a:extLst>
              <a:ext uri="{FF2B5EF4-FFF2-40B4-BE49-F238E27FC236}">
                <a16:creationId xmlns:a16="http://schemas.microsoft.com/office/drawing/2014/main" id="{A3988DBD-906F-0A89-1709-7833B1B61DFA}"/>
              </a:ext>
            </a:extLst>
          </p:cNvPr>
          <p:cNvSpPr txBox="1"/>
          <p:nvPr/>
        </p:nvSpPr>
        <p:spPr>
          <a:xfrm>
            <a:off x="-577135" y="975385"/>
            <a:ext cx="3549919" cy="369332"/>
          </a:xfrm>
          <a:prstGeom prst="rect">
            <a:avLst/>
          </a:prstGeom>
          <a:noFill/>
        </p:spPr>
        <p:txBody>
          <a:bodyPr wrap="square" rtlCol="0">
            <a:spAutoFit/>
          </a:bodyPr>
          <a:lstStyle/>
          <a:p>
            <a:pPr algn="just"/>
            <a:r>
              <a:rPr lang="en-US" b="1" dirty="0">
                <a:solidFill>
                  <a:srgbClr val="000099"/>
                </a:solidFill>
              </a:rPr>
              <a:t>              </a:t>
            </a:r>
          </a:p>
        </p:txBody>
      </p:sp>
      <p:sp>
        <p:nvSpPr>
          <p:cNvPr id="27" name="TextBox 26">
            <a:extLst>
              <a:ext uri="{FF2B5EF4-FFF2-40B4-BE49-F238E27FC236}">
                <a16:creationId xmlns:a16="http://schemas.microsoft.com/office/drawing/2014/main" id="{D7B0C623-3043-C4D6-CF0B-0A7C82238FCD}"/>
              </a:ext>
            </a:extLst>
          </p:cNvPr>
          <p:cNvSpPr txBox="1"/>
          <p:nvPr/>
        </p:nvSpPr>
        <p:spPr>
          <a:xfrm>
            <a:off x="2692904" y="1214020"/>
            <a:ext cx="3230489" cy="269304"/>
          </a:xfrm>
          <a:prstGeom prst="rect">
            <a:avLst/>
          </a:prstGeom>
          <a:noFill/>
        </p:spPr>
        <p:txBody>
          <a:bodyPr wrap="square" rtlCol="0">
            <a:spAutoFit/>
          </a:bodyPr>
          <a:lstStyle/>
          <a:p>
            <a:pPr marL="0" marR="0" algn="just" fontAlgn="base">
              <a:spcBef>
                <a:spcPts val="0"/>
              </a:spcBef>
              <a:spcAft>
                <a:spcPts val="0"/>
              </a:spcAft>
            </a:pPr>
            <a:r>
              <a:rPr lang="en-US" sz="11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15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680C4D50-4D16-7EF4-5115-F38966F70203}"/>
              </a:ext>
            </a:extLst>
          </p:cNvPr>
          <p:cNvSpPr txBox="1"/>
          <p:nvPr/>
        </p:nvSpPr>
        <p:spPr>
          <a:xfrm>
            <a:off x="126315" y="4356397"/>
            <a:ext cx="4102785" cy="4401205"/>
          </a:xfrm>
          <a:prstGeom prst="rect">
            <a:avLst/>
          </a:prstGeom>
          <a:noFill/>
        </p:spPr>
        <p:txBody>
          <a:bodyPr wrap="square" rtlCol="0">
            <a:spAutoFit/>
          </a:bodyPr>
          <a:lstStyle/>
          <a:p>
            <a:r>
              <a:rPr lang="en-US" sz="1400" b="1" dirty="0">
                <a:solidFill>
                  <a:srgbClr val="C00000"/>
                </a:solidFill>
              </a:rPr>
              <a:t>Executive Committee</a:t>
            </a:r>
          </a:p>
          <a:p>
            <a:endParaRPr lang="en-US" sz="1400" b="1" dirty="0"/>
          </a:p>
          <a:p>
            <a:r>
              <a:rPr lang="en-US" sz="1400" b="1" dirty="0"/>
              <a:t>President:</a:t>
            </a:r>
            <a:r>
              <a:rPr lang="en-US" sz="1400" dirty="0"/>
              <a:t> Anna Willis</a:t>
            </a:r>
          </a:p>
          <a:p>
            <a:r>
              <a:rPr lang="en-US" sz="1400" dirty="0"/>
              <a:t>210-722-3410 /swoozie2@sbcglobal.com</a:t>
            </a:r>
          </a:p>
          <a:p>
            <a:r>
              <a:rPr lang="en-US" sz="1400" b="1" dirty="0"/>
              <a:t>First Vice President</a:t>
            </a:r>
            <a:r>
              <a:rPr lang="en-US" sz="1400" dirty="0"/>
              <a:t>: Sarah Gella</a:t>
            </a:r>
          </a:p>
          <a:p>
            <a:r>
              <a:rPr lang="en-US" sz="1400" dirty="0"/>
              <a:t>210-275-9091/kernel100@aol.com</a:t>
            </a:r>
          </a:p>
          <a:p>
            <a:r>
              <a:rPr lang="en-US" sz="1400" b="1" dirty="0"/>
              <a:t>Treasure</a:t>
            </a:r>
            <a:r>
              <a:rPr lang="en-US" sz="1400" dirty="0"/>
              <a:t>r: Dawn Polasek Barnett</a:t>
            </a:r>
          </a:p>
          <a:p>
            <a:r>
              <a:rPr lang="en-US" sz="1400" dirty="0"/>
              <a:t>210-744-5868/dawnpbarnett@yahoo.com</a:t>
            </a:r>
          </a:p>
          <a:p>
            <a:r>
              <a:rPr lang="en-US" sz="1400" b="1" dirty="0"/>
              <a:t>Secretary</a:t>
            </a:r>
            <a:r>
              <a:rPr lang="en-US" sz="1400" dirty="0"/>
              <a:t>: Sarah Gella</a:t>
            </a:r>
          </a:p>
          <a:p>
            <a:r>
              <a:rPr lang="en-US" sz="1400" dirty="0"/>
              <a:t>210-275-9091/kernel100@aol.com</a:t>
            </a:r>
          </a:p>
          <a:p>
            <a:r>
              <a:rPr lang="en-US" sz="1400" b="1" dirty="0"/>
              <a:t>VP Membership</a:t>
            </a:r>
            <a:r>
              <a:rPr lang="en-US" sz="1400" dirty="0"/>
              <a:t>: Ruby Manen</a:t>
            </a:r>
          </a:p>
          <a:p>
            <a:r>
              <a:rPr lang="en-US" sz="1400" dirty="0"/>
              <a:t>830-391-0818/rubymanen@yahoo.com</a:t>
            </a:r>
          </a:p>
          <a:p>
            <a:r>
              <a:rPr lang="en-US" sz="1400" b="1" dirty="0"/>
              <a:t>VP Legislation</a:t>
            </a:r>
            <a:r>
              <a:rPr lang="en-US" sz="1400" dirty="0"/>
              <a:t>: Melissa Moczygemba</a:t>
            </a:r>
          </a:p>
          <a:p>
            <a:r>
              <a:rPr lang="en-US" sz="1400" dirty="0"/>
              <a:t>210-913-1355/Melricventures@gmail.com</a:t>
            </a:r>
          </a:p>
          <a:p>
            <a:r>
              <a:rPr lang="en-US" sz="1400" b="1" dirty="0"/>
              <a:t>VP Political Activities</a:t>
            </a:r>
            <a:r>
              <a:rPr lang="en-US" sz="1400" dirty="0"/>
              <a:t>: Joyce Miller</a:t>
            </a:r>
          </a:p>
          <a:p>
            <a:r>
              <a:rPr lang="en-US" sz="1400" dirty="0"/>
              <a:t>210-827-1814/millerjab64@gmail.com </a:t>
            </a:r>
          </a:p>
          <a:p>
            <a:r>
              <a:rPr lang="en-US" sz="1400" b="1" dirty="0"/>
              <a:t>VP Awards</a:t>
            </a:r>
            <a:r>
              <a:rPr lang="en-US" sz="1400" dirty="0"/>
              <a:t>: Sharon Meyer</a:t>
            </a:r>
          </a:p>
          <a:p>
            <a:r>
              <a:rPr lang="en-US" sz="1400" dirty="0"/>
              <a:t>830-583-5297/Sharon.a.meyer80@gmail.com</a:t>
            </a:r>
          </a:p>
          <a:p>
            <a:r>
              <a:rPr lang="en-US" sz="1400" b="1" dirty="0"/>
              <a:t>VP Americanism/Armed Services</a:t>
            </a:r>
            <a:r>
              <a:rPr lang="en-US" sz="1400" dirty="0"/>
              <a:t>: Marguerite Griffin</a:t>
            </a:r>
          </a:p>
          <a:p>
            <a:r>
              <a:rPr lang="en-US" sz="1400" dirty="0">
                <a:hlinkClick r:id="rId3"/>
              </a:rPr>
              <a:t>210-685-3703/marmiles4d@gmail.com</a:t>
            </a:r>
            <a:endParaRPr lang="en-US" sz="1400" dirty="0"/>
          </a:p>
        </p:txBody>
      </p:sp>
      <p:sp>
        <p:nvSpPr>
          <p:cNvPr id="13" name="TextBox 12">
            <a:extLst>
              <a:ext uri="{FF2B5EF4-FFF2-40B4-BE49-F238E27FC236}">
                <a16:creationId xmlns:a16="http://schemas.microsoft.com/office/drawing/2014/main" id="{D75BD825-19F3-1B56-C506-3DAD385BC60A}"/>
              </a:ext>
            </a:extLst>
          </p:cNvPr>
          <p:cNvSpPr txBox="1"/>
          <p:nvPr/>
        </p:nvSpPr>
        <p:spPr>
          <a:xfrm>
            <a:off x="4396269" y="4353439"/>
            <a:ext cx="2647951" cy="2893100"/>
          </a:xfrm>
          <a:prstGeom prst="rect">
            <a:avLst/>
          </a:prstGeom>
          <a:noFill/>
        </p:spPr>
        <p:txBody>
          <a:bodyPr wrap="square" rtlCol="0">
            <a:spAutoFit/>
          </a:bodyPr>
          <a:lstStyle/>
          <a:p>
            <a:r>
              <a:rPr lang="en-US" sz="1400" b="1" dirty="0">
                <a:solidFill>
                  <a:srgbClr val="C00000"/>
                </a:solidFill>
              </a:rPr>
              <a:t>Committee Chairs</a:t>
            </a:r>
          </a:p>
          <a:p>
            <a:endParaRPr lang="en-US" sz="1400" b="1" dirty="0"/>
          </a:p>
          <a:p>
            <a:r>
              <a:rPr lang="en-US" sz="1400" b="1" dirty="0"/>
              <a:t>Community Engagement</a:t>
            </a:r>
            <a:r>
              <a:rPr lang="en-US" sz="1400" dirty="0"/>
              <a:t>: </a:t>
            </a:r>
          </a:p>
          <a:p>
            <a:r>
              <a:rPr lang="en-US" sz="1400" b="1" dirty="0"/>
              <a:t>Caring for America</a:t>
            </a:r>
            <a:r>
              <a:rPr lang="en-US" sz="1400" dirty="0"/>
              <a:t>: Lori Hrna</a:t>
            </a:r>
          </a:p>
          <a:p>
            <a:r>
              <a:rPr lang="en-US" sz="1400" b="1" dirty="0"/>
              <a:t>Literacy:</a:t>
            </a:r>
            <a:r>
              <a:rPr lang="en-US" sz="1400" dirty="0"/>
              <a:t> Ruby Manen</a:t>
            </a:r>
          </a:p>
          <a:p>
            <a:r>
              <a:rPr lang="en-US" sz="1400" b="1" dirty="0"/>
              <a:t>Chaplain</a:t>
            </a:r>
            <a:r>
              <a:rPr lang="en-US" sz="1400" dirty="0"/>
              <a:t>: Mata Orth</a:t>
            </a:r>
          </a:p>
          <a:p>
            <a:r>
              <a:rPr lang="en-US" sz="1400" b="1" dirty="0"/>
              <a:t>Historian: </a:t>
            </a:r>
          </a:p>
          <a:p>
            <a:r>
              <a:rPr lang="en-US" sz="1400" b="1" dirty="0"/>
              <a:t>Scholarship</a:t>
            </a:r>
            <a:r>
              <a:rPr lang="en-US" sz="1400" dirty="0"/>
              <a:t>: Loretta Carter &amp;</a:t>
            </a:r>
          </a:p>
          <a:p>
            <a:r>
              <a:rPr lang="en-US" sz="1400" dirty="0"/>
              <a:t>                      Barbara Burdette</a:t>
            </a:r>
          </a:p>
          <a:p>
            <a:r>
              <a:rPr lang="en-US" sz="1400" b="1" dirty="0"/>
              <a:t>Hospitality: </a:t>
            </a:r>
            <a:r>
              <a:rPr lang="en-US" sz="1400" dirty="0"/>
              <a:t>Kitty Phillips</a:t>
            </a:r>
          </a:p>
          <a:p>
            <a:endParaRPr lang="en-US" sz="1400" dirty="0"/>
          </a:p>
          <a:p>
            <a:endParaRPr lang="en-US" sz="1400" dirty="0"/>
          </a:p>
          <a:p>
            <a:r>
              <a:rPr lang="en-US" sz="1400" dirty="0"/>
              <a:t> </a:t>
            </a:r>
          </a:p>
        </p:txBody>
      </p:sp>
      <p:sp>
        <p:nvSpPr>
          <p:cNvPr id="2" name="TextBox 1">
            <a:extLst>
              <a:ext uri="{FF2B5EF4-FFF2-40B4-BE49-F238E27FC236}">
                <a16:creationId xmlns:a16="http://schemas.microsoft.com/office/drawing/2014/main" id="{5BB81CDA-30B6-32AB-0230-FEC61135CB70}"/>
              </a:ext>
            </a:extLst>
          </p:cNvPr>
          <p:cNvSpPr txBox="1"/>
          <p:nvPr/>
        </p:nvSpPr>
        <p:spPr>
          <a:xfrm>
            <a:off x="4396269" y="7187689"/>
            <a:ext cx="2585014" cy="2246769"/>
          </a:xfrm>
          <a:prstGeom prst="rect">
            <a:avLst/>
          </a:prstGeom>
          <a:noFill/>
        </p:spPr>
        <p:txBody>
          <a:bodyPr wrap="square" rtlCol="0">
            <a:spAutoFit/>
          </a:bodyPr>
          <a:lstStyle/>
          <a:p>
            <a:r>
              <a:rPr lang="en-US" sz="1400" b="1" dirty="0"/>
              <a:t>TFRW President: </a:t>
            </a:r>
            <a:r>
              <a:rPr lang="en-US" sz="1400" dirty="0"/>
              <a:t>Jill Tate</a:t>
            </a:r>
          </a:p>
          <a:p>
            <a:r>
              <a:rPr lang="en-US" sz="1400" dirty="0"/>
              <a:t>214-354-9443, president@TFRW.org</a:t>
            </a:r>
          </a:p>
          <a:p>
            <a:r>
              <a:rPr lang="en-US" sz="1400" b="1" dirty="0"/>
              <a:t>District Director</a:t>
            </a:r>
            <a:r>
              <a:rPr lang="en-US" sz="1400" dirty="0"/>
              <a:t>: Ruby Manen</a:t>
            </a:r>
          </a:p>
          <a:p>
            <a:r>
              <a:rPr lang="en-US" sz="1400" dirty="0"/>
              <a:t>830-391-0818</a:t>
            </a:r>
          </a:p>
          <a:p>
            <a:r>
              <a:rPr lang="en-US" sz="1400" dirty="0">
                <a:hlinkClick r:id="rId4"/>
              </a:rPr>
              <a:t>rubymanen@yahoo.com</a:t>
            </a:r>
            <a:endParaRPr lang="en-US" sz="1400" dirty="0"/>
          </a:p>
          <a:p>
            <a:r>
              <a:rPr lang="en-US" sz="1400" b="1" dirty="0"/>
              <a:t>Deputy Regional President:</a:t>
            </a:r>
          </a:p>
          <a:p>
            <a:r>
              <a:rPr lang="en-US" sz="1400" dirty="0"/>
              <a:t>Karen Newton </a:t>
            </a:r>
          </a:p>
          <a:p>
            <a:endParaRPr lang="en-US" sz="1400" dirty="0"/>
          </a:p>
          <a:p>
            <a:r>
              <a:rPr lang="en-US" sz="1400" dirty="0"/>
              <a:t> </a:t>
            </a:r>
          </a:p>
        </p:txBody>
      </p:sp>
      <p:sp>
        <p:nvSpPr>
          <p:cNvPr id="6" name="TextBox 5">
            <a:extLst>
              <a:ext uri="{FF2B5EF4-FFF2-40B4-BE49-F238E27FC236}">
                <a16:creationId xmlns:a16="http://schemas.microsoft.com/office/drawing/2014/main" id="{15F768AD-E9CD-9333-8FF0-D27FAD0AC19E}"/>
              </a:ext>
            </a:extLst>
          </p:cNvPr>
          <p:cNvSpPr txBox="1"/>
          <p:nvPr/>
        </p:nvSpPr>
        <p:spPr>
          <a:xfrm>
            <a:off x="6430585" y="9239267"/>
            <a:ext cx="513348" cy="307777"/>
          </a:xfrm>
          <a:prstGeom prst="rect">
            <a:avLst/>
          </a:prstGeom>
          <a:noFill/>
        </p:spPr>
        <p:txBody>
          <a:bodyPr wrap="square" rtlCol="0">
            <a:spAutoFit/>
          </a:bodyPr>
          <a:lstStyle/>
          <a:p>
            <a:r>
              <a:rPr lang="en-US" sz="1400" b="1" dirty="0"/>
              <a:t>3</a:t>
            </a:r>
          </a:p>
        </p:txBody>
      </p:sp>
      <p:sp>
        <p:nvSpPr>
          <p:cNvPr id="8" name="TextBox 7">
            <a:extLst>
              <a:ext uri="{FF2B5EF4-FFF2-40B4-BE49-F238E27FC236}">
                <a16:creationId xmlns:a16="http://schemas.microsoft.com/office/drawing/2014/main" id="{A4E1BE5D-E248-B3E1-2A05-A90852831A74}"/>
              </a:ext>
            </a:extLst>
          </p:cNvPr>
          <p:cNvSpPr txBox="1"/>
          <p:nvPr/>
        </p:nvSpPr>
        <p:spPr>
          <a:xfrm>
            <a:off x="222299" y="2503618"/>
            <a:ext cx="2679032" cy="738664"/>
          </a:xfrm>
          <a:prstGeom prst="rect">
            <a:avLst/>
          </a:prstGeom>
          <a:noFill/>
        </p:spPr>
        <p:txBody>
          <a:bodyPr wrap="square" rtlCol="0">
            <a:spAutoFit/>
          </a:bodyPr>
          <a:lstStyle/>
          <a:p>
            <a:pPr algn="just"/>
            <a:r>
              <a:rPr lang="en-US" sz="1400" b="1" dirty="0">
                <a:solidFill>
                  <a:srgbClr val="000099"/>
                </a:solidFill>
              </a:rPr>
              <a:t>Tuesday, September 22, 2026</a:t>
            </a:r>
          </a:p>
          <a:p>
            <a:pPr algn="just"/>
            <a:r>
              <a:rPr lang="en-US" sz="1400" b="1" dirty="0">
                <a:solidFill>
                  <a:srgbClr val="000099"/>
                </a:solidFill>
              </a:rPr>
              <a:t>Doors open @ 11:30 AM</a:t>
            </a:r>
          </a:p>
          <a:p>
            <a:pPr algn="just"/>
            <a:r>
              <a:rPr lang="en-US" sz="1400" b="1" dirty="0">
                <a:solidFill>
                  <a:srgbClr val="000099"/>
                </a:solidFill>
              </a:rPr>
              <a:t>Meeting starts @ 12:00 PM </a:t>
            </a:r>
          </a:p>
        </p:txBody>
      </p:sp>
      <p:sp>
        <p:nvSpPr>
          <p:cNvPr id="14" name="TextBox 13">
            <a:extLst>
              <a:ext uri="{FF2B5EF4-FFF2-40B4-BE49-F238E27FC236}">
                <a16:creationId xmlns:a16="http://schemas.microsoft.com/office/drawing/2014/main" id="{931DB627-29B6-0588-2202-6C64FA6572A2}"/>
              </a:ext>
            </a:extLst>
          </p:cNvPr>
          <p:cNvSpPr txBox="1"/>
          <p:nvPr/>
        </p:nvSpPr>
        <p:spPr>
          <a:xfrm>
            <a:off x="775315" y="2135895"/>
            <a:ext cx="5545274" cy="338554"/>
          </a:xfrm>
          <a:prstGeom prst="rect">
            <a:avLst/>
          </a:prstGeom>
          <a:noFill/>
        </p:spPr>
        <p:txBody>
          <a:bodyPr wrap="square" rtlCol="0">
            <a:spAutoFit/>
          </a:bodyPr>
          <a:lstStyle/>
          <a:p>
            <a:pPr algn="ctr"/>
            <a:r>
              <a:rPr lang="en-US" sz="1600" b="1" dirty="0">
                <a:solidFill>
                  <a:srgbClr val="000099"/>
                </a:solidFill>
              </a:rPr>
              <a:t>Jack’s Café 507 10</a:t>
            </a:r>
            <a:r>
              <a:rPr lang="en-US" sz="1600" b="1" baseline="30000" dirty="0">
                <a:solidFill>
                  <a:srgbClr val="000099"/>
                </a:solidFill>
              </a:rPr>
              <a:t>th</a:t>
            </a:r>
            <a:r>
              <a:rPr lang="en-US" sz="1600" b="1" dirty="0">
                <a:solidFill>
                  <a:srgbClr val="000099"/>
                </a:solidFill>
              </a:rPr>
              <a:t> St, Floresville, TX</a:t>
            </a:r>
          </a:p>
        </p:txBody>
      </p:sp>
      <p:sp>
        <p:nvSpPr>
          <p:cNvPr id="15" name="TextBox 14">
            <a:extLst>
              <a:ext uri="{FF2B5EF4-FFF2-40B4-BE49-F238E27FC236}">
                <a16:creationId xmlns:a16="http://schemas.microsoft.com/office/drawing/2014/main" id="{0A5321B8-2654-B57C-BE04-88854A130ED3}"/>
              </a:ext>
            </a:extLst>
          </p:cNvPr>
          <p:cNvSpPr txBox="1"/>
          <p:nvPr/>
        </p:nvSpPr>
        <p:spPr>
          <a:xfrm>
            <a:off x="4122819" y="2536947"/>
            <a:ext cx="2823406" cy="738664"/>
          </a:xfrm>
          <a:prstGeom prst="rect">
            <a:avLst/>
          </a:prstGeom>
          <a:noFill/>
        </p:spPr>
        <p:txBody>
          <a:bodyPr wrap="square" rtlCol="0">
            <a:spAutoFit/>
          </a:bodyPr>
          <a:lstStyle/>
          <a:p>
            <a:r>
              <a:rPr lang="en-US" sz="1400" dirty="0"/>
              <a:t>Guest Speaker: Jon Melendez</a:t>
            </a:r>
          </a:p>
          <a:p>
            <a:r>
              <a:rPr lang="en-US" sz="1400" dirty="0"/>
              <a:t>Property Tax Reform: Americans For Prosperity Team Texas.</a:t>
            </a:r>
          </a:p>
        </p:txBody>
      </p:sp>
      <p:sp>
        <p:nvSpPr>
          <p:cNvPr id="10" name="TextBox 9">
            <a:extLst>
              <a:ext uri="{FF2B5EF4-FFF2-40B4-BE49-F238E27FC236}">
                <a16:creationId xmlns:a16="http://schemas.microsoft.com/office/drawing/2014/main" id="{DCEA5F47-DBE1-7691-1BCC-6B58C327DE5C}"/>
              </a:ext>
            </a:extLst>
          </p:cNvPr>
          <p:cNvSpPr txBox="1"/>
          <p:nvPr/>
        </p:nvSpPr>
        <p:spPr>
          <a:xfrm>
            <a:off x="511055" y="779670"/>
            <a:ext cx="6192253" cy="646331"/>
          </a:xfrm>
          <a:prstGeom prst="rect">
            <a:avLst/>
          </a:prstGeom>
          <a:noFill/>
        </p:spPr>
        <p:txBody>
          <a:bodyPr wrap="square" rtlCol="0">
            <a:spAutoFit/>
          </a:bodyPr>
          <a:lstStyle/>
          <a:p>
            <a:pPr algn="ctr"/>
            <a:r>
              <a:rPr lang="en-US" b="1" dirty="0"/>
              <a:t>Wilson County Republican Women’s Meeting Schedule</a:t>
            </a:r>
          </a:p>
          <a:p>
            <a:pPr algn="ctr"/>
            <a:endParaRPr lang="en-US" b="1" dirty="0"/>
          </a:p>
        </p:txBody>
      </p:sp>
      <p:sp>
        <p:nvSpPr>
          <p:cNvPr id="4" name="TextBox 3">
            <a:extLst>
              <a:ext uri="{FF2B5EF4-FFF2-40B4-BE49-F238E27FC236}">
                <a16:creationId xmlns:a16="http://schemas.microsoft.com/office/drawing/2014/main" id="{98612691-6CE5-B69F-0ED5-2875C5A34B94}"/>
              </a:ext>
            </a:extLst>
          </p:cNvPr>
          <p:cNvSpPr txBox="1"/>
          <p:nvPr/>
        </p:nvSpPr>
        <p:spPr>
          <a:xfrm>
            <a:off x="126315" y="1973179"/>
            <a:ext cx="6819910" cy="1581999"/>
          </a:xfrm>
          <a:prstGeom prst="rect">
            <a:avLst/>
          </a:prstGeom>
          <a:noFill/>
          <a:ln w="57150">
            <a:solidFill>
              <a:srgbClr val="C00000"/>
            </a:solidFill>
          </a:ln>
        </p:spPr>
        <p:txBody>
          <a:bodyPr wrap="square" rtlCol="0">
            <a:spAutoFit/>
          </a:bodyPr>
          <a:lstStyle/>
          <a:p>
            <a:endParaRPr lang="en-US" dirty="0"/>
          </a:p>
        </p:txBody>
      </p:sp>
    </p:spTree>
    <p:extLst>
      <p:ext uri="{BB962C8B-B14F-4D97-AF65-F5344CB8AC3E}">
        <p14:creationId xmlns:p14="http://schemas.microsoft.com/office/powerpoint/2010/main" val="3489191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7E239C1E-8899-4956-B95C-8B1355309568}"/>
              </a:ext>
            </a:extLst>
          </p:cNvPr>
          <p:cNvSpPr/>
          <p:nvPr/>
        </p:nvSpPr>
        <p:spPr>
          <a:xfrm>
            <a:off x="76225" y="352225"/>
            <a:ext cx="7060071" cy="913010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88040D-672B-40A0-874F-AB93A7FD7C7A}"/>
              </a:ext>
            </a:extLst>
          </p:cNvPr>
          <p:cNvSpPr txBox="1"/>
          <p:nvPr/>
        </p:nvSpPr>
        <p:spPr>
          <a:xfrm>
            <a:off x="51040" y="9625284"/>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2" name="Picture 1">
            <a:extLst>
              <a:ext uri="{FF2B5EF4-FFF2-40B4-BE49-F238E27FC236}">
                <a16:creationId xmlns:a16="http://schemas.microsoft.com/office/drawing/2014/main" id="{F634F56E-63D1-49B3-B3DF-9E88020E7527}"/>
              </a:ext>
            </a:extLst>
          </p:cNvPr>
          <p:cNvPicPr>
            <a:picLocks noChangeAspect="1"/>
          </p:cNvPicPr>
          <p:nvPr/>
        </p:nvPicPr>
        <p:blipFill>
          <a:blip r:embed="rId2"/>
          <a:stretch>
            <a:fillRect/>
          </a:stretch>
        </p:blipFill>
        <p:spPr>
          <a:xfrm>
            <a:off x="17658" y="7360"/>
            <a:ext cx="7187807" cy="317019"/>
          </a:xfrm>
          <a:prstGeom prst="rect">
            <a:avLst/>
          </a:prstGeom>
        </p:spPr>
      </p:pic>
      <p:sp>
        <p:nvSpPr>
          <p:cNvPr id="7" name="TextBox 34">
            <a:extLst>
              <a:ext uri="{FF2B5EF4-FFF2-40B4-BE49-F238E27FC236}">
                <a16:creationId xmlns:a16="http://schemas.microsoft.com/office/drawing/2014/main" id="{01D9C26C-48BB-40BD-5E31-274A3967C2BA}"/>
              </a:ext>
            </a:extLst>
          </p:cNvPr>
          <p:cNvSpPr txBox="1">
            <a:spLocks noChangeArrowheads="1"/>
          </p:cNvSpPr>
          <p:nvPr/>
        </p:nvSpPr>
        <p:spPr bwMode="auto">
          <a:xfrm>
            <a:off x="0" y="457200"/>
            <a:ext cx="34330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Box 34">
            <a:extLst>
              <a:ext uri="{FF2B5EF4-FFF2-40B4-BE49-F238E27FC236}">
                <a16:creationId xmlns:a16="http://schemas.microsoft.com/office/drawing/2014/main" id="{BE94AE54-F1DE-6E20-8423-3315988BC641}"/>
              </a:ext>
            </a:extLst>
          </p:cNvPr>
          <p:cNvSpPr txBox="1">
            <a:spLocks noChangeArrowheads="1"/>
          </p:cNvSpPr>
          <p:nvPr/>
        </p:nvSpPr>
        <p:spPr bwMode="auto">
          <a:xfrm>
            <a:off x="160420" y="457200"/>
            <a:ext cx="3611562" cy="369332"/>
          </a:xfrm>
          <a:prstGeom prst="rect">
            <a:avLst/>
          </a:pr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kumimoji="0" lang="en-US" altLang="en-US" sz="1800" b="1" i="0" u="none" strike="noStrike" cap="none" normalizeH="0" baseline="0" dirty="0">
                <a:ln>
                  <a:noFill/>
                </a:ln>
                <a:solidFill>
                  <a:srgbClr val="000000"/>
                </a:solidFill>
                <a:effectLst/>
                <a:ea typeface="Times New Roman" panose="02020603050405020304" pitchFamily="18" charset="0"/>
                <a:cs typeface="Times New Roman" panose="02020603050405020304" pitchFamily="18" charset="0"/>
              </a:rPr>
              <a:t>Americanism and Armed Services</a:t>
            </a:r>
            <a:endParaRPr kumimoji="0" lang="en-US" altLang="en-US" sz="1800" b="1" i="0" u="none" strike="noStrike" cap="none" normalizeH="0" baseline="0" dirty="0">
              <a:ln>
                <a:noFill/>
              </a:ln>
              <a:solidFill>
                <a:schemeClr val="tx1"/>
              </a:solidFill>
              <a:effectLst/>
            </a:endParaRPr>
          </a:p>
        </p:txBody>
      </p:sp>
      <p:pic>
        <p:nvPicPr>
          <p:cNvPr id="10" name="Picture 9">
            <a:extLst>
              <a:ext uri="{FF2B5EF4-FFF2-40B4-BE49-F238E27FC236}">
                <a16:creationId xmlns:a16="http://schemas.microsoft.com/office/drawing/2014/main" id="{A63A8780-BBF9-86D7-4A3F-B28A1B0F48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1999" y="712816"/>
            <a:ext cx="1453022" cy="1950172"/>
          </a:xfrm>
          <a:prstGeom prst="rect">
            <a:avLst/>
          </a:prstGeom>
        </p:spPr>
      </p:pic>
      <p:sp>
        <p:nvSpPr>
          <p:cNvPr id="11" name="TextBox 34">
            <a:extLst>
              <a:ext uri="{FF2B5EF4-FFF2-40B4-BE49-F238E27FC236}">
                <a16:creationId xmlns:a16="http://schemas.microsoft.com/office/drawing/2014/main" id="{669B3A43-4C29-6DD9-61C6-15BAC58DA7BA}"/>
              </a:ext>
            </a:extLst>
          </p:cNvPr>
          <p:cNvSpPr txBox="1">
            <a:spLocks noChangeArrowheads="1"/>
          </p:cNvSpPr>
          <p:nvPr/>
        </p:nvSpPr>
        <p:spPr bwMode="auto">
          <a:xfrm>
            <a:off x="198104" y="488228"/>
            <a:ext cx="36580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TextBox 13">
            <a:extLst>
              <a:ext uri="{FF2B5EF4-FFF2-40B4-BE49-F238E27FC236}">
                <a16:creationId xmlns:a16="http://schemas.microsoft.com/office/drawing/2014/main" id="{A0CEBBBA-0C78-3760-7400-C97290081690}"/>
              </a:ext>
            </a:extLst>
          </p:cNvPr>
          <p:cNvSpPr txBox="1"/>
          <p:nvPr/>
        </p:nvSpPr>
        <p:spPr>
          <a:xfrm>
            <a:off x="6384756" y="9160732"/>
            <a:ext cx="978569" cy="371256"/>
          </a:xfrm>
          <a:prstGeom prst="rect">
            <a:avLst/>
          </a:prstGeom>
          <a:noFill/>
        </p:spPr>
        <p:txBody>
          <a:bodyPr wrap="square" rtlCol="0">
            <a:spAutoFit/>
          </a:bodyPr>
          <a:lstStyle/>
          <a:p>
            <a:r>
              <a:rPr lang="en-US" b="1" dirty="0"/>
              <a:t>4</a:t>
            </a:r>
          </a:p>
        </p:txBody>
      </p:sp>
      <p:sp>
        <p:nvSpPr>
          <p:cNvPr id="9" name="TextBox 8">
            <a:extLst>
              <a:ext uri="{FF2B5EF4-FFF2-40B4-BE49-F238E27FC236}">
                <a16:creationId xmlns:a16="http://schemas.microsoft.com/office/drawing/2014/main" id="{DB7A5BEF-8BCF-C954-CA3F-8955656B8A38}"/>
              </a:ext>
            </a:extLst>
          </p:cNvPr>
          <p:cNvSpPr txBox="1"/>
          <p:nvPr/>
        </p:nvSpPr>
        <p:spPr>
          <a:xfrm>
            <a:off x="256674" y="1017980"/>
            <a:ext cx="3540935" cy="646331"/>
          </a:xfrm>
          <a:prstGeom prst="rect">
            <a:avLst/>
          </a:prstGeom>
          <a:noFill/>
        </p:spPr>
        <p:txBody>
          <a:bodyPr wrap="square" rtlCol="0">
            <a:spAutoFit/>
          </a:bodyPr>
          <a:lstStyle/>
          <a:p>
            <a:r>
              <a:rPr lang="en-US" dirty="0"/>
              <a:t>Marguerite Griffin</a:t>
            </a:r>
          </a:p>
          <a:p>
            <a:r>
              <a:rPr lang="en-US" dirty="0"/>
              <a:t>VP Armed Services /Americanism</a:t>
            </a:r>
          </a:p>
        </p:txBody>
      </p:sp>
      <p:pic>
        <p:nvPicPr>
          <p:cNvPr id="17" name="Picture 16">
            <a:extLst>
              <a:ext uri="{FF2B5EF4-FFF2-40B4-BE49-F238E27FC236}">
                <a16:creationId xmlns:a16="http://schemas.microsoft.com/office/drawing/2014/main" id="{B9CD3DCD-2501-710F-2D90-53B7FF359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2145" y="6731770"/>
            <a:ext cx="4620128" cy="2364724"/>
          </a:xfrm>
          <a:prstGeom prst="rect">
            <a:avLst/>
          </a:prstGeom>
        </p:spPr>
      </p:pic>
      <p:sp>
        <p:nvSpPr>
          <p:cNvPr id="4" name="TextBox 3">
            <a:extLst>
              <a:ext uri="{FF2B5EF4-FFF2-40B4-BE49-F238E27FC236}">
                <a16:creationId xmlns:a16="http://schemas.microsoft.com/office/drawing/2014/main" id="{A4F93A37-8C41-2635-FDEE-15EFAC3278ED}"/>
              </a:ext>
            </a:extLst>
          </p:cNvPr>
          <p:cNvSpPr txBox="1"/>
          <p:nvPr/>
        </p:nvSpPr>
        <p:spPr>
          <a:xfrm>
            <a:off x="245212" y="1760412"/>
            <a:ext cx="5220093" cy="1169551"/>
          </a:xfrm>
          <a:prstGeom prst="rect">
            <a:avLst/>
          </a:prstGeom>
          <a:noFill/>
        </p:spPr>
        <p:txBody>
          <a:bodyPr wrap="square" rtlCol="0">
            <a:spAutoFit/>
          </a:bodyPr>
          <a:lstStyle/>
          <a:p>
            <a:r>
              <a:rPr lang="en-US" sz="1400" dirty="0"/>
              <a:t>Purple Heart Day was on August 7 and commemorates the creation of the oldest American military decoration for military merit.  The Purple Heart honors men and women who are of the Military Order of the Purple Heart.  During the American Revolutionary War, the Badge for Military Merit decorated six known soldiers.  </a:t>
            </a:r>
          </a:p>
        </p:txBody>
      </p:sp>
      <p:sp>
        <p:nvSpPr>
          <p:cNvPr id="5" name="TextBox 4">
            <a:extLst>
              <a:ext uri="{FF2B5EF4-FFF2-40B4-BE49-F238E27FC236}">
                <a16:creationId xmlns:a16="http://schemas.microsoft.com/office/drawing/2014/main" id="{FABE6B32-973C-CE3C-C838-2628975C3E14}"/>
              </a:ext>
            </a:extLst>
          </p:cNvPr>
          <p:cNvSpPr txBox="1"/>
          <p:nvPr/>
        </p:nvSpPr>
        <p:spPr>
          <a:xfrm>
            <a:off x="208548" y="2903618"/>
            <a:ext cx="6561221" cy="3754874"/>
          </a:xfrm>
          <a:prstGeom prst="rect">
            <a:avLst/>
          </a:prstGeom>
          <a:noFill/>
        </p:spPr>
        <p:txBody>
          <a:bodyPr wrap="square" rtlCol="0">
            <a:spAutoFit/>
          </a:bodyPr>
          <a:lstStyle/>
          <a:p>
            <a:r>
              <a:rPr lang="en-US" sz="1400" dirty="0"/>
              <a:t>General George Washington created the Badge of Merit in 1782.  Its design included a purple, heart-shaped piece of silk bound with a thin edge of silver.  Across the face, the word Merit was embroidered in silver.  While the badge symbolized the courage and devotion of an American Patriot, no one knows who designed the award.  Until Washington’s 200</a:t>
            </a:r>
            <a:r>
              <a:rPr lang="en-US" sz="1400" baseline="30000" dirty="0"/>
              <a:t>th</a:t>
            </a:r>
            <a:r>
              <a:rPr lang="en-US" sz="1400" dirty="0"/>
              <a:t> birthday, the Purple Heart persisted as a Revolutionary War footnote.  Through the efforts of General Douglas MacArthur, the U.S. War Department created the Order of the Purple Heart.  Today the medal bears a bust of George Washington and his coat of arms.  </a:t>
            </a:r>
          </a:p>
          <a:p>
            <a:r>
              <a:rPr lang="en-US" sz="1400" dirty="0"/>
              <a:t>While an accurate and complete list of names no longer exists, National Geographic recently estimated that nearly 1.9 million service members have earned Purple Hearts since its creation.  It is the oldest U.S. military honor bestowed upon service members today.  Until 1944, the Purple Heart recognized service members’ commendable actions as well.  Then in 1944, the requirements limited the award to only those wounded or killed in combat.  </a:t>
            </a:r>
          </a:p>
          <a:p>
            <a:r>
              <a:rPr lang="en-US" sz="1400" dirty="0"/>
              <a:t>Purple Heart Day encourages us to honor everyone who has received a Purple Heart.  As a group we will have the honor to ensure that every hero is remembered and honored as our support for Wreaths Across America is upon us. Through your generosity we will </a:t>
            </a:r>
          </a:p>
        </p:txBody>
      </p:sp>
      <p:sp>
        <p:nvSpPr>
          <p:cNvPr id="6" name="TextBox 5">
            <a:extLst>
              <a:ext uri="{FF2B5EF4-FFF2-40B4-BE49-F238E27FC236}">
                <a16:creationId xmlns:a16="http://schemas.microsoft.com/office/drawing/2014/main" id="{E4CFD0E1-A065-3AC9-8838-CD5AA0A281CF}"/>
              </a:ext>
            </a:extLst>
          </p:cNvPr>
          <p:cNvSpPr txBox="1"/>
          <p:nvPr/>
        </p:nvSpPr>
        <p:spPr>
          <a:xfrm>
            <a:off x="208544" y="6625391"/>
            <a:ext cx="2105694" cy="2462213"/>
          </a:xfrm>
          <a:prstGeom prst="rect">
            <a:avLst/>
          </a:prstGeom>
          <a:noFill/>
        </p:spPr>
        <p:txBody>
          <a:bodyPr wrap="square" rtlCol="0">
            <a:spAutoFit/>
          </a:bodyPr>
          <a:lstStyle/>
          <a:p>
            <a:r>
              <a:rPr lang="en-US" sz="1400" dirty="0"/>
              <a:t>be able to place more wreaths on the headstones of our nation’s veterans.   Please stay tuned for more information on how to be involved in this important living tribute to honor our veterans, active-duty military, and their families.</a:t>
            </a:r>
          </a:p>
        </p:txBody>
      </p:sp>
    </p:spTree>
    <p:extLst>
      <p:ext uri="{BB962C8B-B14F-4D97-AF65-F5344CB8AC3E}">
        <p14:creationId xmlns:p14="http://schemas.microsoft.com/office/powerpoint/2010/main" val="1712696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155C2-05E1-7F49-68AD-DE4913BD8E3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E828DA1-B309-4592-A289-27744B508D92}"/>
              </a:ext>
            </a:extLst>
          </p:cNvPr>
          <p:cNvSpPr txBox="1"/>
          <p:nvPr/>
        </p:nvSpPr>
        <p:spPr>
          <a:xfrm>
            <a:off x="158262" y="9548446"/>
            <a:ext cx="7047203" cy="369332"/>
          </a:xfrm>
          <a:prstGeom prst="rect">
            <a:avLst/>
          </a:prstGeom>
          <a:noFill/>
        </p:spPr>
        <p:txBody>
          <a:bodyPr wrap="square" rtlCol="0">
            <a:spAutoFit/>
          </a:bodyPr>
          <a:lstStyle/>
          <a:p>
            <a:r>
              <a:rPr lang="en-US" b="1">
                <a:solidFill>
                  <a:schemeClr val="bg1"/>
                </a:solidFill>
              </a:rPr>
              <a:t>n</a:t>
            </a:r>
            <a:endParaRPr lang="en-US" dirty="0"/>
          </a:p>
        </p:txBody>
      </p:sp>
      <p:sp>
        <p:nvSpPr>
          <p:cNvPr id="5" name="TextBox 4">
            <a:extLst>
              <a:ext uri="{FF2B5EF4-FFF2-40B4-BE49-F238E27FC236}">
                <a16:creationId xmlns:a16="http://schemas.microsoft.com/office/drawing/2014/main" id="{F33D26B1-4BD9-11C0-D1EB-F7F71E86E7C8}"/>
              </a:ext>
            </a:extLst>
          </p:cNvPr>
          <p:cNvSpPr txBox="1"/>
          <p:nvPr/>
        </p:nvSpPr>
        <p:spPr>
          <a:xfrm>
            <a:off x="51040" y="9625284"/>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graphicFrame>
        <p:nvGraphicFramePr>
          <p:cNvPr id="7" name="Table 6">
            <a:extLst>
              <a:ext uri="{FF2B5EF4-FFF2-40B4-BE49-F238E27FC236}">
                <a16:creationId xmlns:a16="http://schemas.microsoft.com/office/drawing/2014/main" id="{BCB04EDB-7F2F-D3B7-5FE2-B0C88F7951C9}"/>
              </a:ext>
            </a:extLst>
          </p:cNvPr>
          <p:cNvGraphicFramePr>
            <a:graphicFrameLocks noGrp="1"/>
          </p:cNvGraphicFramePr>
          <p:nvPr/>
        </p:nvGraphicFramePr>
        <p:xfrm>
          <a:off x="602397" y="601682"/>
          <a:ext cx="3881679" cy="1231023"/>
        </p:xfrm>
        <a:graphic>
          <a:graphicData uri="http://schemas.openxmlformats.org/drawingml/2006/table">
            <a:tbl>
              <a:tblPr/>
              <a:tblGrid>
                <a:gridCol w="3881679">
                  <a:extLst>
                    <a:ext uri="{9D8B030D-6E8A-4147-A177-3AD203B41FA5}">
                      <a16:colId xmlns:a16="http://schemas.microsoft.com/office/drawing/2014/main" val="698794494"/>
                    </a:ext>
                  </a:extLst>
                </a:gridCol>
              </a:tblGrid>
              <a:tr h="1231023">
                <a:tc>
                  <a:txBody>
                    <a:bodyPr/>
                    <a:lstStyle/>
                    <a:p>
                      <a:pPr algn="l">
                        <a:lnSpc>
                          <a:spcPts val="2025"/>
                        </a:lnSpc>
                        <a:buNone/>
                      </a:pPr>
                      <a:endParaRPr lang="en-US" b="1" dirty="0">
                        <a:solidFill>
                          <a:srgbClr val="09A3BA"/>
                        </a:solidFill>
                        <a:effectLst/>
                        <a:latin typeface="Arial" panose="020B0604020202020204" pitchFamily="34" charset="0"/>
                      </a:endParaRPr>
                    </a:p>
                  </a:txBody>
                  <a:tcPr marL="0" marR="0" marT="0" marB="0" anchor="ctr">
                    <a:lnL>
                      <a:noFill/>
                    </a:lnL>
                    <a:lnR>
                      <a:noFill/>
                    </a:lnR>
                    <a:lnT>
                      <a:noFill/>
                    </a:lnT>
                    <a:lnB>
                      <a:noFill/>
                    </a:lnB>
                    <a:solidFill>
                      <a:srgbClr val="FAFAFA"/>
                    </a:solidFill>
                  </a:tcPr>
                </a:tc>
                <a:extLst>
                  <a:ext uri="{0D108BD9-81ED-4DB2-BD59-A6C34878D82A}">
                    <a16:rowId xmlns:a16="http://schemas.microsoft.com/office/drawing/2014/main" val="85101098"/>
                  </a:ext>
                </a:extLst>
              </a:tr>
            </a:tbl>
          </a:graphicData>
        </a:graphic>
      </p:graphicFrame>
      <p:graphicFrame>
        <p:nvGraphicFramePr>
          <p:cNvPr id="9" name="Table 8">
            <a:extLst>
              <a:ext uri="{FF2B5EF4-FFF2-40B4-BE49-F238E27FC236}">
                <a16:creationId xmlns:a16="http://schemas.microsoft.com/office/drawing/2014/main" id="{46772DBB-819F-9F5F-D548-9FE7B8568938}"/>
              </a:ext>
            </a:extLst>
          </p:cNvPr>
          <p:cNvGraphicFramePr>
            <a:graphicFrameLocks noGrp="1"/>
          </p:cNvGraphicFramePr>
          <p:nvPr/>
        </p:nvGraphicFramePr>
        <p:xfrm>
          <a:off x="496888" y="5624861"/>
          <a:ext cx="6229350" cy="273940"/>
        </p:xfrm>
        <a:graphic>
          <a:graphicData uri="http://schemas.openxmlformats.org/drawingml/2006/table">
            <a:tbl>
              <a:tblPr/>
              <a:tblGrid>
                <a:gridCol w="6229350">
                  <a:extLst>
                    <a:ext uri="{9D8B030D-6E8A-4147-A177-3AD203B41FA5}">
                      <a16:colId xmlns:a16="http://schemas.microsoft.com/office/drawing/2014/main" val="2074635137"/>
                    </a:ext>
                  </a:extLst>
                </a:gridCol>
              </a:tblGrid>
              <a:tr h="0">
                <a:tc>
                  <a:txBody>
                    <a:bodyPr/>
                    <a:lstStyle/>
                    <a:p>
                      <a:pPr algn="ctr">
                        <a:lnSpc>
                          <a:spcPts val="75"/>
                        </a:lnSpc>
                        <a:buNone/>
                      </a:pPr>
                      <a:endParaRPr lang="en-US">
                        <a:effectLst/>
                      </a:endParaRPr>
                    </a:p>
                  </a:txBody>
                  <a:tcPr marL="0" marR="0" marT="0" marB="0" anchor="ctr">
                    <a:lnL>
                      <a:noFill/>
                    </a:lnL>
                    <a:lnR>
                      <a:noFill/>
                    </a:lnR>
                    <a:lnT>
                      <a:noFill/>
                    </a:lnT>
                    <a:lnB>
                      <a:noFill/>
                    </a:lnB>
                    <a:solidFill>
                      <a:srgbClr val="FAFAFA"/>
                    </a:solidFill>
                  </a:tcPr>
                </a:tc>
                <a:extLst>
                  <a:ext uri="{0D108BD9-81ED-4DB2-BD59-A6C34878D82A}">
                    <a16:rowId xmlns:a16="http://schemas.microsoft.com/office/drawing/2014/main" val="2569192002"/>
                  </a:ext>
                </a:extLst>
              </a:tr>
              <a:tr h="0">
                <a:tc>
                  <a:txBody>
                    <a:bodyPr/>
                    <a:lstStyle/>
                    <a:p>
                      <a:pPr>
                        <a:buNone/>
                      </a:pPr>
                      <a:endParaRPr lang="en-US">
                        <a:effectLst/>
                      </a:endParaRPr>
                    </a:p>
                  </a:txBody>
                  <a:tcPr marL="0" marR="0" marT="0" marB="0" anchor="ctr">
                    <a:lnL>
                      <a:noFill/>
                    </a:lnL>
                    <a:lnR>
                      <a:noFill/>
                    </a:lnR>
                    <a:lnT>
                      <a:noFill/>
                    </a:lnT>
                    <a:lnB>
                      <a:noFill/>
                    </a:lnB>
                    <a:solidFill>
                      <a:srgbClr val="FAFAFA"/>
                    </a:solidFill>
                  </a:tcPr>
                </a:tc>
                <a:extLst>
                  <a:ext uri="{0D108BD9-81ED-4DB2-BD59-A6C34878D82A}">
                    <a16:rowId xmlns:a16="http://schemas.microsoft.com/office/drawing/2014/main" val="4183091745"/>
                  </a:ext>
                </a:extLst>
              </a:tr>
            </a:tbl>
          </a:graphicData>
        </a:graphic>
      </p:graphicFrame>
      <p:graphicFrame>
        <p:nvGraphicFramePr>
          <p:cNvPr id="10" name="Table 9">
            <a:extLst>
              <a:ext uri="{FF2B5EF4-FFF2-40B4-BE49-F238E27FC236}">
                <a16:creationId xmlns:a16="http://schemas.microsoft.com/office/drawing/2014/main" id="{AAA2EF95-42D5-03A9-8366-9C25AECDC6C3}"/>
              </a:ext>
            </a:extLst>
          </p:cNvPr>
          <p:cNvGraphicFramePr>
            <a:graphicFrameLocks noGrp="1"/>
          </p:cNvGraphicFramePr>
          <p:nvPr/>
        </p:nvGraphicFramePr>
        <p:xfrm>
          <a:off x="496888" y="5679281"/>
          <a:ext cx="6229350" cy="165100"/>
        </p:xfrm>
        <a:graphic>
          <a:graphicData uri="http://schemas.openxmlformats.org/drawingml/2006/table">
            <a:tbl>
              <a:tblPr/>
              <a:tblGrid>
                <a:gridCol w="6229350">
                  <a:extLst>
                    <a:ext uri="{9D8B030D-6E8A-4147-A177-3AD203B41FA5}">
                      <a16:colId xmlns:a16="http://schemas.microsoft.com/office/drawing/2014/main" val="3319739135"/>
                    </a:ext>
                  </a:extLst>
                </a:gridCol>
              </a:tblGrid>
              <a:tr h="0">
                <a:tc>
                  <a:txBody>
                    <a:bodyPr/>
                    <a:lstStyle/>
                    <a:p>
                      <a:pPr algn="ctr">
                        <a:lnSpc>
                          <a:spcPts val="1260"/>
                        </a:lnSpc>
                        <a:buNone/>
                      </a:pPr>
                      <a:endParaRPr lang="en-US" b="0" dirty="0">
                        <a:solidFill>
                          <a:srgbClr val="333333"/>
                        </a:solidFill>
                        <a:effectLst/>
                        <a:latin typeface="Arial" panose="020B0604020202020204" pitchFamily="34" charset="0"/>
                      </a:endParaRPr>
                    </a:p>
                  </a:txBody>
                  <a:tcPr marL="0" marR="0" marT="0" marB="0" anchor="ctr">
                    <a:lnL>
                      <a:noFill/>
                    </a:lnL>
                    <a:lnR>
                      <a:noFill/>
                    </a:lnR>
                    <a:lnT>
                      <a:noFill/>
                    </a:lnT>
                    <a:lnB>
                      <a:noFill/>
                    </a:lnB>
                    <a:solidFill>
                      <a:srgbClr val="FAFAFA"/>
                    </a:solidFill>
                  </a:tcPr>
                </a:tc>
                <a:extLst>
                  <a:ext uri="{0D108BD9-81ED-4DB2-BD59-A6C34878D82A}">
                    <a16:rowId xmlns:a16="http://schemas.microsoft.com/office/drawing/2014/main" val="2017233391"/>
                  </a:ext>
                </a:extLst>
              </a:tr>
            </a:tbl>
          </a:graphicData>
        </a:graphic>
      </p:graphicFrame>
      <p:pic>
        <p:nvPicPr>
          <p:cNvPr id="6" name="Picture 5">
            <a:extLst>
              <a:ext uri="{FF2B5EF4-FFF2-40B4-BE49-F238E27FC236}">
                <a16:creationId xmlns:a16="http://schemas.microsoft.com/office/drawing/2014/main" id="{D5CC2244-6CF1-61AB-2992-24BC260DC092}"/>
              </a:ext>
            </a:extLst>
          </p:cNvPr>
          <p:cNvPicPr>
            <a:picLocks noChangeAspect="1"/>
          </p:cNvPicPr>
          <p:nvPr/>
        </p:nvPicPr>
        <p:blipFill>
          <a:blip r:embed="rId2"/>
          <a:stretch>
            <a:fillRect/>
          </a:stretch>
        </p:blipFill>
        <p:spPr>
          <a:xfrm>
            <a:off x="17658" y="-6928"/>
            <a:ext cx="7187807" cy="317019"/>
          </a:xfrm>
          <a:prstGeom prst="rect">
            <a:avLst/>
          </a:prstGeom>
        </p:spPr>
      </p:pic>
      <p:sp>
        <p:nvSpPr>
          <p:cNvPr id="8" name="TextBox 7">
            <a:extLst>
              <a:ext uri="{FF2B5EF4-FFF2-40B4-BE49-F238E27FC236}">
                <a16:creationId xmlns:a16="http://schemas.microsoft.com/office/drawing/2014/main" id="{48480FCD-D02B-C878-719E-26E8BF2BC6BA}"/>
              </a:ext>
            </a:extLst>
          </p:cNvPr>
          <p:cNvSpPr txBox="1"/>
          <p:nvPr/>
        </p:nvSpPr>
        <p:spPr>
          <a:xfrm>
            <a:off x="228767" y="712266"/>
            <a:ext cx="6836096" cy="8904824"/>
          </a:xfrm>
          <a:prstGeom prst="rect">
            <a:avLst/>
          </a:prstGeom>
          <a:noFill/>
          <a:ln w="38100">
            <a:solidFill>
              <a:srgbClr val="C00000"/>
            </a:solidFill>
          </a:ln>
        </p:spPr>
        <p:txBody>
          <a:bodyPr wrap="square" rtlCol="0">
            <a:spAutoFit/>
          </a:bodyPr>
          <a:lstStyle/>
          <a:p>
            <a:endParaRPr lang="en-US" dirty="0"/>
          </a:p>
        </p:txBody>
      </p:sp>
      <p:pic>
        <p:nvPicPr>
          <p:cNvPr id="12" name="Picture 11">
            <a:extLst>
              <a:ext uri="{FF2B5EF4-FFF2-40B4-BE49-F238E27FC236}">
                <a16:creationId xmlns:a16="http://schemas.microsoft.com/office/drawing/2014/main" id="{43D1647F-E67C-EC84-819C-63ABBCA0ED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3679" y="786063"/>
            <a:ext cx="1352559" cy="1700463"/>
          </a:xfrm>
          <a:prstGeom prst="rect">
            <a:avLst/>
          </a:prstGeom>
        </p:spPr>
      </p:pic>
      <p:sp>
        <p:nvSpPr>
          <p:cNvPr id="11" name="TextBox 10">
            <a:extLst>
              <a:ext uri="{FF2B5EF4-FFF2-40B4-BE49-F238E27FC236}">
                <a16:creationId xmlns:a16="http://schemas.microsoft.com/office/drawing/2014/main" id="{EC6A3689-5BC0-FC57-E05B-9A5F69498DD1}"/>
              </a:ext>
            </a:extLst>
          </p:cNvPr>
          <p:cNvSpPr txBox="1"/>
          <p:nvPr/>
        </p:nvSpPr>
        <p:spPr>
          <a:xfrm>
            <a:off x="496888" y="914400"/>
            <a:ext cx="4625130" cy="400110"/>
          </a:xfrm>
          <a:prstGeom prst="rect">
            <a:avLst/>
          </a:prstGeom>
          <a:solidFill>
            <a:schemeClr val="accent1">
              <a:lumMod val="60000"/>
              <a:lumOff val="40000"/>
            </a:schemeClr>
          </a:solidFill>
          <a:ln>
            <a:solidFill>
              <a:srgbClr val="0070C0"/>
            </a:solidFill>
          </a:ln>
        </p:spPr>
        <p:txBody>
          <a:bodyPr wrap="square" rtlCol="0">
            <a:spAutoFit/>
          </a:bodyPr>
          <a:lstStyle/>
          <a:p>
            <a:r>
              <a:rPr lang="en-US" sz="2000" b="1" dirty="0"/>
              <a:t>Legislature</a:t>
            </a:r>
          </a:p>
        </p:txBody>
      </p:sp>
      <p:sp>
        <p:nvSpPr>
          <p:cNvPr id="13" name="TextBox 12">
            <a:extLst>
              <a:ext uri="{FF2B5EF4-FFF2-40B4-BE49-F238E27FC236}">
                <a16:creationId xmlns:a16="http://schemas.microsoft.com/office/drawing/2014/main" id="{DAAE9883-4BEE-DFD0-7E14-B7F98BD68D0E}"/>
              </a:ext>
            </a:extLst>
          </p:cNvPr>
          <p:cNvSpPr txBox="1"/>
          <p:nvPr/>
        </p:nvSpPr>
        <p:spPr>
          <a:xfrm>
            <a:off x="602397" y="1832705"/>
            <a:ext cx="4290445" cy="646331"/>
          </a:xfrm>
          <a:prstGeom prst="rect">
            <a:avLst/>
          </a:prstGeom>
          <a:noFill/>
        </p:spPr>
        <p:txBody>
          <a:bodyPr wrap="square" rtlCol="0">
            <a:spAutoFit/>
          </a:bodyPr>
          <a:lstStyle/>
          <a:p>
            <a:r>
              <a:rPr lang="en-US" b="1" dirty="0"/>
              <a:t>Melissa Moczygemba</a:t>
            </a:r>
          </a:p>
          <a:p>
            <a:r>
              <a:rPr lang="en-US" b="1" dirty="0"/>
              <a:t>VP Legislation </a:t>
            </a:r>
          </a:p>
        </p:txBody>
      </p:sp>
      <p:sp>
        <p:nvSpPr>
          <p:cNvPr id="2" name="TextBox 1">
            <a:extLst>
              <a:ext uri="{FF2B5EF4-FFF2-40B4-BE49-F238E27FC236}">
                <a16:creationId xmlns:a16="http://schemas.microsoft.com/office/drawing/2014/main" id="{1AFFC3AD-EC89-B3C4-2574-CD4C9569BFF2}"/>
              </a:ext>
            </a:extLst>
          </p:cNvPr>
          <p:cNvSpPr txBox="1"/>
          <p:nvPr/>
        </p:nvSpPr>
        <p:spPr>
          <a:xfrm>
            <a:off x="396038" y="2563364"/>
            <a:ext cx="6630403" cy="6247864"/>
          </a:xfrm>
          <a:prstGeom prst="rect">
            <a:avLst/>
          </a:prstGeom>
          <a:noFill/>
        </p:spPr>
        <p:txBody>
          <a:bodyPr wrap="square" rtlCol="0">
            <a:spAutoFit/>
          </a:bodyPr>
          <a:lstStyle/>
          <a:p>
            <a:r>
              <a:rPr lang="en-US" sz="1600" dirty="0"/>
              <a:t>In a court document filed August 10, 2026, new Texas Secretary of State Robert Howden stated his opposition to a proposal by the Republican Party of Texas and the Texas Attorney General’s Office to impose a Consent Judgment that would implement a closed Primary election. Amarillo Republican activist, Chip Hunt, filed a lawsuit seeking to have portions of the Texas Election Code that </a:t>
            </a:r>
            <a:r>
              <a:rPr lang="en-US" sz="1600" b="1" u="sng" dirty="0">
                <a:hlinkClick r:id="rId4"/>
              </a:rPr>
              <a:t>require open primaries to be held unconstitutional</a:t>
            </a:r>
            <a:r>
              <a:rPr lang="en-US" sz="1600" dirty="0"/>
              <a:t>. In October, the Party – joined by the Texas Attorney General’s office – filed a </a:t>
            </a:r>
            <a:r>
              <a:rPr lang="en-US" sz="1600" b="1" u="sng" dirty="0">
                <a:hlinkClick r:id="rId5"/>
              </a:rPr>
              <a:t>Joint Motion for Entry of Consent Judgment</a:t>
            </a:r>
            <a:r>
              <a:rPr lang="en-US" sz="1600" dirty="0"/>
              <a:t> that asked United States District Judge Matthew J. Kacsmaryk to “enter a final judgment declaring that: (1) the current open primary system is in violation of Plaintiffs’ First Amendment rights; (2) that the Republican Party of Texas is entitled to identify those who associate with the Party and to exclude those who do not associate with the Party from participating in a primary election selecting the Party’s nominees for the general election ballot; and (3) that Texas Election Code sections 162.002, .003, 172.001, and .002 are unconstitutional to the extent that they interfere with the rights of the Republican Party of Texas and Chip Hunt.”  Howden stated, “the Secretary believes that this issue can and will be resolved by the Legislature in the coming months.” He also stated, “The Secretary continues to believe that the Legislature is the proper forum for adopting any closed primary system and thoughtfully crafting the detailed scheme that would govern it. Governor Greg Abbott, Lt. Governor Dan Patrick, and House Speaker Dustin Burrows have all indicated support for closed primary elections in recent months. At the Republican Party of Texas State Convention in June, </a:t>
            </a:r>
            <a:r>
              <a:rPr lang="en-US" sz="1600" b="1" u="sng" dirty="0">
                <a:hlinkClick r:id="rId6"/>
              </a:rPr>
              <a:t>Governor Abbott told attendees</a:t>
            </a:r>
            <a:r>
              <a:rPr lang="en-US" sz="1600" dirty="0"/>
              <a:t>, “We are going to make clear that, in the future, only Republicans vote in Republican Primaries.”</a:t>
            </a:r>
          </a:p>
        </p:txBody>
      </p:sp>
      <p:sp>
        <p:nvSpPr>
          <p:cNvPr id="3" name="TextBox 2">
            <a:extLst>
              <a:ext uri="{FF2B5EF4-FFF2-40B4-BE49-F238E27FC236}">
                <a16:creationId xmlns:a16="http://schemas.microsoft.com/office/drawing/2014/main" id="{D6039573-77D2-ABDB-7A08-84EE5B5B10D8}"/>
              </a:ext>
            </a:extLst>
          </p:cNvPr>
          <p:cNvSpPr txBox="1"/>
          <p:nvPr/>
        </p:nvSpPr>
        <p:spPr>
          <a:xfrm>
            <a:off x="425935" y="8891438"/>
            <a:ext cx="2124761" cy="369332"/>
          </a:xfrm>
          <a:prstGeom prst="rect">
            <a:avLst/>
          </a:prstGeom>
          <a:noFill/>
        </p:spPr>
        <p:txBody>
          <a:bodyPr wrap="square" rtlCol="0">
            <a:spAutoFit/>
          </a:bodyPr>
          <a:lstStyle/>
          <a:p>
            <a:r>
              <a:rPr lang="en-US" dirty="0"/>
              <a:t>* Texas Voice</a:t>
            </a:r>
          </a:p>
        </p:txBody>
      </p:sp>
      <p:sp>
        <p:nvSpPr>
          <p:cNvPr id="14" name="TextBox 13">
            <a:extLst>
              <a:ext uri="{FF2B5EF4-FFF2-40B4-BE49-F238E27FC236}">
                <a16:creationId xmlns:a16="http://schemas.microsoft.com/office/drawing/2014/main" id="{32FE41FD-405C-E7CA-923C-289E71BFC2F8}"/>
              </a:ext>
            </a:extLst>
          </p:cNvPr>
          <p:cNvSpPr txBox="1"/>
          <p:nvPr/>
        </p:nvSpPr>
        <p:spPr>
          <a:xfrm>
            <a:off x="6400799" y="9172356"/>
            <a:ext cx="620979" cy="369332"/>
          </a:xfrm>
          <a:prstGeom prst="rect">
            <a:avLst/>
          </a:prstGeom>
          <a:noFill/>
        </p:spPr>
        <p:txBody>
          <a:bodyPr wrap="square" rtlCol="0">
            <a:spAutoFit/>
          </a:bodyPr>
          <a:lstStyle/>
          <a:p>
            <a:r>
              <a:rPr lang="en-US" dirty="0"/>
              <a:t>5</a:t>
            </a:r>
          </a:p>
        </p:txBody>
      </p:sp>
    </p:spTree>
    <p:extLst>
      <p:ext uri="{BB962C8B-B14F-4D97-AF65-F5344CB8AC3E}">
        <p14:creationId xmlns:p14="http://schemas.microsoft.com/office/powerpoint/2010/main" val="3008895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C3380-047C-592C-5DD6-16846DB098B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51964A0-827E-0B7C-5F71-74BDFA335CB2}"/>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sp>
        <p:nvSpPr>
          <p:cNvPr id="4" name="TextBox 3">
            <a:extLst>
              <a:ext uri="{FF2B5EF4-FFF2-40B4-BE49-F238E27FC236}">
                <a16:creationId xmlns:a16="http://schemas.microsoft.com/office/drawing/2014/main" id="{C23CA6B4-1881-9E8B-D6FF-61E2AA15EB5F}"/>
              </a:ext>
            </a:extLst>
          </p:cNvPr>
          <p:cNvSpPr txBox="1"/>
          <p:nvPr/>
        </p:nvSpPr>
        <p:spPr>
          <a:xfrm>
            <a:off x="83181" y="7202219"/>
            <a:ext cx="7021956" cy="253916"/>
          </a:xfrm>
          <a:prstGeom prst="rect">
            <a:avLst/>
          </a:prstGeom>
          <a:noFill/>
        </p:spPr>
        <p:txBody>
          <a:bodyPr wrap="square" rtlCol="0">
            <a:spAutoFit/>
          </a:bodyPr>
          <a:lstStyle/>
          <a:p>
            <a:r>
              <a:rPr lang="en-US" sz="1050" dirty="0"/>
              <a:t>. </a:t>
            </a:r>
          </a:p>
        </p:txBody>
      </p:sp>
      <p:sp>
        <p:nvSpPr>
          <p:cNvPr id="8" name="TextBox 7">
            <a:extLst>
              <a:ext uri="{FF2B5EF4-FFF2-40B4-BE49-F238E27FC236}">
                <a16:creationId xmlns:a16="http://schemas.microsoft.com/office/drawing/2014/main" id="{F07578FD-333E-F35C-E4B6-4139C6651232}"/>
              </a:ext>
            </a:extLst>
          </p:cNvPr>
          <p:cNvSpPr txBox="1"/>
          <p:nvPr/>
        </p:nvSpPr>
        <p:spPr>
          <a:xfrm>
            <a:off x="32597" y="9109409"/>
            <a:ext cx="4608485" cy="369332"/>
          </a:xfrm>
          <a:prstGeom prst="rect">
            <a:avLst/>
          </a:prstGeom>
          <a:noFill/>
        </p:spPr>
        <p:txBody>
          <a:bodyPr wrap="square" rtlCol="0">
            <a:spAutoFit/>
          </a:bodyPr>
          <a:lstStyle/>
          <a:p>
            <a:r>
              <a:rPr lang="en-US" dirty="0"/>
              <a:t>TFRW Today | August 2026</a:t>
            </a:r>
          </a:p>
        </p:txBody>
      </p:sp>
      <p:sp>
        <p:nvSpPr>
          <p:cNvPr id="9" name="TextBox 8">
            <a:extLst>
              <a:ext uri="{FF2B5EF4-FFF2-40B4-BE49-F238E27FC236}">
                <a16:creationId xmlns:a16="http://schemas.microsoft.com/office/drawing/2014/main" id="{5466E588-61D7-9C85-A56D-560FDDC2373E}"/>
              </a:ext>
            </a:extLst>
          </p:cNvPr>
          <p:cNvSpPr txBox="1"/>
          <p:nvPr/>
        </p:nvSpPr>
        <p:spPr>
          <a:xfrm>
            <a:off x="6425421" y="8941460"/>
            <a:ext cx="588974" cy="369332"/>
          </a:xfrm>
          <a:prstGeom prst="rect">
            <a:avLst/>
          </a:prstGeom>
          <a:noFill/>
        </p:spPr>
        <p:txBody>
          <a:bodyPr wrap="square" rtlCol="0">
            <a:spAutoFit/>
          </a:bodyPr>
          <a:lstStyle/>
          <a:p>
            <a:r>
              <a:rPr lang="en-US" dirty="0"/>
              <a:t>6</a:t>
            </a:r>
          </a:p>
        </p:txBody>
      </p:sp>
      <p:pic>
        <p:nvPicPr>
          <p:cNvPr id="7" name="Picture 6">
            <a:extLst>
              <a:ext uri="{FF2B5EF4-FFF2-40B4-BE49-F238E27FC236}">
                <a16:creationId xmlns:a16="http://schemas.microsoft.com/office/drawing/2014/main" id="{3A82A2D0-D1D5-944B-FFFA-33BB8C9C4A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09" y="721895"/>
            <a:ext cx="7068859" cy="8324967"/>
          </a:xfrm>
          <a:prstGeom prst="rect">
            <a:avLst/>
          </a:prstGeom>
        </p:spPr>
      </p:pic>
      <p:pic>
        <p:nvPicPr>
          <p:cNvPr id="12" name="Picture 11">
            <a:extLst>
              <a:ext uri="{FF2B5EF4-FFF2-40B4-BE49-F238E27FC236}">
                <a16:creationId xmlns:a16="http://schemas.microsoft.com/office/drawing/2014/main" id="{34DD5211-E215-C47D-381F-05BC3E9ABA4E}"/>
              </a:ext>
            </a:extLst>
          </p:cNvPr>
          <p:cNvPicPr>
            <a:picLocks noChangeAspect="1"/>
          </p:cNvPicPr>
          <p:nvPr/>
        </p:nvPicPr>
        <p:blipFill>
          <a:blip r:embed="rId3"/>
          <a:stretch>
            <a:fillRect/>
          </a:stretch>
        </p:blipFill>
        <p:spPr>
          <a:xfrm>
            <a:off x="17658" y="57240"/>
            <a:ext cx="7187807" cy="317019"/>
          </a:xfrm>
          <a:prstGeom prst="rect">
            <a:avLst/>
          </a:prstGeom>
        </p:spPr>
      </p:pic>
    </p:spTree>
    <p:extLst>
      <p:ext uri="{BB962C8B-B14F-4D97-AF65-F5344CB8AC3E}">
        <p14:creationId xmlns:p14="http://schemas.microsoft.com/office/powerpoint/2010/main" val="991853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E5B0E-0605-1611-3BE8-E39F20145307}"/>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4304EA83-7005-F31F-754A-C1405813A456}"/>
              </a:ext>
            </a:extLst>
          </p:cNvPr>
          <p:cNvSpPr/>
          <p:nvPr/>
        </p:nvSpPr>
        <p:spPr>
          <a:xfrm>
            <a:off x="79399" y="327820"/>
            <a:ext cx="7060071" cy="917724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A3B1848-78B2-279D-5B38-5A47DA5F17C3}"/>
              </a:ext>
            </a:extLst>
          </p:cNvPr>
          <p:cNvSpPr txBox="1"/>
          <p:nvPr/>
        </p:nvSpPr>
        <p:spPr>
          <a:xfrm>
            <a:off x="76225" y="9555863"/>
            <a:ext cx="7085256" cy="250554"/>
          </a:xfrm>
          <a:prstGeom prst="rect">
            <a:avLst/>
          </a:prstGeom>
          <a:solidFill>
            <a:srgbClr val="C000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libri" panose="020F0502020204030204"/>
                <a:ea typeface="+mn-ea"/>
                <a:cs typeface="+mn-cs"/>
              </a:rPr>
              <a:t>Political Advertising Paid for by : Wilson County Republican Women’s Club PAC</a:t>
            </a:r>
          </a:p>
        </p:txBody>
      </p:sp>
      <p:pic>
        <p:nvPicPr>
          <p:cNvPr id="5" name="Picture 4">
            <a:extLst>
              <a:ext uri="{FF2B5EF4-FFF2-40B4-BE49-F238E27FC236}">
                <a16:creationId xmlns:a16="http://schemas.microsoft.com/office/drawing/2014/main" id="{706DD7E2-3B08-D939-FA8E-797EC0A1EA1D}"/>
              </a:ext>
            </a:extLst>
          </p:cNvPr>
          <p:cNvPicPr>
            <a:picLocks noChangeAspect="1"/>
          </p:cNvPicPr>
          <p:nvPr/>
        </p:nvPicPr>
        <p:blipFill>
          <a:blip r:embed="rId2"/>
          <a:stretch>
            <a:fillRect/>
          </a:stretch>
        </p:blipFill>
        <p:spPr>
          <a:xfrm>
            <a:off x="17658" y="-6928"/>
            <a:ext cx="7187807" cy="317019"/>
          </a:xfrm>
          <a:prstGeom prst="rect">
            <a:avLst/>
          </a:prstGeom>
        </p:spPr>
      </p:pic>
      <p:pic>
        <p:nvPicPr>
          <p:cNvPr id="21" name="Picture 20">
            <a:extLst>
              <a:ext uri="{FF2B5EF4-FFF2-40B4-BE49-F238E27FC236}">
                <a16:creationId xmlns:a16="http://schemas.microsoft.com/office/drawing/2014/main" id="{84450B09-C3B7-5FB2-36EC-A559B0BC9528}"/>
              </a:ext>
            </a:extLst>
          </p:cNvPr>
          <p:cNvPicPr>
            <a:picLocks noChangeAspect="1"/>
          </p:cNvPicPr>
          <p:nvPr/>
        </p:nvPicPr>
        <p:blipFill>
          <a:blip r:embed="rId3"/>
          <a:stretch>
            <a:fillRect/>
          </a:stretch>
        </p:blipFill>
        <p:spPr>
          <a:xfrm>
            <a:off x="109054" y="378773"/>
            <a:ext cx="6990556" cy="1057725"/>
          </a:xfrm>
          <a:prstGeom prst="rect">
            <a:avLst/>
          </a:prstGeom>
        </p:spPr>
      </p:pic>
      <p:sp>
        <p:nvSpPr>
          <p:cNvPr id="9" name="TextBox 8">
            <a:extLst>
              <a:ext uri="{FF2B5EF4-FFF2-40B4-BE49-F238E27FC236}">
                <a16:creationId xmlns:a16="http://schemas.microsoft.com/office/drawing/2014/main" id="{07539038-EA8B-5207-A6A1-FBE28F8073D9}"/>
              </a:ext>
            </a:extLst>
          </p:cNvPr>
          <p:cNvSpPr txBox="1"/>
          <p:nvPr/>
        </p:nvSpPr>
        <p:spPr>
          <a:xfrm>
            <a:off x="5149516" y="2149650"/>
            <a:ext cx="2165680" cy="830997"/>
          </a:xfrm>
          <a:prstGeom prst="rect">
            <a:avLst/>
          </a:prstGeom>
          <a:noFill/>
        </p:spPr>
        <p:txBody>
          <a:bodyPr wrap="square" rtlCol="0">
            <a:spAutoFit/>
          </a:bodyPr>
          <a:lstStyle/>
          <a:p>
            <a:pPr algn="ctr"/>
            <a:r>
              <a:rPr lang="en-US" sz="1200" b="1" dirty="0">
                <a:solidFill>
                  <a:srgbClr val="002060"/>
                </a:solidFill>
              </a:rPr>
              <a:t>Ruby Manen </a:t>
            </a:r>
          </a:p>
          <a:p>
            <a:pPr algn="ctr"/>
            <a:r>
              <a:rPr lang="en-US" sz="1200" b="1" dirty="0">
                <a:solidFill>
                  <a:srgbClr val="002060"/>
                </a:solidFill>
              </a:rPr>
              <a:t> Membership VP </a:t>
            </a:r>
          </a:p>
          <a:p>
            <a:pPr algn="ctr"/>
            <a:r>
              <a:rPr lang="en-US" sz="1200" b="1" dirty="0">
                <a:solidFill>
                  <a:srgbClr val="002060"/>
                </a:solidFill>
              </a:rPr>
              <a:t>   (830) 391-0818</a:t>
            </a:r>
          </a:p>
          <a:p>
            <a:pPr algn="ctr"/>
            <a:r>
              <a:rPr lang="en-US" sz="1200" b="1" dirty="0">
                <a:solidFill>
                  <a:srgbClr val="002060"/>
                </a:solidFill>
              </a:rPr>
              <a:t> </a:t>
            </a:r>
            <a:r>
              <a:rPr lang="en-US" sz="1200" b="1" dirty="0">
                <a:solidFill>
                  <a:srgbClr val="002060"/>
                </a:solidFill>
                <a:hlinkClick r:id="rId4">
                  <a:extLst>
                    <a:ext uri="{A12FA001-AC4F-418D-AE19-62706E023703}">
                      <ahyp:hlinkClr xmlns:ahyp="http://schemas.microsoft.com/office/drawing/2018/hyperlinkcolor" val="tx"/>
                    </a:ext>
                  </a:extLst>
                </a:hlinkClick>
              </a:rPr>
              <a:t>rubymanen@yahoo.com</a:t>
            </a:r>
            <a:r>
              <a:rPr lang="en-US" sz="1200" b="1" dirty="0">
                <a:solidFill>
                  <a:srgbClr val="002060"/>
                </a:solidFill>
              </a:rPr>
              <a:t> </a:t>
            </a:r>
          </a:p>
        </p:txBody>
      </p:sp>
      <p:sp>
        <p:nvSpPr>
          <p:cNvPr id="10" name="TextBox 9">
            <a:extLst>
              <a:ext uri="{FF2B5EF4-FFF2-40B4-BE49-F238E27FC236}">
                <a16:creationId xmlns:a16="http://schemas.microsoft.com/office/drawing/2014/main" id="{12C96D05-6F5E-4204-A1E9-314999C175DA}"/>
              </a:ext>
            </a:extLst>
          </p:cNvPr>
          <p:cNvSpPr txBox="1"/>
          <p:nvPr/>
        </p:nvSpPr>
        <p:spPr>
          <a:xfrm>
            <a:off x="4122822" y="465223"/>
            <a:ext cx="2093741" cy="461665"/>
          </a:xfrm>
          <a:prstGeom prst="rect">
            <a:avLst/>
          </a:prstGeom>
          <a:solidFill>
            <a:srgbClr val="FF0000"/>
          </a:solidFill>
        </p:spPr>
        <p:txBody>
          <a:bodyPr wrap="square" rtlCol="0">
            <a:spAutoFit/>
          </a:bodyPr>
          <a:lstStyle/>
          <a:p>
            <a:r>
              <a:rPr lang="en-US" sz="2400" b="1" dirty="0">
                <a:solidFill>
                  <a:schemeClr val="bg2"/>
                </a:solidFill>
              </a:rPr>
              <a:t>Membership</a:t>
            </a:r>
          </a:p>
        </p:txBody>
      </p:sp>
      <p:sp>
        <p:nvSpPr>
          <p:cNvPr id="6" name="TextBox 5">
            <a:extLst>
              <a:ext uri="{FF2B5EF4-FFF2-40B4-BE49-F238E27FC236}">
                <a16:creationId xmlns:a16="http://schemas.microsoft.com/office/drawing/2014/main" id="{3529534F-5701-6DF4-A65B-5969ADE1DAC0}"/>
              </a:ext>
            </a:extLst>
          </p:cNvPr>
          <p:cNvSpPr txBox="1"/>
          <p:nvPr/>
        </p:nvSpPr>
        <p:spPr>
          <a:xfrm>
            <a:off x="6304545" y="9176085"/>
            <a:ext cx="1106906" cy="369332"/>
          </a:xfrm>
          <a:prstGeom prst="rect">
            <a:avLst/>
          </a:prstGeom>
          <a:noFill/>
        </p:spPr>
        <p:txBody>
          <a:bodyPr wrap="square" rtlCol="0">
            <a:spAutoFit/>
          </a:bodyPr>
          <a:lstStyle/>
          <a:p>
            <a:r>
              <a:rPr lang="en-US" dirty="0"/>
              <a:t>  </a:t>
            </a:r>
            <a:r>
              <a:rPr lang="en-US" sz="1400" dirty="0"/>
              <a:t>7</a:t>
            </a:r>
          </a:p>
        </p:txBody>
      </p:sp>
      <p:pic>
        <p:nvPicPr>
          <p:cNvPr id="13" name="Picture 12">
            <a:extLst>
              <a:ext uri="{FF2B5EF4-FFF2-40B4-BE49-F238E27FC236}">
                <a16:creationId xmlns:a16="http://schemas.microsoft.com/office/drawing/2014/main" id="{5D1A403F-6BF7-007F-F39D-BDEB90A192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3295" y="1028221"/>
            <a:ext cx="952633" cy="1038370"/>
          </a:xfrm>
          <a:prstGeom prst="rect">
            <a:avLst/>
          </a:prstGeom>
        </p:spPr>
      </p:pic>
      <p:sp>
        <p:nvSpPr>
          <p:cNvPr id="4" name="TextBox 3">
            <a:extLst>
              <a:ext uri="{FF2B5EF4-FFF2-40B4-BE49-F238E27FC236}">
                <a16:creationId xmlns:a16="http://schemas.microsoft.com/office/drawing/2014/main" id="{F4D3A98E-F093-716E-3B23-762F47C92061}"/>
              </a:ext>
            </a:extLst>
          </p:cNvPr>
          <p:cNvSpPr txBox="1"/>
          <p:nvPr/>
        </p:nvSpPr>
        <p:spPr>
          <a:xfrm>
            <a:off x="256674" y="3080448"/>
            <a:ext cx="6561222" cy="6001643"/>
          </a:xfrm>
          <a:prstGeom prst="rect">
            <a:avLst/>
          </a:prstGeom>
          <a:noFill/>
        </p:spPr>
        <p:txBody>
          <a:bodyPr wrap="square" rtlCol="0">
            <a:spAutoFit/>
          </a:bodyPr>
          <a:lstStyle/>
          <a:p>
            <a:r>
              <a:rPr lang="en-US" sz="1600" dirty="0"/>
              <a:t>Mark your calendars!  The Wilson County Republican Women’s club is excited to be hosting a Membership Drive on </a:t>
            </a:r>
            <a:r>
              <a:rPr lang="en-US" sz="1600" b="1" dirty="0"/>
              <a:t>November 14, 2026</a:t>
            </a:r>
            <a:r>
              <a:rPr lang="en-US" sz="1600" dirty="0"/>
              <a:t>, at the </a:t>
            </a:r>
            <a:r>
              <a:rPr lang="en-US" sz="1600" dirty="0" err="1"/>
              <a:t>Dewees-Remschel</a:t>
            </a:r>
            <a:r>
              <a:rPr lang="en-US" sz="1600" dirty="0"/>
              <a:t> House.</a:t>
            </a:r>
          </a:p>
          <a:p>
            <a:endParaRPr lang="en-US" sz="1600" dirty="0"/>
          </a:p>
          <a:p>
            <a:r>
              <a:rPr lang="en-US" sz="1600" dirty="0"/>
              <a:t>As of August 21, WCRW has 75 Primary Members and 30 Associate Members. Because 2026 is an election year, we set a goal of reaching 100 Primary Members. A secondary goal was to at least match our 2025 total of 83 Primary Members. At this point, we are short of both goals.</a:t>
            </a:r>
          </a:p>
          <a:p>
            <a:r>
              <a:rPr lang="en-US" sz="1600" dirty="0"/>
              <a:t>So ever being an optimist, I reviewed membership numbers over a 5-year period to see if our statistics were truly downward trending. Results:  2022 – 65; 2023 – 74; 2024 – 82; 2025 – 83; 2026 – 75.  Even with this lower number, it is not a downward trend, just a blip!  (As a side note, I recently chatted with other clubs and found most were also experiencing lower numbers this year.  Several voiced the opinion they thought it was because Trump wasn’t on the ballot.)  Even so, the issues facing our community and country remain important, and WCRW’s work continues to matter.</a:t>
            </a:r>
          </a:p>
          <a:p>
            <a:endParaRPr lang="en-US" sz="1600" dirty="0"/>
          </a:p>
          <a:p>
            <a:r>
              <a:rPr lang="en-US" sz="1600" dirty="0"/>
              <a:t>WCRW is already beginning to plan for 2027, starting with a Membership Drive on </a:t>
            </a:r>
            <a:r>
              <a:rPr lang="en-US" sz="1600" b="1" dirty="0"/>
              <a:t>November 14, 2026</a:t>
            </a:r>
            <a:r>
              <a:rPr lang="en-US" sz="1600" dirty="0"/>
              <a:t>. We are delighted to hold the event at the </a:t>
            </a:r>
            <a:r>
              <a:rPr lang="en-US" sz="1600" dirty="0" err="1"/>
              <a:t>Dewees-Remschel</a:t>
            </a:r>
            <a:r>
              <a:rPr lang="en-US" sz="1600" dirty="0"/>
              <a:t> House, and it promises to be an enjoyable gathering. More information will be shared soon.</a:t>
            </a:r>
          </a:p>
          <a:p>
            <a:endParaRPr lang="en-US" sz="1600" b="1" dirty="0"/>
          </a:p>
          <a:p>
            <a:r>
              <a:rPr lang="en-US" sz="1600" b="1" dirty="0"/>
              <a:t>Save the date, plan to attend, and bring a friend or relative who may be interested in joining WCRW.</a:t>
            </a:r>
            <a:endParaRPr lang="en-US" sz="1600" dirty="0"/>
          </a:p>
        </p:txBody>
      </p:sp>
      <p:sp>
        <p:nvSpPr>
          <p:cNvPr id="2" name="TextBox 1">
            <a:extLst>
              <a:ext uri="{FF2B5EF4-FFF2-40B4-BE49-F238E27FC236}">
                <a16:creationId xmlns:a16="http://schemas.microsoft.com/office/drawing/2014/main" id="{B5884CD3-643F-8CDD-6175-FE4F5A72000E}"/>
              </a:ext>
            </a:extLst>
          </p:cNvPr>
          <p:cNvSpPr txBox="1"/>
          <p:nvPr/>
        </p:nvSpPr>
        <p:spPr>
          <a:xfrm>
            <a:off x="507197" y="1860893"/>
            <a:ext cx="4370337" cy="677108"/>
          </a:xfrm>
          <a:prstGeom prst="rect">
            <a:avLst/>
          </a:prstGeom>
          <a:noFill/>
        </p:spPr>
        <p:txBody>
          <a:bodyPr wrap="square" rtlCol="0">
            <a:spAutoFit/>
          </a:bodyPr>
          <a:lstStyle/>
          <a:p>
            <a:r>
              <a:rPr lang="en-US" sz="2000" b="1" dirty="0"/>
              <a:t>WCRW 2026 MEMBERSHIP UPDATE</a:t>
            </a:r>
          </a:p>
          <a:p>
            <a:endParaRPr lang="en-US" dirty="0"/>
          </a:p>
        </p:txBody>
      </p:sp>
    </p:spTree>
    <p:extLst>
      <p:ext uri="{BB962C8B-B14F-4D97-AF65-F5344CB8AC3E}">
        <p14:creationId xmlns:p14="http://schemas.microsoft.com/office/powerpoint/2010/main" val="107340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38424-2879-FE6F-486F-622469ECDC2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DF93914-2B1A-C33E-A920-20432F398928}"/>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sp>
        <p:nvSpPr>
          <p:cNvPr id="6" name="TextBox 5">
            <a:extLst>
              <a:ext uri="{FF2B5EF4-FFF2-40B4-BE49-F238E27FC236}">
                <a16:creationId xmlns:a16="http://schemas.microsoft.com/office/drawing/2014/main" id="{E8300D9F-BE6C-A6F3-8144-355847D09F3E}"/>
              </a:ext>
            </a:extLst>
          </p:cNvPr>
          <p:cNvSpPr txBox="1"/>
          <p:nvPr/>
        </p:nvSpPr>
        <p:spPr>
          <a:xfrm>
            <a:off x="1604211" y="6301396"/>
            <a:ext cx="3989282" cy="1031051"/>
          </a:xfrm>
          <a:prstGeom prst="rect">
            <a:avLst/>
          </a:prstGeom>
          <a:noFill/>
        </p:spPr>
        <p:txBody>
          <a:bodyPr wrap="square" rtlCol="0">
            <a:spAutoFit/>
          </a:bodyPr>
          <a:lstStyle/>
          <a:p>
            <a:pPr algn="ctr"/>
            <a:r>
              <a:rPr lang="en-US" sz="1600" b="1" dirty="0"/>
              <a:t>Bingo Birthday Bash </a:t>
            </a:r>
            <a:r>
              <a:rPr lang="en-US" sz="1600" dirty="0"/>
              <a:t> </a:t>
            </a:r>
          </a:p>
          <a:p>
            <a:pPr algn="ctr"/>
            <a:r>
              <a:rPr lang="en-US" sz="1600" dirty="0"/>
              <a:t>WCRW celebrating birthdays with seniors for lunch &amp; games</a:t>
            </a:r>
          </a:p>
          <a:p>
            <a:pPr algn="ctr"/>
            <a:r>
              <a:rPr lang="en-US" sz="1300" dirty="0"/>
              <a:t>.  </a:t>
            </a:r>
          </a:p>
        </p:txBody>
      </p:sp>
      <p:pic>
        <p:nvPicPr>
          <p:cNvPr id="31" name="Picture 30">
            <a:extLst>
              <a:ext uri="{FF2B5EF4-FFF2-40B4-BE49-F238E27FC236}">
                <a16:creationId xmlns:a16="http://schemas.microsoft.com/office/drawing/2014/main" id="{F3B6C406-4668-47BF-A276-583A2192EC83}"/>
              </a:ext>
            </a:extLst>
          </p:cNvPr>
          <p:cNvPicPr>
            <a:picLocks noChangeAspect="1"/>
          </p:cNvPicPr>
          <p:nvPr/>
        </p:nvPicPr>
        <p:blipFill>
          <a:blip r:embed="rId2"/>
          <a:stretch>
            <a:fillRect/>
          </a:stretch>
        </p:blipFill>
        <p:spPr>
          <a:xfrm>
            <a:off x="529910" y="6138239"/>
            <a:ext cx="822552" cy="950908"/>
          </a:xfrm>
          <a:prstGeom prst="rect">
            <a:avLst/>
          </a:prstGeom>
        </p:spPr>
      </p:pic>
      <p:pic>
        <p:nvPicPr>
          <p:cNvPr id="2" name="Picture 1">
            <a:extLst>
              <a:ext uri="{FF2B5EF4-FFF2-40B4-BE49-F238E27FC236}">
                <a16:creationId xmlns:a16="http://schemas.microsoft.com/office/drawing/2014/main" id="{CE6B3326-9F41-79EC-2515-DEBA7D7F8A0C}"/>
              </a:ext>
            </a:extLst>
          </p:cNvPr>
          <p:cNvPicPr>
            <a:picLocks noChangeAspect="1"/>
          </p:cNvPicPr>
          <p:nvPr/>
        </p:nvPicPr>
        <p:blipFill>
          <a:blip r:embed="rId3"/>
          <a:stretch>
            <a:fillRect/>
          </a:stretch>
        </p:blipFill>
        <p:spPr>
          <a:xfrm>
            <a:off x="17658" y="-49775"/>
            <a:ext cx="7187807" cy="317019"/>
          </a:xfrm>
          <a:prstGeom prst="rect">
            <a:avLst/>
          </a:prstGeom>
        </p:spPr>
      </p:pic>
      <p:pic>
        <p:nvPicPr>
          <p:cNvPr id="36" name="Picture 35">
            <a:extLst>
              <a:ext uri="{FF2B5EF4-FFF2-40B4-BE49-F238E27FC236}">
                <a16:creationId xmlns:a16="http://schemas.microsoft.com/office/drawing/2014/main" id="{BF4E07C7-96D2-10B1-487A-28406A1EFD7D}"/>
              </a:ext>
            </a:extLst>
          </p:cNvPr>
          <p:cNvPicPr>
            <a:picLocks noChangeAspect="1"/>
          </p:cNvPicPr>
          <p:nvPr/>
        </p:nvPicPr>
        <p:blipFill>
          <a:blip r:embed="rId4"/>
          <a:stretch>
            <a:fillRect/>
          </a:stretch>
        </p:blipFill>
        <p:spPr>
          <a:xfrm>
            <a:off x="5640424" y="6319412"/>
            <a:ext cx="881341" cy="881341"/>
          </a:xfrm>
          <a:prstGeom prst="rect">
            <a:avLst/>
          </a:prstGeom>
        </p:spPr>
      </p:pic>
      <p:sp>
        <p:nvSpPr>
          <p:cNvPr id="22" name="TextBox 21">
            <a:extLst>
              <a:ext uri="{FF2B5EF4-FFF2-40B4-BE49-F238E27FC236}">
                <a16:creationId xmlns:a16="http://schemas.microsoft.com/office/drawing/2014/main" id="{B89BAD1E-9961-B37D-5780-03029EBEE91E}"/>
              </a:ext>
            </a:extLst>
          </p:cNvPr>
          <p:cNvSpPr txBox="1"/>
          <p:nvPr/>
        </p:nvSpPr>
        <p:spPr>
          <a:xfrm rot="5400000">
            <a:off x="1731530" y="-1276918"/>
            <a:ext cx="492443" cy="3719922"/>
          </a:xfrm>
          <a:prstGeom prst="rect">
            <a:avLst/>
          </a:prstGeom>
          <a:solidFill>
            <a:srgbClr val="002060"/>
          </a:solidFill>
          <a:ln>
            <a:noFill/>
          </a:ln>
        </p:spPr>
        <p:txBody>
          <a:bodyPr vert="vert270" wrap="square" rtlCol="0">
            <a:spAutoFit/>
          </a:bodyPr>
          <a:lstStyle/>
          <a:p>
            <a:pPr algn="ctr"/>
            <a:r>
              <a:rPr lang="en-US" sz="2000" b="1" spc="600" dirty="0">
                <a:solidFill>
                  <a:schemeClr val="bg1"/>
                </a:solidFill>
              </a:rPr>
              <a:t>Caring for America </a:t>
            </a:r>
          </a:p>
        </p:txBody>
      </p:sp>
      <p:sp>
        <p:nvSpPr>
          <p:cNvPr id="37" name="Rectangle 36">
            <a:extLst>
              <a:ext uri="{FF2B5EF4-FFF2-40B4-BE49-F238E27FC236}">
                <a16:creationId xmlns:a16="http://schemas.microsoft.com/office/drawing/2014/main" id="{3BCBD88F-5795-EAD5-62F3-6669CF469323}"/>
              </a:ext>
            </a:extLst>
          </p:cNvPr>
          <p:cNvSpPr/>
          <p:nvPr/>
        </p:nvSpPr>
        <p:spPr>
          <a:xfrm>
            <a:off x="76225" y="297984"/>
            <a:ext cx="7035801" cy="922473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B2A9C24-73F9-2B55-F0C1-AEEE61C648ED}"/>
              </a:ext>
            </a:extLst>
          </p:cNvPr>
          <p:cNvSpPr txBox="1"/>
          <p:nvPr/>
        </p:nvSpPr>
        <p:spPr>
          <a:xfrm>
            <a:off x="-212318" y="839362"/>
            <a:ext cx="4867834" cy="523220"/>
          </a:xfrm>
          <a:prstGeom prst="rect">
            <a:avLst/>
          </a:prstGeom>
          <a:noFill/>
        </p:spPr>
        <p:txBody>
          <a:bodyPr wrap="square" rtlCol="0">
            <a:spAutoFit/>
          </a:bodyPr>
          <a:lstStyle/>
          <a:p>
            <a:pPr algn="ctr"/>
            <a:r>
              <a:rPr lang="en-US" sz="1400" b="1" dirty="0"/>
              <a:t>Wednesday, August 19, 2026,</a:t>
            </a:r>
          </a:p>
          <a:p>
            <a:pPr algn="ctr"/>
            <a:r>
              <a:rPr lang="en-US" sz="1400" b="1" dirty="0"/>
              <a:t>Wilson County Expo &amp; Community Center (Show Barn)</a:t>
            </a:r>
          </a:p>
        </p:txBody>
      </p:sp>
      <p:sp>
        <p:nvSpPr>
          <p:cNvPr id="7" name="TextBox 6">
            <a:extLst>
              <a:ext uri="{FF2B5EF4-FFF2-40B4-BE49-F238E27FC236}">
                <a16:creationId xmlns:a16="http://schemas.microsoft.com/office/drawing/2014/main" id="{3BA24666-A7FF-313F-31A7-132BF745248E}"/>
              </a:ext>
            </a:extLst>
          </p:cNvPr>
          <p:cNvSpPr txBox="1"/>
          <p:nvPr/>
        </p:nvSpPr>
        <p:spPr>
          <a:xfrm>
            <a:off x="115267" y="9189804"/>
            <a:ext cx="7043690" cy="523220"/>
          </a:xfrm>
          <a:prstGeom prst="rect">
            <a:avLst/>
          </a:prstGeom>
          <a:noFill/>
        </p:spPr>
        <p:txBody>
          <a:bodyPr wrap="square" rtlCol="0">
            <a:spAutoFit/>
          </a:bodyPr>
          <a:lstStyle/>
          <a:p>
            <a:r>
              <a:rPr lang="en-US" sz="1400" b="1" dirty="0"/>
              <a:t>If you haven't signed up for a month, check with Lori Hrna, 210-382-8766</a:t>
            </a:r>
            <a:r>
              <a:rPr lang="en-US" sz="1400" dirty="0"/>
              <a:t>. </a:t>
            </a:r>
          </a:p>
          <a:p>
            <a:endParaRPr lang="en-US" sz="1400" dirty="0"/>
          </a:p>
        </p:txBody>
      </p:sp>
      <p:sp>
        <p:nvSpPr>
          <p:cNvPr id="5" name="TextBox 4">
            <a:extLst>
              <a:ext uri="{FF2B5EF4-FFF2-40B4-BE49-F238E27FC236}">
                <a16:creationId xmlns:a16="http://schemas.microsoft.com/office/drawing/2014/main" id="{3169D28E-B4BB-7E5C-0C2B-3DC59EB41F12}"/>
              </a:ext>
            </a:extLst>
          </p:cNvPr>
          <p:cNvSpPr txBox="1"/>
          <p:nvPr/>
        </p:nvSpPr>
        <p:spPr>
          <a:xfrm rot="10800000" flipV="1">
            <a:off x="103207" y="7091483"/>
            <a:ext cx="7043691" cy="1877437"/>
          </a:xfrm>
          <a:prstGeom prst="rect">
            <a:avLst/>
          </a:prstGeom>
          <a:noFill/>
        </p:spPr>
        <p:txBody>
          <a:bodyPr wrap="square" rtlCol="0">
            <a:spAutoFit/>
          </a:bodyPr>
          <a:lstStyle/>
          <a:p>
            <a:r>
              <a:rPr lang="en-US" b="1" dirty="0"/>
              <a:t> </a:t>
            </a:r>
            <a:endParaRPr lang="en-US" dirty="0"/>
          </a:p>
          <a:p>
            <a:r>
              <a:rPr lang="en-US" sz="1400" b="1" dirty="0"/>
              <a:t>2026 Birthday Bingo Bash dates for 2026 (All Wednesdays)</a:t>
            </a:r>
            <a:endParaRPr lang="en-US" sz="1400" dirty="0"/>
          </a:p>
          <a:p>
            <a:r>
              <a:rPr lang="en-US" sz="1400" b="1" dirty="0"/>
              <a:t>September 16, 2026</a:t>
            </a:r>
            <a:r>
              <a:rPr lang="en-US" sz="1400" dirty="0"/>
              <a:t> – Lori Hrna , Yvonne McMurray, more volunteers needed</a:t>
            </a:r>
          </a:p>
          <a:p>
            <a:r>
              <a:rPr lang="en-US" sz="1400" b="1" dirty="0"/>
              <a:t>October 21, 2026</a:t>
            </a:r>
            <a:r>
              <a:rPr lang="en-US" sz="1400" dirty="0"/>
              <a:t>– Lori Hrna, Yvonne McMurray – need more volunteers</a:t>
            </a:r>
          </a:p>
          <a:p>
            <a:r>
              <a:rPr lang="en-US" sz="1400" b="1" dirty="0"/>
              <a:t>November 18, 2026</a:t>
            </a:r>
            <a:r>
              <a:rPr lang="en-US" sz="1400" dirty="0"/>
              <a:t> – Sarah Gella, Melissa Moczygemba, Carol Chitty, Ruby Manen, Lori Hrna, Yvonne McMurray - need more volunteers</a:t>
            </a:r>
          </a:p>
          <a:p>
            <a:r>
              <a:rPr lang="en-US" sz="1400" b="1" dirty="0"/>
              <a:t>December 16, 2026</a:t>
            </a:r>
            <a:r>
              <a:rPr lang="en-US" sz="1400" dirty="0"/>
              <a:t>– Sarah Gella, Melissa Moczygemba, Carol Chitty, Ruby Manen, Lori Hrna, Yvonne McMurray- need more volunteers</a:t>
            </a:r>
          </a:p>
        </p:txBody>
      </p:sp>
      <p:pic>
        <p:nvPicPr>
          <p:cNvPr id="4" name="Picture 3">
            <a:extLst>
              <a:ext uri="{FF2B5EF4-FFF2-40B4-BE49-F238E27FC236}">
                <a16:creationId xmlns:a16="http://schemas.microsoft.com/office/drawing/2014/main" id="{2B0F7939-D7BB-2A4B-CFFF-DC0B13F9E4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0090" y="785487"/>
            <a:ext cx="1392098" cy="1603365"/>
          </a:xfrm>
          <a:prstGeom prst="rect">
            <a:avLst/>
          </a:prstGeom>
        </p:spPr>
      </p:pic>
      <p:sp>
        <p:nvSpPr>
          <p:cNvPr id="9" name="TextBox 8">
            <a:extLst>
              <a:ext uri="{FF2B5EF4-FFF2-40B4-BE49-F238E27FC236}">
                <a16:creationId xmlns:a16="http://schemas.microsoft.com/office/drawing/2014/main" id="{06E92963-7596-372E-AD19-67D634D86465}"/>
              </a:ext>
            </a:extLst>
          </p:cNvPr>
          <p:cNvSpPr txBox="1"/>
          <p:nvPr/>
        </p:nvSpPr>
        <p:spPr>
          <a:xfrm>
            <a:off x="5361425" y="2557997"/>
            <a:ext cx="1921691" cy="307777"/>
          </a:xfrm>
          <a:prstGeom prst="rect">
            <a:avLst/>
          </a:prstGeom>
          <a:noFill/>
        </p:spPr>
        <p:txBody>
          <a:bodyPr wrap="square" rtlCol="0">
            <a:spAutoFit/>
          </a:bodyPr>
          <a:lstStyle/>
          <a:p>
            <a:r>
              <a:rPr lang="en-US" sz="1400" dirty="0"/>
              <a:t>Lori Hrna, Chairman</a:t>
            </a:r>
          </a:p>
        </p:txBody>
      </p:sp>
      <p:sp>
        <p:nvSpPr>
          <p:cNvPr id="8" name="TextBox 7">
            <a:extLst>
              <a:ext uri="{FF2B5EF4-FFF2-40B4-BE49-F238E27FC236}">
                <a16:creationId xmlns:a16="http://schemas.microsoft.com/office/drawing/2014/main" id="{755298BB-7153-6C76-2EB1-E96AA2E68BE5}"/>
              </a:ext>
            </a:extLst>
          </p:cNvPr>
          <p:cNvSpPr txBox="1"/>
          <p:nvPr/>
        </p:nvSpPr>
        <p:spPr>
          <a:xfrm>
            <a:off x="6529136" y="9247806"/>
            <a:ext cx="577515" cy="307777"/>
          </a:xfrm>
          <a:prstGeom prst="rect">
            <a:avLst/>
          </a:prstGeom>
          <a:noFill/>
        </p:spPr>
        <p:txBody>
          <a:bodyPr wrap="square" rtlCol="0">
            <a:spAutoFit/>
          </a:bodyPr>
          <a:lstStyle/>
          <a:p>
            <a:r>
              <a:rPr lang="en-US" sz="1400" b="1" dirty="0"/>
              <a:t>8</a:t>
            </a:r>
          </a:p>
        </p:txBody>
      </p:sp>
      <p:pic>
        <p:nvPicPr>
          <p:cNvPr id="14" name="Picture 13">
            <a:extLst>
              <a:ext uri="{FF2B5EF4-FFF2-40B4-BE49-F238E27FC236}">
                <a16:creationId xmlns:a16="http://schemas.microsoft.com/office/drawing/2014/main" id="{4EC87769-ABF7-B390-0A3B-37E755A422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2141" y="4154888"/>
            <a:ext cx="1430885" cy="1813398"/>
          </a:xfrm>
          <a:prstGeom prst="rect">
            <a:avLst/>
          </a:prstGeom>
        </p:spPr>
      </p:pic>
      <p:pic>
        <p:nvPicPr>
          <p:cNvPr id="18" name="Picture 17">
            <a:extLst>
              <a:ext uri="{FF2B5EF4-FFF2-40B4-BE49-F238E27FC236}">
                <a16:creationId xmlns:a16="http://schemas.microsoft.com/office/drawing/2014/main" id="{43D14F0C-91F2-6485-8C0C-91983B1465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9584" y="1514830"/>
            <a:ext cx="2283185" cy="1350950"/>
          </a:xfrm>
          <a:prstGeom prst="rect">
            <a:avLst/>
          </a:prstGeom>
        </p:spPr>
      </p:pic>
      <p:pic>
        <p:nvPicPr>
          <p:cNvPr id="21" name="Picture 20">
            <a:extLst>
              <a:ext uri="{FF2B5EF4-FFF2-40B4-BE49-F238E27FC236}">
                <a16:creationId xmlns:a16="http://schemas.microsoft.com/office/drawing/2014/main" id="{0E5D4341-A7F9-0B59-2AFE-9CD89273690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1974" y="4138846"/>
            <a:ext cx="1605781" cy="1857535"/>
          </a:xfrm>
          <a:prstGeom prst="rect">
            <a:avLst/>
          </a:prstGeom>
        </p:spPr>
      </p:pic>
      <p:pic>
        <p:nvPicPr>
          <p:cNvPr id="11" name="Picture 10">
            <a:extLst>
              <a:ext uri="{FF2B5EF4-FFF2-40B4-BE49-F238E27FC236}">
                <a16:creationId xmlns:a16="http://schemas.microsoft.com/office/drawing/2014/main" id="{FDA7E6BF-87CF-2EAF-64EB-FF0BBC531C0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55479" y="4120141"/>
            <a:ext cx="1425658" cy="1870705"/>
          </a:xfrm>
          <a:prstGeom prst="rect">
            <a:avLst/>
          </a:prstGeom>
        </p:spPr>
      </p:pic>
      <p:pic>
        <p:nvPicPr>
          <p:cNvPr id="15" name="Picture 14">
            <a:extLst>
              <a:ext uri="{FF2B5EF4-FFF2-40B4-BE49-F238E27FC236}">
                <a16:creationId xmlns:a16="http://schemas.microsoft.com/office/drawing/2014/main" id="{F1D9E7C1-4C54-22ED-5D42-8D102962892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10005" y="1470951"/>
            <a:ext cx="1224652" cy="1527452"/>
          </a:xfrm>
          <a:prstGeom prst="rect">
            <a:avLst/>
          </a:prstGeom>
        </p:spPr>
      </p:pic>
      <p:pic>
        <p:nvPicPr>
          <p:cNvPr id="17" name="Picture 16">
            <a:extLst>
              <a:ext uri="{FF2B5EF4-FFF2-40B4-BE49-F238E27FC236}">
                <a16:creationId xmlns:a16="http://schemas.microsoft.com/office/drawing/2014/main" id="{5C858756-BABA-962A-9FC6-DBCA8BB5021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676579" y="1494698"/>
            <a:ext cx="1130780" cy="1472253"/>
          </a:xfrm>
          <a:prstGeom prst="rect">
            <a:avLst/>
          </a:prstGeom>
        </p:spPr>
      </p:pic>
      <p:pic>
        <p:nvPicPr>
          <p:cNvPr id="20" name="Picture 19">
            <a:extLst>
              <a:ext uri="{FF2B5EF4-FFF2-40B4-BE49-F238E27FC236}">
                <a16:creationId xmlns:a16="http://schemas.microsoft.com/office/drawing/2014/main" id="{25DF8473-07E2-75D3-75B9-CEE27CACF8D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709636" y="4107026"/>
            <a:ext cx="1568215" cy="1851736"/>
          </a:xfrm>
          <a:prstGeom prst="rect">
            <a:avLst/>
          </a:prstGeom>
        </p:spPr>
      </p:pic>
      <p:sp>
        <p:nvSpPr>
          <p:cNvPr id="23" name="TextBox 22">
            <a:extLst>
              <a:ext uri="{FF2B5EF4-FFF2-40B4-BE49-F238E27FC236}">
                <a16:creationId xmlns:a16="http://schemas.microsoft.com/office/drawing/2014/main" id="{F7251D3D-C85C-CC14-5936-78332F323ABB}"/>
              </a:ext>
            </a:extLst>
          </p:cNvPr>
          <p:cNvSpPr txBox="1"/>
          <p:nvPr/>
        </p:nvSpPr>
        <p:spPr>
          <a:xfrm>
            <a:off x="117790" y="2806746"/>
            <a:ext cx="6988861" cy="1200329"/>
          </a:xfrm>
          <a:prstGeom prst="rect">
            <a:avLst/>
          </a:prstGeom>
          <a:noFill/>
        </p:spPr>
        <p:txBody>
          <a:bodyPr wrap="square" rtlCol="0">
            <a:spAutoFit/>
          </a:bodyPr>
          <a:lstStyle/>
          <a:p>
            <a:endParaRPr lang="en-US" b="1" dirty="0"/>
          </a:p>
          <a:p>
            <a:r>
              <a:rPr lang="en-US" b="1" dirty="0"/>
              <a:t>Dog Days of August!</a:t>
            </a:r>
            <a:r>
              <a:rPr lang="en-US" sz="1200" dirty="0"/>
              <a:t> </a:t>
            </a:r>
          </a:p>
          <a:p>
            <a:r>
              <a:rPr lang="en-US" sz="1200" dirty="0"/>
              <a:t>We managed to celebrate the seniors and WCRW August birthdays on Wednesday, Sept. 19th, even though it was 100+ degrees outside.  We had a large group of seniors and club members, and everyone enjoyed the treats.</a:t>
            </a:r>
          </a:p>
        </p:txBody>
      </p:sp>
    </p:spTree>
    <p:extLst>
      <p:ext uri="{BB962C8B-B14F-4D97-AF65-F5344CB8AC3E}">
        <p14:creationId xmlns:p14="http://schemas.microsoft.com/office/powerpoint/2010/main" val="933582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811B4-0202-6DA5-50FC-84EFC6D024D5}"/>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AD6E78B9-204B-BD66-E514-3F80870EAB29}"/>
              </a:ext>
            </a:extLst>
          </p:cNvPr>
          <p:cNvSpPr/>
          <p:nvPr/>
        </p:nvSpPr>
        <p:spPr>
          <a:xfrm>
            <a:off x="79399" y="378620"/>
            <a:ext cx="7060071" cy="9085746"/>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3D3C91A-B945-46C6-BDFD-895388F3C0C5}"/>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5" name="Picture 4">
            <a:extLst>
              <a:ext uri="{FF2B5EF4-FFF2-40B4-BE49-F238E27FC236}">
                <a16:creationId xmlns:a16="http://schemas.microsoft.com/office/drawing/2014/main" id="{7E009D82-45C5-B3B9-FF80-1DEC89ADED61}"/>
              </a:ext>
            </a:extLst>
          </p:cNvPr>
          <p:cNvPicPr>
            <a:picLocks noChangeAspect="1"/>
          </p:cNvPicPr>
          <p:nvPr/>
        </p:nvPicPr>
        <p:blipFill>
          <a:blip r:embed="rId2"/>
          <a:stretch>
            <a:fillRect/>
          </a:stretch>
        </p:blipFill>
        <p:spPr>
          <a:xfrm>
            <a:off x="17658" y="-6928"/>
            <a:ext cx="7187807" cy="317019"/>
          </a:xfrm>
          <a:prstGeom prst="rect">
            <a:avLst/>
          </a:prstGeom>
        </p:spPr>
      </p:pic>
      <p:sp>
        <p:nvSpPr>
          <p:cNvPr id="2" name="TextBox 1">
            <a:extLst>
              <a:ext uri="{FF2B5EF4-FFF2-40B4-BE49-F238E27FC236}">
                <a16:creationId xmlns:a16="http://schemas.microsoft.com/office/drawing/2014/main" id="{E4903B7B-4CF9-F69C-593E-A6C095650670}"/>
              </a:ext>
            </a:extLst>
          </p:cNvPr>
          <p:cNvSpPr txBox="1"/>
          <p:nvPr/>
        </p:nvSpPr>
        <p:spPr>
          <a:xfrm>
            <a:off x="198105" y="536698"/>
            <a:ext cx="6863175" cy="369332"/>
          </a:xfrm>
          <a:prstGeom prst="rect">
            <a:avLst/>
          </a:prstGeom>
          <a:solidFill>
            <a:srgbClr val="002060"/>
          </a:solidFill>
        </p:spPr>
        <p:txBody>
          <a:bodyPr vert="horz" wrap="square" rtlCol="0">
            <a:spAutoFit/>
          </a:bodyPr>
          <a:lstStyle/>
          <a:p>
            <a:pPr algn="ctr"/>
            <a:r>
              <a:rPr lang="en-US" b="1" spc="600" dirty="0">
                <a:solidFill>
                  <a:schemeClr val="bg1"/>
                </a:solidFill>
              </a:rPr>
              <a:t>Calendar</a:t>
            </a:r>
          </a:p>
        </p:txBody>
      </p:sp>
      <p:graphicFrame>
        <p:nvGraphicFramePr>
          <p:cNvPr id="6" name="Table 5">
            <a:extLst>
              <a:ext uri="{FF2B5EF4-FFF2-40B4-BE49-F238E27FC236}">
                <a16:creationId xmlns:a16="http://schemas.microsoft.com/office/drawing/2014/main" id="{3AD6C088-F7FC-66BA-8F52-25D6F0F743FC}"/>
              </a:ext>
            </a:extLst>
          </p:cNvPr>
          <p:cNvGraphicFramePr>
            <a:graphicFrameLocks noGrp="1"/>
          </p:cNvGraphicFramePr>
          <p:nvPr/>
        </p:nvGraphicFramePr>
        <p:xfrm>
          <a:off x="496888" y="5509482"/>
          <a:ext cx="6229350" cy="231648"/>
        </p:xfrm>
        <a:graphic>
          <a:graphicData uri="http://schemas.openxmlformats.org/drawingml/2006/table">
            <a:tbl>
              <a:tblPr/>
              <a:tblGrid>
                <a:gridCol w="6229350">
                  <a:extLst>
                    <a:ext uri="{9D8B030D-6E8A-4147-A177-3AD203B41FA5}">
                      <a16:colId xmlns:a16="http://schemas.microsoft.com/office/drawing/2014/main" val="211831777"/>
                    </a:ext>
                  </a:extLst>
                </a:gridCol>
              </a:tblGrid>
              <a:tr h="0">
                <a:tc>
                  <a:txBody>
                    <a:bodyPr/>
                    <a:lstStyle/>
                    <a:p>
                      <a:pPr algn="l">
                        <a:lnSpc>
                          <a:spcPts val="2025"/>
                        </a:lnSpc>
                        <a:buNone/>
                      </a:pPr>
                      <a:endParaRPr lang="en-US" b="1" dirty="0">
                        <a:solidFill>
                          <a:srgbClr val="09A3BA"/>
                        </a:solidFill>
                        <a:effectLst/>
                        <a:latin typeface="Arial" panose="020B0604020202020204" pitchFamily="34" charset="0"/>
                      </a:endParaRPr>
                    </a:p>
                  </a:txBody>
                  <a:tcPr marL="0" marR="0" marT="0" marB="0" anchor="ctr">
                    <a:lnL>
                      <a:noFill/>
                    </a:lnL>
                    <a:lnR>
                      <a:noFill/>
                    </a:lnR>
                    <a:lnT>
                      <a:noFill/>
                    </a:lnT>
                    <a:lnB>
                      <a:noFill/>
                    </a:lnB>
                    <a:solidFill>
                      <a:srgbClr val="FAFAFA"/>
                    </a:solidFill>
                  </a:tcPr>
                </a:tc>
                <a:extLst>
                  <a:ext uri="{0D108BD9-81ED-4DB2-BD59-A6C34878D82A}">
                    <a16:rowId xmlns:a16="http://schemas.microsoft.com/office/drawing/2014/main" val="1646714895"/>
                  </a:ext>
                </a:extLst>
              </a:tr>
            </a:tbl>
          </a:graphicData>
        </a:graphic>
      </p:graphicFrame>
      <p:graphicFrame>
        <p:nvGraphicFramePr>
          <p:cNvPr id="7" name="Table 6">
            <a:extLst>
              <a:ext uri="{FF2B5EF4-FFF2-40B4-BE49-F238E27FC236}">
                <a16:creationId xmlns:a16="http://schemas.microsoft.com/office/drawing/2014/main" id="{106EBD6C-C018-11CE-B6F3-97B58DB2EBE4}"/>
              </a:ext>
            </a:extLst>
          </p:cNvPr>
          <p:cNvGraphicFramePr>
            <a:graphicFrameLocks noGrp="1"/>
          </p:cNvGraphicFramePr>
          <p:nvPr>
            <p:extLst>
              <p:ext uri="{D42A27DB-BD31-4B8C-83A1-F6EECF244321}">
                <p14:modId xmlns:p14="http://schemas.microsoft.com/office/powerpoint/2010/main" val="56914432"/>
              </p:ext>
            </p:extLst>
          </p:nvPr>
        </p:nvGraphicFramePr>
        <p:xfrm>
          <a:off x="256258" y="980105"/>
          <a:ext cx="5713412" cy="1299194"/>
        </p:xfrm>
        <a:graphic>
          <a:graphicData uri="http://schemas.openxmlformats.org/drawingml/2006/table">
            <a:tbl>
              <a:tblPr/>
              <a:tblGrid>
                <a:gridCol w="5713412">
                  <a:extLst>
                    <a:ext uri="{9D8B030D-6E8A-4147-A177-3AD203B41FA5}">
                      <a16:colId xmlns:a16="http://schemas.microsoft.com/office/drawing/2014/main" val="2289833032"/>
                    </a:ext>
                  </a:extLst>
                </a:gridCol>
              </a:tblGrid>
              <a:tr h="1082492">
                <a:tc>
                  <a:txBody>
                    <a:bodyPr/>
                    <a:lstStyle/>
                    <a:p>
                      <a:r>
                        <a:rPr lang="en-US" sz="1600" b="1" u="sng" dirty="0"/>
                        <a:t>TFRW Events</a:t>
                      </a:r>
                      <a:endParaRPr lang="en-US" sz="1600" dirty="0"/>
                    </a:p>
                    <a:p>
                      <a:endParaRPr lang="en-US" sz="1600" b="1" dirty="0"/>
                    </a:p>
                    <a:p>
                      <a:r>
                        <a:rPr lang="en-US" sz="1600" b="1" dirty="0"/>
                        <a:t>Sep 17-18</a:t>
                      </a:r>
                      <a:r>
                        <a:rPr lang="en-US" sz="1600" dirty="0"/>
                        <a:t>: Quarter 4 Board of Directors Meeting – Round Rock, TX</a:t>
                      </a:r>
                    </a:p>
                    <a:p>
                      <a:r>
                        <a:rPr lang="en-US" sz="1600" b="1" dirty="0"/>
                        <a:t>Sep 19</a:t>
                      </a:r>
                      <a:r>
                        <a:rPr lang="en-US" sz="1600" dirty="0"/>
                        <a:t>: Tribute to Women – Round Rock, TX</a:t>
                      </a:r>
                    </a:p>
                    <a:p>
                      <a:r>
                        <a:rPr lang="en-US" sz="1422" b="1" i="1" u="sng" kern="1200" dirty="0">
                          <a:solidFill>
                            <a:schemeClr val="tx1"/>
                          </a:solidFill>
                          <a:effectLst/>
                          <a:latin typeface="+mn-lt"/>
                          <a:ea typeface="+mn-ea"/>
                          <a:cs typeface="+mn-cs"/>
                        </a:rPr>
                        <a:t> </a:t>
                      </a:r>
                      <a:endParaRPr lang="en-US" sz="1000" b="1" dirty="0">
                        <a:solidFill>
                          <a:srgbClr val="515151"/>
                        </a:solidFill>
                        <a:effectLst/>
                        <a:latin typeface="Arial" panose="020B0604020202020204" pitchFamily="34" charset="0"/>
                      </a:endParaRPr>
                    </a:p>
                  </a:txBody>
                  <a:tcPr marL="53554" marR="53554" marT="53554" marB="53554" anchor="ctr">
                    <a:lnL>
                      <a:noFill/>
                    </a:lnL>
                    <a:lnR>
                      <a:noFill/>
                    </a:lnR>
                    <a:lnT>
                      <a:noFill/>
                    </a:lnT>
                    <a:lnB>
                      <a:noFill/>
                    </a:lnB>
                    <a:solidFill>
                      <a:srgbClr val="FAFAFA"/>
                    </a:solidFill>
                  </a:tcPr>
                </a:tc>
                <a:extLst>
                  <a:ext uri="{0D108BD9-81ED-4DB2-BD59-A6C34878D82A}">
                    <a16:rowId xmlns:a16="http://schemas.microsoft.com/office/drawing/2014/main" val="1034576274"/>
                  </a:ext>
                </a:extLst>
              </a:tr>
            </a:tbl>
          </a:graphicData>
        </a:graphic>
      </p:graphicFrame>
      <p:sp>
        <p:nvSpPr>
          <p:cNvPr id="4" name="TextBox 3">
            <a:extLst>
              <a:ext uri="{FF2B5EF4-FFF2-40B4-BE49-F238E27FC236}">
                <a16:creationId xmlns:a16="http://schemas.microsoft.com/office/drawing/2014/main" id="{77A248EC-9132-69DF-3AC1-4CC0361ED2AF}"/>
              </a:ext>
            </a:extLst>
          </p:cNvPr>
          <p:cNvSpPr txBox="1"/>
          <p:nvPr/>
        </p:nvSpPr>
        <p:spPr>
          <a:xfrm rot="10800000" flipV="1">
            <a:off x="198105" y="2118271"/>
            <a:ext cx="6663070" cy="2831544"/>
          </a:xfrm>
          <a:prstGeom prst="rect">
            <a:avLst/>
          </a:prstGeom>
          <a:noFill/>
        </p:spPr>
        <p:txBody>
          <a:bodyPr wrap="square" rtlCol="0">
            <a:spAutoFit/>
          </a:bodyPr>
          <a:lstStyle/>
          <a:p>
            <a:r>
              <a:rPr lang="en-US" sz="1600" b="1" u="sng" dirty="0"/>
              <a:t>WCRW Events</a:t>
            </a:r>
            <a:endParaRPr lang="en-US" sz="1600" dirty="0"/>
          </a:p>
          <a:p>
            <a:endParaRPr lang="en-US" sz="1600" dirty="0"/>
          </a:p>
          <a:p>
            <a:r>
              <a:rPr lang="en-US" sz="1600" dirty="0"/>
              <a:t>Sept 16: Bingo Birthday Bash, Wilson County Expo Ctr, Floresville, 11:30 AM</a:t>
            </a:r>
          </a:p>
          <a:p>
            <a:r>
              <a:rPr lang="en-US" sz="1600" dirty="0"/>
              <a:t>Sept 22: Meeting, Jack’s Café, Floresville, 11:30 AM</a:t>
            </a:r>
          </a:p>
          <a:p>
            <a:r>
              <a:rPr lang="en-US" sz="1600" dirty="0"/>
              <a:t>Oct 21: Bingo Birthday Bash, Wilson County Expo Ctr, Floresville, 11:30 AM</a:t>
            </a:r>
          </a:p>
          <a:p>
            <a:r>
              <a:rPr lang="en-US" sz="1600" dirty="0"/>
              <a:t>Oct 27: Meeting, Jack’s Café, Floresville, 11:30 AM</a:t>
            </a:r>
          </a:p>
          <a:p>
            <a:r>
              <a:rPr lang="en-US" sz="1600" dirty="0"/>
              <a:t>Nov 18: Bingo Birthday Bash, Wilson County Expo Ctr, Floresville, 11:30 AM</a:t>
            </a:r>
          </a:p>
          <a:p>
            <a:r>
              <a:rPr lang="en-US" sz="1600" dirty="0"/>
              <a:t>Dec 16: Bingo Birthday Bash, Wilson County Expo Ctr, Floresville, 11:30 AM</a:t>
            </a:r>
          </a:p>
          <a:p>
            <a:endParaRPr lang="en-US" sz="1600" dirty="0"/>
          </a:p>
          <a:p>
            <a:endParaRPr lang="en-US" sz="1600" dirty="0"/>
          </a:p>
          <a:p>
            <a:r>
              <a:rPr lang="en-US" dirty="0"/>
              <a:t> </a:t>
            </a:r>
          </a:p>
        </p:txBody>
      </p:sp>
      <p:sp>
        <p:nvSpPr>
          <p:cNvPr id="13" name="TextBox 12">
            <a:extLst>
              <a:ext uri="{FF2B5EF4-FFF2-40B4-BE49-F238E27FC236}">
                <a16:creationId xmlns:a16="http://schemas.microsoft.com/office/drawing/2014/main" id="{9FCC0FA5-BF44-C7DC-D0FB-030391A4FA9A}"/>
              </a:ext>
            </a:extLst>
          </p:cNvPr>
          <p:cNvSpPr txBox="1"/>
          <p:nvPr/>
        </p:nvSpPr>
        <p:spPr>
          <a:xfrm>
            <a:off x="4035591" y="4863770"/>
            <a:ext cx="2690646" cy="3816429"/>
          </a:xfrm>
          <a:prstGeom prst="rect">
            <a:avLst/>
          </a:prstGeom>
          <a:noFill/>
        </p:spPr>
        <p:txBody>
          <a:bodyPr wrap="square" rtlCol="0">
            <a:spAutoFit/>
          </a:bodyPr>
          <a:lstStyle/>
          <a:p>
            <a:endParaRPr lang="en-US" b="1" u="sng" dirty="0"/>
          </a:p>
          <a:p>
            <a:r>
              <a:rPr lang="en-US" sz="1600" b="1" u="sng" dirty="0"/>
              <a:t>Wilson County Republican Party Important Dates</a:t>
            </a:r>
            <a:r>
              <a:rPr lang="en-US" sz="1600" dirty="0"/>
              <a:t> </a:t>
            </a:r>
          </a:p>
          <a:p>
            <a:endParaRPr lang="en-US" sz="1600" dirty="0"/>
          </a:p>
          <a:p>
            <a:r>
              <a:rPr lang="en-US" sz="1600" dirty="0"/>
              <a:t>Tuesday, Sep 15, 2026: </a:t>
            </a:r>
          </a:p>
          <a:p>
            <a:r>
              <a:rPr lang="en-US" sz="1600" dirty="0"/>
              <a:t>CEC Bi-Monthly Meeting</a:t>
            </a:r>
          </a:p>
          <a:p>
            <a:r>
              <a:rPr lang="en-US" sz="1600" dirty="0"/>
              <a:t>6:00 PM </a:t>
            </a:r>
          </a:p>
          <a:p>
            <a:r>
              <a:rPr lang="en-US" sz="1600" dirty="0"/>
              <a:t>800 10</a:t>
            </a:r>
            <a:r>
              <a:rPr lang="en-US" sz="1600" baseline="30000" dirty="0"/>
              <a:t>th</a:t>
            </a:r>
            <a:r>
              <a:rPr lang="en-US" sz="1600" dirty="0"/>
              <a:t> St, Floresville, TX</a:t>
            </a:r>
          </a:p>
          <a:p>
            <a:endParaRPr lang="en-US" sz="1600" dirty="0"/>
          </a:p>
          <a:p>
            <a:r>
              <a:rPr lang="en-US" sz="1600" dirty="0"/>
              <a:t>Tuesday, Nov 17, 2026: </a:t>
            </a:r>
          </a:p>
          <a:p>
            <a:r>
              <a:rPr lang="en-US" sz="1600" dirty="0"/>
              <a:t>CEC Bi-Monthly Meeting</a:t>
            </a:r>
          </a:p>
          <a:p>
            <a:r>
              <a:rPr lang="en-US" sz="1600" dirty="0"/>
              <a:t>6:00 PM</a:t>
            </a:r>
          </a:p>
          <a:p>
            <a:r>
              <a:rPr lang="en-US" sz="1600" dirty="0"/>
              <a:t>800 10</a:t>
            </a:r>
            <a:r>
              <a:rPr lang="en-US" sz="1600" baseline="30000" dirty="0"/>
              <a:t>th</a:t>
            </a:r>
            <a:r>
              <a:rPr lang="en-US" sz="1600" dirty="0"/>
              <a:t> St, Floresville, TX</a:t>
            </a:r>
          </a:p>
          <a:p>
            <a:endParaRPr lang="en-US" sz="1600" dirty="0"/>
          </a:p>
          <a:p>
            <a:r>
              <a:rPr lang="en-US" sz="1600" dirty="0"/>
              <a:t>TBD: Christmas Party</a:t>
            </a:r>
          </a:p>
        </p:txBody>
      </p:sp>
      <p:sp>
        <p:nvSpPr>
          <p:cNvPr id="9" name="TextBox 8">
            <a:extLst>
              <a:ext uri="{FF2B5EF4-FFF2-40B4-BE49-F238E27FC236}">
                <a16:creationId xmlns:a16="http://schemas.microsoft.com/office/drawing/2014/main" id="{EC40C4C1-EED6-E878-2321-911A184CA616}"/>
              </a:ext>
            </a:extLst>
          </p:cNvPr>
          <p:cNvSpPr txBox="1"/>
          <p:nvPr/>
        </p:nvSpPr>
        <p:spPr>
          <a:xfrm>
            <a:off x="6625391" y="9040111"/>
            <a:ext cx="866273" cy="307777"/>
          </a:xfrm>
          <a:prstGeom prst="rect">
            <a:avLst/>
          </a:prstGeom>
          <a:noFill/>
        </p:spPr>
        <p:txBody>
          <a:bodyPr wrap="square" rtlCol="0">
            <a:spAutoFit/>
          </a:bodyPr>
          <a:lstStyle/>
          <a:p>
            <a:r>
              <a:rPr lang="en-US" sz="1400" b="1" dirty="0"/>
              <a:t>9</a:t>
            </a:r>
          </a:p>
        </p:txBody>
      </p:sp>
      <p:pic>
        <p:nvPicPr>
          <p:cNvPr id="11" name="Picture 10">
            <a:extLst>
              <a:ext uri="{FF2B5EF4-FFF2-40B4-BE49-F238E27FC236}">
                <a16:creationId xmlns:a16="http://schemas.microsoft.com/office/drawing/2014/main" id="{1EB2380E-7735-970C-BCA0-60CB596051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173" y="4636168"/>
            <a:ext cx="3547450" cy="4460918"/>
          </a:xfrm>
          <a:prstGeom prst="rect">
            <a:avLst/>
          </a:prstGeom>
        </p:spPr>
      </p:pic>
    </p:spTree>
    <p:extLst>
      <p:ext uri="{BB962C8B-B14F-4D97-AF65-F5344CB8AC3E}">
        <p14:creationId xmlns:p14="http://schemas.microsoft.com/office/powerpoint/2010/main" val="3969764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6896E-D72B-B704-2A4F-987E1ECD1ECD}"/>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E73856D9-E66B-E58D-8B71-E529552A4AF1}"/>
              </a:ext>
            </a:extLst>
          </p:cNvPr>
          <p:cNvSpPr/>
          <p:nvPr/>
        </p:nvSpPr>
        <p:spPr>
          <a:xfrm>
            <a:off x="76225" y="352225"/>
            <a:ext cx="7060071" cy="913010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207AE42-38BE-4D77-A4BF-A6F7D13EFF64}"/>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2" name="Picture 1">
            <a:extLst>
              <a:ext uri="{FF2B5EF4-FFF2-40B4-BE49-F238E27FC236}">
                <a16:creationId xmlns:a16="http://schemas.microsoft.com/office/drawing/2014/main" id="{768837FC-2FEB-D214-EA4F-344F859FD90C}"/>
              </a:ext>
            </a:extLst>
          </p:cNvPr>
          <p:cNvPicPr>
            <a:picLocks noChangeAspect="1"/>
          </p:cNvPicPr>
          <p:nvPr/>
        </p:nvPicPr>
        <p:blipFill>
          <a:blip r:embed="rId2"/>
          <a:stretch>
            <a:fillRect/>
          </a:stretch>
        </p:blipFill>
        <p:spPr>
          <a:xfrm>
            <a:off x="17658" y="7360"/>
            <a:ext cx="7187807" cy="317019"/>
          </a:xfrm>
          <a:prstGeom prst="rect">
            <a:avLst/>
          </a:prstGeom>
        </p:spPr>
      </p:pic>
      <p:sp>
        <p:nvSpPr>
          <p:cNvPr id="6" name="TextBox 5">
            <a:extLst>
              <a:ext uri="{FF2B5EF4-FFF2-40B4-BE49-F238E27FC236}">
                <a16:creationId xmlns:a16="http://schemas.microsoft.com/office/drawing/2014/main" id="{95E684DB-8B2A-2510-E18E-101AA25B0FCD}"/>
              </a:ext>
            </a:extLst>
          </p:cNvPr>
          <p:cNvSpPr txBox="1"/>
          <p:nvPr/>
        </p:nvSpPr>
        <p:spPr>
          <a:xfrm>
            <a:off x="6605824" y="9111917"/>
            <a:ext cx="645211" cy="307777"/>
          </a:xfrm>
          <a:prstGeom prst="rect">
            <a:avLst/>
          </a:prstGeom>
          <a:noFill/>
        </p:spPr>
        <p:txBody>
          <a:bodyPr wrap="square" rtlCol="0">
            <a:spAutoFit/>
          </a:bodyPr>
          <a:lstStyle/>
          <a:p>
            <a:r>
              <a:rPr lang="en-US" sz="1400" b="1" dirty="0"/>
              <a:t>10</a:t>
            </a:r>
          </a:p>
        </p:txBody>
      </p:sp>
      <p:pic>
        <p:nvPicPr>
          <p:cNvPr id="7" name="Picture 6">
            <a:extLst>
              <a:ext uri="{FF2B5EF4-FFF2-40B4-BE49-F238E27FC236}">
                <a16:creationId xmlns:a16="http://schemas.microsoft.com/office/drawing/2014/main" id="{223C9173-6A8F-A1CB-2CE3-CCA54BBA35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355" y="5688618"/>
            <a:ext cx="1393449" cy="1682516"/>
          </a:xfrm>
          <a:prstGeom prst="rect">
            <a:avLst/>
          </a:prstGeom>
        </p:spPr>
      </p:pic>
      <p:pic>
        <p:nvPicPr>
          <p:cNvPr id="9" name="Picture 8">
            <a:extLst>
              <a:ext uri="{FF2B5EF4-FFF2-40B4-BE49-F238E27FC236}">
                <a16:creationId xmlns:a16="http://schemas.microsoft.com/office/drawing/2014/main" id="{5FE1A42E-F92C-98B0-8A9A-208FAF1009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7594" y="3720560"/>
            <a:ext cx="1160581" cy="1687632"/>
          </a:xfrm>
          <a:prstGeom prst="rect">
            <a:avLst/>
          </a:prstGeom>
        </p:spPr>
      </p:pic>
      <p:pic>
        <p:nvPicPr>
          <p:cNvPr id="11" name="Picture 10">
            <a:extLst>
              <a:ext uri="{FF2B5EF4-FFF2-40B4-BE49-F238E27FC236}">
                <a16:creationId xmlns:a16="http://schemas.microsoft.com/office/drawing/2014/main" id="{A50FEF58-56CD-3AF1-700E-D3C0A3EC61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967" y="5654004"/>
            <a:ext cx="1697309" cy="1741054"/>
          </a:xfrm>
          <a:prstGeom prst="rect">
            <a:avLst/>
          </a:prstGeom>
        </p:spPr>
      </p:pic>
      <p:pic>
        <p:nvPicPr>
          <p:cNvPr id="13" name="Picture 12">
            <a:extLst>
              <a:ext uri="{FF2B5EF4-FFF2-40B4-BE49-F238E27FC236}">
                <a16:creationId xmlns:a16="http://schemas.microsoft.com/office/drawing/2014/main" id="{7D0E8D76-0746-7768-CFF4-2B4408460B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45386" y="7647016"/>
            <a:ext cx="2471453" cy="1534902"/>
          </a:xfrm>
          <a:prstGeom prst="rect">
            <a:avLst/>
          </a:prstGeom>
        </p:spPr>
      </p:pic>
      <p:pic>
        <p:nvPicPr>
          <p:cNvPr id="15" name="Picture 14">
            <a:extLst>
              <a:ext uri="{FF2B5EF4-FFF2-40B4-BE49-F238E27FC236}">
                <a16:creationId xmlns:a16="http://schemas.microsoft.com/office/drawing/2014/main" id="{34B86FB1-F27A-DA20-18AA-069EBFD553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7871" y="7671347"/>
            <a:ext cx="3041381" cy="1534902"/>
          </a:xfrm>
          <a:prstGeom prst="rect">
            <a:avLst/>
          </a:prstGeom>
        </p:spPr>
      </p:pic>
      <p:pic>
        <p:nvPicPr>
          <p:cNvPr id="17" name="Picture 16">
            <a:extLst>
              <a:ext uri="{FF2B5EF4-FFF2-40B4-BE49-F238E27FC236}">
                <a16:creationId xmlns:a16="http://schemas.microsoft.com/office/drawing/2014/main" id="{E1056714-21A8-8035-EE30-4CDDFA44CB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0967" y="3720560"/>
            <a:ext cx="1779728" cy="1682516"/>
          </a:xfrm>
          <a:prstGeom prst="rect">
            <a:avLst/>
          </a:prstGeom>
        </p:spPr>
      </p:pic>
      <p:pic>
        <p:nvPicPr>
          <p:cNvPr id="19" name="Picture 18">
            <a:extLst>
              <a:ext uri="{FF2B5EF4-FFF2-40B4-BE49-F238E27FC236}">
                <a16:creationId xmlns:a16="http://schemas.microsoft.com/office/drawing/2014/main" id="{31B946A8-8CB8-2812-1BCB-6557E72551A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 y="974591"/>
            <a:ext cx="1447435" cy="2438192"/>
          </a:xfrm>
          <a:prstGeom prst="rect">
            <a:avLst/>
          </a:prstGeom>
        </p:spPr>
      </p:pic>
      <p:sp>
        <p:nvSpPr>
          <p:cNvPr id="20" name="TextBox 19">
            <a:extLst>
              <a:ext uri="{FF2B5EF4-FFF2-40B4-BE49-F238E27FC236}">
                <a16:creationId xmlns:a16="http://schemas.microsoft.com/office/drawing/2014/main" id="{8710D268-4850-6E76-38E1-2309FDF9A348}"/>
              </a:ext>
            </a:extLst>
          </p:cNvPr>
          <p:cNvSpPr txBox="1"/>
          <p:nvPr/>
        </p:nvSpPr>
        <p:spPr>
          <a:xfrm>
            <a:off x="1106905" y="477170"/>
            <a:ext cx="5309934" cy="369332"/>
          </a:xfrm>
          <a:prstGeom prst="rect">
            <a:avLst/>
          </a:prstGeom>
          <a:noFill/>
        </p:spPr>
        <p:txBody>
          <a:bodyPr wrap="square" rtlCol="0">
            <a:spAutoFit/>
          </a:bodyPr>
          <a:lstStyle/>
          <a:p>
            <a:r>
              <a:rPr lang="en-US" b="1" dirty="0"/>
              <a:t>August 25, 2026, Witte’s BBQ, La Vernia, TX</a:t>
            </a:r>
          </a:p>
        </p:txBody>
      </p:sp>
      <p:sp>
        <p:nvSpPr>
          <p:cNvPr id="21" name="TextBox 20">
            <a:extLst>
              <a:ext uri="{FF2B5EF4-FFF2-40B4-BE49-F238E27FC236}">
                <a16:creationId xmlns:a16="http://schemas.microsoft.com/office/drawing/2014/main" id="{65BCA8FE-6EEE-533E-EAA4-2CFFC211B9A9}"/>
              </a:ext>
            </a:extLst>
          </p:cNvPr>
          <p:cNvSpPr txBox="1"/>
          <p:nvPr/>
        </p:nvSpPr>
        <p:spPr>
          <a:xfrm>
            <a:off x="1942829" y="930443"/>
            <a:ext cx="5100987" cy="2677656"/>
          </a:xfrm>
          <a:prstGeom prst="rect">
            <a:avLst/>
          </a:prstGeom>
          <a:noFill/>
        </p:spPr>
        <p:txBody>
          <a:bodyPr wrap="square" rtlCol="0">
            <a:spAutoFit/>
          </a:bodyPr>
          <a:lstStyle/>
          <a:p>
            <a:r>
              <a:rPr lang="en-US" sz="1400" dirty="0"/>
              <a:t>Representative Ryan Guillen of Texas House District 31 was the guest speaker at the Wilson County Republican Women’s Club meeting on August 25 at Witte’s BBQ in La Vernia. A Texas A&amp;M agriculture graduate, sixth-generation South Texas rancher, and small businessman, Rep. Guillen was elected at age 24, making him one of the youngest legislators in Texas history. He chairs the House Committee on Agriculture &amp; Livestock and serves on the Committee on Congressional Redistricting, Select Committee on Redistricting, and Committee on State Affairs. Rep. Guillen discussed his advocacy for job creation, tax cuts, border security, education reform, and rural interests. He noted that recent legislation raised the homestead exemption to $140,000 and to $200,000 for seniors and </a:t>
            </a:r>
          </a:p>
        </p:txBody>
      </p:sp>
      <p:sp>
        <p:nvSpPr>
          <p:cNvPr id="22" name="TextBox 21">
            <a:extLst>
              <a:ext uri="{FF2B5EF4-FFF2-40B4-BE49-F238E27FC236}">
                <a16:creationId xmlns:a16="http://schemas.microsoft.com/office/drawing/2014/main" id="{A1951CAB-A8AF-BCEC-D0BD-02570F31433E}"/>
              </a:ext>
            </a:extLst>
          </p:cNvPr>
          <p:cNvSpPr txBox="1"/>
          <p:nvPr/>
        </p:nvSpPr>
        <p:spPr>
          <a:xfrm>
            <a:off x="3650902" y="3513202"/>
            <a:ext cx="3409495" cy="4401205"/>
          </a:xfrm>
          <a:prstGeom prst="rect">
            <a:avLst/>
          </a:prstGeom>
          <a:noFill/>
        </p:spPr>
        <p:txBody>
          <a:bodyPr wrap="square" rtlCol="0">
            <a:spAutoFit/>
          </a:bodyPr>
          <a:lstStyle/>
          <a:p>
            <a:r>
              <a:rPr lang="en-US" sz="1400" dirty="0"/>
              <a:t>disabled homeowners, providing school district property tax relief. Data center development was also a major topic. Rep. Guillen said the Texas Legislature will meet in 2027 and plans to consider legislation requiring data centers to recycle water and generate their own electricity. He also supports moving to five-year property appraisals and capping appraisal increases at 3%, down from the current 10%. Rep. Guillen also holds Dairy Queen tours on the second Saturday of March, July, and November, visiting a DQ in each county he represents to hear constituents’ needs and concerns. Club members and guests enjoyed his detailed presentation of the many diverse things our State Senators and Representatives address in each legislative session.  </a:t>
            </a:r>
          </a:p>
          <a:p>
            <a:r>
              <a:rPr lang="en-US" sz="1400" dirty="0"/>
              <a:t> </a:t>
            </a:r>
          </a:p>
        </p:txBody>
      </p:sp>
    </p:spTree>
    <p:extLst>
      <p:ext uri="{BB962C8B-B14F-4D97-AF65-F5344CB8AC3E}">
        <p14:creationId xmlns:p14="http://schemas.microsoft.com/office/powerpoint/2010/main" val="2672554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7E239C1E-8899-4956-B95C-8B1355309568}"/>
              </a:ext>
            </a:extLst>
          </p:cNvPr>
          <p:cNvSpPr/>
          <p:nvPr/>
        </p:nvSpPr>
        <p:spPr>
          <a:xfrm>
            <a:off x="76225" y="352225"/>
            <a:ext cx="7060071" cy="913010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88040D-672B-40A0-874F-AB93A7FD7C7A}"/>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2" name="Picture 1">
            <a:extLst>
              <a:ext uri="{FF2B5EF4-FFF2-40B4-BE49-F238E27FC236}">
                <a16:creationId xmlns:a16="http://schemas.microsoft.com/office/drawing/2014/main" id="{F634F56E-63D1-49B3-B3DF-9E88020E7527}"/>
              </a:ext>
            </a:extLst>
          </p:cNvPr>
          <p:cNvPicPr>
            <a:picLocks noChangeAspect="1"/>
          </p:cNvPicPr>
          <p:nvPr/>
        </p:nvPicPr>
        <p:blipFill>
          <a:blip r:embed="rId2"/>
          <a:stretch>
            <a:fillRect/>
          </a:stretch>
        </p:blipFill>
        <p:spPr>
          <a:xfrm>
            <a:off x="17658" y="7360"/>
            <a:ext cx="7187807" cy="317019"/>
          </a:xfrm>
          <a:prstGeom prst="rect">
            <a:avLst/>
          </a:prstGeom>
        </p:spPr>
      </p:pic>
      <p:sp>
        <p:nvSpPr>
          <p:cNvPr id="17" name="TextBox 16">
            <a:extLst>
              <a:ext uri="{FF2B5EF4-FFF2-40B4-BE49-F238E27FC236}">
                <a16:creationId xmlns:a16="http://schemas.microsoft.com/office/drawing/2014/main" id="{86C7BD23-FCD2-43E1-80DD-D84D042AE5B5}"/>
              </a:ext>
            </a:extLst>
          </p:cNvPr>
          <p:cNvSpPr txBox="1"/>
          <p:nvPr/>
        </p:nvSpPr>
        <p:spPr>
          <a:xfrm>
            <a:off x="3044474" y="399289"/>
            <a:ext cx="3225819" cy="338554"/>
          </a:xfrm>
          <a:prstGeom prst="rect">
            <a:avLst/>
          </a:prstGeom>
          <a:solidFill>
            <a:srgbClr val="002060"/>
          </a:solidFill>
        </p:spPr>
        <p:txBody>
          <a:bodyPr wrap="none" rtlCol="0">
            <a:spAutoFit/>
          </a:bodyPr>
          <a:lstStyle/>
          <a:p>
            <a:r>
              <a:rPr lang="en-US" sz="1600" b="1" spc="600" dirty="0">
                <a:solidFill>
                  <a:schemeClr val="bg1"/>
                </a:solidFill>
              </a:rPr>
              <a:t>Political Activities</a:t>
            </a:r>
          </a:p>
        </p:txBody>
      </p:sp>
      <p:sp>
        <p:nvSpPr>
          <p:cNvPr id="4" name="TextBox 3">
            <a:extLst>
              <a:ext uri="{FF2B5EF4-FFF2-40B4-BE49-F238E27FC236}">
                <a16:creationId xmlns:a16="http://schemas.microsoft.com/office/drawing/2014/main" id="{3A4D0357-4F74-42BD-C30A-E8AE41CCA0D5}"/>
              </a:ext>
            </a:extLst>
          </p:cNvPr>
          <p:cNvSpPr txBox="1"/>
          <p:nvPr/>
        </p:nvSpPr>
        <p:spPr>
          <a:xfrm>
            <a:off x="103238" y="364712"/>
            <a:ext cx="2941236" cy="430887"/>
          </a:xfrm>
          <a:prstGeom prst="rect">
            <a:avLst/>
          </a:prstGeom>
          <a:noFill/>
        </p:spPr>
        <p:txBody>
          <a:bodyPr wrap="square" rtlCol="0">
            <a:spAutoFit/>
          </a:bodyPr>
          <a:lstStyle/>
          <a:p>
            <a:pPr algn="just"/>
            <a:r>
              <a:rPr lang="en-US" sz="1100" dirty="0"/>
              <a:t>We have a little over two months before early voting begins, which starts on Monday, October</a:t>
            </a:r>
          </a:p>
        </p:txBody>
      </p:sp>
      <p:pic>
        <p:nvPicPr>
          <p:cNvPr id="5" name="Picture 4">
            <a:extLst>
              <a:ext uri="{FF2B5EF4-FFF2-40B4-BE49-F238E27FC236}">
                <a16:creationId xmlns:a16="http://schemas.microsoft.com/office/drawing/2014/main" id="{5D67A198-9CA9-1CD9-3D90-3FE55A54C60C}"/>
              </a:ext>
            </a:extLst>
          </p:cNvPr>
          <p:cNvPicPr>
            <a:picLocks noChangeAspect="1"/>
          </p:cNvPicPr>
          <p:nvPr/>
        </p:nvPicPr>
        <p:blipFill>
          <a:blip r:embed="rId3"/>
          <a:stretch>
            <a:fillRect/>
          </a:stretch>
        </p:blipFill>
        <p:spPr>
          <a:xfrm>
            <a:off x="6322721" y="412336"/>
            <a:ext cx="771431" cy="1114289"/>
          </a:xfrm>
          <a:prstGeom prst="rect">
            <a:avLst/>
          </a:prstGeom>
        </p:spPr>
      </p:pic>
      <p:sp>
        <p:nvSpPr>
          <p:cNvPr id="14" name="TextBox 13">
            <a:extLst>
              <a:ext uri="{FF2B5EF4-FFF2-40B4-BE49-F238E27FC236}">
                <a16:creationId xmlns:a16="http://schemas.microsoft.com/office/drawing/2014/main" id="{5A27D899-B73E-C592-41BF-3CB1CD8CCB75}"/>
              </a:ext>
            </a:extLst>
          </p:cNvPr>
          <p:cNvSpPr txBox="1"/>
          <p:nvPr/>
        </p:nvSpPr>
        <p:spPr>
          <a:xfrm>
            <a:off x="95532" y="713129"/>
            <a:ext cx="6217629" cy="938719"/>
          </a:xfrm>
          <a:prstGeom prst="rect">
            <a:avLst/>
          </a:prstGeom>
          <a:noFill/>
        </p:spPr>
        <p:txBody>
          <a:bodyPr wrap="square" rtlCol="0">
            <a:spAutoFit/>
          </a:bodyPr>
          <a:lstStyle/>
          <a:p>
            <a:pPr algn="just"/>
            <a:r>
              <a:rPr lang="en-US" sz="1100" dirty="0"/>
              <a:t>19</a:t>
            </a:r>
            <a:r>
              <a:rPr lang="en-US" sz="1100" baseline="30000" dirty="0"/>
              <a:t>th</a:t>
            </a:r>
            <a:r>
              <a:rPr lang="en-US" sz="1100" dirty="0"/>
              <a:t> running through Friday, October 30</a:t>
            </a:r>
            <a:r>
              <a:rPr lang="en-US" sz="1100" baseline="30000" dirty="0"/>
              <a:t>th</a:t>
            </a:r>
            <a:r>
              <a:rPr lang="en-US" sz="1100" dirty="0"/>
              <a:t>.   In this issue you will find the two political activities calendars along with the voting information, hope you find it helpful.  Since WCRW is a Texas PAC, I cannot include the federal candidates. Click the link and visit the </a:t>
            </a:r>
            <a:r>
              <a:rPr lang="en-US" sz="1100" dirty="0">
                <a:hlinkClick r:id="rId4"/>
              </a:rPr>
              <a:t>Wilson County Republican Party – Home</a:t>
            </a:r>
            <a:r>
              <a:rPr lang="en-US" sz="1100" dirty="0"/>
              <a:t> for their details.</a:t>
            </a:r>
          </a:p>
          <a:p>
            <a:pPr algn="just"/>
            <a:r>
              <a:rPr lang="en-US" sz="1100" dirty="0"/>
              <a:t>We submitted another stellar performance for our second quarter political activities report; 1,304 calls and 7,270 hours.  Everyone deserves a big YEEHAW!!   As always, I am here if you have any questions.</a:t>
            </a:r>
          </a:p>
        </p:txBody>
      </p:sp>
      <p:sp>
        <p:nvSpPr>
          <p:cNvPr id="8" name="TextBox 7">
            <a:extLst>
              <a:ext uri="{FF2B5EF4-FFF2-40B4-BE49-F238E27FC236}">
                <a16:creationId xmlns:a16="http://schemas.microsoft.com/office/drawing/2014/main" id="{76B128D0-2FC1-1F58-ABEA-16BFD658C8B5}"/>
              </a:ext>
            </a:extLst>
          </p:cNvPr>
          <p:cNvSpPr txBox="1"/>
          <p:nvPr/>
        </p:nvSpPr>
        <p:spPr>
          <a:xfrm>
            <a:off x="6163154" y="1526625"/>
            <a:ext cx="977922" cy="415498"/>
          </a:xfrm>
          <a:prstGeom prst="rect">
            <a:avLst/>
          </a:prstGeom>
          <a:noFill/>
        </p:spPr>
        <p:txBody>
          <a:bodyPr wrap="square" rtlCol="0">
            <a:spAutoFit/>
          </a:bodyPr>
          <a:lstStyle/>
          <a:p>
            <a:pPr algn="r"/>
            <a:r>
              <a:rPr lang="en-US" sz="1050" dirty="0"/>
              <a:t>Joyce Miller</a:t>
            </a:r>
          </a:p>
          <a:p>
            <a:pPr algn="r"/>
            <a:r>
              <a:rPr lang="en-US" sz="1050" dirty="0"/>
              <a:t>210-827-1814</a:t>
            </a:r>
          </a:p>
        </p:txBody>
      </p:sp>
      <p:pic>
        <p:nvPicPr>
          <p:cNvPr id="9" name="Picture 8">
            <a:extLst>
              <a:ext uri="{FF2B5EF4-FFF2-40B4-BE49-F238E27FC236}">
                <a16:creationId xmlns:a16="http://schemas.microsoft.com/office/drawing/2014/main" id="{62C250F9-CEC9-FC69-45A7-E2A161A0C2B7}"/>
              </a:ext>
            </a:extLst>
          </p:cNvPr>
          <p:cNvPicPr>
            <a:picLocks noChangeAspect="1"/>
          </p:cNvPicPr>
          <p:nvPr/>
        </p:nvPicPr>
        <p:blipFill>
          <a:blip r:embed="rId5"/>
          <a:stretch>
            <a:fillRect/>
          </a:stretch>
        </p:blipFill>
        <p:spPr>
          <a:xfrm>
            <a:off x="242492" y="2002840"/>
            <a:ext cx="6700567" cy="7401981"/>
          </a:xfrm>
          <a:prstGeom prst="rect">
            <a:avLst/>
          </a:prstGeom>
        </p:spPr>
      </p:pic>
      <p:sp>
        <p:nvSpPr>
          <p:cNvPr id="6" name="TextBox 5">
            <a:extLst>
              <a:ext uri="{FF2B5EF4-FFF2-40B4-BE49-F238E27FC236}">
                <a16:creationId xmlns:a16="http://schemas.microsoft.com/office/drawing/2014/main" id="{8D492755-07BC-DFA3-E68A-100D858A1DBC}"/>
              </a:ext>
            </a:extLst>
          </p:cNvPr>
          <p:cNvSpPr txBox="1"/>
          <p:nvPr/>
        </p:nvSpPr>
        <p:spPr>
          <a:xfrm>
            <a:off x="6673516" y="9111916"/>
            <a:ext cx="487965" cy="369332"/>
          </a:xfrm>
          <a:prstGeom prst="rect">
            <a:avLst/>
          </a:prstGeom>
          <a:noFill/>
        </p:spPr>
        <p:txBody>
          <a:bodyPr wrap="square" rtlCol="0">
            <a:spAutoFit/>
          </a:bodyPr>
          <a:lstStyle/>
          <a:p>
            <a:r>
              <a:rPr lang="en-US" dirty="0"/>
              <a:t>11</a:t>
            </a:r>
          </a:p>
        </p:txBody>
      </p:sp>
    </p:spTree>
    <p:extLst>
      <p:ext uri="{BB962C8B-B14F-4D97-AF65-F5344CB8AC3E}">
        <p14:creationId xmlns:p14="http://schemas.microsoft.com/office/powerpoint/2010/main" val="1988469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7E239C1E-8899-4956-B95C-8B1355309568}"/>
              </a:ext>
            </a:extLst>
          </p:cNvPr>
          <p:cNvSpPr/>
          <p:nvPr/>
        </p:nvSpPr>
        <p:spPr>
          <a:xfrm>
            <a:off x="76225" y="352225"/>
            <a:ext cx="7060071" cy="913010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88040D-672B-40A0-874F-AB93A7FD7C7A}"/>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2" name="Picture 1">
            <a:extLst>
              <a:ext uri="{FF2B5EF4-FFF2-40B4-BE49-F238E27FC236}">
                <a16:creationId xmlns:a16="http://schemas.microsoft.com/office/drawing/2014/main" id="{F634F56E-63D1-49B3-B3DF-9E88020E7527}"/>
              </a:ext>
            </a:extLst>
          </p:cNvPr>
          <p:cNvPicPr>
            <a:picLocks noChangeAspect="1"/>
          </p:cNvPicPr>
          <p:nvPr/>
        </p:nvPicPr>
        <p:blipFill>
          <a:blip r:embed="rId2"/>
          <a:stretch>
            <a:fillRect/>
          </a:stretch>
        </p:blipFill>
        <p:spPr>
          <a:xfrm>
            <a:off x="17658" y="7360"/>
            <a:ext cx="7187807" cy="317019"/>
          </a:xfrm>
          <a:prstGeom prst="rect">
            <a:avLst/>
          </a:prstGeom>
        </p:spPr>
      </p:pic>
      <p:sp>
        <p:nvSpPr>
          <p:cNvPr id="17" name="TextBox 16">
            <a:extLst>
              <a:ext uri="{FF2B5EF4-FFF2-40B4-BE49-F238E27FC236}">
                <a16:creationId xmlns:a16="http://schemas.microsoft.com/office/drawing/2014/main" id="{86C7BD23-FCD2-43E1-80DD-D84D042AE5B5}"/>
              </a:ext>
            </a:extLst>
          </p:cNvPr>
          <p:cNvSpPr txBox="1"/>
          <p:nvPr/>
        </p:nvSpPr>
        <p:spPr>
          <a:xfrm>
            <a:off x="109882" y="399289"/>
            <a:ext cx="4488665" cy="338554"/>
          </a:xfrm>
          <a:prstGeom prst="rect">
            <a:avLst/>
          </a:prstGeom>
          <a:solidFill>
            <a:srgbClr val="002060"/>
          </a:solidFill>
        </p:spPr>
        <p:txBody>
          <a:bodyPr wrap="none" rtlCol="0">
            <a:spAutoFit/>
          </a:bodyPr>
          <a:lstStyle/>
          <a:p>
            <a:r>
              <a:rPr lang="en-US" sz="1600" b="1" spc="600" dirty="0">
                <a:solidFill>
                  <a:schemeClr val="bg1"/>
                </a:solidFill>
              </a:rPr>
              <a:t>Cont’d  Political Activities</a:t>
            </a:r>
          </a:p>
        </p:txBody>
      </p:sp>
      <p:pic>
        <p:nvPicPr>
          <p:cNvPr id="8" name="Picture 7">
            <a:extLst>
              <a:ext uri="{FF2B5EF4-FFF2-40B4-BE49-F238E27FC236}">
                <a16:creationId xmlns:a16="http://schemas.microsoft.com/office/drawing/2014/main" id="{EC8CF822-52D6-BB60-F547-97C9FE03B33D}"/>
              </a:ext>
            </a:extLst>
          </p:cNvPr>
          <p:cNvPicPr>
            <a:picLocks noChangeAspect="1"/>
          </p:cNvPicPr>
          <p:nvPr/>
        </p:nvPicPr>
        <p:blipFill>
          <a:blip r:embed="rId3"/>
          <a:stretch>
            <a:fillRect/>
          </a:stretch>
        </p:blipFill>
        <p:spPr>
          <a:xfrm>
            <a:off x="194945" y="811378"/>
            <a:ext cx="6843808" cy="8609773"/>
          </a:xfrm>
          <a:prstGeom prst="rect">
            <a:avLst/>
          </a:prstGeom>
        </p:spPr>
      </p:pic>
      <p:sp>
        <p:nvSpPr>
          <p:cNvPr id="4" name="TextBox 3">
            <a:extLst>
              <a:ext uri="{FF2B5EF4-FFF2-40B4-BE49-F238E27FC236}">
                <a16:creationId xmlns:a16="http://schemas.microsoft.com/office/drawing/2014/main" id="{6FA12385-F456-DED7-2534-DE5EECB411DE}"/>
              </a:ext>
            </a:extLst>
          </p:cNvPr>
          <p:cNvSpPr txBox="1"/>
          <p:nvPr/>
        </p:nvSpPr>
        <p:spPr>
          <a:xfrm>
            <a:off x="6625389" y="9160042"/>
            <a:ext cx="510907" cy="369332"/>
          </a:xfrm>
          <a:prstGeom prst="rect">
            <a:avLst/>
          </a:prstGeom>
          <a:noFill/>
        </p:spPr>
        <p:txBody>
          <a:bodyPr wrap="square" rtlCol="0">
            <a:spAutoFit/>
          </a:bodyPr>
          <a:lstStyle/>
          <a:p>
            <a:r>
              <a:rPr lang="en-US" dirty="0"/>
              <a:t>12</a:t>
            </a:r>
          </a:p>
        </p:txBody>
      </p:sp>
    </p:spTree>
    <p:extLst>
      <p:ext uri="{BB962C8B-B14F-4D97-AF65-F5344CB8AC3E}">
        <p14:creationId xmlns:p14="http://schemas.microsoft.com/office/powerpoint/2010/main" val="3883817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F42C26-6C94-D8A8-DFD2-58DC06206F6E}"/>
              </a:ext>
            </a:extLst>
          </p:cNvPr>
          <p:cNvPicPr>
            <a:picLocks noChangeAspect="1"/>
          </p:cNvPicPr>
          <p:nvPr/>
        </p:nvPicPr>
        <p:blipFill>
          <a:blip r:embed="rId2"/>
          <a:stretch>
            <a:fillRect/>
          </a:stretch>
        </p:blipFill>
        <p:spPr>
          <a:xfrm>
            <a:off x="105800" y="5797649"/>
            <a:ext cx="3852752" cy="3649670"/>
          </a:xfrm>
          <a:prstGeom prst="rect">
            <a:avLst/>
          </a:prstGeom>
        </p:spPr>
      </p:pic>
      <p:sp>
        <p:nvSpPr>
          <p:cNvPr id="4" name="TextBox 3">
            <a:extLst>
              <a:ext uri="{FF2B5EF4-FFF2-40B4-BE49-F238E27FC236}">
                <a16:creationId xmlns:a16="http://schemas.microsoft.com/office/drawing/2014/main" id="{52B20839-92C6-28D8-8F4E-1D972E74CAC5}"/>
              </a:ext>
            </a:extLst>
          </p:cNvPr>
          <p:cNvSpPr txBox="1"/>
          <p:nvPr/>
        </p:nvSpPr>
        <p:spPr>
          <a:xfrm>
            <a:off x="76225" y="3348999"/>
            <a:ext cx="6690015" cy="2416046"/>
          </a:xfrm>
          <a:prstGeom prst="rect">
            <a:avLst/>
          </a:prstGeom>
          <a:solidFill>
            <a:schemeClr val="bg1"/>
          </a:solidFill>
        </p:spPr>
        <p:txBody>
          <a:bodyPr wrap="square" rtlCol="0">
            <a:spAutoFit/>
          </a:bodyPr>
          <a:lstStyle/>
          <a:p>
            <a:pPr algn="ctr"/>
            <a:r>
              <a:rPr lang="en-US" sz="1100" b="1" u="sng" dirty="0"/>
              <a:t>2026 NOVEMBER 3</a:t>
            </a:r>
            <a:r>
              <a:rPr lang="en-US" sz="1100" b="1" u="sng" baseline="30000" dirty="0"/>
              <a:t>RD</a:t>
            </a:r>
            <a:r>
              <a:rPr lang="en-US" sz="1100" b="1" u="sng" dirty="0"/>
              <a:t>, ELECTION DAY – POLLING LOCATIONS</a:t>
            </a:r>
          </a:p>
          <a:p>
            <a:r>
              <a:rPr lang="en-US" sz="1000" dirty="0"/>
              <a:t>BOX 101	     </a:t>
            </a:r>
            <a:r>
              <a:rPr lang="en-US" sz="1000" b="1" dirty="0"/>
              <a:t>WILSON COUNTY ESD #2 			</a:t>
            </a:r>
            <a:r>
              <a:rPr lang="en-US" sz="1000" dirty="0"/>
              <a:t>BOX 311	     </a:t>
            </a:r>
            <a:r>
              <a:rPr lang="en-US" sz="1000" b="1" dirty="0"/>
              <a:t>LA VERNIA CHURCH OF CHRIST</a:t>
            </a:r>
            <a:endParaRPr lang="en-US" sz="1000" dirty="0"/>
          </a:p>
          <a:p>
            <a:r>
              <a:rPr lang="en-US" sz="1000" b="1" dirty="0"/>
              <a:t> 	</a:t>
            </a:r>
            <a:r>
              <a:rPr lang="en-US" sz="900" i="1" dirty="0"/>
              <a:t>      </a:t>
            </a:r>
            <a:r>
              <a:rPr lang="en-US" sz="800" i="1" dirty="0"/>
              <a:t>WILLIAM D. “BILL” KINNEY STATION)</a:t>
            </a:r>
            <a:r>
              <a:rPr lang="en-US" sz="1000" i="1" dirty="0"/>
              <a:t>			     	     </a:t>
            </a:r>
            <a:r>
              <a:rPr lang="en-US" sz="1000" dirty="0"/>
              <a:t>131 Industrial Dr., La Vernia, TX</a:t>
            </a:r>
          </a:p>
          <a:p>
            <a:r>
              <a:rPr lang="en-US" sz="1000" dirty="0"/>
              <a:t>	     191 Cimarron Dr., Floresville, TX.</a:t>
            </a:r>
          </a:p>
          <a:p>
            <a:r>
              <a:rPr lang="en-US" sz="1000" dirty="0"/>
              <a:t>BOX 102	     </a:t>
            </a:r>
            <a:r>
              <a:rPr lang="en-US" sz="1000" b="1" dirty="0"/>
              <a:t>SACRED HEART PARISH HALL			</a:t>
            </a:r>
            <a:r>
              <a:rPr lang="en-US" sz="1000" dirty="0"/>
              <a:t>BOX 312	     </a:t>
            </a:r>
            <a:r>
              <a:rPr lang="en-US" sz="1000" b="1" dirty="0"/>
              <a:t>S.S. WATER SUPPLY CORP.</a:t>
            </a:r>
            <a:endParaRPr lang="en-US" sz="1000" dirty="0"/>
          </a:p>
          <a:p>
            <a:r>
              <a:rPr lang="en-US" sz="1000" dirty="0"/>
              <a:t>	     921 3</a:t>
            </a:r>
            <a:r>
              <a:rPr lang="en-US" sz="1000" baseline="30000" dirty="0"/>
              <a:t>rd</a:t>
            </a:r>
            <a:r>
              <a:rPr lang="en-US" sz="1000" dirty="0"/>
              <a:t> Street, Floresville, TX. 			                     10393 US Hwy 87 W., La Vernia, TX.</a:t>
            </a:r>
          </a:p>
          <a:p>
            <a:r>
              <a:rPr lang="en-US" sz="1000" dirty="0"/>
              <a:t>BOX 103	     </a:t>
            </a:r>
            <a:r>
              <a:rPr lang="en-US" sz="1000" b="1" dirty="0"/>
              <a:t>SPJST HALL					</a:t>
            </a:r>
            <a:r>
              <a:rPr lang="en-US" sz="1000" dirty="0"/>
              <a:t>BOX 313	     </a:t>
            </a:r>
            <a:r>
              <a:rPr lang="en-US" sz="1000" b="1" dirty="0"/>
              <a:t>SUTHERLAND SPGS. COMMUNITY BLDG.</a:t>
            </a:r>
            <a:endParaRPr lang="en-US" sz="1000" dirty="0"/>
          </a:p>
          <a:p>
            <a:r>
              <a:rPr lang="en-US" sz="1000" dirty="0"/>
              <a:t>BOX 104     1156 FM 1303, Floresville, TX.   			 	     411 4</a:t>
            </a:r>
            <a:r>
              <a:rPr lang="en-US" sz="1000" baseline="30000" dirty="0"/>
              <a:t>TH</a:t>
            </a:r>
            <a:r>
              <a:rPr lang="en-US" sz="1000" dirty="0"/>
              <a:t> St. Sutherland Springs, TX. </a:t>
            </a:r>
          </a:p>
          <a:p>
            <a:r>
              <a:rPr lang="en-US" sz="1000" i="1" dirty="0"/>
              <a:t>	     </a:t>
            </a:r>
            <a:r>
              <a:rPr lang="en-US" sz="800" i="1" dirty="0"/>
              <a:t>(1 Mile N of Intersection FM 536 &amp; 1303) </a:t>
            </a:r>
            <a:r>
              <a:rPr lang="en-US" sz="1000" i="1" dirty="0"/>
              <a:t>			     </a:t>
            </a:r>
            <a:r>
              <a:rPr lang="en-US" sz="800" i="1" dirty="0"/>
              <a:t>(1 block S.  US Hwy 87 @  4</a:t>
            </a:r>
            <a:r>
              <a:rPr lang="en-US" sz="800" i="1" baseline="30000" dirty="0"/>
              <a:t>th</a:t>
            </a:r>
            <a:r>
              <a:rPr lang="en-US" sz="800" i="1" dirty="0"/>
              <a:t> &amp; 14</a:t>
            </a:r>
            <a:r>
              <a:rPr lang="en-US" sz="800" i="1" baseline="30000" dirty="0"/>
              <a:t>th </a:t>
            </a:r>
            <a:r>
              <a:rPr lang="en-US" sz="800" i="1" dirty="0"/>
              <a:t>streets)</a:t>
            </a:r>
            <a:endParaRPr lang="en-US" sz="800" dirty="0"/>
          </a:p>
          <a:p>
            <a:r>
              <a:rPr lang="en-US" sz="1000" dirty="0"/>
              <a:t>BOX 205	     </a:t>
            </a:r>
            <a:r>
              <a:rPr lang="en-US" sz="1000" b="1" dirty="0"/>
              <a:t>ST. JOHN LUTHERAN EDUCATION BLDG.		</a:t>
            </a:r>
            <a:r>
              <a:rPr lang="en-US" sz="1000" dirty="0"/>
              <a:t>BOX 414</a:t>
            </a:r>
            <a:r>
              <a:rPr lang="en-US" sz="1000" b="1" dirty="0"/>
              <a:t>      STOCKDALE COMMUNITY BLDG.</a:t>
            </a:r>
          </a:p>
          <a:p>
            <a:r>
              <a:rPr lang="en-US" sz="1000" dirty="0"/>
              <a:t>	     112 Titcomb, Poth, TX.					     700 W. Main, Stockdale, TX.</a:t>
            </a:r>
            <a:endParaRPr lang="en-US" sz="600" dirty="0"/>
          </a:p>
          <a:p>
            <a:r>
              <a:rPr lang="en-US" sz="1000" dirty="0"/>
              <a:t>BOX 206     </a:t>
            </a:r>
            <a:r>
              <a:rPr lang="en-US" sz="1000" b="1" dirty="0"/>
              <a:t>AMERICAN LEGION HALL POST 38		</a:t>
            </a:r>
            <a:r>
              <a:rPr lang="en-US" sz="1000" dirty="0"/>
              <a:t>BOX 415     </a:t>
            </a:r>
            <a:r>
              <a:rPr lang="en-US" sz="1000" b="1" dirty="0"/>
              <a:t>LIFE CHURCH</a:t>
            </a:r>
            <a:endParaRPr lang="en-US" sz="1000" dirty="0"/>
          </a:p>
          <a:p>
            <a:r>
              <a:rPr lang="en-US" sz="1000" dirty="0"/>
              <a:t>	     1412 Fourth Street, Floresville, TX.			     7079 FM 775, La Vernia, TX.</a:t>
            </a:r>
            <a:endParaRPr lang="en-US" sz="300" dirty="0"/>
          </a:p>
          <a:p>
            <a:r>
              <a:rPr lang="en-US" sz="1000" dirty="0"/>
              <a:t>BOX 207     </a:t>
            </a:r>
            <a:r>
              <a:rPr lang="en-US" sz="1000" b="1" dirty="0"/>
              <a:t>WILSON COUNTY EXPO				</a:t>
            </a:r>
            <a:r>
              <a:rPr lang="en-US" sz="1000" dirty="0"/>
              <a:t>BOX 416     </a:t>
            </a:r>
            <a:r>
              <a:rPr lang="en-US" sz="1000" b="1" dirty="0"/>
              <a:t>WOOD VALLEY COMMUNITY CENTER</a:t>
            </a:r>
            <a:endParaRPr lang="en-US" sz="1000" dirty="0"/>
          </a:p>
          <a:p>
            <a:r>
              <a:rPr lang="en-US" sz="1000" dirty="0"/>
              <a:t>	     435 ST. Hwy 97 E, Floresville, TX.				     715 Fuller Lane, Adkins, TX.</a:t>
            </a:r>
          </a:p>
        </p:txBody>
      </p:sp>
      <p:sp>
        <p:nvSpPr>
          <p:cNvPr id="5" name="TextBox 4">
            <a:extLst>
              <a:ext uri="{FF2B5EF4-FFF2-40B4-BE49-F238E27FC236}">
                <a16:creationId xmlns:a16="http://schemas.microsoft.com/office/drawing/2014/main" id="{5AB8DB8F-D6F9-044E-2F45-CE4AE298BEA0}"/>
              </a:ext>
            </a:extLst>
          </p:cNvPr>
          <p:cNvSpPr txBox="1"/>
          <p:nvPr/>
        </p:nvSpPr>
        <p:spPr>
          <a:xfrm>
            <a:off x="2478505" y="775277"/>
            <a:ext cx="4620918" cy="2369880"/>
          </a:xfrm>
          <a:prstGeom prst="rect">
            <a:avLst/>
          </a:prstGeom>
          <a:solidFill>
            <a:schemeClr val="bg1"/>
          </a:solidFill>
        </p:spPr>
        <p:txBody>
          <a:bodyPr wrap="square" rtlCol="0">
            <a:spAutoFit/>
          </a:bodyPr>
          <a:lstStyle/>
          <a:p>
            <a:pPr algn="ctr"/>
            <a:r>
              <a:rPr lang="en-US" sz="1100" b="1" dirty="0"/>
              <a:t>Wilson County – General Election</a:t>
            </a:r>
          </a:p>
          <a:p>
            <a:pPr algn="ctr"/>
            <a:r>
              <a:rPr lang="en-US" sz="1100" b="1" dirty="0"/>
              <a:t>Early Voting Polling Locations &amp; Dates/Times</a:t>
            </a:r>
          </a:p>
          <a:p>
            <a:r>
              <a:rPr lang="en-US" sz="600" b="1" dirty="0"/>
              <a:t> </a:t>
            </a:r>
            <a:endParaRPr lang="en-US" sz="400" b="1" dirty="0"/>
          </a:p>
          <a:p>
            <a:r>
              <a:rPr lang="en-US" sz="1000" b="1" dirty="0"/>
              <a:t>MAIN LOCATION: WILSON COUNTY COURTHOUSE ANNEX III- ELECTIONS OFFICE</a:t>
            </a:r>
          </a:p>
          <a:p>
            <a:r>
              <a:rPr lang="en-US" sz="1000" dirty="0"/>
              <a:t>1103 4TH ST. BLDG. B, SUITE 101</a:t>
            </a:r>
          </a:p>
          <a:p>
            <a:r>
              <a:rPr lang="en-US" sz="200" dirty="0"/>
              <a:t> </a:t>
            </a:r>
            <a:endParaRPr lang="en-US" sz="300" dirty="0"/>
          </a:p>
          <a:p>
            <a:r>
              <a:rPr lang="en-US" sz="1000" dirty="0"/>
              <a:t>Monday, October 19</a:t>
            </a:r>
            <a:r>
              <a:rPr lang="en-US" sz="1000" baseline="30000" dirty="0"/>
              <a:t>th</a:t>
            </a:r>
            <a:r>
              <a:rPr lang="en-US" sz="1000" dirty="0"/>
              <a:t> – Friday, October 23</a:t>
            </a:r>
            <a:r>
              <a:rPr lang="en-US" sz="1000" baseline="30000" dirty="0"/>
              <a:t>rd</a:t>
            </a:r>
            <a:r>
              <a:rPr lang="en-US" sz="1000" dirty="0"/>
              <a:t> from 8:00 a.m. to 5:00 p.m. </a:t>
            </a:r>
          </a:p>
          <a:p>
            <a:r>
              <a:rPr lang="en-US" sz="1000" dirty="0"/>
              <a:t>Saturday, October 24</a:t>
            </a:r>
            <a:r>
              <a:rPr lang="en-US" sz="1000" baseline="30000" dirty="0"/>
              <a:t>th</a:t>
            </a:r>
            <a:r>
              <a:rPr lang="en-US" sz="1000" dirty="0"/>
              <a:t> from 7:00 a.m. to 7:00 p.m.</a:t>
            </a:r>
          </a:p>
          <a:p>
            <a:r>
              <a:rPr lang="en-US" sz="1000" dirty="0"/>
              <a:t>Sunday, October 25</a:t>
            </a:r>
            <a:r>
              <a:rPr lang="en-US" sz="1000" baseline="30000" dirty="0"/>
              <a:t>th</a:t>
            </a:r>
            <a:r>
              <a:rPr lang="en-US" sz="1000" dirty="0"/>
              <a:t> from 12:00 p.m. to 6:00 p.m.</a:t>
            </a:r>
          </a:p>
          <a:p>
            <a:r>
              <a:rPr lang="en-US" sz="1000" dirty="0"/>
              <a:t>Monday, October 26</a:t>
            </a:r>
            <a:r>
              <a:rPr lang="en-US" sz="1000" baseline="30000" dirty="0"/>
              <a:t>th</a:t>
            </a:r>
            <a:r>
              <a:rPr lang="en-US" sz="1000" dirty="0"/>
              <a:t> – Friday, October 30</a:t>
            </a:r>
            <a:r>
              <a:rPr lang="en-US" sz="1000" baseline="30000" dirty="0"/>
              <a:t>th</a:t>
            </a:r>
            <a:r>
              <a:rPr lang="en-US" sz="1000" dirty="0"/>
              <a:t> from 7:00 a.m. to 7:00 p.m.</a:t>
            </a:r>
          </a:p>
          <a:p>
            <a:r>
              <a:rPr lang="en-US" sz="600" dirty="0"/>
              <a:t> </a:t>
            </a:r>
          </a:p>
          <a:p>
            <a:r>
              <a:rPr lang="en-US" sz="1000" b="1" dirty="0"/>
              <a:t>BRANCH LOCATION: LA VERNIA CHURCH OF CHRIST</a:t>
            </a:r>
          </a:p>
          <a:p>
            <a:r>
              <a:rPr lang="en-US" sz="1000" dirty="0"/>
              <a:t>131 Industrial Dr., La Vernia, TX 78121</a:t>
            </a:r>
          </a:p>
          <a:p>
            <a:r>
              <a:rPr lang="en-US" sz="200" dirty="0"/>
              <a:t> </a:t>
            </a:r>
          </a:p>
          <a:p>
            <a:r>
              <a:rPr lang="en-US" sz="1000" dirty="0"/>
              <a:t>Monday, October 19</a:t>
            </a:r>
            <a:r>
              <a:rPr lang="en-US" sz="1000" baseline="30000" dirty="0"/>
              <a:t>th</a:t>
            </a:r>
            <a:r>
              <a:rPr lang="en-US" sz="1000" dirty="0"/>
              <a:t> – Saturday, October 24</a:t>
            </a:r>
            <a:r>
              <a:rPr lang="en-US" sz="1000" baseline="30000" dirty="0"/>
              <a:t>th</a:t>
            </a:r>
            <a:r>
              <a:rPr lang="en-US" sz="1000" dirty="0"/>
              <a:t> from 8:00 a.m. to 5:00 p.m. </a:t>
            </a:r>
          </a:p>
          <a:p>
            <a:r>
              <a:rPr lang="en-US" sz="1000" dirty="0"/>
              <a:t>Sunday, October. 25</a:t>
            </a:r>
            <a:r>
              <a:rPr lang="en-US" sz="1000" baseline="30000" dirty="0"/>
              <a:t>th</a:t>
            </a:r>
            <a:r>
              <a:rPr lang="en-US" sz="1000" dirty="0"/>
              <a:t> from 12:00 p.m. to 6:00 p.m.</a:t>
            </a:r>
          </a:p>
          <a:p>
            <a:r>
              <a:rPr lang="en-US" sz="1000" dirty="0"/>
              <a:t>Monday, October 26</a:t>
            </a:r>
            <a:r>
              <a:rPr lang="en-US" sz="1000" baseline="30000" dirty="0"/>
              <a:t>th</a:t>
            </a:r>
            <a:r>
              <a:rPr lang="en-US" sz="1000" dirty="0"/>
              <a:t> – Friday, October 30</a:t>
            </a:r>
            <a:r>
              <a:rPr lang="en-US" sz="1000" baseline="30000" dirty="0"/>
              <a:t>th</a:t>
            </a:r>
            <a:r>
              <a:rPr lang="en-US" sz="1000" dirty="0"/>
              <a:t> from 8:00 a.m. to 5:00 p.m.</a:t>
            </a:r>
          </a:p>
        </p:txBody>
      </p:sp>
      <p:sp>
        <p:nvSpPr>
          <p:cNvPr id="37" name="Rectangle 36">
            <a:extLst>
              <a:ext uri="{FF2B5EF4-FFF2-40B4-BE49-F238E27FC236}">
                <a16:creationId xmlns:a16="http://schemas.microsoft.com/office/drawing/2014/main" id="{7E239C1E-8899-4956-B95C-8B1355309568}"/>
              </a:ext>
            </a:extLst>
          </p:cNvPr>
          <p:cNvSpPr/>
          <p:nvPr/>
        </p:nvSpPr>
        <p:spPr>
          <a:xfrm>
            <a:off x="76225" y="352225"/>
            <a:ext cx="7060071" cy="913010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88040D-672B-40A0-874F-AB93A7FD7C7A}"/>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2" name="Picture 1">
            <a:extLst>
              <a:ext uri="{FF2B5EF4-FFF2-40B4-BE49-F238E27FC236}">
                <a16:creationId xmlns:a16="http://schemas.microsoft.com/office/drawing/2014/main" id="{F634F56E-63D1-49B3-B3DF-9E88020E7527}"/>
              </a:ext>
            </a:extLst>
          </p:cNvPr>
          <p:cNvPicPr>
            <a:picLocks noChangeAspect="1"/>
          </p:cNvPicPr>
          <p:nvPr/>
        </p:nvPicPr>
        <p:blipFill>
          <a:blip r:embed="rId3"/>
          <a:stretch>
            <a:fillRect/>
          </a:stretch>
        </p:blipFill>
        <p:spPr>
          <a:xfrm>
            <a:off x="17658" y="7360"/>
            <a:ext cx="7187807" cy="317019"/>
          </a:xfrm>
          <a:prstGeom prst="rect">
            <a:avLst/>
          </a:prstGeom>
        </p:spPr>
      </p:pic>
      <p:sp>
        <p:nvSpPr>
          <p:cNvPr id="17" name="TextBox 16">
            <a:extLst>
              <a:ext uri="{FF2B5EF4-FFF2-40B4-BE49-F238E27FC236}">
                <a16:creationId xmlns:a16="http://schemas.microsoft.com/office/drawing/2014/main" id="{86C7BD23-FCD2-43E1-80DD-D84D042AE5B5}"/>
              </a:ext>
            </a:extLst>
          </p:cNvPr>
          <p:cNvSpPr txBox="1"/>
          <p:nvPr/>
        </p:nvSpPr>
        <p:spPr>
          <a:xfrm>
            <a:off x="109882" y="399289"/>
            <a:ext cx="4488665" cy="338554"/>
          </a:xfrm>
          <a:prstGeom prst="rect">
            <a:avLst/>
          </a:prstGeom>
          <a:solidFill>
            <a:srgbClr val="002060"/>
          </a:solidFill>
        </p:spPr>
        <p:txBody>
          <a:bodyPr wrap="none" rtlCol="0">
            <a:spAutoFit/>
          </a:bodyPr>
          <a:lstStyle/>
          <a:p>
            <a:r>
              <a:rPr lang="en-US" sz="1600" b="1" spc="600" dirty="0">
                <a:solidFill>
                  <a:schemeClr val="bg1"/>
                </a:solidFill>
              </a:rPr>
              <a:t>Cont’d  Political Activities</a:t>
            </a:r>
          </a:p>
        </p:txBody>
      </p:sp>
      <p:sp>
        <p:nvSpPr>
          <p:cNvPr id="7" name="TextBox 6">
            <a:extLst>
              <a:ext uri="{FF2B5EF4-FFF2-40B4-BE49-F238E27FC236}">
                <a16:creationId xmlns:a16="http://schemas.microsoft.com/office/drawing/2014/main" id="{03C8DB97-3207-41F0-3986-E5FF117EC09E}"/>
              </a:ext>
            </a:extLst>
          </p:cNvPr>
          <p:cNvSpPr txBox="1"/>
          <p:nvPr/>
        </p:nvSpPr>
        <p:spPr>
          <a:xfrm>
            <a:off x="439343" y="5798376"/>
            <a:ext cx="3255873" cy="265457"/>
          </a:xfrm>
          <a:prstGeom prst="rect">
            <a:avLst/>
          </a:prstGeom>
          <a:noFill/>
        </p:spPr>
        <p:txBody>
          <a:bodyPr wrap="square" rtlCol="0">
            <a:spAutoFit/>
          </a:bodyPr>
          <a:lstStyle/>
          <a:p>
            <a:pPr marL="0" marR="0" algn="ctr">
              <a:lnSpc>
                <a:spcPct val="107000"/>
              </a:lnSpc>
              <a:spcBef>
                <a:spcPts val="0"/>
              </a:spcBef>
              <a:spcAft>
                <a:spcPts val="0"/>
              </a:spcAft>
            </a:pPr>
            <a:r>
              <a:rPr lang="en-US" sz="1100" b="1" kern="100" dirty="0">
                <a:effectLst/>
                <a:latin typeface="Calibri" panose="020F0502020204030204" pitchFamily="34" charset="0"/>
                <a:ea typeface="Calibri" panose="020F0502020204030204" pitchFamily="34" charset="0"/>
                <a:cs typeface="Times New Roman" panose="02020603050405020304" pitchFamily="18" charset="0"/>
              </a:rPr>
              <a:t>Wilson County, Texas – Precinct Map</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8AF7CA83-EC61-B23B-1A50-225FAA3EEB80}"/>
              </a:ext>
            </a:extLst>
          </p:cNvPr>
          <p:cNvPicPr>
            <a:picLocks noChangeAspect="1"/>
          </p:cNvPicPr>
          <p:nvPr/>
        </p:nvPicPr>
        <p:blipFill>
          <a:blip r:embed="rId4"/>
          <a:stretch>
            <a:fillRect/>
          </a:stretch>
        </p:blipFill>
        <p:spPr>
          <a:xfrm>
            <a:off x="4573262" y="5813173"/>
            <a:ext cx="1718036" cy="1699695"/>
          </a:xfrm>
          <a:prstGeom prst="rect">
            <a:avLst/>
          </a:prstGeom>
        </p:spPr>
      </p:pic>
      <p:pic>
        <p:nvPicPr>
          <p:cNvPr id="9" name="Picture 8">
            <a:extLst>
              <a:ext uri="{FF2B5EF4-FFF2-40B4-BE49-F238E27FC236}">
                <a16:creationId xmlns:a16="http://schemas.microsoft.com/office/drawing/2014/main" id="{3281CF88-864C-498E-EB9F-19D8F4E326E2}"/>
              </a:ext>
            </a:extLst>
          </p:cNvPr>
          <p:cNvPicPr>
            <a:picLocks noChangeAspect="1"/>
          </p:cNvPicPr>
          <p:nvPr/>
        </p:nvPicPr>
        <p:blipFill>
          <a:blip r:embed="rId5"/>
          <a:stretch>
            <a:fillRect/>
          </a:stretch>
        </p:blipFill>
        <p:spPr>
          <a:xfrm>
            <a:off x="3795362" y="7631433"/>
            <a:ext cx="3273836" cy="1804572"/>
          </a:xfrm>
          <a:prstGeom prst="rect">
            <a:avLst/>
          </a:prstGeom>
        </p:spPr>
      </p:pic>
      <p:pic>
        <p:nvPicPr>
          <p:cNvPr id="10" name="Picture 9">
            <a:extLst>
              <a:ext uri="{FF2B5EF4-FFF2-40B4-BE49-F238E27FC236}">
                <a16:creationId xmlns:a16="http://schemas.microsoft.com/office/drawing/2014/main" id="{F4119DAB-1744-BDAA-0676-0B1D367BB25A}"/>
              </a:ext>
            </a:extLst>
          </p:cNvPr>
          <p:cNvPicPr>
            <a:picLocks noChangeAspect="1"/>
          </p:cNvPicPr>
          <p:nvPr/>
        </p:nvPicPr>
        <p:blipFill>
          <a:blip r:embed="rId6"/>
          <a:stretch>
            <a:fillRect/>
          </a:stretch>
        </p:blipFill>
        <p:spPr>
          <a:xfrm>
            <a:off x="518393" y="1070803"/>
            <a:ext cx="1682606" cy="1270540"/>
          </a:xfrm>
          <a:prstGeom prst="rect">
            <a:avLst/>
          </a:prstGeom>
        </p:spPr>
      </p:pic>
      <p:cxnSp>
        <p:nvCxnSpPr>
          <p:cNvPr id="12" name="Straight Connector 11">
            <a:extLst>
              <a:ext uri="{FF2B5EF4-FFF2-40B4-BE49-F238E27FC236}">
                <a16:creationId xmlns:a16="http://schemas.microsoft.com/office/drawing/2014/main" id="{37A61EA2-96D7-8312-F687-45A1DABBAEFA}"/>
              </a:ext>
            </a:extLst>
          </p:cNvPr>
          <p:cNvCxnSpPr>
            <a:cxnSpLocks/>
          </p:cNvCxnSpPr>
          <p:nvPr/>
        </p:nvCxnSpPr>
        <p:spPr>
          <a:xfrm>
            <a:off x="168440" y="3288839"/>
            <a:ext cx="6852630" cy="0"/>
          </a:xfrm>
          <a:prstGeom prst="line">
            <a:avLst/>
          </a:prstGeom>
          <a:ln w="28575">
            <a:solidFill>
              <a:srgbClr val="C00000"/>
            </a:solidFill>
            <a:prstDash val="lgDash"/>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DC3FF75-79C3-1C8C-E95B-7EBE31CCD544}"/>
              </a:ext>
            </a:extLst>
          </p:cNvPr>
          <p:cNvSpPr txBox="1"/>
          <p:nvPr/>
        </p:nvSpPr>
        <p:spPr>
          <a:xfrm>
            <a:off x="6593306" y="9160042"/>
            <a:ext cx="506118" cy="369332"/>
          </a:xfrm>
          <a:prstGeom prst="rect">
            <a:avLst/>
          </a:prstGeom>
          <a:noFill/>
        </p:spPr>
        <p:txBody>
          <a:bodyPr wrap="square" rtlCol="0">
            <a:spAutoFit/>
          </a:bodyPr>
          <a:lstStyle/>
          <a:p>
            <a:r>
              <a:rPr lang="en-US" dirty="0"/>
              <a:t>13</a:t>
            </a:r>
          </a:p>
        </p:txBody>
      </p:sp>
    </p:spTree>
    <p:extLst>
      <p:ext uri="{BB962C8B-B14F-4D97-AF65-F5344CB8AC3E}">
        <p14:creationId xmlns:p14="http://schemas.microsoft.com/office/powerpoint/2010/main" val="106950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7E239C1E-8899-4956-B95C-8B1355309568}"/>
              </a:ext>
            </a:extLst>
          </p:cNvPr>
          <p:cNvSpPr/>
          <p:nvPr/>
        </p:nvSpPr>
        <p:spPr>
          <a:xfrm>
            <a:off x="76225" y="352225"/>
            <a:ext cx="7060071" cy="913010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88040D-672B-40A0-874F-AB93A7FD7C7A}"/>
              </a:ext>
            </a:extLst>
          </p:cNvPr>
          <p:cNvSpPr txBox="1"/>
          <p:nvPr/>
        </p:nvSpPr>
        <p:spPr>
          <a:xfrm>
            <a:off x="76225" y="9555863"/>
            <a:ext cx="7085256" cy="250554"/>
          </a:xfrm>
          <a:prstGeom prst="rect">
            <a:avLst/>
          </a:prstGeom>
          <a:solidFill>
            <a:srgbClr val="C00000"/>
          </a:solidFill>
        </p:spPr>
        <p:txBody>
          <a:bodyPr wrap="square" rtlCol="0">
            <a:spAutoFit/>
          </a:bodyPr>
          <a:lstStyle/>
          <a:p>
            <a:pPr algn="ctr"/>
            <a:r>
              <a:rPr lang="en-US" sz="1000" b="1" dirty="0">
                <a:solidFill>
                  <a:schemeClr val="bg1"/>
                </a:solidFill>
              </a:rPr>
              <a:t>Political Advertising Paid for by : Wilson County Republican Women’s Club PAC</a:t>
            </a:r>
          </a:p>
        </p:txBody>
      </p:sp>
      <p:pic>
        <p:nvPicPr>
          <p:cNvPr id="2" name="Picture 1">
            <a:extLst>
              <a:ext uri="{FF2B5EF4-FFF2-40B4-BE49-F238E27FC236}">
                <a16:creationId xmlns:a16="http://schemas.microsoft.com/office/drawing/2014/main" id="{F634F56E-63D1-49B3-B3DF-9E88020E7527}"/>
              </a:ext>
            </a:extLst>
          </p:cNvPr>
          <p:cNvPicPr>
            <a:picLocks noChangeAspect="1"/>
          </p:cNvPicPr>
          <p:nvPr/>
        </p:nvPicPr>
        <p:blipFill>
          <a:blip r:embed="rId2"/>
          <a:stretch>
            <a:fillRect/>
          </a:stretch>
        </p:blipFill>
        <p:spPr>
          <a:xfrm>
            <a:off x="17658" y="7360"/>
            <a:ext cx="7187807" cy="317019"/>
          </a:xfrm>
          <a:prstGeom prst="rect">
            <a:avLst/>
          </a:prstGeom>
        </p:spPr>
      </p:pic>
      <p:sp>
        <p:nvSpPr>
          <p:cNvPr id="17" name="TextBox 16">
            <a:extLst>
              <a:ext uri="{FF2B5EF4-FFF2-40B4-BE49-F238E27FC236}">
                <a16:creationId xmlns:a16="http://schemas.microsoft.com/office/drawing/2014/main" id="{86C7BD23-FCD2-43E1-80DD-D84D042AE5B5}"/>
              </a:ext>
            </a:extLst>
          </p:cNvPr>
          <p:cNvSpPr txBox="1"/>
          <p:nvPr/>
        </p:nvSpPr>
        <p:spPr>
          <a:xfrm>
            <a:off x="109882" y="399289"/>
            <a:ext cx="4488665" cy="338554"/>
          </a:xfrm>
          <a:prstGeom prst="rect">
            <a:avLst/>
          </a:prstGeom>
          <a:solidFill>
            <a:srgbClr val="002060"/>
          </a:solidFill>
        </p:spPr>
        <p:txBody>
          <a:bodyPr wrap="none" rtlCol="0">
            <a:spAutoFit/>
          </a:bodyPr>
          <a:lstStyle/>
          <a:p>
            <a:r>
              <a:rPr lang="en-US" sz="1600" b="1" spc="600" dirty="0">
                <a:solidFill>
                  <a:schemeClr val="bg1"/>
                </a:solidFill>
              </a:rPr>
              <a:t>Cont’d  Political Activities</a:t>
            </a:r>
          </a:p>
        </p:txBody>
      </p:sp>
      <p:graphicFrame>
        <p:nvGraphicFramePr>
          <p:cNvPr id="8" name="Table 7">
            <a:extLst>
              <a:ext uri="{FF2B5EF4-FFF2-40B4-BE49-F238E27FC236}">
                <a16:creationId xmlns:a16="http://schemas.microsoft.com/office/drawing/2014/main" id="{7E14CE36-66D8-892F-6D5A-DDD168744D67}"/>
              </a:ext>
            </a:extLst>
          </p:cNvPr>
          <p:cNvGraphicFramePr>
            <a:graphicFrameLocks noGrp="1"/>
          </p:cNvGraphicFramePr>
          <p:nvPr/>
        </p:nvGraphicFramePr>
        <p:xfrm>
          <a:off x="164177" y="1848332"/>
          <a:ext cx="6886619" cy="7457553"/>
        </p:xfrm>
        <a:graphic>
          <a:graphicData uri="http://schemas.openxmlformats.org/drawingml/2006/table">
            <a:tbl>
              <a:tblPr firstRow="1" bandRow="1">
                <a:tableStyleId>{C083E6E3-FA7D-4D7B-A595-EF9225AFEA82}</a:tableStyleId>
              </a:tblPr>
              <a:tblGrid>
                <a:gridCol w="3424282">
                  <a:extLst>
                    <a:ext uri="{9D8B030D-6E8A-4147-A177-3AD203B41FA5}">
                      <a16:colId xmlns:a16="http://schemas.microsoft.com/office/drawing/2014/main" val="3013839390"/>
                    </a:ext>
                  </a:extLst>
                </a:gridCol>
                <a:gridCol w="3462337">
                  <a:extLst>
                    <a:ext uri="{9D8B030D-6E8A-4147-A177-3AD203B41FA5}">
                      <a16:colId xmlns:a16="http://schemas.microsoft.com/office/drawing/2014/main" val="562078294"/>
                    </a:ext>
                  </a:extLst>
                </a:gridCol>
              </a:tblGrid>
              <a:tr h="174795">
                <a:tc gridSpan="2">
                  <a:txBody>
                    <a:bodyPr/>
                    <a:lstStyle/>
                    <a:p>
                      <a:pPr algn="ctr"/>
                      <a:r>
                        <a:rPr lang="en-US" sz="1100" b="1" baseline="0" dirty="0"/>
                        <a:t>STATE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100" baseline="0" dirty="0"/>
                    </a:p>
                  </a:txBody>
                  <a:tcPr/>
                </a:tc>
                <a:extLst>
                  <a:ext uri="{0D108BD9-81ED-4DB2-BD59-A6C34878D82A}">
                    <a16:rowId xmlns:a16="http://schemas.microsoft.com/office/drawing/2014/main" val="1782191239"/>
                  </a:ext>
                </a:extLst>
              </a:tr>
              <a:tr h="440935">
                <a:tc>
                  <a:txBody>
                    <a:bodyPr/>
                    <a:lstStyle/>
                    <a:p>
                      <a:pPr marL="0" marR="0">
                        <a:lnSpc>
                          <a:spcPct val="100000"/>
                        </a:lnSpc>
                        <a:spcAft>
                          <a:spcPts val="0"/>
                        </a:spcAft>
                        <a:buNone/>
                      </a:pPr>
                      <a:r>
                        <a:rPr lang="en-US" sz="1100" b="1" kern="100" baseline="0" dirty="0">
                          <a:effectLst/>
                        </a:rPr>
                        <a:t>GOVERNOR</a:t>
                      </a:r>
                      <a:endParaRPr lang="en-US" sz="1100" kern="100" baseline="0" dirty="0">
                        <a:effectLst/>
                      </a:endParaRPr>
                    </a:p>
                    <a:p>
                      <a:pPr marL="0" marR="0">
                        <a:lnSpc>
                          <a:spcPct val="100000"/>
                        </a:lnSpc>
                        <a:spcAft>
                          <a:spcPts val="0"/>
                        </a:spcAft>
                        <a:buNone/>
                      </a:pPr>
                      <a:r>
                        <a:rPr lang="en-US" sz="1100" kern="100" baseline="0" dirty="0">
                          <a:effectLst/>
                        </a:rPr>
                        <a:t>Greg Abbott – </a:t>
                      </a:r>
                      <a:r>
                        <a:rPr lang="en-US" sz="1100" u="sng" kern="100" baseline="0" dirty="0">
                          <a:solidFill>
                            <a:srgbClr val="467886"/>
                          </a:solidFill>
                          <a:effectLst/>
                          <a:hlinkClick r:id="rId3"/>
                        </a:rPr>
                        <a:t>www.gregabbott.org</a:t>
                      </a:r>
                      <a:r>
                        <a:rPr lang="en-US" sz="1100" kern="100" baseline="0" dirty="0">
                          <a:effectLst/>
                        </a:rPr>
                        <a:t> </a:t>
                      </a:r>
                      <a:endParaRPr lang="en-US" sz="1100" kern="100" baseline="0" dirty="0">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1" kern="1200" dirty="0">
                          <a:solidFill>
                            <a:schemeClr val="tx1"/>
                          </a:solidFill>
                          <a:effectLst/>
                        </a:rPr>
                        <a:t>JUDGE, COURT OF CRIMINIAL APPEALS, PLACE 3</a:t>
                      </a:r>
                      <a:endParaRPr lang="en-US" sz="1100" kern="1200" dirty="0">
                        <a:solidFill>
                          <a:schemeClr val="tx1"/>
                        </a:solidFill>
                        <a:effectLst/>
                      </a:endParaRPr>
                    </a:p>
                    <a:p>
                      <a:r>
                        <a:rPr lang="en-US" sz="1100" kern="1200" dirty="0">
                          <a:solidFill>
                            <a:schemeClr val="tx1"/>
                          </a:solidFill>
                          <a:effectLst/>
                        </a:rPr>
                        <a:t>Thomas Smith – </a:t>
                      </a:r>
                      <a:r>
                        <a:rPr lang="en-US" sz="1100" u="sng" kern="1200" dirty="0">
                          <a:solidFill>
                            <a:schemeClr val="tx1"/>
                          </a:solidFill>
                          <a:effectLst/>
                          <a:hlinkClick r:id="rId4"/>
                        </a:rPr>
                        <a:t>www.smithfortexas.org</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9023877"/>
                  </a:ext>
                </a:extLst>
              </a:tr>
              <a:tr h="346057">
                <a:tc>
                  <a:txBody>
                    <a:bodyPr/>
                    <a:lstStyle/>
                    <a:p>
                      <a:pPr marL="0" marR="0">
                        <a:lnSpc>
                          <a:spcPct val="100000"/>
                        </a:lnSpc>
                        <a:spcAft>
                          <a:spcPts val="0"/>
                        </a:spcAft>
                        <a:buNone/>
                      </a:pPr>
                      <a:r>
                        <a:rPr lang="en-US" sz="1100" b="1" kern="100" dirty="0">
                          <a:effectLst/>
                        </a:rPr>
                        <a:t>LIEUTENANT GOVERNOR</a:t>
                      </a:r>
                      <a:endParaRPr lang="en-US" sz="1200" kern="100" dirty="0">
                        <a:effectLst/>
                      </a:endParaRPr>
                    </a:p>
                    <a:p>
                      <a:pPr marL="0" marR="0">
                        <a:lnSpc>
                          <a:spcPct val="100000"/>
                        </a:lnSpc>
                        <a:spcAft>
                          <a:spcPts val="0"/>
                        </a:spcAft>
                        <a:buNone/>
                      </a:pPr>
                      <a:r>
                        <a:rPr lang="en-US" sz="1100" kern="100" dirty="0">
                          <a:effectLst/>
                        </a:rPr>
                        <a:t>Dan Patrick – </a:t>
                      </a:r>
                      <a:r>
                        <a:rPr lang="en-US" sz="1100" u="sng" kern="100" dirty="0">
                          <a:solidFill>
                            <a:srgbClr val="467886"/>
                          </a:solidFill>
                          <a:effectLst/>
                          <a:hlinkClick r:id="rId5"/>
                        </a:rPr>
                        <a:t>www.danpatrick.org</a:t>
                      </a:r>
                      <a:r>
                        <a:rPr lang="en-US" sz="11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Aft>
                          <a:spcPts val="0"/>
                        </a:spcAft>
                        <a:buNone/>
                      </a:pPr>
                      <a:r>
                        <a:rPr lang="en-US" sz="1100" b="1" kern="100" dirty="0">
                          <a:effectLst/>
                        </a:rPr>
                        <a:t>JUDGE, COURT OF CRIMINAL APPEALS, PLACE 4</a:t>
                      </a:r>
                      <a:endParaRPr lang="en-US" sz="1200" kern="100" dirty="0">
                        <a:effectLst/>
                      </a:endParaRPr>
                    </a:p>
                    <a:p>
                      <a:pPr marL="0" marR="0">
                        <a:lnSpc>
                          <a:spcPct val="100000"/>
                        </a:lnSpc>
                        <a:spcAft>
                          <a:spcPts val="0"/>
                        </a:spcAft>
                        <a:buNone/>
                      </a:pPr>
                      <a:r>
                        <a:rPr lang="en-US" sz="1100" kern="100" dirty="0">
                          <a:effectLst/>
                        </a:rPr>
                        <a:t>Kevin Patrick Yeary – </a:t>
                      </a:r>
                      <a:r>
                        <a:rPr lang="en-US" sz="1100" u="sng" kern="100" dirty="0">
                          <a:solidFill>
                            <a:srgbClr val="467886"/>
                          </a:solidFill>
                          <a:effectLst/>
                          <a:hlinkClick r:id="rId6"/>
                        </a:rPr>
                        <a:t>www.judgeyeary.com</a:t>
                      </a:r>
                      <a:r>
                        <a:rPr lang="en-US" sz="11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8576158"/>
                  </a:ext>
                </a:extLst>
              </a:tr>
              <a:tr h="346057">
                <a:tc>
                  <a:txBody>
                    <a:bodyPr/>
                    <a:lstStyle/>
                    <a:p>
                      <a:pPr marL="0" marR="0">
                        <a:lnSpc>
                          <a:spcPct val="100000"/>
                        </a:lnSpc>
                        <a:spcAft>
                          <a:spcPts val="0"/>
                        </a:spcAft>
                        <a:buNone/>
                      </a:pPr>
                      <a:r>
                        <a:rPr lang="en-US" sz="1100" b="1" kern="100">
                          <a:effectLst/>
                        </a:rPr>
                        <a:t>ATTORNEY GENERAL</a:t>
                      </a:r>
                      <a:endParaRPr lang="en-US" sz="1200" kern="100">
                        <a:effectLst/>
                      </a:endParaRPr>
                    </a:p>
                    <a:p>
                      <a:pPr marL="0" marR="0">
                        <a:lnSpc>
                          <a:spcPct val="100000"/>
                        </a:lnSpc>
                        <a:spcAft>
                          <a:spcPts val="0"/>
                        </a:spcAft>
                        <a:buNone/>
                      </a:pPr>
                      <a:r>
                        <a:rPr lang="en-US" sz="1100" kern="100">
                          <a:effectLst/>
                        </a:rPr>
                        <a:t>Mayes Middleton – </a:t>
                      </a:r>
                      <a:r>
                        <a:rPr lang="en-US" sz="1100" u="sng" kern="100">
                          <a:solidFill>
                            <a:srgbClr val="467886"/>
                          </a:solidFill>
                          <a:effectLst/>
                          <a:hlinkClick r:id="rId7"/>
                        </a:rPr>
                        <a:t>www.mayesmiddleton.com</a:t>
                      </a:r>
                      <a:r>
                        <a:rPr lang="en-US" sz="11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Aft>
                          <a:spcPts val="0"/>
                        </a:spcAft>
                        <a:buNone/>
                      </a:pPr>
                      <a:r>
                        <a:rPr lang="en-US" sz="1100" b="1" kern="100" dirty="0">
                          <a:effectLst/>
                        </a:rPr>
                        <a:t>JUDGE, COURT OF CRIMINAL APPEALS, PLACE 9</a:t>
                      </a:r>
                      <a:endParaRPr lang="en-US" sz="1200" kern="100" dirty="0">
                        <a:effectLst/>
                      </a:endParaRPr>
                    </a:p>
                    <a:p>
                      <a:pPr marL="0" marR="0">
                        <a:lnSpc>
                          <a:spcPct val="100000"/>
                        </a:lnSpc>
                        <a:spcAft>
                          <a:spcPts val="0"/>
                        </a:spcAft>
                        <a:buNone/>
                      </a:pPr>
                      <a:r>
                        <a:rPr lang="en-US" sz="1100" kern="100" dirty="0">
                          <a:effectLst/>
                        </a:rPr>
                        <a:t>John Messinger – </a:t>
                      </a:r>
                      <a:r>
                        <a:rPr lang="en-US" sz="1100" u="sng" kern="100" dirty="0">
                          <a:solidFill>
                            <a:srgbClr val="467886"/>
                          </a:solidFill>
                          <a:effectLst/>
                          <a:hlinkClick r:id="rId8"/>
                        </a:rPr>
                        <a:t>www.messingerforjustice.com</a:t>
                      </a:r>
                      <a:r>
                        <a:rPr lang="en-US" sz="11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6966617"/>
                  </a:ext>
                </a:extLst>
              </a:tr>
              <a:tr h="381665">
                <a:tc>
                  <a:txBody>
                    <a:bodyPr/>
                    <a:lstStyle/>
                    <a:p>
                      <a:pPr marL="0" marR="0">
                        <a:lnSpc>
                          <a:spcPct val="100000"/>
                        </a:lnSpc>
                        <a:spcAft>
                          <a:spcPts val="0"/>
                        </a:spcAft>
                        <a:buNone/>
                      </a:pPr>
                      <a:r>
                        <a:rPr lang="en-US" sz="1100" b="1" kern="100" dirty="0">
                          <a:effectLst/>
                        </a:rPr>
                        <a:t>COMPTROLLER OF PUBLIC ACCOUNTS</a:t>
                      </a:r>
                      <a:endParaRPr lang="en-US" sz="1200" kern="100" dirty="0">
                        <a:effectLst/>
                      </a:endParaRPr>
                    </a:p>
                    <a:p>
                      <a:pPr marL="0" marR="0">
                        <a:lnSpc>
                          <a:spcPct val="100000"/>
                        </a:lnSpc>
                        <a:spcAft>
                          <a:spcPts val="0"/>
                        </a:spcAft>
                        <a:buNone/>
                      </a:pPr>
                      <a:r>
                        <a:rPr lang="en-US" sz="1100" kern="100" dirty="0">
                          <a:effectLst/>
                        </a:rPr>
                        <a:t>Don Huffines – </a:t>
                      </a:r>
                      <a:r>
                        <a:rPr lang="en-US" sz="1100" u="sng" kern="100" dirty="0">
                          <a:solidFill>
                            <a:srgbClr val="467886"/>
                          </a:solidFill>
                          <a:effectLst/>
                          <a:hlinkClick r:id="rId9"/>
                        </a:rPr>
                        <a:t>www.donhuffines.com</a:t>
                      </a:r>
                      <a:r>
                        <a:rPr lang="en-US" sz="11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Aft>
                          <a:spcPts val="0"/>
                        </a:spcAft>
                        <a:buNone/>
                      </a:pPr>
                      <a:r>
                        <a:rPr lang="en-US" sz="1100" b="1" kern="100" dirty="0">
                          <a:effectLst/>
                        </a:rPr>
                        <a:t>CHIEF JUSTICE, 15</a:t>
                      </a:r>
                      <a:r>
                        <a:rPr lang="en-US" sz="1100" b="1" kern="100" baseline="30000" dirty="0">
                          <a:effectLst/>
                        </a:rPr>
                        <a:t>TH</a:t>
                      </a:r>
                      <a:r>
                        <a:rPr lang="en-US" sz="1100" b="1" kern="100" dirty="0">
                          <a:effectLst/>
                        </a:rPr>
                        <a:t> COURT OF APPEALS DISTRICT</a:t>
                      </a:r>
                      <a:endParaRPr lang="en-US" sz="1200" kern="100" dirty="0">
                        <a:effectLst/>
                      </a:endParaRPr>
                    </a:p>
                    <a:p>
                      <a:pPr marL="0" marR="0">
                        <a:lnSpc>
                          <a:spcPct val="100000"/>
                        </a:lnSpc>
                        <a:spcAft>
                          <a:spcPts val="0"/>
                        </a:spcAft>
                        <a:buNone/>
                      </a:pPr>
                      <a:r>
                        <a:rPr lang="en-US" sz="1100" kern="100" dirty="0">
                          <a:effectLst/>
                        </a:rPr>
                        <a:t>Scott Brister – </a:t>
                      </a:r>
                      <a:r>
                        <a:rPr lang="en-US" sz="1100" u="sng" kern="100" dirty="0">
                          <a:solidFill>
                            <a:srgbClr val="467886"/>
                          </a:solidFill>
                          <a:effectLst/>
                          <a:hlinkClick r:id="rId10"/>
                        </a:rPr>
                        <a:t>www.justicescottbrister.com</a:t>
                      </a:r>
                      <a:r>
                        <a:rPr lang="en-US" sz="11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3930066"/>
                  </a:ext>
                </a:extLst>
              </a:tr>
              <a:tr h="346057">
                <a:tc>
                  <a:txBody>
                    <a:bodyPr/>
                    <a:lstStyle/>
                    <a:p>
                      <a:pPr marL="0" marR="0">
                        <a:lnSpc>
                          <a:spcPct val="100000"/>
                        </a:lnSpc>
                        <a:spcAft>
                          <a:spcPts val="0"/>
                        </a:spcAft>
                        <a:buNone/>
                      </a:pPr>
                      <a:r>
                        <a:rPr lang="en-US" sz="1100" b="1" kern="100">
                          <a:effectLst/>
                        </a:rPr>
                        <a:t>COMMISSIONER OF THE GENERAL LAND OFFICE</a:t>
                      </a:r>
                      <a:endParaRPr lang="en-US" sz="1200" kern="100">
                        <a:effectLst/>
                      </a:endParaRPr>
                    </a:p>
                    <a:p>
                      <a:pPr marL="0" marR="0">
                        <a:lnSpc>
                          <a:spcPct val="100000"/>
                        </a:lnSpc>
                        <a:spcAft>
                          <a:spcPts val="0"/>
                        </a:spcAft>
                        <a:buNone/>
                      </a:pPr>
                      <a:r>
                        <a:rPr lang="en-US" sz="1100" kern="100">
                          <a:effectLst/>
                        </a:rPr>
                        <a:t>Dawn Buckingham – </a:t>
                      </a:r>
                      <a:r>
                        <a:rPr lang="en-US" sz="1100" u="sng" kern="100">
                          <a:solidFill>
                            <a:srgbClr val="467886"/>
                          </a:solidFill>
                          <a:effectLst/>
                          <a:hlinkClick r:id="rId11"/>
                        </a:rPr>
                        <a:t>www.dawnbuckingham.com</a:t>
                      </a:r>
                      <a:r>
                        <a:rPr lang="en-US" sz="11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Aft>
                          <a:spcPts val="0"/>
                        </a:spcAft>
                        <a:buNone/>
                      </a:pPr>
                      <a:r>
                        <a:rPr lang="en-US" sz="1100" b="1" kern="100" dirty="0">
                          <a:effectLst/>
                        </a:rPr>
                        <a:t>JUSTICE, 15</a:t>
                      </a:r>
                      <a:r>
                        <a:rPr lang="en-US" sz="1100" b="1" kern="100" baseline="30000" dirty="0">
                          <a:effectLst/>
                        </a:rPr>
                        <a:t>TH</a:t>
                      </a:r>
                      <a:r>
                        <a:rPr lang="en-US" sz="1100" b="1" kern="100" dirty="0">
                          <a:effectLst/>
                        </a:rPr>
                        <a:t> COURT OF APPEALS DISTRICT, PLACE 2</a:t>
                      </a:r>
                      <a:endParaRPr lang="en-US" sz="1200" kern="100" dirty="0">
                        <a:effectLst/>
                      </a:endParaRPr>
                    </a:p>
                    <a:p>
                      <a:pPr marL="0" marR="0">
                        <a:lnSpc>
                          <a:spcPct val="100000"/>
                        </a:lnSpc>
                        <a:spcAft>
                          <a:spcPts val="0"/>
                        </a:spcAft>
                        <a:buNone/>
                      </a:pPr>
                      <a:r>
                        <a:rPr lang="en-US" sz="1100" kern="100" dirty="0">
                          <a:effectLst/>
                        </a:rPr>
                        <a:t>Scott K. Field – </a:t>
                      </a:r>
                      <a:r>
                        <a:rPr lang="en-US" sz="1100" u="sng" kern="100" dirty="0">
                          <a:solidFill>
                            <a:srgbClr val="467886"/>
                          </a:solidFill>
                          <a:effectLst/>
                          <a:hlinkClick r:id="rId12"/>
                        </a:rPr>
                        <a:t>www.justicescottfield.com</a:t>
                      </a:r>
                      <a:r>
                        <a:rPr lang="en-US" sz="11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2050080"/>
                  </a:ext>
                </a:extLst>
              </a:tr>
              <a:tr h="346057">
                <a:tc>
                  <a:txBody>
                    <a:bodyPr/>
                    <a:lstStyle/>
                    <a:p>
                      <a:pPr marL="0" marR="0">
                        <a:lnSpc>
                          <a:spcPct val="100000"/>
                        </a:lnSpc>
                        <a:spcAft>
                          <a:spcPts val="0"/>
                        </a:spcAft>
                        <a:buNone/>
                      </a:pPr>
                      <a:r>
                        <a:rPr lang="en-US" sz="1100" b="1" kern="100">
                          <a:effectLst/>
                        </a:rPr>
                        <a:t>COMMISSIONER OF AGRICULTURE</a:t>
                      </a:r>
                      <a:endParaRPr lang="en-US" sz="1200" kern="100">
                        <a:effectLst/>
                      </a:endParaRPr>
                    </a:p>
                    <a:p>
                      <a:pPr marL="0" marR="0">
                        <a:lnSpc>
                          <a:spcPct val="100000"/>
                        </a:lnSpc>
                        <a:spcAft>
                          <a:spcPts val="0"/>
                        </a:spcAft>
                        <a:buNone/>
                      </a:pPr>
                      <a:r>
                        <a:rPr lang="en-US" sz="1100" kern="100">
                          <a:effectLst/>
                        </a:rPr>
                        <a:t>Nate Sheets – </a:t>
                      </a:r>
                      <a:r>
                        <a:rPr lang="en-US" sz="1100" u="sng" kern="100">
                          <a:solidFill>
                            <a:srgbClr val="467886"/>
                          </a:solidFill>
                          <a:effectLst/>
                          <a:hlinkClick r:id="rId13"/>
                        </a:rPr>
                        <a:t>www.natesheets.com</a:t>
                      </a:r>
                      <a:r>
                        <a:rPr lang="en-US" sz="11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Aft>
                          <a:spcPts val="0"/>
                        </a:spcAft>
                        <a:buNone/>
                      </a:pPr>
                      <a:r>
                        <a:rPr lang="en-US" sz="1100" b="1" kern="100" dirty="0">
                          <a:effectLst/>
                        </a:rPr>
                        <a:t>JUSTICE, 15</a:t>
                      </a:r>
                      <a:r>
                        <a:rPr lang="en-US" sz="1100" b="1" kern="100" baseline="30000" dirty="0">
                          <a:effectLst/>
                        </a:rPr>
                        <a:t>TH</a:t>
                      </a:r>
                      <a:r>
                        <a:rPr lang="en-US" sz="1100" b="1" kern="100" dirty="0">
                          <a:effectLst/>
                        </a:rPr>
                        <a:t> COURT OF APPEALS DISTRICT, PLACE 3</a:t>
                      </a:r>
                      <a:endParaRPr lang="en-US" sz="1200" kern="100" dirty="0">
                        <a:effectLst/>
                      </a:endParaRPr>
                    </a:p>
                    <a:p>
                      <a:pPr marL="0" marR="0">
                        <a:lnSpc>
                          <a:spcPct val="100000"/>
                        </a:lnSpc>
                        <a:spcAft>
                          <a:spcPts val="0"/>
                        </a:spcAft>
                        <a:buNone/>
                      </a:pPr>
                      <a:r>
                        <a:rPr lang="en-US" sz="1100" kern="100" dirty="0">
                          <a:effectLst/>
                        </a:rPr>
                        <a:t>April Farris – </a:t>
                      </a:r>
                      <a:r>
                        <a:rPr lang="en-US" sz="1100" u="sng" kern="100" dirty="0">
                          <a:solidFill>
                            <a:srgbClr val="467886"/>
                          </a:solidFill>
                          <a:effectLst/>
                          <a:hlinkClick r:id="rId14"/>
                        </a:rPr>
                        <a:t>www.justiceaprilfarris.com</a:t>
                      </a:r>
                      <a:r>
                        <a:rPr lang="en-US" sz="11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355769"/>
                  </a:ext>
                </a:extLst>
              </a:tr>
              <a:tr h="346057">
                <a:tc>
                  <a:txBody>
                    <a:bodyPr/>
                    <a:lstStyle/>
                    <a:p>
                      <a:pPr marL="0" marR="0">
                        <a:lnSpc>
                          <a:spcPct val="100000"/>
                        </a:lnSpc>
                        <a:spcAft>
                          <a:spcPts val="0"/>
                        </a:spcAft>
                        <a:buNone/>
                      </a:pPr>
                      <a:r>
                        <a:rPr lang="en-US" sz="1100" b="1" kern="100">
                          <a:effectLst/>
                        </a:rPr>
                        <a:t>RAILROAD COMMISSIONER</a:t>
                      </a:r>
                      <a:endParaRPr lang="en-US" sz="1200" kern="100">
                        <a:effectLst/>
                      </a:endParaRPr>
                    </a:p>
                    <a:p>
                      <a:pPr marL="0" marR="0">
                        <a:lnSpc>
                          <a:spcPct val="100000"/>
                        </a:lnSpc>
                        <a:spcAft>
                          <a:spcPts val="0"/>
                        </a:spcAft>
                        <a:buNone/>
                      </a:pPr>
                      <a:r>
                        <a:rPr lang="en-US" sz="1100" kern="100">
                          <a:effectLst/>
                        </a:rPr>
                        <a:t>Bo French – </a:t>
                      </a:r>
                      <a:r>
                        <a:rPr lang="en-US" sz="1100" u="sng" kern="100">
                          <a:solidFill>
                            <a:srgbClr val="467886"/>
                          </a:solidFill>
                          <a:effectLst/>
                          <a:hlinkClick r:id="rId15"/>
                        </a:rPr>
                        <a:t>www.bofrench.com</a:t>
                      </a:r>
                      <a:r>
                        <a:rPr lang="en-US" sz="11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Aft>
                          <a:spcPts val="0"/>
                        </a:spcAft>
                        <a:buNone/>
                      </a:pPr>
                      <a:r>
                        <a:rPr lang="en-US" sz="1100" b="1" kern="100" dirty="0">
                          <a:effectLst/>
                        </a:rPr>
                        <a:t>STATE SENATOR, DISTRICT 21</a:t>
                      </a:r>
                      <a:endParaRPr lang="en-US" sz="1200" kern="100" dirty="0">
                        <a:effectLst/>
                      </a:endParaRPr>
                    </a:p>
                    <a:p>
                      <a:pPr marL="0" marR="0">
                        <a:lnSpc>
                          <a:spcPct val="100000"/>
                        </a:lnSpc>
                        <a:spcAft>
                          <a:spcPts val="0"/>
                        </a:spcAft>
                        <a:buNone/>
                      </a:pPr>
                      <a:r>
                        <a:rPr lang="en-US" sz="1100" kern="100" dirty="0">
                          <a:effectLst/>
                        </a:rPr>
                        <a:t>Julie Dahlberg – </a:t>
                      </a:r>
                      <a:r>
                        <a:rPr lang="en-US" sz="900" u="sng" kern="100" dirty="0">
                          <a:solidFill>
                            <a:srgbClr val="467886"/>
                          </a:solidFill>
                          <a:effectLst/>
                          <a:hlinkClick r:id="rId16"/>
                        </a:rPr>
                        <a:t>www.juliedahlberg.com/texas-senate-campaign</a:t>
                      </a:r>
                      <a:r>
                        <a:rPr lang="en-US" sz="11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3821888"/>
                  </a:ext>
                </a:extLst>
              </a:tr>
              <a:tr h="346057">
                <a:tc>
                  <a:txBody>
                    <a:bodyPr/>
                    <a:lstStyle/>
                    <a:p>
                      <a:pPr marL="0" marR="0">
                        <a:lnSpc>
                          <a:spcPct val="100000"/>
                        </a:lnSpc>
                        <a:spcAft>
                          <a:spcPts val="0"/>
                        </a:spcAft>
                        <a:buNone/>
                      </a:pPr>
                      <a:r>
                        <a:rPr lang="en-US" sz="1100" b="1" kern="100">
                          <a:effectLst/>
                        </a:rPr>
                        <a:t>CHIEF JUSTICE, SUPREME COURT</a:t>
                      </a:r>
                      <a:endParaRPr lang="en-US" sz="1200" kern="100">
                        <a:effectLst/>
                      </a:endParaRPr>
                    </a:p>
                    <a:p>
                      <a:pPr marL="0" marR="0">
                        <a:lnSpc>
                          <a:spcPct val="100000"/>
                        </a:lnSpc>
                        <a:spcAft>
                          <a:spcPts val="0"/>
                        </a:spcAft>
                        <a:buNone/>
                      </a:pPr>
                      <a:r>
                        <a:rPr lang="en-US" sz="1100" kern="100">
                          <a:effectLst/>
                        </a:rPr>
                        <a:t>Jimmy Blacklock – </a:t>
                      </a:r>
                      <a:r>
                        <a:rPr lang="en-US" sz="1100" u="sng" kern="100">
                          <a:solidFill>
                            <a:srgbClr val="467886"/>
                          </a:solidFill>
                          <a:effectLst/>
                          <a:hlinkClick r:id="rId17"/>
                        </a:rPr>
                        <a:t>www.jimmyblackblock.com</a:t>
                      </a:r>
                      <a:r>
                        <a:rPr lang="en-US" sz="11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Aft>
                          <a:spcPts val="0"/>
                        </a:spcAft>
                        <a:buNone/>
                      </a:pPr>
                      <a:r>
                        <a:rPr lang="en-US" sz="1100" b="1" kern="100" dirty="0">
                          <a:effectLst/>
                        </a:rPr>
                        <a:t>STATE REPRESENTATIVE, DISTRICT 31</a:t>
                      </a:r>
                      <a:endParaRPr lang="en-US" sz="1200" kern="100" dirty="0">
                        <a:effectLst/>
                      </a:endParaRPr>
                    </a:p>
                    <a:p>
                      <a:pPr marL="0" marR="0">
                        <a:lnSpc>
                          <a:spcPct val="100000"/>
                        </a:lnSpc>
                        <a:spcAft>
                          <a:spcPts val="0"/>
                        </a:spcAft>
                        <a:buNone/>
                      </a:pPr>
                      <a:r>
                        <a:rPr lang="en-US" sz="1100" kern="100" dirty="0">
                          <a:effectLst/>
                        </a:rPr>
                        <a:t>Ryan Guillen – </a:t>
                      </a:r>
                      <a:r>
                        <a:rPr lang="en-US" sz="1100" u="sng" kern="100" dirty="0">
                          <a:solidFill>
                            <a:srgbClr val="467886"/>
                          </a:solidFill>
                          <a:effectLst/>
                          <a:hlinkClick r:id="rId18"/>
                        </a:rPr>
                        <a:t>www.ryanguillen.com</a:t>
                      </a:r>
                      <a:r>
                        <a:rPr lang="en-US" sz="11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3009511"/>
                  </a:ext>
                </a:extLst>
              </a:tr>
              <a:tr h="346057">
                <a:tc>
                  <a:txBody>
                    <a:bodyPr/>
                    <a:lstStyle/>
                    <a:p>
                      <a:pPr marL="0" marR="0">
                        <a:lnSpc>
                          <a:spcPct val="100000"/>
                        </a:lnSpc>
                        <a:spcAft>
                          <a:spcPts val="0"/>
                        </a:spcAft>
                        <a:buNone/>
                      </a:pPr>
                      <a:r>
                        <a:rPr lang="en-US" sz="1100" b="1" kern="100">
                          <a:effectLst/>
                        </a:rPr>
                        <a:t>JUSTICE, SUPREME COURT, PLACE 2</a:t>
                      </a:r>
                      <a:endParaRPr lang="en-US" sz="1200" kern="100">
                        <a:effectLst/>
                      </a:endParaRPr>
                    </a:p>
                    <a:p>
                      <a:pPr marL="0" marR="0">
                        <a:lnSpc>
                          <a:spcPct val="100000"/>
                        </a:lnSpc>
                        <a:spcAft>
                          <a:spcPts val="0"/>
                        </a:spcAft>
                        <a:buNone/>
                      </a:pPr>
                      <a:r>
                        <a:rPr lang="en-US" sz="1100" kern="100">
                          <a:effectLst/>
                        </a:rPr>
                        <a:t>James P. Sullivan – </a:t>
                      </a:r>
                      <a:r>
                        <a:rPr lang="en-US" sz="1100" u="sng" kern="100">
                          <a:solidFill>
                            <a:srgbClr val="467886"/>
                          </a:solidFill>
                          <a:effectLst/>
                          <a:hlinkClick r:id="rId19"/>
                        </a:rPr>
                        <a:t>www.judgesully.com</a:t>
                      </a:r>
                      <a:r>
                        <a:rPr lang="en-US" sz="11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Aft>
                          <a:spcPts val="0"/>
                        </a:spcAft>
                        <a:buNone/>
                      </a:pPr>
                      <a:r>
                        <a:rPr lang="en-US" sz="1100" b="1" kern="100" dirty="0">
                          <a:effectLst/>
                        </a:rPr>
                        <a:t>CHIEF JUSTICE, 4</a:t>
                      </a:r>
                      <a:r>
                        <a:rPr lang="en-US" sz="1100" b="1" kern="100" baseline="30000" dirty="0">
                          <a:effectLst/>
                        </a:rPr>
                        <a:t>TH</a:t>
                      </a:r>
                      <a:r>
                        <a:rPr lang="en-US" sz="1100" b="1" kern="100" dirty="0">
                          <a:effectLst/>
                        </a:rPr>
                        <a:t> COURT OF APPEALS DISTRICT</a:t>
                      </a:r>
                      <a:endParaRPr lang="en-US" sz="1200" kern="100" dirty="0">
                        <a:effectLst/>
                      </a:endParaRPr>
                    </a:p>
                    <a:p>
                      <a:pPr marL="0" marR="0">
                        <a:lnSpc>
                          <a:spcPct val="100000"/>
                        </a:lnSpc>
                        <a:spcAft>
                          <a:spcPts val="0"/>
                        </a:spcAft>
                        <a:buNone/>
                      </a:pPr>
                      <a:r>
                        <a:rPr lang="en-US" sz="1100" kern="100" dirty="0">
                          <a:effectLst/>
                        </a:rPr>
                        <a:t>Bert Richardson – </a:t>
                      </a:r>
                      <a:r>
                        <a:rPr lang="en-US" sz="1100" u="sng" kern="100" dirty="0">
                          <a:solidFill>
                            <a:srgbClr val="467886"/>
                          </a:solidFill>
                          <a:effectLst/>
                          <a:hlinkClick r:id="rId20"/>
                        </a:rPr>
                        <a:t>www.electjudgerichardson.com</a:t>
                      </a:r>
                      <a:r>
                        <a:rPr lang="en-US" sz="11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0213466"/>
                  </a:ext>
                </a:extLst>
              </a:tr>
              <a:tr h="346057">
                <a:tc>
                  <a:txBody>
                    <a:bodyPr/>
                    <a:lstStyle/>
                    <a:p>
                      <a:pPr marL="0" marR="0">
                        <a:lnSpc>
                          <a:spcPct val="100000"/>
                        </a:lnSpc>
                        <a:spcAft>
                          <a:spcPts val="0"/>
                        </a:spcAft>
                        <a:buNone/>
                      </a:pPr>
                      <a:r>
                        <a:rPr lang="en-US" sz="1100" b="1" kern="100">
                          <a:effectLst/>
                        </a:rPr>
                        <a:t>JUSTICE, SUPREME COURT, PLACE 7</a:t>
                      </a:r>
                      <a:endParaRPr lang="en-US" sz="1200" kern="100">
                        <a:effectLst/>
                      </a:endParaRPr>
                    </a:p>
                    <a:p>
                      <a:pPr marL="0" marR="0">
                        <a:lnSpc>
                          <a:spcPct val="100000"/>
                        </a:lnSpc>
                        <a:spcAft>
                          <a:spcPts val="0"/>
                        </a:spcAft>
                        <a:buNone/>
                      </a:pPr>
                      <a:r>
                        <a:rPr lang="en-US" sz="1100" kern="100">
                          <a:effectLst/>
                        </a:rPr>
                        <a:t>Kyle Hawkins – </a:t>
                      </a:r>
                      <a:r>
                        <a:rPr lang="en-US" sz="1100" u="sng" kern="100">
                          <a:solidFill>
                            <a:srgbClr val="467886"/>
                          </a:solidFill>
                          <a:effectLst/>
                          <a:hlinkClick r:id="rId21"/>
                        </a:rPr>
                        <a:t>www.justicekylehawkins.com</a:t>
                      </a:r>
                      <a:r>
                        <a:rPr lang="en-US" sz="11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Aft>
                          <a:spcPts val="0"/>
                        </a:spcAft>
                        <a:buNone/>
                      </a:pPr>
                      <a:r>
                        <a:rPr lang="en-US" sz="1100" b="1" kern="100" dirty="0">
                          <a:effectLst/>
                        </a:rPr>
                        <a:t>DISTRICT JUDGE, 81</a:t>
                      </a:r>
                      <a:r>
                        <a:rPr lang="en-US" sz="1100" b="1" kern="100" baseline="30000" dirty="0">
                          <a:effectLst/>
                        </a:rPr>
                        <a:t>ST</a:t>
                      </a:r>
                      <a:r>
                        <a:rPr lang="en-US" sz="1100" b="1" kern="100" dirty="0">
                          <a:effectLst/>
                        </a:rPr>
                        <a:t> JUDICIAL DISTRICT</a:t>
                      </a:r>
                      <a:endParaRPr lang="en-US" sz="1200" kern="100" dirty="0">
                        <a:effectLst/>
                      </a:endParaRPr>
                    </a:p>
                    <a:p>
                      <a:pPr marL="0" marR="0">
                        <a:lnSpc>
                          <a:spcPct val="100000"/>
                        </a:lnSpc>
                        <a:spcAft>
                          <a:spcPts val="0"/>
                        </a:spcAft>
                        <a:buNone/>
                      </a:pPr>
                      <a:r>
                        <a:rPr lang="en-US" sz="1100" kern="100" dirty="0">
                          <a:effectLst/>
                        </a:rPr>
                        <a:t>Jennifer Ebrom Dillingham – </a:t>
                      </a:r>
                      <a:r>
                        <a:rPr lang="en-US" sz="1100" u="sng" kern="100" dirty="0">
                          <a:solidFill>
                            <a:srgbClr val="467886"/>
                          </a:solidFill>
                          <a:effectLst/>
                          <a:hlinkClick r:id="rId22"/>
                        </a:rPr>
                        <a:t>www.jenniferdillingham.com</a:t>
                      </a:r>
                      <a:r>
                        <a:rPr lang="en-US" sz="11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8461509"/>
                  </a:ext>
                </a:extLst>
              </a:tr>
              <a:tr h="346057">
                <a:tc>
                  <a:txBody>
                    <a:bodyPr/>
                    <a:lstStyle/>
                    <a:p>
                      <a:pPr marL="0" marR="0">
                        <a:lnSpc>
                          <a:spcPct val="100000"/>
                        </a:lnSpc>
                        <a:spcAft>
                          <a:spcPts val="0"/>
                        </a:spcAft>
                        <a:buNone/>
                      </a:pPr>
                      <a:r>
                        <a:rPr lang="en-US" sz="1100" b="1" kern="100" dirty="0">
                          <a:effectLst/>
                        </a:rPr>
                        <a:t>JUSTICE, SUPREME COURT, PLACE 8</a:t>
                      </a:r>
                      <a:endParaRPr lang="en-US" sz="1200" kern="100" dirty="0">
                        <a:effectLst/>
                      </a:endParaRPr>
                    </a:p>
                    <a:p>
                      <a:pPr marL="0" marR="0">
                        <a:lnSpc>
                          <a:spcPct val="100000"/>
                        </a:lnSpc>
                        <a:spcAft>
                          <a:spcPts val="0"/>
                        </a:spcAft>
                        <a:buNone/>
                      </a:pPr>
                      <a:r>
                        <a:rPr lang="en-US" sz="1100" kern="100" dirty="0">
                          <a:effectLst/>
                        </a:rPr>
                        <a:t>Brett Busby – </a:t>
                      </a:r>
                      <a:r>
                        <a:rPr lang="en-US" sz="1100" u="sng" kern="100" dirty="0">
                          <a:solidFill>
                            <a:srgbClr val="467886"/>
                          </a:solidFill>
                          <a:effectLst/>
                          <a:hlinkClick r:id="rId23"/>
                        </a:rPr>
                        <a:t>www.brettbusby.com</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Aft>
                          <a:spcPts val="0"/>
                        </a:spcAft>
                        <a:buNone/>
                      </a:pPr>
                      <a:r>
                        <a:rPr lang="en-US" sz="1100" b="1" kern="100" dirty="0">
                          <a:effectLst/>
                        </a:rPr>
                        <a:t>DISTRICT JUDGE, 218</a:t>
                      </a:r>
                      <a:r>
                        <a:rPr lang="en-US" sz="1100" b="1" kern="100" baseline="30000" dirty="0">
                          <a:effectLst/>
                        </a:rPr>
                        <a:t>TH</a:t>
                      </a:r>
                      <a:r>
                        <a:rPr lang="en-US" sz="1100" b="1" kern="100" dirty="0">
                          <a:effectLst/>
                        </a:rPr>
                        <a:t> JUDICIAL DISTRICT</a:t>
                      </a:r>
                      <a:endParaRPr lang="en-US" sz="1200" kern="100" dirty="0">
                        <a:effectLst/>
                      </a:endParaRPr>
                    </a:p>
                    <a:p>
                      <a:pPr marL="0" marR="0">
                        <a:lnSpc>
                          <a:spcPct val="100000"/>
                        </a:lnSpc>
                        <a:spcAft>
                          <a:spcPts val="0"/>
                        </a:spcAft>
                        <a:buNone/>
                      </a:pPr>
                      <a:r>
                        <a:rPr lang="en-US" sz="1100" kern="100" dirty="0">
                          <a:effectLst/>
                        </a:rPr>
                        <a:t>Russell Wilson – Not Available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5129609"/>
                  </a:ext>
                </a:extLst>
              </a:tr>
              <a:tr h="164409">
                <a:tc gridSpan="2">
                  <a:txBody>
                    <a:bodyPr/>
                    <a:lstStyle/>
                    <a:p>
                      <a:pPr algn="ctr"/>
                      <a:r>
                        <a:rPr lang="en-US" sz="1100" b="1" dirty="0"/>
                        <a:t>COUNTY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100" dirty="0"/>
                    </a:p>
                  </a:txBody>
                  <a:tcPr/>
                </a:tc>
                <a:extLst>
                  <a:ext uri="{0D108BD9-81ED-4DB2-BD59-A6C34878D82A}">
                    <a16:rowId xmlns:a16="http://schemas.microsoft.com/office/drawing/2014/main" val="3201176028"/>
                  </a:ext>
                </a:extLst>
              </a:tr>
              <a:tr h="346057">
                <a:tc>
                  <a:txBody>
                    <a:bodyPr/>
                    <a:lstStyle/>
                    <a:p>
                      <a:r>
                        <a:rPr lang="en-US" sz="1100" b="1" kern="1200" dirty="0">
                          <a:solidFill>
                            <a:schemeClr val="tx1"/>
                          </a:solidFill>
                          <a:effectLst/>
                        </a:rPr>
                        <a:t>COUNTY JUDGE</a:t>
                      </a:r>
                      <a:endParaRPr lang="en-US" sz="1100" kern="1200" dirty="0">
                        <a:solidFill>
                          <a:schemeClr val="tx1"/>
                        </a:solidFill>
                        <a:effectLst/>
                      </a:endParaRPr>
                    </a:p>
                    <a:p>
                      <a:r>
                        <a:rPr lang="en-US" sz="1100" kern="1200" dirty="0">
                          <a:solidFill>
                            <a:schemeClr val="tx1"/>
                          </a:solidFill>
                          <a:effectLst/>
                        </a:rPr>
                        <a:t>Michael Monreal – </a:t>
                      </a:r>
                      <a:r>
                        <a:rPr lang="en-US" sz="1100" u="sng" kern="1200" dirty="0">
                          <a:solidFill>
                            <a:schemeClr val="tx1"/>
                          </a:solidFill>
                          <a:effectLst/>
                          <a:hlinkClick r:id="rId24"/>
                        </a:rPr>
                        <a:t>www.monreal4wctx.com</a:t>
                      </a:r>
                      <a:r>
                        <a:rPr lang="en-US" sz="1100" kern="1200" dirty="0">
                          <a:solidFill>
                            <a:schemeClr val="tx1"/>
                          </a:solidFill>
                          <a:effectLst/>
                        </a:rPr>
                        <a:t> </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1" kern="1200" dirty="0">
                          <a:solidFill>
                            <a:schemeClr val="tx1"/>
                          </a:solidFill>
                          <a:effectLst/>
                        </a:rPr>
                        <a:t>DISTRICT CLERK</a:t>
                      </a:r>
                      <a:endParaRPr lang="en-US" sz="1100" kern="1200" dirty="0">
                        <a:solidFill>
                          <a:schemeClr val="tx1"/>
                        </a:solidFill>
                        <a:effectLst/>
                      </a:endParaRPr>
                    </a:p>
                    <a:p>
                      <a:r>
                        <a:rPr lang="en-US" sz="1100" kern="1200" dirty="0">
                          <a:solidFill>
                            <a:schemeClr val="tx1"/>
                          </a:solidFill>
                          <a:effectLst/>
                        </a:rPr>
                        <a:t>Deborah Bryan – Not Available</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1626125"/>
                  </a:ext>
                </a:extLst>
              </a:tr>
              <a:tr h="346057">
                <a:tc>
                  <a:txBody>
                    <a:bodyPr/>
                    <a:lstStyle/>
                    <a:p>
                      <a:r>
                        <a:rPr lang="en-US" sz="1100" b="1" kern="1200" dirty="0">
                          <a:solidFill>
                            <a:schemeClr val="tx1"/>
                          </a:solidFill>
                          <a:effectLst/>
                        </a:rPr>
                        <a:t>COUNTY TREASURER</a:t>
                      </a:r>
                      <a:endParaRPr lang="en-US" sz="1100" kern="1200" dirty="0">
                        <a:solidFill>
                          <a:schemeClr val="tx1"/>
                        </a:solidFill>
                        <a:effectLst/>
                      </a:endParaRPr>
                    </a:p>
                    <a:p>
                      <a:r>
                        <a:rPr lang="en-US" sz="1100" kern="1200" dirty="0">
                          <a:solidFill>
                            <a:schemeClr val="tx1"/>
                          </a:solidFill>
                          <a:effectLst/>
                        </a:rPr>
                        <a:t>Christina Mutz – Not Available</a:t>
                      </a:r>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1" kern="1200" dirty="0">
                          <a:solidFill>
                            <a:schemeClr val="tx1"/>
                          </a:solidFill>
                          <a:effectLst/>
                        </a:rPr>
                        <a:t>COUNTY JUSTICE OF THE PEACE, PRECINCT 1</a:t>
                      </a:r>
                      <a:endParaRPr lang="en-US" sz="1100" kern="1200" dirty="0">
                        <a:solidFill>
                          <a:schemeClr val="tx1"/>
                        </a:solidFill>
                        <a:effectLst/>
                      </a:endParaRPr>
                    </a:p>
                    <a:p>
                      <a:r>
                        <a:rPr lang="en-US" sz="1100" kern="1200" dirty="0">
                          <a:solidFill>
                            <a:schemeClr val="tx1"/>
                          </a:solidFill>
                          <a:effectLst/>
                        </a:rPr>
                        <a:t>Jared Shaw – FB: jaredshawforjp1 </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5617926"/>
                  </a:ext>
                </a:extLst>
              </a:tr>
              <a:tr h="346057">
                <a:tc>
                  <a:txBody>
                    <a:bodyPr/>
                    <a:lstStyle/>
                    <a:p>
                      <a:r>
                        <a:rPr lang="en-US" sz="1100" b="1" kern="1200" dirty="0">
                          <a:solidFill>
                            <a:schemeClr val="tx1"/>
                          </a:solidFill>
                          <a:effectLst/>
                        </a:rPr>
                        <a:t>COUNTY CLERK</a:t>
                      </a:r>
                      <a:endParaRPr lang="en-US" sz="1100" kern="1200" dirty="0">
                        <a:solidFill>
                          <a:schemeClr val="tx1"/>
                        </a:solidFill>
                        <a:effectLst/>
                      </a:endParaRPr>
                    </a:p>
                    <a:p>
                      <a:r>
                        <a:rPr lang="en-US" sz="1100" kern="1200" dirty="0">
                          <a:solidFill>
                            <a:schemeClr val="tx1"/>
                          </a:solidFill>
                          <a:effectLst/>
                        </a:rPr>
                        <a:t>Genevieve Martinez</a:t>
                      </a:r>
                    </a:p>
                    <a:p>
                      <a:r>
                        <a:rPr lang="en-US" sz="1100" kern="1200" dirty="0">
                          <a:solidFill>
                            <a:schemeClr val="tx1"/>
                          </a:solidFill>
                          <a:effectLst/>
                        </a:rPr>
                        <a:t>FB: </a:t>
                      </a:r>
                      <a:r>
                        <a:rPr lang="en-US" sz="1100" kern="1200" dirty="0" err="1">
                          <a:solidFill>
                            <a:schemeClr val="tx1"/>
                          </a:solidFill>
                          <a:effectLst/>
                        </a:rPr>
                        <a:t>genevievemartinezforwilsoncountyclerk</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1" kern="1200" dirty="0">
                          <a:solidFill>
                            <a:schemeClr val="tx1"/>
                          </a:solidFill>
                          <a:effectLst/>
                        </a:rPr>
                        <a:t>COUNTY JUSTICE OF THE PEACE, PRECINCT 2</a:t>
                      </a:r>
                      <a:endParaRPr lang="en-US" sz="1100" kern="1200" dirty="0">
                        <a:solidFill>
                          <a:schemeClr val="tx1"/>
                        </a:solidFill>
                        <a:effectLst/>
                      </a:endParaRPr>
                    </a:p>
                    <a:p>
                      <a:r>
                        <a:rPr lang="en-US" sz="1100" kern="1200" dirty="0">
                          <a:solidFill>
                            <a:schemeClr val="tx1"/>
                          </a:solidFill>
                          <a:effectLst/>
                        </a:rPr>
                        <a:t>Kenneth Buck Griffin</a:t>
                      </a:r>
                    </a:p>
                    <a:p>
                      <a:r>
                        <a:rPr lang="en-US" sz="1100" kern="1200" dirty="0">
                          <a:solidFill>
                            <a:schemeClr val="tx1"/>
                          </a:solidFill>
                          <a:effectLst/>
                        </a:rPr>
                        <a:t>FB: Kenneth-Buck-Griffin-for-Justice-of-the-Peace-Pct-2 </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8926356"/>
                  </a:ext>
                </a:extLst>
              </a:tr>
              <a:tr h="389166">
                <a:tc>
                  <a:txBody>
                    <a:bodyPr/>
                    <a:lstStyle/>
                    <a:p>
                      <a:r>
                        <a:rPr lang="en-US" sz="1100" b="1" kern="1200" dirty="0">
                          <a:solidFill>
                            <a:schemeClr val="tx1"/>
                          </a:solidFill>
                          <a:effectLst/>
                        </a:rPr>
                        <a:t>COUNTY COMMISSIONER, PRECINCT 2</a:t>
                      </a:r>
                      <a:endParaRPr lang="en-US" sz="1100" kern="1200" dirty="0">
                        <a:solidFill>
                          <a:schemeClr val="tx1"/>
                        </a:solidFill>
                        <a:effectLst/>
                      </a:endParaRPr>
                    </a:p>
                    <a:p>
                      <a:r>
                        <a:rPr lang="en-US" sz="1100" kern="1200" dirty="0">
                          <a:solidFill>
                            <a:schemeClr val="tx1"/>
                          </a:solidFill>
                          <a:effectLst/>
                        </a:rPr>
                        <a:t>Russell King</a:t>
                      </a:r>
                    </a:p>
                    <a:p>
                      <a:r>
                        <a:rPr lang="en-US" sz="1100" kern="1200" dirty="0">
                          <a:solidFill>
                            <a:schemeClr val="tx1"/>
                          </a:solidFill>
                          <a:effectLst/>
                        </a:rPr>
                        <a:t>FB: RussellKingforWilsonCountyCommissionerPrecinct2</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1" kern="1200" dirty="0">
                          <a:solidFill>
                            <a:schemeClr val="tx1"/>
                          </a:solidFill>
                          <a:effectLst/>
                        </a:rPr>
                        <a:t>COUNTY JUSTICE OF THE PEACE, PRECINCT 3</a:t>
                      </a:r>
                      <a:endParaRPr lang="en-US" sz="1100" kern="1200" dirty="0">
                        <a:solidFill>
                          <a:schemeClr val="tx1"/>
                        </a:solidFill>
                        <a:effectLst/>
                      </a:endParaRPr>
                    </a:p>
                    <a:p>
                      <a:r>
                        <a:rPr lang="en-US" sz="1100" kern="1200" dirty="0">
                          <a:solidFill>
                            <a:schemeClr val="tx1"/>
                          </a:solidFill>
                          <a:effectLst/>
                        </a:rPr>
                        <a:t>Joel Bellinger</a:t>
                      </a:r>
                    </a:p>
                    <a:p>
                      <a:r>
                        <a:rPr lang="en-US" sz="1100" kern="1200" dirty="0">
                          <a:solidFill>
                            <a:schemeClr val="tx1"/>
                          </a:solidFill>
                          <a:effectLst/>
                        </a:rPr>
                        <a:t>FB: Joel-Bellinger-for-Wilson-County-JP3</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3870197"/>
                  </a:ext>
                </a:extLst>
              </a:tr>
              <a:tr h="346057">
                <a:tc>
                  <a:txBody>
                    <a:bodyPr/>
                    <a:lstStyle/>
                    <a:p>
                      <a:r>
                        <a:rPr lang="en-US" sz="1100" b="1" kern="1200" dirty="0">
                          <a:solidFill>
                            <a:schemeClr val="tx1"/>
                          </a:solidFill>
                          <a:effectLst/>
                        </a:rPr>
                        <a:t>COUNTY COMMISSIONER, PRECINCT 4</a:t>
                      </a:r>
                      <a:endParaRPr lang="en-US" sz="1100" kern="1200" dirty="0">
                        <a:solidFill>
                          <a:schemeClr val="tx1"/>
                        </a:solidFill>
                        <a:effectLst/>
                      </a:endParaRPr>
                    </a:p>
                    <a:p>
                      <a:r>
                        <a:rPr lang="en-US" sz="1100" kern="1200" dirty="0">
                          <a:solidFill>
                            <a:schemeClr val="tx1"/>
                          </a:solidFill>
                          <a:effectLst/>
                        </a:rPr>
                        <a:t>John “Scott” Akin</a:t>
                      </a:r>
                    </a:p>
                    <a:p>
                      <a:r>
                        <a:rPr lang="en-US" sz="1100" kern="1200" dirty="0">
                          <a:solidFill>
                            <a:schemeClr val="tx1"/>
                          </a:solidFill>
                          <a:effectLst/>
                        </a:rPr>
                        <a:t>FB: Commissioner-John-Scott-Akin</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1" kern="1200" dirty="0">
                          <a:solidFill>
                            <a:schemeClr val="tx1"/>
                          </a:solidFill>
                          <a:effectLst/>
                        </a:rPr>
                        <a:t>COUNTY JUSTICE OF THE PEACE, PRECINT 4</a:t>
                      </a:r>
                      <a:endParaRPr lang="en-US" sz="1100" kern="1200" dirty="0">
                        <a:solidFill>
                          <a:schemeClr val="tx1"/>
                        </a:solidFill>
                        <a:effectLst/>
                      </a:endParaRPr>
                    </a:p>
                    <a:p>
                      <a:r>
                        <a:rPr lang="en-US" sz="1100" kern="1200" dirty="0">
                          <a:solidFill>
                            <a:schemeClr val="tx1"/>
                          </a:solidFill>
                          <a:effectLst/>
                        </a:rPr>
                        <a:t>Monica Lambeck Gutierrez</a:t>
                      </a:r>
                    </a:p>
                    <a:p>
                      <a:r>
                        <a:rPr lang="en-US" sz="1100" kern="1200" dirty="0">
                          <a:solidFill>
                            <a:schemeClr val="tx1"/>
                          </a:solidFill>
                          <a:effectLst/>
                        </a:rPr>
                        <a:t>FB: Monica-Lambeck-Gutierrez-for-Wilson-County-JP4</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62908664"/>
                  </a:ext>
                </a:extLst>
              </a:tr>
              <a:tr h="346057">
                <a:tc gridSpan="2">
                  <a:txBody>
                    <a:bodyPr/>
                    <a:lstStyle/>
                    <a:p>
                      <a:r>
                        <a:rPr lang="en-US" sz="900" b="1" dirty="0"/>
                        <a:t>NOTE</a:t>
                      </a:r>
                      <a:r>
                        <a:rPr lang="en-US" sz="900" dirty="0"/>
                        <a:t>: Federal Candidates (U.S. Senator &amp; U.S. House Representative) are not listed since we are a Texas PAC. If you want their information, you can click the link and visit the </a:t>
                      </a:r>
                      <a:r>
                        <a:rPr lang="en-US" sz="900" dirty="0">
                          <a:hlinkClick r:id="rId25"/>
                        </a:rPr>
                        <a:t>Wilson County Republican Party – Home</a:t>
                      </a:r>
                      <a:r>
                        <a:rPr lang="en-US" sz="90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5162800"/>
                  </a:ext>
                </a:extLst>
              </a:tr>
            </a:tbl>
          </a:graphicData>
        </a:graphic>
      </p:graphicFrame>
      <p:pic>
        <p:nvPicPr>
          <p:cNvPr id="12" name="Picture 11">
            <a:extLst>
              <a:ext uri="{FF2B5EF4-FFF2-40B4-BE49-F238E27FC236}">
                <a16:creationId xmlns:a16="http://schemas.microsoft.com/office/drawing/2014/main" id="{1495C520-62F0-ABA7-802E-84B663CB2B53}"/>
              </a:ext>
            </a:extLst>
          </p:cNvPr>
          <p:cNvPicPr>
            <a:picLocks noChangeAspect="1"/>
          </p:cNvPicPr>
          <p:nvPr/>
        </p:nvPicPr>
        <p:blipFill>
          <a:blip r:embed="rId26"/>
          <a:stretch>
            <a:fillRect/>
          </a:stretch>
        </p:blipFill>
        <p:spPr>
          <a:xfrm>
            <a:off x="171761" y="769666"/>
            <a:ext cx="1664531" cy="657917"/>
          </a:xfrm>
          <a:prstGeom prst="rect">
            <a:avLst/>
          </a:prstGeom>
        </p:spPr>
      </p:pic>
      <p:sp>
        <p:nvSpPr>
          <p:cNvPr id="13" name="TextBox 12">
            <a:extLst>
              <a:ext uri="{FF2B5EF4-FFF2-40B4-BE49-F238E27FC236}">
                <a16:creationId xmlns:a16="http://schemas.microsoft.com/office/drawing/2014/main" id="{00FA6B65-D2C7-E66E-E283-5D64E3F3F9C8}"/>
              </a:ext>
            </a:extLst>
          </p:cNvPr>
          <p:cNvSpPr txBox="1"/>
          <p:nvPr/>
        </p:nvSpPr>
        <p:spPr>
          <a:xfrm>
            <a:off x="182881" y="1189142"/>
            <a:ext cx="6825114" cy="584775"/>
          </a:xfrm>
          <a:prstGeom prst="rect">
            <a:avLst/>
          </a:prstGeom>
          <a:noFill/>
        </p:spPr>
        <p:txBody>
          <a:bodyPr wrap="square" rtlCol="0">
            <a:spAutoFit/>
          </a:bodyPr>
          <a:lstStyle/>
          <a:p>
            <a:pPr marL="0" marR="0" algn="ctr">
              <a:buNone/>
              <a:tabLst>
                <a:tab pos="2971800" algn="ctr"/>
                <a:tab pos="5943600" algn="r"/>
              </a:tabLst>
            </a:pPr>
            <a:r>
              <a:rPr lang="en-US" b="1" kern="100" dirty="0">
                <a:effectLst/>
                <a:latin typeface="Calibri" panose="020F0502020204030204" pitchFamily="34" charset="0"/>
                <a:ea typeface="Aptos" panose="020B0004020202020204" pitchFamily="34" charset="0"/>
                <a:cs typeface="Times New Roman" panose="02020603050405020304" pitchFamily="18" charset="0"/>
              </a:rPr>
              <a:t>Wilson County Voter Guide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tabLst>
                <a:tab pos="2971800" algn="ctr"/>
                <a:tab pos="5943600" algn="r"/>
              </a:tabLst>
            </a:pPr>
            <a:r>
              <a:rPr lang="en-US" sz="1400" kern="100" dirty="0">
                <a:effectLst/>
                <a:latin typeface="Calibri" panose="020F0502020204030204" pitchFamily="34" charset="0"/>
                <a:ea typeface="Aptos" panose="020B0004020202020204" pitchFamily="34" charset="0"/>
                <a:cs typeface="Times New Roman" panose="02020603050405020304" pitchFamily="18" charset="0"/>
              </a:rPr>
              <a:t>Early Voting: October 19</a:t>
            </a:r>
            <a:r>
              <a:rPr lang="en-US" sz="1400" kern="100" baseline="30000" dirty="0">
                <a:effectLst/>
                <a:latin typeface="Calibri" panose="020F0502020204030204" pitchFamily="34" charset="0"/>
                <a:ea typeface="Aptos" panose="020B0004020202020204" pitchFamily="34" charset="0"/>
                <a:cs typeface="Times New Roman" panose="02020603050405020304" pitchFamily="18" charset="0"/>
              </a:rPr>
              <a:t>th</a:t>
            </a:r>
            <a:r>
              <a:rPr lang="en-US" sz="1400" kern="100" dirty="0">
                <a:effectLst/>
                <a:latin typeface="Calibri" panose="020F0502020204030204" pitchFamily="34" charset="0"/>
                <a:ea typeface="Aptos" panose="020B0004020202020204" pitchFamily="34" charset="0"/>
                <a:cs typeface="Times New Roman" panose="02020603050405020304" pitchFamily="18" charset="0"/>
              </a:rPr>
              <a:t> – 30</a:t>
            </a:r>
            <a:r>
              <a:rPr lang="en-US" sz="1400" kern="100" baseline="30000" dirty="0">
                <a:effectLst/>
                <a:latin typeface="Calibri" panose="020F0502020204030204" pitchFamily="34" charset="0"/>
                <a:ea typeface="Aptos" panose="020B0004020202020204" pitchFamily="34" charset="0"/>
                <a:cs typeface="Times New Roman" panose="02020603050405020304" pitchFamily="18" charset="0"/>
              </a:rPr>
              <a:t>th</a:t>
            </a:r>
            <a:r>
              <a:rPr lang="en-US" sz="1400" kern="100" dirty="0">
                <a:effectLst/>
                <a:latin typeface="Calibri" panose="020F0502020204030204" pitchFamily="34" charset="0"/>
                <a:ea typeface="Aptos" panose="020B0004020202020204" pitchFamily="34" charset="0"/>
                <a:cs typeface="Times New Roman" panose="02020603050405020304" pitchFamily="18" charset="0"/>
              </a:rPr>
              <a:t>   |   Election Day:  November 3</a:t>
            </a:r>
            <a:r>
              <a:rPr lang="en-US" sz="1400" kern="100" baseline="30000" dirty="0">
                <a:effectLst/>
                <a:latin typeface="Calibri" panose="020F0502020204030204" pitchFamily="34" charset="0"/>
                <a:ea typeface="Aptos" panose="020B0004020202020204" pitchFamily="34" charset="0"/>
                <a:cs typeface="Times New Roman" panose="02020603050405020304" pitchFamily="18" charset="0"/>
              </a:rPr>
              <a:t>rd</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89B06E7D-7BCA-8E58-D447-EA8B8D6991AE}"/>
              </a:ext>
            </a:extLst>
          </p:cNvPr>
          <p:cNvSpPr txBox="1"/>
          <p:nvPr/>
        </p:nvSpPr>
        <p:spPr>
          <a:xfrm>
            <a:off x="6529137" y="9177549"/>
            <a:ext cx="607159" cy="369332"/>
          </a:xfrm>
          <a:prstGeom prst="rect">
            <a:avLst/>
          </a:prstGeom>
          <a:noFill/>
        </p:spPr>
        <p:txBody>
          <a:bodyPr wrap="square" rtlCol="0">
            <a:spAutoFit/>
          </a:bodyPr>
          <a:lstStyle/>
          <a:p>
            <a:r>
              <a:rPr lang="en-US" dirty="0"/>
              <a:t>14</a:t>
            </a:r>
          </a:p>
        </p:txBody>
      </p:sp>
    </p:spTree>
    <p:extLst>
      <p:ext uri="{BB962C8B-B14F-4D97-AF65-F5344CB8AC3E}">
        <p14:creationId xmlns:p14="http://schemas.microsoft.com/office/powerpoint/2010/main" val="42449878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55159</TotalTime>
  <Words>4001</Words>
  <Application>Microsoft Office PowerPoint</Application>
  <PresentationFormat>Custom</PresentationFormat>
  <Paragraphs>362</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Calibri Light</vt:lpstr>
      <vt:lpstr>Dreaming Outloud Script Pro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Miller, Joyce B.</dc:creator>
  <cp:lastModifiedBy>Sharon Meyer</cp:lastModifiedBy>
  <cp:revision>398</cp:revision>
  <cp:lastPrinted>2025-07-01T17:30:43Z</cp:lastPrinted>
  <dcterms:created xsi:type="dcterms:W3CDTF">2023-01-30T20:41:26Z</dcterms:created>
  <dcterms:modified xsi:type="dcterms:W3CDTF">2026-08-29T16:53:41Z</dcterms:modified>
</cp:coreProperties>
</file>