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893692-ED7D-7E9A-F548-9A0A673D0277}" v="239" dt="2024-01-08T20:56:30.221"/>
    <p1510:client id="{5786A8E2-A47F-811C-74A7-1F527FDAAE36}" v="569" dt="2023-12-06T13:08:48.377"/>
    <p1510:client id="{7A17B971-177C-8184-B2FD-B3893936E997}" v="3" dt="2023-11-21T12:50:01.449"/>
    <p1510:client id="{9A1C76D9-A1C7-3DC4-5CC7-BCC528EB8EF6}" v="19" dt="2023-11-21T12:18:05.114"/>
    <p1510:client id="{9A61E9F3-3765-DA67-FC45-21255C184FAB}" v="235" dt="2023-11-21T12:32:50.577"/>
    <p1510:client id="{B1E0947C-C5DA-F529-47A5-E9A9A5D7A27D}" v="7" dt="2023-12-06T14:29:13.724"/>
    <p1510:client id="{C2D50E7D-A12E-47C0-09C6-0E21EA77CC20}" v="41" dt="2023-12-06T14:20:25.476"/>
    <p1510:client id="{DDA61D5B-9CEB-439D-B591-670F5D7FE17F}" v="78" dt="2023-11-21T12:04:44.030"/>
    <p1510:client id="{E94FDB43-A6F1-BBA3-FCE1-E9377E548488}" v="568" dt="2023-11-21T13:26:33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e Lynch" userId="S::commissioner@epc.sark.gg::b9ab1c72-04fb-4091-8665-0ef4a879d1f1" providerId="AD" clId="Web-{B1E0947C-C5DA-F529-47A5-E9A9A5D7A27D}"/>
    <pc:docChg chg="modSld">
      <pc:chgData name="Shane Lynch" userId="S::commissioner@epc.sark.gg::b9ab1c72-04fb-4091-8665-0ef4a879d1f1" providerId="AD" clId="Web-{B1E0947C-C5DA-F529-47A5-E9A9A5D7A27D}" dt="2023-12-06T14:29:13.724" v="6" actId="20577"/>
      <pc:docMkLst>
        <pc:docMk/>
      </pc:docMkLst>
      <pc:sldChg chg="modSp">
        <pc:chgData name="Shane Lynch" userId="S::commissioner@epc.sark.gg::b9ab1c72-04fb-4091-8665-0ef4a879d1f1" providerId="AD" clId="Web-{B1E0947C-C5DA-F529-47A5-E9A9A5D7A27D}" dt="2023-12-06T14:29:13.724" v="6" actId="20577"/>
        <pc:sldMkLst>
          <pc:docMk/>
          <pc:sldMk cId="2258687031" sldId="261"/>
        </pc:sldMkLst>
        <pc:spChg chg="mod">
          <ac:chgData name="Shane Lynch" userId="S::commissioner@epc.sark.gg::b9ab1c72-04fb-4091-8665-0ef4a879d1f1" providerId="AD" clId="Web-{B1E0947C-C5DA-F529-47A5-E9A9A5D7A27D}" dt="2023-12-06T14:29:13.724" v="6" actId="20577"/>
          <ac:spMkLst>
            <pc:docMk/>
            <pc:sldMk cId="2258687031" sldId="261"/>
            <ac:spMk id="3" creationId="{B023FC20-910A-65E4-4392-4AC18D35B9B1}"/>
          </ac:spMkLst>
        </pc:spChg>
      </pc:sldChg>
    </pc:docChg>
  </pc:docChgLst>
  <pc:docChgLst>
    <pc:chgData name="Shane Lynch" userId="S::commissioner@epc.sark.gg::b9ab1c72-04fb-4091-8665-0ef4a879d1f1" providerId="AD" clId="Web-{39893692-ED7D-7E9A-F548-9A0A673D0277}"/>
    <pc:docChg chg="delSld modSld">
      <pc:chgData name="Shane Lynch" userId="S::commissioner@epc.sark.gg::b9ab1c72-04fb-4091-8665-0ef4a879d1f1" providerId="AD" clId="Web-{39893692-ED7D-7E9A-F548-9A0A673D0277}" dt="2024-01-08T20:56:30.221" v="244" actId="20577"/>
      <pc:docMkLst>
        <pc:docMk/>
      </pc:docMkLst>
      <pc:sldChg chg="addSp modSp">
        <pc:chgData name="Shane Lynch" userId="S::commissioner@epc.sark.gg::b9ab1c72-04fb-4091-8665-0ef4a879d1f1" providerId="AD" clId="Web-{39893692-ED7D-7E9A-F548-9A0A673D0277}" dt="2024-01-08T20:44:53.874" v="106" actId="20577"/>
        <pc:sldMkLst>
          <pc:docMk/>
          <pc:sldMk cId="109857222" sldId="256"/>
        </pc:sldMkLst>
        <pc:spChg chg="mod">
          <ac:chgData name="Shane Lynch" userId="S::commissioner@epc.sark.gg::b9ab1c72-04fb-4091-8665-0ef4a879d1f1" providerId="AD" clId="Web-{39893692-ED7D-7E9A-F548-9A0A673D0277}" dt="2024-01-08T20:44:53.874" v="106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hane Lynch" userId="S::commissioner@epc.sark.gg::b9ab1c72-04fb-4091-8665-0ef4a879d1f1" providerId="AD" clId="Web-{39893692-ED7D-7E9A-F548-9A0A673D0277}" dt="2024-01-08T20:43:59.607" v="91" actId="20577"/>
          <ac:spMkLst>
            <pc:docMk/>
            <pc:sldMk cId="109857222" sldId="256"/>
            <ac:spMk id="3" creationId="{00000000-0000-0000-0000-000000000000}"/>
          </ac:spMkLst>
        </pc:spChg>
        <pc:picChg chg="add mod">
          <ac:chgData name="Shane Lynch" userId="S::commissioner@epc.sark.gg::b9ab1c72-04fb-4091-8665-0ef4a879d1f1" providerId="AD" clId="Web-{39893692-ED7D-7E9A-F548-9A0A673D0277}" dt="2024-01-08T20:44:29.061" v="98" actId="14100"/>
          <ac:picMkLst>
            <pc:docMk/>
            <pc:sldMk cId="109857222" sldId="256"/>
            <ac:picMk id="4" creationId="{66C770F4-3E82-3F72-3626-EDE1E13A8277}"/>
          </ac:picMkLst>
        </pc:picChg>
      </pc:sldChg>
      <pc:sldChg chg="del">
        <pc:chgData name="Shane Lynch" userId="S::commissioner@epc.sark.gg::b9ab1c72-04fb-4091-8665-0ef4a879d1f1" providerId="AD" clId="Web-{39893692-ED7D-7E9A-F548-9A0A673D0277}" dt="2024-01-08T20:45:59.610" v="107"/>
        <pc:sldMkLst>
          <pc:docMk/>
          <pc:sldMk cId="3641162181" sldId="259"/>
        </pc:sldMkLst>
      </pc:sldChg>
      <pc:sldChg chg="modSp">
        <pc:chgData name="Shane Lynch" userId="S::commissioner@epc.sark.gg::b9ab1c72-04fb-4091-8665-0ef4a879d1f1" providerId="AD" clId="Web-{39893692-ED7D-7E9A-F548-9A0A673D0277}" dt="2024-01-08T20:56:30.221" v="244" actId="20577"/>
        <pc:sldMkLst>
          <pc:docMk/>
          <pc:sldMk cId="2258687031" sldId="261"/>
        </pc:sldMkLst>
        <pc:spChg chg="mod">
          <ac:chgData name="Shane Lynch" userId="S::commissioner@epc.sark.gg::b9ab1c72-04fb-4091-8665-0ef4a879d1f1" providerId="AD" clId="Web-{39893692-ED7D-7E9A-F548-9A0A673D0277}" dt="2024-01-08T20:56:30.221" v="244" actId="20577"/>
          <ac:spMkLst>
            <pc:docMk/>
            <pc:sldMk cId="2258687031" sldId="261"/>
            <ac:spMk id="3" creationId="{B023FC20-910A-65E4-4392-4AC18D35B9B1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epcsark-my.sharepoint.com/personal/commissioner_epc_sark_gg/Documents/Attachments/Correction%20Octob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Fuel Prices (p/kwh)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'[Correction October.xlsx]Weighted Average Fuel Price'!$A$8</c:f>
              <c:strCache>
                <c:ptCount val="1"/>
                <c:pt idx="0">
                  <c:v>Actual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'[Correction October.xlsx]Weighted Average Fuel Price'!$B$7:$H$7</c:f>
              <c:numCache>
                <c:formatCode>mmm\-yy</c:formatCode>
                <c:ptCount val="7"/>
                <c:pt idx="0">
                  <c:v>45017</c:v>
                </c:pt>
                <c:pt idx="1">
                  <c:v>45047</c:v>
                </c:pt>
                <c:pt idx="2">
                  <c:v>45078</c:v>
                </c:pt>
                <c:pt idx="3">
                  <c:v>45108</c:v>
                </c:pt>
                <c:pt idx="4">
                  <c:v>45139</c:v>
                </c:pt>
                <c:pt idx="5">
                  <c:v>45170</c:v>
                </c:pt>
                <c:pt idx="6">
                  <c:v>45200</c:v>
                </c:pt>
              </c:numCache>
            </c:numRef>
          </c:cat>
          <c:val>
            <c:numRef>
              <c:f>'[Correction October.xlsx]Weighted Average Fuel Price'!$B$8:$H$8</c:f>
              <c:numCache>
                <c:formatCode>_(* #,##0.00_);_(* \(#,##0.00\);_(* "-"??_);_(@_)</c:formatCode>
                <c:ptCount val="7"/>
                <c:pt idx="0">
                  <c:v>23.608732876712331</c:v>
                </c:pt>
                <c:pt idx="1">
                  <c:v>21.305283757338554</c:v>
                </c:pt>
                <c:pt idx="2">
                  <c:v>21.76969330039973</c:v>
                </c:pt>
                <c:pt idx="3">
                  <c:v>22.646371608288995</c:v>
                </c:pt>
                <c:pt idx="4">
                  <c:v>26.121108043727034</c:v>
                </c:pt>
                <c:pt idx="5">
                  <c:v>27.511800617080642</c:v>
                </c:pt>
                <c:pt idx="6">
                  <c:v>27.462959548908746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B3E-404C-A05B-A8C3985F77F3}"/>
            </c:ext>
          </c:extLst>
        </c:ser>
        <c:ser>
          <c:idx val="1"/>
          <c:order val="1"/>
          <c:tx>
            <c:strRef>
              <c:f>'[Correction October.xlsx]Weighted Average Fuel Price'!$A$9</c:f>
              <c:strCache>
                <c:ptCount val="1"/>
                <c:pt idx="0">
                  <c:v>Forecast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'[Correction October.xlsx]Weighted Average Fuel Price'!$B$7:$H$7</c:f>
              <c:numCache>
                <c:formatCode>mmm\-yy</c:formatCode>
                <c:ptCount val="7"/>
                <c:pt idx="0">
                  <c:v>45017</c:v>
                </c:pt>
                <c:pt idx="1">
                  <c:v>45047</c:v>
                </c:pt>
                <c:pt idx="2">
                  <c:v>45078</c:v>
                </c:pt>
                <c:pt idx="3">
                  <c:v>45108</c:v>
                </c:pt>
                <c:pt idx="4">
                  <c:v>45139</c:v>
                </c:pt>
                <c:pt idx="5">
                  <c:v>45170</c:v>
                </c:pt>
                <c:pt idx="6">
                  <c:v>45200</c:v>
                </c:pt>
              </c:numCache>
            </c:numRef>
          </c:cat>
          <c:val>
            <c:numRef>
              <c:f>'[Correction October.xlsx]Weighted Average Fuel Price'!$B$9:$H$9</c:f>
              <c:numCache>
                <c:formatCode>General</c:formatCode>
                <c:ptCount val="7"/>
                <c:pt idx="0">
                  <c:v>24.95</c:v>
                </c:pt>
                <c:pt idx="1">
                  <c:v>24.95</c:v>
                </c:pt>
                <c:pt idx="2">
                  <c:v>24.95</c:v>
                </c:pt>
                <c:pt idx="3">
                  <c:v>24.95</c:v>
                </c:pt>
                <c:pt idx="4">
                  <c:v>24.95</c:v>
                </c:pt>
                <c:pt idx="5">
                  <c:v>24.95</c:v>
                </c:pt>
                <c:pt idx="6">
                  <c:v>24.95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B3E-404C-A05B-A8C3985F7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1470599"/>
        <c:axId val="1471472647"/>
      </c:lineChart>
      <c:dateAx>
        <c:axId val="1471470599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1472647"/>
        <c:crosses val="autoZero"/>
        <c:auto val="1"/>
        <c:lblOffset val="100"/>
        <c:baseTimeUnit val="months"/>
      </c:dateAx>
      <c:valAx>
        <c:axId val="1471472647"/>
        <c:scaling>
          <c:orientation val="minMax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.00_);_(* \(#,##0.0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14705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8824" y="1938151"/>
            <a:ext cx="9144000" cy="1804894"/>
          </a:xfrm>
        </p:spPr>
        <p:txBody>
          <a:bodyPr>
            <a:normAutofit/>
          </a:bodyPr>
          <a:lstStyle/>
          <a:p>
            <a:r>
              <a:rPr lang="en-US" sz="4800" dirty="0">
                <a:ea typeface="Calibri Light"/>
                <a:cs typeface="Calibri Light"/>
              </a:rPr>
              <a:t>Operation of Current Electricity Price Control For Sark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4041309"/>
            <a:ext cx="9144000" cy="2548869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cs typeface="Calibri"/>
              </a:rPr>
              <a:t>By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Shane Lynch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Electricity Price Controller</a:t>
            </a: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At Public Meeting  on 6 December 2023</a:t>
            </a:r>
            <a:endParaRPr lang="en-US" dirty="0">
              <a:ea typeface="Calibri"/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66C770F4-3E82-3F72-3626-EDE1E13A8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6195" y="475690"/>
            <a:ext cx="1696011" cy="117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37218-3719-9515-B1ED-2EE6308BB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Price Control 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A889C3-842A-09FC-5FC4-6D92FEA47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2-Year Price Control from 01st April 2023 – 31st March 2025</a:t>
            </a:r>
          </a:p>
          <a:p>
            <a:r>
              <a:rPr lang="en-US" dirty="0">
                <a:cs typeface="Calibri"/>
              </a:rPr>
              <a:t>Maximum Unit Price (p/kwh), monthly connection charge, monthly stand-by charge for own-generators.  </a:t>
            </a:r>
          </a:p>
          <a:p>
            <a:r>
              <a:rPr lang="en-US" dirty="0">
                <a:cs typeface="Calibri"/>
              </a:rPr>
              <a:t>Designed To Allow For The Recovery Of: 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Historic and new capital expenditure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A return on capital,</a:t>
            </a:r>
            <a:endParaRPr lang="en-US" dirty="0"/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Fixed operating costs, and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Fuel costs</a:t>
            </a:r>
          </a:p>
          <a:p>
            <a:r>
              <a:rPr lang="en-US" dirty="0">
                <a:cs typeface="Calibri"/>
              </a:rPr>
              <a:t>Monthly Correction Mechanism for Fuel and Consumption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dirty="0">
                <a:cs typeface="Calibri"/>
              </a:rPr>
              <a:t>2-Month Lag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76386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FFB59-8755-FA7C-D95F-0A3E648B5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                       Electricity Price Trend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8C1314-7648-06C6-6CA0-44200C5EA6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3290" y="1717059"/>
            <a:ext cx="6989938" cy="4201582"/>
          </a:xfrm>
        </p:spPr>
      </p:pic>
    </p:spTree>
    <p:extLst>
      <p:ext uri="{BB962C8B-B14F-4D97-AF65-F5344CB8AC3E}">
        <p14:creationId xmlns:p14="http://schemas.microsoft.com/office/powerpoint/2010/main" val="452674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572A1-580B-3CBA-4E39-89FC1FFFB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                                Price Drivers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BB28CFB-BEA9-FCDD-630D-12B8E20003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7141" y="2083947"/>
            <a:ext cx="4591050" cy="2762250"/>
          </a:xfrm>
        </p:spPr>
      </p:pic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5A7A473F-E729-27DC-32DD-009AC22C62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504255"/>
              </p:ext>
            </p:extLst>
          </p:nvPr>
        </p:nvGraphicFramePr>
        <p:xfrm>
          <a:off x="6343353" y="2183563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35279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4E41C-D9D1-12B7-7935-F4E7D115C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44881"/>
          </a:xfrm>
        </p:spPr>
        <p:txBody>
          <a:bodyPr/>
          <a:lstStyle/>
          <a:p>
            <a:r>
              <a:rPr lang="en-US" dirty="0">
                <a:cs typeface="Calibri Light"/>
              </a:rPr>
              <a:t>Lack Of New Capital Expenditure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3FC20-910A-65E4-4392-4AC18D35B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3403"/>
            <a:ext cx="10515600" cy="4803889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400" dirty="0">
                <a:cs typeface="Calibri"/>
              </a:rPr>
              <a:t>Price Control allows for new capital expenditure and takes into consideration the additional investment risk in Sark .</a:t>
            </a:r>
            <a:endParaRPr lang="en-US" sz="2400" dirty="0">
              <a:ea typeface="Calibri"/>
              <a:cs typeface="Calibri"/>
            </a:endParaRPr>
          </a:p>
          <a:p>
            <a:endParaRPr lang="en-US" sz="2400" dirty="0">
              <a:ea typeface="Calibri"/>
              <a:cs typeface="Calibri"/>
            </a:endParaRPr>
          </a:p>
          <a:p>
            <a:r>
              <a:rPr lang="en-US" sz="2400" dirty="0">
                <a:cs typeface="Calibri"/>
              </a:rPr>
              <a:t>The Price Control required SEL to urgently submit its proposals for capital expenditure, </a:t>
            </a:r>
            <a:r>
              <a:rPr lang="en-US" sz="2400" dirty="0" err="1">
                <a:cs typeface="Calibri"/>
              </a:rPr>
              <a:t>prioritised</a:t>
            </a:r>
            <a:r>
              <a:rPr lang="en-US" sz="2400" dirty="0">
                <a:cs typeface="Calibri"/>
              </a:rPr>
              <a:t> on the basis of safety and reliability.  SEL has still not made its submission.</a:t>
            </a:r>
            <a:endParaRPr lang="en-US" sz="2400" dirty="0">
              <a:ea typeface="Calibri"/>
              <a:cs typeface="Calibri"/>
            </a:endParaRPr>
          </a:p>
          <a:p>
            <a:endParaRPr lang="en-US" sz="2400" dirty="0">
              <a:ea typeface="Calibri"/>
              <a:cs typeface="Calibri"/>
            </a:endParaRPr>
          </a:p>
          <a:p>
            <a:r>
              <a:rPr lang="en-US" sz="2400" dirty="0">
                <a:ea typeface="Calibri"/>
                <a:cs typeface="Calibri"/>
              </a:rPr>
              <a:t>Previous technical reports have indicated the need for a significant asset replacement and upgrade </a:t>
            </a:r>
            <a:r>
              <a:rPr lang="en-US" sz="2400" dirty="0" err="1">
                <a:ea typeface="Calibri"/>
                <a:cs typeface="Calibri"/>
              </a:rPr>
              <a:t>programme</a:t>
            </a:r>
            <a:r>
              <a:rPr lang="en-US" sz="2400" dirty="0">
                <a:ea typeface="Calibri"/>
                <a:cs typeface="Calibri"/>
              </a:rPr>
              <a:t>.</a:t>
            </a:r>
          </a:p>
          <a:p>
            <a:endParaRPr lang="en-US" sz="2400" dirty="0">
              <a:ea typeface="Calibri"/>
              <a:cs typeface="Calibri"/>
            </a:endParaRPr>
          </a:p>
          <a:p>
            <a:r>
              <a:rPr lang="en-US" sz="2400" dirty="0">
                <a:cs typeface="Calibri"/>
              </a:rPr>
              <a:t>SEL has indicated its intentions to replace one of its diesel generators.</a:t>
            </a:r>
            <a:endParaRPr lang="en-US" sz="2400" dirty="0">
              <a:ea typeface="Calibri"/>
              <a:cs typeface="Calibri"/>
            </a:endParaRPr>
          </a:p>
          <a:p>
            <a:endParaRPr lang="en-US" sz="2400" dirty="0">
              <a:ea typeface="Calibri"/>
              <a:cs typeface="Calibri"/>
            </a:endParaRPr>
          </a:p>
          <a:p>
            <a:r>
              <a:rPr lang="en-US" sz="2400" dirty="0">
                <a:cs typeface="Calibri"/>
              </a:rPr>
              <a:t>Electricity prices are artificially lower, and the risks to safety and reliability are higher due to this lack of capital expenditure.   </a:t>
            </a:r>
            <a:r>
              <a:rPr lang="en-US" dirty="0">
                <a:cs typeface="Calibri"/>
              </a:rPr>
              <a:t>        </a:t>
            </a:r>
            <a:endParaRPr lang="en-US" sz="2400" dirty="0">
              <a:ea typeface="Calibri"/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8687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Operation of Current Electricity Price Control For Sark </vt:lpstr>
      <vt:lpstr>Price Control Design</vt:lpstr>
      <vt:lpstr>                       Electricity Price Trend</vt:lpstr>
      <vt:lpstr>                                Price Drivers</vt:lpstr>
      <vt:lpstr>Lack Of New Capital Expenditure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377</cp:revision>
  <dcterms:created xsi:type="dcterms:W3CDTF">2023-11-21T12:03:02Z</dcterms:created>
  <dcterms:modified xsi:type="dcterms:W3CDTF">2024-01-08T20:56:30Z</dcterms:modified>
</cp:coreProperties>
</file>