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inzel" panose="020B0604020202020204" charset="0"/>
      <p:regular r:id="rId14"/>
      <p:bold r:id="rId15"/>
    </p:embeddedFont>
    <p:embeddedFont>
      <p:font typeface="Montserrat" panose="00000500000000000000" pitchFamily="2" charset="0"/>
      <p:regular r:id="rId16"/>
      <p:bold r:id="rId17"/>
    </p:embeddedFont>
    <p:embeddedFont>
      <p:font typeface="Space Grotesk" panose="020B060402020202020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er O'Keefe" userId="ed9ca8762b6475c7" providerId="LiveId" clId="{2FF0BC9B-AB62-4938-80B5-61B31E4EEFA0}"/>
    <pc:docChg chg="custSel modSld">
      <pc:chgData name="Roger O'Keefe" userId="ed9ca8762b6475c7" providerId="LiveId" clId="{2FF0BC9B-AB62-4938-80B5-61B31E4EEFA0}" dt="2026-10-30T13:23:38.872" v="33" actId="20577"/>
      <pc:docMkLst>
        <pc:docMk/>
      </pc:docMkLst>
      <pc:sldChg chg="modSp mod">
        <pc:chgData name="Roger O'Keefe" userId="ed9ca8762b6475c7" providerId="LiveId" clId="{2FF0BC9B-AB62-4938-80B5-61B31E4EEFA0}" dt="2026-10-30T13:23:38.872" v="33" actId="20577"/>
        <pc:sldMkLst>
          <pc:docMk/>
          <pc:sldMk cId="0" sldId="264"/>
        </pc:sldMkLst>
        <pc:spChg chg="mod">
          <ac:chgData name="Roger O'Keefe" userId="ed9ca8762b6475c7" providerId="LiveId" clId="{2FF0BC9B-AB62-4938-80B5-61B31E4EEFA0}" dt="2026-10-30T13:23:38.872" v="33" actId="20577"/>
          <ac:spMkLst>
            <pc:docMk/>
            <pc:sldMk cId="0" sldId="264"/>
            <ac:spMk id="24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786cab186253d55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h786cab186253d55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A0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09600" y="4475708"/>
            <a:ext cx="6858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4837658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6525" y="4837658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609600" y="1867941"/>
            <a:ext cx="4167187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FEATURE FILM PITCH &amp; TREATMENT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609600" y="2220366"/>
            <a:ext cx="9101137" cy="117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F8FAFC"/>
                </a:solidFill>
                <a:latin typeface="Cinzel"/>
                <a:ea typeface="Cinzel"/>
                <a:cs typeface="Cinzel"/>
                <a:sym typeface="Cinzel"/>
              </a:rPr>
              <a:t>ENEMY IN THE WHITE HOUSE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609600" y="3584227"/>
            <a:ext cx="7334250" cy="58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An explosive political action thriller with a smoldering romantic spine.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609600" y="4818608"/>
            <a:ext cx="2202656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CBD5E1"/>
                </a:solidFill>
                <a:latin typeface="Montserrat"/>
                <a:ea typeface="Montserrat"/>
                <a:cs typeface="Montserrat"/>
                <a:sym typeface="Montserrat"/>
              </a:rPr>
              <a:t>GENRE: Action Thriller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2676525" y="4818608"/>
            <a:ext cx="271462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CBD5E1"/>
                </a:solidFill>
                <a:latin typeface="Montserrat"/>
                <a:ea typeface="Montserrat"/>
                <a:cs typeface="Montserrat"/>
                <a:sym typeface="Montserrat"/>
              </a:rPr>
              <a:t>RUNTIME: 1 Hour 27 Minutes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609600" y="2998589"/>
            <a:ext cx="3505200" cy="1816893"/>
          </a:xfrm>
          <a:prstGeom prst="roundRect">
            <a:avLst>
              <a:gd name="adj" fmla="val 41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4343400" y="2998589"/>
            <a:ext cx="3505200" cy="1816893"/>
          </a:xfrm>
          <a:prstGeom prst="roundRect">
            <a:avLst>
              <a:gd name="adj" fmla="val 41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8077200" y="2998589"/>
            <a:ext cx="3505200" cy="1816893"/>
          </a:xfrm>
          <a:prstGeom prst="roundRect">
            <a:avLst>
              <a:gd name="adj" fmla="val 41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609600" y="2998589"/>
            <a:ext cx="38100" cy="1816893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4343400" y="2998589"/>
            <a:ext cx="38100" cy="1816893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8077200" y="2998589"/>
            <a:ext cx="38100" cy="1816893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EXECUTIVE OVERVIEW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Right for the Cultural Moment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914400" y="3265289"/>
            <a:ext cx="3850481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Topical Urgency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914400" y="3589139"/>
            <a:ext cx="3028950" cy="95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Political anxiety at record highs. Audiences process global tension through high-stakes narrative thrillers.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4648200" y="3265289"/>
            <a:ext cx="3850481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Character Engine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4648200" y="3589139"/>
            <a:ext cx="3028950" cy="719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Acerbic intelligence dynamic pairing high-stakes tactical operations with romantic friction.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8382000" y="3265289"/>
            <a:ext cx="381000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Media Tie-In Magnet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8382000" y="3589139"/>
            <a:ext cx="3028950" cy="95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Built-in national news hook driving organic cross-platform commentary and brand partnerships.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609600" y="2277516"/>
            <a:ext cx="10972800" cy="1493341"/>
          </a:xfrm>
          <a:prstGeom prst="roundRect">
            <a:avLst>
              <a:gd name="adj" fmla="val 765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609600" y="4075658"/>
            <a:ext cx="10972800" cy="1422796"/>
          </a:xfrm>
          <a:prstGeom prst="roundRect">
            <a:avLst>
              <a:gd name="adj" fmla="val 8033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609600" y="4075658"/>
            <a:ext cx="57150" cy="1422796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CORE NARRATIVE ENGINE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Logline &amp; Emotional Payload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923925" y="2591841"/>
            <a:ext cx="1126807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LOGLINE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923925" y="2839491"/>
            <a:ext cx="10439400" cy="61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A beautiful international espionage expert joins forces with an old lover to defeat a communist takeover of the White House.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971550" y="4380458"/>
            <a:ext cx="1122045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B45309"/>
                </a:solidFill>
                <a:latin typeface="Montserrat"/>
                <a:ea typeface="Montserrat"/>
                <a:cs typeface="Montserrat"/>
                <a:sym typeface="Montserrat"/>
              </a:rPr>
              <a:t>EMOTIONAL PAYLOAD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971550" y="4628108"/>
            <a:ext cx="10401300" cy="565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8350F"/>
                </a:solidFill>
                <a:latin typeface="Montserrat"/>
                <a:ea typeface="Montserrat"/>
                <a:cs typeface="Montserrat"/>
                <a:sym typeface="Montserrat"/>
              </a:rPr>
              <a:t>Captures the triumphant, against-all-odds American spirit of the 1980 "Miracle on Ice" victory at Lake Placid.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/>
          <p:nvPr/>
        </p:nvSpPr>
        <p:spPr>
          <a:xfrm>
            <a:off x="609600" y="1337220"/>
            <a:ext cx="5372100" cy="5063579"/>
          </a:xfrm>
          <a:prstGeom prst="roundRect">
            <a:avLst>
              <a:gd name="adj" fmla="val 225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6210300" y="1337220"/>
            <a:ext cx="5372100" cy="5063579"/>
          </a:xfrm>
          <a:prstGeom prst="roundRect">
            <a:avLst>
              <a:gd name="adj" fmla="val 225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CHARACTER DOSSIERS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The Operatives: Catherine &amp; Felix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838200" y="1565820"/>
            <a:ext cx="5010150" cy="4606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INTELLIGENCE AGENT / ANALYST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6438900" y="1565820"/>
            <a:ext cx="5010150" cy="4606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INTERNATIONAL INTELLIGENCE AGENT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847725" y="1794420"/>
            <a:ext cx="642580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CATHERINE (Late 30s)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847725" y="2165895"/>
            <a:ext cx="611981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Specs: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5'7", 130 lbs, Blue Eyes, Reddish Auburn Hair.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847725" y="2451645"/>
            <a:ext cx="4991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Profile: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Poised under pressure, martial arts expert, multi-lingual.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847725" y="2985045"/>
            <a:ext cx="4991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Tagline: A capable woman who has seen more than most men.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6448425" y="1794420"/>
            <a:ext cx="57435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FELIX (Late 30s)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6448425" y="2165895"/>
            <a:ext cx="574357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Specs: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6'0", 185 lbs, Blue Eyes, Dirty Blonde Hair.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6448425" y="2451645"/>
            <a:ext cx="4991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Profile: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Daring, focused, tactical, clear thinking under extreme fire.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6448425" y="2985045"/>
            <a:ext cx="4991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Tagline: A patriot who made a difference when it mattered most.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55CC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/>
          <p:nvPr/>
        </p:nvSpPr>
        <p:spPr>
          <a:xfrm>
            <a:off x="609600" y="3078360"/>
            <a:ext cx="3530649" cy="1581150"/>
          </a:xfrm>
          <a:prstGeom prst="roundRect">
            <a:avLst>
              <a:gd name="adj" fmla="val 602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4330749" y="3078360"/>
            <a:ext cx="3530649" cy="1581150"/>
          </a:xfrm>
          <a:prstGeom prst="roundRect">
            <a:avLst>
              <a:gd name="adj" fmla="val 602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8051899" y="3078360"/>
            <a:ext cx="3530649" cy="1581150"/>
          </a:xfrm>
          <a:prstGeom prst="roundRect">
            <a:avLst>
              <a:gd name="adj" fmla="val 602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SUPPORTING CAST DOSSIERS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Cherokee &amp; The Military Patriots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809625" y="3278385"/>
            <a:ext cx="4108911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CHEROKEE (Mid 40s)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809625" y="3545085"/>
            <a:ext cx="391324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Role: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Mercenary Assassin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809625" y="3830835"/>
            <a:ext cx="3225849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Methodical, calculated sniper who turns on corrupt handlers to back Catherine.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4530774" y="3278385"/>
            <a:ext cx="4108911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GEN. THAD SPENSER (70s)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4530774" y="3545085"/>
            <a:ext cx="391324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Role: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Military Leader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4530774" y="3830835"/>
            <a:ext cx="3225849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Barrel-chested veteran strategist ready for one last critical battle.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8251924" y="3278385"/>
            <a:ext cx="394007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GEN. SAM LOCKE (60s)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8251924" y="3545085"/>
            <a:ext cx="391324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Role: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Military Leader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8251924" y="3830835"/>
            <a:ext cx="3225849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Straight-shooting commander who rallies troops when D.C. collapses.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99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8"/>
          <p:cNvSpPr/>
          <p:nvPr/>
        </p:nvSpPr>
        <p:spPr>
          <a:xfrm>
            <a:off x="609600" y="2716410"/>
            <a:ext cx="5372100" cy="2305050"/>
          </a:xfrm>
          <a:prstGeom prst="roundRect">
            <a:avLst>
              <a:gd name="adj" fmla="val 495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609600" y="5011935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8"/>
          <p:cNvSpPr/>
          <p:nvPr/>
        </p:nvSpPr>
        <p:spPr>
          <a:xfrm>
            <a:off x="609600" y="2716410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609600" y="2716410"/>
            <a:ext cx="38100" cy="2305050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5972175" y="2716410"/>
            <a:ext cx="9525" cy="2305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8"/>
          <p:cNvSpPr/>
          <p:nvPr/>
        </p:nvSpPr>
        <p:spPr>
          <a:xfrm>
            <a:off x="6210300" y="2716410"/>
            <a:ext cx="5372100" cy="2305050"/>
          </a:xfrm>
          <a:prstGeom prst="roundRect">
            <a:avLst>
              <a:gd name="adj" fmla="val 495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6210300" y="5011935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6210300" y="2716410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8"/>
          <p:cNvSpPr/>
          <p:nvPr/>
        </p:nvSpPr>
        <p:spPr>
          <a:xfrm>
            <a:off x="6210300" y="2716410"/>
            <a:ext cx="38100" cy="2305050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11572875" y="2716410"/>
            <a:ext cx="9525" cy="2305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ANTAGONIST DOSSIERS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Dmitry Melnikoff &amp; Mohammad Ahmad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838200" y="2945010"/>
            <a:ext cx="5010150" cy="184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B91C1C"/>
                </a:solidFill>
                <a:latin typeface="Montserrat"/>
                <a:ea typeface="Montserrat"/>
                <a:cs typeface="Montserrat"/>
                <a:sym typeface="Montserrat"/>
              </a:rPr>
              <a:t>EX-KGB / VP ELECT / USURPER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6438900" y="2945010"/>
            <a:ext cx="5010150" cy="184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B91C1C"/>
                </a:solidFill>
                <a:latin typeface="Montserrat"/>
                <a:ea typeface="Montserrat"/>
                <a:cs typeface="Montserrat"/>
                <a:sym typeface="Montserrat"/>
              </a:rPr>
              <a:t>POLITICAL ADVISER</a:t>
            </a: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876300" y="3173610"/>
            <a:ext cx="6388298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DMITRY MELNIKOFF (Early 60s)</a:t>
            </a:r>
            <a:endParaRPr/>
          </a:p>
        </p:txBody>
      </p:sp>
      <p:sp>
        <p:nvSpPr>
          <p:cNvPr id="178" name="Google Shape;178;p18"/>
          <p:cNvSpPr txBox="1"/>
          <p:nvPr/>
        </p:nvSpPr>
        <p:spPr>
          <a:xfrm>
            <a:off x="876300" y="3545085"/>
            <a:ext cx="49625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Profile: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Former Russian President turned Oligarch. Powerful, ruthless, sociopathic.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876300" y="4040385"/>
            <a:ext cx="49625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Arc: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Assassinates President-Elect to seize power and launch military takeover.</a:t>
            </a:r>
            <a:endParaRPr/>
          </a:p>
        </p:txBody>
      </p:sp>
      <p:sp>
        <p:nvSpPr>
          <p:cNvPr id="180" name="Google Shape;180;p18"/>
          <p:cNvSpPr txBox="1"/>
          <p:nvPr/>
        </p:nvSpPr>
        <p:spPr>
          <a:xfrm>
            <a:off x="876300" y="4573785"/>
            <a:ext cx="6084093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91B1B"/>
                </a:solidFill>
                <a:latin typeface="Montserrat"/>
                <a:ea typeface="Montserrat"/>
                <a:cs typeface="Montserrat"/>
                <a:sym typeface="Montserrat"/>
              </a:rPr>
              <a:t>Tagline: Where Evil and Ambition meet.</a:t>
            </a: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6477000" y="3173610"/>
            <a:ext cx="5715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MOHAMMAD AHMAD (Early 50s)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6477000" y="3545085"/>
            <a:ext cx="49625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Profile: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Devious, calculating strategist operating under his own hidden agenda.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6477000" y="4040385"/>
            <a:ext cx="49625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Arc: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Serves Dmitry until heavy-handed military force threatens his spoils.</a:t>
            </a:r>
            <a:endParaRPr/>
          </a:p>
        </p:txBody>
      </p:sp>
      <p:sp>
        <p:nvSpPr>
          <p:cNvPr id="184" name="Google Shape;184;p18"/>
          <p:cNvSpPr txBox="1"/>
          <p:nvPr/>
        </p:nvSpPr>
        <p:spPr>
          <a:xfrm>
            <a:off x="6477000" y="4573785"/>
            <a:ext cx="571500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91B1B"/>
                </a:solidFill>
                <a:latin typeface="Montserrat"/>
                <a:ea typeface="Montserrat"/>
                <a:cs typeface="Montserrat"/>
                <a:sym typeface="Montserrat"/>
              </a:rPr>
              <a:t>Tagline: No one remembers second place.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609600" y="3011685"/>
            <a:ext cx="2628900" cy="17145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9"/>
          <p:cNvSpPr/>
          <p:nvPr/>
        </p:nvSpPr>
        <p:spPr>
          <a:xfrm>
            <a:off x="3390900" y="3011685"/>
            <a:ext cx="2628900" cy="17145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6172200" y="3011685"/>
            <a:ext cx="2628900" cy="17145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9"/>
          <p:cNvSpPr/>
          <p:nvPr/>
        </p:nvSpPr>
        <p:spPr>
          <a:xfrm>
            <a:off x="8953500" y="3011685"/>
            <a:ext cx="2628900" cy="17145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SCRIPT STRUCTURE: ACT I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Infiltration &amp; Assassination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800100" y="3202185"/>
            <a:ext cx="23431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01. OPENING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3581400" y="3202185"/>
            <a:ext cx="23431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02. SETUP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6362700" y="3202185"/>
            <a:ext cx="23431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03. INCITING INCIDENT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9144000" y="3202185"/>
            <a:ext cx="23431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04. DEBATE</a:t>
            </a:r>
            <a:endParaRPr/>
          </a:p>
        </p:txBody>
      </p:sp>
      <p:sp>
        <p:nvSpPr>
          <p:cNvPr id="199" name="Google Shape;199;p19"/>
          <p:cNvSpPr txBox="1"/>
          <p:nvPr/>
        </p:nvSpPr>
        <p:spPr>
          <a:xfrm>
            <a:off x="809625" y="3430785"/>
            <a:ext cx="292536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Flashback Kill</a:t>
            </a:r>
            <a:endParaRPr/>
          </a:p>
        </p:txBody>
      </p:sp>
      <p:sp>
        <p:nvSpPr>
          <p:cNvPr id="200" name="Google Shape;200;p19"/>
          <p:cNvSpPr txBox="1"/>
          <p:nvPr/>
        </p:nvSpPr>
        <p:spPr>
          <a:xfrm>
            <a:off x="809625" y="3687960"/>
            <a:ext cx="23241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Cherokee preempts Catherine &amp; Felix's Romanian hit from a rooftop.</a:t>
            </a:r>
            <a:endParaRPr/>
          </a:p>
        </p:txBody>
      </p:sp>
      <p:sp>
        <p:nvSpPr>
          <p:cNvPr id="201" name="Google Shape;201;p19"/>
          <p:cNvSpPr txBox="1"/>
          <p:nvPr/>
        </p:nvSpPr>
        <p:spPr>
          <a:xfrm>
            <a:off x="3590925" y="3430785"/>
            <a:ext cx="292536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Recruiting Patriots</a:t>
            </a:r>
            <a:endParaRPr/>
          </a:p>
        </p:txBody>
      </p:sp>
      <p:sp>
        <p:nvSpPr>
          <p:cNvPr id="202" name="Google Shape;202;p19"/>
          <p:cNvSpPr txBox="1"/>
          <p:nvPr/>
        </p:nvSpPr>
        <p:spPr>
          <a:xfrm>
            <a:off x="3590925" y="3687960"/>
            <a:ext cx="23241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Catherine identifies Russian VP threat and gathers her old team.</a:t>
            </a:r>
            <a:endParaRPr/>
          </a:p>
        </p:txBody>
      </p:sp>
      <p:sp>
        <p:nvSpPr>
          <p:cNvPr id="203" name="Google Shape;203;p19"/>
          <p:cNvSpPr txBox="1"/>
          <p:nvPr/>
        </p:nvSpPr>
        <p:spPr>
          <a:xfrm>
            <a:off x="6372225" y="3430785"/>
            <a:ext cx="292536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Pres-Elect Murdered</a:t>
            </a:r>
            <a:endParaRPr/>
          </a:p>
        </p:txBody>
      </p:sp>
      <p:sp>
        <p:nvSpPr>
          <p:cNvPr id="204" name="Google Shape;204;p19"/>
          <p:cNvSpPr txBox="1"/>
          <p:nvPr/>
        </p:nvSpPr>
        <p:spPr>
          <a:xfrm>
            <a:off x="6372225" y="3687960"/>
            <a:ext cx="2324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Dmitry kills President-Elect to claim power.</a:t>
            </a: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9153525" y="3430785"/>
            <a:ext cx="292536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High-Stakes Trust</a:t>
            </a:r>
            <a:endParaRPr/>
          </a:p>
        </p:txBody>
      </p:sp>
      <p:sp>
        <p:nvSpPr>
          <p:cNvPr id="206" name="Google Shape;206;p19"/>
          <p:cNvSpPr txBox="1"/>
          <p:nvPr/>
        </p:nvSpPr>
        <p:spPr>
          <a:xfrm>
            <a:off x="9153525" y="3687960"/>
            <a:ext cx="23241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One wrong move triggers execution of all resistance players.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/>
          <p:nvPr/>
        </p:nvSpPr>
        <p:spPr>
          <a:xfrm>
            <a:off x="609600" y="3054548"/>
            <a:ext cx="3530649" cy="1628775"/>
          </a:xfrm>
          <a:prstGeom prst="roundRect">
            <a:avLst>
              <a:gd name="adj" fmla="val 584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4330749" y="3054548"/>
            <a:ext cx="3530649" cy="1628775"/>
          </a:xfrm>
          <a:prstGeom prst="roundRect">
            <a:avLst>
              <a:gd name="adj" fmla="val 584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8051899" y="3054548"/>
            <a:ext cx="3530649" cy="1628775"/>
          </a:xfrm>
          <a:prstGeom prst="roundRect">
            <a:avLst>
              <a:gd name="adj" fmla="val 584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SCRIPT STRUCTURE: ACT II (RISING ACTION)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Coups, Operations &amp; Romantic Pressure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838200" y="3283148"/>
            <a:ext cx="3168699" cy="11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05. BREAK INTO TWO</a:t>
            </a:r>
            <a:endParaRPr/>
          </a:p>
        </p:txBody>
      </p:sp>
      <p:sp>
        <p:nvSpPr>
          <p:cNvPr id="217" name="Google Shape;217;p20"/>
          <p:cNvSpPr txBox="1"/>
          <p:nvPr/>
        </p:nvSpPr>
        <p:spPr>
          <a:xfrm>
            <a:off x="4559349" y="3283148"/>
            <a:ext cx="3168699" cy="11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06. B STORY</a:t>
            </a:r>
            <a:endParaRPr/>
          </a:p>
        </p:txBody>
      </p:sp>
      <p:sp>
        <p:nvSpPr>
          <p:cNvPr id="218" name="Google Shape;218;p20"/>
          <p:cNvSpPr txBox="1"/>
          <p:nvPr/>
        </p:nvSpPr>
        <p:spPr>
          <a:xfrm>
            <a:off x="8280499" y="3283148"/>
            <a:ext cx="3168699" cy="11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07. FUN &amp; GAMES</a:t>
            </a:r>
            <a:endParaRPr/>
          </a:p>
        </p:txBody>
      </p:sp>
      <p:sp>
        <p:nvSpPr>
          <p:cNvPr id="219" name="Google Shape;219;p20"/>
          <p:cNvSpPr txBox="1"/>
          <p:nvPr/>
        </p:nvSpPr>
        <p:spPr>
          <a:xfrm>
            <a:off x="847725" y="3530798"/>
            <a:ext cx="400889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Mobilizing Agencies</a:t>
            </a:r>
            <a:endParaRPr/>
          </a:p>
        </p:txBody>
      </p:sp>
      <p:sp>
        <p:nvSpPr>
          <p:cNvPr id="220" name="Google Shape;220;p20"/>
          <p:cNvSpPr txBox="1"/>
          <p:nvPr/>
        </p:nvSpPr>
        <p:spPr>
          <a:xfrm>
            <a:off x="847725" y="3816548"/>
            <a:ext cx="3149649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Catherine culls military and intelligence networks for loyal patriots.</a:t>
            </a:r>
            <a:endParaRPr/>
          </a:p>
        </p:txBody>
      </p:sp>
      <p:sp>
        <p:nvSpPr>
          <p:cNvPr id="221" name="Google Shape;221;p20"/>
          <p:cNvSpPr txBox="1"/>
          <p:nvPr/>
        </p:nvSpPr>
        <p:spPr>
          <a:xfrm>
            <a:off x="4568874" y="3530798"/>
            <a:ext cx="400889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Romantic Friction</a:t>
            </a:r>
            <a:endParaRPr/>
          </a:p>
        </p:txBody>
      </p:sp>
      <p:sp>
        <p:nvSpPr>
          <p:cNvPr id="222" name="Google Shape;222;p20"/>
          <p:cNvSpPr txBox="1"/>
          <p:nvPr/>
        </p:nvSpPr>
        <p:spPr>
          <a:xfrm>
            <a:off x="4568874" y="3816548"/>
            <a:ext cx="3149649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Felix presses to renew love affair; focused Catherine resists advances.</a:t>
            </a:r>
            <a:endParaRPr/>
          </a:p>
        </p:txBody>
      </p:sp>
      <p:sp>
        <p:nvSpPr>
          <p:cNvPr id="223" name="Google Shape;223;p20"/>
          <p:cNvSpPr txBox="1"/>
          <p:nvPr/>
        </p:nvSpPr>
        <p:spPr>
          <a:xfrm>
            <a:off x="8290024" y="3530798"/>
            <a:ext cx="390197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Military Occupation</a:t>
            </a:r>
            <a:endParaRPr/>
          </a:p>
        </p:txBody>
      </p:sp>
      <p:sp>
        <p:nvSpPr>
          <p:cNvPr id="224" name="Google Shape;224;p20"/>
          <p:cNvSpPr txBox="1"/>
          <p:nvPr/>
        </p:nvSpPr>
        <p:spPr>
          <a:xfrm>
            <a:off x="8290024" y="3816548"/>
            <a:ext cx="3149649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Dmitry arrests Spenser; Felix penetrates hostile defense perimeters.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4587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"/>
          <p:cNvSpPr/>
          <p:nvPr/>
        </p:nvSpPr>
        <p:spPr>
          <a:xfrm>
            <a:off x="609600" y="3159323"/>
            <a:ext cx="3530649" cy="1419225"/>
          </a:xfrm>
          <a:prstGeom prst="roundRect">
            <a:avLst>
              <a:gd name="adj" fmla="val 671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4330749" y="3159323"/>
            <a:ext cx="3530649" cy="1419225"/>
          </a:xfrm>
          <a:prstGeom prst="roundRect">
            <a:avLst>
              <a:gd name="adj" fmla="val 671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8051899" y="3159323"/>
            <a:ext cx="3530649" cy="1419225"/>
          </a:xfrm>
          <a:prstGeom prst="roundRect">
            <a:avLst>
              <a:gd name="adj" fmla="val 671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SCRIPT STRUCTURE: ACT II (CRISIS)</a:t>
            </a:r>
            <a:endParaRPr/>
          </a:p>
        </p:txBody>
      </p:sp>
      <p:sp>
        <p:nvSpPr>
          <p:cNvPr id="233" name="Google Shape;233;p21"/>
          <p:cNvSpPr txBox="1"/>
          <p:nvPr/>
        </p:nvSpPr>
        <p:spPr>
          <a:xfrm>
            <a:off x="609600" y="7048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Fall of the White House &amp; Abduction</a:t>
            </a:r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838200" y="3387923"/>
            <a:ext cx="3168699" cy="96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08. MIDPOINT</a:t>
            </a:r>
            <a:endParaRPr/>
          </a:p>
        </p:txBody>
      </p:sp>
      <p:sp>
        <p:nvSpPr>
          <p:cNvPr id="235" name="Google Shape;235;p21"/>
          <p:cNvSpPr txBox="1"/>
          <p:nvPr/>
        </p:nvSpPr>
        <p:spPr>
          <a:xfrm>
            <a:off x="4559349" y="3387923"/>
            <a:ext cx="3168699" cy="96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09. ALL IS LOST</a:t>
            </a:r>
            <a:endParaRPr/>
          </a:p>
        </p:txBody>
      </p:sp>
      <p:sp>
        <p:nvSpPr>
          <p:cNvPr id="236" name="Google Shape;236;p21"/>
          <p:cNvSpPr txBox="1"/>
          <p:nvPr/>
        </p:nvSpPr>
        <p:spPr>
          <a:xfrm>
            <a:off x="8280499" y="3387923"/>
            <a:ext cx="3168699" cy="96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10. DARKNESS</a:t>
            </a:r>
            <a:endParaRPr/>
          </a:p>
        </p:txBody>
      </p:sp>
      <p:sp>
        <p:nvSpPr>
          <p:cNvPr id="237" name="Google Shape;237;p21"/>
          <p:cNvSpPr txBox="1"/>
          <p:nvPr/>
        </p:nvSpPr>
        <p:spPr>
          <a:xfrm>
            <a:off x="847725" y="3635573"/>
            <a:ext cx="400889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White House Falls</a:t>
            </a:r>
            <a:endParaRPr/>
          </a:p>
        </p:txBody>
      </p:sp>
      <p:sp>
        <p:nvSpPr>
          <p:cNvPr id="238" name="Google Shape;238;p21"/>
          <p:cNvSpPr txBox="1"/>
          <p:nvPr/>
        </p:nvSpPr>
        <p:spPr>
          <a:xfrm>
            <a:off x="847725" y="3921323"/>
            <a:ext cx="3149649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Secret ops center burned; corrupt troops occupy civilian centers.</a:t>
            </a:r>
            <a:endParaRPr/>
          </a:p>
        </p:txBody>
      </p:sp>
      <p:sp>
        <p:nvSpPr>
          <p:cNvPr id="239" name="Google Shape;239;p21"/>
          <p:cNvSpPr txBox="1"/>
          <p:nvPr/>
        </p:nvSpPr>
        <p:spPr>
          <a:xfrm>
            <a:off x="4568874" y="3635573"/>
            <a:ext cx="4008899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Catherine Abducted</a:t>
            </a:r>
            <a:endParaRPr/>
          </a:p>
        </p:txBody>
      </p:sp>
      <p:sp>
        <p:nvSpPr>
          <p:cNvPr id="240" name="Google Shape;240;p21"/>
          <p:cNvSpPr txBox="1"/>
          <p:nvPr/>
        </p:nvSpPr>
        <p:spPr>
          <a:xfrm>
            <a:off x="4568874" y="3921323"/>
            <a:ext cx="3149649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Catherine captured by Dmitry; Locke's forces overwhelmed in D.C.</a:t>
            </a:r>
            <a:endParaRPr/>
          </a:p>
        </p:txBody>
      </p:sp>
      <p:sp>
        <p:nvSpPr>
          <p:cNvPr id="241" name="Google Shape;241;p21"/>
          <p:cNvSpPr txBox="1"/>
          <p:nvPr/>
        </p:nvSpPr>
        <p:spPr>
          <a:xfrm>
            <a:off x="8290024" y="3635573"/>
            <a:ext cx="390197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Torture &amp; Search</a:t>
            </a:r>
            <a:endParaRPr/>
          </a:p>
        </p:txBody>
      </p:sp>
      <p:sp>
        <p:nvSpPr>
          <p:cNvPr id="242" name="Google Shape;242;p21"/>
          <p:cNvSpPr txBox="1"/>
          <p:nvPr/>
        </p:nvSpPr>
        <p:spPr>
          <a:xfrm>
            <a:off x="8290024" y="3921323"/>
            <a:ext cx="3149649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Felix captured rescuing Catherine; room-to-room hunt for </a:t>
            </a:r>
            <a:r>
              <a:rPr lang="en-US" sz="1350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First Lady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2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A0F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3"/>
          <p:cNvSpPr/>
          <p:nvPr/>
        </p:nvSpPr>
        <p:spPr>
          <a:xfrm>
            <a:off x="5810250" y="4119562"/>
            <a:ext cx="571500" cy="28575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3"/>
          <p:cNvSpPr txBox="1"/>
          <p:nvPr/>
        </p:nvSpPr>
        <p:spPr>
          <a:xfrm>
            <a:off x="3869531" y="2224087"/>
            <a:ext cx="4452937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D97706"/>
                </a:solidFill>
                <a:latin typeface="Space Grotesk"/>
                <a:ea typeface="Space Grotesk"/>
                <a:cs typeface="Space Grotesk"/>
                <a:sym typeface="Space Grotesk"/>
              </a:rPr>
              <a:t>READY FOR DEVELOPMENT &amp; PRODUCTION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1401663" y="2547937"/>
            <a:ext cx="9388673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8FAFC"/>
                </a:solidFill>
                <a:latin typeface="Cinzel"/>
                <a:ea typeface="Cinzel"/>
                <a:cs typeface="Cinzel"/>
                <a:sym typeface="Cinzel"/>
              </a:rPr>
              <a:t>ENEMY IN THE WHITE HOUSE</a:t>
            </a:r>
            <a:endParaRPr/>
          </a:p>
        </p:txBody>
      </p:sp>
      <p:sp>
        <p:nvSpPr>
          <p:cNvPr id="255" name="Google Shape;255;p23"/>
          <p:cNvSpPr txBox="1"/>
          <p:nvPr/>
        </p:nvSpPr>
        <p:spPr>
          <a:xfrm>
            <a:off x="2524125" y="3357562"/>
            <a:ext cx="71437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Entertaining all serious studio offers for optioning, acquisition, and co-production.</a:t>
            </a:r>
            <a:endParaRPr/>
          </a:p>
        </p:txBody>
      </p:sp>
      <p:sp>
        <p:nvSpPr>
          <p:cNvPr id="256" name="Google Shape;256;p23"/>
          <p:cNvSpPr txBox="1"/>
          <p:nvPr/>
        </p:nvSpPr>
        <p:spPr>
          <a:xfrm>
            <a:off x="3994546" y="4452937"/>
            <a:ext cx="4202906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CBD5E1"/>
                </a:solidFill>
                <a:latin typeface="Montserrat"/>
                <a:ea typeface="Montserrat"/>
                <a:cs typeface="Montserrat"/>
                <a:sym typeface="Montserrat"/>
              </a:rPr>
              <a:t>Matt Charles Stadnik &amp; Roger Paul O’Keefe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Microsoft Office PowerPoint</Application>
  <PresentationFormat>Widescreen</PresentationFormat>
  <Paragraphs>94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Montserrat</vt:lpstr>
      <vt:lpstr>Cinzel</vt:lpstr>
      <vt:lpstr>Arial</vt:lpstr>
      <vt:lpstr>Calibri</vt:lpstr>
      <vt:lpstr>Space Grotesk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Roger O'Keefe</cp:lastModifiedBy>
  <cp:revision>1</cp:revision>
  <dcterms:modified xsi:type="dcterms:W3CDTF">2026-10-30T13:23:49Z</dcterms:modified>
</cp:coreProperties>
</file>