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0" d="100"/>
          <a:sy n="110" d="100"/>
        </p:scale>
        <p:origin x="6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ger O'Keefe" userId="ed9ca8762b6475c7" providerId="LiveId" clId="{2FF0BC9B-AB62-4938-80B5-61B31E4EEFA0}"/>
    <pc:docChg chg="delSld">
      <pc:chgData name="Roger O'Keefe" userId="ed9ca8762b6475c7" providerId="LiveId" clId="{2FF0BC9B-AB62-4938-80B5-61B31E4EEFA0}" dt="2026-08-02T22:38:26.715" v="0" actId="2696"/>
      <pc:docMkLst>
        <pc:docMk/>
      </pc:docMkLst>
      <pc:sldChg chg="del">
        <pc:chgData name="Roger O'Keefe" userId="ed9ca8762b6475c7" providerId="LiveId" clId="{2FF0BC9B-AB62-4938-80B5-61B31E4EEFA0}" dt="2026-08-02T22:38:26.715" v="0" actId="2696"/>
        <pc:sldMkLst>
          <pc:docMk/>
          <pc:sldMk cId="0" sldId="2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975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svg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sv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sv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D1F3C"/>
              </a:gs>
              <a:gs pos="55000">
                <a:srgbClr val="060D1A"/>
              </a:gs>
              <a:gs pos="100000">
                <a:srgbClr val="000000"/>
              </a:gs>
            </a:gsLst>
            <a:path path="circle">
              <a:fillToRect l="50000" t="70000" r="50000" b="3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933962" y="4537025"/>
            <a:ext cx="5276076" cy="177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395"/>
              </a:lnSpc>
              <a:buNone/>
            </a:pPr>
            <a:r>
              <a:rPr lang="en-US" sz="930" i="1" kern="0" spc="37" dirty="0">
                <a:solidFill>
                  <a:srgbClr val="BECDE6">
                    <a:alpha val="72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When a communist takes the Oval Office, only love — and war — can save America.</a:t>
            </a:r>
            <a:endParaRPr lang="en-US" sz="930" dirty="0"/>
          </a:p>
        </p:txBody>
      </p:sp>
      <p:sp>
        <p:nvSpPr>
          <p:cNvPr id="4" name="Text 2"/>
          <p:cNvSpPr/>
          <p:nvPr/>
        </p:nvSpPr>
        <p:spPr>
          <a:xfrm>
            <a:off x="400050" y="4813399"/>
            <a:ext cx="1212116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kern="0" spc="41" dirty="0">
                <a:solidFill>
                  <a:srgbClr val="64748B">
                    <a:alpha val="7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by Roger O'Keefe</a:t>
            </a:r>
            <a:endParaRPr lang="en-US" sz="680" dirty="0"/>
          </a:p>
        </p:txBody>
      </p:sp>
      <p:sp>
        <p:nvSpPr>
          <p:cNvPr id="5" name="Text 3"/>
          <p:cNvSpPr/>
          <p:nvPr/>
        </p:nvSpPr>
        <p:spPr>
          <a:xfrm>
            <a:off x="6940183" y="4813399"/>
            <a:ext cx="1803767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020"/>
              </a:lnSpc>
              <a:buNone/>
            </a:pPr>
            <a:r>
              <a:rPr lang="en-US" sz="680" kern="0" spc="41" dirty="0">
                <a:solidFill>
                  <a:srgbClr val="64748B">
                    <a:alpha val="7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the Novel by Roger O'Keefe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30000">
                <a:srgbClr val="000000">
                  <a:alpha val="0"/>
                </a:srgbClr>
              </a:gs>
              <a:gs pos="100000">
                <a:srgbClr val="000000">
                  <a:alpha val="75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>
            <a:alphaModFix amt="4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071390" y="0"/>
            <a:ext cx="5001220" cy="1428750"/>
          </a:xfrm>
          <a:prstGeom prst="rect">
            <a:avLst/>
          </a:prstGeom>
          <a:gradFill rotWithShape="1">
            <a:gsLst>
              <a:gs pos="0">
                <a:srgbClr val="B91C1C">
                  <a:alpha val="1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1357015" y="4000500"/>
            <a:ext cx="6429970" cy="1143000"/>
          </a:xfrm>
          <a:prstGeom prst="rect">
            <a:avLst/>
          </a:prstGeom>
          <a:gradFill rotWithShape="1">
            <a:gsLst>
              <a:gs pos="0">
                <a:srgbClr val="B91C1C">
                  <a:alpha val="12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3333">
                <a:srgbClr val="000000">
                  <a:alpha val="0"/>
                </a:srgbClr>
              </a:gs>
              <a:gs pos="66667">
                <a:srgbClr val="000000">
                  <a:alpha val="7000"/>
                </a:srgbClr>
              </a:gs>
              <a:gs pos="100000">
                <a:srgbClr val="000000">
                  <a:alpha val="7000"/>
                </a:srgbClr>
              </a:gs>
            </a:gsLst>
            <a:lin ang="162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3381821" y="1269950"/>
            <a:ext cx="2380357" cy="207913"/>
          </a:xfrm>
          <a:prstGeom prst="rect">
            <a:avLst/>
          </a:prstGeom>
          <a:solidFill>
            <a:srgbClr val="B91C1C">
              <a:alpha val="10000"/>
            </a:srgbClr>
          </a:solidFill>
          <a:ln w="9525">
            <a:solidFill>
              <a:srgbClr val="B91C1C">
                <a:alpha val="60000"/>
              </a:srgbClr>
            </a:solidFill>
          </a:ln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3619798" y="1324421"/>
            <a:ext cx="2094845" cy="857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buNone/>
            </a:pPr>
            <a:r>
              <a:rPr lang="en-US" sz="620" b="1" kern="0" spc="155" dirty="0">
                <a:solidFill>
                  <a:srgbClr val="DCB4B4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ROGER O'KEEFE PRESENTATION</a:t>
            </a:r>
            <a:endParaRPr lang="en-US" sz="620" dirty="0"/>
          </a:p>
        </p:txBody>
      </p:sp>
      <p:sp>
        <p:nvSpPr>
          <p:cNvPr id="13" name="Text 10"/>
          <p:cNvSpPr/>
          <p:nvPr/>
        </p:nvSpPr>
        <p:spPr>
          <a:xfrm>
            <a:off x="3519488" y="1352252"/>
            <a:ext cx="43160" cy="43160"/>
          </a:xfrm>
          <a:prstGeom prst="ellipse">
            <a:avLst/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5581352" y="1352252"/>
            <a:ext cx="43160" cy="43160"/>
          </a:xfrm>
          <a:prstGeom prst="ellipse">
            <a:avLst/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1835874" y="1706463"/>
            <a:ext cx="5472104" cy="1320165"/>
          </a:xfrm>
          <a:prstGeom prst="rect">
            <a:avLst/>
          </a:prstGeom>
          <a:noFill/>
          <a:ln/>
          <a:effectLst>
            <a:outerShdw blurRad="29210" dist="13970" dir="5400000" algn="bl" rotWithShape="0">
              <a:srgbClr val="000000">
                <a:alpha val="90000"/>
              </a:srgbClr>
            </a:outerShdw>
          </a:effectLst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950" kern="0" spc="594" dirty="0">
                <a:solidFill>
                  <a:srgbClr val="F0F4FF"/>
                </a:solidFill>
                <a:effectLst>
                  <a:glow rad="2143125">
                    <a:srgbClr val="1E3C78">
                      <a:alpha val="9000"/>
                    </a:srgbClr>
                  </a:glow>
                </a:effectLst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ENEMY IN THE</a:t>
            </a:r>
            <a:br/>
            <a:r>
              <a:rPr lang="en-US" sz="4950" kern="0" spc="594" dirty="0">
                <a:solidFill>
                  <a:srgbClr val="F0F4FF"/>
                </a:solidFill>
                <a:effectLst>
                  <a:glow rad="2143125">
                    <a:srgbClr val="1E3C78">
                      <a:alpha val="9000"/>
                    </a:srgbClr>
                  </a:glow>
                </a:effectLst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WHITE HOUSE</a:t>
            </a:r>
            <a:endParaRPr lang="en-US" sz="4950" dirty="0"/>
          </a:p>
        </p:txBody>
      </p:sp>
      <p:sp>
        <p:nvSpPr>
          <p:cNvPr id="16" name="Text 13"/>
          <p:cNvSpPr/>
          <p:nvPr/>
        </p:nvSpPr>
        <p:spPr>
          <a:xfrm>
            <a:off x="2588977" y="3078063"/>
            <a:ext cx="3965897" cy="2361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60"/>
              </a:lnSpc>
              <a:spcBef>
                <a:spcPts val="900"/>
              </a:spcBef>
              <a:buNone/>
            </a:pPr>
            <a:r>
              <a:rPr lang="en-US" sz="1240" kern="0" spc="521" dirty="0">
                <a:solidFill>
                  <a:srgbClr val="C8D2EB">
                    <a:alpha val="75000"/>
                  </a:srgbClr>
                </a:solidFill>
                <a:effectLst>
                  <a:glow rad="107950">
                    <a:srgbClr val="000000">
                      <a:alpha val="24000"/>
                    </a:srgbClr>
                  </a:glow>
                </a:effectLst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END OF A DEMOCRACY</a:t>
            </a:r>
            <a:endParaRPr lang="en-US" sz="1240" dirty="0"/>
          </a:p>
        </p:txBody>
      </p:sp>
      <p:sp>
        <p:nvSpPr>
          <p:cNvPr id="17" name="Text 14"/>
          <p:cNvSpPr/>
          <p:nvPr/>
        </p:nvSpPr>
        <p:spPr>
          <a:xfrm>
            <a:off x="3429000" y="3514874"/>
            <a:ext cx="228600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B91C1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3858719" y="3723084"/>
            <a:ext cx="1426413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185"/>
              </a:lnSpc>
              <a:buNone/>
            </a:pPr>
            <a:r>
              <a:rPr lang="en-US" sz="790" kern="0" spc="277" dirty="0">
                <a:solidFill>
                  <a:srgbClr val="94A3B8">
                    <a:alpha val="80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 FEATURE FILM</a:t>
            </a:r>
            <a:endParaRPr lang="en-US" sz="790" dirty="0"/>
          </a:p>
        </p:txBody>
      </p:sp>
      <p:sp>
        <p:nvSpPr>
          <p:cNvPr id="19" name="Text 16"/>
          <p:cNvSpPr/>
          <p:nvPr/>
        </p:nvSpPr>
        <p:spPr>
          <a:xfrm>
            <a:off x="171450" y="4743450"/>
            <a:ext cx="9525" cy="228600"/>
          </a:xfrm>
          <a:prstGeom prst="rect">
            <a:avLst/>
          </a:prstGeom>
          <a:solidFill>
            <a:srgbClr val="B91C1C">
              <a:alpha val="5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8963025" y="4743450"/>
            <a:ext cx="9525" cy="228600"/>
          </a:xfrm>
          <a:prstGeom prst="rect">
            <a:avLst/>
          </a:prstGeom>
          <a:solidFill>
            <a:srgbClr val="B91C1C">
              <a:alpha val="5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B91C1C">
                  <a:alpha val="3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B91C1C">
                  <a:alpha val="3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29170" cy="5143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B91C1C"/>
              </a:gs>
              <a:gs pos="80000">
                <a:srgbClr val="B91C1C"/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76250" y="1161901"/>
            <a:ext cx="4050659" cy="7590"/>
          </a:xfrm>
          <a:custGeom>
            <a:avLst/>
            <a:gdLst/>
            <a:ahLst/>
            <a:cxnLst/>
            <a:rect l="l" t="t" r="r" b="b"/>
            <a:pathLst>
              <a:path w="4050659" h="7590">
                <a:moveTo>
                  <a:pt x="29210" y="0"/>
                </a:moveTo>
                <a:lnTo>
                  <a:pt x="4021449" y="0"/>
                </a:lnTo>
                <a:lnTo>
                  <a:pt x="4028833" y="949"/>
                </a:lnTo>
                <a:lnTo>
                  <a:pt x="4031805" y="1898"/>
                </a:lnTo>
                <a:lnTo>
                  <a:pt x="4034026" y="2846"/>
                </a:lnTo>
                <a:lnTo>
                  <a:pt x="4035847" y="3795"/>
                </a:lnTo>
                <a:lnTo>
                  <a:pt x="4037406" y="4744"/>
                </a:lnTo>
                <a:lnTo>
                  <a:pt x="4038774" y="5693"/>
                </a:lnTo>
                <a:lnTo>
                  <a:pt x="4039993" y="6641"/>
                </a:lnTo>
                <a:lnTo>
                  <a:pt x="4041091" y="7590"/>
                </a:lnTo>
                <a:lnTo>
                  <a:pt x="9568" y="7590"/>
                </a:lnTo>
                <a:lnTo>
                  <a:pt x="10666" y="6641"/>
                </a:lnTo>
                <a:lnTo>
                  <a:pt x="11885" y="5693"/>
                </a:lnTo>
                <a:lnTo>
                  <a:pt x="13253" y="4744"/>
                </a:lnTo>
                <a:lnTo>
                  <a:pt x="14812" y="3795"/>
                </a:lnTo>
                <a:lnTo>
                  <a:pt x="16633" y="2846"/>
                </a:lnTo>
                <a:lnTo>
                  <a:pt x="18854" y="1898"/>
                </a:lnTo>
                <a:lnTo>
                  <a:pt x="21826" y="949"/>
                </a:lnTo>
                <a:close/>
              </a:path>
            </a:pathLst>
          </a:custGeom>
          <a:gradFill rotWithShape="1">
            <a:gsLst>
              <a:gs pos="0">
                <a:srgbClr val="B91C1C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626471" y="1161901"/>
            <a:ext cx="4050802" cy="7590"/>
          </a:xfrm>
          <a:custGeom>
            <a:avLst/>
            <a:gdLst/>
            <a:ahLst/>
            <a:cxnLst/>
            <a:rect l="l" t="t" r="r" b="b"/>
            <a:pathLst>
              <a:path w="4050802" h="7590">
                <a:moveTo>
                  <a:pt x="29210" y="0"/>
                </a:moveTo>
                <a:lnTo>
                  <a:pt x="4021591" y="0"/>
                </a:lnTo>
                <a:lnTo>
                  <a:pt x="4028976" y="949"/>
                </a:lnTo>
                <a:lnTo>
                  <a:pt x="4031948" y="1898"/>
                </a:lnTo>
                <a:lnTo>
                  <a:pt x="4034169" y="2846"/>
                </a:lnTo>
                <a:lnTo>
                  <a:pt x="4035990" y="3795"/>
                </a:lnTo>
                <a:lnTo>
                  <a:pt x="4037549" y="4744"/>
                </a:lnTo>
                <a:lnTo>
                  <a:pt x="4038917" y="5693"/>
                </a:lnTo>
                <a:lnTo>
                  <a:pt x="4040136" y="6641"/>
                </a:lnTo>
                <a:lnTo>
                  <a:pt x="4041234" y="7590"/>
                </a:lnTo>
                <a:lnTo>
                  <a:pt x="9568" y="7590"/>
                </a:lnTo>
                <a:lnTo>
                  <a:pt x="10666" y="6641"/>
                </a:lnTo>
                <a:lnTo>
                  <a:pt x="11885" y="5693"/>
                </a:lnTo>
                <a:lnTo>
                  <a:pt x="13253" y="4744"/>
                </a:lnTo>
                <a:lnTo>
                  <a:pt x="14812" y="3795"/>
                </a:lnTo>
                <a:lnTo>
                  <a:pt x="16633" y="2846"/>
                </a:lnTo>
                <a:lnTo>
                  <a:pt x="18854" y="1898"/>
                </a:lnTo>
                <a:lnTo>
                  <a:pt x="21826" y="949"/>
                </a:lnTo>
                <a:close/>
              </a:path>
            </a:pathLst>
          </a:custGeom>
          <a:gradFill rotWithShape="1">
            <a:gsLst>
              <a:gs pos="0">
                <a:srgbClr val="B91C1C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76250" y="1870621"/>
            <a:ext cx="4050659" cy="7590"/>
          </a:xfrm>
          <a:custGeom>
            <a:avLst/>
            <a:gdLst/>
            <a:ahLst/>
            <a:cxnLst/>
            <a:rect l="l" t="t" r="r" b="b"/>
            <a:pathLst>
              <a:path w="4050659" h="7590">
                <a:moveTo>
                  <a:pt x="29210" y="0"/>
                </a:moveTo>
                <a:lnTo>
                  <a:pt x="4021449" y="0"/>
                </a:lnTo>
                <a:lnTo>
                  <a:pt x="4028833" y="949"/>
                </a:lnTo>
                <a:lnTo>
                  <a:pt x="4031805" y="1898"/>
                </a:lnTo>
                <a:lnTo>
                  <a:pt x="4034026" y="2846"/>
                </a:lnTo>
                <a:lnTo>
                  <a:pt x="4035847" y="3795"/>
                </a:lnTo>
                <a:lnTo>
                  <a:pt x="4037406" y="4744"/>
                </a:lnTo>
                <a:lnTo>
                  <a:pt x="4038774" y="5693"/>
                </a:lnTo>
                <a:lnTo>
                  <a:pt x="4039993" y="6641"/>
                </a:lnTo>
                <a:lnTo>
                  <a:pt x="4041091" y="7590"/>
                </a:lnTo>
                <a:lnTo>
                  <a:pt x="9568" y="7590"/>
                </a:lnTo>
                <a:lnTo>
                  <a:pt x="10666" y="6641"/>
                </a:lnTo>
                <a:lnTo>
                  <a:pt x="11885" y="5693"/>
                </a:lnTo>
                <a:lnTo>
                  <a:pt x="13253" y="4744"/>
                </a:lnTo>
                <a:lnTo>
                  <a:pt x="14812" y="3795"/>
                </a:lnTo>
                <a:lnTo>
                  <a:pt x="16633" y="2846"/>
                </a:lnTo>
                <a:lnTo>
                  <a:pt x="18854" y="1898"/>
                </a:lnTo>
                <a:lnTo>
                  <a:pt x="21826" y="949"/>
                </a:lnTo>
                <a:close/>
              </a:path>
            </a:pathLst>
          </a:custGeom>
          <a:gradFill rotWithShape="1">
            <a:gsLst>
              <a:gs pos="0">
                <a:srgbClr val="B91C1C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626471" y="1870621"/>
            <a:ext cx="4050802" cy="7590"/>
          </a:xfrm>
          <a:custGeom>
            <a:avLst/>
            <a:gdLst/>
            <a:ahLst/>
            <a:cxnLst/>
            <a:rect l="l" t="t" r="r" b="b"/>
            <a:pathLst>
              <a:path w="4050802" h="7590">
                <a:moveTo>
                  <a:pt x="29210" y="0"/>
                </a:moveTo>
                <a:lnTo>
                  <a:pt x="4021591" y="0"/>
                </a:lnTo>
                <a:lnTo>
                  <a:pt x="4028976" y="949"/>
                </a:lnTo>
                <a:lnTo>
                  <a:pt x="4031948" y="1898"/>
                </a:lnTo>
                <a:lnTo>
                  <a:pt x="4034169" y="2846"/>
                </a:lnTo>
                <a:lnTo>
                  <a:pt x="4035990" y="3795"/>
                </a:lnTo>
                <a:lnTo>
                  <a:pt x="4037549" y="4744"/>
                </a:lnTo>
                <a:lnTo>
                  <a:pt x="4038917" y="5693"/>
                </a:lnTo>
                <a:lnTo>
                  <a:pt x="4040136" y="6641"/>
                </a:lnTo>
                <a:lnTo>
                  <a:pt x="4041234" y="7590"/>
                </a:lnTo>
                <a:lnTo>
                  <a:pt x="9568" y="7590"/>
                </a:lnTo>
                <a:lnTo>
                  <a:pt x="10666" y="6641"/>
                </a:lnTo>
                <a:lnTo>
                  <a:pt x="11885" y="5693"/>
                </a:lnTo>
                <a:lnTo>
                  <a:pt x="13253" y="4744"/>
                </a:lnTo>
                <a:lnTo>
                  <a:pt x="14812" y="3795"/>
                </a:lnTo>
                <a:lnTo>
                  <a:pt x="16633" y="2846"/>
                </a:lnTo>
                <a:lnTo>
                  <a:pt x="18854" y="1898"/>
                </a:lnTo>
                <a:lnTo>
                  <a:pt x="21826" y="949"/>
                </a:lnTo>
                <a:close/>
              </a:path>
            </a:pathLst>
          </a:custGeom>
          <a:gradFill rotWithShape="1">
            <a:gsLst>
              <a:gs pos="0">
                <a:srgbClr val="B91C1C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76250" y="2579340"/>
            <a:ext cx="4050659" cy="7590"/>
          </a:xfrm>
          <a:custGeom>
            <a:avLst/>
            <a:gdLst/>
            <a:ahLst/>
            <a:cxnLst/>
            <a:rect l="l" t="t" r="r" b="b"/>
            <a:pathLst>
              <a:path w="4050659" h="7590">
                <a:moveTo>
                  <a:pt x="29210" y="0"/>
                </a:moveTo>
                <a:lnTo>
                  <a:pt x="4021449" y="0"/>
                </a:lnTo>
                <a:lnTo>
                  <a:pt x="4028833" y="949"/>
                </a:lnTo>
                <a:lnTo>
                  <a:pt x="4031805" y="1898"/>
                </a:lnTo>
                <a:lnTo>
                  <a:pt x="4034026" y="2846"/>
                </a:lnTo>
                <a:lnTo>
                  <a:pt x="4035847" y="3795"/>
                </a:lnTo>
                <a:lnTo>
                  <a:pt x="4037406" y="4744"/>
                </a:lnTo>
                <a:lnTo>
                  <a:pt x="4038774" y="5693"/>
                </a:lnTo>
                <a:lnTo>
                  <a:pt x="4039993" y="6641"/>
                </a:lnTo>
                <a:lnTo>
                  <a:pt x="4041091" y="7590"/>
                </a:lnTo>
                <a:lnTo>
                  <a:pt x="9568" y="7590"/>
                </a:lnTo>
                <a:lnTo>
                  <a:pt x="10666" y="6641"/>
                </a:lnTo>
                <a:lnTo>
                  <a:pt x="11885" y="5693"/>
                </a:lnTo>
                <a:lnTo>
                  <a:pt x="13253" y="4744"/>
                </a:lnTo>
                <a:lnTo>
                  <a:pt x="14812" y="3795"/>
                </a:lnTo>
                <a:lnTo>
                  <a:pt x="16633" y="2846"/>
                </a:lnTo>
                <a:lnTo>
                  <a:pt x="18854" y="1898"/>
                </a:lnTo>
                <a:lnTo>
                  <a:pt x="21826" y="949"/>
                </a:lnTo>
                <a:close/>
              </a:path>
            </a:pathLst>
          </a:custGeom>
          <a:gradFill rotWithShape="1">
            <a:gsLst>
              <a:gs pos="0">
                <a:srgbClr val="B91C1C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626471" y="2579340"/>
            <a:ext cx="4050802" cy="7590"/>
          </a:xfrm>
          <a:custGeom>
            <a:avLst/>
            <a:gdLst/>
            <a:ahLst/>
            <a:cxnLst/>
            <a:rect l="l" t="t" r="r" b="b"/>
            <a:pathLst>
              <a:path w="4050802" h="7590">
                <a:moveTo>
                  <a:pt x="29210" y="0"/>
                </a:moveTo>
                <a:lnTo>
                  <a:pt x="4021591" y="0"/>
                </a:lnTo>
                <a:lnTo>
                  <a:pt x="4028976" y="949"/>
                </a:lnTo>
                <a:lnTo>
                  <a:pt x="4031948" y="1898"/>
                </a:lnTo>
                <a:lnTo>
                  <a:pt x="4034169" y="2846"/>
                </a:lnTo>
                <a:lnTo>
                  <a:pt x="4035990" y="3795"/>
                </a:lnTo>
                <a:lnTo>
                  <a:pt x="4037549" y="4744"/>
                </a:lnTo>
                <a:lnTo>
                  <a:pt x="4038917" y="5693"/>
                </a:lnTo>
                <a:lnTo>
                  <a:pt x="4040136" y="6641"/>
                </a:lnTo>
                <a:lnTo>
                  <a:pt x="4041234" y="7590"/>
                </a:lnTo>
                <a:lnTo>
                  <a:pt x="9568" y="7590"/>
                </a:lnTo>
                <a:lnTo>
                  <a:pt x="10666" y="6641"/>
                </a:lnTo>
                <a:lnTo>
                  <a:pt x="11885" y="5693"/>
                </a:lnTo>
                <a:lnTo>
                  <a:pt x="13253" y="4744"/>
                </a:lnTo>
                <a:lnTo>
                  <a:pt x="14812" y="3795"/>
                </a:lnTo>
                <a:lnTo>
                  <a:pt x="16633" y="2846"/>
                </a:lnTo>
                <a:lnTo>
                  <a:pt x="18854" y="1898"/>
                </a:lnTo>
                <a:lnTo>
                  <a:pt x="21826" y="949"/>
                </a:lnTo>
                <a:close/>
              </a:path>
            </a:pathLst>
          </a:custGeom>
          <a:gradFill rotWithShape="1">
            <a:gsLst>
              <a:gs pos="0">
                <a:srgbClr val="B91C1C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7143750" y="0"/>
            <a:ext cx="2000250" cy="2000250"/>
          </a:xfrm>
          <a:prstGeom prst="rect">
            <a:avLst/>
          </a:prstGeom>
          <a:gradFill rotWithShape="1">
            <a:gsLst>
              <a:gs pos="0">
                <a:srgbClr val="B91C1C">
                  <a:alpha val="6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57200" y="257770"/>
            <a:ext cx="905256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55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ENEMY IN THE WHITE HOUSE</a:t>
            </a:r>
            <a:endParaRPr lang="en-US" sz="620" dirty="0"/>
          </a:p>
        </p:txBody>
      </p:sp>
      <p:sp>
        <p:nvSpPr>
          <p:cNvPr id="13" name="Text 11"/>
          <p:cNvSpPr/>
          <p:nvPr/>
        </p:nvSpPr>
        <p:spPr>
          <a:xfrm>
            <a:off x="457200" y="404961"/>
            <a:ext cx="8641080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20"/>
              </a:lnSpc>
              <a:spcAft>
                <a:spcPts val="110"/>
              </a:spcAft>
              <a:buNone/>
            </a:pPr>
            <a:r>
              <a:rPr lang="en-US" sz="2590" kern="0" spc="311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PACKAGE</a:t>
            </a:r>
            <a:endParaRPr lang="en-US" sz="2590" dirty="0"/>
          </a:p>
        </p:txBody>
      </p:sp>
      <p:sp>
        <p:nvSpPr>
          <p:cNvPr id="14" name="Text 12"/>
          <p:cNvSpPr/>
          <p:nvPr/>
        </p:nvSpPr>
        <p:spPr>
          <a:xfrm>
            <a:off x="457200" y="764084"/>
            <a:ext cx="9052560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840" kern="0" spc="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Development-Ready Property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457200" y="995065"/>
            <a:ext cx="400050" cy="13841"/>
          </a:xfrm>
          <a:prstGeom prst="rect">
            <a:avLst/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57200" y="1152376"/>
            <a:ext cx="4079230" cy="637729"/>
          </a:xfrm>
          <a:prstGeom prst="roundRect">
            <a:avLst>
              <a:gd name="adj" fmla="val 4580"/>
            </a:avLst>
          </a:prstGeom>
          <a:solidFill>
            <a:srgbClr val="111C30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57200" y="1152376"/>
            <a:ext cx="19050" cy="637729"/>
          </a:xfrm>
          <a:custGeom>
            <a:avLst/>
            <a:gdLst/>
            <a:ahLst/>
            <a:cxnLst/>
            <a:rect l="l" t="t" r="r" b="b"/>
            <a:pathLst>
              <a:path w="19050" h="637729">
                <a:moveTo>
                  <a:pt x="0" y="29210"/>
                </a:moveTo>
                <a:lnTo>
                  <a:pt x="2381" y="17658"/>
                </a:lnTo>
                <a:lnTo>
                  <a:pt x="4763" y="13224"/>
                </a:lnTo>
                <a:lnTo>
                  <a:pt x="7144" y="10071"/>
                </a:lnTo>
                <a:lnTo>
                  <a:pt x="9525" y="7629"/>
                </a:lnTo>
                <a:lnTo>
                  <a:pt x="11906" y="5677"/>
                </a:lnTo>
                <a:lnTo>
                  <a:pt x="14288" y="4099"/>
                </a:lnTo>
                <a:lnTo>
                  <a:pt x="16669" y="2829"/>
                </a:lnTo>
                <a:lnTo>
                  <a:pt x="19050" y="1824"/>
                </a:lnTo>
                <a:lnTo>
                  <a:pt x="19050" y="635905"/>
                </a:lnTo>
                <a:lnTo>
                  <a:pt x="16669" y="634899"/>
                </a:lnTo>
                <a:lnTo>
                  <a:pt x="14288" y="633629"/>
                </a:lnTo>
                <a:lnTo>
                  <a:pt x="11906" y="632052"/>
                </a:lnTo>
                <a:lnTo>
                  <a:pt x="9525" y="630099"/>
                </a:lnTo>
                <a:lnTo>
                  <a:pt x="7144" y="627658"/>
                </a:lnTo>
                <a:lnTo>
                  <a:pt x="4763" y="624504"/>
                </a:lnTo>
                <a:lnTo>
                  <a:pt x="2381" y="620070"/>
                </a:lnTo>
                <a:lnTo>
                  <a:pt x="0" y="608518"/>
                </a:lnTo>
                <a:close/>
              </a:path>
            </a:pathLst>
          </a:custGeom>
          <a:solidFill>
            <a:srgbClr val="B91C1C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604391" y="1269802"/>
            <a:ext cx="285750" cy="285750"/>
          </a:xfrm>
          <a:prstGeom prst="roundRect">
            <a:avLst>
              <a:gd name="adj" fmla="val 15111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898" y="1346308"/>
            <a:ext cx="132588" cy="13258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990451" y="1262211"/>
            <a:ext cx="3749144" cy="94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44"/>
              </a:lnSpc>
              <a:buNone/>
            </a:pPr>
            <a:r>
              <a:rPr lang="en-US" sz="620" b="1" kern="0" spc="112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NOVEL</a:t>
            </a:r>
            <a:endParaRPr lang="en-US" sz="620" dirty="0"/>
          </a:p>
        </p:txBody>
      </p:sp>
      <p:sp>
        <p:nvSpPr>
          <p:cNvPr id="21" name="Text 18"/>
          <p:cNvSpPr/>
          <p:nvPr/>
        </p:nvSpPr>
        <p:spPr>
          <a:xfrm>
            <a:off x="990451" y="1378148"/>
            <a:ext cx="3476479" cy="317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9"/>
              </a:lnSpc>
              <a:buNone/>
            </a:pPr>
            <a:r>
              <a:rPr lang="en-US" sz="820" b="1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95,000–110,000-word manuscript,</a:t>
            </a: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complete and polished. Full book proposal available.</a:t>
            </a:r>
            <a:endParaRPr lang="en-US" sz="820" dirty="0"/>
          </a:p>
        </p:txBody>
      </p:sp>
      <p:sp>
        <p:nvSpPr>
          <p:cNvPr id="22" name="Text 19"/>
          <p:cNvSpPr/>
          <p:nvPr/>
        </p:nvSpPr>
        <p:spPr>
          <a:xfrm>
            <a:off x="4607421" y="1152376"/>
            <a:ext cx="4079379" cy="637729"/>
          </a:xfrm>
          <a:prstGeom prst="roundRect">
            <a:avLst>
              <a:gd name="adj" fmla="val 4580"/>
            </a:avLst>
          </a:prstGeom>
          <a:solidFill>
            <a:srgbClr val="111C30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4607421" y="1152376"/>
            <a:ext cx="19050" cy="637729"/>
          </a:xfrm>
          <a:custGeom>
            <a:avLst/>
            <a:gdLst/>
            <a:ahLst/>
            <a:cxnLst/>
            <a:rect l="l" t="t" r="r" b="b"/>
            <a:pathLst>
              <a:path w="19050" h="637729">
                <a:moveTo>
                  <a:pt x="0" y="29210"/>
                </a:moveTo>
                <a:lnTo>
                  <a:pt x="2381" y="17658"/>
                </a:lnTo>
                <a:lnTo>
                  <a:pt x="4763" y="13224"/>
                </a:lnTo>
                <a:lnTo>
                  <a:pt x="7144" y="10071"/>
                </a:lnTo>
                <a:lnTo>
                  <a:pt x="9525" y="7629"/>
                </a:lnTo>
                <a:lnTo>
                  <a:pt x="11906" y="5677"/>
                </a:lnTo>
                <a:lnTo>
                  <a:pt x="14288" y="4099"/>
                </a:lnTo>
                <a:lnTo>
                  <a:pt x="16669" y="2829"/>
                </a:lnTo>
                <a:lnTo>
                  <a:pt x="19050" y="1824"/>
                </a:lnTo>
                <a:lnTo>
                  <a:pt x="19050" y="635905"/>
                </a:lnTo>
                <a:lnTo>
                  <a:pt x="16669" y="634899"/>
                </a:lnTo>
                <a:lnTo>
                  <a:pt x="14288" y="633629"/>
                </a:lnTo>
                <a:lnTo>
                  <a:pt x="11906" y="632052"/>
                </a:lnTo>
                <a:lnTo>
                  <a:pt x="9525" y="630099"/>
                </a:lnTo>
                <a:lnTo>
                  <a:pt x="7144" y="627658"/>
                </a:lnTo>
                <a:lnTo>
                  <a:pt x="4763" y="624504"/>
                </a:lnTo>
                <a:lnTo>
                  <a:pt x="2381" y="620070"/>
                </a:lnTo>
                <a:lnTo>
                  <a:pt x="0" y="608518"/>
                </a:lnTo>
                <a:close/>
              </a:path>
            </a:pathLst>
          </a:custGeom>
          <a:solidFill>
            <a:srgbClr val="B91C1C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1"/>
          <p:cNvSpPr/>
          <p:nvPr/>
        </p:nvSpPr>
        <p:spPr>
          <a:xfrm>
            <a:off x="4754612" y="1269802"/>
            <a:ext cx="285750" cy="285750"/>
          </a:xfrm>
          <a:prstGeom prst="roundRect">
            <a:avLst>
              <a:gd name="adj" fmla="val 15111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1119" y="1346308"/>
            <a:ext cx="132588" cy="132588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5140672" y="1262211"/>
            <a:ext cx="3749308" cy="94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44"/>
              </a:lnSpc>
              <a:buNone/>
            </a:pPr>
            <a:r>
              <a:rPr lang="en-US" sz="620" b="1" kern="0" spc="112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SCREENPLAY IN CIRCULATION</a:t>
            </a:r>
            <a:endParaRPr lang="en-US" sz="620" dirty="0"/>
          </a:p>
        </p:txBody>
      </p:sp>
      <p:sp>
        <p:nvSpPr>
          <p:cNvPr id="27" name="Text 23"/>
          <p:cNvSpPr/>
          <p:nvPr/>
        </p:nvSpPr>
        <p:spPr>
          <a:xfrm>
            <a:off x="5140672" y="1378148"/>
            <a:ext cx="3476631" cy="317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9"/>
              </a:lnSpc>
              <a:buNone/>
            </a:pP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film adaptation </a:t>
            </a:r>
            <a:r>
              <a:rPr lang="en-US" sz="820" b="1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already drafted</a:t>
            </a: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in circulation with industry contacts.</a:t>
            </a:r>
            <a:endParaRPr lang="en-US" sz="820" dirty="0"/>
          </a:p>
        </p:txBody>
      </p:sp>
      <p:sp>
        <p:nvSpPr>
          <p:cNvPr id="28" name="Text 24"/>
          <p:cNvSpPr/>
          <p:nvPr/>
        </p:nvSpPr>
        <p:spPr>
          <a:xfrm>
            <a:off x="457200" y="1861096"/>
            <a:ext cx="4079230" cy="637729"/>
          </a:xfrm>
          <a:prstGeom prst="roundRect">
            <a:avLst>
              <a:gd name="adj" fmla="val 4580"/>
            </a:avLst>
          </a:prstGeom>
          <a:solidFill>
            <a:srgbClr val="111C30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5"/>
          <p:cNvSpPr/>
          <p:nvPr/>
        </p:nvSpPr>
        <p:spPr>
          <a:xfrm>
            <a:off x="457200" y="1861096"/>
            <a:ext cx="19050" cy="637729"/>
          </a:xfrm>
          <a:custGeom>
            <a:avLst/>
            <a:gdLst/>
            <a:ahLst/>
            <a:cxnLst/>
            <a:rect l="l" t="t" r="r" b="b"/>
            <a:pathLst>
              <a:path w="19050" h="637729">
                <a:moveTo>
                  <a:pt x="0" y="29210"/>
                </a:moveTo>
                <a:lnTo>
                  <a:pt x="2381" y="17658"/>
                </a:lnTo>
                <a:lnTo>
                  <a:pt x="4763" y="13224"/>
                </a:lnTo>
                <a:lnTo>
                  <a:pt x="7144" y="10071"/>
                </a:lnTo>
                <a:lnTo>
                  <a:pt x="9525" y="7629"/>
                </a:lnTo>
                <a:lnTo>
                  <a:pt x="11906" y="5677"/>
                </a:lnTo>
                <a:lnTo>
                  <a:pt x="14288" y="4099"/>
                </a:lnTo>
                <a:lnTo>
                  <a:pt x="16669" y="2829"/>
                </a:lnTo>
                <a:lnTo>
                  <a:pt x="19050" y="1824"/>
                </a:lnTo>
                <a:lnTo>
                  <a:pt x="19050" y="635905"/>
                </a:lnTo>
                <a:lnTo>
                  <a:pt x="16669" y="634899"/>
                </a:lnTo>
                <a:lnTo>
                  <a:pt x="14288" y="633629"/>
                </a:lnTo>
                <a:lnTo>
                  <a:pt x="11906" y="632052"/>
                </a:lnTo>
                <a:lnTo>
                  <a:pt x="9525" y="630099"/>
                </a:lnTo>
                <a:lnTo>
                  <a:pt x="7144" y="627658"/>
                </a:lnTo>
                <a:lnTo>
                  <a:pt x="4763" y="624504"/>
                </a:lnTo>
                <a:lnTo>
                  <a:pt x="2381" y="620070"/>
                </a:lnTo>
                <a:lnTo>
                  <a:pt x="0" y="608518"/>
                </a:lnTo>
                <a:close/>
              </a:path>
            </a:pathLst>
          </a:custGeom>
          <a:solidFill>
            <a:srgbClr val="B91C1C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6"/>
          <p:cNvSpPr/>
          <p:nvPr/>
        </p:nvSpPr>
        <p:spPr>
          <a:xfrm>
            <a:off x="604391" y="1978521"/>
            <a:ext cx="285750" cy="285750"/>
          </a:xfrm>
          <a:prstGeom prst="roundRect">
            <a:avLst>
              <a:gd name="adj" fmla="val 15111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0898" y="2055028"/>
            <a:ext cx="132588" cy="132588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990451" y="1970931"/>
            <a:ext cx="3749144" cy="94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44"/>
              </a:lnSpc>
              <a:buNone/>
            </a:pPr>
            <a:r>
              <a:rPr lang="en-US" sz="620" b="1" kern="0" spc="112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DUAL-AUDIENCE APPEAL</a:t>
            </a:r>
            <a:endParaRPr lang="en-US" sz="620" dirty="0"/>
          </a:p>
        </p:txBody>
      </p:sp>
      <p:sp>
        <p:nvSpPr>
          <p:cNvPr id="33" name="Text 28"/>
          <p:cNvSpPr/>
          <p:nvPr/>
        </p:nvSpPr>
        <p:spPr>
          <a:xfrm>
            <a:off x="990451" y="2086868"/>
            <a:ext cx="3476479" cy="317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9"/>
              </a:lnSpc>
              <a:buNone/>
            </a:pP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thriller spine + romantic suspense heart = </a:t>
            </a:r>
            <a:r>
              <a:rPr lang="en-US" sz="820" b="1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male AND female audiences,</a:t>
            </a: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25–65 demographic.</a:t>
            </a:r>
            <a:endParaRPr lang="en-US" sz="820" dirty="0"/>
          </a:p>
        </p:txBody>
      </p:sp>
      <p:sp>
        <p:nvSpPr>
          <p:cNvPr id="34" name="Text 29"/>
          <p:cNvSpPr/>
          <p:nvPr/>
        </p:nvSpPr>
        <p:spPr>
          <a:xfrm>
            <a:off x="4607421" y="1861096"/>
            <a:ext cx="4079379" cy="637729"/>
          </a:xfrm>
          <a:prstGeom prst="roundRect">
            <a:avLst>
              <a:gd name="adj" fmla="val 4580"/>
            </a:avLst>
          </a:prstGeom>
          <a:solidFill>
            <a:srgbClr val="111C30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5" name="Text 30"/>
          <p:cNvSpPr/>
          <p:nvPr/>
        </p:nvSpPr>
        <p:spPr>
          <a:xfrm>
            <a:off x="4607421" y="1861096"/>
            <a:ext cx="19050" cy="637729"/>
          </a:xfrm>
          <a:custGeom>
            <a:avLst/>
            <a:gdLst/>
            <a:ahLst/>
            <a:cxnLst/>
            <a:rect l="l" t="t" r="r" b="b"/>
            <a:pathLst>
              <a:path w="19050" h="637729">
                <a:moveTo>
                  <a:pt x="0" y="29210"/>
                </a:moveTo>
                <a:lnTo>
                  <a:pt x="2381" y="17658"/>
                </a:lnTo>
                <a:lnTo>
                  <a:pt x="4763" y="13224"/>
                </a:lnTo>
                <a:lnTo>
                  <a:pt x="7144" y="10071"/>
                </a:lnTo>
                <a:lnTo>
                  <a:pt x="9525" y="7629"/>
                </a:lnTo>
                <a:lnTo>
                  <a:pt x="11906" y="5677"/>
                </a:lnTo>
                <a:lnTo>
                  <a:pt x="14288" y="4099"/>
                </a:lnTo>
                <a:lnTo>
                  <a:pt x="16669" y="2829"/>
                </a:lnTo>
                <a:lnTo>
                  <a:pt x="19050" y="1824"/>
                </a:lnTo>
                <a:lnTo>
                  <a:pt x="19050" y="635905"/>
                </a:lnTo>
                <a:lnTo>
                  <a:pt x="16669" y="634899"/>
                </a:lnTo>
                <a:lnTo>
                  <a:pt x="14288" y="633629"/>
                </a:lnTo>
                <a:lnTo>
                  <a:pt x="11906" y="632052"/>
                </a:lnTo>
                <a:lnTo>
                  <a:pt x="9525" y="630099"/>
                </a:lnTo>
                <a:lnTo>
                  <a:pt x="7144" y="627658"/>
                </a:lnTo>
                <a:lnTo>
                  <a:pt x="4763" y="624504"/>
                </a:lnTo>
                <a:lnTo>
                  <a:pt x="2381" y="620070"/>
                </a:lnTo>
                <a:lnTo>
                  <a:pt x="0" y="608518"/>
                </a:lnTo>
                <a:close/>
              </a:path>
            </a:pathLst>
          </a:custGeom>
          <a:solidFill>
            <a:srgbClr val="B91C1C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6" name="Text 31"/>
          <p:cNvSpPr/>
          <p:nvPr/>
        </p:nvSpPr>
        <p:spPr>
          <a:xfrm>
            <a:off x="4754612" y="1978521"/>
            <a:ext cx="285750" cy="285750"/>
          </a:xfrm>
          <a:prstGeom prst="roundRect">
            <a:avLst>
              <a:gd name="adj" fmla="val 15111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31119" y="2055028"/>
            <a:ext cx="132588" cy="132588"/>
          </a:xfrm>
          <a:prstGeom prst="rect">
            <a:avLst/>
          </a:prstGeom>
        </p:spPr>
      </p:pic>
      <p:sp>
        <p:nvSpPr>
          <p:cNvPr id="38" name="Text 32"/>
          <p:cNvSpPr/>
          <p:nvPr/>
        </p:nvSpPr>
        <p:spPr>
          <a:xfrm>
            <a:off x="5140672" y="1970931"/>
            <a:ext cx="3749308" cy="94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44"/>
              </a:lnSpc>
              <a:buNone/>
            </a:pPr>
            <a:r>
              <a:rPr lang="en-US" sz="620" b="1" kern="0" spc="112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SCOPE</a:t>
            </a:r>
            <a:endParaRPr lang="en-US" sz="620" dirty="0"/>
          </a:p>
        </p:txBody>
      </p:sp>
      <p:sp>
        <p:nvSpPr>
          <p:cNvPr id="39" name="Text 33"/>
          <p:cNvSpPr/>
          <p:nvPr/>
        </p:nvSpPr>
        <p:spPr>
          <a:xfrm>
            <a:off x="5140672" y="2086868"/>
            <a:ext cx="3476631" cy="317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9"/>
              </a:lnSpc>
              <a:buNone/>
            </a:pP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across the </a:t>
            </a:r>
            <a:r>
              <a:rPr lang="en-US" sz="820" b="1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U.S., Mexico, Brussels, and Russia</a:t>
            </a: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built for global co-production and international distribution.</a:t>
            </a:r>
            <a:endParaRPr lang="en-US" sz="820" dirty="0"/>
          </a:p>
        </p:txBody>
      </p:sp>
      <p:sp>
        <p:nvSpPr>
          <p:cNvPr id="40" name="Text 34"/>
          <p:cNvSpPr/>
          <p:nvPr/>
        </p:nvSpPr>
        <p:spPr>
          <a:xfrm>
            <a:off x="457200" y="2569815"/>
            <a:ext cx="4079230" cy="637729"/>
          </a:xfrm>
          <a:prstGeom prst="roundRect">
            <a:avLst>
              <a:gd name="adj" fmla="val 4580"/>
            </a:avLst>
          </a:prstGeom>
          <a:solidFill>
            <a:srgbClr val="111C30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1" name="Text 35"/>
          <p:cNvSpPr/>
          <p:nvPr/>
        </p:nvSpPr>
        <p:spPr>
          <a:xfrm>
            <a:off x="457200" y="2569815"/>
            <a:ext cx="19050" cy="637729"/>
          </a:xfrm>
          <a:custGeom>
            <a:avLst/>
            <a:gdLst/>
            <a:ahLst/>
            <a:cxnLst/>
            <a:rect l="l" t="t" r="r" b="b"/>
            <a:pathLst>
              <a:path w="19050" h="637729">
                <a:moveTo>
                  <a:pt x="0" y="29210"/>
                </a:moveTo>
                <a:lnTo>
                  <a:pt x="2381" y="17658"/>
                </a:lnTo>
                <a:lnTo>
                  <a:pt x="4763" y="13224"/>
                </a:lnTo>
                <a:lnTo>
                  <a:pt x="7144" y="10071"/>
                </a:lnTo>
                <a:lnTo>
                  <a:pt x="9525" y="7629"/>
                </a:lnTo>
                <a:lnTo>
                  <a:pt x="11906" y="5677"/>
                </a:lnTo>
                <a:lnTo>
                  <a:pt x="14288" y="4099"/>
                </a:lnTo>
                <a:lnTo>
                  <a:pt x="16669" y="2829"/>
                </a:lnTo>
                <a:lnTo>
                  <a:pt x="19050" y="1824"/>
                </a:lnTo>
                <a:lnTo>
                  <a:pt x="19050" y="635905"/>
                </a:lnTo>
                <a:lnTo>
                  <a:pt x="16669" y="634899"/>
                </a:lnTo>
                <a:lnTo>
                  <a:pt x="14288" y="633629"/>
                </a:lnTo>
                <a:lnTo>
                  <a:pt x="11906" y="632052"/>
                </a:lnTo>
                <a:lnTo>
                  <a:pt x="9525" y="630099"/>
                </a:lnTo>
                <a:lnTo>
                  <a:pt x="7144" y="627658"/>
                </a:lnTo>
                <a:lnTo>
                  <a:pt x="4763" y="624504"/>
                </a:lnTo>
                <a:lnTo>
                  <a:pt x="2381" y="620070"/>
                </a:lnTo>
                <a:lnTo>
                  <a:pt x="0" y="608518"/>
                </a:lnTo>
                <a:close/>
              </a:path>
            </a:pathLst>
          </a:custGeom>
          <a:solidFill>
            <a:srgbClr val="B91C1C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2" name="Text 36"/>
          <p:cNvSpPr/>
          <p:nvPr/>
        </p:nvSpPr>
        <p:spPr>
          <a:xfrm>
            <a:off x="604391" y="2687241"/>
            <a:ext cx="285750" cy="285750"/>
          </a:xfrm>
          <a:prstGeom prst="roundRect">
            <a:avLst>
              <a:gd name="adj" fmla="val 15111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0898" y="2763747"/>
            <a:ext cx="132588" cy="132588"/>
          </a:xfrm>
          <a:prstGeom prst="rect">
            <a:avLst/>
          </a:prstGeom>
        </p:spPr>
      </p:pic>
      <p:sp>
        <p:nvSpPr>
          <p:cNvPr id="44" name="Text 37"/>
          <p:cNvSpPr/>
          <p:nvPr/>
        </p:nvSpPr>
        <p:spPr>
          <a:xfrm>
            <a:off x="990451" y="2679650"/>
            <a:ext cx="3749144" cy="94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44"/>
              </a:lnSpc>
              <a:buNone/>
            </a:pPr>
            <a:r>
              <a:rPr lang="en-US" sz="620" b="1" kern="0" spc="112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FRANCHISE ARCHITECTURE</a:t>
            </a:r>
            <a:endParaRPr lang="en-US" sz="620" dirty="0"/>
          </a:p>
        </p:txBody>
      </p:sp>
      <p:sp>
        <p:nvSpPr>
          <p:cNvPr id="45" name="Text 38"/>
          <p:cNvSpPr/>
          <p:nvPr/>
        </p:nvSpPr>
        <p:spPr>
          <a:xfrm>
            <a:off x="990451" y="2795588"/>
            <a:ext cx="3476479" cy="317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9"/>
              </a:lnSpc>
              <a:buNone/>
            </a:pPr>
            <a:r>
              <a:rPr lang="en-US" sz="820" b="1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Three-film arc planned.</a:t>
            </a: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Natural streaming series extension. Melnikoff sequel seeded in Act III.</a:t>
            </a:r>
            <a:endParaRPr lang="en-US" sz="820" dirty="0"/>
          </a:p>
        </p:txBody>
      </p:sp>
      <p:sp>
        <p:nvSpPr>
          <p:cNvPr id="46" name="Text 39"/>
          <p:cNvSpPr/>
          <p:nvPr/>
        </p:nvSpPr>
        <p:spPr>
          <a:xfrm>
            <a:off x="4607421" y="2569815"/>
            <a:ext cx="4079379" cy="637729"/>
          </a:xfrm>
          <a:prstGeom prst="roundRect">
            <a:avLst>
              <a:gd name="adj" fmla="val 4580"/>
            </a:avLst>
          </a:prstGeom>
          <a:solidFill>
            <a:srgbClr val="111C30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7" name="Text 40"/>
          <p:cNvSpPr/>
          <p:nvPr/>
        </p:nvSpPr>
        <p:spPr>
          <a:xfrm>
            <a:off x="4607421" y="2569815"/>
            <a:ext cx="19050" cy="637729"/>
          </a:xfrm>
          <a:custGeom>
            <a:avLst/>
            <a:gdLst/>
            <a:ahLst/>
            <a:cxnLst/>
            <a:rect l="l" t="t" r="r" b="b"/>
            <a:pathLst>
              <a:path w="19050" h="637729">
                <a:moveTo>
                  <a:pt x="0" y="29210"/>
                </a:moveTo>
                <a:lnTo>
                  <a:pt x="2381" y="17658"/>
                </a:lnTo>
                <a:lnTo>
                  <a:pt x="4763" y="13224"/>
                </a:lnTo>
                <a:lnTo>
                  <a:pt x="7144" y="10071"/>
                </a:lnTo>
                <a:lnTo>
                  <a:pt x="9525" y="7629"/>
                </a:lnTo>
                <a:lnTo>
                  <a:pt x="11906" y="5677"/>
                </a:lnTo>
                <a:lnTo>
                  <a:pt x="14288" y="4099"/>
                </a:lnTo>
                <a:lnTo>
                  <a:pt x="16669" y="2829"/>
                </a:lnTo>
                <a:lnTo>
                  <a:pt x="19050" y="1824"/>
                </a:lnTo>
                <a:lnTo>
                  <a:pt x="19050" y="635905"/>
                </a:lnTo>
                <a:lnTo>
                  <a:pt x="16669" y="634899"/>
                </a:lnTo>
                <a:lnTo>
                  <a:pt x="14288" y="633629"/>
                </a:lnTo>
                <a:lnTo>
                  <a:pt x="11906" y="632052"/>
                </a:lnTo>
                <a:lnTo>
                  <a:pt x="9525" y="630099"/>
                </a:lnTo>
                <a:lnTo>
                  <a:pt x="7144" y="627658"/>
                </a:lnTo>
                <a:lnTo>
                  <a:pt x="4763" y="624504"/>
                </a:lnTo>
                <a:lnTo>
                  <a:pt x="2381" y="620070"/>
                </a:lnTo>
                <a:lnTo>
                  <a:pt x="0" y="608518"/>
                </a:lnTo>
                <a:close/>
              </a:path>
            </a:pathLst>
          </a:custGeom>
          <a:solidFill>
            <a:srgbClr val="B91C1C">
              <a:alpha val="35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8" name="Text 41"/>
          <p:cNvSpPr/>
          <p:nvPr/>
        </p:nvSpPr>
        <p:spPr>
          <a:xfrm>
            <a:off x="4754612" y="2687241"/>
            <a:ext cx="285750" cy="285750"/>
          </a:xfrm>
          <a:prstGeom prst="roundRect">
            <a:avLst>
              <a:gd name="adj" fmla="val 15111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3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9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31119" y="2763747"/>
            <a:ext cx="132588" cy="132588"/>
          </a:xfrm>
          <a:prstGeom prst="rect">
            <a:avLst/>
          </a:prstGeom>
        </p:spPr>
      </p:pic>
      <p:sp>
        <p:nvSpPr>
          <p:cNvPr id="50" name="Text 42"/>
          <p:cNvSpPr/>
          <p:nvPr/>
        </p:nvSpPr>
        <p:spPr>
          <a:xfrm>
            <a:off x="5140672" y="2679650"/>
            <a:ext cx="3749308" cy="94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44"/>
              </a:lnSpc>
              <a:buNone/>
            </a:pPr>
            <a:r>
              <a:rPr lang="en-US" sz="620" b="1" kern="0" spc="112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 PLATFORM</a:t>
            </a:r>
            <a:endParaRPr lang="en-US" sz="620" dirty="0"/>
          </a:p>
        </p:txBody>
      </p:sp>
      <p:sp>
        <p:nvSpPr>
          <p:cNvPr id="51" name="Text 43"/>
          <p:cNvSpPr/>
          <p:nvPr/>
        </p:nvSpPr>
        <p:spPr>
          <a:xfrm>
            <a:off x="5140672" y="2795588"/>
            <a:ext cx="3476631" cy="317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9"/>
              </a:lnSpc>
              <a:buNone/>
            </a:pP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Civic audience overlap, </a:t>
            </a:r>
            <a:r>
              <a:rPr lang="en-US" sz="820" b="1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election-year media tie-in potential,</a:t>
            </a:r>
            <a:r>
              <a:rPr lang="en-US" sz="8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political podcast circuit reach.</a:t>
            </a:r>
            <a:endParaRPr lang="en-US" sz="820" dirty="0"/>
          </a:p>
        </p:txBody>
      </p:sp>
      <p:sp>
        <p:nvSpPr>
          <p:cNvPr id="52" name="Text 44"/>
          <p:cNvSpPr/>
          <p:nvPr/>
        </p:nvSpPr>
        <p:spPr>
          <a:xfrm>
            <a:off x="0" y="4885730"/>
            <a:ext cx="9144000" cy="257770"/>
          </a:xfrm>
          <a:prstGeom prst="rect">
            <a:avLst/>
          </a:prstGeom>
          <a:solidFill>
            <a:srgbClr val="B91C1C">
              <a:alpha val="1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3" name="Text 45"/>
          <p:cNvSpPr/>
          <p:nvPr/>
        </p:nvSpPr>
        <p:spPr>
          <a:xfrm>
            <a:off x="0" y="4885730"/>
            <a:ext cx="9144000" cy="9525"/>
          </a:xfrm>
          <a:prstGeom prst="rect">
            <a:avLst/>
          </a:prstGeom>
          <a:solidFill>
            <a:srgbClr val="B91C1C">
              <a:alpha val="2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4" name="Text 46"/>
          <p:cNvSpPr/>
          <p:nvPr/>
        </p:nvSpPr>
        <p:spPr>
          <a:xfrm>
            <a:off x="1211014" y="5001518"/>
            <a:ext cx="35421" cy="35421"/>
          </a:xfrm>
          <a:prstGeom prst="ellipse">
            <a:avLst/>
          </a:prstGeom>
          <a:solidFill>
            <a:srgbClr val="B91C1C">
              <a:alpha val="8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5" name="Text 47"/>
          <p:cNvSpPr/>
          <p:nvPr/>
        </p:nvSpPr>
        <p:spPr>
          <a:xfrm>
            <a:off x="2686348" y="4962227"/>
            <a:ext cx="7590" cy="114300"/>
          </a:xfrm>
          <a:prstGeom prst="rect">
            <a:avLst/>
          </a:prstGeom>
          <a:solidFill>
            <a:srgbClr val="B91C1C">
              <a:alpha val="3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6" name="Text 48"/>
          <p:cNvSpPr/>
          <p:nvPr/>
        </p:nvSpPr>
        <p:spPr>
          <a:xfrm>
            <a:off x="2922538" y="5001518"/>
            <a:ext cx="35421" cy="35421"/>
          </a:xfrm>
          <a:prstGeom prst="ellipse">
            <a:avLst/>
          </a:prstGeom>
          <a:solidFill>
            <a:srgbClr val="B91C1C">
              <a:alpha val="8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7" name="Text 49"/>
          <p:cNvSpPr/>
          <p:nvPr/>
        </p:nvSpPr>
        <p:spPr>
          <a:xfrm>
            <a:off x="4331791" y="4962227"/>
            <a:ext cx="7590" cy="114300"/>
          </a:xfrm>
          <a:prstGeom prst="rect">
            <a:avLst/>
          </a:prstGeom>
          <a:solidFill>
            <a:srgbClr val="B91C1C">
              <a:alpha val="3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8" name="Text 50"/>
          <p:cNvSpPr/>
          <p:nvPr/>
        </p:nvSpPr>
        <p:spPr>
          <a:xfrm>
            <a:off x="4567982" y="5001518"/>
            <a:ext cx="35421" cy="35421"/>
          </a:xfrm>
          <a:prstGeom prst="ellipse">
            <a:avLst/>
          </a:prstGeom>
          <a:solidFill>
            <a:srgbClr val="B91C1C">
              <a:alpha val="8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9" name="Text 51"/>
          <p:cNvSpPr/>
          <p:nvPr/>
        </p:nvSpPr>
        <p:spPr>
          <a:xfrm>
            <a:off x="6660207" y="4962227"/>
            <a:ext cx="7590" cy="114300"/>
          </a:xfrm>
          <a:prstGeom prst="rect">
            <a:avLst/>
          </a:prstGeom>
          <a:solidFill>
            <a:srgbClr val="B91C1C">
              <a:alpha val="3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0" name="Text 52"/>
          <p:cNvSpPr/>
          <p:nvPr/>
        </p:nvSpPr>
        <p:spPr>
          <a:xfrm>
            <a:off x="6896398" y="5001518"/>
            <a:ext cx="35421" cy="35421"/>
          </a:xfrm>
          <a:prstGeom prst="ellipse">
            <a:avLst/>
          </a:prstGeom>
          <a:solidFill>
            <a:srgbClr val="B91C1C">
              <a:alpha val="8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1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1A0A0A"/>
              </a:gs>
              <a:gs pos="35000">
                <a:srgbClr val="0B1525"/>
              </a:gs>
              <a:gs pos="65000">
                <a:srgbClr val="08101E"/>
              </a:gs>
              <a:gs pos="100000">
                <a:srgbClr val="040810"/>
              </a:gs>
            </a:gsLst>
            <a:path path="circle">
              <a:fillToRect l="50000" t="60000" r="50000" b="4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2071390" y="1143000"/>
            <a:ext cx="5001220" cy="2857500"/>
          </a:xfrm>
          <a:prstGeom prst="rect">
            <a:avLst/>
          </a:prstGeom>
          <a:gradFill rotWithShape="1">
            <a:gsLst>
              <a:gs pos="0">
                <a:srgbClr val="B91C1C">
                  <a:alpha val="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357015" y="3571280"/>
            <a:ext cx="6429970" cy="1572220"/>
          </a:xfrm>
          <a:prstGeom prst="rect">
            <a:avLst/>
          </a:prstGeom>
          <a:gradFill rotWithShape="1">
            <a:gsLst>
              <a:gs pos="0">
                <a:srgbClr val="B91C1C">
                  <a:alpha val="22000"/>
                </a:srgbClr>
              </a:gs>
              <a:gs pos="55000">
                <a:srgbClr val="B91C1C">
                  <a:alpha val="6000"/>
                </a:srgbClr>
              </a:gs>
              <a:gs pos="75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>
                  <a:alpha val="1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>
                  <a:alpha val="1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74420" y="977205"/>
            <a:ext cx="6995160" cy="1440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kern="0" spc="972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READY</a:t>
            </a:r>
            <a:r>
              <a:rPr lang="en-US" sz="5400" kern="0" spc="972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TO DEVELOP.</a:t>
            </a:r>
            <a:endParaRPr lang="en-US" sz="5400" dirty="0"/>
          </a:p>
        </p:txBody>
      </p:sp>
      <p:sp>
        <p:nvSpPr>
          <p:cNvPr id="9" name="Text 6"/>
          <p:cNvSpPr/>
          <p:nvPr/>
        </p:nvSpPr>
        <p:spPr>
          <a:xfrm>
            <a:off x="1344275" y="2433638"/>
            <a:ext cx="6455450" cy="192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15"/>
              </a:lnSpc>
              <a:spcBef>
                <a:spcPts val="560"/>
              </a:spcBef>
              <a:spcAft>
                <a:spcPts val="1350"/>
              </a:spcAft>
              <a:buNone/>
            </a:pPr>
            <a:r>
              <a:rPr lang="en-US" sz="1010" b="1" i="1" kern="0" spc="61" dirty="0">
                <a:solidFill>
                  <a:srgbClr val="C8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manuscript.  ·  Screenplay in circulation.  ·  Franchise architecture in place.</a:t>
            </a:r>
            <a:endParaRPr lang="en-US" sz="1010" dirty="0"/>
          </a:p>
        </p:txBody>
      </p:sp>
      <p:sp>
        <p:nvSpPr>
          <p:cNvPr id="10" name="Text 7"/>
          <p:cNvSpPr/>
          <p:nvPr/>
        </p:nvSpPr>
        <p:spPr>
          <a:xfrm>
            <a:off x="2714625" y="2797522"/>
            <a:ext cx="371475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B91C1C"/>
              </a:gs>
              <a:gs pos="80000">
                <a:srgbClr val="B91C1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1729913" y="2976563"/>
            <a:ext cx="5684175" cy="765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36"/>
              </a:lnSpc>
              <a:spcAft>
                <a:spcPts val="1580"/>
              </a:spcAft>
              <a:buNone/>
            </a:pPr>
            <a:r>
              <a:rPr lang="en-US" sz="870" b="1" kern="0" spc="9" dirty="0">
                <a:solidFill>
                  <a:srgbClr val="E2EAF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ENEMY IN THE WHITE HOUSE: THE END OF A DEMOCRACY</a:t>
            </a:r>
            <a:r>
              <a:rPr lang="en-US" sz="870" kern="0" spc="9" dirty="0">
                <a:solidFill>
                  <a:srgbClr val="B8C8DE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is a high-concept, dual-audience political action thriller with franchise DNA, global scope, and a love story at its center — arriving at exactly the right cultural moment. We are seeking a studio, production company, or streaming platform partner to bring this story to audiences who are ready for it.</a:t>
            </a:r>
            <a:endParaRPr lang="en-US" sz="870" dirty="0"/>
          </a:p>
        </p:txBody>
      </p:sp>
      <p:sp>
        <p:nvSpPr>
          <p:cNvPr id="12" name="Text 9"/>
          <p:cNvSpPr/>
          <p:nvPr/>
        </p:nvSpPr>
        <p:spPr>
          <a:xfrm>
            <a:off x="2264926" y="3905845"/>
            <a:ext cx="1079183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840" b="1" dirty="0">
                <a:solidFill>
                  <a:srgbClr val="E2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ROGER O'KEEFE</a:t>
            </a:r>
            <a:endParaRPr lang="en-US" sz="840" dirty="0"/>
          </a:p>
        </p:txBody>
      </p:sp>
      <p:sp>
        <p:nvSpPr>
          <p:cNvPr id="13" name="Text 10"/>
          <p:cNvSpPr/>
          <p:nvPr/>
        </p:nvSpPr>
        <p:spPr>
          <a:xfrm>
            <a:off x="3366046" y="3916263"/>
            <a:ext cx="20464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dirty="0">
                <a:solidFill>
                  <a:srgbClr val="94A3B8">
                    <a:alpha val="4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</a:t>
            </a:r>
            <a:endParaRPr lang="en-US" sz="730" dirty="0"/>
          </a:p>
        </p:txBody>
      </p:sp>
      <p:sp>
        <p:nvSpPr>
          <p:cNvPr id="14" name="Text 11"/>
          <p:cNvSpPr/>
          <p:nvPr/>
        </p:nvSpPr>
        <p:spPr>
          <a:xfrm>
            <a:off x="3404414" y="3913436"/>
            <a:ext cx="1126986" cy="1448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140"/>
              </a:lnSpc>
              <a:buNone/>
            </a:pPr>
            <a:r>
              <a:rPr lang="en-US" sz="76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 &amp; Screenwriter</a:t>
            </a:r>
            <a:endParaRPr lang="en-US" sz="760" dirty="0"/>
          </a:p>
        </p:txBody>
      </p:sp>
      <p:sp>
        <p:nvSpPr>
          <p:cNvPr id="15" name="Text 12"/>
          <p:cNvSpPr/>
          <p:nvPr/>
        </p:nvSpPr>
        <p:spPr>
          <a:xfrm>
            <a:off x="4537323" y="3971181"/>
            <a:ext cx="29170" cy="29170"/>
          </a:xfrm>
          <a:prstGeom prst="ellipse">
            <a:avLst/>
          </a:prstGeom>
          <a:solidFill>
            <a:srgbClr val="B91C1C">
              <a:alpha val="7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4577432" y="3913436"/>
            <a:ext cx="1016645" cy="1448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140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Carlsbad, California</a:t>
            </a:r>
            <a:endParaRPr lang="en-US" sz="760" dirty="0"/>
          </a:p>
        </p:txBody>
      </p:sp>
      <p:sp>
        <p:nvSpPr>
          <p:cNvPr id="17" name="Text 14"/>
          <p:cNvSpPr/>
          <p:nvPr/>
        </p:nvSpPr>
        <p:spPr>
          <a:xfrm>
            <a:off x="5605016" y="3971181"/>
            <a:ext cx="29170" cy="29170"/>
          </a:xfrm>
          <a:prstGeom prst="ellipse">
            <a:avLst/>
          </a:prstGeom>
          <a:solidFill>
            <a:srgbClr val="B91C1C">
              <a:alpha val="7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5634410" y="3913436"/>
            <a:ext cx="1252389" cy="1448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140"/>
              </a:lnSpc>
              <a:buNone/>
            </a:pPr>
            <a:r>
              <a:rPr lang="en-US" sz="76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roger1561@hotmail.com</a:t>
            </a:r>
            <a:endParaRPr lang="en-US" sz="760" dirty="0"/>
          </a:p>
        </p:txBody>
      </p:sp>
      <p:sp>
        <p:nvSpPr>
          <p:cNvPr id="19" name="Text 16"/>
          <p:cNvSpPr/>
          <p:nvPr/>
        </p:nvSpPr>
        <p:spPr>
          <a:xfrm>
            <a:off x="157460" y="4842570"/>
            <a:ext cx="9525" cy="200620"/>
          </a:xfrm>
          <a:prstGeom prst="rect">
            <a:avLst/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8977015" y="4842570"/>
            <a:ext cx="9525" cy="200620"/>
          </a:xfrm>
          <a:prstGeom prst="rect">
            <a:avLst/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0" y="0"/>
            <a:ext cx="9144000" cy="2158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B91C1C"/>
              </a:gs>
              <a:gs pos="70000">
                <a:srgbClr val="B91C1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9"/>
          <p:cNvSpPr/>
          <p:nvPr/>
        </p:nvSpPr>
        <p:spPr>
          <a:xfrm>
            <a:off x="0" y="5129659"/>
            <a:ext cx="9144000" cy="13841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B91C1C">
                  <a:alpha val="40000"/>
                </a:srgbClr>
              </a:gs>
              <a:gs pos="70000">
                <a:srgbClr val="B91C1C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2155872" y="4903143"/>
            <a:ext cx="4832256" cy="112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885"/>
              </a:lnSpc>
              <a:buNone/>
            </a:pPr>
            <a:r>
              <a:rPr lang="en-US" sz="590" kern="0" spc="24" dirty="0">
                <a:solidFill>
                  <a:srgbClr val="94A3B8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manuscript, book proposal, synopsis, and screenplay available upon request.  Simultaneous submissions in progress.</a:t>
            </a:r>
            <a:endParaRPr lang="en-US" sz="59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E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B91C1C">
                  <a:alpha val="5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5000" r="50000" b="45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0">
                <a:srgbClr val="0F325A">
                  <a:alpha val="35000"/>
                </a:srgbClr>
              </a:gs>
              <a:gs pos="10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28650" y="1115020"/>
            <a:ext cx="291313" cy="1170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6750" dirty="0">
                <a:solidFill>
                  <a:srgbClr val="B91C1C">
                    <a:alpha val="22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“</a:t>
            </a:r>
            <a:endParaRPr lang="en-US" sz="6750" dirty="0"/>
          </a:p>
        </p:txBody>
      </p:sp>
      <p:sp>
        <p:nvSpPr>
          <p:cNvPr id="5" name="Text 3"/>
          <p:cNvSpPr/>
          <p:nvPr/>
        </p:nvSpPr>
        <p:spPr>
          <a:xfrm>
            <a:off x="8229749" y="3815209"/>
            <a:ext cx="291313" cy="1170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6750" dirty="0">
                <a:solidFill>
                  <a:srgbClr val="B91C1C">
                    <a:alpha val="22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”</a:t>
            </a:r>
            <a:endParaRPr lang="en-US" sz="6750" dirty="0"/>
          </a:p>
        </p:txBody>
      </p:sp>
      <p:sp>
        <p:nvSpPr>
          <p:cNvPr id="6" name="Text 4"/>
          <p:cNvSpPr/>
          <p:nvPr/>
        </p:nvSpPr>
        <p:spPr>
          <a:xfrm>
            <a:off x="8876705" y="4685109"/>
            <a:ext cx="9525" cy="257770"/>
          </a:xfrm>
          <a:prstGeom prst="rect">
            <a:avLst/>
          </a:prstGeom>
          <a:solidFill>
            <a:srgbClr val="B91C1C">
              <a:alpha val="4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212580" y="1230362"/>
            <a:ext cx="790724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36" dirty="0">
                <a:solidFill>
                  <a:srgbClr val="EF4444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LOGLINE</a:t>
            </a:r>
            <a:endParaRPr lang="en-US" sz="620" dirty="0"/>
          </a:p>
        </p:txBody>
      </p:sp>
      <p:sp>
        <p:nvSpPr>
          <p:cNvPr id="8" name="Text 6"/>
          <p:cNvSpPr/>
          <p:nvPr/>
        </p:nvSpPr>
        <p:spPr>
          <a:xfrm>
            <a:off x="2571750" y="2932361"/>
            <a:ext cx="1875234" cy="1012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B91C1C">
                  <a:alpha val="90000"/>
                </a:srgbClr>
              </a:gs>
              <a:gs pos="70000">
                <a:srgbClr val="B91C1C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 rot="2700000">
            <a:off x="4547295" y="2912715"/>
            <a:ext cx="49411" cy="49411"/>
          </a:xfrm>
          <a:prstGeom prst="rect">
            <a:avLst/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697016" y="2932361"/>
            <a:ext cx="1875234" cy="1012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B91C1C">
                  <a:alpha val="90000"/>
                </a:srgbClr>
              </a:gs>
              <a:gs pos="70000">
                <a:srgbClr val="B91C1C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1584180" y="3162746"/>
            <a:ext cx="5975640" cy="3966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960" b="1" kern="0" spc="29" dirty="0">
                <a:solidFill>
                  <a:srgbClr val="C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ENEMY IN THE WHITE HOUSE</a:t>
            </a:r>
            <a:r>
              <a:rPr lang="en-US" sz="960" kern="0" spc="1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a high-velocity political action thriller set in 2028 — part </a:t>
            </a:r>
            <a:r>
              <a:rPr lang="en-US" sz="960" i="1" kern="0" spc="10" dirty="0">
                <a:solidFill>
                  <a:srgbClr val="DD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and Present Danger</a:t>
            </a:r>
            <a:r>
              <a:rPr lang="en-US" sz="960" kern="0" spc="1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part </a:t>
            </a:r>
            <a:r>
              <a:rPr lang="en-US" sz="960" i="1" kern="0" spc="10" dirty="0">
                <a:solidFill>
                  <a:srgbClr val="DD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Mr. &amp; Mrs. Smith</a:t>
            </a:r>
            <a:r>
              <a:rPr lang="en-US" sz="960" kern="0" spc="1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part </a:t>
            </a:r>
            <a:r>
              <a:rPr lang="en-US" sz="960" i="1" kern="0" spc="10" dirty="0">
                <a:solidFill>
                  <a:srgbClr val="DD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Manchurian Candidate</a:t>
            </a:r>
            <a:r>
              <a:rPr lang="en-US" sz="960" kern="0" spc="1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60" dirty="0"/>
          </a:p>
        </p:txBody>
      </p:sp>
      <p:sp>
        <p:nvSpPr>
          <p:cNvPr id="12" name="Text 10"/>
          <p:cNvSpPr/>
          <p:nvPr/>
        </p:nvSpPr>
        <p:spPr>
          <a:xfrm>
            <a:off x="2281833" y="3741093"/>
            <a:ext cx="1391745" cy="229195"/>
          </a:xfrm>
          <a:prstGeom prst="roundRect">
            <a:avLst>
              <a:gd name="adj" fmla="val 9420"/>
            </a:avLst>
          </a:prstGeom>
          <a:solidFill>
            <a:srgbClr val="B91C1C">
              <a:alpha val="28000"/>
            </a:srgbClr>
          </a:solidFill>
          <a:ln w="9525">
            <a:solidFill>
              <a:srgbClr val="B91C1C"/>
            </a:solidFill>
          </a:ln>
        </p:spPr>
        <p:txBody>
          <a:bodyPr wrap="none" lIns="114300" tIns="43180" rIns="114300" bIns="43180" rtlCol="0" anchor="t"/>
          <a:lstStyle/>
          <a:p>
            <a:pPr marL="0" indent="0" algn="l">
              <a:buNone/>
            </a:pPr>
            <a:r>
              <a:rPr lang="en-US" sz="650" b="1" kern="0" spc="110" dirty="0">
                <a:solidFill>
                  <a:srgbClr val="FF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THRILLER</a:t>
            </a:r>
            <a:endParaRPr lang="en-US" sz="650" dirty="0"/>
          </a:p>
        </p:txBody>
      </p:sp>
      <p:sp>
        <p:nvSpPr>
          <p:cNvPr id="13" name="Text 11"/>
          <p:cNvSpPr/>
          <p:nvPr/>
        </p:nvSpPr>
        <p:spPr>
          <a:xfrm>
            <a:off x="3746599" y="3741093"/>
            <a:ext cx="660958" cy="229195"/>
          </a:xfrm>
          <a:prstGeom prst="roundRect">
            <a:avLst>
              <a:gd name="adj" fmla="val 9420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55000"/>
              </a:srgbClr>
            </a:solidFill>
          </a:ln>
        </p:spPr>
        <p:txBody>
          <a:bodyPr wrap="none" lIns="114300" tIns="43180" rIns="114300" bIns="43180" rtlCol="0" anchor="t"/>
          <a:lstStyle/>
          <a:p>
            <a:pPr marL="0" indent="0" algn="l">
              <a:buNone/>
            </a:pPr>
            <a:r>
              <a:rPr lang="en-US" sz="650" b="1" kern="0" spc="110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4494907" y="3741093"/>
            <a:ext cx="1430607" cy="229195"/>
          </a:xfrm>
          <a:prstGeom prst="roundRect">
            <a:avLst>
              <a:gd name="adj" fmla="val 9420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55000"/>
              </a:srgbClr>
            </a:solidFill>
          </a:ln>
        </p:spPr>
        <p:txBody>
          <a:bodyPr wrap="none" lIns="114300" tIns="43180" rIns="114300" bIns="43180" rtlCol="0" anchor="t"/>
          <a:lstStyle/>
          <a:p>
            <a:pPr marL="0" indent="0" algn="l">
              <a:buNone/>
            </a:pPr>
            <a:r>
              <a:rPr lang="en-US" sz="650" b="1" kern="0" spc="110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ROMANTIC SUSPENSE</a:t>
            </a:r>
            <a:endParaRPr lang="en-US" sz="650" dirty="0"/>
          </a:p>
        </p:txBody>
      </p:sp>
      <p:sp>
        <p:nvSpPr>
          <p:cNvPr id="15" name="Text 13"/>
          <p:cNvSpPr/>
          <p:nvPr/>
        </p:nvSpPr>
        <p:spPr>
          <a:xfrm>
            <a:off x="5997773" y="3741093"/>
            <a:ext cx="881530" cy="229195"/>
          </a:xfrm>
          <a:prstGeom prst="roundRect">
            <a:avLst>
              <a:gd name="adj" fmla="val 9420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55000"/>
              </a:srgbClr>
            </a:solidFill>
          </a:ln>
        </p:spPr>
        <p:txBody>
          <a:bodyPr wrap="none" lIns="114300" tIns="43180" rIns="114300" bIns="43180" rtlCol="0" anchor="t"/>
          <a:lstStyle/>
          <a:p>
            <a:pPr marL="0" indent="0" algn="l">
              <a:buNone/>
            </a:pPr>
            <a:r>
              <a:rPr lang="en-US" sz="650" b="1" kern="0" spc="110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ESPIONAGE</a:t>
            </a:r>
            <a:endParaRPr lang="en-US" sz="650" dirty="0"/>
          </a:p>
        </p:txBody>
      </p:sp>
      <p:sp>
        <p:nvSpPr>
          <p:cNvPr id="16" name="Text 14"/>
          <p:cNvSpPr/>
          <p:nvPr/>
        </p:nvSpPr>
        <p:spPr>
          <a:xfrm>
            <a:off x="1074420" y="1576983"/>
            <a:ext cx="6995160" cy="1177178"/>
          </a:xfrm>
          <a:prstGeom prst="rect">
            <a:avLst/>
          </a:prstGeom>
          <a:noFill/>
          <a:ln/>
          <a:effectLst>
            <a:outerShdw blurRad="228600" dist="13970" dir="5400000" algn="bl" rotWithShape="0">
              <a:srgbClr val="000000">
                <a:alpha val="55000"/>
              </a:srgbClr>
            </a:outerShdw>
          </a:effectLst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944"/>
              </a:lnSpc>
              <a:buNone/>
            </a:pPr>
            <a:r>
              <a:rPr lang="en-US" sz="2030" i="1" kern="0" spc="2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She's the world's best spy.</a:t>
            </a:r>
            <a:r>
              <a:rPr lang="en-US" sz="2030" kern="0" spc="20" dirty="0">
                <a:solidFill>
                  <a:srgbClr val="E8EE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He's a former Senator and ex-CIA operative. </a:t>
            </a:r>
            <a:r>
              <a:rPr lang="en-US" sz="2030" i="1" kern="0" spc="2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They're getting divorced.</a:t>
            </a:r>
            <a:r>
              <a:rPr lang="en-US" sz="2030" kern="0" spc="20" dirty="0">
                <a:solidFill>
                  <a:srgbClr val="E8EE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And they're </a:t>
            </a:r>
            <a:r>
              <a:rPr lang="en-US" sz="2030" i="1" kern="0" spc="20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America's only hope.</a:t>
            </a:r>
            <a:endParaRPr lang="en-US" sz="203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1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142850">
                  <a:alpha val="55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100000" r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780A0A">
                  <a:alpha val="1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25000" r="75000" b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0">
                <a:srgbClr val="0F234B">
                  <a:alpha val="4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66725" y="724495"/>
            <a:ext cx="4010025" cy="21580"/>
          </a:xfrm>
          <a:custGeom>
            <a:avLst/>
            <a:gdLst/>
            <a:ahLst/>
            <a:cxnLst/>
            <a:rect l="l" t="t" r="r" b="b"/>
            <a:pathLst>
              <a:path w="4010025" h="21580">
                <a:moveTo>
                  <a:pt x="43180" y="0"/>
                </a:moveTo>
                <a:lnTo>
                  <a:pt x="3966845" y="0"/>
                </a:lnTo>
                <a:lnTo>
                  <a:pt x="3981868" y="2698"/>
                </a:lnTo>
                <a:lnTo>
                  <a:pt x="3987745" y="5395"/>
                </a:lnTo>
                <a:lnTo>
                  <a:pt x="3992012" y="8093"/>
                </a:lnTo>
                <a:lnTo>
                  <a:pt x="3995400" y="10790"/>
                </a:lnTo>
                <a:lnTo>
                  <a:pt x="3998196" y="13488"/>
                </a:lnTo>
                <a:lnTo>
                  <a:pt x="4000546" y="16185"/>
                </a:lnTo>
                <a:lnTo>
                  <a:pt x="4002540" y="18883"/>
                </a:lnTo>
                <a:lnTo>
                  <a:pt x="4004234" y="21580"/>
                </a:lnTo>
                <a:lnTo>
                  <a:pt x="5791" y="21580"/>
                </a:lnTo>
                <a:lnTo>
                  <a:pt x="7485" y="18883"/>
                </a:lnTo>
                <a:lnTo>
                  <a:pt x="9479" y="16185"/>
                </a:lnTo>
                <a:lnTo>
                  <a:pt x="11829" y="13488"/>
                </a:lnTo>
                <a:lnTo>
                  <a:pt x="14625" y="10790"/>
                </a:lnTo>
                <a:lnTo>
                  <a:pt x="18013" y="8093"/>
                </a:lnTo>
                <a:lnTo>
                  <a:pt x="22280" y="5395"/>
                </a:lnTo>
                <a:lnTo>
                  <a:pt x="28157" y="2698"/>
                </a:lnTo>
                <a:close/>
              </a:path>
            </a:pathLst>
          </a:custGeom>
          <a:solidFill>
            <a:srgbClr val="FFFFFF">
              <a:alpha val="12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667250" y="724495"/>
            <a:ext cx="4010025" cy="21580"/>
          </a:xfrm>
          <a:custGeom>
            <a:avLst/>
            <a:gdLst/>
            <a:ahLst/>
            <a:cxnLst/>
            <a:rect l="l" t="t" r="r" b="b"/>
            <a:pathLst>
              <a:path w="4010025" h="21580">
                <a:moveTo>
                  <a:pt x="43180" y="0"/>
                </a:moveTo>
                <a:lnTo>
                  <a:pt x="3966845" y="0"/>
                </a:lnTo>
                <a:lnTo>
                  <a:pt x="3981868" y="2698"/>
                </a:lnTo>
                <a:lnTo>
                  <a:pt x="3987745" y="5395"/>
                </a:lnTo>
                <a:lnTo>
                  <a:pt x="3992012" y="8093"/>
                </a:lnTo>
                <a:lnTo>
                  <a:pt x="3995400" y="10790"/>
                </a:lnTo>
                <a:lnTo>
                  <a:pt x="3998196" y="13488"/>
                </a:lnTo>
                <a:lnTo>
                  <a:pt x="4000546" y="16185"/>
                </a:lnTo>
                <a:lnTo>
                  <a:pt x="4002540" y="18883"/>
                </a:lnTo>
                <a:lnTo>
                  <a:pt x="4004234" y="21580"/>
                </a:lnTo>
                <a:lnTo>
                  <a:pt x="5791" y="21580"/>
                </a:lnTo>
                <a:lnTo>
                  <a:pt x="7485" y="18883"/>
                </a:lnTo>
                <a:lnTo>
                  <a:pt x="9479" y="16185"/>
                </a:lnTo>
                <a:lnTo>
                  <a:pt x="11829" y="13488"/>
                </a:lnTo>
                <a:lnTo>
                  <a:pt x="14625" y="10790"/>
                </a:lnTo>
                <a:lnTo>
                  <a:pt x="18013" y="8093"/>
                </a:lnTo>
                <a:lnTo>
                  <a:pt x="22280" y="5395"/>
                </a:lnTo>
                <a:lnTo>
                  <a:pt x="28157" y="2698"/>
                </a:lnTo>
                <a:close/>
              </a:path>
            </a:pathLst>
          </a:custGeom>
          <a:gradFill rotWithShape="1">
            <a:gsLst>
              <a:gs pos="0">
                <a:srgbClr val="B91C1C"/>
              </a:gs>
              <a:gs pos="100000">
                <a:srgbClr val="7F1D1D"/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667250" y="724495"/>
            <a:ext cx="4010025" cy="4094559"/>
          </a:xfrm>
          <a:prstGeom prst="roundRect">
            <a:avLst>
              <a:gd name="adj" fmla="val 1077"/>
            </a:avLst>
          </a:prstGeom>
          <a:gradFill rotWithShape="1">
            <a:gsLst>
              <a:gs pos="0">
                <a:srgbClr val="B91C1C">
                  <a:alpha val="14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r="50000" b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57200" y="571500"/>
            <a:ext cx="8229600" cy="7590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50000">
                <a:srgbClr val="B91C1C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57200" y="257770"/>
            <a:ext cx="905256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74" dirty="0">
                <a:solidFill>
                  <a:srgbClr val="EF4444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ENEMY IN THE WHITE HOUSE</a:t>
            </a:r>
            <a:endParaRPr lang="en-US" sz="620" dirty="0"/>
          </a:p>
        </p:txBody>
      </p:sp>
      <p:sp>
        <p:nvSpPr>
          <p:cNvPr id="10" name="Text 8"/>
          <p:cNvSpPr/>
          <p:nvPr/>
        </p:nvSpPr>
        <p:spPr>
          <a:xfrm>
            <a:off x="457200" y="404961"/>
            <a:ext cx="9052560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kern="0" spc="13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ACT I SETUP — CONTEXT &amp; CONSEQUENCES</a:t>
            </a:r>
            <a:endParaRPr lang="en-US" sz="730" dirty="0"/>
          </a:p>
        </p:txBody>
      </p:sp>
      <p:sp>
        <p:nvSpPr>
          <p:cNvPr id="11" name="Text 9"/>
          <p:cNvSpPr/>
          <p:nvPr/>
        </p:nvSpPr>
        <p:spPr>
          <a:xfrm>
            <a:off x="457200" y="714970"/>
            <a:ext cx="4029075" cy="4113609"/>
          </a:xfrm>
          <a:prstGeom prst="roundRect">
            <a:avLst>
              <a:gd name="adj" fmla="val 1072"/>
            </a:avLst>
          </a:prstGeom>
          <a:gradFill rotWithShape="1">
            <a:gsLst>
              <a:gs pos="0">
                <a:srgbClr val="0F1E38"/>
              </a:gs>
              <a:gs pos="100000">
                <a:srgbClr val="0A1422"/>
              </a:gs>
            </a:gsLst>
            <a:lin ang="4200000" scaled="1"/>
          </a:gradFill>
          <a:ln w="9525">
            <a:solidFill>
              <a:srgbClr val="FFFFFF">
                <a:alpha val="7000"/>
              </a:srgbClr>
            </a:solidFill>
          </a:ln>
          <a:effectLst>
            <a:outerShdw blurRad="285750" dist="57150" dir="5400000" algn="bl" rotWithShape="0">
              <a:srgbClr val="000000">
                <a:alpha val="45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3173016" y="939105"/>
            <a:ext cx="1158270" cy="514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4050" b="1" kern="0" spc="-81" dirty="0">
                <a:solidFill>
                  <a:srgbClr val="3B82F6">
                    <a:alpha val="12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2028</a:t>
            </a:r>
            <a:endParaRPr lang="en-US" sz="4050" dirty="0"/>
          </a:p>
        </p:txBody>
      </p:sp>
      <p:sp>
        <p:nvSpPr>
          <p:cNvPr id="13" name="Text 11"/>
          <p:cNvSpPr/>
          <p:nvPr/>
        </p:nvSpPr>
        <p:spPr>
          <a:xfrm>
            <a:off x="724495" y="982266"/>
            <a:ext cx="384393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98" dirty="0">
                <a:solidFill>
                  <a:srgbClr val="60A5F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SETUP</a:t>
            </a:r>
            <a:endParaRPr lang="en-US" sz="620" dirty="0"/>
          </a:p>
        </p:txBody>
      </p:sp>
      <p:sp>
        <p:nvSpPr>
          <p:cNvPr id="14" name="Text 12"/>
          <p:cNvSpPr/>
          <p:nvPr/>
        </p:nvSpPr>
        <p:spPr>
          <a:xfrm>
            <a:off x="724495" y="1171277"/>
            <a:ext cx="3739098" cy="242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10"/>
              </a:lnSpc>
              <a:buNone/>
            </a:pPr>
            <a:r>
              <a:rPr lang="en-US" sz="1910" b="1" kern="0" spc="115" dirty="0">
                <a:solidFill>
                  <a:srgbClr val="E2EA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WORLD</a:t>
            </a:r>
            <a:endParaRPr lang="en-US" sz="1910" dirty="0"/>
          </a:p>
        </p:txBody>
      </p:sp>
      <p:sp>
        <p:nvSpPr>
          <p:cNvPr id="15" name="Text 13"/>
          <p:cNvSpPr/>
          <p:nvPr/>
        </p:nvSpPr>
        <p:spPr>
          <a:xfrm>
            <a:off x="724495" y="1728788"/>
            <a:ext cx="372070" cy="372070"/>
          </a:xfrm>
          <a:prstGeom prst="roundRect">
            <a:avLst>
              <a:gd name="adj" fmla="val 19115"/>
            </a:avLst>
          </a:prstGeom>
          <a:solidFill>
            <a:srgbClr val="3B82F6">
              <a:alpha val="12000"/>
            </a:srgbClr>
          </a:solidFill>
          <a:ln w="9525">
            <a:solidFill>
              <a:srgbClr val="3B82F6">
                <a:alpha val="22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596" y="1834307"/>
            <a:ext cx="181868" cy="160883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853976" y="2258318"/>
            <a:ext cx="3432304" cy="692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5"/>
              </a:lnSpc>
              <a:buNone/>
            </a:pPr>
            <a:r>
              <a:rPr lang="en-US" sz="840" b="1" kern="0" spc="5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AMERICA, 2028</a:t>
            </a:r>
            <a:r>
              <a:rPr lang="en-US" sz="900" dirty="0">
                <a:solidFill>
                  <a:srgbClr val="C8D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President of the United States dies of cancer. His Vice President, Dmitry Melnikoff — a covert communist loyalist — is sworn in.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724495" y="2301478"/>
            <a:ext cx="43160" cy="43160"/>
          </a:xfrm>
          <a:prstGeom prst="ellipse">
            <a:avLst/>
          </a:prstGeom>
          <a:solidFill>
            <a:srgbClr val="3B82F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853976" y="3010049"/>
            <a:ext cx="3432304" cy="5181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5"/>
              </a:lnSpc>
              <a:buNone/>
            </a:pPr>
            <a:r>
              <a:rPr lang="en-US" sz="840" b="1" kern="0" spc="5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MARTIAL LAW DECLARED</a:t>
            </a:r>
            <a:r>
              <a:rPr lang="en-US" sz="900" dirty="0">
                <a:solidFill>
                  <a:srgbClr val="C8D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six months, riots erupt in every major U.S. city. A state of emergency is issued. Civil liberties suspended.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724495" y="3053209"/>
            <a:ext cx="43160" cy="43160"/>
          </a:xfrm>
          <a:prstGeom prst="ellipse">
            <a:avLst/>
          </a:prstGeom>
          <a:solidFill>
            <a:srgbClr val="3B82F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853976" y="3596134"/>
            <a:ext cx="3432304" cy="5181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5"/>
              </a:lnSpc>
              <a:buNone/>
            </a:pPr>
            <a:r>
              <a:rPr lang="en-US" sz="840" b="1" kern="0" spc="5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ALLIANCES FRACTURE</a:t>
            </a:r>
            <a:r>
              <a:rPr lang="en-US" sz="900" dirty="0">
                <a:solidFill>
                  <a:srgbClr val="C8D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NATO relationships strained to breaking point. The constitutional order begins to collapse from within.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724495" y="3639294"/>
            <a:ext cx="43160" cy="43160"/>
          </a:xfrm>
          <a:prstGeom prst="ellipse">
            <a:avLst/>
          </a:prstGeom>
          <a:solidFill>
            <a:srgbClr val="3B82F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853976" y="4182219"/>
            <a:ext cx="3432304" cy="5181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5"/>
              </a:lnSpc>
              <a:buNone/>
            </a:pPr>
            <a:r>
              <a:rPr lang="en-US" sz="840" b="1" kern="0" spc="5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HIDDEN FOR DECADES</a:t>
            </a:r>
            <a:r>
              <a:rPr lang="en-US" sz="900" dirty="0">
                <a:solidFill>
                  <a:srgbClr val="C8D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Melnikoff concealed his ideology for thirty years. The enemy was always inside the building.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724495" y="4225379"/>
            <a:ext cx="43160" cy="43160"/>
          </a:xfrm>
          <a:prstGeom prst="ellipse">
            <a:avLst/>
          </a:prstGeom>
          <a:solidFill>
            <a:srgbClr val="3B82F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2"/>
          <p:cNvSpPr/>
          <p:nvPr/>
        </p:nvSpPr>
        <p:spPr>
          <a:xfrm>
            <a:off x="4657725" y="714970"/>
            <a:ext cx="4029075" cy="4113609"/>
          </a:xfrm>
          <a:prstGeom prst="roundRect">
            <a:avLst>
              <a:gd name="adj" fmla="val 1072"/>
            </a:avLst>
          </a:prstGeom>
          <a:gradFill rotWithShape="1">
            <a:gsLst>
              <a:gs pos="0">
                <a:srgbClr val="1C0D0D"/>
              </a:gs>
              <a:gs pos="100000">
                <a:srgbClr val="120808"/>
              </a:gs>
            </a:gsLst>
            <a:lin ang="4200000" scaled="1"/>
          </a:gradFill>
          <a:ln w="9525">
            <a:solidFill>
              <a:srgbClr val="B91C1C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6" name="Image 1" descr="preencoded.png"/>
          <p:cNvPicPr>
            <a:picLocks noChangeAspect="1"/>
          </p:cNvPicPr>
          <p:nvPr/>
        </p:nvPicPr>
        <p:blipFill>
          <a:blip>
            <a:alphaModFix amt="5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40972" y="3710732"/>
            <a:ext cx="964853" cy="964853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4925020" y="982266"/>
            <a:ext cx="384393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98" dirty="0">
                <a:solidFill>
                  <a:srgbClr val="EF44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CONSEQUENCES</a:t>
            </a:r>
            <a:endParaRPr lang="en-US" sz="620" dirty="0"/>
          </a:p>
        </p:txBody>
      </p:sp>
      <p:sp>
        <p:nvSpPr>
          <p:cNvPr id="28" name="Text 24"/>
          <p:cNvSpPr/>
          <p:nvPr/>
        </p:nvSpPr>
        <p:spPr>
          <a:xfrm>
            <a:off x="4925020" y="1171277"/>
            <a:ext cx="3739098" cy="242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10"/>
              </a:lnSpc>
              <a:buNone/>
            </a:pPr>
            <a:r>
              <a:rPr lang="en-US" sz="1910" b="1" kern="0" spc="115" dirty="0">
                <a:solidFill>
                  <a:srgbClr val="FECA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STAKES</a:t>
            </a:r>
            <a:endParaRPr lang="en-US" sz="1910" dirty="0"/>
          </a:p>
        </p:txBody>
      </p:sp>
      <p:sp>
        <p:nvSpPr>
          <p:cNvPr id="29" name="Text 25"/>
          <p:cNvSpPr/>
          <p:nvPr/>
        </p:nvSpPr>
        <p:spPr>
          <a:xfrm>
            <a:off x="4925020" y="1557338"/>
            <a:ext cx="342900" cy="13841"/>
          </a:xfrm>
          <a:prstGeom prst="roundRect">
            <a:avLst>
              <a:gd name="adj" fmla="val 100932"/>
            </a:avLst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6"/>
          <p:cNvSpPr/>
          <p:nvPr/>
        </p:nvSpPr>
        <p:spPr>
          <a:xfrm>
            <a:off x="4925020" y="1742629"/>
            <a:ext cx="372070" cy="372070"/>
          </a:xfrm>
          <a:prstGeom prst="roundRect">
            <a:avLst>
              <a:gd name="adj" fmla="val 19115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0539" y="1837730"/>
            <a:ext cx="160883" cy="181868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5054501" y="2272159"/>
            <a:ext cx="3432304" cy="5181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5"/>
              </a:lnSpc>
              <a:buNone/>
            </a:pPr>
            <a:r>
              <a:rPr lang="en-US" sz="840" b="1" kern="0" spc="50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CIVIL WAR</a:t>
            </a:r>
            <a:r>
              <a:rPr lang="en-US" sz="900" dirty="0">
                <a:solidFill>
                  <a:srgbClr val="C8D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nation fracturing along every fault line — political, regional, ideological. The union itself is in question.</a:t>
            </a:r>
            <a:endParaRPr lang="en-US" sz="900" dirty="0"/>
          </a:p>
        </p:txBody>
      </p:sp>
      <p:sp>
        <p:nvSpPr>
          <p:cNvPr id="33" name="Text 28"/>
          <p:cNvSpPr/>
          <p:nvPr/>
        </p:nvSpPr>
        <p:spPr>
          <a:xfrm>
            <a:off x="4925020" y="2315319"/>
            <a:ext cx="43160" cy="43160"/>
          </a:xfrm>
          <a:prstGeom prst="ellipse">
            <a:avLst/>
          </a:prstGeom>
          <a:solidFill>
            <a:srgbClr val="EF4444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29"/>
          <p:cNvSpPr/>
          <p:nvPr/>
        </p:nvSpPr>
        <p:spPr>
          <a:xfrm>
            <a:off x="5054501" y="2858244"/>
            <a:ext cx="3432304" cy="5181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5"/>
              </a:lnSpc>
              <a:buNone/>
            </a:pPr>
            <a:r>
              <a:rPr lang="en-US" sz="840" b="1" kern="0" spc="50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UNCHECKED COMMAND</a:t>
            </a:r>
            <a:r>
              <a:rPr lang="en-US" sz="900" dirty="0">
                <a:solidFill>
                  <a:srgbClr val="C8D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commander-in-chief with unprecedented executive power and the will to use every instrument of the state against its own people.</a:t>
            </a:r>
            <a:endParaRPr lang="en-US" sz="900" dirty="0"/>
          </a:p>
        </p:txBody>
      </p:sp>
      <p:sp>
        <p:nvSpPr>
          <p:cNvPr id="35" name="Text 30"/>
          <p:cNvSpPr/>
          <p:nvPr/>
        </p:nvSpPr>
        <p:spPr>
          <a:xfrm>
            <a:off x="4925020" y="2901404"/>
            <a:ext cx="43160" cy="43160"/>
          </a:xfrm>
          <a:prstGeom prst="ellipse">
            <a:avLst/>
          </a:prstGeom>
          <a:solidFill>
            <a:srgbClr val="EF4444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6" name="Text 31"/>
          <p:cNvSpPr/>
          <p:nvPr/>
        </p:nvSpPr>
        <p:spPr>
          <a:xfrm>
            <a:off x="5054501" y="3444329"/>
            <a:ext cx="3432304" cy="5181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5"/>
              </a:lnSpc>
              <a:buNone/>
            </a:pPr>
            <a:r>
              <a:rPr lang="en-US" sz="840" b="1" kern="0" spc="50" dirty="0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ORDERS TO FIRE</a:t>
            </a:r>
            <a:r>
              <a:rPr lang="en-US" sz="900" dirty="0">
                <a:solidFill>
                  <a:srgbClr val="C8D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American military units ordered to turn their weapons on American civilians. Some comply. Some refuse. The difference is everything.</a:t>
            </a:r>
            <a:endParaRPr lang="en-US" sz="900" dirty="0"/>
          </a:p>
        </p:txBody>
      </p:sp>
      <p:sp>
        <p:nvSpPr>
          <p:cNvPr id="37" name="Text 32"/>
          <p:cNvSpPr/>
          <p:nvPr/>
        </p:nvSpPr>
        <p:spPr>
          <a:xfrm>
            <a:off x="4925020" y="3487489"/>
            <a:ext cx="43160" cy="43160"/>
          </a:xfrm>
          <a:prstGeom prst="ellipse">
            <a:avLst/>
          </a:prstGeom>
          <a:solidFill>
            <a:srgbClr val="EF4444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8" name="Text 33"/>
          <p:cNvSpPr/>
          <p:nvPr/>
        </p:nvSpPr>
        <p:spPr>
          <a:xfrm>
            <a:off x="4925020" y="4282678"/>
            <a:ext cx="3564374" cy="335756"/>
          </a:xfrm>
          <a:prstGeom prst="rect">
            <a:avLst/>
          </a:prstGeom>
          <a:noFill/>
          <a:ln/>
        </p:spPr>
        <p:txBody>
          <a:bodyPr wrap="none" lIns="0" tIns="143510" rIns="0" bIns="0" rtlCol="0" anchor="t"/>
          <a:lstStyle/>
          <a:p>
            <a:pPr marL="0" indent="0" algn="l">
              <a:buNone/>
            </a:pPr>
            <a:r>
              <a:rPr lang="en-US" sz="960" i="1" dirty="0">
                <a:solidFill>
                  <a:srgbClr val="FCA5A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“And one question no one dares ask — is it already too late?”</a:t>
            </a:r>
            <a:endParaRPr lang="en-US" sz="960" dirty="0"/>
          </a:p>
        </p:txBody>
      </p:sp>
      <p:sp>
        <p:nvSpPr>
          <p:cNvPr id="39" name="Text 34"/>
          <p:cNvSpPr/>
          <p:nvPr/>
        </p:nvSpPr>
        <p:spPr>
          <a:xfrm>
            <a:off x="4925020" y="4282678"/>
            <a:ext cx="3494484" cy="9525"/>
          </a:xfrm>
          <a:prstGeom prst="rect">
            <a:avLst/>
          </a:prstGeom>
          <a:solidFill>
            <a:srgbClr val="B91C1C">
              <a:alpha val="22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0" name="Text 35"/>
          <p:cNvSpPr/>
          <p:nvPr/>
        </p:nvSpPr>
        <p:spPr>
          <a:xfrm>
            <a:off x="457200" y="4922490"/>
            <a:ext cx="1539701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560" b="1" dirty="0">
                <a:solidFill>
                  <a:srgbClr val="94A3B8">
                    <a:alpha val="4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ENEMY IN THE WHITE HOUSE</a:t>
            </a:r>
            <a:endParaRPr lang="en-US" sz="560" dirty="0"/>
          </a:p>
        </p:txBody>
      </p:sp>
      <p:sp>
        <p:nvSpPr>
          <p:cNvPr id="41" name="Text 36"/>
          <p:cNvSpPr/>
          <p:nvPr/>
        </p:nvSpPr>
        <p:spPr>
          <a:xfrm>
            <a:off x="6931968" y="4922490"/>
            <a:ext cx="193031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>
                    <a:alpha val="3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THRILLER — ROGER O’KEEFE</a:t>
            </a:r>
            <a:endParaRPr lang="en-US" sz="560" dirty="0"/>
          </a:p>
        </p:txBody>
      </p:sp>
      <p:sp>
        <p:nvSpPr>
          <p:cNvPr id="42" name="Text 37"/>
          <p:cNvSpPr/>
          <p:nvPr/>
        </p:nvSpPr>
        <p:spPr>
          <a:xfrm>
            <a:off x="0" y="0"/>
            <a:ext cx="9144000" cy="21580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60000">
                <a:srgbClr val="7F1D1D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25000">
                <a:srgbClr val="000000">
                  <a:alpha val="0"/>
                </a:srgbClr>
              </a:gs>
              <a:gs pos="50000">
                <a:srgbClr val="000000">
                  <a:alpha val="0"/>
                </a:srgbClr>
              </a:gs>
              <a:gs pos="75000">
                <a:srgbClr val="FFFFFF">
                  <a:alpha val="1000"/>
                </a:srgbClr>
              </a:gs>
              <a:gs pos="100000">
                <a:srgbClr val="FFFFFF">
                  <a:alpha val="100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2158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B91C1C"/>
              </a:gs>
              <a:gs pos="80000">
                <a:srgbClr val="B91C1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381595" y="1136452"/>
            <a:ext cx="21580" cy="3390605"/>
          </a:xfrm>
          <a:custGeom>
            <a:avLst/>
            <a:gdLst/>
            <a:ahLst/>
            <a:cxnLst/>
            <a:rect l="l" t="t" r="r" b="b"/>
            <a:pathLst>
              <a:path w="21580" h="3390605">
                <a:moveTo>
                  <a:pt x="0" y="29210"/>
                </a:moveTo>
                <a:lnTo>
                  <a:pt x="2698" y="16950"/>
                </a:lnTo>
                <a:lnTo>
                  <a:pt x="5395" y="12296"/>
                </a:lnTo>
                <a:lnTo>
                  <a:pt x="8093" y="9029"/>
                </a:lnTo>
                <a:lnTo>
                  <a:pt x="10790" y="6540"/>
                </a:lnTo>
                <a:lnTo>
                  <a:pt x="13488" y="4592"/>
                </a:lnTo>
                <a:lnTo>
                  <a:pt x="16185" y="3065"/>
                </a:lnTo>
                <a:lnTo>
                  <a:pt x="18883" y="1887"/>
                </a:lnTo>
                <a:lnTo>
                  <a:pt x="21580" y="1014"/>
                </a:lnTo>
                <a:lnTo>
                  <a:pt x="21580" y="3389591"/>
                </a:lnTo>
                <a:lnTo>
                  <a:pt x="18883" y="3388718"/>
                </a:lnTo>
                <a:lnTo>
                  <a:pt x="16185" y="3387540"/>
                </a:lnTo>
                <a:lnTo>
                  <a:pt x="13488" y="3386012"/>
                </a:lnTo>
                <a:lnTo>
                  <a:pt x="10790" y="3384065"/>
                </a:lnTo>
                <a:lnTo>
                  <a:pt x="8093" y="3381576"/>
                </a:lnTo>
                <a:lnTo>
                  <a:pt x="5395" y="3378308"/>
                </a:lnTo>
                <a:lnTo>
                  <a:pt x="2698" y="3373655"/>
                </a:lnTo>
                <a:lnTo>
                  <a:pt x="0" y="3361395"/>
                </a:lnTo>
                <a:close/>
              </a:path>
            </a:pathLst>
          </a:custGeom>
          <a:solidFill>
            <a:srgbClr val="B91C1C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81595" y="1136452"/>
            <a:ext cx="2570855" cy="3390605"/>
          </a:xfrm>
          <a:prstGeom prst="roundRect">
            <a:avLst>
              <a:gd name="adj" fmla="val 1136"/>
            </a:avLst>
          </a:prstGeom>
          <a:gradFill rotWithShape="1">
            <a:gsLst>
              <a:gs pos="0">
                <a:srgbClr val="B91C1C">
                  <a:alpha val="18000"/>
                </a:srgbClr>
              </a:gs>
              <a:gs pos="60000">
                <a:srgbClr val="000000">
                  <a:alpha val="0"/>
                </a:srgbClr>
              </a:gs>
            </a:gsLst>
            <a:lin ang="27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3286423" y="1136452"/>
            <a:ext cx="21580" cy="3390605"/>
          </a:xfrm>
          <a:custGeom>
            <a:avLst/>
            <a:gdLst/>
            <a:ahLst/>
            <a:cxnLst/>
            <a:rect l="l" t="t" r="r" b="b"/>
            <a:pathLst>
              <a:path w="21580" h="3390605">
                <a:moveTo>
                  <a:pt x="0" y="29210"/>
                </a:moveTo>
                <a:lnTo>
                  <a:pt x="2698" y="16950"/>
                </a:lnTo>
                <a:lnTo>
                  <a:pt x="5395" y="12296"/>
                </a:lnTo>
                <a:lnTo>
                  <a:pt x="8093" y="9029"/>
                </a:lnTo>
                <a:lnTo>
                  <a:pt x="10790" y="6540"/>
                </a:lnTo>
                <a:lnTo>
                  <a:pt x="13488" y="4592"/>
                </a:lnTo>
                <a:lnTo>
                  <a:pt x="16185" y="3065"/>
                </a:lnTo>
                <a:lnTo>
                  <a:pt x="18883" y="1887"/>
                </a:lnTo>
                <a:lnTo>
                  <a:pt x="21580" y="1014"/>
                </a:lnTo>
                <a:lnTo>
                  <a:pt x="21580" y="3389591"/>
                </a:lnTo>
                <a:lnTo>
                  <a:pt x="18883" y="3388718"/>
                </a:lnTo>
                <a:lnTo>
                  <a:pt x="16185" y="3387540"/>
                </a:lnTo>
                <a:lnTo>
                  <a:pt x="13488" y="3386012"/>
                </a:lnTo>
                <a:lnTo>
                  <a:pt x="10790" y="3384065"/>
                </a:lnTo>
                <a:lnTo>
                  <a:pt x="8093" y="3381576"/>
                </a:lnTo>
                <a:lnTo>
                  <a:pt x="5395" y="3378308"/>
                </a:lnTo>
                <a:lnTo>
                  <a:pt x="2698" y="3373655"/>
                </a:lnTo>
                <a:lnTo>
                  <a:pt x="0" y="3361395"/>
                </a:lnTo>
                <a:close/>
              </a:path>
            </a:pathLst>
          </a:custGeom>
          <a:solidFill>
            <a:srgbClr val="B91C1C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286423" y="1136452"/>
            <a:ext cx="2571007" cy="3390605"/>
          </a:xfrm>
          <a:prstGeom prst="roundRect">
            <a:avLst>
              <a:gd name="adj" fmla="val 1136"/>
            </a:avLst>
          </a:prstGeom>
          <a:gradFill rotWithShape="1">
            <a:gsLst>
              <a:gs pos="0">
                <a:srgbClr val="B91C1C">
                  <a:alpha val="18000"/>
                </a:srgbClr>
              </a:gs>
              <a:gs pos="60000">
                <a:srgbClr val="000000">
                  <a:alpha val="0"/>
                </a:srgbClr>
              </a:gs>
            </a:gsLst>
            <a:lin ang="27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191399" y="1136452"/>
            <a:ext cx="21580" cy="3390605"/>
          </a:xfrm>
          <a:custGeom>
            <a:avLst/>
            <a:gdLst/>
            <a:ahLst/>
            <a:cxnLst/>
            <a:rect l="l" t="t" r="r" b="b"/>
            <a:pathLst>
              <a:path w="21580" h="3390605">
                <a:moveTo>
                  <a:pt x="0" y="29210"/>
                </a:moveTo>
                <a:lnTo>
                  <a:pt x="2698" y="16950"/>
                </a:lnTo>
                <a:lnTo>
                  <a:pt x="5395" y="12296"/>
                </a:lnTo>
                <a:lnTo>
                  <a:pt x="8093" y="9029"/>
                </a:lnTo>
                <a:lnTo>
                  <a:pt x="10790" y="6540"/>
                </a:lnTo>
                <a:lnTo>
                  <a:pt x="13488" y="4592"/>
                </a:lnTo>
                <a:lnTo>
                  <a:pt x="16185" y="3065"/>
                </a:lnTo>
                <a:lnTo>
                  <a:pt x="18883" y="1887"/>
                </a:lnTo>
                <a:lnTo>
                  <a:pt x="21580" y="1014"/>
                </a:lnTo>
                <a:lnTo>
                  <a:pt x="21580" y="3389591"/>
                </a:lnTo>
                <a:lnTo>
                  <a:pt x="18883" y="3388718"/>
                </a:lnTo>
                <a:lnTo>
                  <a:pt x="16185" y="3387540"/>
                </a:lnTo>
                <a:lnTo>
                  <a:pt x="13488" y="3386012"/>
                </a:lnTo>
                <a:lnTo>
                  <a:pt x="10790" y="3384065"/>
                </a:lnTo>
                <a:lnTo>
                  <a:pt x="8093" y="3381576"/>
                </a:lnTo>
                <a:lnTo>
                  <a:pt x="5395" y="3378308"/>
                </a:lnTo>
                <a:lnTo>
                  <a:pt x="2698" y="3373655"/>
                </a:lnTo>
                <a:lnTo>
                  <a:pt x="0" y="3361395"/>
                </a:lnTo>
                <a:close/>
              </a:path>
            </a:pathLst>
          </a:custGeom>
          <a:solidFill>
            <a:srgbClr val="B91C1C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191399" y="1136452"/>
            <a:ext cx="2571007" cy="3390605"/>
          </a:xfrm>
          <a:prstGeom prst="roundRect">
            <a:avLst>
              <a:gd name="adj" fmla="val 1136"/>
            </a:avLst>
          </a:prstGeom>
          <a:gradFill rotWithShape="1">
            <a:gsLst>
              <a:gs pos="0">
                <a:srgbClr val="B91C1C">
                  <a:alpha val="18000"/>
                </a:srgbClr>
              </a:gs>
              <a:gs pos="60000">
                <a:srgbClr val="000000">
                  <a:alpha val="0"/>
                </a:srgbClr>
              </a:gs>
            </a:gsLst>
            <a:lin ang="27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2961977" y="2824758"/>
            <a:ext cx="314920" cy="13841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B91C1C">
                  <a:alpha val="4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1554" y="2738089"/>
            <a:ext cx="132588" cy="187031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866954" y="2824758"/>
            <a:ext cx="314920" cy="13841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B91C1C">
                  <a:alpha val="4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530" y="2738089"/>
            <a:ext cx="132588" cy="18703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72070" y="257770"/>
            <a:ext cx="834107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kern="0" spc="204" dirty="0">
                <a:solidFill>
                  <a:srgbClr val="B91C1C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STORY</a:t>
            </a:r>
            <a:endParaRPr lang="en-US" sz="730" dirty="0"/>
          </a:p>
        </p:txBody>
      </p:sp>
      <p:sp>
        <p:nvSpPr>
          <p:cNvPr id="15" name="Text 11"/>
          <p:cNvSpPr/>
          <p:nvPr/>
        </p:nvSpPr>
        <p:spPr>
          <a:xfrm>
            <a:off x="1273820" y="323404"/>
            <a:ext cx="5979616" cy="7590"/>
          </a:xfrm>
          <a:prstGeom prst="rect">
            <a:avLst/>
          </a:prstGeom>
          <a:gradFill rotWithShape="1">
            <a:gsLst>
              <a:gs pos="0">
                <a:srgbClr val="B91C1C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7396907" y="262533"/>
            <a:ext cx="1512525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kern="0" spc="136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THREE-ACT STRUCTURE</a:t>
            </a:r>
            <a:endParaRPr lang="en-US" sz="680" dirty="0"/>
          </a:p>
        </p:txBody>
      </p:sp>
      <p:sp>
        <p:nvSpPr>
          <p:cNvPr id="17" name="Text 13"/>
          <p:cNvSpPr/>
          <p:nvPr/>
        </p:nvSpPr>
        <p:spPr>
          <a:xfrm>
            <a:off x="372070" y="597396"/>
            <a:ext cx="8819852" cy="328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90"/>
              </a:lnSpc>
              <a:spcAft>
                <a:spcPts val="1580"/>
              </a:spcAft>
              <a:buNone/>
            </a:pPr>
            <a:r>
              <a:rPr lang="en-US" sz="2590" kern="0" spc="311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STORY</a:t>
            </a:r>
            <a:endParaRPr lang="en-US" sz="2590" dirty="0"/>
          </a:p>
        </p:txBody>
      </p:sp>
      <p:sp>
        <p:nvSpPr>
          <p:cNvPr id="18" name="Text 14"/>
          <p:cNvSpPr/>
          <p:nvPr/>
        </p:nvSpPr>
        <p:spPr>
          <a:xfrm>
            <a:off x="372070" y="1126927"/>
            <a:ext cx="2589907" cy="3409652"/>
          </a:xfrm>
          <a:prstGeom prst="roundRect">
            <a:avLst>
              <a:gd name="adj" fmla="val 1128"/>
            </a:avLst>
          </a:prstGeom>
          <a:solidFill>
            <a:srgbClr val="111C30"/>
          </a:solidFill>
          <a:ln w="9525">
            <a:solidFill>
              <a:srgbClr val="F0F4FF">
                <a:alpha val="7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2711053" y="1222772"/>
            <a:ext cx="133454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B91C1C">
                    <a:alpha val="1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3600" dirty="0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>
            <a:alphaModFix amt="75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3045" y="1293912"/>
            <a:ext cx="150465" cy="150465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553045" y="1544687"/>
            <a:ext cx="2450753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560" b="1" kern="0" spc="140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 ONE</a:t>
            </a:r>
            <a:endParaRPr lang="en-US" sz="560" dirty="0"/>
          </a:p>
        </p:txBody>
      </p:sp>
      <p:sp>
        <p:nvSpPr>
          <p:cNvPr id="22" name="Text 17"/>
          <p:cNvSpPr/>
          <p:nvPr/>
        </p:nvSpPr>
        <p:spPr>
          <a:xfrm>
            <a:off x="553045" y="1694557"/>
            <a:ext cx="2450753" cy="164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30" b="1" kern="0" spc="68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TAKEOVER</a:t>
            </a:r>
            <a:endParaRPr lang="en-US" sz="1130" dirty="0"/>
          </a:p>
        </p:txBody>
      </p:sp>
      <p:sp>
        <p:nvSpPr>
          <p:cNvPr id="23" name="Text 18"/>
          <p:cNvSpPr/>
          <p:nvPr/>
        </p:nvSpPr>
        <p:spPr>
          <a:xfrm>
            <a:off x="553045" y="1959769"/>
            <a:ext cx="257770" cy="13841"/>
          </a:xfrm>
          <a:prstGeom prst="roundRect">
            <a:avLst>
              <a:gd name="adj" fmla="val 55054"/>
            </a:avLst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19"/>
          <p:cNvSpPr/>
          <p:nvPr/>
        </p:nvSpPr>
        <p:spPr>
          <a:xfrm>
            <a:off x="553045" y="2073920"/>
            <a:ext cx="2272516" cy="7169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44"/>
              </a:lnSpc>
              <a:buNone/>
            </a:pP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President dies. Melnikoff is sworn in. Martial law. Riots. Frank and Catherine's marriage fractures as she returns to covert ops and he secretly joins the resistance.</a:t>
            </a:r>
            <a:endParaRPr lang="en-US" sz="840" dirty="0"/>
          </a:p>
        </p:txBody>
      </p:sp>
      <p:sp>
        <p:nvSpPr>
          <p:cNvPr id="25" name="Text 20"/>
          <p:cNvSpPr/>
          <p:nvPr/>
        </p:nvSpPr>
        <p:spPr>
          <a:xfrm>
            <a:off x="553045" y="4188172"/>
            <a:ext cx="1120774" cy="195411"/>
          </a:xfrm>
          <a:prstGeom prst="roundRect">
            <a:avLst>
              <a:gd name="adj" fmla="val 7149"/>
            </a:avLst>
          </a:prstGeom>
          <a:solidFill>
            <a:srgbClr val="B91C1C">
              <a:alpha val="18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none" lIns="167580" tIns="29210" rIns="71120" bIns="29210" rtlCol="0" anchor="ctr"/>
          <a:lstStyle/>
          <a:p>
            <a:pPr marL="0" indent="0" algn="l">
              <a:buNone/>
            </a:pPr>
            <a:r>
              <a:rPr lang="en-US" sz="620" b="1" kern="0" spc="112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INCITING CRISIS</a:t>
            </a:r>
            <a:endParaRPr lang="en-US" sz="620" dirty="0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3908" y="4219510"/>
            <a:ext cx="132588" cy="132588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3276898" y="1126927"/>
            <a:ext cx="2590056" cy="3409652"/>
          </a:xfrm>
          <a:prstGeom prst="roundRect">
            <a:avLst>
              <a:gd name="adj" fmla="val 1128"/>
            </a:avLst>
          </a:prstGeom>
          <a:solidFill>
            <a:srgbClr val="111C30"/>
          </a:solidFill>
          <a:ln w="9525">
            <a:solidFill>
              <a:srgbClr val="F0F4FF">
                <a:alpha val="7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2"/>
          <p:cNvSpPr/>
          <p:nvPr/>
        </p:nvSpPr>
        <p:spPr>
          <a:xfrm>
            <a:off x="5489079" y="1222772"/>
            <a:ext cx="266752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B91C1C">
                    <a:alpha val="1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</a:t>
            </a:r>
            <a:endParaRPr lang="en-US" sz="3600" dirty="0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>
            <a:alphaModFix amt="75000"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57873" y="1293912"/>
            <a:ext cx="150465" cy="150465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3457873" y="1544687"/>
            <a:ext cx="245091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560" b="1" kern="0" spc="140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 TWO</a:t>
            </a:r>
            <a:endParaRPr lang="en-US" sz="560" dirty="0"/>
          </a:p>
        </p:txBody>
      </p:sp>
      <p:sp>
        <p:nvSpPr>
          <p:cNvPr id="31" name="Text 24"/>
          <p:cNvSpPr/>
          <p:nvPr/>
        </p:nvSpPr>
        <p:spPr>
          <a:xfrm>
            <a:off x="3457873" y="1694557"/>
            <a:ext cx="2450916" cy="164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30" b="1" kern="0" spc="68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RESISTANCE</a:t>
            </a:r>
            <a:endParaRPr lang="en-US" sz="1130" dirty="0"/>
          </a:p>
        </p:txBody>
      </p:sp>
      <p:sp>
        <p:nvSpPr>
          <p:cNvPr id="32" name="Text 25"/>
          <p:cNvSpPr/>
          <p:nvPr/>
        </p:nvSpPr>
        <p:spPr>
          <a:xfrm>
            <a:off x="3457873" y="1959769"/>
            <a:ext cx="257770" cy="13841"/>
          </a:xfrm>
          <a:prstGeom prst="roundRect">
            <a:avLst>
              <a:gd name="adj" fmla="val 55054"/>
            </a:avLst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26"/>
          <p:cNvSpPr/>
          <p:nvPr/>
        </p:nvSpPr>
        <p:spPr>
          <a:xfrm>
            <a:off x="3457873" y="2073920"/>
            <a:ext cx="2272668" cy="10754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44"/>
              </a:lnSpc>
              <a:buNone/>
            </a:pP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Catherine rallies NATO allies from Brussels. Frank recruits eight governors and builds a modern American militia. Commander Henderson is broken out of Guantanamo. Young soldier Pete Wilson refuses to fire on his own people.</a:t>
            </a:r>
            <a:endParaRPr lang="en-US" sz="840" dirty="0"/>
          </a:p>
        </p:txBody>
      </p:sp>
      <p:sp>
        <p:nvSpPr>
          <p:cNvPr id="34" name="Text 27"/>
          <p:cNvSpPr/>
          <p:nvPr/>
        </p:nvSpPr>
        <p:spPr>
          <a:xfrm>
            <a:off x="3457873" y="4188172"/>
            <a:ext cx="1183014" cy="195411"/>
          </a:xfrm>
          <a:prstGeom prst="roundRect">
            <a:avLst>
              <a:gd name="adj" fmla="val 7149"/>
            </a:avLst>
          </a:prstGeom>
          <a:solidFill>
            <a:srgbClr val="B91C1C">
              <a:alpha val="18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none" lIns="167580" tIns="29210" rIns="71120" bIns="29210" rtlCol="0" anchor="ctr"/>
          <a:lstStyle/>
          <a:p>
            <a:pPr marL="0" indent="0" algn="l">
              <a:buNone/>
            </a:pPr>
            <a:r>
              <a:rPr lang="en-US" sz="620" b="1" kern="0" spc="112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RISING CONFLICT</a:t>
            </a:r>
            <a:endParaRPr lang="en-US" sz="620" dirty="0"/>
          </a:p>
        </p:txBody>
      </p:sp>
      <p:pic>
        <p:nvPicPr>
          <p:cNvPr id="35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98735" y="4219510"/>
            <a:ext cx="132588" cy="132588"/>
          </a:xfrm>
          <a:prstGeom prst="rect">
            <a:avLst/>
          </a:prstGeom>
        </p:spPr>
      </p:pic>
      <p:sp>
        <p:nvSpPr>
          <p:cNvPr id="36" name="Text 28"/>
          <p:cNvSpPr/>
          <p:nvPr/>
        </p:nvSpPr>
        <p:spPr>
          <a:xfrm>
            <a:off x="6181874" y="1126927"/>
            <a:ext cx="2590056" cy="3409652"/>
          </a:xfrm>
          <a:prstGeom prst="roundRect">
            <a:avLst>
              <a:gd name="adj" fmla="val 1128"/>
            </a:avLst>
          </a:prstGeom>
          <a:solidFill>
            <a:srgbClr val="111C30"/>
          </a:solidFill>
          <a:ln w="9525">
            <a:solidFill>
              <a:srgbClr val="F0F4FF">
                <a:alpha val="7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29"/>
          <p:cNvSpPr/>
          <p:nvPr/>
        </p:nvSpPr>
        <p:spPr>
          <a:xfrm>
            <a:off x="8266956" y="1222772"/>
            <a:ext cx="400206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B91C1C">
                    <a:alpha val="18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</a:t>
            </a:r>
            <a:endParaRPr lang="en-US" sz="3600" dirty="0"/>
          </a:p>
        </p:txBody>
      </p:sp>
      <p:pic>
        <p:nvPicPr>
          <p:cNvPr id="38" name="Image 6" descr="preencoded.png"/>
          <p:cNvPicPr>
            <a:picLocks noChangeAspect="1"/>
          </p:cNvPicPr>
          <p:nvPr/>
        </p:nvPicPr>
        <p:blipFill>
          <a:blip>
            <a:alphaModFix amt="75000"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62849" y="1293912"/>
            <a:ext cx="150465" cy="150465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6362849" y="1544687"/>
            <a:ext cx="245091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560" b="1" kern="0" spc="140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 THREE</a:t>
            </a:r>
            <a:endParaRPr lang="en-US" sz="560" dirty="0"/>
          </a:p>
        </p:txBody>
      </p:sp>
      <p:sp>
        <p:nvSpPr>
          <p:cNvPr id="40" name="Text 31"/>
          <p:cNvSpPr/>
          <p:nvPr/>
        </p:nvSpPr>
        <p:spPr>
          <a:xfrm>
            <a:off x="6362849" y="1694557"/>
            <a:ext cx="2450916" cy="164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30" b="1" kern="0" spc="68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RECKONING</a:t>
            </a:r>
            <a:endParaRPr lang="en-US" sz="1130" dirty="0"/>
          </a:p>
        </p:txBody>
      </p:sp>
      <p:sp>
        <p:nvSpPr>
          <p:cNvPr id="41" name="Text 32"/>
          <p:cNvSpPr/>
          <p:nvPr/>
        </p:nvSpPr>
        <p:spPr>
          <a:xfrm>
            <a:off x="6362849" y="1959769"/>
            <a:ext cx="257770" cy="13841"/>
          </a:xfrm>
          <a:prstGeom prst="roundRect">
            <a:avLst>
              <a:gd name="adj" fmla="val 55054"/>
            </a:avLst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2" name="Text 33"/>
          <p:cNvSpPr/>
          <p:nvPr/>
        </p:nvSpPr>
        <p:spPr>
          <a:xfrm>
            <a:off x="6362849" y="2073920"/>
            <a:ext cx="2272668" cy="8962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44"/>
              </a:lnSpc>
              <a:buNone/>
            </a:pPr>
            <a:r>
              <a:rPr lang="en-US" sz="84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militia surrounds Washington. The White House is breached. Melnikoff flees to Russia — vowing revenge. A female president is elected. Frank and Catherine reconcile. A sonogram: twins.</a:t>
            </a:r>
            <a:endParaRPr lang="en-US" sz="840" dirty="0"/>
          </a:p>
        </p:txBody>
      </p:sp>
      <p:sp>
        <p:nvSpPr>
          <p:cNvPr id="43" name="Text 34"/>
          <p:cNvSpPr/>
          <p:nvPr/>
        </p:nvSpPr>
        <p:spPr>
          <a:xfrm>
            <a:off x="6362849" y="4188172"/>
            <a:ext cx="1363510" cy="195411"/>
          </a:xfrm>
          <a:prstGeom prst="roundRect">
            <a:avLst>
              <a:gd name="adj" fmla="val 7149"/>
            </a:avLst>
          </a:prstGeom>
          <a:solidFill>
            <a:srgbClr val="B91C1C">
              <a:alpha val="18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none" lIns="167580" tIns="29210" rIns="71120" bIns="29210" rtlCol="0" anchor="ctr"/>
          <a:lstStyle/>
          <a:p>
            <a:pPr marL="0" indent="0" algn="l">
              <a:buNone/>
            </a:pPr>
            <a:r>
              <a:rPr lang="en-US" sz="620" b="1" kern="0" spc="112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RESOLUTION &amp; HOPE</a:t>
            </a:r>
            <a:endParaRPr lang="en-US" sz="620" dirty="0"/>
          </a:p>
        </p:txBody>
      </p:sp>
      <p:pic>
        <p:nvPicPr>
          <p:cNvPr id="44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03711" y="4219510"/>
            <a:ext cx="132588" cy="132588"/>
          </a:xfrm>
          <a:prstGeom prst="rect">
            <a:avLst/>
          </a:prstGeom>
        </p:spPr>
      </p:pic>
      <p:sp>
        <p:nvSpPr>
          <p:cNvPr id="45" name="Text 35"/>
          <p:cNvSpPr/>
          <p:nvPr/>
        </p:nvSpPr>
        <p:spPr>
          <a:xfrm>
            <a:off x="372070" y="4680049"/>
            <a:ext cx="8399859" cy="9525"/>
          </a:xfrm>
          <a:prstGeom prst="rect">
            <a:avLst/>
          </a:prstGeom>
          <a:solidFill>
            <a:srgbClr val="F0F4FF">
              <a:alpha val="7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6" name="Image 8" descr="preencoded.png"/>
          <p:cNvPicPr>
            <a:picLocks noChangeAspect="1"/>
          </p:cNvPicPr>
          <p:nvPr/>
        </p:nvPicPr>
        <p:blipFill>
          <a:blip>
            <a:alphaModFix amt="70000"/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8639" y="4807083"/>
            <a:ext cx="132588" cy="132588"/>
          </a:xfrm>
          <a:prstGeom prst="rect">
            <a:avLst/>
          </a:prstGeom>
        </p:spPr>
      </p:pic>
      <p:sp>
        <p:nvSpPr>
          <p:cNvPr id="47" name="Text 36"/>
          <p:cNvSpPr/>
          <p:nvPr/>
        </p:nvSpPr>
        <p:spPr>
          <a:xfrm>
            <a:off x="544116" y="4803874"/>
            <a:ext cx="3185160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i="1" kern="0" spc="15" dirty="0">
                <a:solidFill>
                  <a:srgbClr val="F0F4FF">
                    <a:alpha val="6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Sequel setup built in —</a:t>
            </a:r>
            <a:r>
              <a:rPr lang="en-US" sz="730" i="1" kern="0" spc="15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Melnikoff is in Moscow. He's coming back.</a:t>
            </a:r>
            <a:endParaRPr lang="en-US" sz="73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1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78281E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60000" r="50000" b="4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B43C14">
                  <a:alpha val="6000"/>
                </a:srgbClr>
              </a:gs>
              <a:gs pos="60000">
                <a:srgbClr val="000000">
                  <a:alpha val="0"/>
                </a:srgbClr>
              </a:gs>
            </a:gsLst>
            <a:path path="circle">
              <a:fillToRect l="80000" t="20000" r="20000" b="8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131E32"/>
              </a:gs>
              <a:gs pos="50000">
                <a:srgbClr val="0E1828"/>
              </a:gs>
              <a:gs pos="100000">
                <a:srgbClr val="121520"/>
              </a:gs>
            </a:gsLst>
            <a:lin ang="42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3333">
                <a:srgbClr val="000000">
                  <a:alpha val="0"/>
                </a:srgbClr>
              </a:gs>
              <a:gs pos="66667">
                <a:srgbClr val="FFFFFF">
                  <a:alpha val="1000"/>
                </a:srgbClr>
              </a:gs>
              <a:gs pos="100000">
                <a:srgbClr val="FFFFFF">
                  <a:alpha val="1000"/>
                </a:srgbClr>
              </a:gs>
            </a:gsLst>
            <a:lin ang="162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57200" y="571500"/>
            <a:ext cx="13841" cy="4000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B91C1C">
                  <a:alpha val="50000"/>
                </a:srgbClr>
              </a:gs>
              <a:gs pos="80000">
                <a:srgbClr val="B91C1C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8672959" y="571500"/>
            <a:ext cx="13841" cy="4000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B91C1C">
                  <a:alpha val="30000"/>
                </a:srgbClr>
              </a:gs>
              <a:gs pos="80000">
                <a:srgbClr val="B91C1C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285750" y="4572000"/>
            <a:ext cx="9525" cy="285750"/>
          </a:xfrm>
          <a:prstGeom prst="rect">
            <a:avLst/>
          </a:prstGeom>
          <a:solidFill>
            <a:srgbClr val="B91C1C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848725" y="4572000"/>
            <a:ext cx="9525" cy="285750"/>
          </a:xfrm>
          <a:prstGeom prst="rect">
            <a:avLst/>
          </a:prstGeom>
          <a:solidFill>
            <a:srgbClr val="B91C1C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906522" y="954137"/>
            <a:ext cx="1330806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930"/>
              </a:lnSpc>
              <a:buNone/>
            </a:pPr>
            <a:r>
              <a:rPr lang="en-US" sz="620" b="1" kern="0" spc="136" dirty="0">
                <a:solidFill>
                  <a:srgbClr val="EF4444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EMOTIONAL CORE</a:t>
            </a:r>
            <a:endParaRPr lang="en-US" sz="620" dirty="0"/>
          </a:p>
        </p:txBody>
      </p:sp>
      <p:sp>
        <p:nvSpPr>
          <p:cNvPr id="11" name="Text 9"/>
          <p:cNvSpPr/>
          <p:nvPr/>
        </p:nvSpPr>
        <p:spPr>
          <a:xfrm>
            <a:off x="1798378" y="1272778"/>
            <a:ext cx="5547095" cy="9219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457"/>
              </a:lnSpc>
              <a:buNone/>
            </a:pPr>
            <a:r>
              <a:rPr lang="en-US" sz="2930" i="1" kern="0" spc="-29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They saved America.</a:t>
            </a:r>
            <a:br/>
            <a:r>
              <a:rPr lang="en-US" sz="2930" i="1" kern="0" spc="-29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But can they save their marriage?</a:t>
            </a:r>
            <a:endParaRPr lang="en-US" sz="2930" dirty="0"/>
          </a:p>
        </p:txBody>
      </p:sp>
      <p:sp>
        <p:nvSpPr>
          <p:cNvPr id="12" name="Text 10"/>
          <p:cNvSpPr/>
          <p:nvPr/>
        </p:nvSpPr>
        <p:spPr>
          <a:xfrm>
            <a:off x="2000250" y="2369195"/>
            <a:ext cx="243587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B91C1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 rot="2700000">
            <a:off x="4550420" y="2351484"/>
            <a:ext cx="43160" cy="43160"/>
          </a:xfrm>
          <a:prstGeom prst="rect">
            <a:avLst/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707880" y="2369195"/>
            <a:ext cx="2435870" cy="759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50000">
                <a:srgbClr val="B91C1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584180" y="2579936"/>
            <a:ext cx="5975640" cy="1111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67"/>
              </a:lnSpc>
              <a:buNone/>
            </a:pPr>
            <a:r>
              <a:rPr lang="en-US" sz="1010" dirty="0">
                <a:solidFill>
                  <a:srgbClr val="C8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its heart, </a:t>
            </a:r>
            <a:r>
              <a:rPr lang="en-US" sz="1010" i="1" dirty="0">
                <a:solidFill>
                  <a:srgbClr val="C8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ENEMY IN THE WHITE HOUSE</a:t>
            </a:r>
            <a:r>
              <a:rPr lang="en-US" sz="1010" dirty="0">
                <a:solidFill>
                  <a:srgbClr val="C8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a second-chance love story set against the most dangerous backdrop imaginable. Frank wants a family. Catherine wants a free country. The film asks whether love is strong enough to survive — not just war, but </a:t>
            </a:r>
            <a:r>
              <a:rPr lang="en-US" sz="1010" i="1" dirty="0">
                <a:solidFill>
                  <a:srgbClr val="E8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choices that war demands.</a:t>
            </a:r>
            <a:r>
              <a:rPr lang="en-US" sz="1010" dirty="0">
                <a:solidFill>
                  <a:srgbClr val="C8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answer arrives on a beach in Acapulco, one year later, with twins in their arms and their footprints side by side in the wet sand.</a:t>
            </a:r>
            <a:endParaRPr lang="en-US" sz="1010" dirty="0"/>
          </a:p>
        </p:txBody>
      </p:sp>
      <p:sp>
        <p:nvSpPr>
          <p:cNvPr id="16" name="Text 14"/>
          <p:cNvSpPr/>
          <p:nvPr/>
        </p:nvSpPr>
        <p:spPr>
          <a:xfrm>
            <a:off x="2106662" y="3852714"/>
            <a:ext cx="4930527" cy="336500"/>
          </a:xfrm>
          <a:prstGeom prst="roundRect">
            <a:avLst>
              <a:gd name="adj" fmla="val 6416"/>
            </a:avLst>
          </a:prstGeom>
          <a:solidFill>
            <a:srgbClr val="B91C1C">
              <a:alpha val="12000"/>
            </a:srgbClr>
          </a:solidFill>
          <a:ln w="9525">
            <a:solidFill>
              <a:srgbClr val="B91C1C">
                <a:alpha val="4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98585" y="3954595"/>
            <a:ext cx="132588" cy="13258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2499271" y="3948559"/>
            <a:ext cx="4760550" cy="1448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140"/>
              </a:lnSpc>
              <a:buNone/>
            </a:pPr>
            <a:r>
              <a:rPr lang="en-US" sz="760" b="1" kern="0" spc="106" dirty="0">
                <a:solidFill>
                  <a:srgbClr val="F0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HEART OF THE FRANCHISE — </a:t>
            </a:r>
            <a:r>
              <a:rPr lang="en-US" sz="760" b="1" kern="0" spc="106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LOVE, SACRIFICE, AND REDEMPTION.</a:t>
            </a:r>
            <a:endParaRPr lang="en-US" sz="7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B91C1C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B91C1C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40000">
                <a:srgbClr val="000000">
                  <a:alpha val="0"/>
                </a:srgbClr>
              </a:gs>
              <a:gs pos="100000">
                <a:srgbClr val="05080F">
                  <a:alpha val="7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35421" cy="5143500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798296" y="293340"/>
            <a:ext cx="35421" cy="35421"/>
          </a:xfrm>
          <a:prstGeom prst="ellipse">
            <a:avLst/>
          </a:prstGeom>
          <a:solidFill>
            <a:srgbClr val="B91C1C">
              <a:alpha val="5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7876877" y="257770"/>
            <a:ext cx="867341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 OFFICE DATA</a:t>
            </a:r>
            <a:endParaRPr lang="en-US" sz="560" dirty="0"/>
          </a:p>
        </p:txBody>
      </p:sp>
      <p:sp>
        <p:nvSpPr>
          <p:cNvPr id="8" name="Text 6"/>
          <p:cNvSpPr/>
          <p:nvPr/>
        </p:nvSpPr>
        <p:spPr>
          <a:xfrm>
            <a:off x="8708529" y="293340"/>
            <a:ext cx="35421" cy="35421"/>
          </a:xfrm>
          <a:prstGeom prst="ellipse">
            <a:avLst/>
          </a:prstGeom>
          <a:solidFill>
            <a:srgbClr val="B91C1C">
              <a:alpha val="5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00050" y="257770"/>
            <a:ext cx="8927973" cy="2006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580"/>
              </a:lnSpc>
              <a:buNone/>
            </a:pPr>
            <a:r>
              <a:rPr lang="en-US" sz="1580" b="1" kern="0" spc="190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 MARKET — </a:t>
            </a:r>
            <a:r>
              <a:rPr lang="en-US" sz="1580" b="1" kern="0" spc="190" dirty="0">
                <a:solidFill>
                  <a:srgbClr val="EF44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PROVEN GENRE PERFORMANCE</a:t>
            </a:r>
            <a:endParaRPr lang="en-US" sz="1580" dirty="0"/>
          </a:p>
        </p:txBody>
      </p:sp>
      <p:sp>
        <p:nvSpPr>
          <p:cNvPr id="10" name="Text 8"/>
          <p:cNvSpPr/>
          <p:nvPr/>
        </p:nvSpPr>
        <p:spPr>
          <a:xfrm>
            <a:off x="400050" y="493812"/>
            <a:ext cx="9178290" cy="150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5"/>
              </a:lnSpc>
              <a:buNone/>
            </a:pPr>
            <a:r>
              <a:rPr lang="en-US" sz="790" kern="0" spc="47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ACTION THRILLERS CONSISTENTLY OUTPERFORM BUDGET</a:t>
            </a:r>
            <a:endParaRPr lang="en-US" sz="790" dirty="0"/>
          </a:p>
        </p:txBody>
      </p:sp>
      <p:sp>
        <p:nvSpPr>
          <p:cNvPr id="11" name="Text 9"/>
          <p:cNvSpPr/>
          <p:nvPr/>
        </p:nvSpPr>
        <p:spPr>
          <a:xfrm>
            <a:off x="368558" y="872430"/>
            <a:ext cx="346412" cy="7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62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$250M</a:t>
            </a:r>
            <a:endParaRPr lang="en-US" sz="620" dirty="0"/>
          </a:p>
        </p:txBody>
      </p:sp>
      <p:sp>
        <p:nvSpPr>
          <p:cNvPr id="12" name="Text 10"/>
          <p:cNvSpPr/>
          <p:nvPr/>
        </p:nvSpPr>
        <p:spPr>
          <a:xfrm>
            <a:off x="368558" y="1293763"/>
            <a:ext cx="346412" cy="7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62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$200M</a:t>
            </a:r>
            <a:endParaRPr lang="en-US" sz="620" dirty="0"/>
          </a:p>
        </p:txBody>
      </p:sp>
      <p:sp>
        <p:nvSpPr>
          <p:cNvPr id="13" name="Text 11"/>
          <p:cNvSpPr/>
          <p:nvPr/>
        </p:nvSpPr>
        <p:spPr>
          <a:xfrm>
            <a:off x="368558" y="1715244"/>
            <a:ext cx="346412" cy="7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62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$150M</a:t>
            </a:r>
            <a:endParaRPr lang="en-US" sz="620" dirty="0"/>
          </a:p>
        </p:txBody>
      </p:sp>
      <p:sp>
        <p:nvSpPr>
          <p:cNvPr id="14" name="Text 12"/>
          <p:cNvSpPr/>
          <p:nvPr/>
        </p:nvSpPr>
        <p:spPr>
          <a:xfrm>
            <a:off x="368558" y="2136577"/>
            <a:ext cx="346412" cy="7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62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$100M</a:t>
            </a:r>
            <a:endParaRPr lang="en-US" sz="620" dirty="0"/>
          </a:p>
        </p:txBody>
      </p:sp>
      <p:sp>
        <p:nvSpPr>
          <p:cNvPr id="15" name="Text 13"/>
          <p:cNvSpPr/>
          <p:nvPr/>
        </p:nvSpPr>
        <p:spPr>
          <a:xfrm>
            <a:off x="368558" y="2558058"/>
            <a:ext cx="346412" cy="7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62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$50M</a:t>
            </a:r>
            <a:endParaRPr lang="en-US" sz="620" dirty="0"/>
          </a:p>
        </p:txBody>
      </p:sp>
      <p:sp>
        <p:nvSpPr>
          <p:cNvPr id="16" name="Text 14"/>
          <p:cNvSpPr/>
          <p:nvPr/>
        </p:nvSpPr>
        <p:spPr>
          <a:xfrm>
            <a:off x="368558" y="2979390"/>
            <a:ext cx="346412" cy="7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620"/>
              </a:lnSpc>
              <a:buNone/>
            </a:pPr>
            <a:r>
              <a:rPr lang="en-US" sz="62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</a:t>
            </a:r>
            <a:endParaRPr lang="en-US" sz="620" dirty="0"/>
          </a:p>
        </p:txBody>
      </p:sp>
      <p:sp>
        <p:nvSpPr>
          <p:cNvPr id="17" name="Text 15"/>
          <p:cNvSpPr/>
          <p:nvPr/>
        </p:nvSpPr>
        <p:spPr>
          <a:xfrm>
            <a:off x="772120" y="843260"/>
            <a:ext cx="7971830" cy="7590"/>
          </a:xfrm>
          <a:prstGeom prst="rect">
            <a:avLst/>
          </a:prstGeom>
          <a:solidFill>
            <a:srgbClr val="94A3B8">
              <a:alpha val="1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772120" y="1284684"/>
            <a:ext cx="7971830" cy="7590"/>
          </a:xfrm>
          <a:prstGeom prst="rect">
            <a:avLst/>
          </a:prstGeom>
          <a:solidFill>
            <a:srgbClr val="94A3B8">
              <a:alpha val="1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772120" y="1726109"/>
            <a:ext cx="7971830" cy="7590"/>
          </a:xfrm>
          <a:prstGeom prst="rect">
            <a:avLst/>
          </a:prstGeom>
          <a:solidFill>
            <a:srgbClr val="94A3B8">
              <a:alpha val="1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772120" y="2167682"/>
            <a:ext cx="7971830" cy="7590"/>
          </a:xfrm>
          <a:prstGeom prst="rect">
            <a:avLst/>
          </a:prstGeom>
          <a:solidFill>
            <a:srgbClr val="94A3B8">
              <a:alpha val="1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772120" y="2609106"/>
            <a:ext cx="7971830" cy="7590"/>
          </a:xfrm>
          <a:prstGeom prst="rect">
            <a:avLst/>
          </a:prstGeom>
          <a:solidFill>
            <a:srgbClr val="94A3B8">
              <a:alpha val="1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772120" y="3050530"/>
            <a:ext cx="7971830" cy="7590"/>
          </a:xfrm>
          <a:prstGeom prst="rect">
            <a:avLst/>
          </a:prstGeom>
          <a:solidFill>
            <a:srgbClr val="94A3B8">
              <a:alpha val="1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1413272" y="1054894"/>
            <a:ext cx="382265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kern="0" spc="14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$207.5M</a:t>
            </a:r>
            <a:endParaRPr lang="en-US" sz="680" dirty="0"/>
          </a:p>
        </p:txBody>
      </p:sp>
      <p:sp>
        <p:nvSpPr>
          <p:cNvPr id="24" name="Text 22"/>
          <p:cNvSpPr/>
          <p:nvPr/>
        </p:nvSpPr>
        <p:spPr>
          <a:xfrm>
            <a:off x="1058168" y="1219795"/>
            <a:ext cx="1057870" cy="1838325"/>
          </a:xfrm>
          <a:prstGeom prst="roundRect">
            <a:avLst>
              <a:gd name="adj" fmla="val 3361"/>
            </a:avLst>
          </a:prstGeom>
          <a:gradFill rotWithShape="1">
            <a:gsLst>
              <a:gs pos="0">
                <a:srgbClr val="EF4444"/>
              </a:gs>
              <a:gs pos="100000">
                <a:srgbClr val="991B1B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2998738" y="1116955"/>
            <a:ext cx="382265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kern="0" spc="14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$200.5M</a:t>
            </a:r>
            <a:endParaRPr lang="en-US" sz="680" dirty="0"/>
          </a:p>
        </p:txBody>
      </p:sp>
      <p:sp>
        <p:nvSpPr>
          <p:cNvPr id="26" name="Text 24"/>
          <p:cNvSpPr/>
          <p:nvPr/>
        </p:nvSpPr>
        <p:spPr>
          <a:xfrm>
            <a:off x="2643634" y="1281857"/>
            <a:ext cx="1057870" cy="1776264"/>
          </a:xfrm>
          <a:prstGeom prst="roundRect">
            <a:avLst>
              <a:gd name="adj" fmla="val 3361"/>
            </a:avLst>
          </a:prstGeom>
          <a:gradFill rotWithShape="1">
            <a:gsLst>
              <a:gs pos="0">
                <a:srgbClr val="EF4444"/>
              </a:gs>
              <a:gs pos="100000">
                <a:srgbClr val="991B1B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4584204" y="1179016"/>
            <a:ext cx="382265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kern="0" spc="14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$193.5M</a:t>
            </a:r>
            <a:endParaRPr lang="en-US" sz="680" dirty="0"/>
          </a:p>
        </p:txBody>
      </p:sp>
      <p:sp>
        <p:nvSpPr>
          <p:cNvPr id="28" name="Text 26"/>
          <p:cNvSpPr/>
          <p:nvPr/>
        </p:nvSpPr>
        <p:spPr>
          <a:xfrm>
            <a:off x="4229100" y="1343918"/>
            <a:ext cx="1057870" cy="1714202"/>
          </a:xfrm>
          <a:prstGeom prst="roundRect">
            <a:avLst>
              <a:gd name="adj" fmla="val 3361"/>
            </a:avLst>
          </a:prstGeom>
          <a:gradFill rotWithShape="1">
            <a:gsLst>
              <a:gs pos="0">
                <a:srgbClr val="EF4444"/>
              </a:gs>
              <a:gs pos="100000">
                <a:srgbClr val="991B1B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6207323" y="1316385"/>
            <a:ext cx="299427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kern="0" spc="14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$178M</a:t>
            </a:r>
            <a:endParaRPr lang="en-US" sz="680" dirty="0"/>
          </a:p>
        </p:txBody>
      </p:sp>
      <p:sp>
        <p:nvSpPr>
          <p:cNvPr id="30" name="Text 28"/>
          <p:cNvSpPr/>
          <p:nvPr/>
        </p:nvSpPr>
        <p:spPr>
          <a:xfrm>
            <a:off x="5814566" y="1481286"/>
            <a:ext cx="1057870" cy="1576834"/>
          </a:xfrm>
          <a:prstGeom prst="roundRect">
            <a:avLst>
              <a:gd name="adj" fmla="val 3361"/>
            </a:avLst>
          </a:prstGeom>
          <a:gradFill rotWithShape="1">
            <a:gsLst>
              <a:gs pos="0">
                <a:srgbClr val="EF4444"/>
              </a:gs>
              <a:gs pos="100000">
                <a:srgbClr val="991B1B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7755136" y="1728341"/>
            <a:ext cx="382265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20"/>
              </a:lnSpc>
              <a:buNone/>
            </a:pPr>
            <a:r>
              <a:rPr lang="en-US" sz="680" b="1" kern="0" spc="14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$131.4M</a:t>
            </a:r>
            <a:endParaRPr lang="en-US" sz="680" dirty="0"/>
          </a:p>
        </p:txBody>
      </p:sp>
      <p:sp>
        <p:nvSpPr>
          <p:cNvPr id="32" name="Text 30"/>
          <p:cNvSpPr/>
          <p:nvPr/>
        </p:nvSpPr>
        <p:spPr>
          <a:xfrm>
            <a:off x="7400032" y="1893243"/>
            <a:ext cx="1057870" cy="1164878"/>
          </a:xfrm>
          <a:prstGeom prst="roundRect">
            <a:avLst>
              <a:gd name="adj" fmla="val 3361"/>
            </a:avLst>
          </a:prstGeom>
          <a:gradFill rotWithShape="1">
            <a:gsLst>
              <a:gs pos="0">
                <a:srgbClr val="F87171"/>
              </a:gs>
              <a:gs pos="100000">
                <a:srgbClr val="B91C1C"/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858441" y="3058120"/>
            <a:ext cx="1603058" cy="1705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&amp; Present</a:t>
            </a:r>
            <a:br/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Danger (1994)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2443907" y="3058120"/>
            <a:ext cx="1603058" cy="1705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Hunt for Red</a:t>
            </a:r>
            <a:br/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October (1990)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4029373" y="3058120"/>
            <a:ext cx="1603058" cy="1705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 of All</a:t>
            </a:r>
            <a:br/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Fears (2002)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5614839" y="3058120"/>
            <a:ext cx="1603058" cy="1705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Patriot Games</a:t>
            </a:r>
            <a:br/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(1992)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7200305" y="3058120"/>
            <a:ext cx="1603058" cy="1705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Jack Ryan: Shadow</a:t>
            </a:r>
            <a:br/>
            <a:r>
              <a:rPr lang="en-US" sz="5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 (2014)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400050" y="4307532"/>
            <a:ext cx="2705100" cy="479227"/>
          </a:xfrm>
          <a:prstGeom prst="roundRect">
            <a:avLst>
              <a:gd name="adj" fmla="val 11925"/>
            </a:avLst>
          </a:prstGeom>
          <a:solidFill>
            <a:srgbClr val="111C30"/>
          </a:solidFill>
          <a:ln w="9525">
            <a:solidFill>
              <a:srgbClr val="B91C1C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591" y="4417674"/>
            <a:ext cx="132588" cy="132588"/>
          </a:xfrm>
          <a:prstGeom prst="rect">
            <a:avLst/>
          </a:prstGeom>
        </p:spPr>
      </p:pic>
      <p:sp>
        <p:nvSpPr>
          <p:cNvPr id="40" name="Text 37"/>
          <p:cNvSpPr/>
          <p:nvPr/>
        </p:nvSpPr>
        <p:spPr>
          <a:xfrm>
            <a:off x="728216" y="4417368"/>
            <a:ext cx="2298171" cy="2725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22"/>
              </a:lnSpc>
              <a:buNone/>
            </a:pPr>
            <a:r>
              <a:rPr lang="en-US" sz="730" b="1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150M Americans</a:t>
            </a:r>
            <a:r>
              <a:rPr lang="en-US" sz="730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voted in 2024 — a built-in political engagement audience</a:t>
            </a:r>
            <a:endParaRPr lang="en-US" sz="730" dirty="0"/>
          </a:p>
        </p:txBody>
      </p:sp>
      <p:sp>
        <p:nvSpPr>
          <p:cNvPr id="41" name="Text 38"/>
          <p:cNvSpPr/>
          <p:nvPr/>
        </p:nvSpPr>
        <p:spPr>
          <a:xfrm>
            <a:off x="3219450" y="4307532"/>
            <a:ext cx="2705100" cy="479227"/>
          </a:xfrm>
          <a:prstGeom prst="roundRect">
            <a:avLst>
              <a:gd name="adj" fmla="val 11925"/>
            </a:avLst>
          </a:prstGeom>
          <a:solidFill>
            <a:srgbClr val="111C30"/>
          </a:solidFill>
          <a:ln w="9525">
            <a:solidFill>
              <a:srgbClr val="B91C1C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5991" y="4417674"/>
            <a:ext cx="132588" cy="132588"/>
          </a:xfrm>
          <a:prstGeom prst="rect">
            <a:avLst/>
          </a:prstGeom>
        </p:spPr>
      </p:pic>
      <p:sp>
        <p:nvSpPr>
          <p:cNvPr id="43" name="Text 39"/>
          <p:cNvSpPr/>
          <p:nvPr/>
        </p:nvSpPr>
        <p:spPr>
          <a:xfrm>
            <a:off x="3547616" y="4417368"/>
            <a:ext cx="2298171" cy="2725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22"/>
              </a:lnSpc>
              <a:buNone/>
            </a:pPr>
            <a:r>
              <a:rPr lang="en-US" sz="730" b="1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$19.6B</a:t>
            </a:r>
            <a:r>
              <a:rPr lang="en-US" sz="730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global theatrical box office in 2022 — genre films lead recovery</a:t>
            </a:r>
            <a:endParaRPr lang="en-US" sz="730" dirty="0"/>
          </a:p>
        </p:txBody>
      </p:sp>
      <p:sp>
        <p:nvSpPr>
          <p:cNvPr id="44" name="Text 40"/>
          <p:cNvSpPr/>
          <p:nvPr/>
        </p:nvSpPr>
        <p:spPr>
          <a:xfrm>
            <a:off x="6038850" y="4307532"/>
            <a:ext cx="2705100" cy="479227"/>
          </a:xfrm>
          <a:prstGeom prst="roundRect">
            <a:avLst>
              <a:gd name="adj" fmla="val 11925"/>
            </a:avLst>
          </a:prstGeom>
          <a:solidFill>
            <a:srgbClr val="111C30"/>
          </a:solidFill>
          <a:ln w="9525">
            <a:solidFill>
              <a:srgbClr val="B91C1C">
                <a:alpha val="25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55391" y="4417674"/>
            <a:ext cx="132588" cy="132588"/>
          </a:xfrm>
          <a:prstGeom prst="rect">
            <a:avLst/>
          </a:prstGeom>
        </p:spPr>
      </p:pic>
      <p:sp>
        <p:nvSpPr>
          <p:cNvPr id="46" name="Text 41"/>
          <p:cNvSpPr/>
          <p:nvPr/>
        </p:nvSpPr>
        <p:spPr>
          <a:xfrm>
            <a:off x="6367016" y="4417368"/>
            <a:ext cx="2298171" cy="2725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022"/>
              </a:lnSpc>
              <a:buNone/>
            </a:pPr>
            <a:r>
              <a:rPr lang="en-US" sz="730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Jack Ryan franchise: </a:t>
            </a:r>
            <a:r>
              <a:rPr lang="en-US" sz="730" b="1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$900M+ cumulative</a:t>
            </a:r>
            <a:r>
              <a:rPr lang="en-US" sz="730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worldwide gross</a:t>
            </a:r>
            <a:endParaRPr lang="en-US" sz="730" dirty="0"/>
          </a:p>
        </p:txBody>
      </p:sp>
      <p:sp>
        <p:nvSpPr>
          <p:cNvPr id="47" name="Text 42"/>
          <p:cNvSpPr/>
          <p:nvPr/>
        </p:nvSpPr>
        <p:spPr>
          <a:xfrm>
            <a:off x="-17145" y="4897338"/>
            <a:ext cx="917829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930"/>
              </a:lnSpc>
              <a:buNone/>
            </a:pPr>
            <a:r>
              <a:rPr lang="en-US" sz="620" i="1" dirty="0">
                <a:solidFill>
                  <a:srgbClr val="94A3B8">
                    <a:alpha val="8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Enemy in the White House targets the same proven audience with fresh 2028 stakes and a built-in romantic suspense crossover audience.</a:t>
            </a:r>
            <a:endParaRPr lang="en-US" sz="620" dirty="0"/>
          </a:p>
        </p:txBody>
      </p:sp>
      <p:sp>
        <p:nvSpPr>
          <p:cNvPr id="48" name="Text 43"/>
          <p:cNvSpPr/>
          <p:nvPr/>
        </p:nvSpPr>
        <p:spPr>
          <a:xfrm>
            <a:off x="1058168" y="1219795"/>
            <a:ext cx="1057866" cy="735211"/>
          </a:xfrm>
          <a:custGeom>
            <a:avLst/>
            <a:gdLst/>
            <a:ahLst/>
            <a:cxnLst/>
            <a:rect l="l" t="t" r="r" b="b"/>
            <a:pathLst>
              <a:path w="1057866" h="735211">
                <a:moveTo>
                  <a:pt x="35560" y="0"/>
                </a:moveTo>
                <a:lnTo>
                  <a:pt x="1022306" y="0"/>
                </a:lnTo>
                <a:lnTo>
                  <a:pt x="1022306" y="0"/>
                </a:lnTo>
                <a:lnTo>
                  <a:pt x="1029243" y="683"/>
                </a:lnTo>
                <a:lnTo>
                  <a:pt x="1035914" y="2707"/>
                </a:lnTo>
                <a:lnTo>
                  <a:pt x="1042062" y="5993"/>
                </a:lnTo>
                <a:lnTo>
                  <a:pt x="1047450" y="10415"/>
                </a:lnTo>
                <a:lnTo>
                  <a:pt x="1051873" y="15804"/>
                </a:lnTo>
                <a:lnTo>
                  <a:pt x="1055159" y="21952"/>
                </a:lnTo>
                <a:lnTo>
                  <a:pt x="1057182" y="28623"/>
                </a:lnTo>
                <a:lnTo>
                  <a:pt x="1057866" y="35560"/>
                </a:lnTo>
                <a:lnTo>
                  <a:pt x="1057866" y="735211"/>
                </a:lnTo>
                <a:lnTo>
                  <a:pt x="0" y="735211"/>
                </a:lnTo>
                <a:lnTo>
                  <a:pt x="0" y="35560"/>
                </a:lnTo>
                <a:lnTo>
                  <a:pt x="35560" y="0"/>
                </a:lnTo>
                <a:lnTo>
                  <a:pt x="28623" y="683"/>
                </a:lnTo>
                <a:lnTo>
                  <a:pt x="21952" y="2707"/>
                </a:lnTo>
                <a:lnTo>
                  <a:pt x="15804" y="5993"/>
                </a:lnTo>
                <a:lnTo>
                  <a:pt x="10415" y="10415"/>
                </a:lnTo>
                <a:lnTo>
                  <a:pt x="5993" y="15804"/>
                </a:lnTo>
                <a:lnTo>
                  <a:pt x="2707" y="21952"/>
                </a:lnTo>
                <a:lnTo>
                  <a:pt x="683" y="28623"/>
                </a:lnTo>
                <a:lnTo>
                  <a:pt x="0" y="3556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13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9" name="Text 44"/>
          <p:cNvSpPr/>
          <p:nvPr/>
        </p:nvSpPr>
        <p:spPr>
          <a:xfrm>
            <a:off x="2643634" y="1281857"/>
            <a:ext cx="1057866" cy="710506"/>
          </a:xfrm>
          <a:custGeom>
            <a:avLst/>
            <a:gdLst/>
            <a:ahLst/>
            <a:cxnLst/>
            <a:rect l="l" t="t" r="r" b="b"/>
            <a:pathLst>
              <a:path w="1057866" h="710506">
                <a:moveTo>
                  <a:pt x="35560" y="0"/>
                </a:moveTo>
                <a:lnTo>
                  <a:pt x="1022306" y="0"/>
                </a:lnTo>
                <a:lnTo>
                  <a:pt x="1022306" y="0"/>
                </a:lnTo>
                <a:lnTo>
                  <a:pt x="1029243" y="683"/>
                </a:lnTo>
                <a:lnTo>
                  <a:pt x="1035914" y="2707"/>
                </a:lnTo>
                <a:lnTo>
                  <a:pt x="1042062" y="5993"/>
                </a:lnTo>
                <a:lnTo>
                  <a:pt x="1047450" y="10415"/>
                </a:lnTo>
                <a:lnTo>
                  <a:pt x="1051873" y="15804"/>
                </a:lnTo>
                <a:lnTo>
                  <a:pt x="1055159" y="21952"/>
                </a:lnTo>
                <a:lnTo>
                  <a:pt x="1057182" y="28623"/>
                </a:lnTo>
                <a:lnTo>
                  <a:pt x="1057866" y="35560"/>
                </a:lnTo>
                <a:lnTo>
                  <a:pt x="1057866" y="710506"/>
                </a:lnTo>
                <a:lnTo>
                  <a:pt x="0" y="710506"/>
                </a:lnTo>
                <a:lnTo>
                  <a:pt x="0" y="35560"/>
                </a:lnTo>
                <a:lnTo>
                  <a:pt x="35560" y="0"/>
                </a:lnTo>
                <a:lnTo>
                  <a:pt x="28623" y="683"/>
                </a:lnTo>
                <a:lnTo>
                  <a:pt x="21952" y="2707"/>
                </a:lnTo>
                <a:lnTo>
                  <a:pt x="15804" y="5993"/>
                </a:lnTo>
                <a:lnTo>
                  <a:pt x="10415" y="10415"/>
                </a:lnTo>
                <a:lnTo>
                  <a:pt x="5993" y="15804"/>
                </a:lnTo>
                <a:lnTo>
                  <a:pt x="2707" y="21952"/>
                </a:lnTo>
                <a:lnTo>
                  <a:pt x="683" y="28623"/>
                </a:lnTo>
                <a:lnTo>
                  <a:pt x="0" y="3556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13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0" name="Text 45"/>
          <p:cNvSpPr/>
          <p:nvPr/>
        </p:nvSpPr>
        <p:spPr>
          <a:xfrm>
            <a:off x="4229100" y="1343918"/>
            <a:ext cx="1057866" cy="685651"/>
          </a:xfrm>
          <a:custGeom>
            <a:avLst/>
            <a:gdLst/>
            <a:ahLst/>
            <a:cxnLst/>
            <a:rect l="l" t="t" r="r" b="b"/>
            <a:pathLst>
              <a:path w="1057866" h="685651">
                <a:moveTo>
                  <a:pt x="35560" y="0"/>
                </a:moveTo>
                <a:lnTo>
                  <a:pt x="1022306" y="0"/>
                </a:lnTo>
                <a:lnTo>
                  <a:pt x="1022306" y="0"/>
                </a:lnTo>
                <a:lnTo>
                  <a:pt x="1029243" y="683"/>
                </a:lnTo>
                <a:lnTo>
                  <a:pt x="1035914" y="2707"/>
                </a:lnTo>
                <a:lnTo>
                  <a:pt x="1042062" y="5993"/>
                </a:lnTo>
                <a:lnTo>
                  <a:pt x="1047450" y="10415"/>
                </a:lnTo>
                <a:lnTo>
                  <a:pt x="1051873" y="15804"/>
                </a:lnTo>
                <a:lnTo>
                  <a:pt x="1055159" y="21952"/>
                </a:lnTo>
                <a:lnTo>
                  <a:pt x="1057182" y="28623"/>
                </a:lnTo>
                <a:lnTo>
                  <a:pt x="1057866" y="35560"/>
                </a:lnTo>
                <a:lnTo>
                  <a:pt x="1057866" y="685651"/>
                </a:lnTo>
                <a:lnTo>
                  <a:pt x="0" y="685651"/>
                </a:lnTo>
                <a:lnTo>
                  <a:pt x="0" y="35560"/>
                </a:lnTo>
                <a:lnTo>
                  <a:pt x="35560" y="0"/>
                </a:lnTo>
                <a:lnTo>
                  <a:pt x="28623" y="683"/>
                </a:lnTo>
                <a:lnTo>
                  <a:pt x="21952" y="2707"/>
                </a:lnTo>
                <a:lnTo>
                  <a:pt x="15804" y="5993"/>
                </a:lnTo>
                <a:lnTo>
                  <a:pt x="10415" y="10415"/>
                </a:lnTo>
                <a:lnTo>
                  <a:pt x="5993" y="15804"/>
                </a:lnTo>
                <a:lnTo>
                  <a:pt x="2707" y="21952"/>
                </a:lnTo>
                <a:lnTo>
                  <a:pt x="683" y="28623"/>
                </a:lnTo>
                <a:lnTo>
                  <a:pt x="0" y="3556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13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1" name="Text 46"/>
          <p:cNvSpPr/>
          <p:nvPr/>
        </p:nvSpPr>
        <p:spPr>
          <a:xfrm>
            <a:off x="5814566" y="1481286"/>
            <a:ext cx="1057866" cy="630734"/>
          </a:xfrm>
          <a:custGeom>
            <a:avLst/>
            <a:gdLst/>
            <a:ahLst/>
            <a:cxnLst/>
            <a:rect l="l" t="t" r="r" b="b"/>
            <a:pathLst>
              <a:path w="1057866" h="630734">
                <a:moveTo>
                  <a:pt x="35560" y="0"/>
                </a:moveTo>
                <a:lnTo>
                  <a:pt x="1022306" y="0"/>
                </a:lnTo>
                <a:lnTo>
                  <a:pt x="1022306" y="0"/>
                </a:lnTo>
                <a:lnTo>
                  <a:pt x="1029243" y="683"/>
                </a:lnTo>
                <a:lnTo>
                  <a:pt x="1035914" y="2707"/>
                </a:lnTo>
                <a:lnTo>
                  <a:pt x="1042062" y="5993"/>
                </a:lnTo>
                <a:lnTo>
                  <a:pt x="1047450" y="10415"/>
                </a:lnTo>
                <a:lnTo>
                  <a:pt x="1051873" y="15804"/>
                </a:lnTo>
                <a:lnTo>
                  <a:pt x="1055159" y="21952"/>
                </a:lnTo>
                <a:lnTo>
                  <a:pt x="1057182" y="28623"/>
                </a:lnTo>
                <a:lnTo>
                  <a:pt x="1057866" y="35560"/>
                </a:lnTo>
                <a:lnTo>
                  <a:pt x="1057866" y="630734"/>
                </a:lnTo>
                <a:lnTo>
                  <a:pt x="0" y="630734"/>
                </a:lnTo>
                <a:lnTo>
                  <a:pt x="0" y="35560"/>
                </a:lnTo>
                <a:lnTo>
                  <a:pt x="35560" y="0"/>
                </a:lnTo>
                <a:lnTo>
                  <a:pt x="28623" y="683"/>
                </a:lnTo>
                <a:lnTo>
                  <a:pt x="21952" y="2707"/>
                </a:lnTo>
                <a:lnTo>
                  <a:pt x="15804" y="5993"/>
                </a:lnTo>
                <a:lnTo>
                  <a:pt x="10415" y="10415"/>
                </a:lnTo>
                <a:lnTo>
                  <a:pt x="5993" y="15804"/>
                </a:lnTo>
                <a:lnTo>
                  <a:pt x="2707" y="21952"/>
                </a:lnTo>
                <a:lnTo>
                  <a:pt x="683" y="28623"/>
                </a:lnTo>
                <a:lnTo>
                  <a:pt x="0" y="3556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13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2" name="Text 47"/>
          <p:cNvSpPr/>
          <p:nvPr/>
        </p:nvSpPr>
        <p:spPr>
          <a:xfrm>
            <a:off x="7400032" y="1893243"/>
            <a:ext cx="1057866" cy="465832"/>
          </a:xfrm>
          <a:custGeom>
            <a:avLst/>
            <a:gdLst/>
            <a:ahLst/>
            <a:cxnLst/>
            <a:rect l="l" t="t" r="r" b="b"/>
            <a:pathLst>
              <a:path w="1057866" h="465832">
                <a:moveTo>
                  <a:pt x="35560" y="0"/>
                </a:moveTo>
                <a:lnTo>
                  <a:pt x="1022306" y="0"/>
                </a:lnTo>
                <a:lnTo>
                  <a:pt x="1022306" y="0"/>
                </a:lnTo>
                <a:lnTo>
                  <a:pt x="1029243" y="683"/>
                </a:lnTo>
                <a:lnTo>
                  <a:pt x="1035914" y="2707"/>
                </a:lnTo>
                <a:lnTo>
                  <a:pt x="1042062" y="5993"/>
                </a:lnTo>
                <a:lnTo>
                  <a:pt x="1047450" y="10415"/>
                </a:lnTo>
                <a:lnTo>
                  <a:pt x="1051873" y="15804"/>
                </a:lnTo>
                <a:lnTo>
                  <a:pt x="1055159" y="21952"/>
                </a:lnTo>
                <a:lnTo>
                  <a:pt x="1057182" y="28623"/>
                </a:lnTo>
                <a:lnTo>
                  <a:pt x="1057866" y="35560"/>
                </a:lnTo>
                <a:lnTo>
                  <a:pt x="1057866" y="465832"/>
                </a:lnTo>
                <a:lnTo>
                  <a:pt x="0" y="465832"/>
                </a:lnTo>
                <a:lnTo>
                  <a:pt x="0" y="35560"/>
                </a:lnTo>
                <a:lnTo>
                  <a:pt x="35560" y="0"/>
                </a:lnTo>
                <a:lnTo>
                  <a:pt x="28623" y="683"/>
                </a:lnTo>
                <a:lnTo>
                  <a:pt x="21952" y="2707"/>
                </a:lnTo>
                <a:lnTo>
                  <a:pt x="15804" y="5993"/>
                </a:lnTo>
                <a:lnTo>
                  <a:pt x="10415" y="10415"/>
                </a:lnTo>
                <a:lnTo>
                  <a:pt x="5993" y="15804"/>
                </a:lnTo>
                <a:lnTo>
                  <a:pt x="2707" y="21952"/>
                </a:lnTo>
                <a:lnTo>
                  <a:pt x="683" y="28623"/>
                </a:lnTo>
                <a:lnTo>
                  <a:pt x="0" y="35560"/>
                </a:lnTo>
                <a:close/>
              </a:path>
            </a:pathLst>
          </a:custGeom>
          <a:gradFill rotWithShape="1">
            <a:gsLst>
              <a:gs pos="0">
                <a:srgbClr val="FFFFFF">
                  <a:alpha val="13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3" name="Text 48"/>
          <p:cNvSpPr/>
          <p:nvPr/>
        </p:nvSpPr>
        <p:spPr>
          <a:xfrm>
            <a:off x="409575" y="4317057"/>
            <a:ext cx="21580" cy="460177"/>
          </a:xfrm>
          <a:custGeom>
            <a:avLst/>
            <a:gdLst/>
            <a:ahLst/>
            <a:cxnLst/>
            <a:rect l="l" t="t" r="r" b="b"/>
            <a:pathLst>
              <a:path w="21580" h="460177">
                <a:moveTo>
                  <a:pt x="0" y="57150"/>
                </a:moveTo>
                <a:lnTo>
                  <a:pt x="2698" y="39799"/>
                </a:lnTo>
                <a:lnTo>
                  <a:pt x="5395" y="32911"/>
                </a:lnTo>
                <a:lnTo>
                  <a:pt x="8093" y="27833"/>
                </a:lnTo>
                <a:lnTo>
                  <a:pt x="10790" y="23730"/>
                </a:lnTo>
                <a:lnTo>
                  <a:pt x="13488" y="20276"/>
                </a:lnTo>
                <a:lnTo>
                  <a:pt x="16185" y="17300"/>
                </a:lnTo>
                <a:lnTo>
                  <a:pt x="18883" y="14703"/>
                </a:lnTo>
                <a:lnTo>
                  <a:pt x="21580" y="12419"/>
                </a:lnTo>
                <a:lnTo>
                  <a:pt x="21580" y="447758"/>
                </a:lnTo>
                <a:lnTo>
                  <a:pt x="18883" y="445473"/>
                </a:lnTo>
                <a:lnTo>
                  <a:pt x="16185" y="442876"/>
                </a:lnTo>
                <a:lnTo>
                  <a:pt x="13488" y="439901"/>
                </a:lnTo>
                <a:lnTo>
                  <a:pt x="10790" y="436446"/>
                </a:lnTo>
                <a:lnTo>
                  <a:pt x="8093" y="432344"/>
                </a:lnTo>
                <a:lnTo>
                  <a:pt x="5395" y="427266"/>
                </a:lnTo>
                <a:lnTo>
                  <a:pt x="2698" y="420377"/>
                </a:lnTo>
                <a:lnTo>
                  <a:pt x="0" y="403027"/>
                </a:lnTo>
                <a:close/>
              </a:path>
            </a:pathLst>
          </a:custGeom>
          <a:solidFill>
            <a:srgbClr val="B91C1C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4" name="Text 49"/>
          <p:cNvSpPr/>
          <p:nvPr/>
        </p:nvSpPr>
        <p:spPr>
          <a:xfrm>
            <a:off x="3228975" y="4317057"/>
            <a:ext cx="21580" cy="460177"/>
          </a:xfrm>
          <a:custGeom>
            <a:avLst/>
            <a:gdLst/>
            <a:ahLst/>
            <a:cxnLst/>
            <a:rect l="l" t="t" r="r" b="b"/>
            <a:pathLst>
              <a:path w="21580" h="460177">
                <a:moveTo>
                  <a:pt x="0" y="57150"/>
                </a:moveTo>
                <a:lnTo>
                  <a:pt x="2698" y="39799"/>
                </a:lnTo>
                <a:lnTo>
                  <a:pt x="5395" y="32911"/>
                </a:lnTo>
                <a:lnTo>
                  <a:pt x="8093" y="27833"/>
                </a:lnTo>
                <a:lnTo>
                  <a:pt x="10790" y="23730"/>
                </a:lnTo>
                <a:lnTo>
                  <a:pt x="13488" y="20276"/>
                </a:lnTo>
                <a:lnTo>
                  <a:pt x="16185" y="17300"/>
                </a:lnTo>
                <a:lnTo>
                  <a:pt x="18883" y="14703"/>
                </a:lnTo>
                <a:lnTo>
                  <a:pt x="21580" y="12419"/>
                </a:lnTo>
                <a:lnTo>
                  <a:pt x="21580" y="447758"/>
                </a:lnTo>
                <a:lnTo>
                  <a:pt x="18883" y="445473"/>
                </a:lnTo>
                <a:lnTo>
                  <a:pt x="16185" y="442876"/>
                </a:lnTo>
                <a:lnTo>
                  <a:pt x="13488" y="439901"/>
                </a:lnTo>
                <a:lnTo>
                  <a:pt x="10790" y="436446"/>
                </a:lnTo>
                <a:lnTo>
                  <a:pt x="8093" y="432344"/>
                </a:lnTo>
                <a:lnTo>
                  <a:pt x="5395" y="427266"/>
                </a:lnTo>
                <a:lnTo>
                  <a:pt x="2698" y="420377"/>
                </a:lnTo>
                <a:lnTo>
                  <a:pt x="0" y="403027"/>
                </a:lnTo>
                <a:close/>
              </a:path>
            </a:pathLst>
          </a:custGeom>
          <a:solidFill>
            <a:srgbClr val="B91C1C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5" name="Text 50"/>
          <p:cNvSpPr/>
          <p:nvPr/>
        </p:nvSpPr>
        <p:spPr>
          <a:xfrm>
            <a:off x="6048375" y="4317057"/>
            <a:ext cx="21580" cy="460177"/>
          </a:xfrm>
          <a:custGeom>
            <a:avLst/>
            <a:gdLst/>
            <a:ahLst/>
            <a:cxnLst/>
            <a:rect l="l" t="t" r="r" b="b"/>
            <a:pathLst>
              <a:path w="21580" h="460177">
                <a:moveTo>
                  <a:pt x="0" y="57150"/>
                </a:moveTo>
                <a:lnTo>
                  <a:pt x="2698" y="39799"/>
                </a:lnTo>
                <a:lnTo>
                  <a:pt x="5395" y="32911"/>
                </a:lnTo>
                <a:lnTo>
                  <a:pt x="8093" y="27833"/>
                </a:lnTo>
                <a:lnTo>
                  <a:pt x="10790" y="23730"/>
                </a:lnTo>
                <a:lnTo>
                  <a:pt x="13488" y="20276"/>
                </a:lnTo>
                <a:lnTo>
                  <a:pt x="16185" y="17300"/>
                </a:lnTo>
                <a:lnTo>
                  <a:pt x="18883" y="14703"/>
                </a:lnTo>
                <a:lnTo>
                  <a:pt x="21580" y="12419"/>
                </a:lnTo>
                <a:lnTo>
                  <a:pt x="21580" y="447758"/>
                </a:lnTo>
                <a:lnTo>
                  <a:pt x="18883" y="445473"/>
                </a:lnTo>
                <a:lnTo>
                  <a:pt x="16185" y="442876"/>
                </a:lnTo>
                <a:lnTo>
                  <a:pt x="13488" y="439901"/>
                </a:lnTo>
                <a:lnTo>
                  <a:pt x="10790" y="436446"/>
                </a:lnTo>
                <a:lnTo>
                  <a:pt x="8093" y="432344"/>
                </a:lnTo>
                <a:lnTo>
                  <a:pt x="5395" y="427266"/>
                </a:lnTo>
                <a:lnTo>
                  <a:pt x="2698" y="420377"/>
                </a:lnTo>
                <a:lnTo>
                  <a:pt x="0" y="403027"/>
                </a:lnTo>
                <a:close/>
              </a:path>
            </a:pathLst>
          </a:custGeom>
          <a:solidFill>
            <a:srgbClr val="B91C1C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B91C1C">
                  <a:alpha val="6000"/>
                </a:srgbClr>
              </a:gs>
              <a:gs pos="55000">
                <a:srgbClr val="000000">
                  <a:alpha val="0"/>
                </a:srgbClr>
              </a:gs>
            </a:gsLst>
            <a:path path="circle">
              <a:fillToRect l="85000" t="50000" r="15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1E3A8A">
                  <a:alpha val="12000"/>
                </a:srgbClr>
              </a:gs>
              <a:gs pos="50000">
                <a:srgbClr val="000000">
                  <a:alpha val="0"/>
                </a:srgbClr>
              </a:gs>
            </a:gsLst>
            <a:path path="circle">
              <a:fillToRect l="15000" t="80000" r="85000" b="2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0E1C30"/>
              </a:gs>
              <a:gs pos="60000">
                <a:srgbClr val="091424"/>
              </a:gs>
              <a:gs pos="100000">
                <a:srgbClr val="0C1A2E"/>
              </a:gs>
            </a:gsLst>
            <a:lin ang="42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29170" cy="5143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B91C1C">
                  <a:alpha val="70000"/>
                </a:srgbClr>
              </a:gs>
              <a:gs pos="80000">
                <a:srgbClr val="B91C1C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66725" y="971996"/>
            <a:ext cx="1952625" cy="21580"/>
          </a:xfrm>
          <a:custGeom>
            <a:avLst/>
            <a:gdLst/>
            <a:ahLst/>
            <a:cxnLst/>
            <a:rect l="l" t="t" r="r" b="b"/>
            <a:pathLst>
              <a:path w="1952625" h="21580">
                <a:moveTo>
                  <a:pt x="43180" y="0"/>
                </a:moveTo>
                <a:lnTo>
                  <a:pt x="1909445" y="0"/>
                </a:lnTo>
                <a:lnTo>
                  <a:pt x="1924468" y="2698"/>
                </a:lnTo>
                <a:lnTo>
                  <a:pt x="1930345" y="5395"/>
                </a:lnTo>
                <a:lnTo>
                  <a:pt x="1934612" y="8093"/>
                </a:lnTo>
                <a:lnTo>
                  <a:pt x="1938000" y="10790"/>
                </a:lnTo>
                <a:lnTo>
                  <a:pt x="1940796" y="13488"/>
                </a:lnTo>
                <a:lnTo>
                  <a:pt x="1943146" y="16185"/>
                </a:lnTo>
                <a:lnTo>
                  <a:pt x="1945140" y="18883"/>
                </a:lnTo>
                <a:lnTo>
                  <a:pt x="1946834" y="21580"/>
                </a:lnTo>
                <a:lnTo>
                  <a:pt x="5791" y="21580"/>
                </a:lnTo>
                <a:lnTo>
                  <a:pt x="7485" y="18883"/>
                </a:lnTo>
                <a:lnTo>
                  <a:pt x="9479" y="16185"/>
                </a:lnTo>
                <a:lnTo>
                  <a:pt x="11829" y="13488"/>
                </a:lnTo>
                <a:lnTo>
                  <a:pt x="14625" y="10790"/>
                </a:lnTo>
                <a:lnTo>
                  <a:pt x="18013" y="8093"/>
                </a:lnTo>
                <a:lnTo>
                  <a:pt x="22280" y="5395"/>
                </a:lnTo>
                <a:lnTo>
                  <a:pt x="28157" y="2698"/>
                </a:lnTo>
                <a:close/>
              </a:path>
            </a:pathLst>
          </a:custGeom>
          <a:gradFill rotWithShape="1">
            <a:gsLst>
              <a:gs pos="0">
                <a:srgbClr val="B91C1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990134" y="2939357"/>
            <a:ext cx="429220" cy="429220"/>
          </a:xfrm>
          <a:prstGeom prst="ellipse">
            <a:avLst/>
          </a:prstGeom>
          <a:solidFill>
            <a:srgbClr val="B91C1C">
              <a:alpha val="18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2552700" y="971996"/>
            <a:ext cx="1952625" cy="21580"/>
          </a:xfrm>
          <a:custGeom>
            <a:avLst/>
            <a:gdLst/>
            <a:ahLst/>
            <a:cxnLst/>
            <a:rect l="l" t="t" r="r" b="b"/>
            <a:pathLst>
              <a:path w="1952625" h="21580">
                <a:moveTo>
                  <a:pt x="43180" y="0"/>
                </a:moveTo>
                <a:lnTo>
                  <a:pt x="1909445" y="0"/>
                </a:lnTo>
                <a:lnTo>
                  <a:pt x="1924468" y="2698"/>
                </a:lnTo>
                <a:lnTo>
                  <a:pt x="1930345" y="5395"/>
                </a:lnTo>
                <a:lnTo>
                  <a:pt x="1934612" y="8093"/>
                </a:lnTo>
                <a:lnTo>
                  <a:pt x="1938000" y="10790"/>
                </a:lnTo>
                <a:lnTo>
                  <a:pt x="1940796" y="13488"/>
                </a:lnTo>
                <a:lnTo>
                  <a:pt x="1943146" y="16185"/>
                </a:lnTo>
                <a:lnTo>
                  <a:pt x="1945140" y="18883"/>
                </a:lnTo>
                <a:lnTo>
                  <a:pt x="1946834" y="21580"/>
                </a:lnTo>
                <a:lnTo>
                  <a:pt x="5791" y="21580"/>
                </a:lnTo>
                <a:lnTo>
                  <a:pt x="7485" y="18883"/>
                </a:lnTo>
                <a:lnTo>
                  <a:pt x="9479" y="16185"/>
                </a:lnTo>
                <a:lnTo>
                  <a:pt x="11829" y="13488"/>
                </a:lnTo>
                <a:lnTo>
                  <a:pt x="14625" y="10790"/>
                </a:lnTo>
                <a:lnTo>
                  <a:pt x="18013" y="8093"/>
                </a:lnTo>
                <a:lnTo>
                  <a:pt x="22280" y="5395"/>
                </a:lnTo>
                <a:lnTo>
                  <a:pt x="28157" y="2698"/>
                </a:lnTo>
                <a:close/>
              </a:path>
            </a:pathLst>
          </a:custGeom>
          <a:gradFill rotWithShape="1">
            <a:gsLst>
              <a:gs pos="0">
                <a:srgbClr val="B91C1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076109" y="2939357"/>
            <a:ext cx="429220" cy="429220"/>
          </a:xfrm>
          <a:prstGeom prst="ellipse">
            <a:avLst/>
          </a:prstGeom>
          <a:solidFill>
            <a:srgbClr val="B91C1C">
              <a:alpha val="18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638675" y="971996"/>
            <a:ext cx="1952625" cy="21580"/>
          </a:xfrm>
          <a:custGeom>
            <a:avLst/>
            <a:gdLst/>
            <a:ahLst/>
            <a:cxnLst/>
            <a:rect l="l" t="t" r="r" b="b"/>
            <a:pathLst>
              <a:path w="1952625" h="21580">
                <a:moveTo>
                  <a:pt x="43180" y="0"/>
                </a:moveTo>
                <a:lnTo>
                  <a:pt x="1909445" y="0"/>
                </a:lnTo>
                <a:lnTo>
                  <a:pt x="1924468" y="2698"/>
                </a:lnTo>
                <a:lnTo>
                  <a:pt x="1930345" y="5395"/>
                </a:lnTo>
                <a:lnTo>
                  <a:pt x="1934612" y="8093"/>
                </a:lnTo>
                <a:lnTo>
                  <a:pt x="1938000" y="10790"/>
                </a:lnTo>
                <a:lnTo>
                  <a:pt x="1940796" y="13488"/>
                </a:lnTo>
                <a:lnTo>
                  <a:pt x="1943146" y="16185"/>
                </a:lnTo>
                <a:lnTo>
                  <a:pt x="1945140" y="18883"/>
                </a:lnTo>
                <a:lnTo>
                  <a:pt x="1946834" y="21580"/>
                </a:lnTo>
                <a:lnTo>
                  <a:pt x="5791" y="21580"/>
                </a:lnTo>
                <a:lnTo>
                  <a:pt x="7485" y="18883"/>
                </a:lnTo>
                <a:lnTo>
                  <a:pt x="9479" y="16185"/>
                </a:lnTo>
                <a:lnTo>
                  <a:pt x="11829" y="13488"/>
                </a:lnTo>
                <a:lnTo>
                  <a:pt x="14625" y="10790"/>
                </a:lnTo>
                <a:lnTo>
                  <a:pt x="18013" y="8093"/>
                </a:lnTo>
                <a:lnTo>
                  <a:pt x="22280" y="5395"/>
                </a:lnTo>
                <a:lnTo>
                  <a:pt x="28157" y="2698"/>
                </a:lnTo>
                <a:close/>
              </a:path>
            </a:pathLst>
          </a:custGeom>
          <a:gradFill rotWithShape="1">
            <a:gsLst>
              <a:gs pos="0">
                <a:srgbClr val="B91C1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162084" y="2939357"/>
            <a:ext cx="429220" cy="429220"/>
          </a:xfrm>
          <a:prstGeom prst="ellipse">
            <a:avLst/>
          </a:prstGeom>
          <a:solidFill>
            <a:srgbClr val="B91C1C">
              <a:alpha val="18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724650" y="971996"/>
            <a:ext cx="1952625" cy="21580"/>
          </a:xfrm>
          <a:custGeom>
            <a:avLst/>
            <a:gdLst/>
            <a:ahLst/>
            <a:cxnLst/>
            <a:rect l="l" t="t" r="r" b="b"/>
            <a:pathLst>
              <a:path w="1952625" h="21580">
                <a:moveTo>
                  <a:pt x="43180" y="0"/>
                </a:moveTo>
                <a:lnTo>
                  <a:pt x="1909445" y="0"/>
                </a:lnTo>
                <a:lnTo>
                  <a:pt x="1924468" y="2698"/>
                </a:lnTo>
                <a:lnTo>
                  <a:pt x="1930345" y="5395"/>
                </a:lnTo>
                <a:lnTo>
                  <a:pt x="1934612" y="8093"/>
                </a:lnTo>
                <a:lnTo>
                  <a:pt x="1938000" y="10790"/>
                </a:lnTo>
                <a:lnTo>
                  <a:pt x="1940796" y="13488"/>
                </a:lnTo>
                <a:lnTo>
                  <a:pt x="1943146" y="16185"/>
                </a:lnTo>
                <a:lnTo>
                  <a:pt x="1945140" y="18883"/>
                </a:lnTo>
                <a:lnTo>
                  <a:pt x="1946834" y="21580"/>
                </a:lnTo>
                <a:lnTo>
                  <a:pt x="5791" y="21580"/>
                </a:lnTo>
                <a:lnTo>
                  <a:pt x="7485" y="18883"/>
                </a:lnTo>
                <a:lnTo>
                  <a:pt x="9479" y="16185"/>
                </a:lnTo>
                <a:lnTo>
                  <a:pt x="11829" y="13488"/>
                </a:lnTo>
                <a:lnTo>
                  <a:pt x="14625" y="10790"/>
                </a:lnTo>
                <a:lnTo>
                  <a:pt x="18013" y="8093"/>
                </a:lnTo>
                <a:lnTo>
                  <a:pt x="22280" y="5395"/>
                </a:lnTo>
                <a:lnTo>
                  <a:pt x="28157" y="2698"/>
                </a:lnTo>
                <a:close/>
              </a:path>
            </a:pathLst>
          </a:custGeom>
          <a:gradFill rotWithShape="1">
            <a:gsLst>
              <a:gs pos="0">
                <a:srgbClr val="B91C1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248059" y="2939357"/>
            <a:ext cx="429220" cy="429220"/>
          </a:xfrm>
          <a:prstGeom prst="ellipse">
            <a:avLst/>
          </a:prstGeom>
          <a:solidFill>
            <a:srgbClr val="B91C1C">
              <a:alpha val="18000"/>
            </a:srgbClr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57200" y="228600"/>
            <a:ext cx="9052560" cy="139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b="1" kern="0" spc="204" dirty="0">
                <a:solidFill>
                  <a:srgbClr val="EF44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COMPARABLE FILMS</a:t>
            </a:r>
            <a:endParaRPr lang="en-US" sz="730" dirty="0"/>
          </a:p>
        </p:txBody>
      </p:sp>
      <p:sp>
        <p:nvSpPr>
          <p:cNvPr id="15" name="Text 13"/>
          <p:cNvSpPr/>
          <p:nvPr/>
        </p:nvSpPr>
        <p:spPr>
          <a:xfrm>
            <a:off x="457200" y="396776"/>
            <a:ext cx="8805672" cy="329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96"/>
              </a:lnSpc>
              <a:buNone/>
            </a:pPr>
            <a:r>
              <a:rPr lang="en-US" sz="2360" kern="0" spc="142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COMP FILMS — </a:t>
            </a:r>
            <a:r>
              <a:rPr lang="en-US" sz="2360" kern="0" spc="142" dirty="0">
                <a:solidFill>
                  <a:srgbClr val="EF44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WHERE IT LIVES</a:t>
            </a:r>
            <a:endParaRPr lang="en-US" sz="2360" dirty="0"/>
          </a:p>
        </p:txBody>
      </p:sp>
      <p:sp>
        <p:nvSpPr>
          <p:cNvPr id="16" name="Text 14"/>
          <p:cNvSpPr/>
          <p:nvPr/>
        </p:nvSpPr>
        <p:spPr>
          <a:xfrm>
            <a:off x="457200" y="797421"/>
            <a:ext cx="400050" cy="21580"/>
          </a:xfrm>
          <a:prstGeom prst="roundRect">
            <a:avLst>
              <a:gd name="adj" fmla="val 64736"/>
            </a:avLst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57200" y="962471"/>
            <a:ext cx="1971675" cy="2415629"/>
          </a:xfrm>
          <a:prstGeom prst="roundRect">
            <a:avLst>
              <a:gd name="adj" fmla="val 2190"/>
            </a:avLst>
          </a:prstGeom>
          <a:solidFill>
            <a:srgbClr val="122038"/>
          </a:solidFill>
          <a:ln w="9525">
            <a:solidFill>
              <a:srgbClr val="B91C1C">
                <a:alpha val="28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610195" y="1129457"/>
            <a:ext cx="183225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24" dirty="0">
                <a:solidFill>
                  <a:srgbClr val="EF4444">
                    <a:alpha val="85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COMP 01</a:t>
            </a:r>
            <a:endParaRPr lang="en-US" sz="620" dirty="0"/>
          </a:p>
        </p:txBody>
      </p:sp>
      <p:sp>
        <p:nvSpPr>
          <p:cNvPr id="19" name="Text 17"/>
          <p:cNvSpPr/>
          <p:nvPr/>
        </p:nvSpPr>
        <p:spPr>
          <a:xfrm>
            <a:off x="610195" y="1333798"/>
            <a:ext cx="328910" cy="328910"/>
          </a:xfrm>
          <a:prstGeom prst="roundRect">
            <a:avLst>
              <a:gd name="adj" fmla="val 13128"/>
            </a:avLst>
          </a:prstGeom>
          <a:solidFill>
            <a:srgbClr val="B91C1C">
              <a:alpha val="12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5148" y="1428750"/>
            <a:ext cx="139005" cy="139005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610195" y="1763018"/>
            <a:ext cx="1698998" cy="263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88"/>
              </a:lnSpc>
              <a:buNone/>
            </a:pPr>
            <a:r>
              <a:rPr lang="en-US" sz="790" b="1" kern="0" spc="55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AND PRESENT</a:t>
            </a:r>
            <a:br/>
            <a:r>
              <a:rPr lang="en-US" sz="790" b="1" kern="0" spc="55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DANGER</a:t>
            </a:r>
            <a:endParaRPr lang="en-US" sz="790" dirty="0"/>
          </a:p>
        </p:txBody>
      </p:sp>
      <p:sp>
        <p:nvSpPr>
          <p:cNvPr id="22" name="Text 19"/>
          <p:cNvSpPr/>
          <p:nvPr/>
        </p:nvSpPr>
        <p:spPr>
          <a:xfrm>
            <a:off x="610195" y="2042815"/>
            <a:ext cx="183225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kern="0" spc="62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1994 · Harrison Ford / Paramount</a:t>
            </a:r>
            <a:endParaRPr lang="en-US" sz="620" dirty="0"/>
          </a:p>
        </p:txBody>
      </p:sp>
      <p:sp>
        <p:nvSpPr>
          <p:cNvPr id="23" name="Text 20"/>
          <p:cNvSpPr/>
          <p:nvPr/>
        </p:nvSpPr>
        <p:spPr>
          <a:xfrm>
            <a:off x="610195" y="2247156"/>
            <a:ext cx="200620" cy="13841"/>
          </a:xfrm>
          <a:prstGeom prst="roundRect">
            <a:avLst>
              <a:gd name="adj" fmla="val 55054"/>
            </a:avLst>
          </a:prstGeom>
          <a:solidFill>
            <a:srgbClr val="B91C1C">
              <a:alpha val="7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1"/>
          <p:cNvSpPr/>
          <p:nvPr/>
        </p:nvSpPr>
        <p:spPr>
          <a:xfrm>
            <a:off x="610195" y="2347317"/>
            <a:ext cx="1698998" cy="6536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78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</a:t>
            </a:r>
            <a:r>
              <a:rPr lang="en-US" sz="76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authenticity</a:t>
            </a: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institutional tension. A threat from within, handled at the highest levels of government.</a:t>
            </a:r>
            <a:endParaRPr lang="en-US" sz="760" dirty="0"/>
          </a:p>
        </p:txBody>
      </p:sp>
      <p:sp>
        <p:nvSpPr>
          <p:cNvPr id="25" name="Text 22"/>
          <p:cNvSpPr/>
          <p:nvPr/>
        </p:nvSpPr>
        <p:spPr>
          <a:xfrm>
            <a:off x="610195" y="3056186"/>
            <a:ext cx="1326059" cy="185812"/>
          </a:xfrm>
          <a:prstGeom prst="roundRect">
            <a:avLst>
              <a:gd name="adj" fmla="val 11619"/>
            </a:avLst>
          </a:prstGeom>
          <a:solidFill>
            <a:srgbClr val="B91C1C">
              <a:alpha val="10000"/>
            </a:srgbClr>
          </a:solidFill>
          <a:ln w="9525">
            <a:solidFill>
              <a:srgbClr val="B91C1C">
                <a:alpha val="2500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56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AUTHENTICITY</a:t>
            </a:r>
            <a:endParaRPr lang="en-US" sz="560" dirty="0"/>
          </a:p>
        </p:txBody>
      </p:sp>
      <p:sp>
        <p:nvSpPr>
          <p:cNvPr id="26" name="Text 23"/>
          <p:cNvSpPr/>
          <p:nvPr/>
        </p:nvSpPr>
        <p:spPr>
          <a:xfrm>
            <a:off x="2543175" y="962471"/>
            <a:ext cx="1971675" cy="2415629"/>
          </a:xfrm>
          <a:prstGeom prst="roundRect">
            <a:avLst>
              <a:gd name="adj" fmla="val 2190"/>
            </a:avLst>
          </a:prstGeom>
          <a:solidFill>
            <a:srgbClr val="122038"/>
          </a:solidFill>
          <a:ln w="9525">
            <a:solidFill>
              <a:srgbClr val="B91C1C">
                <a:alpha val="28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24"/>
          <p:cNvSpPr/>
          <p:nvPr/>
        </p:nvSpPr>
        <p:spPr>
          <a:xfrm>
            <a:off x="2696170" y="1129457"/>
            <a:ext cx="183225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24" dirty="0">
                <a:solidFill>
                  <a:srgbClr val="EF4444">
                    <a:alpha val="85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COMP 02</a:t>
            </a:r>
            <a:endParaRPr lang="en-US" sz="620" dirty="0"/>
          </a:p>
        </p:txBody>
      </p:sp>
      <p:sp>
        <p:nvSpPr>
          <p:cNvPr id="28" name="Text 25"/>
          <p:cNvSpPr/>
          <p:nvPr/>
        </p:nvSpPr>
        <p:spPr>
          <a:xfrm>
            <a:off x="2696170" y="1333798"/>
            <a:ext cx="328910" cy="328910"/>
          </a:xfrm>
          <a:prstGeom prst="roundRect">
            <a:avLst>
              <a:gd name="adj" fmla="val 13128"/>
            </a:avLst>
          </a:prstGeom>
          <a:solidFill>
            <a:srgbClr val="B91C1C">
              <a:alpha val="12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91123" y="1428750"/>
            <a:ext cx="139005" cy="139005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2696170" y="1763018"/>
            <a:ext cx="1832253" cy="12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88"/>
              </a:lnSpc>
              <a:buNone/>
            </a:pPr>
            <a:r>
              <a:rPr lang="en-US" sz="790" b="1" kern="0" spc="55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MR. &amp; MRS. SMITH</a:t>
            </a:r>
            <a:endParaRPr lang="en-US" sz="790" dirty="0"/>
          </a:p>
        </p:txBody>
      </p:sp>
      <p:sp>
        <p:nvSpPr>
          <p:cNvPr id="31" name="Text 27"/>
          <p:cNvSpPr/>
          <p:nvPr/>
        </p:nvSpPr>
        <p:spPr>
          <a:xfrm>
            <a:off x="2696170" y="1917502"/>
            <a:ext cx="183225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kern="0" spc="62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2005 · Brad Pitt, Angelina Jolie / Fox</a:t>
            </a:r>
            <a:endParaRPr lang="en-US" sz="620" dirty="0"/>
          </a:p>
        </p:txBody>
      </p:sp>
      <p:sp>
        <p:nvSpPr>
          <p:cNvPr id="32" name="Text 28"/>
          <p:cNvSpPr/>
          <p:nvPr/>
        </p:nvSpPr>
        <p:spPr>
          <a:xfrm>
            <a:off x="2696170" y="2121843"/>
            <a:ext cx="200620" cy="13841"/>
          </a:xfrm>
          <a:prstGeom prst="roundRect">
            <a:avLst>
              <a:gd name="adj" fmla="val 55054"/>
            </a:avLst>
          </a:prstGeom>
          <a:solidFill>
            <a:srgbClr val="B91C1C">
              <a:alpha val="7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29"/>
          <p:cNvSpPr/>
          <p:nvPr/>
        </p:nvSpPr>
        <p:spPr>
          <a:xfrm>
            <a:off x="2696170" y="2222004"/>
            <a:ext cx="1698998" cy="78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78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</a:t>
            </a:r>
            <a:r>
              <a:rPr lang="en-US" sz="76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chemistry, the second-chance relationship tension</a:t>
            </a: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action-comedy-romance balance that drives massive crossover audiences.</a:t>
            </a:r>
            <a:endParaRPr lang="en-US" sz="760" dirty="0"/>
          </a:p>
        </p:txBody>
      </p:sp>
      <p:sp>
        <p:nvSpPr>
          <p:cNvPr id="34" name="Text 30"/>
          <p:cNvSpPr/>
          <p:nvPr/>
        </p:nvSpPr>
        <p:spPr>
          <a:xfrm>
            <a:off x="2696170" y="3056186"/>
            <a:ext cx="1219795" cy="185812"/>
          </a:xfrm>
          <a:prstGeom prst="roundRect">
            <a:avLst>
              <a:gd name="adj" fmla="val 11619"/>
            </a:avLst>
          </a:prstGeom>
          <a:solidFill>
            <a:srgbClr val="B91C1C">
              <a:alpha val="10000"/>
            </a:srgbClr>
          </a:solidFill>
          <a:ln w="9525">
            <a:solidFill>
              <a:srgbClr val="B91C1C">
                <a:alpha val="2500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56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ROMANTIC CROSSOVER</a:t>
            </a:r>
            <a:endParaRPr lang="en-US" sz="560" dirty="0"/>
          </a:p>
        </p:txBody>
      </p:sp>
      <p:sp>
        <p:nvSpPr>
          <p:cNvPr id="35" name="Text 31"/>
          <p:cNvSpPr/>
          <p:nvPr/>
        </p:nvSpPr>
        <p:spPr>
          <a:xfrm>
            <a:off x="4629150" y="962471"/>
            <a:ext cx="1971675" cy="2415629"/>
          </a:xfrm>
          <a:prstGeom prst="roundRect">
            <a:avLst>
              <a:gd name="adj" fmla="val 2190"/>
            </a:avLst>
          </a:prstGeom>
          <a:solidFill>
            <a:srgbClr val="122038"/>
          </a:solidFill>
          <a:ln w="9525">
            <a:solidFill>
              <a:srgbClr val="B91C1C">
                <a:alpha val="28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6" name="Text 32"/>
          <p:cNvSpPr/>
          <p:nvPr/>
        </p:nvSpPr>
        <p:spPr>
          <a:xfrm>
            <a:off x="4782145" y="1129457"/>
            <a:ext cx="183225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24" dirty="0">
                <a:solidFill>
                  <a:srgbClr val="EF4444">
                    <a:alpha val="85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COMP 03</a:t>
            </a:r>
            <a:endParaRPr lang="en-US" sz="620" dirty="0"/>
          </a:p>
        </p:txBody>
      </p:sp>
      <p:sp>
        <p:nvSpPr>
          <p:cNvPr id="37" name="Text 33"/>
          <p:cNvSpPr/>
          <p:nvPr/>
        </p:nvSpPr>
        <p:spPr>
          <a:xfrm>
            <a:off x="4782145" y="1333798"/>
            <a:ext cx="328910" cy="328910"/>
          </a:xfrm>
          <a:prstGeom prst="roundRect">
            <a:avLst>
              <a:gd name="adj" fmla="val 13128"/>
            </a:avLst>
          </a:prstGeom>
          <a:solidFill>
            <a:srgbClr val="B91C1C">
              <a:alpha val="12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77098" y="1428750"/>
            <a:ext cx="139005" cy="139005"/>
          </a:xfrm>
          <a:prstGeom prst="rect">
            <a:avLst/>
          </a:prstGeom>
        </p:spPr>
      </p:pic>
      <p:sp>
        <p:nvSpPr>
          <p:cNvPr id="39" name="Text 34"/>
          <p:cNvSpPr/>
          <p:nvPr/>
        </p:nvSpPr>
        <p:spPr>
          <a:xfrm>
            <a:off x="4782145" y="1763018"/>
            <a:ext cx="1698998" cy="263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88"/>
              </a:lnSpc>
              <a:buNone/>
            </a:pPr>
            <a:r>
              <a:rPr lang="en-US" sz="790" b="1" kern="0" spc="55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MANCHURIAN</a:t>
            </a:r>
            <a:br/>
            <a:r>
              <a:rPr lang="en-US" sz="790" b="1" kern="0" spc="55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CANDIDATE</a:t>
            </a:r>
            <a:endParaRPr lang="en-US" sz="790" dirty="0"/>
          </a:p>
        </p:txBody>
      </p:sp>
      <p:sp>
        <p:nvSpPr>
          <p:cNvPr id="40" name="Text 35"/>
          <p:cNvSpPr/>
          <p:nvPr/>
        </p:nvSpPr>
        <p:spPr>
          <a:xfrm>
            <a:off x="4782145" y="2042815"/>
            <a:ext cx="183225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kern="0" spc="62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1962 / 2004 · UA / Paramount</a:t>
            </a:r>
            <a:endParaRPr lang="en-US" sz="620" dirty="0"/>
          </a:p>
        </p:txBody>
      </p:sp>
      <p:sp>
        <p:nvSpPr>
          <p:cNvPr id="41" name="Text 36"/>
          <p:cNvSpPr/>
          <p:nvPr/>
        </p:nvSpPr>
        <p:spPr>
          <a:xfrm>
            <a:off x="4782145" y="2247156"/>
            <a:ext cx="200620" cy="13841"/>
          </a:xfrm>
          <a:prstGeom prst="roundRect">
            <a:avLst>
              <a:gd name="adj" fmla="val 55054"/>
            </a:avLst>
          </a:prstGeom>
          <a:solidFill>
            <a:srgbClr val="B91C1C">
              <a:alpha val="7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2" name="Text 37"/>
          <p:cNvSpPr/>
          <p:nvPr/>
        </p:nvSpPr>
        <p:spPr>
          <a:xfrm>
            <a:off x="4782145" y="2347317"/>
            <a:ext cx="1698998" cy="6536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78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</a:t>
            </a:r>
            <a:r>
              <a:rPr lang="en-US" sz="76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ideological sleeper agent</a:t>
            </a: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at the pinnacle of American power. The paranoia. The slow, devastating revelation.</a:t>
            </a:r>
            <a:endParaRPr lang="en-US" sz="760" dirty="0"/>
          </a:p>
        </p:txBody>
      </p:sp>
      <p:sp>
        <p:nvSpPr>
          <p:cNvPr id="43" name="Text 38"/>
          <p:cNvSpPr/>
          <p:nvPr/>
        </p:nvSpPr>
        <p:spPr>
          <a:xfrm>
            <a:off x="4782145" y="3056186"/>
            <a:ext cx="1405086" cy="185812"/>
          </a:xfrm>
          <a:prstGeom prst="roundRect">
            <a:avLst>
              <a:gd name="adj" fmla="val 11619"/>
            </a:avLst>
          </a:prstGeom>
          <a:solidFill>
            <a:srgbClr val="B91C1C">
              <a:alpha val="10000"/>
            </a:srgbClr>
          </a:solidFill>
          <a:ln w="9525">
            <a:solidFill>
              <a:srgbClr val="B91C1C">
                <a:alpha val="2500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56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SLEEPER AGENT PARANOIA</a:t>
            </a:r>
            <a:endParaRPr lang="en-US" sz="560" dirty="0"/>
          </a:p>
        </p:txBody>
      </p:sp>
      <p:sp>
        <p:nvSpPr>
          <p:cNvPr id="44" name="Text 39"/>
          <p:cNvSpPr/>
          <p:nvPr/>
        </p:nvSpPr>
        <p:spPr>
          <a:xfrm>
            <a:off x="6715125" y="962471"/>
            <a:ext cx="1971675" cy="2415629"/>
          </a:xfrm>
          <a:prstGeom prst="roundRect">
            <a:avLst>
              <a:gd name="adj" fmla="val 2190"/>
            </a:avLst>
          </a:prstGeom>
          <a:solidFill>
            <a:srgbClr val="122038"/>
          </a:solidFill>
          <a:ln w="9525">
            <a:solidFill>
              <a:srgbClr val="B91C1C">
                <a:alpha val="28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5" name="Text 40"/>
          <p:cNvSpPr/>
          <p:nvPr/>
        </p:nvSpPr>
        <p:spPr>
          <a:xfrm>
            <a:off x="6868120" y="1129457"/>
            <a:ext cx="183225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24" dirty="0">
                <a:solidFill>
                  <a:srgbClr val="EF4444">
                    <a:alpha val="85000"/>
                  </a:srgbClr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COMP 04</a:t>
            </a:r>
            <a:endParaRPr lang="en-US" sz="620" dirty="0"/>
          </a:p>
        </p:txBody>
      </p:sp>
      <p:sp>
        <p:nvSpPr>
          <p:cNvPr id="46" name="Text 41"/>
          <p:cNvSpPr/>
          <p:nvPr/>
        </p:nvSpPr>
        <p:spPr>
          <a:xfrm>
            <a:off x="6868120" y="1333798"/>
            <a:ext cx="328910" cy="328910"/>
          </a:xfrm>
          <a:prstGeom prst="roundRect">
            <a:avLst>
              <a:gd name="adj" fmla="val 13128"/>
            </a:avLst>
          </a:prstGeom>
          <a:solidFill>
            <a:srgbClr val="B91C1C">
              <a:alpha val="12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63073" y="1428750"/>
            <a:ext cx="139005" cy="139005"/>
          </a:xfrm>
          <a:prstGeom prst="rect">
            <a:avLst/>
          </a:prstGeom>
        </p:spPr>
      </p:pic>
      <p:sp>
        <p:nvSpPr>
          <p:cNvPr id="48" name="Text 42"/>
          <p:cNvSpPr/>
          <p:nvPr/>
        </p:nvSpPr>
        <p:spPr>
          <a:xfrm>
            <a:off x="6868120" y="1763018"/>
            <a:ext cx="1832253" cy="12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88"/>
              </a:lnSpc>
              <a:buNone/>
            </a:pPr>
            <a:r>
              <a:rPr lang="en-US" sz="790" b="1" kern="0" spc="55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JACK RYAN</a:t>
            </a:r>
            <a:endParaRPr lang="en-US" sz="790" dirty="0"/>
          </a:p>
        </p:txBody>
      </p:sp>
      <p:sp>
        <p:nvSpPr>
          <p:cNvPr id="49" name="Text 43"/>
          <p:cNvSpPr/>
          <p:nvPr/>
        </p:nvSpPr>
        <p:spPr>
          <a:xfrm>
            <a:off x="6868120" y="1917502"/>
            <a:ext cx="1832253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kern="0" spc="62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Prime Video · 2018–2023</a:t>
            </a:r>
            <a:endParaRPr lang="en-US" sz="620" dirty="0"/>
          </a:p>
        </p:txBody>
      </p:sp>
      <p:sp>
        <p:nvSpPr>
          <p:cNvPr id="50" name="Text 44"/>
          <p:cNvSpPr/>
          <p:nvPr/>
        </p:nvSpPr>
        <p:spPr>
          <a:xfrm>
            <a:off x="6868120" y="2121843"/>
            <a:ext cx="200620" cy="13841"/>
          </a:xfrm>
          <a:prstGeom prst="roundRect">
            <a:avLst>
              <a:gd name="adj" fmla="val 55054"/>
            </a:avLst>
          </a:prstGeom>
          <a:solidFill>
            <a:srgbClr val="B91C1C">
              <a:alpha val="7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1" name="Text 45"/>
          <p:cNvSpPr/>
          <p:nvPr/>
        </p:nvSpPr>
        <p:spPr>
          <a:xfrm>
            <a:off x="6868120" y="2222004"/>
            <a:ext cx="1698998" cy="785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78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</a:t>
            </a:r>
            <a:r>
              <a:rPr lang="en-US" sz="76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episodic franchise model</a:t>
            </a: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modern geopolitical stakes, the CIA operative as everyman hero — and the streaming platform appetite for this exact content.</a:t>
            </a:r>
            <a:endParaRPr lang="en-US" sz="760" dirty="0"/>
          </a:p>
        </p:txBody>
      </p:sp>
      <p:sp>
        <p:nvSpPr>
          <p:cNvPr id="52" name="Text 46"/>
          <p:cNvSpPr/>
          <p:nvPr/>
        </p:nvSpPr>
        <p:spPr>
          <a:xfrm>
            <a:off x="6868120" y="3056186"/>
            <a:ext cx="1305371" cy="185812"/>
          </a:xfrm>
          <a:prstGeom prst="roundRect">
            <a:avLst>
              <a:gd name="adj" fmla="val 11619"/>
            </a:avLst>
          </a:prstGeom>
          <a:solidFill>
            <a:srgbClr val="B91C1C">
              <a:alpha val="10000"/>
            </a:srgbClr>
          </a:solidFill>
          <a:ln w="9525">
            <a:solidFill>
              <a:srgbClr val="B91C1C">
                <a:alpha val="25000"/>
              </a:srgbClr>
            </a:solidFill>
          </a:ln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56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FRANCHISE · STREAMING</a:t>
            </a:r>
            <a:endParaRPr lang="en-US" sz="560" dirty="0"/>
          </a:p>
        </p:txBody>
      </p:sp>
      <p:sp>
        <p:nvSpPr>
          <p:cNvPr id="53" name="Text 47"/>
          <p:cNvSpPr/>
          <p:nvPr/>
        </p:nvSpPr>
        <p:spPr>
          <a:xfrm>
            <a:off x="7313414" y="269825"/>
            <a:ext cx="228600" cy="7590"/>
          </a:xfrm>
          <a:prstGeom prst="rect">
            <a:avLst/>
          </a:prstGeom>
          <a:solidFill>
            <a:srgbClr val="B91C1C">
              <a:alpha val="6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4" name="Text 48"/>
          <p:cNvSpPr/>
          <p:nvPr/>
        </p:nvSpPr>
        <p:spPr>
          <a:xfrm>
            <a:off x="7599164" y="214610"/>
            <a:ext cx="119640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TONE &amp; POSITIONING</a:t>
            </a:r>
            <a:endParaRPr lang="en-US" sz="620" dirty="0"/>
          </a:p>
        </p:txBody>
      </p:sp>
      <p:sp>
        <p:nvSpPr>
          <p:cNvPr id="55" name="Text 49"/>
          <p:cNvSpPr/>
          <p:nvPr/>
        </p:nvSpPr>
        <p:spPr>
          <a:xfrm>
            <a:off x="0" y="4808488"/>
            <a:ext cx="9144000" cy="335012"/>
          </a:xfrm>
          <a:prstGeom prst="rect">
            <a:avLst/>
          </a:prstGeom>
          <a:gradFill rotWithShape="1">
            <a:gsLst>
              <a:gs pos="0">
                <a:srgbClr val="B91C1C">
                  <a:alpha val="18000"/>
                </a:srgbClr>
              </a:gs>
              <a:gs pos="50000">
                <a:srgbClr val="B91C1C">
                  <a:alpha val="8000"/>
                </a:srgbClr>
              </a:gs>
              <a:gs pos="100000">
                <a:srgbClr val="B91C1C">
                  <a:alpha val="1800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6" name="Text 50"/>
          <p:cNvSpPr/>
          <p:nvPr/>
        </p:nvSpPr>
        <p:spPr>
          <a:xfrm>
            <a:off x="0" y="4808488"/>
            <a:ext cx="9144000" cy="9525"/>
          </a:xfrm>
          <a:prstGeom prst="rect">
            <a:avLst/>
          </a:prstGeom>
          <a:solidFill>
            <a:srgbClr val="B91C1C">
              <a:alpha val="3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7" name="Text 51"/>
          <p:cNvSpPr/>
          <p:nvPr/>
        </p:nvSpPr>
        <p:spPr>
          <a:xfrm>
            <a:off x="457200" y="4959102"/>
            <a:ext cx="43160" cy="43160"/>
          </a:xfrm>
          <a:prstGeom prst="ellipse">
            <a:avLst/>
          </a:prstGeom>
          <a:solidFill>
            <a:srgbClr val="EF4444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8" name="Text 52"/>
          <p:cNvSpPr/>
          <p:nvPr/>
        </p:nvSpPr>
        <p:spPr>
          <a:xfrm>
            <a:off x="600670" y="4910584"/>
            <a:ext cx="5858887" cy="14034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106"/>
              </a:lnSpc>
              <a:buNone/>
            </a:pPr>
            <a:r>
              <a:rPr lang="en-US" sz="790" b="1" kern="0" spc="16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Enemy in the White House</a:t>
            </a:r>
            <a:r>
              <a:rPr lang="en-US" sz="790" kern="0" spc="16" dirty="0">
                <a:solidFill>
                  <a:srgbClr val="E2E8F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occupies the intersection of all four — with a </a:t>
            </a:r>
            <a:r>
              <a:rPr lang="en-US" sz="790" b="1" kern="0" spc="16" dirty="0">
                <a:solidFill>
                  <a:srgbClr val="F0F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romantic core</a:t>
            </a:r>
            <a:r>
              <a:rPr lang="en-US" sz="790" kern="0" spc="16" dirty="0">
                <a:solidFill>
                  <a:srgbClr val="E2E8F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 none of them fully deliver.</a:t>
            </a:r>
            <a:endParaRPr lang="en-US" sz="79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10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B91C1C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B91C1C">
                  <a:alpha val="4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3714750" cy="2715220"/>
          </a:xfrm>
          <a:prstGeom prst="rect">
            <a:avLst/>
          </a:prstGeom>
          <a:gradFill rotWithShape="1">
            <a:gsLst>
              <a:gs pos="0">
                <a:srgbClr val="B91C1C">
                  <a:alpha val="10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9144000" cy="21580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50000">
                <a:srgbClr val="B91C1C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847850" y="1378893"/>
            <a:ext cx="571500" cy="571500"/>
          </a:xfrm>
          <a:prstGeom prst="rect">
            <a:avLst/>
          </a:prstGeom>
          <a:gradFill rotWithShape="1">
            <a:gsLst>
              <a:gs pos="0">
                <a:srgbClr val="B91C1C">
                  <a:alpha val="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t="100000" r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933825" y="1378893"/>
            <a:ext cx="571500" cy="571500"/>
          </a:xfrm>
          <a:prstGeom prst="rect">
            <a:avLst/>
          </a:prstGeom>
          <a:gradFill rotWithShape="1">
            <a:gsLst>
              <a:gs pos="0">
                <a:srgbClr val="B91C1C">
                  <a:alpha val="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t="100000" r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019800" y="1378893"/>
            <a:ext cx="571500" cy="571500"/>
          </a:xfrm>
          <a:prstGeom prst="rect">
            <a:avLst/>
          </a:prstGeom>
          <a:gradFill rotWithShape="1">
            <a:gsLst>
              <a:gs pos="0">
                <a:srgbClr val="B91C1C">
                  <a:alpha val="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t="100000" r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105775" y="1378893"/>
            <a:ext cx="571500" cy="571500"/>
          </a:xfrm>
          <a:prstGeom prst="rect">
            <a:avLst/>
          </a:prstGeom>
          <a:gradFill rotWithShape="1">
            <a:gsLst>
              <a:gs pos="0">
                <a:srgbClr val="B91C1C">
                  <a:alpha val="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t="100000" r="10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457200" y="314920"/>
            <a:ext cx="9052560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86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9 OF 12  ·  CULTURAL MOMENT</a:t>
            </a:r>
            <a:endParaRPr lang="en-US" sz="620" dirty="0"/>
          </a:p>
        </p:txBody>
      </p:sp>
      <p:sp>
        <p:nvSpPr>
          <p:cNvPr id="11" name="Text 9"/>
          <p:cNvSpPr/>
          <p:nvPr/>
        </p:nvSpPr>
        <p:spPr>
          <a:xfrm>
            <a:off x="457200" y="462111"/>
            <a:ext cx="8641080" cy="386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40"/>
              </a:lnSpc>
              <a:spcAft>
                <a:spcPts val="340"/>
              </a:spcAft>
              <a:buNone/>
            </a:pPr>
            <a:r>
              <a:rPr lang="en-US" sz="3040" kern="0" spc="243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WHY </a:t>
            </a:r>
            <a:r>
              <a:rPr lang="en-US" sz="3040" kern="0" spc="243" dirty="0">
                <a:solidFill>
                  <a:srgbClr val="EF44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NOW</a:t>
            </a:r>
            <a:endParaRPr lang="en-US" sz="3040" dirty="0"/>
          </a:p>
        </p:txBody>
      </p:sp>
      <p:sp>
        <p:nvSpPr>
          <p:cNvPr id="12" name="Text 10"/>
          <p:cNvSpPr/>
          <p:nvPr/>
        </p:nvSpPr>
        <p:spPr>
          <a:xfrm>
            <a:off x="457200" y="891332"/>
            <a:ext cx="9052560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840" kern="0" spc="42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CULTURAL MOMENT HAS NEVER BEEN MORE ALIGNED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457200" y="1151632"/>
            <a:ext cx="8229600" cy="7590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50000">
                <a:srgbClr val="B91C1C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57200" y="1359843"/>
            <a:ext cx="1971675" cy="3254127"/>
          </a:xfrm>
          <a:prstGeom prst="roundRect">
            <a:avLst>
              <a:gd name="adj" fmla="val 1481"/>
            </a:avLst>
          </a:prstGeom>
          <a:solidFill>
            <a:srgbClr val="111C30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57200" y="1359843"/>
            <a:ext cx="1971675" cy="19050"/>
          </a:xfrm>
          <a:custGeom>
            <a:avLst/>
            <a:gdLst/>
            <a:ahLst/>
            <a:cxnLst/>
            <a:rect l="l" t="t" r="r" b="b"/>
            <a:pathLst>
              <a:path w="1971675" h="19050">
                <a:moveTo>
                  <a:pt x="29210" y="0"/>
                </a:moveTo>
                <a:lnTo>
                  <a:pt x="17658" y="2381"/>
                </a:lnTo>
                <a:lnTo>
                  <a:pt x="13224" y="4763"/>
                </a:lnTo>
                <a:lnTo>
                  <a:pt x="10071" y="7144"/>
                </a:lnTo>
                <a:lnTo>
                  <a:pt x="7629" y="9525"/>
                </a:lnTo>
                <a:lnTo>
                  <a:pt x="5677" y="11906"/>
                </a:lnTo>
                <a:lnTo>
                  <a:pt x="4099" y="14288"/>
                </a:lnTo>
                <a:lnTo>
                  <a:pt x="2829" y="16669"/>
                </a:lnTo>
                <a:lnTo>
                  <a:pt x="1824" y="19050"/>
                </a:lnTo>
                <a:lnTo>
                  <a:pt x="1969851" y="19050"/>
                </a:lnTo>
                <a:lnTo>
                  <a:pt x="1968846" y="16669"/>
                </a:lnTo>
                <a:lnTo>
                  <a:pt x="1967576" y="14288"/>
                </a:lnTo>
                <a:lnTo>
                  <a:pt x="1965998" y="11906"/>
                </a:lnTo>
                <a:lnTo>
                  <a:pt x="1964046" y="9525"/>
                </a:lnTo>
                <a:lnTo>
                  <a:pt x="1961604" y="7144"/>
                </a:lnTo>
                <a:lnTo>
                  <a:pt x="1958451" y="4763"/>
                </a:lnTo>
                <a:lnTo>
                  <a:pt x="1954017" y="2381"/>
                </a:lnTo>
                <a:lnTo>
                  <a:pt x="1942465" y="0"/>
                </a:lnTo>
                <a:close/>
              </a:path>
            </a:pathLst>
          </a:cu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10195" y="1536353"/>
            <a:ext cx="299591" cy="299591"/>
          </a:xfrm>
          <a:prstGeom prst="roundRect">
            <a:avLst>
              <a:gd name="adj" fmla="val 19076"/>
            </a:avLst>
          </a:prstGeom>
          <a:solidFill>
            <a:srgbClr val="B91C1C">
              <a:alpha val="12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697" y="1619854"/>
            <a:ext cx="132588" cy="13258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10195" y="1936254"/>
            <a:ext cx="928723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sz="2360" b="1" kern="0" spc="-24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150M</a:t>
            </a:r>
            <a:r>
              <a:rPr lang="en-US" sz="1800" b="1" kern="0" spc="-24" dirty="0">
                <a:solidFill>
                  <a:srgbClr val="EF44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+</a:t>
            </a:r>
            <a:endParaRPr lang="en-US" sz="2360" dirty="0"/>
          </a:p>
        </p:txBody>
      </p:sp>
      <p:sp>
        <p:nvSpPr>
          <p:cNvPr id="19" name="Text 16"/>
          <p:cNvSpPr/>
          <p:nvPr/>
        </p:nvSpPr>
        <p:spPr>
          <a:xfrm>
            <a:off x="610195" y="2306985"/>
            <a:ext cx="1698998" cy="471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78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Americans voted in the last presidential election — a ready-made politically engaged audience.</a:t>
            </a:r>
            <a:endParaRPr lang="en-US" sz="760" dirty="0"/>
          </a:p>
        </p:txBody>
      </p:sp>
      <p:sp>
        <p:nvSpPr>
          <p:cNvPr id="20" name="Text 17"/>
          <p:cNvSpPr/>
          <p:nvPr/>
        </p:nvSpPr>
        <p:spPr>
          <a:xfrm>
            <a:off x="2543175" y="1359843"/>
            <a:ext cx="1971675" cy="3254127"/>
          </a:xfrm>
          <a:prstGeom prst="roundRect">
            <a:avLst>
              <a:gd name="adj" fmla="val 1481"/>
            </a:avLst>
          </a:prstGeom>
          <a:solidFill>
            <a:srgbClr val="111C30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2543175" y="1359843"/>
            <a:ext cx="1971675" cy="19050"/>
          </a:xfrm>
          <a:custGeom>
            <a:avLst/>
            <a:gdLst/>
            <a:ahLst/>
            <a:cxnLst/>
            <a:rect l="l" t="t" r="r" b="b"/>
            <a:pathLst>
              <a:path w="1971675" h="19050">
                <a:moveTo>
                  <a:pt x="29210" y="0"/>
                </a:moveTo>
                <a:lnTo>
                  <a:pt x="17658" y="2381"/>
                </a:lnTo>
                <a:lnTo>
                  <a:pt x="13224" y="4763"/>
                </a:lnTo>
                <a:lnTo>
                  <a:pt x="10071" y="7144"/>
                </a:lnTo>
                <a:lnTo>
                  <a:pt x="7629" y="9525"/>
                </a:lnTo>
                <a:lnTo>
                  <a:pt x="5677" y="11906"/>
                </a:lnTo>
                <a:lnTo>
                  <a:pt x="4099" y="14288"/>
                </a:lnTo>
                <a:lnTo>
                  <a:pt x="2829" y="16669"/>
                </a:lnTo>
                <a:lnTo>
                  <a:pt x="1824" y="19050"/>
                </a:lnTo>
                <a:lnTo>
                  <a:pt x="1969851" y="19050"/>
                </a:lnTo>
                <a:lnTo>
                  <a:pt x="1968846" y="16669"/>
                </a:lnTo>
                <a:lnTo>
                  <a:pt x="1967576" y="14288"/>
                </a:lnTo>
                <a:lnTo>
                  <a:pt x="1965998" y="11906"/>
                </a:lnTo>
                <a:lnTo>
                  <a:pt x="1964046" y="9525"/>
                </a:lnTo>
                <a:lnTo>
                  <a:pt x="1961604" y="7144"/>
                </a:lnTo>
                <a:lnTo>
                  <a:pt x="1958451" y="4763"/>
                </a:lnTo>
                <a:lnTo>
                  <a:pt x="1954017" y="2381"/>
                </a:lnTo>
                <a:lnTo>
                  <a:pt x="1942465" y="0"/>
                </a:lnTo>
                <a:close/>
              </a:path>
            </a:pathLst>
          </a:cu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9"/>
          <p:cNvSpPr/>
          <p:nvPr/>
        </p:nvSpPr>
        <p:spPr>
          <a:xfrm>
            <a:off x="2696170" y="1536353"/>
            <a:ext cx="299591" cy="299591"/>
          </a:xfrm>
          <a:prstGeom prst="roundRect">
            <a:avLst>
              <a:gd name="adj" fmla="val 19076"/>
            </a:avLst>
          </a:prstGeom>
          <a:solidFill>
            <a:srgbClr val="B91C1C">
              <a:alpha val="12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9672" y="1619854"/>
            <a:ext cx="132588" cy="132588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2696170" y="1936254"/>
            <a:ext cx="700364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sz="2360" b="1" kern="0" spc="-24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2028</a:t>
            </a:r>
            <a:endParaRPr lang="en-US" sz="2360" dirty="0"/>
          </a:p>
        </p:txBody>
      </p:sp>
      <p:sp>
        <p:nvSpPr>
          <p:cNvPr id="25" name="Text 21"/>
          <p:cNvSpPr/>
          <p:nvPr/>
        </p:nvSpPr>
        <p:spPr>
          <a:xfrm>
            <a:off x="2696170" y="2306985"/>
            <a:ext cx="1698998" cy="471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78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film's fictional setting gives it prescient, ripped-from-the-headlines urgency without being documentary.</a:t>
            </a:r>
            <a:endParaRPr lang="en-US" sz="760" dirty="0"/>
          </a:p>
        </p:txBody>
      </p:sp>
      <p:sp>
        <p:nvSpPr>
          <p:cNvPr id="26" name="Text 22"/>
          <p:cNvSpPr/>
          <p:nvPr/>
        </p:nvSpPr>
        <p:spPr>
          <a:xfrm>
            <a:off x="4629150" y="1359843"/>
            <a:ext cx="1971675" cy="3254127"/>
          </a:xfrm>
          <a:prstGeom prst="roundRect">
            <a:avLst>
              <a:gd name="adj" fmla="val 1481"/>
            </a:avLst>
          </a:prstGeom>
          <a:solidFill>
            <a:srgbClr val="111C30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23"/>
          <p:cNvSpPr/>
          <p:nvPr/>
        </p:nvSpPr>
        <p:spPr>
          <a:xfrm>
            <a:off x="4629150" y="1359843"/>
            <a:ext cx="1971675" cy="19050"/>
          </a:xfrm>
          <a:custGeom>
            <a:avLst/>
            <a:gdLst/>
            <a:ahLst/>
            <a:cxnLst/>
            <a:rect l="l" t="t" r="r" b="b"/>
            <a:pathLst>
              <a:path w="1971675" h="19050">
                <a:moveTo>
                  <a:pt x="29210" y="0"/>
                </a:moveTo>
                <a:lnTo>
                  <a:pt x="17658" y="2381"/>
                </a:lnTo>
                <a:lnTo>
                  <a:pt x="13224" y="4763"/>
                </a:lnTo>
                <a:lnTo>
                  <a:pt x="10071" y="7144"/>
                </a:lnTo>
                <a:lnTo>
                  <a:pt x="7629" y="9525"/>
                </a:lnTo>
                <a:lnTo>
                  <a:pt x="5677" y="11906"/>
                </a:lnTo>
                <a:lnTo>
                  <a:pt x="4099" y="14288"/>
                </a:lnTo>
                <a:lnTo>
                  <a:pt x="2829" y="16669"/>
                </a:lnTo>
                <a:lnTo>
                  <a:pt x="1824" y="19050"/>
                </a:lnTo>
                <a:lnTo>
                  <a:pt x="1969851" y="19050"/>
                </a:lnTo>
                <a:lnTo>
                  <a:pt x="1968846" y="16669"/>
                </a:lnTo>
                <a:lnTo>
                  <a:pt x="1967576" y="14288"/>
                </a:lnTo>
                <a:lnTo>
                  <a:pt x="1965998" y="11906"/>
                </a:lnTo>
                <a:lnTo>
                  <a:pt x="1964046" y="9525"/>
                </a:lnTo>
                <a:lnTo>
                  <a:pt x="1961604" y="7144"/>
                </a:lnTo>
                <a:lnTo>
                  <a:pt x="1958451" y="4763"/>
                </a:lnTo>
                <a:lnTo>
                  <a:pt x="1954017" y="2381"/>
                </a:lnTo>
                <a:lnTo>
                  <a:pt x="1942465" y="0"/>
                </a:lnTo>
                <a:close/>
              </a:path>
            </a:pathLst>
          </a:cu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4"/>
          <p:cNvSpPr/>
          <p:nvPr/>
        </p:nvSpPr>
        <p:spPr>
          <a:xfrm>
            <a:off x="4782145" y="1536353"/>
            <a:ext cx="299591" cy="299591"/>
          </a:xfrm>
          <a:prstGeom prst="roundRect">
            <a:avLst>
              <a:gd name="adj" fmla="val 19076"/>
            </a:avLst>
          </a:prstGeom>
          <a:solidFill>
            <a:srgbClr val="B91C1C">
              <a:alpha val="12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65647" y="1619854"/>
            <a:ext cx="132588" cy="132588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4782145" y="1936254"/>
            <a:ext cx="893211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2360"/>
              </a:lnSpc>
              <a:buNone/>
            </a:pPr>
            <a:r>
              <a:rPr lang="en-US" sz="2360" b="1" kern="0" spc="-24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$62B</a:t>
            </a:r>
            <a:r>
              <a:rPr lang="en-US" sz="1800" b="1" kern="0" spc="-24" dirty="0">
                <a:solidFill>
                  <a:srgbClr val="EF4444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+</a:t>
            </a:r>
            <a:endParaRPr lang="en-US" sz="2360" dirty="0"/>
          </a:p>
        </p:txBody>
      </p:sp>
      <p:sp>
        <p:nvSpPr>
          <p:cNvPr id="31" name="Text 26"/>
          <p:cNvSpPr/>
          <p:nvPr/>
        </p:nvSpPr>
        <p:spPr>
          <a:xfrm>
            <a:off x="4782145" y="2306985"/>
            <a:ext cx="1698998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78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VOD/streaming market in 2022 — studios and streamers are actively acquiring high-concept political thrillers.</a:t>
            </a:r>
            <a:endParaRPr lang="en-US" sz="760" dirty="0"/>
          </a:p>
        </p:txBody>
      </p:sp>
      <p:sp>
        <p:nvSpPr>
          <p:cNvPr id="32" name="Text 27"/>
          <p:cNvSpPr/>
          <p:nvPr/>
        </p:nvSpPr>
        <p:spPr>
          <a:xfrm>
            <a:off x="6715125" y="1359843"/>
            <a:ext cx="1971675" cy="3254127"/>
          </a:xfrm>
          <a:prstGeom prst="roundRect">
            <a:avLst>
              <a:gd name="adj" fmla="val 1481"/>
            </a:avLst>
          </a:prstGeom>
          <a:solidFill>
            <a:srgbClr val="111C30"/>
          </a:soli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28"/>
          <p:cNvSpPr/>
          <p:nvPr/>
        </p:nvSpPr>
        <p:spPr>
          <a:xfrm>
            <a:off x="6715125" y="1359843"/>
            <a:ext cx="1971675" cy="19050"/>
          </a:xfrm>
          <a:custGeom>
            <a:avLst/>
            <a:gdLst/>
            <a:ahLst/>
            <a:cxnLst/>
            <a:rect l="l" t="t" r="r" b="b"/>
            <a:pathLst>
              <a:path w="1971675" h="19050">
                <a:moveTo>
                  <a:pt x="29210" y="0"/>
                </a:moveTo>
                <a:lnTo>
                  <a:pt x="17658" y="2381"/>
                </a:lnTo>
                <a:lnTo>
                  <a:pt x="13224" y="4763"/>
                </a:lnTo>
                <a:lnTo>
                  <a:pt x="10071" y="7144"/>
                </a:lnTo>
                <a:lnTo>
                  <a:pt x="7629" y="9525"/>
                </a:lnTo>
                <a:lnTo>
                  <a:pt x="5677" y="11906"/>
                </a:lnTo>
                <a:lnTo>
                  <a:pt x="4099" y="14288"/>
                </a:lnTo>
                <a:lnTo>
                  <a:pt x="2829" y="16669"/>
                </a:lnTo>
                <a:lnTo>
                  <a:pt x="1824" y="19050"/>
                </a:lnTo>
                <a:lnTo>
                  <a:pt x="1969851" y="19050"/>
                </a:lnTo>
                <a:lnTo>
                  <a:pt x="1968846" y="16669"/>
                </a:lnTo>
                <a:lnTo>
                  <a:pt x="1967576" y="14288"/>
                </a:lnTo>
                <a:lnTo>
                  <a:pt x="1965998" y="11906"/>
                </a:lnTo>
                <a:lnTo>
                  <a:pt x="1964046" y="9525"/>
                </a:lnTo>
                <a:lnTo>
                  <a:pt x="1961604" y="7144"/>
                </a:lnTo>
                <a:lnTo>
                  <a:pt x="1958451" y="4763"/>
                </a:lnTo>
                <a:lnTo>
                  <a:pt x="1954017" y="2381"/>
                </a:lnTo>
                <a:lnTo>
                  <a:pt x="1942465" y="0"/>
                </a:lnTo>
                <a:close/>
              </a:path>
            </a:pathLst>
          </a:cu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29"/>
          <p:cNvSpPr/>
          <p:nvPr/>
        </p:nvSpPr>
        <p:spPr>
          <a:xfrm>
            <a:off x="6868120" y="1536353"/>
            <a:ext cx="299591" cy="299591"/>
          </a:xfrm>
          <a:prstGeom prst="roundRect">
            <a:avLst>
              <a:gd name="adj" fmla="val 19076"/>
            </a:avLst>
          </a:prstGeom>
          <a:solidFill>
            <a:srgbClr val="B91C1C">
              <a:alpha val="12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51622" y="1619854"/>
            <a:ext cx="132588" cy="132588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6868120" y="1936254"/>
            <a:ext cx="1438349" cy="4213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580"/>
              </a:lnSpc>
              <a:buNone/>
            </a:pPr>
            <a:r>
              <a:rPr lang="en-US" sz="1580" b="1" kern="0" spc="32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IN</a:t>
            </a:r>
            <a:br/>
            <a:r>
              <a:rPr lang="en-US" sz="1580" b="1" kern="0" spc="32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CIRCULATION</a:t>
            </a:r>
            <a:endParaRPr lang="en-US" sz="1580" dirty="0"/>
          </a:p>
        </p:txBody>
      </p:sp>
      <p:sp>
        <p:nvSpPr>
          <p:cNvPr id="37" name="Text 31"/>
          <p:cNvSpPr/>
          <p:nvPr/>
        </p:nvSpPr>
        <p:spPr>
          <a:xfrm>
            <a:off x="6868120" y="2408486"/>
            <a:ext cx="1698998" cy="471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78"/>
              </a:lnSpc>
              <a:buNone/>
            </a:pPr>
            <a:r>
              <a:rPr lang="en-US" sz="76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Screenplay already in circulation — this project is ready to move into development immediately.</a:t>
            </a:r>
            <a:endParaRPr lang="en-US" sz="760" dirty="0"/>
          </a:p>
        </p:txBody>
      </p:sp>
      <p:sp>
        <p:nvSpPr>
          <p:cNvPr id="38" name="Text 32"/>
          <p:cNvSpPr/>
          <p:nvPr/>
        </p:nvSpPr>
        <p:spPr>
          <a:xfrm>
            <a:off x="0" y="4757440"/>
            <a:ext cx="9144000" cy="386060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7F1D1D"/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9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4707" y="4884102"/>
            <a:ext cx="132588" cy="132588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665113" y="4881116"/>
            <a:ext cx="5825817" cy="1387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092"/>
              </a:lnSpc>
              <a:buNone/>
            </a:pPr>
            <a:r>
              <a:rPr lang="en-US" sz="840" b="1" kern="0" spc="25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anxiety is at an all-time high. Audiences want to process it through story. </a:t>
            </a:r>
            <a:r>
              <a:rPr lang="en-US" sz="840" b="1" i="1" kern="0" spc="25" dirty="0">
                <a:solidFill>
                  <a:srgbClr val="FFFFFF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that story.</a:t>
            </a:r>
            <a:endParaRPr lang="en-US" sz="8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>
                  <a:alpha val="2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0">
                <a:srgbClr val="FFFFFF">
                  <a:alpha val="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rotWithShape="1">
            <a:gsLst>
              <a:gs pos="40000">
                <a:srgbClr val="000000">
                  <a:alpha val="0"/>
                </a:srgbClr>
              </a:gs>
              <a:gs pos="100000">
                <a:srgbClr val="08101E">
                  <a:alpha val="85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3429000"/>
            <a:ext cx="1714500" cy="1714500"/>
          </a:xfrm>
          <a:prstGeom prst="rect">
            <a:avLst/>
          </a:prstGeom>
          <a:gradFill rotWithShape="1">
            <a:gsLst>
              <a:gs pos="0">
                <a:srgbClr val="B91C1C">
                  <a:alpha val="12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571780" y="571500"/>
            <a:ext cx="1572220" cy="1857970"/>
          </a:xfrm>
          <a:prstGeom prst="rect">
            <a:avLst/>
          </a:prstGeom>
          <a:gradFill rotWithShape="1">
            <a:gsLst>
              <a:gs pos="0">
                <a:srgbClr val="B91C1C">
                  <a:alpha val="8000"/>
                </a:srgbClr>
              </a:gs>
              <a:gs pos="70000">
                <a:srgbClr val="00000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372070" y="4917430"/>
            <a:ext cx="2134939" cy="759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2395463" y="4856559"/>
            <a:ext cx="4353074" cy="129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ts val="1020"/>
              </a:lnSpc>
              <a:buNone/>
            </a:pPr>
            <a:r>
              <a:rPr lang="en-US" sz="68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✦  The novel's epilogue — Melnikoff vowing revenge from Russia — is the inciting incident of Film 2.  ✦</a:t>
            </a:r>
            <a:endParaRPr lang="en-US" sz="680" dirty="0"/>
          </a:p>
        </p:txBody>
      </p:sp>
      <p:sp>
        <p:nvSpPr>
          <p:cNvPr id="9" name="Text 7"/>
          <p:cNvSpPr/>
          <p:nvPr/>
        </p:nvSpPr>
        <p:spPr>
          <a:xfrm>
            <a:off x="6636990" y="4917430"/>
            <a:ext cx="2134939" cy="759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72070" y="257770"/>
            <a:ext cx="9239845" cy="118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30"/>
              </a:lnSpc>
              <a:buNone/>
            </a:pPr>
            <a:r>
              <a:rPr lang="en-US" sz="620" b="1" kern="0" spc="174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ENEMY IN THE WHITE HOUSE  ·  FRANCHISE VISION</a:t>
            </a:r>
            <a:endParaRPr lang="en-US" sz="620" dirty="0"/>
          </a:p>
        </p:txBody>
      </p:sp>
      <p:sp>
        <p:nvSpPr>
          <p:cNvPr id="11" name="Text 9"/>
          <p:cNvSpPr/>
          <p:nvPr/>
        </p:nvSpPr>
        <p:spPr>
          <a:xfrm>
            <a:off x="372070" y="404961"/>
            <a:ext cx="8819852" cy="328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90"/>
              </a:lnSpc>
              <a:spcBef>
                <a:spcPts val="230"/>
              </a:spcBef>
              <a:spcAft>
                <a:spcPts val="110"/>
              </a:spcAft>
              <a:buNone/>
            </a:pPr>
            <a:r>
              <a:rPr lang="en-US" sz="2590" kern="0" spc="155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FRANCHISE ARCHITECTURE</a:t>
            </a:r>
            <a:endParaRPr lang="en-US" sz="2590" dirty="0"/>
          </a:p>
        </p:txBody>
      </p:sp>
      <p:sp>
        <p:nvSpPr>
          <p:cNvPr id="12" name="Text 10"/>
          <p:cNvSpPr/>
          <p:nvPr/>
        </p:nvSpPr>
        <p:spPr>
          <a:xfrm>
            <a:off x="372070" y="747713"/>
            <a:ext cx="9239845" cy="159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840" i="1" kern="0" spc="34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a Multi-Film, Multi-Platform Universe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372070" y="978694"/>
            <a:ext cx="400050" cy="21580"/>
          </a:xfrm>
          <a:prstGeom prst="roundRect">
            <a:avLst>
              <a:gd name="adj" fmla="val 64736"/>
            </a:avLst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372070" y="1200894"/>
            <a:ext cx="1906637" cy="2016175"/>
          </a:xfrm>
          <a:prstGeom prst="roundRect">
            <a:avLst>
              <a:gd name="adj" fmla="val 3730"/>
            </a:avLst>
          </a:prstGeom>
          <a:gradFill rotWithShape="1">
            <a:gsLst>
              <a:gs pos="0">
                <a:srgbClr val="142038"/>
              </a:gs>
              <a:gs pos="100000">
                <a:srgbClr val="112240"/>
              </a:gs>
            </a:gsLst>
            <a:lin ang="4200000" scaled="1"/>
          </a:gradFill>
          <a:ln w="9525">
            <a:solidFill>
              <a:srgbClr val="B91C1C">
                <a:alpha val="45000"/>
              </a:srgbClr>
            </a:solidFill>
          </a:ln>
          <a:effectLst>
            <a:outerShdw blurRad="228600" dist="57150" dir="5400000" algn="bl" rotWithShape="0">
              <a:srgbClr val="000000">
                <a:alpha val="28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509736" y="1110109"/>
            <a:ext cx="594315" cy="161181"/>
          </a:xfrm>
          <a:prstGeom prst="roundRect">
            <a:avLst>
              <a:gd name="adj" fmla="val 89037"/>
            </a:avLst>
          </a:prstGeom>
          <a:solidFill>
            <a:srgbClr val="B91C1C"/>
          </a:solidFill>
          <a:ln/>
        </p:spPr>
        <p:txBody>
          <a:bodyPr wrap="none" lIns="71120" tIns="21590" rIns="71120" bIns="21590" rtlCol="0" anchor="t"/>
          <a:lstStyle/>
          <a:p>
            <a:pPr marL="0" indent="0" algn="l">
              <a:buNone/>
            </a:pPr>
            <a:r>
              <a:rPr lang="en-US" sz="620" b="1" kern="0" spc="124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STAGE 1</a:t>
            </a:r>
            <a:endParaRPr lang="en-US" sz="620" dirty="0"/>
          </a:p>
        </p:txBody>
      </p:sp>
      <p:sp>
        <p:nvSpPr>
          <p:cNvPr id="16" name="Text 14"/>
          <p:cNvSpPr/>
          <p:nvPr/>
        </p:nvSpPr>
        <p:spPr>
          <a:xfrm>
            <a:off x="509736" y="1353889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B91C1C">
              <a:alpha val="12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588" y="1408742"/>
            <a:ext cx="132588" cy="13258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09736" y="1725811"/>
            <a:ext cx="179443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560" b="1" kern="0" spc="10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FILM 1</a:t>
            </a:r>
            <a:endParaRPr lang="en-US" sz="560" dirty="0"/>
          </a:p>
        </p:txBody>
      </p:sp>
      <p:sp>
        <p:nvSpPr>
          <p:cNvPr id="19" name="Text 16"/>
          <p:cNvSpPr/>
          <p:nvPr/>
        </p:nvSpPr>
        <p:spPr>
          <a:xfrm>
            <a:off x="509736" y="1889671"/>
            <a:ext cx="1663931" cy="309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62"/>
              </a:lnSpc>
              <a:buNone/>
            </a:pPr>
            <a:r>
              <a:rPr lang="en-US" sz="1010" b="1" kern="0" spc="30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ENEMY IN THE</a:t>
            </a:r>
            <a:br/>
            <a:r>
              <a:rPr lang="en-US" sz="1010" b="1" kern="0" spc="30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WHITE HOUSE</a:t>
            </a:r>
            <a:endParaRPr lang="en-US" sz="1010" dirty="0"/>
          </a:p>
        </p:txBody>
      </p:sp>
      <p:sp>
        <p:nvSpPr>
          <p:cNvPr id="20" name="Text 17"/>
          <p:cNvSpPr/>
          <p:nvPr/>
        </p:nvSpPr>
        <p:spPr>
          <a:xfrm>
            <a:off x="509736" y="2241798"/>
            <a:ext cx="214610" cy="13841"/>
          </a:xfrm>
          <a:prstGeom prst="roundRect">
            <a:avLst>
              <a:gd name="adj" fmla="val 55054"/>
            </a:avLst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509736" y="2312789"/>
            <a:ext cx="1663931" cy="583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communist takeover. The resistance. Melnikoff flees to Moscow. Frank and Catherine save America — and their marriage.</a:t>
            </a:r>
            <a:endParaRPr lang="en-US" sz="730" dirty="0"/>
          </a:p>
        </p:txBody>
      </p:sp>
      <p:sp>
        <p:nvSpPr>
          <p:cNvPr id="22" name="Text 19"/>
          <p:cNvSpPr/>
          <p:nvPr/>
        </p:nvSpPr>
        <p:spPr>
          <a:xfrm>
            <a:off x="509736" y="2925961"/>
            <a:ext cx="503536" cy="153442"/>
          </a:xfrm>
          <a:prstGeom prst="roundRect">
            <a:avLst>
              <a:gd name="adj" fmla="val 19037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none" lIns="121603" tIns="13970" rIns="49530" bIns="13970" rtlCol="0" anchor="ctr"/>
          <a:lstStyle/>
          <a:p>
            <a:pPr marL="0" indent="0" algn="l">
              <a:buNone/>
            </a:pPr>
            <a:r>
              <a:rPr lang="en-US" sz="560" b="1" kern="0" spc="67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</a:t>
            </a:r>
            <a:endParaRPr lang="en-US" sz="560" dirty="0"/>
          </a:p>
        </p:txBody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810" y="2936313"/>
            <a:ext cx="132588" cy="132588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2278707" y="1344364"/>
            <a:ext cx="257770" cy="13841"/>
          </a:xfrm>
          <a:prstGeom prst="rect">
            <a:avLst/>
          </a:prstGeom>
          <a:gradFill rotWithShape="1">
            <a:gsLst>
              <a:gs pos="0">
                <a:srgbClr val="B91C1C">
                  <a:alpha val="60000"/>
                </a:srgbClr>
              </a:gs>
              <a:gs pos="50000">
                <a:srgbClr val="EF4444">
                  <a:alpha val="90000"/>
                </a:srgbClr>
              </a:gs>
              <a:gs pos="100000">
                <a:srgbClr val="B91C1C">
                  <a:alpha val="6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94964" y="1284917"/>
            <a:ext cx="132588" cy="132588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2536478" y="1200894"/>
            <a:ext cx="1906637" cy="2155180"/>
          </a:xfrm>
          <a:prstGeom prst="roundRect">
            <a:avLst>
              <a:gd name="adj" fmla="val 3730"/>
            </a:avLst>
          </a:prstGeom>
          <a:solidFill>
            <a:srgbClr val="112240"/>
          </a:solidFill>
          <a:ln w="9525">
            <a:solidFill>
              <a:srgbClr val="FFFFFF">
                <a:alpha val="7000"/>
              </a:srgbClr>
            </a:solidFill>
          </a:ln>
          <a:effectLst>
            <a:outerShdw blurRad="228600" dist="57150" dir="5400000" algn="bl" rotWithShape="0">
              <a:srgbClr val="000000">
                <a:alpha val="28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22"/>
          <p:cNvSpPr/>
          <p:nvPr/>
        </p:nvSpPr>
        <p:spPr>
          <a:xfrm>
            <a:off x="2674144" y="1110109"/>
            <a:ext cx="594315" cy="161181"/>
          </a:xfrm>
          <a:prstGeom prst="roundRect">
            <a:avLst>
              <a:gd name="adj" fmla="val 89037"/>
            </a:avLst>
          </a:prstGeom>
          <a:solidFill>
            <a:srgbClr val="B91C1C"/>
          </a:solidFill>
          <a:ln/>
        </p:spPr>
        <p:txBody>
          <a:bodyPr wrap="none" lIns="71120" tIns="21590" rIns="71120" bIns="21590" rtlCol="0" anchor="t"/>
          <a:lstStyle/>
          <a:p>
            <a:pPr marL="0" indent="0" algn="l">
              <a:buNone/>
            </a:pPr>
            <a:r>
              <a:rPr lang="en-US" sz="620" b="1" kern="0" spc="124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STAGE 2</a:t>
            </a:r>
            <a:endParaRPr lang="en-US" sz="620" dirty="0"/>
          </a:p>
        </p:txBody>
      </p:sp>
      <p:sp>
        <p:nvSpPr>
          <p:cNvPr id="28" name="Text 23"/>
          <p:cNvSpPr/>
          <p:nvPr/>
        </p:nvSpPr>
        <p:spPr>
          <a:xfrm>
            <a:off x="2674144" y="1353889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B91C1C">
              <a:alpha val="12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8996" y="1408742"/>
            <a:ext cx="132588" cy="132588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2674144" y="1725811"/>
            <a:ext cx="179443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560" b="1" kern="0" spc="10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FILM 2</a:t>
            </a:r>
            <a:endParaRPr lang="en-US" sz="560" dirty="0"/>
          </a:p>
        </p:txBody>
      </p:sp>
      <p:sp>
        <p:nvSpPr>
          <p:cNvPr id="31" name="Text 25"/>
          <p:cNvSpPr/>
          <p:nvPr/>
        </p:nvSpPr>
        <p:spPr>
          <a:xfrm>
            <a:off x="2674144" y="1889671"/>
            <a:ext cx="1663931" cy="309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62"/>
              </a:lnSpc>
              <a:buNone/>
            </a:pPr>
            <a:r>
              <a:rPr lang="en-US" sz="1010" b="1" kern="0" spc="30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MELNIKOFF'S</a:t>
            </a:r>
            <a:br/>
            <a:r>
              <a:rPr lang="en-US" sz="1010" b="1" kern="0" spc="30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REVENGE</a:t>
            </a:r>
            <a:endParaRPr lang="en-US" sz="1010" dirty="0"/>
          </a:p>
        </p:txBody>
      </p:sp>
      <p:sp>
        <p:nvSpPr>
          <p:cNvPr id="32" name="Text 26"/>
          <p:cNvSpPr/>
          <p:nvPr/>
        </p:nvSpPr>
        <p:spPr>
          <a:xfrm>
            <a:off x="2674144" y="2241798"/>
            <a:ext cx="214610" cy="13841"/>
          </a:xfrm>
          <a:prstGeom prst="roundRect">
            <a:avLst>
              <a:gd name="adj" fmla="val 55054"/>
            </a:avLst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27"/>
          <p:cNvSpPr/>
          <p:nvPr/>
        </p:nvSpPr>
        <p:spPr>
          <a:xfrm>
            <a:off x="2674144" y="2312789"/>
            <a:ext cx="1663931" cy="729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Melnikoff, backed by foreign state resources, launches a covert campaign to destabilize the new administration. Frank and Catherine are pulled back in — this time with two infants at home.</a:t>
            </a:r>
            <a:endParaRPr lang="en-US" sz="730" dirty="0"/>
          </a:p>
        </p:txBody>
      </p:sp>
      <p:sp>
        <p:nvSpPr>
          <p:cNvPr id="34" name="Text 28"/>
          <p:cNvSpPr/>
          <p:nvPr/>
        </p:nvSpPr>
        <p:spPr>
          <a:xfrm>
            <a:off x="2674144" y="3064966"/>
            <a:ext cx="543764" cy="153442"/>
          </a:xfrm>
          <a:prstGeom prst="roundRect">
            <a:avLst>
              <a:gd name="adj" fmla="val 19037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none" lIns="121603" tIns="13970" rIns="49530" bIns="13970" rtlCol="0" anchor="ctr"/>
          <a:lstStyle/>
          <a:p>
            <a:pPr marL="0" indent="0" algn="l">
              <a:buNone/>
            </a:pPr>
            <a:r>
              <a:rPr lang="en-US" sz="560" b="1" kern="0" spc="67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SEQUEL</a:t>
            </a:r>
            <a:endParaRPr lang="en-US" sz="560" dirty="0"/>
          </a:p>
        </p:txBody>
      </p:sp>
      <p:pic>
        <p:nvPicPr>
          <p:cNvPr id="3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8217" y="3075319"/>
            <a:ext cx="132588" cy="132588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4443115" y="1344364"/>
            <a:ext cx="257770" cy="13841"/>
          </a:xfrm>
          <a:prstGeom prst="rect">
            <a:avLst/>
          </a:prstGeom>
          <a:gradFill rotWithShape="1">
            <a:gsLst>
              <a:gs pos="0">
                <a:srgbClr val="B91C1C">
                  <a:alpha val="60000"/>
                </a:srgbClr>
              </a:gs>
              <a:gs pos="50000">
                <a:srgbClr val="EF4444">
                  <a:alpha val="90000"/>
                </a:srgbClr>
              </a:gs>
              <a:gs pos="100000">
                <a:srgbClr val="B91C1C">
                  <a:alpha val="6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7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9371" y="1284917"/>
            <a:ext cx="132588" cy="132588"/>
          </a:xfrm>
          <a:prstGeom prst="rect">
            <a:avLst/>
          </a:prstGeom>
        </p:spPr>
      </p:pic>
      <p:sp>
        <p:nvSpPr>
          <p:cNvPr id="38" name="Text 30"/>
          <p:cNvSpPr/>
          <p:nvPr/>
        </p:nvSpPr>
        <p:spPr>
          <a:xfrm>
            <a:off x="4700885" y="1200894"/>
            <a:ext cx="1906637" cy="2016175"/>
          </a:xfrm>
          <a:prstGeom prst="roundRect">
            <a:avLst>
              <a:gd name="adj" fmla="val 3730"/>
            </a:avLst>
          </a:prstGeom>
          <a:solidFill>
            <a:srgbClr val="112240"/>
          </a:solidFill>
          <a:ln w="9525">
            <a:solidFill>
              <a:srgbClr val="FFFFFF">
                <a:alpha val="7000"/>
              </a:srgbClr>
            </a:solidFill>
          </a:ln>
          <a:effectLst>
            <a:outerShdw blurRad="228600" dist="57150" dir="5400000" algn="bl" rotWithShape="0">
              <a:srgbClr val="000000">
                <a:alpha val="28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9" name="Text 31"/>
          <p:cNvSpPr/>
          <p:nvPr/>
        </p:nvSpPr>
        <p:spPr>
          <a:xfrm>
            <a:off x="4838551" y="1110109"/>
            <a:ext cx="594315" cy="161181"/>
          </a:xfrm>
          <a:prstGeom prst="roundRect">
            <a:avLst>
              <a:gd name="adj" fmla="val 89037"/>
            </a:avLst>
          </a:prstGeom>
          <a:solidFill>
            <a:srgbClr val="B91C1C"/>
          </a:solidFill>
          <a:ln/>
        </p:spPr>
        <p:txBody>
          <a:bodyPr wrap="none" lIns="71120" tIns="21590" rIns="71120" bIns="21590" rtlCol="0" anchor="t"/>
          <a:lstStyle/>
          <a:p>
            <a:pPr marL="0" indent="0" algn="l">
              <a:buNone/>
            </a:pPr>
            <a:r>
              <a:rPr lang="en-US" sz="620" b="1" kern="0" spc="124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STAGE 3</a:t>
            </a:r>
            <a:endParaRPr lang="en-US" sz="620" dirty="0"/>
          </a:p>
        </p:txBody>
      </p:sp>
      <p:sp>
        <p:nvSpPr>
          <p:cNvPr id="40" name="Text 32"/>
          <p:cNvSpPr/>
          <p:nvPr/>
        </p:nvSpPr>
        <p:spPr>
          <a:xfrm>
            <a:off x="4838551" y="1353889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B91C1C">
              <a:alpha val="12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1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93403" y="1408742"/>
            <a:ext cx="132588" cy="132588"/>
          </a:xfrm>
          <a:prstGeom prst="rect">
            <a:avLst/>
          </a:prstGeom>
        </p:spPr>
      </p:pic>
      <p:sp>
        <p:nvSpPr>
          <p:cNvPr id="42" name="Text 33"/>
          <p:cNvSpPr/>
          <p:nvPr/>
        </p:nvSpPr>
        <p:spPr>
          <a:xfrm>
            <a:off x="4838551" y="1725811"/>
            <a:ext cx="179443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560" b="1" kern="0" spc="10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FILM 3</a:t>
            </a:r>
            <a:endParaRPr lang="en-US" sz="560" dirty="0"/>
          </a:p>
        </p:txBody>
      </p:sp>
      <p:sp>
        <p:nvSpPr>
          <p:cNvPr id="43" name="Text 34"/>
          <p:cNvSpPr/>
          <p:nvPr/>
        </p:nvSpPr>
        <p:spPr>
          <a:xfrm>
            <a:off x="4838551" y="1889671"/>
            <a:ext cx="1663931" cy="309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62"/>
              </a:lnSpc>
              <a:buNone/>
            </a:pPr>
            <a:r>
              <a:rPr lang="en-US" sz="1010" b="1" kern="0" spc="30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THE</a:t>
            </a:r>
            <a:br/>
            <a:r>
              <a:rPr lang="en-US" sz="1010" b="1" kern="0" spc="30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RECKONING</a:t>
            </a:r>
            <a:endParaRPr lang="en-US" sz="1010" dirty="0"/>
          </a:p>
        </p:txBody>
      </p:sp>
      <p:sp>
        <p:nvSpPr>
          <p:cNvPr id="44" name="Text 35"/>
          <p:cNvSpPr/>
          <p:nvPr/>
        </p:nvSpPr>
        <p:spPr>
          <a:xfrm>
            <a:off x="4838551" y="2241798"/>
            <a:ext cx="214610" cy="13841"/>
          </a:xfrm>
          <a:prstGeom prst="roundRect">
            <a:avLst>
              <a:gd name="adj" fmla="val 55054"/>
            </a:avLst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5" name="Text 36"/>
          <p:cNvSpPr/>
          <p:nvPr/>
        </p:nvSpPr>
        <p:spPr>
          <a:xfrm>
            <a:off x="4838551" y="2312789"/>
            <a:ext cx="1663931" cy="583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final confrontation. Melnikoff makes his move on American soil. The constitutional question left unanswered in Film 1 must finally be resolved.</a:t>
            </a:r>
            <a:endParaRPr lang="en-US" sz="730" dirty="0"/>
          </a:p>
        </p:txBody>
      </p:sp>
      <p:sp>
        <p:nvSpPr>
          <p:cNvPr id="46" name="Text 37"/>
          <p:cNvSpPr/>
          <p:nvPr/>
        </p:nvSpPr>
        <p:spPr>
          <a:xfrm>
            <a:off x="4838551" y="2925961"/>
            <a:ext cx="507483" cy="153442"/>
          </a:xfrm>
          <a:prstGeom prst="roundRect">
            <a:avLst>
              <a:gd name="adj" fmla="val 19037"/>
            </a:avLst>
          </a:prstGeom>
          <a:solidFill>
            <a:srgbClr val="B91C1C">
              <a:alpha val="15000"/>
            </a:srgbClr>
          </a:solidFill>
          <a:ln w="9525">
            <a:solidFill>
              <a:srgbClr val="B91C1C">
                <a:alpha val="30000"/>
              </a:srgbClr>
            </a:solidFill>
          </a:ln>
        </p:spPr>
        <p:txBody>
          <a:bodyPr wrap="none" lIns="121603" tIns="13970" rIns="49530" bIns="13970" rtlCol="0" anchor="ctr"/>
          <a:lstStyle/>
          <a:p>
            <a:pPr marL="0" indent="0" algn="l">
              <a:buNone/>
            </a:pPr>
            <a:r>
              <a:rPr lang="en-US" sz="560" b="1" kern="0" spc="67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FINALE</a:t>
            </a:r>
            <a:endParaRPr lang="en-US" sz="560" dirty="0"/>
          </a:p>
        </p:txBody>
      </p:sp>
      <p:pic>
        <p:nvPicPr>
          <p:cNvPr id="47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52624" y="2936313"/>
            <a:ext cx="132588" cy="132588"/>
          </a:xfrm>
          <a:prstGeom prst="rect">
            <a:avLst/>
          </a:prstGeom>
        </p:spPr>
      </p:pic>
      <p:sp>
        <p:nvSpPr>
          <p:cNvPr id="48" name="Text 38"/>
          <p:cNvSpPr/>
          <p:nvPr/>
        </p:nvSpPr>
        <p:spPr>
          <a:xfrm>
            <a:off x="6607522" y="1344364"/>
            <a:ext cx="257770" cy="13841"/>
          </a:xfrm>
          <a:prstGeom prst="rect">
            <a:avLst/>
          </a:prstGeom>
          <a:gradFill rotWithShape="1">
            <a:gsLst>
              <a:gs pos="0">
                <a:srgbClr val="B91C1C">
                  <a:alpha val="70000"/>
                </a:srgbClr>
              </a:gs>
              <a:gs pos="33333">
                <a:srgbClr val="B91C1C">
                  <a:alpha val="70000"/>
                </a:srgbClr>
              </a:gs>
              <a:gs pos="66667">
                <a:srgbClr val="000000">
                  <a:alpha val="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9" name="Image 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23778" y="1284917"/>
            <a:ext cx="132588" cy="132588"/>
          </a:xfrm>
          <a:prstGeom prst="rect">
            <a:avLst/>
          </a:prstGeom>
        </p:spPr>
      </p:pic>
      <p:sp>
        <p:nvSpPr>
          <p:cNvPr id="50" name="Text 39"/>
          <p:cNvSpPr/>
          <p:nvPr/>
        </p:nvSpPr>
        <p:spPr>
          <a:xfrm>
            <a:off x="6865293" y="1200894"/>
            <a:ext cx="1906637" cy="2016175"/>
          </a:xfrm>
          <a:prstGeom prst="roundRect">
            <a:avLst>
              <a:gd name="adj" fmla="val 3730"/>
            </a:avLst>
          </a:prstGeom>
          <a:gradFill rotWithShape="1">
            <a:gsLst>
              <a:gs pos="0">
                <a:srgbClr val="131C30"/>
              </a:gs>
              <a:gs pos="100000">
                <a:srgbClr val="0F1E38"/>
              </a:gs>
            </a:gsLst>
            <a:lin ang="4200000" scaled="1"/>
          </a:gradFill>
          <a:ln w="9525">
            <a:solidFill>
              <a:srgbClr val="B91C1C">
                <a:alpha val="25000"/>
              </a:srgbClr>
            </a:solidFill>
          </a:ln>
          <a:effectLst>
            <a:outerShdw blurRad="228600" dist="57150" dir="5400000" algn="bl" rotWithShape="0">
              <a:srgbClr val="000000">
                <a:alpha val="28000"/>
              </a:srgbClr>
            </a:outerShdw>
          </a:effectLst>
        </p:spPr>
        <p:txBody>
          <a:bodyPr wrap="squar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1" name="Text 40"/>
          <p:cNvSpPr/>
          <p:nvPr/>
        </p:nvSpPr>
        <p:spPr>
          <a:xfrm>
            <a:off x="7002959" y="1110109"/>
            <a:ext cx="755684" cy="161181"/>
          </a:xfrm>
          <a:prstGeom prst="roundRect">
            <a:avLst>
              <a:gd name="adj" fmla="val 89037"/>
            </a:avLst>
          </a:prstGeom>
          <a:gradFill rotWithShape="1">
            <a:gsLst>
              <a:gs pos="0">
                <a:srgbClr val="B91C1C"/>
              </a:gs>
              <a:gs pos="100000">
                <a:srgbClr val="7F1D1D"/>
              </a:gs>
            </a:gsLst>
            <a:lin ang="0" scaled="1"/>
          </a:gradFill>
          <a:ln/>
        </p:spPr>
        <p:txBody>
          <a:bodyPr wrap="none" lIns="71120" tIns="21590" rIns="71120" bIns="21590" rtlCol="0" anchor="t"/>
          <a:lstStyle/>
          <a:p>
            <a:pPr marL="0" indent="0" algn="l">
              <a:buNone/>
            </a:pPr>
            <a:r>
              <a:rPr lang="en-US" sz="620" b="1" kern="0" spc="124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EXPANSION</a:t>
            </a:r>
            <a:endParaRPr lang="en-US" sz="620" dirty="0"/>
          </a:p>
        </p:txBody>
      </p:sp>
      <p:sp>
        <p:nvSpPr>
          <p:cNvPr id="52" name="Text 41"/>
          <p:cNvSpPr/>
          <p:nvPr/>
        </p:nvSpPr>
        <p:spPr>
          <a:xfrm>
            <a:off x="7002959" y="1353889"/>
            <a:ext cx="242441" cy="242441"/>
          </a:xfrm>
          <a:prstGeom prst="roundRect">
            <a:avLst>
              <a:gd name="adj" fmla="val 23573"/>
            </a:avLst>
          </a:prstGeom>
          <a:solidFill>
            <a:srgbClr val="B91C1C">
              <a:alpha val="18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3" name="Image 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57811" y="1408742"/>
            <a:ext cx="132588" cy="132588"/>
          </a:xfrm>
          <a:prstGeom prst="rect">
            <a:avLst/>
          </a:prstGeom>
        </p:spPr>
      </p:pic>
      <p:sp>
        <p:nvSpPr>
          <p:cNvPr id="54" name="Text 42"/>
          <p:cNvSpPr/>
          <p:nvPr/>
        </p:nvSpPr>
        <p:spPr>
          <a:xfrm>
            <a:off x="7002959" y="1725811"/>
            <a:ext cx="1794436" cy="1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840"/>
              </a:lnSpc>
              <a:buNone/>
            </a:pPr>
            <a:r>
              <a:rPr lang="en-US" sz="560" b="1" kern="0" spc="10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STREAMING SERIES</a:t>
            </a:r>
            <a:endParaRPr lang="en-US" sz="560" dirty="0"/>
          </a:p>
        </p:txBody>
      </p:sp>
      <p:sp>
        <p:nvSpPr>
          <p:cNvPr id="55" name="Text 43"/>
          <p:cNvSpPr/>
          <p:nvPr/>
        </p:nvSpPr>
        <p:spPr>
          <a:xfrm>
            <a:off x="7002959" y="1889671"/>
            <a:ext cx="1663931" cy="309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162"/>
              </a:lnSpc>
              <a:buNone/>
            </a:pPr>
            <a:r>
              <a:rPr lang="en-US" sz="1010" b="1" kern="0" spc="30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SERIES</a:t>
            </a:r>
            <a:br/>
            <a:r>
              <a:rPr lang="en-US" sz="1010" b="1" kern="0" spc="30" dirty="0">
                <a:solidFill>
                  <a:srgbClr val="F0F4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EXPANSION</a:t>
            </a:r>
            <a:endParaRPr lang="en-US" sz="1010" dirty="0"/>
          </a:p>
        </p:txBody>
      </p:sp>
      <p:sp>
        <p:nvSpPr>
          <p:cNvPr id="56" name="Text 44"/>
          <p:cNvSpPr/>
          <p:nvPr/>
        </p:nvSpPr>
        <p:spPr>
          <a:xfrm>
            <a:off x="7002959" y="2241798"/>
            <a:ext cx="214610" cy="13841"/>
          </a:xfrm>
          <a:prstGeom prst="roundRect">
            <a:avLst>
              <a:gd name="adj" fmla="val 55054"/>
            </a:avLst>
          </a:prstGeom>
          <a:solidFill>
            <a:srgbClr val="F97316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7" name="Text 45"/>
          <p:cNvSpPr/>
          <p:nvPr/>
        </p:nvSpPr>
        <p:spPr>
          <a:xfrm>
            <a:off x="7002959" y="2312789"/>
            <a:ext cx="1663931" cy="583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95"/>
              </a:lnSpc>
              <a:buNone/>
            </a:pPr>
            <a:r>
              <a:rPr lang="en-US" sz="73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Prequels exploring Melnikoff's rise; Catherine's espionage years; the eight governors' individual stories — ideal for a prestige streaming series.</a:t>
            </a:r>
            <a:endParaRPr lang="en-US" sz="730" dirty="0"/>
          </a:p>
        </p:txBody>
      </p:sp>
      <p:sp>
        <p:nvSpPr>
          <p:cNvPr id="58" name="Text 46"/>
          <p:cNvSpPr/>
          <p:nvPr/>
        </p:nvSpPr>
        <p:spPr>
          <a:xfrm>
            <a:off x="7002959" y="2925961"/>
            <a:ext cx="768284" cy="153442"/>
          </a:xfrm>
          <a:prstGeom prst="roundRect">
            <a:avLst>
              <a:gd name="adj" fmla="val 19037"/>
            </a:avLst>
          </a:prstGeom>
          <a:solidFill>
            <a:srgbClr val="F97316">
              <a:alpha val="10000"/>
            </a:srgbClr>
          </a:solidFill>
          <a:ln w="9525">
            <a:solidFill>
              <a:srgbClr val="F97316">
                <a:alpha val="35000"/>
              </a:srgbClr>
            </a:solidFill>
          </a:ln>
        </p:spPr>
        <p:txBody>
          <a:bodyPr wrap="none" lIns="121603" tIns="13970" rIns="49530" bIns="13970" rtlCol="0" anchor="ctr"/>
          <a:lstStyle/>
          <a:p>
            <a:pPr marL="0" indent="0" algn="l">
              <a:buNone/>
            </a:pPr>
            <a:r>
              <a:rPr lang="en-US" sz="560" b="1" kern="0" spc="67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PRESTIGE TV</a:t>
            </a:r>
            <a:endParaRPr lang="en-US" sz="560" dirty="0"/>
          </a:p>
        </p:txBody>
      </p:sp>
      <p:pic>
        <p:nvPicPr>
          <p:cNvPr id="59" name="Image 1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17032" y="2936313"/>
            <a:ext cx="132588" cy="132588"/>
          </a:xfrm>
          <a:prstGeom prst="rect">
            <a:avLst/>
          </a:prstGeom>
        </p:spPr>
      </p:pic>
      <p:sp>
        <p:nvSpPr>
          <p:cNvPr id="60" name="Text 47"/>
          <p:cNvSpPr/>
          <p:nvPr/>
        </p:nvSpPr>
        <p:spPr>
          <a:xfrm>
            <a:off x="372070" y="4721275"/>
            <a:ext cx="2067520" cy="29170"/>
          </a:xfrm>
          <a:prstGeom prst="roundRect">
            <a:avLst>
              <a:gd name="adj" fmla="val 47892"/>
            </a:avLst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1" name="Text 48"/>
          <p:cNvSpPr/>
          <p:nvPr/>
        </p:nvSpPr>
        <p:spPr>
          <a:xfrm>
            <a:off x="2439591" y="4714280"/>
            <a:ext cx="43160" cy="43160"/>
          </a:xfrm>
          <a:prstGeom prst="ellipse">
            <a:avLst/>
          </a:prstGeom>
          <a:solidFill>
            <a:srgbClr val="B91C1C"/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2" name="Text 49"/>
          <p:cNvSpPr/>
          <p:nvPr/>
        </p:nvSpPr>
        <p:spPr>
          <a:xfrm>
            <a:off x="2482751" y="4721275"/>
            <a:ext cx="2067669" cy="29170"/>
          </a:xfrm>
          <a:prstGeom prst="rect">
            <a:avLst/>
          </a:prstGeom>
          <a:gradFill rotWithShape="1">
            <a:gsLst>
              <a:gs pos="0">
                <a:srgbClr val="B91C1C"/>
              </a:gs>
              <a:gs pos="100000">
                <a:srgbClr val="B91C1C">
                  <a:alpha val="50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3" name="Text 50"/>
          <p:cNvSpPr/>
          <p:nvPr/>
        </p:nvSpPr>
        <p:spPr>
          <a:xfrm>
            <a:off x="4550420" y="4714280"/>
            <a:ext cx="43160" cy="43160"/>
          </a:xfrm>
          <a:prstGeom prst="ellipse">
            <a:avLst/>
          </a:prstGeom>
          <a:solidFill>
            <a:srgbClr val="B91C1C">
              <a:alpha val="60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4" name="Text 51"/>
          <p:cNvSpPr/>
          <p:nvPr/>
        </p:nvSpPr>
        <p:spPr>
          <a:xfrm>
            <a:off x="4593580" y="4721275"/>
            <a:ext cx="2067520" cy="29170"/>
          </a:xfrm>
          <a:prstGeom prst="rect">
            <a:avLst/>
          </a:prstGeom>
          <a:gradFill rotWithShape="1">
            <a:gsLst>
              <a:gs pos="0">
                <a:srgbClr val="B91C1C">
                  <a:alpha val="50000"/>
                </a:srgbClr>
              </a:gs>
              <a:gs pos="100000">
                <a:srgbClr val="B91C1C">
                  <a:alpha val="2500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5" name="Text 52"/>
          <p:cNvSpPr/>
          <p:nvPr/>
        </p:nvSpPr>
        <p:spPr>
          <a:xfrm>
            <a:off x="6661100" y="4714280"/>
            <a:ext cx="43160" cy="43160"/>
          </a:xfrm>
          <a:prstGeom prst="ellipse">
            <a:avLst/>
          </a:prstGeom>
          <a:solidFill>
            <a:srgbClr val="B91C1C">
              <a:alpha val="35000"/>
            </a:srgbClr>
          </a:soli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6" name="Text 53"/>
          <p:cNvSpPr/>
          <p:nvPr/>
        </p:nvSpPr>
        <p:spPr>
          <a:xfrm>
            <a:off x="6704261" y="4721275"/>
            <a:ext cx="2067669" cy="29170"/>
          </a:xfrm>
          <a:prstGeom prst="rect">
            <a:avLst/>
          </a:prstGeom>
          <a:gradFill rotWithShape="1">
            <a:gsLst>
              <a:gs pos="0">
                <a:srgbClr val="F97316">
                  <a:alpha val="40000"/>
                </a:srgbClr>
              </a:gs>
              <a:gs pos="33333">
                <a:srgbClr val="F97316">
                  <a:alpha val="40000"/>
                </a:srgbClr>
              </a:gs>
              <a:gs pos="66667">
                <a:srgbClr val="000000">
                  <a:alpha val="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  <p:txBody>
          <a:bodyPr wrap="none" rtlCol="0" anchor="t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1418</Words>
  <Application>Microsoft Office PowerPoint</Application>
  <PresentationFormat>On-screen Show (16:9)</PresentationFormat>
  <Paragraphs>174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PptxGenJS Presentation</dc:subject>
  <dc:creator>docgen</dc:creator>
  <cp:lastModifiedBy>Roger O'Keefe</cp:lastModifiedBy>
  <cp:revision>1</cp:revision>
  <dcterms:created xsi:type="dcterms:W3CDTF">2026-06-29T22:54:10Z</dcterms:created>
  <dcterms:modified xsi:type="dcterms:W3CDTF">2026-08-02T22:38:35Z</dcterms:modified>
</cp:coreProperties>
</file>